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2"/>
  </p:sldMasterIdLst>
  <p:notesMasterIdLst>
    <p:notesMasterId r:id="rId40"/>
  </p:notesMasterIdLst>
  <p:handoutMasterIdLst>
    <p:handoutMasterId r:id="rId41"/>
  </p:handoutMasterIdLst>
  <p:sldIdLst>
    <p:sldId id="299" r:id="rId3"/>
    <p:sldId id="261" r:id="rId4"/>
    <p:sldId id="277" r:id="rId5"/>
    <p:sldId id="300" r:id="rId6"/>
    <p:sldId id="268" r:id="rId7"/>
    <p:sldId id="269" r:id="rId8"/>
    <p:sldId id="270" r:id="rId9"/>
    <p:sldId id="271" r:id="rId10"/>
    <p:sldId id="272" r:id="rId11"/>
    <p:sldId id="273" r:id="rId12"/>
    <p:sldId id="275" r:id="rId13"/>
    <p:sldId id="274" r:id="rId14"/>
    <p:sldId id="278" r:id="rId15"/>
    <p:sldId id="301" r:id="rId16"/>
    <p:sldId id="313" r:id="rId17"/>
    <p:sldId id="314" r:id="rId18"/>
    <p:sldId id="291" r:id="rId19"/>
    <p:sldId id="292" r:id="rId20"/>
    <p:sldId id="298" r:id="rId21"/>
    <p:sldId id="315" r:id="rId22"/>
    <p:sldId id="316" r:id="rId23"/>
    <p:sldId id="294" r:id="rId24"/>
    <p:sldId id="317" r:id="rId25"/>
    <p:sldId id="318" r:id="rId26"/>
    <p:sldId id="319" r:id="rId27"/>
    <p:sldId id="312" r:id="rId28"/>
    <p:sldId id="286" r:id="rId29"/>
    <p:sldId id="287" r:id="rId30"/>
    <p:sldId id="288" r:id="rId31"/>
    <p:sldId id="289" r:id="rId32"/>
    <p:sldId id="266" r:id="rId33"/>
    <p:sldId id="303" r:id="rId34"/>
    <p:sldId id="304" r:id="rId35"/>
    <p:sldId id="305" r:id="rId36"/>
    <p:sldId id="311" r:id="rId37"/>
    <p:sldId id="307" r:id="rId38"/>
    <p:sldId id="308" r:id="rId39"/>
  </p:sldIdLst>
  <p:sldSz cx="9144000" cy="6858000" type="screen4x3"/>
  <p:notesSz cx="6858000" cy="9144000"/>
  <p:custDataLst>
    <p:tags r:id="rId42"/>
  </p:custDataLst>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12" autoAdjust="0"/>
    <p:restoredTop sz="91798" autoAdjust="0"/>
  </p:normalViewPr>
  <p:slideViewPr>
    <p:cSldViewPr>
      <p:cViewPr varScale="1">
        <p:scale>
          <a:sx n="68" d="100"/>
          <a:sy n="68" d="100"/>
        </p:scale>
        <p:origin x="1164" y="60"/>
      </p:cViewPr>
      <p:guideLst>
        <p:guide orient="horz" pos="2160"/>
        <p:guide pos="2880"/>
      </p:guideLst>
    </p:cSldViewPr>
  </p:slideViewPr>
  <p:outlineViewPr>
    <p:cViewPr>
      <p:scale>
        <a:sx n="33" d="100"/>
        <a:sy n="33" d="100"/>
      </p:scale>
      <p:origin x="126" y="196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64.wmf"/><Relationship Id="rId2" Type="http://schemas.openxmlformats.org/officeDocument/2006/relationships/image" Target="../media/image48.wmf"/><Relationship Id="rId1" Type="http://schemas.openxmlformats.org/officeDocument/2006/relationships/image" Target="../media/image46.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49.wmf"/><Relationship Id="rId1" Type="http://schemas.openxmlformats.org/officeDocument/2006/relationships/image" Target="../media/image83.wmf"/><Relationship Id="rId4" Type="http://schemas.openxmlformats.org/officeDocument/2006/relationships/image" Target="../media/image8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C7E64A59-3E88-4CED-BE7C-7A33808B4039}" type="datetimeFigureOut">
              <a:rPr lang="el-GR"/>
              <a:pPr>
                <a:defRPr/>
              </a:pPr>
              <a:t>7/10/2014</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CD6ABE64-33A3-4CB1-8FC1-6C59D8413806}" type="slidenum">
              <a:rPr lang="el-GR"/>
              <a:pPr>
                <a:defRPr/>
              </a:pPr>
              <a:t>‹#›</a:t>
            </a:fld>
            <a:endParaRPr lang="el-GR"/>
          </a:p>
        </p:txBody>
      </p:sp>
    </p:spTree>
    <p:extLst>
      <p:ext uri="{BB962C8B-B14F-4D97-AF65-F5344CB8AC3E}">
        <p14:creationId xmlns:p14="http://schemas.microsoft.com/office/powerpoint/2010/main" val="16178008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7083F01-FEA8-4736-B182-1CC16B4D8D5D}" type="datetimeFigureOut">
              <a:rPr lang="el-GR"/>
              <a:pPr>
                <a:defRPr/>
              </a:pPr>
              <a:t>7/10/2014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00C2723-7F17-45D6-A7DC-6AE5CEA3A19B}" type="slidenum">
              <a:rPr lang="el-GR" altLang="el-GR"/>
              <a:pPr>
                <a:defRPr/>
              </a:pPr>
              <a:t>‹#›</a:t>
            </a:fld>
            <a:endParaRPr lang="el-GR" altLang="el-GR"/>
          </a:p>
        </p:txBody>
      </p:sp>
    </p:spTree>
    <p:extLst>
      <p:ext uri="{BB962C8B-B14F-4D97-AF65-F5344CB8AC3E}">
        <p14:creationId xmlns:p14="http://schemas.microsoft.com/office/powerpoint/2010/main" val="190660268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2534908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l-GR" altLang="el-GR" smtClean="0"/>
          </a:p>
        </p:txBody>
      </p:sp>
      <p:sp>
        <p:nvSpPr>
          <p:cNvPr id="645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25C22B-CCEB-4838-AADC-4B3B79288EBC}" type="slidenum">
              <a:rPr lang="el-GR" altLang="el-GR">
                <a:latin typeface="Calibri" panose="020F0502020204030204" pitchFamily="34" charset="0"/>
              </a:rPr>
              <a:pPr/>
              <a:t>32</a:t>
            </a:fld>
            <a:endParaRPr lang="el-GR" altLang="el-GR">
              <a:latin typeface="Calibri" panose="020F0502020204030204" pitchFamily="34" charset="0"/>
            </a:endParaRPr>
          </a:p>
        </p:txBody>
      </p:sp>
    </p:spTree>
    <p:extLst>
      <p:ext uri="{BB962C8B-B14F-4D97-AF65-F5344CB8AC3E}">
        <p14:creationId xmlns:p14="http://schemas.microsoft.com/office/powerpoint/2010/main" val="297508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3FCBB4-A96E-44BC-9F48-74B93D7A92CA}" type="slidenum">
              <a:rPr lang="el-GR" altLang="el-GR">
                <a:latin typeface="Calibri" panose="020F0502020204030204" pitchFamily="34" charset="0"/>
              </a:rPr>
              <a:pPr/>
              <a:t>33</a:t>
            </a:fld>
            <a:endParaRPr lang="el-GR" altLang="el-GR">
              <a:latin typeface="Calibri" panose="020F0502020204030204" pitchFamily="34" charset="0"/>
            </a:endParaRPr>
          </a:p>
        </p:txBody>
      </p:sp>
    </p:spTree>
    <p:extLst>
      <p:ext uri="{BB962C8B-B14F-4D97-AF65-F5344CB8AC3E}">
        <p14:creationId xmlns:p14="http://schemas.microsoft.com/office/powerpoint/2010/main" val="1679099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A01F2F-64A3-4037-935B-568D64E31654}" type="slidenum">
              <a:rPr lang="el-GR" altLang="el-GR">
                <a:latin typeface="Calibri" panose="020F0502020204030204" pitchFamily="34" charset="0"/>
              </a:rPr>
              <a:pPr/>
              <a:t>34</a:t>
            </a:fld>
            <a:endParaRPr lang="el-GR" altLang="el-GR">
              <a:latin typeface="Calibri" panose="020F0502020204030204" pitchFamily="34" charset="0"/>
            </a:endParaRPr>
          </a:p>
        </p:txBody>
      </p:sp>
    </p:spTree>
    <p:extLst>
      <p:ext uri="{BB962C8B-B14F-4D97-AF65-F5344CB8AC3E}">
        <p14:creationId xmlns:p14="http://schemas.microsoft.com/office/powerpoint/2010/main" val="1368400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265CCF-9729-46D7-8583-2604770707DD}" type="slidenum">
              <a:rPr lang="el-GR" altLang="el-GR">
                <a:latin typeface="Calibri" panose="020F0502020204030204" pitchFamily="34" charset="0"/>
              </a:rPr>
              <a:pPr/>
              <a:t>35</a:t>
            </a:fld>
            <a:endParaRPr lang="el-GR" altLang="el-GR">
              <a:latin typeface="Calibri" panose="020F0502020204030204" pitchFamily="34" charset="0"/>
            </a:endParaRPr>
          </a:p>
        </p:txBody>
      </p:sp>
    </p:spTree>
    <p:extLst>
      <p:ext uri="{BB962C8B-B14F-4D97-AF65-F5344CB8AC3E}">
        <p14:creationId xmlns:p14="http://schemas.microsoft.com/office/powerpoint/2010/main" val="1052056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720618-E819-42FE-BE1E-64F08C56CEC7}" type="slidenum">
              <a:rPr lang="el-GR" altLang="el-GR">
                <a:latin typeface="Calibri" panose="020F0502020204030204" pitchFamily="34" charset="0"/>
              </a:rPr>
              <a:pPr/>
              <a:t>36</a:t>
            </a:fld>
            <a:endParaRPr lang="el-GR" altLang="el-GR">
              <a:latin typeface="Calibri" panose="020F0502020204030204" pitchFamily="34" charset="0"/>
            </a:endParaRPr>
          </a:p>
        </p:txBody>
      </p:sp>
    </p:spTree>
    <p:extLst>
      <p:ext uri="{BB962C8B-B14F-4D97-AF65-F5344CB8AC3E}">
        <p14:creationId xmlns:p14="http://schemas.microsoft.com/office/powerpoint/2010/main" val="3204372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F39113-02A0-4789-B9DE-AB5C1D263842}" type="slidenum">
              <a:rPr lang="el-GR" altLang="el-GR">
                <a:latin typeface="Calibri" panose="020F0502020204030204" pitchFamily="34" charset="0"/>
              </a:rPr>
              <a:pPr/>
              <a:t>37</a:t>
            </a:fld>
            <a:endParaRPr lang="el-GR" altLang="el-GR">
              <a:latin typeface="Calibri" panose="020F0502020204030204" pitchFamily="34" charset="0"/>
            </a:endParaRPr>
          </a:p>
        </p:txBody>
      </p:sp>
    </p:spTree>
    <p:extLst>
      <p:ext uri="{BB962C8B-B14F-4D97-AF65-F5344CB8AC3E}">
        <p14:creationId xmlns:p14="http://schemas.microsoft.com/office/powerpoint/2010/main" val="391544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54305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67397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134375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106748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213751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429440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329874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extLst>
      <p:ext uri="{BB962C8B-B14F-4D97-AF65-F5344CB8AC3E}">
        <p14:creationId xmlns:p14="http://schemas.microsoft.com/office/powerpoint/2010/main" val="81676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169939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834EF6C-C278-4028-AE84-715C35F7A97C}"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5: DC λειτουργία – Πόλωση του διπολικού τρανζίστορ</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16003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1446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556792"/>
            <a:ext cx="3008313" cy="4569371"/>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7"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5AC6F6-ED03-4520-96D1-CE02D0D53A49}" type="slidenum">
              <a:rPr lang="el-GR" smtClean="0">
                <a:solidFill>
                  <a:srgbClr val="5075BC"/>
                </a:solidFill>
              </a:rPr>
              <a:pPr algn="ctr">
                <a:defRPr/>
              </a:pPr>
              <a:t>‹#›</a:t>
            </a:fld>
            <a:endParaRPr lang="el-GR" dirty="0">
              <a:solidFill>
                <a:srgbClr val="5075BC"/>
              </a:solidFill>
            </a:endParaRPr>
          </a:p>
        </p:txBody>
      </p:sp>
      <p:sp>
        <p:nvSpPr>
          <p:cNvPr id="8"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5: DC λειτουργία – Πόλωση του διπολικού τρανζίστορ</a:t>
            </a:r>
          </a:p>
        </p:txBody>
      </p:sp>
      <p:pic>
        <p:nvPicPr>
          <p:cNvPr id="9" name="Picture 5"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811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628800"/>
            <a:ext cx="5486400" cy="36827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6"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5AC6F6-ED03-4520-96D1-CE02D0D53A49}"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5: DC λειτουργία – Πόλωση του διπολικού τρανζίστορ</a:t>
            </a:r>
          </a:p>
        </p:txBody>
      </p:sp>
      <p:pic>
        <p:nvPicPr>
          <p:cNvPr id="9" name="Picture 5"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33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85AC6F6-ED03-4520-96D1-CE02D0D53A49}"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5: DC λειτουργία – Πόλωση του διπολικού τρανζίστορ</a:t>
            </a: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199888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341247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4222D7A-A76D-4860-87EA-8164A460AF32}"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5: DC λειτουργία – Πόλωση του διπολικού τρανζίστορ</a:t>
            </a: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98789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60D7F345-BE4C-4DF0-B5BD-94B6CE6AC7FF}" type="slidenum">
              <a:rPr lang="el-GR" smtClean="0">
                <a:solidFill>
                  <a:srgbClr val="5075BC"/>
                </a:solidFill>
              </a:rPr>
              <a:pPr algn="ctr">
                <a:defRPr/>
              </a:pPr>
              <a:t>‹#›</a:t>
            </a:fld>
            <a:endParaRPr lang="el-GR" dirty="0">
              <a:solidFill>
                <a:srgbClr val="5075BC"/>
              </a:solidFill>
            </a:endParaRPr>
          </a:p>
        </p:txBody>
      </p:sp>
      <p:sp>
        <p:nvSpPr>
          <p:cNvPr id="8"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5: DC λειτουργία – Πόλωση του διπολικού τρανζίστορ</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25947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6F25531-2FCD-4787-99F1-B37BBCA73CE4}" type="slidenum">
              <a:rPr lang="el-GR" smtClean="0">
                <a:solidFill>
                  <a:srgbClr val="5075BC"/>
                </a:solidFill>
              </a:rPr>
              <a:pPr algn="ctr">
                <a:defRPr/>
              </a:pPr>
              <a:t>‹#›</a:t>
            </a:fld>
            <a:endParaRPr lang="el-GR" dirty="0">
              <a:solidFill>
                <a:srgbClr val="5075BC"/>
              </a:solidFill>
            </a:endParaRPr>
          </a:p>
        </p:txBody>
      </p:sp>
      <p:sp>
        <p:nvSpPr>
          <p:cNvPr id="4"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5: DC λειτουργία – Πόλωση του διπολικού τρανζίστορ</a:t>
            </a:r>
          </a:p>
        </p:txBody>
      </p:sp>
      <p:pic>
        <p:nvPicPr>
          <p:cNvPr id="5" name="Picture 4"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25111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63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037C33F-A680-4B7A-9584-E858C293C182}"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5: DC λειτουργία – Πόλωση του διπολικού τρανζίστορ</a:t>
            </a:r>
          </a:p>
        </p:txBody>
      </p:sp>
      <p:pic>
        <p:nvPicPr>
          <p:cNvPr id="8" name="Picture 7"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120073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E711CF4-CD9A-431E-B1BB-60834AC5D060}"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5: DC λειτουργία – Πόλωση του διπολικού τρανζίστορ</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124148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760" r:id="rId1"/>
    <p:sldLayoutId id="2147483764" r:id="rId2"/>
    <p:sldLayoutId id="2147483761" r:id="rId3"/>
    <p:sldLayoutId id="2147483765" r:id="rId4"/>
    <p:sldLayoutId id="2147483766" r:id="rId5"/>
    <p:sldLayoutId id="2147483767" r:id="rId6"/>
    <p:sldLayoutId id="2147483762" r:id="rId7"/>
    <p:sldLayoutId id="2147483768" r:id="rId8"/>
    <p:sldLayoutId id="2147483769" r:id="rId9"/>
    <p:sldLayoutId id="2147483770" r:id="rId10"/>
    <p:sldLayoutId id="2147483763" r:id="rId11"/>
    <p:sldLayoutId id="2147483771" r:id="rId12"/>
    <p:sldLayoutId id="2147483772" r:id="rId13"/>
  </p:sldLayoutIdLst>
  <p:timing>
    <p:tnLst>
      <p:par>
        <p:cTn id="1" dur="indefinite" restart="never" nodeType="tmRoot"/>
      </p:par>
    </p:tnLst>
  </p:timing>
  <p:hf sldNum="0" hdr="0" ftr="0" dt="0"/>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anose="020F0502020204030204" pitchFamily="34" charset="0"/>
        </a:defRPr>
      </a:lvl2pPr>
      <a:lvl3pPr algn="ctr" rtl="0" fontAlgn="base">
        <a:spcBef>
          <a:spcPct val="0"/>
        </a:spcBef>
        <a:spcAft>
          <a:spcPct val="0"/>
        </a:spcAft>
        <a:defRPr sz="4400">
          <a:solidFill>
            <a:schemeClr val="accent1"/>
          </a:solidFill>
          <a:latin typeface="Calibri" panose="020F0502020204030204" pitchFamily="34" charset="0"/>
        </a:defRPr>
      </a:lvl3pPr>
      <a:lvl4pPr algn="ctr" rtl="0" fontAlgn="base">
        <a:spcBef>
          <a:spcPct val="0"/>
        </a:spcBef>
        <a:spcAft>
          <a:spcPct val="0"/>
        </a:spcAft>
        <a:defRPr sz="4400">
          <a:solidFill>
            <a:schemeClr val="accent1"/>
          </a:solidFill>
          <a:latin typeface="Calibri" panose="020F0502020204030204" pitchFamily="34" charset="0"/>
        </a:defRPr>
      </a:lvl4pPr>
      <a:lvl5pPr algn="ctr" rtl="0" fontAlgn="base">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30.wmf"/><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9.w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slideLayout" Target="../slideLayouts/slideLayout8.xml"/><Relationship Id="rId7" Type="http://schemas.openxmlformats.org/officeDocument/2006/relationships/oleObject" Target="../embeddings/oleObject20.bin"/><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19.bin"/><Relationship Id="rId4" Type="http://schemas.openxmlformats.org/officeDocument/2006/relationships/notesSlide" Target="../notesSlides/notesSlide3.xm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slideLayout" Target="../slideLayouts/slideLayout2.xml"/><Relationship Id="rId7" Type="http://schemas.openxmlformats.org/officeDocument/2006/relationships/image" Target="../media/image38.wmf"/><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37.wmf"/><Relationship Id="rId10" Type="http://schemas.openxmlformats.org/officeDocument/2006/relationships/image" Target="../media/image40.png"/><Relationship Id="rId4" Type="http://schemas.openxmlformats.org/officeDocument/2006/relationships/oleObject" Target="../embeddings/oleObject21.bin"/><Relationship Id="rId9" Type="http://schemas.openxmlformats.org/officeDocument/2006/relationships/image" Target="../media/image39.wmf"/></Relationships>
</file>

<file path=ppt/slides/_rels/slide1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5.wmf"/><Relationship Id="rId3" Type="http://schemas.openxmlformats.org/officeDocument/2006/relationships/slideLayout" Target="../slideLayouts/slideLayout2.xml"/><Relationship Id="rId7" Type="http://schemas.openxmlformats.org/officeDocument/2006/relationships/image" Target="../media/image42.wmf"/><Relationship Id="rId12" Type="http://schemas.openxmlformats.org/officeDocument/2006/relationships/oleObject" Target="../embeddings/oleObject27.bin"/><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oleObject" Target="../embeddings/oleObject24.bin"/><Relationship Id="rId11" Type="http://schemas.openxmlformats.org/officeDocument/2006/relationships/image" Target="../media/image44.wmf"/><Relationship Id="rId5" Type="http://schemas.openxmlformats.org/officeDocument/2006/relationships/image" Target="../media/image47.png"/><Relationship Id="rId15" Type="http://schemas.openxmlformats.org/officeDocument/2006/relationships/image" Target="../media/image46.wmf"/><Relationship Id="rId10" Type="http://schemas.openxmlformats.org/officeDocument/2006/relationships/oleObject" Target="../embeddings/oleObject26.bin"/><Relationship Id="rId4" Type="http://schemas.openxmlformats.org/officeDocument/2006/relationships/notesSlide" Target="../notesSlides/notesSlide4.xml"/><Relationship Id="rId9" Type="http://schemas.openxmlformats.org/officeDocument/2006/relationships/image" Target="../media/image43.wmf"/><Relationship Id="rId14" Type="http://schemas.openxmlformats.org/officeDocument/2006/relationships/oleObject" Target="../embeddings/oleObject2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slideLayout" Target="../slideLayouts/slideLayout12.xml"/><Relationship Id="rId7" Type="http://schemas.openxmlformats.org/officeDocument/2006/relationships/image" Target="../media/image48.wmf"/><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oleObject" Target="../embeddings/oleObject29.bin"/><Relationship Id="rId5" Type="http://schemas.openxmlformats.org/officeDocument/2006/relationships/image" Target="../media/image47.png"/><Relationship Id="rId4" Type="http://schemas.openxmlformats.org/officeDocument/2006/relationships/notesSlide" Target="../notesSlides/notesSlide5.xml"/><Relationship Id="rId9" Type="http://schemas.openxmlformats.org/officeDocument/2006/relationships/image" Target="../media/image49.wmf"/></Relationships>
</file>

<file path=ppt/slides/_rels/slide1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slideLayout" Target="../slideLayouts/slideLayout4.xml"/><Relationship Id="rId7" Type="http://schemas.openxmlformats.org/officeDocument/2006/relationships/oleObject" Target="../embeddings/oleObject32.bin"/><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image" Target="../media/image50.wmf"/><Relationship Id="rId5" Type="http://schemas.openxmlformats.org/officeDocument/2006/relationships/oleObject" Target="../embeddings/oleObject31.bin"/><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37.bin"/><Relationship Id="rId18" Type="http://schemas.openxmlformats.org/officeDocument/2006/relationships/image" Target="../media/image59.wmf"/><Relationship Id="rId3" Type="http://schemas.openxmlformats.org/officeDocument/2006/relationships/slideLayout" Target="../slideLayouts/slideLayout2.xml"/><Relationship Id="rId7" Type="http://schemas.openxmlformats.org/officeDocument/2006/relationships/oleObject" Target="../embeddings/oleObject34.bin"/><Relationship Id="rId12" Type="http://schemas.openxmlformats.org/officeDocument/2006/relationships/image" Target="../media/image56.wmf"/><Relationship Id="rId17" Type="http://schemas.openxmlformats.org/officeDocument/2006/relationships/oleObject" Target="../embeddings/oleObject39.bin"/><Relationship Id="rId2" Type="http://schemas.openxmlformats.org/officeDocument/2006/relationships/tags" Target="../tags/tag17.xml"/><Relationship Id="rId16" Type="http://schemas.openxmlformats.org/officeDocument/2006/relationships/image" Target="../media/image58.wmf"/><Relationship Id="rId20" Type="http://schemas.openxmlformats.org/officeDocument/2006/relationships/image" Target="../media/image60.wmf"/><Relationship Id="rId1" Type="http://schemas.openxmlformats.org/officeDocument/2006/relationships/vmlDrawing" Target="../drawings/vmlDrawing13.vml"/><Relationship Id="rId6" Type="http://schemas.openxmlformats.org/officeDocument/2006/relationships/image" Target="../media/image53.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55.wmf"/><Relationship Id="rId19" Type="http://schemas.openxmlformats.org/officeDocument/2006/relationships/oleObject" Target="../embeddings/oleObject40.bin"/><Relationship Id="rId4" Type="http://schemas.openxmlformats.org/officeDocument/2006/relationships/image" Target="../media/image52.png"/><Relationship Id="rId9" Type="http://schemas.openxmlformats.org/officeDocument/2006/relationships/oleObject" Target="../embeddings/oleObject35.bin"/><Relationship Id="rId14" Type="http://schemas.openxmlformats.org/officeDocument/2006/relationships/image" Target="../media/image5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5.bin"/><Relationship Id="rId18" Type="http://schemas.openxmlformats.org/officeDocument/2006/relationships/image" Target="../media/image64.wmf"/><Relationship Id="rId3" Type="http://schemas.openxmlformats.org/officeDocument/2006/relationships/slideLayout" Target="../slideLayouts/slideLayout4.xml"/><Relationship Id="rId7" Type="http://schemas.openxmlformats.org/officeDocument/2006/relationships/oleObject" Target="../embeddings/oleObject42.bin"/><Relationship Id="rId12" Type="http://schemas.openxmlformats.org/officeDocument/2006/relationships/image" Target="../media/image61.wmf"/><Relationship Id="rId17" Type="http://schemas.openxmlformats.org/officeDocument/2006/relationships/oleObject" Target="../embeddings/oleObject47.bin"/><Relationship Id="rId2" Type="http://schemas.openxmlformats.org/officeDocument/2006/relationships/tags" Target="../tags/tag18.xml"/><Relationship Id="rId16" Type="http://schemas.openxmlformats.org/officeDocument/2006/relationships/image" Target="../media/image63.wmf"/><Relationship Id="rId1" Type="http://schemas.openxmlformats.org/officeDocument/2006/relationships/vmlDrawing" Target="../drawings/vmlDrawing14.vml"/><Relationship Id="rId6" Type="http://schemas.openxmlformats.org/officeDocument/2006/relationships/image" Target="../media/image46.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49.wmf"/><Relationship Id="rId4" Type="http://schemas.openxmlformats.org/officeDocument/2006/relationships/image" Target="../media/image65.png"/><Relationship Id="rId9" Type="http://schemas.openxmlformats.org/officeDocument/2006/relationships/oleObject" Target="../embeddings/oleObject43.bin"/><Relationship Id="rId14" Type="http://schemas.openxmlformats.org/officeDocument/2006/relationships/image" Target="../media/image62.wmf"/></Relationships>
</file>

<file path=ppt/slides/_rels/slide23.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slideLayout" Target="../slideLayouts/slideLayout4.xml"/><Relationship Id="rId7" Type="http://schemas.openxmlformats.org/officeDocument/2006/relationships/oleObject" Target="../embeddings/oleObject49.bin"/><Relationship Id="rId2" Type="http://schemas.openxmlformats.org/officeDocument/2006/relationships/tags" Target="../tags/tag19.xml"/><Relationship Id="rId1" Type="http://schemas.openxmlformats.org/officeDocument/2006/relationships/vmlDrawing" Target="../drawings/vmlDrawing15.vml"/><Relationship Id="rId6" Type="http://schemas.openxmlformats.org/officeDocument/2006/relationships/image" Target="../media/image66.wmf"/><Relationship Id="rId5" Type="http://schemas.openxmlformats.org/officeDocument/2006/relationships/oleObject" Target="../embeddings/oleObject48.bin"/><Relationship Id="rId10" Type="http://schemas.openxmlformats.org/officeDocument/2006/relationships/image" Target="../media/image68.wmf"/><Relationship Id="rId4" Type="http://schemas.openxmlformats.org/officeDocument/2006/relationships/image" Target="../media/image65.png"/><Relationship Id="rId9" Type="http://schemas.openxmlformats.org/officeDocument/2006/relationships/oleObject" Target="../embeddings/oleObject50.bin"/></Relationships>
</file>

<file path=ppt/slides/_rels/slide24.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55.bin"/><Relationship Id="rId3" Type="http://schemas.openxmlformats.org/officeDocument/2006/relationships/slideLayout" Target="../slideLayouts/slideLayout6.xml"/><Relationship Id="rId7" Type="http://schemas.openxmlformats.org/officeDocument/2006/relationships/oleObject" Target="../embeddings/oleObject52.bin"/><Relationship Id="rId12" Type="http://schemas.openxmlformats.org/officeDocument/2006/relationships/image" Target="../media/image72.wmf"/><Relationship Id="rId2" Type="http://schemas.openxmlformats.org/officeDocument/2006/relationships/tags" Target="../tags/tag20.xml"/><Relationship Id="rId1" Type="http://schemas.openxmlformats.org/officeDocument/2006/relationships/vmlDrawing" Target="../drawings/vmlDrawing16.vml"/><Relationship Id="rId6" Type="http://schemas.openxmlformats.org/officeDocument/2006/relationships/image" Target="../media/image69.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71.wmf"/><Relationship Id="rId4" Type="http://schemas.openxmlformats.org/officeDocument/2006/relationships/image" Target="../media/image65.png"/><Relationship Id="rId9" Type="http://schemas.openxmlformats.org/officeDocument/2006/relationships/oleObject" Target="../embeddings/oleObject53.bin"/><Relationship Id="rId14" Type="http://schemas.openxmlformats.org/officeDocument/2006/relationships/image" Target="../media/image73.wmf"/></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60.bin"/><Relationship Id="rId18" Type="http://schemas.openxmlformats.org/officeDocument/2006/relationships/image" Target="../media/image81.wmf"/><Relationship Id="rId3" Type="http://schemas.openxmlformats.org/officeDocument/2006/relationships/slideLayout" Target="../slideLayouts/slideLayout2.xml"/><Relationship Id="rId7" Type="http://schemas.openxmlformats.org/officeDocument/2006/relationships/oleObject" Target="../embeddings/oleObject57.bin"/><Relationship Id="rId12" Type="http://schemas.openxmlformats.org/officeDocument/2006/relationships/image" Target="../media/image78.wmf"/><Relationship Id="rId17" Type="http://schemas.openxmlformats.org/officeDocument/2006/relationships/oleObject" Target="../embeddings/oleObject62.bin"/><Relationship Id="rId2" Type="http://schemas.openxmlformats.org/officeDocument/2006/relationships/tags" Target="../tags/tag21.xml"/><Relationship Id="rId16" Type="http://schemas.openxmlformats.org/officeDocument/2006/relationships/image" Target="../media/image80.wmf"/><Relationship Id="rId20" Type="http://schemas.openxmlformats.org/officeDocument/2006/relationships/image" Target="../media/image82.wmf"/><Relationship Id="rId1" Type="http://schemas.openxmlformats.org/officeDocument/2006/relationships/vmlDrawing" Target="../drawings/vmlDrawing17.vml"/><Relationship Id="rId6" Type="http://schemas.openxmlformats.org/officeDocument/2006/relationships/image" Target="../media/image75.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77.wmf"/><Relationship Id="rId19" Type="http://schemas.openxmlformats.org/officeDocument/2006/relationships/oleObject" Target="../embeddings/oleObject63.bin"/><Relationship Id="rId4" Type="http://schemas.openxmlformats.org/officeDocument/2006/relationships/image" Target="../media/image74.png"/><Relationship Id="rId9" Type="http://schemas.openxmlformats.org/officeDocument/2006/relationships/oleObject" Target="../embeddings/oleObject58.bin"/><Relationship Id="rId14" Type="http://schemas.openxmlformats.org/officeDocument/2006/relationships/image" Target="../media/image79.wmf"/></Relationships>
</file>

<file path=ppt/slides/_rels/slide27.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86.jpeg"/><Relationship Id="rId3" Type="http://schemas.openxmlformats.org/officeDocument/2006/relationships/slideLayout" Target="../slideLayouts/slideLayout8.xml"/><Relationship Id="rId7" Type="http://schemas.openxmlformats.org/officeDocument/2006/relationships/oleObject" Target="../embeddings/oleObject65.bin"/><Relationship Id="rId12" Type="http://schemas.openxmlformats.org/officeDocument/2006/relationships/image" Target="../media/image85.wmf"/><Relationship Id="rId2" Type="http://schemas.openxmlformats.org/officeDocument/2006/relationships/tags" Target="../tags/tag22.xml"/><Relationship Id="rId1" Type="http://schemas.openxmlformats.org/officeDocument/2006/relationships/vmlDrawing" Target="../drawings/vmlDrawing18.vml"/><Relationship Id="rId6" Type="http://schemas.openxmlformats.org/officeDocument/2006/relationships/image" Target="../media/image83.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84.wmf"/><Relationship Id="rId4" Type="http://schemas.openxmlformats.org/officeDocument/2006/relationships/notesSlide" Target="../notesSlides/notesSlide6.xml"/><Relationship Id="rId9" Type="http://schemas.openxmlformats.org/officeDocument/2006/relationships/oleObject" Target="../embeddings/oleObject6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90.wmf"/><Relationship Id="rId3" Type="http://schemas.openxmlformats.org/officeDocument/2006/relationships/slideLayout" Target="../slideLayouts/slideLayout4.xml"/><Relationship Id="rId7" Type="http://schemas.openxmlformats.org/officeDocument/2006/relationships/image" Target="../media/image87.wmf"/><Relationship Id="rId12" Type="http://schemas.openxmlformats.org/officeDocument/2006/relationships/oleObject" Target="../embeddings/oleObject71.bin"/><Relationship Id="rId2" Type="http://schemas.openxmlformats.org/officeDocument/2006/relationships/tags" Target="../tags/tag23.xml"/><Relationship Id="rId1" Type="http://schemas.openxmlformats.org/officeDocument/2006/relationships/vmlDrawing" Target="../drawings/vmlDrawing19.vml"/><Relationship Id="rId6" Type="http://schemas.openxmlformats.org/officeDocument/2006/relationships/oleObject" Target="../embeddings/oleObject68.bin"/><Relationship Id="rId11" Type="http://schemas.openxmlformats.org/officeDocument/2006/relationships/image" Target="../media/image89.wmf"/><Relationship Id="rId5" Type="http://schemas.openxmlformats.org/officeDocument/2006/relationships/image" Target="../media/image91.png"/><Relationship Id="rId10" Type="http://schemas.openxmlformats.org/officeDocument/2006/relationships/oleObject" Target="../embeddings/oleObject70.bin"/><Relationship Id="rId4" Type="http://schemas.openxmlformats.org/officeDocument/2006/relationships/notesSlide" Target="../notesSlides/notesSlide7.xml"/><Relationship Id="rId9" Type="http://schemas.openxmlformats.org/officeDocument/2006/relationships/image" Target="../media/image88.wmf"/></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4.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10" Type="http://schemas.openxmlformats.org/officeDocument/2006/relationships/image" Target="../media/image6.jpeg"/><Relationship Id="rId4" Type="http://schemas.openxmlformats.org/officeDocument/2006/relationships/notesSlide" Target="../notesSlides/notesSlide2.xml"/><Relationship Id="rId9"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94.wmf"/><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9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9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opencourses.uoa.gr/courses/DI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98.png"/><Relationship Id="rId4" Type="http://schemas.openxmlformats.org/officeDocument/2006/relationships/hyperlink" Target="%5b1%5d%20http:/creativecommons.org/licenses/by-nc-sa/4.0/"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4.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tags" Target="../tags/tag6.xml"/><Relationship Id="rId7" Type="http://schemas.openxmlformats.org/officeDocument/2006/relationships/oleObject" Target="../embeddings/oleObject5.bin"/><Relationship Id="rId12" Type="http://schemas.openxmlformats.org/officeDocument/2006/relationships/image" Target="../media/image11.w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3.jpeg"/><Relationship Id="rId11" Type="http://schemas.openxmlformats.org/officeDocument/2006/relationships/oleObject" Target="../embeddings/oleObject7.bin"/><Relationship Id="rId5" Type="http://schemas.openxmlformats.org/officeDocument/2006/relationships/image" Target="../media/image12.jpeg"/><Relationship Id="rId10" Type="http://schemas.openxmlformats.org/officeDocument/2006/relationships/image" Target="../media/image10.wmf"/><Relationship Id="rId4" Type="http://schemas.openxmlformats.org/officeDocument/2006/relationships/slideLayout" Target="../slideLayouts/slideLayout4.xml"/><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slideLayout" Target="../slideLayouts/slideLayout4.xml"/><Relationship Id="rId7" Type="http://schemas.openxmlformats.org/officeDocument/2006/relationships/oleObject" Target="../embeddings/oleObject9.bin"/><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8.bin"/><Relationship Id="rId10" Type="http://schemas.openxmlformats.org/officeDocument/2006/relationships/image" Target="../media/image16.wmf"/><Relationship Id="rId4" Type="http://schemas.openxmlformats.org/officeDocument/2006/relationships/image" Target="../media/image17.jpeg"/><Relationship Id="rId9"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slideLayout" Target="../slideLayouts/slideLayout4.xml"/><Relationship Id="rId7" Type="http://schemas.openxmlformats.org/officeDocument/2006/relationships/oleObject" Target="../embeddings/oleObject12.bin"/><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20.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5.wmf"/><Relationship Id="rId3" Type="http://schemas.openxmlformats.org/officeDocument/2006/relationships/slideLayout" Target="../slideLayouts/slideLayout4.xml"/><Relationship Id="rId7" Type="http://schemas.openxmlformats.org/officeDocument/2006/relationships/oleObject" Target="../embeddings/oleObject14.bin"/><Relationship Id="rId12" Type="http://schemas.openxmlformats.org/officeDocument/2006/relationships/oleObject" Target="../embeddings/oleObject16.bin"/><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image" Target="../media/image24.wmf"/><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image" Target="../media/image26.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Τίτλος 1"/>
          <p:cNvSpPr>
            <a:spLocks noGrp="1"/>
          </p:cNvSpPr>
          <p:nvPr>
            <p:ph type="ctrTitle"/>
          </p:nvPr>
        </p:nvSpPr>
        <p:spPr>
          <a:xfrm>
            <a:off x="685800" y="2006600"/>
            <a:ext cx="7772400" cy="1470025"/>
          </a:xfrm>
        </p:spPr>
        <p:txBody>
          <a:bodyPr/>
          <a:lstStyle/>
          <a:p>
            <a:r>
              <a:rPr lang="el-GR" altLang="el-GR" smtClean="0">
                <a:solidFill>
                  <a:srgbClr val="5075BC"/>
                </a:solidFill>
              </a:rPr>
              <a:t>Ηλεκτρονική</a:t>
            </a:r>
          </a:p>
        </p:txBody>
      </p:sp>
      <p:sp>
        <p:nvSpPr>
          <p:cNvPr id="3" name="Υπότιτλος 2"/>
          <p:cNvSpPr>
            <a:spLocks noGrp="1"/>
          </p:cNvSpPr>
          <p:nvPr>
            <p:ph type="subTitle" idx="1"/>
          </p:nvPr>
        </p:nvSpPr>
        <p:spPr>
          <a:xfrm>
            <a:off x="684213" y="3384550"/>
            <a:ext cx="7775575" cy="2997200"/>
          </a:xfrm>
        </p:spPr>
        <p:txBody>
          <a:bodyPr rtlCol="0">
            <a:noAutofit/>
          </a:bodyPr>
          <a:lstStyle/>
          <a:p>
            <a:pPr fontAlgn="auto">
              <a:spcAft>
                <a:spcPts val="0"/>
              </a:spcAft>
              <a:defRPr/>
            </a:pPr>
            <a:r>
              <a:rPr lang="el-GR" sz="2800" dirty="0">
                <a:solidFill>
                  <a:srgbClr val="5075BC"/>
                </a:solidFill>
                <a:latin typeface="+mj-lt"/>
                <a:ea typeface="+mj-ea"/>
                <a:cs typeface="+mj-cs"/>
              </a:rPr>
              <a:t>Ενότητα 5</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DC λειτουργία – Πόλωση</a:t>
            </a:r>
            <a:r>
              <a:rPr lang="en-US" sz="2800" dirty="0"/>
              <a:t> </a:t>
            </a:r>
            <a:r>
              <a:rPr lang="el-GR" sz="2800" dirty="0"/>
              <a:t>του διπολικού </a:t>
            </a:r>
            <a:r>
              <a:rPr lang="el-GR" sz="2800" dirty="0" smtClean="0"/>
              <a:t>τρανζίστορ</a:t>
            </a:r>
            <a:endParaRPr lang="en-US" sz="2800" dirty="0" smtClean="0"/>
          </a:p>
          <a:p>
            <a:pPr fontAlgn="auto">
              <a:spcAft>
                <a:spcPts val="0"/>
              </a:spcAft>
              <a:defRPr/>
            </a:pPr>
            <a:endParaRPr lang="el-GR" sz="2800" dirty="0" smtClean="0"/>
          </a:p>
          <a:p>
            <a:pPr fontAlgn="auto">
              <a:spcAft>
                <a:spcPts val="0"/>
              </a:spcAft>
              <a:defRPr/>
            </a:pPr>
            <a:r>
              <a:rPr lang="el-GR" sz="2800" dirty="0"/>
              <a:t>Αγγελική </a:t>
            </a:r>
            <a:r>
              <a:rPr lang="el-GR" sz="2800" dirty="0" err="1"/>
              <a:t>Αραπογιάννη</a:t>
            </a:r>
            <a:endParaRPr lang="en-US" sz="2800" dirty="0"/>
          </a:p>
          <a:p>
            <a:pPr fontAlgn="auto">
              <a:spcAft>
                <a:spcPts val="0"/>
              </a:spcAft>
              <a:defRPr/>
            </a:pPr>
            <a:r>
              <a:rPr lang="el-GR" sz="2800" dirty="0"/>
              <a:t>Τμήμα Πληροφορικής και Τηλεπικοινωνιών</a:t>
            </a:r>
          </a:p>
          <a:p>
            <a:pPr fontAlgn="auto">
              <a:spcAft>
                <a:spcPts val="0"/>
              </a:spcAft>
              <a:defRPr/>
            </a:pPr>
            <a:endParaRPr lang="el-GR" sz="2800" dirty="0" smtClean="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l-GR" dirty="0" smtClean="0"/>
              <a:t>Το διπολικό τρανζίστορ ως ενισχυτής </a:t>
            </a:r>
            <a:r>
              <a:rPr lang="en-US" dirty="0" smtClean="0"/>
              <a:t>(</a:t>
            </a:r>
            <a:r>
              <a:rPr lang="el-GR" dirty="0" smtClean="0"/>
              <a:t>1/2</a:t>
            </a:r>
            <a:r>
              <a:rPr lang="en-US" dirty="0" smtClean="0"/>
              <a:t>)</a:t>
            </a:r>
            <a:endParaRPr lang="el-GR" dirty="0"/>
          </a:p>
        </p:txBody>
      </p:sp>
      <p:sp>
        <p:nvSpPr>
          <p:cNvPr id="8" name="Text Placeholder 7"/>
          <p:cNvSpPr>
            <a:spLocks noGrp="1"/>
          </p:cNvSpPr>
          <p:nvPr>
            <p:ph sz="half" idx="1"/>
          </p:nvPr>
        </p:nvSpPr>
        <p:spPr/>
        <p:txBody>
          <a:bodyPr rtlCol="0">
            <a:normAutofit/>
          </a:bodyPr>
          <a:lstStyle/>
          <a:p>
            <a:pPr marL="0" fontAlgn="auto">
              <a:spcAft>
                <a:spcPts val="0"/>
              </a:spcAft>
              <a:buFont typeface="Arial" charset="0"/>
              <a:buNone/>
              <a:defRPr/>
            </a:pPr>
            <a:r>
              <a:rPr lang="el-GR" sz="2000" b="1" dirty="0" smtClean="0"/>
              <a:t>Προσδιορισμός της </a:t>
            </a:r>
            <a:r>
              <a:rPr lang="en-US" sz="2000" b="1" dirty="0" smtClean="0"/>
              <a:t>DC </a:t>
            </a:r>
            <a:r>
              <a:rPr lang="el-GR" sz="2000" b="1" dirty="0" smtClean="0"/>
              <a:t>χαρακτηριστικής μεταφοράς του κυκλώματος.</a:t>
            </a:r>
          </a:p>
          <a:p>
            <a:pPr marL="0" indent="0" fontAlgn="auto">
              <a:spcBef>
                <a:spcPct val="100000"/>
              </a:spcBef>
              <a:spcAft>
                <a:spcPts val="0"/>
              </a:spcAft>
              <a:buFont typeface="Arial" charset="0"/>
              <a:buNone/>
              <a:defRPr/>
            </a:pPr>
            <a:r>
              <a:rPr lang="el-GR" sz="2000" dirty="0" smtClean="0"/>
              <a:t>Για υ</a:t>
            </a:r>
            <a:r>
              <a:rPr lang="en-US" sz="2000" baseline="-25000" dirty="0" smtClean="0"/>
              <a:t>I</a:t>
            </a:r>
            <a:r>
              <a:rPr lang="en-US" sz="2000" dirty="0" smtClean="0"/>
              <a:t>≤0</a:t>
            </a:r>
            <a:r>
              <a:rPr lang="el-GR" sz="2000" dirty="0" smtClean="0"/>
              <a:t>.</a:t>
            </a:r>
            <a:r>
              <a:rPr lang="en-US" sz="2000" dirty="0" smtClean="0"/>
              <a:t>7V </a:t>
            </a:r>
            <a:r>
              <a:rPr lang="el-GR" sz="2000" dirty="0" smtClean="0"/>
              <a:t>το τρανζίστορ είναι σε αποκοπή και υ</a:t>
            </a:r>
            <a:r>
              <a:rPr lang="en-US" sz="2000" baseline="-25000" dirty="0" smtClean="0"/>
              <a:t>O</a:t>
            </a:r>
            <a:r>
              <a:rPr lang="en-US" sz="2000" dirty="0" smtClean="0"/>
              <a:t>=5V.</a:t>
            </a:r>
          </a:p>
        </p:txBody>
      </p:sp>
      <p:pic>
        <p:nvPicPr>
          <p:cNvPr id="24580" name="Picture 7" descr="Διπολικό τρανζίστορ με 2 αντιστάσεις. Η χαρακτηριστική vo-v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38750" y="1365250"/>
            <a:ext cx="3005138" cy="476091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l-GR" dirty="0" smtClean="0"/>
              <a:t>Το διπολικό τρανζίστορ ως ενισχυτής </a:t>
            </a:r>
            <a:r>
              <a:rPr lang="en-US" dirty="0" smtClean="0"/>
              <a:t>(</a:t>
            </a:r>
            <a:r>
              <a:rPr lang="el-GR" dirty="0" smtClean="0"/>
              <a:t>2/2</a:t>
            </a:r>
            <a:r>
              <a:rPr lang="en-US" dirty="0" smtClean="0"/>
              <a:t>)</a:t>
            </a:r>
            <a:endParaRPr lang="el-GR" dirty="0"/>
          </a:p>
        </p:txBody>
      </p:sp>
      <p:sp>
        <p:nvSpPr>
          <p:cNvPr id="25603" name="Text Placeholder 7"/>
          <p:cNvSpPr>
            <a:spLocks noGrp="1"/>
          </p:cNvSpPr>
          <p:nvPr>
            <p:ph idx="1"/>
          </p:nvPr>
        </p:nvSpPr>
        <p:spPr>
          <a:xfrm>
            <a:off x="463550" y="1557338"/>
            <a:ext cx="8229600" cy="2506662"/>
          </a:xfrm>
        </p:spPr>
        <p:txBody>
          <a:bodyPr/>
          <a:lstStyle/>
          <a:p>
            <a:pPr>
              <a:spcBef>
                <a:spcPct val="100000"/>
              </a:spcBef>
              <a:buFont typeface="Arial" panose="020B0604020202020204" pitchFamily="34" charset="0"/>
              <a:buNone/>
            </a:pPr>
            <a:r>
              <a:rPr lang="el-GR" altLang="el-GR" sz="2000" dirty="0" smtClean="0"/>
              <a:t>Για υ</a:t>
            </a:r>
            <a:r>
              <a:rPr lang="en-US" altLang="el-GR" sz="2000" baseline="-25000" dirty="0" smtClean="0"/>
              <a:t>I</a:t>
            </a:r>
            <a:r>
              <a:rPr lang="en-US" altLang="el-GR" sz="2000" dirty="0" smtClean="0"/>
              <a:t>&gt;0</a:t>
            </a:r>
            <a:r>
              <a:rPr lang="el-GR" altLang="el-GR" sz="2000" dirty="0" smtClean="0"/>
              <a:t>.</a:t>
            </a:r>
            <a:r>
              <a:rPr lang="en-US" altLang="el-GR" sz="2000" dirty="0" smtClean="0"/>
              <a:t>7V </a:t>
            </a:r>
            <a:r>
              <a:rPr lang="el-GR" altLang="el-GR" sz="2000" dirty="0" smtClean="0"/>
              <a:t>το τρανζίστορ μπαίνει στην ενεργό περιοχή οπότε:</a:t>
            </a:r>
          </a:p>
          <a:p>
            <a:pPr>
              <a:spcBef>
                <a:spcPct val="100000"/>
              </a:spcBef>
              <a:buFont typeface="Arial" panose="020B0604020202020204" pitchFamily="34" charset="0"/>
              <a:buNone/>
            </a:pPr>
            <a:endParaRPr lang="el-GR" altLang="el-GR" sz="2000" dirty="0" smtClean="0"/>
          </a:p>
          <a:p>
            <a:pPr>
              <a:spcBef>
                <a:spcPct val="100000"/>
              </a:spcBef>
              <a:buFont typeface="Arial" panose="020B0604020202020204" pitchFamily="34" charset="0"/>
              <a:buNone/>
            </a:pPr>
            <a:endParaRPr lang="el-GR" altLang="el-GR" sz="2000" dirty="0" smtClean="0"/>
          </a:p>
          <a:p>
            <a:pPr>
              <a:spcBef>
                <a:spcPct val="100000"/>
              </a:spcBef>
              <a:buFont typeface="Arial" panose="020B0604020202020204" pitchFamily="34" charset="0"/>
              <a:buNone/>
            </a:pPr>
            <a:endParaRPr lang="en-US" altLang="el-GR" sz="2000" dirty="0" smtClean="0"/>
          </a:p>
        </p:txBody>
      </p:sp>
      <p:graphicFrame>
        <p:nvGraphicFramePr>
          <p:cNvPr id="25604" name="Object 15"/>
          <p:cNvGraphicFramePr>
            <a:graphicFrameLocks noChangeAspect="1"/>
          </p:cNvGraphicFramePr>
          <p:nvPr/>
        </p:nvGraphicFramePr>
        <p:xfrm>
          <a:off x="611188" y="1989138"/>
          <a:ext cx="2232025" cy="1487487"/>
        </p:xfrm>
        <a:graphic>
          <a:graphicData uri="http://schemas.openxmlformats.org/presentationml/2006/ole">
            <mc:AlternateContent xmlns:mc="http://schemas.openxmlformats.org/markup-compatibility/2006">
              <mc:Choice xmlns:v="urn:schemas-microsoft-com:vml" Requires="v">
                <p:oleObj spid="_x0000_s25615" name="Equation" r:id="rId4" imgW="1790700" imgH="1130300" progId="Equation.3">
                  <p:embed/>
                </p:oleObj>
              </mc:Choice>
              <mc:Fallback>
                <p:oleObj name="Equation" r:id="rId4" imgW="1790700" imgH="113030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989138"/>
                        <a:ext cx="2232025"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5" name="Object 29"/>
          <p:cNvGraphicFramePr>
            <a:graphicFrameLocks noChangeAspect="1"/>
          </p:cNvGraphicFramePr>
          <p:nvPr/>
        </p:nvGraphicFramePr>
        <p:xfrm>
          <a:off x="622300" y="3429000"/>
          <a:ext cx="2509838" cy="635000"/>
        </p:xfrm>
        <a:graphic>
          <a:graphicData uri="http://schemas.openxmlformats.org/presentationml/2006/ole">
            <mc:AlternateContent xmlns:mc="http://schemas.openxmlformats.org/markup-compatibility/2006">
              <mc:Choice xmlns:v="urn:schemas-microsoft-com:vml" Requires="v">
                <p:oleObj spid="_x0000_s25616" name="Equation" r:id="rId6" imgW="1803400" imgH="431800" progId="Equation.3">
                  <p:embed/>
                </p:oleObj>
              </mc:Choice>
              <mc:Fallback>
                <p:oleObj name="Equation" r:id="rId6" imgW="1803400" imgH="431800" progId="Equation.3">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300" y="3429000"/>
                        <a:ext cx="25098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7" name="Ορθογώνιο 6"/>
              <p:cNvSpPr/>
              <p:nvPr/>
            </p:nvSpPr>
            <p:spPr>
              <a:xfrm>
                <a:off x="594848" y="4378791"/>
                <a:ext cx="8225623" cy="1785104"/>
              </a:xfrm>
              <a:prstGeom prst="rect">
                <a:avLst/>
              </a:prstGeom>
            </p:spPr>
            <p:txBody>
              <a:bodyPr wrap="square">
                <a:spAutoFit/>
              </a:bodyPr>
              <a:lstStyle/>
              <a:p>
                <a:pPr>
                  <a:spcBef>
                    <a:spcPct val="100000"/>
                  </a:spcBef>
                  <a:buNone/>
                </a:pPr>
                <a:r>
                  <a:rPr lang="el-GR" altLang="el-GR" sz="2200" dirty="0" smtClean="0">
                    <a:latin typeface="+mn-lt"/>
                  </a:rPr>
                  <a:t>Αυτή η εξίσωση ισχύει για υ</a:t>
                </a:r>
                <a:r>
                  <a:rPr lang="en-US" altLang="el-GR" sz="2200" baseline="-25000" dirty="0">
                    <a:latin typeface="+mn-lt"/>
                  </a:rPr>
                  <a:t>I</a:t>
                </a:r>
                <a:r>
                  <a:rPr lang="en-US" altLang="el-GR" sz="2200" dirty="0">
                    <a:latin typeface="+mn-lt"/>
                  </a:rPr>
                  <a:t>&gt;0</a:t>
                </a:r>
                <a:r>
                  <a:rPr lang="el-GR" altLang="el-GR" sz="2200" dirty="0">
                    <a:latin typeface="+mn-lt"/>
                  </a:rPr>
                  <a:t>.</a:t>
                </a:r>
                <a:r>
                  <a:rPr lang="en-US" altLang="el-GR" sz="2200" dirty="0">
                    <a:latin typeface="+mn-lt"/>
                  </a:rPr>
                  <a:t>7V </a:t>
                </a:r>
                <a:r>
                  <a:rPr lang="el-GR" altLang="el-GR" sz="2200" dirty="0">
                    <a:latin typeface="+mn-lt"/>
                  </a:rPr>
                  <a:t>και </a:t>
                </a:r>
                <a14:m>
                  <m:oMath xmlns:m="http://schemas.openxmlformats.org/officeDocument/2006/math">
                    <m:sSub>
                      <m:sSubPr>
                        <m:ctrlPr>
                          <a:rPr lang="el-GR" altLang="el-GR" sz="2200" i="1">
                            <a:latin typeface="+mn-lt"/>
                          </a:rPr>
                        </m:ctrlPr>
                      </m:sSubPr>
                      <m:e>
                        <m:r>
                          <a:rPr lang="en-US" altLang="el-GR" sz="2200" i="1">
                            <a:latin typeface="+mn-lt"/>
                          </a:rPr>
                          <m:t>𝑢</m:t>
                        </m:r>
                      </m:e>
                      <m:sub>
                        <m:r>
                          <a:rPr lang="el-GR" altLang="el-GR" sz="2200" i="1">
                            <a:latin typeface="+mn-lt"/>
                          </a:rPr>
                          <m:t>𝜊</m:t>
                        </m:r>
                      </m:sub>
                    </m:sSub>
                    <m:r>
                      <a:rPr lang="el-GR" altLang="el-GR" sz="2200" i="1">
                        <a:latin typeface="+mn-lt"/>
                        <a:ea typeface="Cambria Math" panose="02040503050406030204" pitchFamily="18" charset="0"/>
                      </a:rPr>
                      <m:t>≥</m:t>
                    </m:r>
                    <m:sSub>
                      <m:sSubPr>
                        <m:ctrlPr>
                          <a:rPr lang="el-GR" altLang="el-GR" sz="2200" i="1">
                            <a:latin typeface="+mn-lt"/>
                            <a:ea typeface="Cambria Math" panose="02040503050406030204" pitchFamily="18" charset="0"/>
                          </a:rPr>
                        </m:ctrlPr>
                      </m:sSubPr>
                      <m:e>
                        <m:r>
                          <a:rPr lang="en-US" altLang="el-GR" sz="2200" i="1">
                            <a:latin typeface="+mn-lt"/>
                            <a:ea typeface="Cambria Math" panose="02040503050406030204" pitchFamily="18" charset="0"/>
                          </a:rPr>
                          <m:t>𝑉</m:t>
                        </m:r>
                      </m:e>
                      <m:sub>
                        <m:r>
                          <a:rPr lang="en-US" altLang="el-GR" sz="2200" i="1">
                            <a:latin typeface="+mn-lt"/>
                            <a:ea typeface="Cambria Math" panose="02040503050406030204" pitchFamily="18" charset="0"/>
                          </a:rPr>
                          <m:t>𝐶𝐸</m:t>
                        </m:r>
                      </m:sub>
                    </m:sSub>
                    <m:d>
                      <m:dPr>
                        <m:ctrlPr>
                          <a:rPr lang="en-US" altLang="el-GR" sz="2200" i="1">
                            <a:latin typeface="+mn-lt"/>
                            <a:ea typeface="Cambria Math" panose="02040503050406030204" pitchFamily="18" charset="0"/>
                          </a:rPr>
                        </m:ctrlPr>
                      </m:dPr>
                      <m:e>
                        <m:r>
                          <a:rPr lang="en-US" altLang="el-GR" sz="2200" i="1">
                            <a:latin typeface="+mn-lt"/>
                            <a:ea typeface="Cambria Math" panose="02040503050406030204" pitchFamily="18" charset="0"/>
                          </a:rPr>
                          <m:t>𝑠𝑎𝑡</m:t>
                        </m:r>
                      </m:e>
                    </m:d>
                    <m:r>
                      <a:rPr lang="en-US" altLang="el-GR" sz="2200" i="1">
                        <a:latin typeface="+mn-lt"/>
                        <a:ea typeface="Cambria Math" panose="02040503050406030204" pitchFamily="18" charset="0"/>
                      </a:rPr>
                      <m:t>=0.2</m:t>
                    </m:r>
                    <m:r>
                      <a:rPr lang="en-US" altLang="el-GR" sz="2200" i="1">
                        <a:latin typeface="+mn-lt"/>
                        <a:ea typeface="Cambria Math" panose="02040503050406030204" pitchFamily="18" charset="0"/>
                      </a:rPr>
                      <m:t>𝑉</m:t>
                    </m:r>
                  </m:oMath>
                </a14:m>
                <a:endParaRPr lang="en-US" altLang="el-GR" sz="2200" dirty="0" smtClean="0">
                  <a:latin typeface="+mn-lt"/>
                  <a:ea typeface="Cambria Math" panose="02040503050406030204" pitchFamily="18" charset="0"/>
                </a:endParaRPr>
              </a:p>
              <a:p>
                <a:pPr>
                  <a:spcBef>
                    <a:spcPct val="100000"/>
                  </a:spcBef>
                  <a:buNone/>
                </a:pPr>
                <a:r>
                  <a:rPr lang="el-GR" altLang="el-GR" sz="2200" dirty="0">
                    <a:latin typeface="+mn-lt"/>
                  </a:rPr>
                  <a:t>Η τάση εισόδου για υ</a:t>
                </a:r>
                <a:r>
                  <a:rPr lang="en-US" altLang="el-GR" sz="2200" baseline="-25000" dirty="0">
                    <a:latin typeface="+mn-lt"/>
                  </a:rPr>
                  <a:t>O</a:t>
                </a:r>
                <a:r>
                  <a:rPr lang="en-US" altLang="el-GR" sz="2200" dirty="0">
                    <a:latin typeface="+mn-lt"/>
                  </a:rPr>
                  <a:t>=0</a:t>
                </a:r>
                <a:r>
                  <a:rPr lang="el-GR" altLang="el-GR" sz="2200" dirty="0">
                    <a:latin typeface="+mn-lt"/>
                  </a:rPr>
                  <a:t>.</a:t>
                </a:r>
                <a:r>
                  <a:rPr lang="en-US" altLang="el-GR" sz="2200" dirty="0">
                    <a:latin typeface="+mn-lt"/>
                  </a:rPr>
                  <a:t>2V </a:t>
                </a:r>
                <a:r>
                  <a:rPr lang="el-GR" altLang="el-GR" sz="2200" dirty="0">
                    <a:latin typeface="+mn-lt"/>
                  </a:rPr>
                  <a:t>υπολογίζεται</a:t>
                </a:r>
                <a:r>
                  <a:rPr lang="en-US" altLang="el-GR" sz="2200" dirty="0">
                    <a:latin typeface="+mn-lt"/>
                  </a:rPr>
                  <a:t> </a:t>
                </a:r>
                <a:r>
                  <a:rPr lang="el-GR" altLang="el-GR" sz="2200" dirty="0">
                    <a:latin typeface="+mn-lt"/>
                  </a:rPr>
                  <a:t>υ</a:t>
                </a:r>
                <a:r>
                  <a:rPr lang="en-US" altLang="el-GR" sz="2200" baseline="-25000" dirty="0">
                    <a:latin typeface="+mn-lt"/>
                  </a:rPr>
                  <a:t>I</a:t>
                </a:r>
                <a:r>
                  <a:rPr lang="en-US" altLang="el-GR" sz="2200" dirty="0">
                    <a:latin typeface="+mn-lt"/>
                  </a:rPr>
                  <a:t>=1.9V. </a:t>
                </a:r>
              </a:p>
              <a:p>
                <a:pPr>
                  <a:spcBef>
                    <a:spcPct val="100000"/>
                  </a:spcBef>
                  <a:buFont typeface="Arial" panose="020B0604020202020204" pitchFamily="34" charset="0"/>
                  <a:buNone/>
                </a:pPr>
                <a:r>
                  <a:rPr lang="el-GR" altLang="el-GR" sz="2200" dirty="0">
                    <a:latin typeface="+mn-lt"/>
                  </a:rPr>
                  <a:t>Για υ</a:t>
                </a:r>
                <a:r>
                  <a:rPr lang="en-US" altLang="el-GR" sz="2200" baseline="-25000" dirty="0">
                    <a:latin typeface="+mn-lt"/>
                  </a:rPr>
                  <a:t>I</a:t>
                </a:r>
                <a:r>
                  <a:rPr lang="en-US" altLang="el-GR" sz="2200" dirty="0">
                    <a:latin typeface="+mn-lt"/>
                  </a:rPr>
                  <a:t>&gt;1.9V, </a:t>
                </a:r>
                <a:r>
                  <a:rPr lang="el-GR" altLang="el-GR" sz="2200" dirty="0">
                    <a:latin typeface="+mn-lt"/>
                  </a:rPr>
                  <a:t>το τρανζίστορ μπαίνει στον κόρο.</a:t>
                </a:r>
              </a:p>
            </p:txBody>
          </p:sp>
        </mc:Choice>
        <mc:Fallback>
          <p:sp>
            <p:nvSpPr>
              <p:cNvPr id="7" name="Ορθογώνιο 6"/>
              <p:cNvSpPr>
                <a:spLocks noRot="1" noChangeAspect="1" noMove="1" noResize="1" noEditPoints="1" noAdjustHandles="1" noChangeArrowheads="1" noChangeShapeType="1" noTextEdit="1"/>
              </p:cNvSpPr>
              <p:nvPr/>
            </p:nvSpPr>
            <p:spPr>
              <a:xfrm>
                <a:off x="594848" y="4378791"/>
                <a:ext cx="8225623" cy="1785104"/>
              </a:xfrm>
              <a:prstGeom prst="rect">
                <a:avLst/>
              </a:prstGeom>
              <a:blipFill rotWithShape="0">
                <a:blip r:embed="rId8"/>
                <a:stretch>
                  <a:fillRect l="-964" t="-2048" b="-6143"/>
                </a:stretch>
              </a:blipFill>
            </p:spPr>
            <p:txBody>
              <a:bodyPr/>
              <a:lstStyle/>
              <a:p>
                <a:r>
                  <a:rPr lang="el-GR">
                    <a:noFill/>
                  </a:rPr>
                  <a:t> </a:t>
                </a:r>
              </a:p>
            </p:txBody>
          </p:sp>
        </mc:Fallback>
      </mc:AlternateContent>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l-GR" dirty="0" smtClean="0"/>
              <a:t>Ο ρόλος της πόλωσης στη λειτουργία του κυκλώματος</a:t>
            </a:r>
            <a:endParaRPr lang="el-GR" dirty="0"/>
          </a:p>
        </p:txBody>
      </p:sp>
      <p:sp>
        <p:nvSpPr>
          <p:cNvPr id="26627" name="Content Placeholder 2"/>
          <p:cNvSpPr>
            <a:spLocks noGrp="1"/>
          </p:cNvSpPr>
          <p:nvPr>
            <p:ph idx="1"/>
          </p:nvPr>
        </p:nvSpPr>
        <p:spPr>
          <a:xfrm>
            <a:off x="463550" y="1557338"/>
            <a:ext cx="8229600" cy="4525962"/>
          </a:xfrm>
        </p:spPr>
        <p:txBody>
          <a:bodyPr/>
          <a:lstStyle/>
          <a:p>
            <a:pPr>
              <a:lnSpc>
                <a:spcPct val="65000"/>
              </a:lnSpc>
              <a:spcBef>
                <a:spcPct val="50000"/>
              </a:spcBef>
              <a:buFont typeface="Arial" panose="020B0604020202020204" pitchFamily="34" charset="0"/>
              <a:buNone/>
            </a:pPr>
            <a:r>
              <a:rPr lang="el-GR" altLang="el-GR" sz="2000" smtClean="0"/>
              <a:t>Για να έχουμε έναν γραμμικό ενισχυτή πρέπει:</a:t>
            </a:r>
          </a:p>
          <a:p>
            <a:pPr>
              <a:lnSpc>
                <a:spcPct val="65000"/>
              </a:lnSpc>
              <a:spcBef>
                <a:spcPct val="50000"/>
              </a:spcBef>
              <a:buFontTx/>
              <a:buChar char="•"/>
            </a:pPr>
            <a:r>
              <a:rPr lang="el-GR" altLang="el-GR" sz="2000" smtClean="0"/>
              <a:t>Να τοποθετήσουμε το σημείο ηρεμίας </a:t>
            </a:r>
            <a:r>
              <a:rPr lang="en-US" altLang="el-GR" sz="2000" smtClean="0"/>
              <a:t>Q</a:t>
            </a:r>
            <a:r>
              <a:rPr lang="el-GR" altLang="el-GR" sz="2000" smtClean="0"/>
              <a:t> κοντά στο μέσο της ενεργού περιοχής. </a:t>
            </a:r>
          </a:p>
          <a:p>
            <a:pPr>
              <a:lnSpc>
                <a:spcPct val="65000"/>
              </a:lnSpc>
              <a:spcBef>
                <a:spcPct val="50000"/>
              </a:spcBef>
              <a:buFontTx/>
              <a:buChar char="•"/>
            </a:pPr>
            <a:r>
              <a:rPr lang="el-GR" altLang="el-GR" sz="2000" smtClean="0"/>
              <a:t>Να προσδιορίσουμε τα όρια λειτουργίας του τρανζίστορ στην ενεργό περιοχή.</a:t>
            </a:r>
          </a:p>
          <a:p>
            <a:pPr>
              <a:lnSpc>
                <a:spcPct val="65000"/>
              </a:lnSpc>
              <a:spcBef>
                <a:spcPct val="50000"/>
              </a:spcBef>
              <a:buFontTx/>
              <a:buChar char="•"/>
            </a:pPr>
            <a:r>
              <a:rPr lang="el-GR" altLang="el-GR" sz="2000" smtClean="0"/>
              <a:t>Να συνδέσουμε το κατάλληλο μεταβλητό σήμα στη βάση του τρανζίστορ.</a:t>
            </a:r>
          </a:p>
          <a:p>
            <a:endParaRPr lang="el-GR" altLang="el-GR" smtClean="0"/>
          </a:p>
        </p:txBody>
      </p:sp>
      <p:pic>
        <p:nvPicPr>
          <p:cNvPr id="26628" name="Picture 9" descr="Χαρακτηρηστική vo-vt με q-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644900"/>
            <a:ext cx="31734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Κύκλωμα με τρανζιστορ ως ενισχυτη."/>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681413"/>
            <a:ext cx="2894012"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To</a:t>
            </a:r>
            <a:r>
              <a:rPr lang="el-GR" dirty="0"/>
              <a:t> διπολικό  τρανζίστορ ως διακόπτης</a:t>
            </a:r>
          </a:p>
        </p:txBody>
      </p:sp>
      <p:graphicFrame>
        <p:nvGraphicFramePr>
          <p:cNvPr id="27653" name="Αντικείμενο 12"/>
          <p:cNvGraphicFramePr>
            <a:graphicFrameLocks noChangeAspect="1"/>
          </p:cNvGraphicFramePr>
          <p:nvPr>
            <p:extLst>
              <p:ext uri="{D42A27DB-BD31-4B8C-83A1-F6EECF244321}">
                <p14:modId xmlns:p14="http://schemas.microsoft.com/office/powerpoint/2010/main" val="108085509"/>
              </p:ext>
            </p:extLst>
          </p:nvPr>
        </p:nvGraphicFramePr>
        <p:xfrm>
          <a:off x="774485" y="1617817"/>
          <a:ext cx="4638675" cy="388937"/>
        </p:xfrm>
        <a:graphic>
          <a:graphicData uri="http://schemas.openxmlformats.org/presentationml/2006/ole">
            <mc:AlternateContent xmlns:mc="http://schemas.openxmlformats.org/markup-compatibility/2006">
              <mc:Choice xmlns:v="urn:schemas-microsoft-com:vml" Requires="v">
                <p:oleObj spid="_x0000_s27661" name="Εξίσωση" r:id="rId5" imgW="2882880" imgH="241200" progId="Equation.3">
                  <p:embed/>
                </p:oleObj>
              </mc:Choice>
              <mc:Fallback>
                <p:oleObj name="Εξίσωση" r:id="rId5" imgW="2882880" imgH="241200" progId="Equation.3">
                  <p:embed/>
                  <p:pic>
                    <p:nvPicPr>
                      <p:cNvPr id="0" name="Αντικείμενο 12"/>
                      <p:cNvPicPr>
                        <a:picLocks noChangeAspect="1" noChangeArrowheads="1"/>
                      </p:cNvPicPr>
                      <p:nvPr/>
                    </p:nvPicPr>
                    <p:blipFill>
                      <a:blip r:embed="rId6"/>
                      <a:srcRect/>
                      <a:stretch>
                        <a:fillRect/>
                      </a:stretch>
                    </p:blipFill>
                    <p:spPr bwMode="auto">
                      <a:xfrm>
                        <a:off x="774485" y="1617817"/>
                        <a:ext cx="46386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4" name="Αντικείμενο 13"/>
          <p:cNvGraphicFramePr>
            <a:graphicFrameLocks noChangeAspect="1"/>
          </p:cNvGraphicFramePr>
          <p:nvPr>
            <p:extLst>
              <p:ext uri="{D42A27DB-BD31-4B8C-83A1-F6EECF244321}">
                <p14:modId xmlns:p14="http://schemas.microsoft.com/office/powerpoint/2010/main" val="3028490875"/>
              </p:ext>
            </p:extLst>
          </p:nvPr>
        </p:nvGraphicFramePr>
        <p:xfrm>
          <a:off x="801688" y="2314224"/>
          <a:ext cx="3770312" cy="1100138"/>
        </p:xfrm>
        <a:graphic>
          <a:graphicData uri="http://schemas.openxmlformats.org/presentationml/2006/ole">
            <mc:AlternateContent xmlns:mc="http://schemas.openxmlformats.org/markup-compatibility/2006">
              <mc:Choice xmlns:v="urn:schemas-microsoft-com:vml" Requires="v">
                <p:oleObj spid="_x0000_s27662" name="Εξίσωση" r:id="rId7" imgW="2438280" imgH="711000" progId="Equation.3">
                  <p:embed/>
                </p:oleObj>
              </mc:Choice>
              <mc:Fallback>
                <p:oleObj name="Εξίσωση" r:id="rId7" imgW="2438280" imgH="711000" progId="Equation.3">
                  <p:embed/>
                  <p:pic>
                    <p:nvPicPr>
                      <p:cNvPr id="0" name="Αντικείμενο 13"/>
                      <p:cNvPicPr>
                        <a:picLocks noChangeAspect="1" noChangeArrowheads="1"/>
                      </p:cNvPicPr>
                      <p:nvPr/>
                    </p:nvPicPr>
                    <p:blipFill>
                      <a:blip r:embed="rId8"/>
                      <a:srcRect/>
                      <a:stretch>
                        <a:fillRect/>
                      </a:stretch>
                    </p:blipFill>
                    <p:spPr bwMode="auto">
                      <a:xfrm>
                        <a:off x="801688" y="2314224"/>
                        <a:ext cx="377031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1" name="Θέση κειμένου 10"/>
          <p:cNvSpPr>
            <a:spLocks noGrp="1"/>
          </p:cNvSpPr>
          <p:nvPr>
            <p:ph type="body" sz="half" idx="2"/>
          </p:nvPr>
        </p:nvSpPr>
        <p:spPr>
          <a:xfrm>
            <a:off x="457200" y="3640365"/>
            <a:ext cx="3034680" cy="2769096"/>
          </a:xfrm>
        </p:spPr>
        <p:txBody>
          <a:bodyPr/>
          <a:lstStyle/>
          <a:p>
            <a:r>
              <a:rPr lang="el-GR" altLang="el-GR" dirty="0" smtClean="0"/>
              <a:t>Έχει </a:t>
            </a:r>
            <a:r>
              <a:rPr lang="el-GR" altLang="el-GR" dirty="0" smtClean="0"/>
              <a:t>επιλεγεί να λειτουργούν τα ψηφιακά κυκλώματα στον κόρο και στην αποκοπή διότι: </a:t>
            </a:r>
          </a:p>
          <a:p>
            <a:r>
              <a:rPr lang="el-GR" altLang="el-GR" dirty="0" smtClean="0"/>
              <a:t>α) Είναι δύο στάθμες ανεξάρτητες από το β.                                β)  Η κατανάλωση ισχύος σ’ αυτές είναι μικρότερη.</a:t>
            </a:r>
          </a:p>
          <a:p>
            <a:endParaRPr lang="el-GR" altLang="el-GR" dirty="0" smtClean="0"/>
          </a:p>
        </p:txBody>
      </p:sp>
      <p:pic>
        <p:nvPicPr>
          <p:cNvPr id="27650" name="Θέση περιεχομένου 11" descr="Κύκλωμα με διπολικό τρανζίστορ και 2 αντιστάσεις RC, RB.&#10;Η χαρακτηρηστική vo-vt."/>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4733895" y="1557338"/>
            <a:ext cx="2794060" cy="4608512"/>
          </a:xfrm>
        </p:spPr>
      </p:pic>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Κυκλώματα πόλωσης του διπολικού </a:t>
            </a:r>
            <a:r>
              <a:rPr lang="el-GR" dirty="0" smtClean="0"/>
              <a:t>τρανζίστορ</a:t>
            </a:r>
            <a:r>
              <a:rPr lang="en-US" dirty="0" smtClean="0"/>
              <a:t>(1/3</a:t>
            </a:r>
            <a:r>
              <a:rPr lang="en-US" dirty="0"/>
              <a:t>)</a:t>
            </a:r>
            <a:endParaRPr lang="el-GR" dirty="0"/>
          </a:p>
        </p:txBody>
      </p:sp>
      <p:sp>
        <p:nvSpPr>
          <p:cNvPr id="29699" name="Θέση περιεχομένου 2"/>
          <p:cNvSpPr>
            <a:spLocks noGrp="1"/>
          </p:cNvSpPr>
          <p:nvPr>
            <p:ph idx="1"/>
          </p:nvPr>
        </p:nvSpPr>
        <p:spPr>
          <a:xfrm>
            <a:off x="463550" y="1557338"/>
            <a:ext cx="8229600" cy="4525962"/>
          </a:xfrm>
        </p:spPr>
        <p:txBody>
          <a:bodyPr/>
          <a:lstStyle/>
          <a:p>
            <a:r>
              <a:rPr lang="el-GR" altLang="el-GR" smtClean="0"/>
              <a:t>Το κύκλωμα πόλωσης παρέχει το </a:t>
            </a:r>
            <a:r>
              <a:rPr lang="en-US" altLang="el-GR" smtClean="0"/>
              <a:t>DC </a:t>
            </a:r>
            <a:r>
              <a:rPr lang="el-GR" altLang="el-GR" smtClean="0"/>
              <a:t>ρεύμα εκπομπού που αντιστοιχεί στο επιθυμητό σημείο ηρεμίας </a:t>
            </a:r>
            <a:r>
              <a:rPr lang="en-US" altLang="el-GR" smtClean="0"/>
              <a:t>Q. </a:t>
            </a:r>
            <a:r>
              <a:rPr lang="el-GR" altLang="el-GR" smtClean="0"/>
              <a:t>  Το ρεύμα αυτό πρέπει να είναι: καθορισμένο, προβλέψιμο και αναίσθητο στις μεταβολές της θερμοκρασίας και στις μεταβολές του β.</a:t>
            </a:r>
          </a:p>
          <a:p>
            <a:endParaRPr lang="el-GR" altLang="el-GR"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Κυκλώματα πόλωσης του διπολικού τρανζίστορ</a:t>
            </a:r>
            <a:r>
              <a:rPr lang="en-US" dirty="0"/>
              <a:t>(2/3)</a:t>
            </a:r>
            <a:endParaRPr lang="el-GR" dirty="0"/>
          </a:p>
        </p:txBody>
      </p:sp>
      <p:sp>
        <p:nvSpPr>
          <p:cNvPr id="3" name="Θέση περιεχομένου 2"/>
          <p:cNvSpPr>
            <a:spLocks noGrp="1"/>
          </p:cNvSpPr>
          <p:nvPr>
            <p:ph idx="1"/>
          </p:nvPr>
        </p:nvSpPr>
        <p:spPr>
          <a:xfrm>
            <a:off x="555625" y="1646237"/>
            <a:ext cx="8229600" cy="964158"/>
          </a:xfrm>
        </p:spPr>
        <p:txBody>
          <a:bodyPr/>
          <a:lstStyle/>
          <a:p>
            <a:pPr marL="0" indent="0" eaLnBrk="1" fontAlgn="auto" hangingPunct="1">
              <a:spcAft>
                <a:spcPts val="0"/>
              </a:spcAft>
              <a:buFont typeface="Arial" charset="0"/>
              <a:buNone/>
              <a:defRPr/>
            </a:pPr>
            <a:r>
              <a:rPr lang="el-GR" sz="2400" b="1" dirty="0"/>
              <a:t>Παραδείγματα κακής σχεδίασης κυκλώματος πόλωσης.</a:t>
            </a:r>
          </a:p>
          <a:p>
            <a:pPr fontAlgn="auto">
              <a:spcAft>
                <a:spcPts val="0"/>
              </a:spcAft>
              <a:buFont typeface="Arial" charset="0"/>
              <a:buChar char="•"/>
              <a:defRPr/>
            </a:pPr>
            <a:r>
              <a:rPr lang="el-GR" sz="2400" b="1" dirty="0"/>
              <a:t>Παράδειγμα 1</a:t>
            </a:r>
            <a:r>
              <a:rPr lang="el-GR" sz="2400" dirty="0"/>
              <a:t>: Με ρύθμιση του Ι</a:t>
            </a:r>
            <a:r>
              <a:rPr lang="el-GR" sz="2400" baseline="-25000" dirty="0"/>
              <a:t>Β</a:t>
            </a:r>
            <a:endParaRPr lang="el-GR" sz="2400" dirty="0"/>
          </a:p>
        </p:txBody>
      </p:sp>
      <p:graphicFrame>
        <p:nvGraphicFramePr>
          <p:cNvPr id="5" name="Αντικείμενο 5"/>
          <p:cNvGraphicFramePr>
            <a:graphicFrameLocks noChangeAspect="1"/>
          </p:cNvGraphicFramePr>
          <p:nvPr/>
        </p:nvGraphicFramePr>
        <p:xfrm>
          <a:off x="622300" y="2852738"/>
          <a:ext cx="1671638" cy="788987"/>
        </p:xfrm>
        <a:graphic>
          <a:graphicData uri="http://schemas.openxmlformats.org/presentationml/2006/ole">
            <mc:AlternateContent xmlns:mc="http://schemas.openxmlformats.org/markup-compatibility/2006">
              <mc:Choice xmlns:v="urn:schemas-microsoft-com:vml" Requires="v">
                <p:oleObj spid="_x0000_s56325" name="Εξίσωση" r:id="rId4" imgW="914400" imgH="431800" progId="Equation.3">
                  <p:embed/>
                </p:oleObj>
              </mc:Choice>
              <mc:Fallback>
                <p:oleObj name="Εξίσωση" r:id="rId4" imgW="9144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2852738"/>
                        <a:ext cx="1671638"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Αντικείμενο 6"/>
          <p:cNvGraphicFramePr>
            <a:graphicFrameLocks noChangeAspect="1"/>
          </p:cNvGraphicFramePr>
          <p:nvPr/>
        </p:nvGraphicFramePr>
        <p:xfrm>
          <a:off x="611188" y="3717925"/>
          <a:ext cx="1022350" cy="417513"/>
        </p:xfrm>
        <a:graphic>
          <a:graphicData uri="http://schemas.openxmlformats.org/presentationml/2006/ole">
            <mc:AlternateContent xmlns:mc="http://schemas.openxmlformats.org/markup-compatibility/2006">
              <mc:Choice xmlns:v="urn:schemas-microsoft-com:vml" Requires="v">
                <p:oleObj spid="_x0000_s56326" name="Εξίσωση" r:id="rId6" imgW="558800" imgH="228600" progId="Equation.3">
                  <p:embed/>
                </p:oleObj>
              </mc:Choice>
              <mc:Fallback>
                <p:oleObj name="Εξίσωση" r:id="rId6" imgW="5588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717925"/>
                        <a:ext cx="1022350"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Αντικείμενο 7"/>
          <p:cNvGraphicFramePr>
            <a:graphicFrameLocks noChangeAspect="1"/>
          </p:cNvGraphicFramePr>
          <p:nvPr/>
        </p:nvGraphicFramePr>
        <p:xfrm>
          <a:off x="555625" y="4259263"/>
          <a:ext cx="1674813" cy="393700"/>
        </p:xfrm>
        <a:graphic>
          <a:graphicData uri="http://schemas.openxmlformats.org/presentationml/2006/ole">
            <mc:AlternateContent xmlns:mc="http://schemas.openxmlformats.org/markup-compatibility/2006">
              <mc:Choice xmlns:v="urn:schemas-microsoft-com:vml" Requires="v">
                <p:oleObj spid="_x0000_s56327" name="Εξίσωση" r:id="rId8" imgW="914003" imgH="215806" progId="Equation.3">
                  <p:embed/>
                </p:oleObj>
              </mc:Choice>
              <mc:Fallback>
                <p:oleObj name="Εξίσωση" r:id="rId8" imgW="914003" imgH="21580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25" y="4259263"/>
                        <a:ext cx="16748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Εικόνα 4" descr="Κυκλώματα πόλωσεις με διπολικό τρανζίστορ."/>
          <p:cNvPicPr>
            <a:picLocks noChangeAspect="1"/>
          </p:cNvPicPr>
          <p:nvPr/>
        </p:nvPicPr>
        <p:blipFill>
          <a:blip r:embed="rId10">
            <a:extLst>
              <a:ext uri="{28A0092B-C50C-407E-A947-70E740481C1C}">
                <a14:useLocalDpi xmlns:a14="http://schemas.microsoft.com/office/drawing/2010/main" val="0"/>
              </a:ext>
            </a:extLst>
          </a:blip>
          <a:srcRect b="6142"/>
          <a:stretch>
            <a:fillRect/>
          </a:stretch>
        </p:blipFill>
        <p:spPr bwMode="auto">
          <a:xfrm>
            <a:off x="4019043" y="2749549"/>
            <a:ext cx="48069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79512" y="5756275"/>
            <a:ext cx="7992888" cy="784225"/>
          </a:xfrm>
          <a:prstGeom prst="rect">
            <a:avLst/>
          </a:prstGeom>
        </p:spPr>
        <p:txBody>
          <a:bodyPr vert="horz" wrap="square" lIns="91440" tIns="45720" rIns="91440" bIns="45720" rtlCol="0" anchor="ctr">
            <a:noAutofit/>
          </a:bodyPr>
          <a:lstStyle/>
          <a:p>
            <a:pPr marL="0" indent="0" fontAlgn="auto">
              <a:spcAft>
                <a:spcPts val="0"/>
              </a:spcAft>
              <a:buFont typeface="Arial" charset="0"/>
              <a:buNone/>
              <a:defRPr/>
            </a:pPr>
            <a:r>
              <a:rPr lang="el-GR" sz="2000" dirty="0">
                <a:latin typeface="+mn-lt"/>
              </a:rPr>
              <a:t>Τα ρεύματα συλλέκτη και </a:t>
            </a:r>
            <a:r>
              <a:rPr lang="el-GR" sz="2000" dirty="0" err="1">
                <a:latin typeface="+mn-lt"/>
              </a:rPr>
              <a:t>εκπομπού</a:t>
            </a:r>
            <a:r>
              <a:rPr lang="el-GR" sz="2000" dirty="0">
                <a:latin typeface="+mn-lt"/>
              </a:rPr>
              <a:t> εξαρτώνται άμεσα από το β η τιμή του οποίου δεν ελέγχεται εύκολα.</a:t>
            </a:r>
          </a:p>
          <a:p>
            <a:pPr marL="0" indent="0" fontAlgn="auto">
              <a:spcAft>
                <a:spcPts val="0"/>
              </a:spcAft>
              <a:buFont typeface="Arial" charset="0"/>
              <a:buNone/>
              <a:defRPr/>
            </a:pPr>
            <a:r>
              <a:rPr lang="el-GR" sz="2000" dirty="0">
                <a:latin typeface="+mn-lt"/>
              </a:rPr>
              <a:t>Αν το β γίνει κατά 10% μεγαλύτερο, το τρανζίστορ μπαίνει στον κόρο. </a:t>
            </a:r>
          </a:p>
          <a:p>
            <a:pPr fontAlgn="auto">
              <a:spcAft>
                <a:spcPts val="0"/>
              </a:spcAft>
              <a:buFont typeface="Arial" charset="0"/>
              <a:buChar char="•"/>
              <a:defRPr/>
            </a:pPr>
            <a:endParaRPr lang="el-GR" sz="2000" dirty="0">
              <a:latin typeface="+mn-lt"/>
            </a:endParaRPr>
          </a:p>
          <a:p>
            <a:endParaRPr lang="el-GR" sz="2000" dirty="0" smtClean="0">
              <a:latin typeface="+mn-lt"/>
            </a:endParaRPr>
          </a:p>
        </p:txBody>
      </p:sp>
    </p:spTree>
    <p:custDataLst>
      <p:tags r:id="rId2"/>
    </p:custDataLst>
    <p:extLst>
      <p:ext uri="{BB962C8B-B14F-4D97-AF65-F5344CB8AC3E}">
        <p14:creationId xmlns:p14="http://schemas.microsoft.com/office/powerpoint/2010/main" val="2382313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Κυκλώματα πόλωσης του διπολικού τρανζίστορ</a:t>
            </a:r>
            <a:r>
              <a:rPr lang="en-US" altLang="el-GR" dirty="0"/>
              <a:t>(3/3)</a:t>
            </a:r>
            <a:endParaRPr lang="el-GR" dirty="0"/>
          </a:p>
        </p:txBody>
      </p:sp>
      <p:sp>
        <p:nvSpPr>
          <p:cNvPr id="4" name="Θέση περιεχομένου 3"/>
          <p:cNvSpPr>
            <a:spLocks noGrp="1"/>
          </p:cNvSpPr>
          <p:nvPr>
            <p:ph sz="half" idx="2"/>
          </p:nvPr>
        </p:nvSpPr>
        <p:spPr/>
        <p:txBody>
          <a:bodyPr/>
          <a:lstStyle/>
          <a:p>
            <a:pPr marL="0" indent="0" fontAlgn="auto">
              <a:spcAft>
                <a:spcPts val="0"/>
              </a:spcAft>
              <a:buFont typeface="Arial" charset="0"/>
              <a:buNone/>
              <a:defRPr/>
            </a:pPr>
            <a:r>
              <a:rPr lang="el-GR" b="1" dirty="0"/>
              <a:t>Παράδειγμα 2: Με ρύθμιση του </a:t>
            </a:r>
            <a:r>
              <a:rPr lang="en-US" b="1" dirty="0"/>
              <a:t>V</a:t>
            </a:r>
            <a:r>
              <a:rPr lang="en-US" b="1" baseline="-25000" dirty="0"/>
              <a:t>BE</a:t>
            </a:r>
            <a:r>
              <a:rPr lang="el-GR" b="1" dirty="0"/>
              <a:t>. </a:t>
            </a:r>
            <a:endParaRPr lang="en-US" dirty="0"/>
          </a:p>
          <a:p>
            <a:pPr marL="0" indent="0" fontAlgn="auto">
              <a:spcAft>
                <a:spcPts val="0"/>
              </a:spcAft>
              <a:buFont typeface="Arial" charset="0"/>
              <a:buNone/>
              <a:defRPr/>
            </a:pPr>
            <a:r>
              <a:rPr lang="el-GR" dirty="0"/>
              <a:t>Το ρεύμα συλλέκτη είναι εκθετική συνάρτηση του </a:t>
            </a:r>
            <a:r>
              <a:rPr lang="en-US" dirty="0"/>
              <a:t>V</a:t>
            </a:r>
            <a:r>
              <a:rPr lang="en-US" baseline="-25000" dirty="0"/>
              <a:t>BE</a:t>
            </a:r>
            <a:r>
              <a:rPr lang="el-GR" dirty="0"/>
              <a:t> και επομένως του  </a:t>
            </a:r>
            <a:r>
              <a:rPr lang="en-US" dirty="0"/>
              <a:t>V</a:t>
            </a:r>
            <a:r>
              <a:rPr lang="en-US" baseline="-25000" dirty="0"/>
              <a:t>CC</a:t>
            </a:r>
            <a:r>
              <a:rPr lang="el-GR" dirty="0"/>
              <a:t>.</a:t>
            </a:r>
          </a:p>
          <a:p>
            <a:pPr marL="0" indent="0">
              <a:buNone/>
            </a:pPr>
            <a:endParaRPr lang="el-GR" dirty="0"/>
          </a:p>
        </p:txBody>
      </p:sp>
      <p:pic>
        <p:nvPicPr>
          <p:cNvPr id="5" name="Picture 5" descr="Κύκλωμα πόλωσης με τρεις αντιστάσεις"/>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63711" y="2129116"/>
            <a:ext cx="2825578" cy="3468130"/>
          </a:xfrm>
        </p:spPr>
      </p:pic>
    </p:spTree>
    <p:extLst>
      <p:ext uri="{BB962C8B-B14F-4D97-AF65-F5344CB8AC3E}">
        <p14:creationId xmlns:p14="http://schemas.microsoft.com/office/powerpoint/2010/main" val="1920153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rtlCol="0">
            <a:normAutofit fontScale="90000"/>
          </a:bodyPr>
          <a:lstStyle/>
          <a:p>
            <a:pPr fontAlgn="auto">
              <a:spcAft>
                <a:spcPts val="0"/>
              </a:spcAft>
              <a:defRPr/>
            </a:pPr>
            <a:r>
              <a:rPr lang="el-GR" dirty="0" smtClean="0"/>
              <a:t>1. Το κλασσικό κύκλωμα πόλωσης με τέσσερις αντιστάσεις.</a:t>
            </a:r>
            <a:r>
              <a:rPr lang="en-US" dirty="0" smtClean="0"/>
              <a:t> (1/2)</a:t>
            </a:r>
            <a:endParaRPr lang="el-GR" dirty="0" smtClean="0"/>
          </a:p>
        </p:txBody>
      </p:sp>
      <p:pic>
        <p:nvPicPr>
          <p:cNvPr id="34819" name="Θέση εικόνας 8" descr="Κύκλωμα πόλωσης με τέσσερις αντιστάσεις R1,R2,RC,RE."/>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2411413" y="1773238"/>
            <a:ext cx="4321175" cy="2697162"/>
          </a:xfrm>
        </p:spPr>
      </p:pic>
      <p:graphicFrame>
        <p:nvGraphicFramePr>
          <p:cNvPr id="34820" name="Object 8"/>
          <p:cNvGraphicFramePr>
            <a:graphicFrameLocks noChangeAspect="1"/>
          </p:cNvGraphicFramePr>
          <p:nvPr/>
        </p:nvGraphicFramePr>
        <p:xfrm>
          <a:off x="6948488" y="1700213"/>
          <a:ext cx="1974850" cy="788987"/>
        </p:xfrm>
        <a:graphic>
          <a:graphicData uri="http://schemas.openxmlformats.org/presentationml/2006/ole">
            <mc:AlternateContent xmlns:mc="http://schemas.openxmlformats.org/markup-compatibility/2006">
              <mc:Choice xmlns:v="urn:schemas-microsoft-com:vml" Requires="v">
                <p:oleObj spid="_x0000_s34840" name="Equation" r:id="rId6" imgW="1079032" imgH="431613" progId="Equation.3">
                  <p:embed/>
                </p:oleObj>
              </mc:Choice>
              <mc:Fallback>
                <p:oleObj name="Equation" r:id="rId6" imgW="1079032" imgH="431613"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1700213"/>
                        <a:ext cx="19748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1" name="Object 9"/>
          <p:cNvGraphicFramePr>
            <a:graphicFrameLocks noChangeAspect="1"/>
          </p:cNvGraphicFramePr>
          <p:nvPr/>
        </p:nvGraphicFramePr>
        <p:xfrm>
          <a:off x="6948488" y="2492375"/>
          <a:ext cx="1509712" cy="788988"/>
        </p:xfrm>
        <a:graphic>
          <a:graphicData uri="http://schemas.openxmlformats.org/presentationml/2006/ole">
            <mc:AlternateContent xmlns:mc="http://schemas.openxmlformats.org/markup-compatibility/2006">
              <mc:Choice xmlns:v="urn:schemas-microsoft-com:vml" Requires="v">
                <p:oleObj spid="_x0000_s34841" name="Εξίσωση" r:id="rId8" imgW="825500" imgH="431800" progId="Equation.3">
                  <p:embed/>
                </p:oleObj>
              </mc:Choice>
              <mc:Fallback>
                <p:oleObj name="Εξίσωση" r:id="rId8" imgW="825500" imgH="43180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488" y="2492375"/>
                        <a:ext cx="1509712"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2" name="Αντικείμενο 5"/>
          <p:cNvGraphicFramePr>
            <a:graphicFrameLocks noChangeAspect="1"/>
          </p:cNvGraphicFramePr>
          <p:nvPr/>
        </p:nvGraphicFramePr>
        <p:xfrm>
          <a:off x="966788" y="4810125"/>
          <a:ext cx="3089275" cy="395288"/>
        </p:xfrm>
        <a:graphic>
          <a:graphicData uri="http://schemas.openxmlformats.org/presentationml/2006/ole">
            <mc:AlternateContent xmlns:mc="http://schemas.openxmlformats.org/markup-compatibility/2006">
              <mc:Choice xmlns:v="urn:schemas-microsoft-com:vml" Requires="v">
                <p:oleObj spid="_x0000_s34842" name="Εξίσωση" r:id="rId10" imgW="1688367" imgH="215806" progId="Equation.3">
                  <p:embed/>
                </p:oleObj>
              </mc:Choice>
              <mc:Fallback>
                <p:oleObj name="Εξίσωση" r:id="rId10" imgW="1688367" imgH="215806" progId="Equation.3">
                  <p:embed/>
                  <p:pic>
                    <p:nvPicPr>
                      <p:cNvPr id="0" name="Αντικείμενο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6788" y="4810125"/>
                        <a:ext cx="30892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3" name="Αντικείμενο 3"/>
          <p:cNvGraphicFramePr>
            <a:graphicFrameLocks noChangeAspect="1"/>
          </p:cNvGraphicFramePr>
          <p:nvPr/>
        </p:nvGraphicFramePr>
        <p:xfrm>
          <a:off x="1038225" y="5818188"/>
          <a:ext cx="2741613" cy="419100"/>
        </p:xfrm>
        <a:graphic>
          <a:graphicData uri="http://schemas.openxmlformats.org/presentationml/2006/ole">
            <mc:AlternateContent xmlns:mc="http://schemas.openxmlformats.org/markup-compatibility/2006">
              <mc:Choice xmlns:v="urn:schemas-microsoft-com:vml" Requires="v">
                <p:oleObj spid="_x0000_s34843" name="Εξίσωση" r:id="rId12" imgW="1498600" imgH="228600" progId="Equation.3">
                  <p:embed/>
                </p:oleObj>
              </mc:Choice>
              <mc:Fallback>
                <p:oleObj name="Εξίσωση" r:id="rId12" imgW="1498600" imgH="228600" progId="Equation.3">
                  <p:embed/>
                  <p:pic>
                    <p:nvPicPr>
                      <p:cNvPr id="0" name="Αντικείμενο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8225" y="5818188"/>
                        <a:ext cx="2741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4" name="Αντικείμενο 6"/>
          <p:cNvGraphicFramePr>
            <a:graphicFrameLocks noChangeAspect="1"/>
          </p:cNvGraphicFramePr>
          <p:nvPr/>
        </p:nvGraphicFramePr>
        <p:xfrm>
          <a:off x="4716463" y="4652963"/>
          <a:ext cx="2020887" cy="1114425"/>
        </p:xfrm>
        <a:graphic>
          <a:graphicData uri="http://schemas.openxmlformats.org/presentationml/2006/ole">
            <mc:AlternateContent xmlns:mc="http://schemas.openxmlformats.org/markup-compatibility/2006">
              <mc:Choice xmlns:v="urn:schemas-microsoft-com:vml" Requires="v">
                <p:oleObj spid="_x0000_s34844" name="Εξίσωση" r:id="rId14" imgW="1104900" imgH="609600" progId="Equation.3">
                  <p:embed/>
                </p:oleObj>
              </mc:Choice>
              <mc:Fallback>
                <p:oleObj name="Εξίσωση" r:id="rId14" imgW="1104900" imgH="609600" progId="Equation.3">
                  <p:embed/>
                  <p:pic>
                    <p:nvPicPr>
                      <p:cNvPr id="0" name="Αντικείμενο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16463" y="4652963"/>
                        <a:ext cx="2020887" cy="1114425"/>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rtlCol="0">
            <a:normAutofit fontScale="90000"/>
          </a:bodyPr>
          <a:lstStyle/>
          <a:p>
            <a:pPr fontAlgn="auto">
              <a:spcAft>
                <a:spcPts val="0"/>
              </a:spcAft>
              <a:defRPr/>
            </a:pPr>
            <a:r>
              <a:rPr lang="el-GR" dirty="0" smtClean="0"/>
              <a:t>1. Το κλασσικό κύκλωμα πόλωσης με τέσσερις αντιστάσεις.</a:t>
            </a:r>
            <a:r>
              <a:rPr lang="en-US" dirty="0" smtClean="0"/>
              <a:t> (2/2)</a:t>
            </a:r>
            <a:endParaRPr lang="el-GR" dirty="0" smtClean="0"/>
          </a:p>
        </p:txBody>
      </p:sp>
      <p:sp>
        <p:nvSpPr>
          <p:cNvPr id="2" name="Θέση κειμένου 1"/>
          <p:cNvSpPr>
            <a:spLocks noGrp="1"/>
          </p:cNvSpPr>
          <p:nvPr>
            <p:ph type="body" sz="half" idx="2"/>
          </p:nvPr>
        </p:nvSpPr>
        <p:spPr>
          <a:xfrm>
            <a:off x="457200" y="1557339"/>
            <a:ext cx="3008313" cy="2015678"/>
          </a:xfrm>
        </p:spPr>
        <p:txBody>
          <a:bodyPr rtlCol="0">
            <a:normAutofit/>
          </a:bodyPr>
          <a:lstStyle/>
          <a:p>
            <a:pPr fontAlgn="auto">
              <a:spcAft>
                <a:spcPts val="0"/>
              </a:spcAft>
              <a:buFont typeface="Arial" charset="0"/>
              <a:buNone/>
              <a:defRPr/>
            </a:pPr>
            <a:r>
              <a:rPr lang="el-GR" dirty="0" smtClean="0"/>
              <a:t>Για να κάνουμε το ρεύμα </a:t>
            </a:r>
            <a:r>
              <a:rPr lang="el-GR" dirty="0" err="1" smtClean="0"/>
              <a:t>εκπομπού</a:t>
            </a:r>
            <a:r>
              <a:rPr lang="el-GR" dirty="0" smtClean="0"/>
              <a:t> σταθερό, ανεξάρτητο από τις μεταβολές της θερμοκρασίας και από το β, επιλέγουμε: </a:t>
            </a:r>
            <a:endParaRPr lang="en-US" dirty="0" smtClean="0"/>
          </a:p>
          <a:p>
            <a:pPr fontAlgn="auto">
              <a:spcAft>
                <a:spcPts val="0"/>
              </a:spcAft>
              <a:buFont typeface="Arial" charset="0"/>
              <a:buNone/>
              <a:defRPr/>
            </a:pPr>
            <a:endParaRPr lang="en-US" dirty="0"/>
          </a:p>
          <a:p>
            <a:pPr fontAlgn="auto">
              <a:spcAft>
                <a:spcPts val="0"/>
              </a:spcAft>
              <a:buFont typeface="Arial" charset="0"/>
              <a:buNone/>
              <a:defRPr/>
            </a:pPr>
            <a:endParaRPr lang="en-US" dirty="0" smtClean="0"/>
          </a:p>
          <a:p>
            <a:pPr fontAlgn="auto">
              <a:spcAft>
                <a:spcPts val="0"/>
              </a:spcAft>
              <a:buFont typeface="Arial" charset="0"/>
              <a:buNone/>
              <a:defRPr/>
            </a:pPr>
            <a:endParaRPr lang="en-US" dirty="0"/>
          </a:p>
          <a:p>
            <a:pPr fontAlgn="auto">
              <a:spcAft>
                <a:spcPts val="0"/>
              </a:spcAft>
              <a:buFont typeface="Arial" charset="0"/>
              <a:buNone/>
              <a:defRPr/>
            </a:pPr>
            <a:endParaRPr lang="el-GR" dirty="0" smtClean="0"/>
          </a:p>
          <a:p>
            <a:pPr fontAlgn="auto">
              <a:spcAft>
                <a:spcPts val="0"/>
              </a:spcAft>
              <a:buFont typeface="Arial" charset="0"/>
              <a:buNone/>
              <a:defRPr/>
            </a:pPr>
            <a:endParaRPr lang="el-GR" dirty="0"/>
          </a:p>
        </p:txBody>
      </p:sp>
      <p:pic>
        <p:nvPicPr>
          <p:cNvPr id="36866" name="Θέση εικόνας 8" descr="Κύκλωμα πόλωσης με τέσσερις αντιστάσεις R1,R2,RC,RE."/>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3802063" y="2387600"/>
            <a:ext cx="4657725" cy="2908300"/>
          </a:xfrm>
        </p:spPr>
      </p:pic>
      <p:graphicFrame>
        <p:nvGraphicFramePr>
          <p:cNvPr id="36869" name="Αντικείμενο 2"/>
          <p:cNvGraphicFramePr>
            <a:graphicFrameLocks noChangeAspect="1"/>
          </p:cNvGraphicFramePr>
          <p:nvPr/>
        </p:nvGraphicFramePr>
        <p:xfrm>
          <a:off x="981075" y="3444875"/>
          <a:ext cx="1254125" cy="395288"/>
        </p:xfrm>
        <a:graphic>
          <a:graphicData uri="http://schemas.openxmlformats.org/presentationml/2006/ole">
            <mc:AlternateContent xmlns:mc="http://schemas.openxmlformats.org/markup-compatibility/2006">
              <mc:Choice xmlns:v="urn:schemas-microsoft-com:vml" Requires="v">
                <p:oleObj spid="_x0000_s36879" name="Εξίσωση" r:id="rId6" imgW="685502" imgH="215806" progId="Equation.3">
                  <p:embed/>
                </p:oleObj>
              </mc:Choice>
              <mc:Fallback>
                <p:oleObj name="Εξίσωση" r:id="rId6" imgW="685502" imgH="215806" progId="Equation.3">
                  <p:embed/>
                  <p:pic>
                    <p:nvPicPr>
                      <p:cNvPr id="0" name="Αντικείμενο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075" y="3444875"/>
                        <a:ext cx="12541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0" name="Αντικείμενο 4"/>
          <p:cNvGraphicFramePr>
            <a:graphicFrameLocks noChangeAspect="1"/>
          </p:cNvGraphicFramePr>
          <p:nvPr/>
        </p:nvGraphicFramePr>
        <p:xfrm>
          <a:off x="971550" y="3849688"/>
          <a:ext cx="1416050" cy="766762"/>
        </p:xfrm>
        <a:graphic>
          <a:graphicData uri="http://schemas.openxmlformats.org/presentationml/2006/ole">
            <mc:AlternateContent xmlns:mc="http://schemas.openxmlformats.org/markup-compatibility/2006">
              <mc:Choice xmlns:v="urn:schemas-microsoft-com:vml" Requires="v">
                <p:oleObj spid="_x0000_s36880" name="Εξίσωση" r:id="rId8" imgW="774364" imgH="418918" progId="Equation.3">
                  <p:embed/>
                </p:oleObj>
              </mc:Choice>
              <mc:Fallback>
                <p:oleObj name="Εξίσωση" r:id="rId8" imgW="774364" imgH="418918" progId="Equation.3">
                  <p:embed/>
                  <p:pic>
                    <p:nvPicPr>
                      <p:cNvPr id="0" name="Αντικείμενο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3849688"/>
                        <a:ext cx="141605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272328" y="4971615"/>
            <a:ext cx="3190503" cy="1512168"/>
          </a:xfrm>
          <a:prstGeom prst="rect">
            <a:avLst/>
          </a:prstGeom>
        </p:spPr>
        <p:txBody>
          <a:bodyPr vert="horz" wrap="square" lIns="91440" tIns="45720" rIns="91440" bIns="45720" rtlCol="0" anchor="ctr">
            <a:noAutofit/>
          </a:bodyPr>
          <a:lstStyle/>
          <a:p>
            <a:r>
              <a:rPr lang="el-GR" sz="2000" dirty="0">
                <a:latin typeface="+mn-lt"/>
              </a:rPr>
              <a:t>Η σταθεροποίηση του ρεύματος πόλωσης οφείλεται στην </a:t>
            </a:r>
            <a:r>
              <a:rPr lang="en-US" sz="2000" dirty="0">
                <a:latin typeface="+mn-lt"/>
              </a:rPr>
              <a:t>R</a:t>
            </a:r>
            <a:r>
              <a:rPr lang="en-US" sz="2000" baseline="-25000" dirty="0">
                <a:latin typeface="+mn-lt"/>
              </a:rPr>
              <a:t>E</a:t>
            </a:r>
            <a:r>
              <a:rPr lang="el-GR" sz="2000" dirty="0">
                <a:latin typeface="+mn-lt"/>
              </a:rPr>
              <a:t>, η οποία δημιουργεί αρνητική ανάδραση.</a:t>
            </a:r>
          </a:p>
          <a:p>
            <a:endParaRPr lang="el-GR" sz="2000" dirty="0" smtClean="0">
              <a:latin typeface="+mn-lt"/>
            </a:endParaRPr>
          </a:p>
        </p:txBody>
      </p:sp>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20"/>
          <p:cNvSpPr>
            <a:spLocks noGrp="1"/>
          </p:cNvSpPr>
          <p:nvPr>
            <p:ph type="title"/>
          </p:nvPr>
        </p:nvSpPr>
        <p:spPr/>
        <p:txBody>
          <a:bodyPr/>
          <a:lstStyle/>
          <a:p>
            <a:r>
              <a:rPr lang="el-GR" altLang="el-GR" smtClean="0"/>
              <a:t>Παράδειγμα 1 (1/2)</a:t>
            </a:r>
          </a:p>
        </p:txBody>
      </p:sp>
      <p:pic>
        <p:nvPicPr>
          <p:cNvPr id="38915" name="Θέση περιεχομένου 4" descr="Κύκλωματα πόλωσης με τέσσερις αντιστάσεις R1,R2,RC,RE."/>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06463" y="1600200"/>
            <a:ext cx="3140075" cy="4525963"/>
          </a:xfrm>
        </p:spPr>
      </p:pic>
      <p:sp>
        <p:nvSpPr>
          <p:cNvPr id="23" name="Θέση περιεχομένου 22"/>
          <p:cNvSpPr>
            <a:spLocks noGrp="1"/>
          </p:cNvSpPr>
          <p:nvPr>
            <p:ph sz="half" idx="2"/>
          </p:nvPr>
        </p:nvSpPr>
        <p:spPr/>
        <p:txBody>
          <a:bodyPr rtlCol="0">
            <a:normAutofit/>
          </a:bodyPr>
          <a:lstStyle/>
          <a:p>
            <a:pPr marL="0" indent="0" fontAlgn="auto">
              <a:spcAft>
                <a:spcPts val="0"/>
              </a:spcAft>
              <a:buFont typeface="Arial" charset="0"/>
              <a:buNone/>
              <a:defRPr/>
            </a:pPr>
            <a:r>
              <a:rPr lang="el-GR" dirty="0" smtClean="0"/>
              <a:t>Να αναλυθεί το κύκλωμα αν β=100 και </a:t>
            </a:r>
            <a:r>
              <a:rPr lang="en-US" dirty="0" smtClean="0"/>
              <a:t>V</a:t>
            </a:r>
            <a:r>
              <a:rPr lang="en-US" baseline="-25000" dirty="0" smtClean="0"/>
              <a:t>BE</a:t>
            </a:r>
            <a:r>
              <a:rPr lang="en-US" dirty="0" smtClean="0"/>
              <a:t>=0.7V.</a:t>
            </a:r>
          </a:p>
          <a:p>
            <a:pPr marL="0" indent="0" fontAlgn="auto">
              <a:spcAft>
                <a:spcPts val="0"/>
              </a:spcAft>
              <a:buFont typeface="Arial" charset="0"/>
              <a:buNone/>
              <a:defRPr/>
            </a:pPr>
            <a:r>
              <a:rPr lang="el-GR" dirty="0" smtClean="0"/>
              <a:t>Υποθέτουμε λειτουργία στην ενεργό περιοχή.</a:t>
            </a:r>
          </a:p>
          <a:p>
            <a:pPr fontAlgn="auto">
              <a:spcAft>
                <a:spcPts val="0"/>
              </a:spcAft>
              <a:buFont typeface="Arial" charset="0"/>
              <a:buChar char="•"/>
              <a:defRPr/>
            </a:pPr>
            <a:endParaRPr lang="el-GR" dirty="0"/>
          </a:p>
        </p:txBody>
      </p:sp>
      <p:graphicFrame>
        <p:nvGraphicFramePr>
          <p:cNvPr id="38917" name="Αντικείμενο 26"/>
          <p:cNvGraphicFramePr>
            <a:graphicFrameLocks noChangeAspect="1"/>
          </p:cNvGraphicFramePr>
          <p:nvPr/>
        </p:nvGraphicFramePr>
        <p:xfrm>
          <a:off x="4797425" y="4229100"/>
          <a:ext cx="3935413" cy="722313"/>
        </p:xfrm>
        <a:graphic>
          <a:graphicData uri="http://schemas.openxmlformats.org/presentationml/2006/ole">
            <mc:AlternateContent xmlns:mc="http://schemas.openxmlformats.org/markup-compatibility/2006">
              <mc:Choice xmlns:v="urn:schemas-microsoft-com:vml" Requires="v">
                <p:oleObj spid="_x0000_s38927" name="Equation" r:id="rId5" imgW="2349500" imgH="431800" progId="Equation.3">
                  <p:embed/>
                </p:oleObj>
              </mc:Choice>
              <mc:Fallback>
                <p:oleObj name="Equation" r:id="rId5" imgW="2349500" imgH="431800" progId="Equation.3">
                  <p:embed/>
                  <p:pic>
                    <p:nvPicPr>
                      <p:cNvPr id="0" name="Αντικείμενο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425" y="4229100"/>
                        <a:ext cx="393541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8" name="Αντικείμενο 27"/>
          <p:cNvGraphicFramePr>
            <a:graphicFrameLocks noChangeAspect="1"/>
          </p:cNvGraphicFramePr>
          <p:nvPr/>
        </p:nvGraphicFramePr>
        <p:xfrm>
          <a:off x="4772025" y="5092700"/>
          <a:ext cx="4311650" cy="792163"/>
        </p:xfrm>
        <a:graphic>
          <a:graphicData uri="http://schemas.openxmlformats.org/presentationml/2006/ole">
            <mc:AlternateContent xmlns:mc="http://schemas.openxmlformats.org/markup-compatibility/2006">
              <mc:Choice xmlns:v="urn:schemas-microsoft-com:vml" Requires="v">
                <p:oleObj spid="_x0000_s38928" name="Εξίσωση" r:id="rId7" imgW="2349500" imgH="431800" progId="Equation.3">
                  <p:embed/>
                </p:oleObj>
              </mc:Choice>
              <mc:Fallback>
                <p:oleObj name="Εξίσωση" r:id="rId7" imgW="2349500" imgH="431800" progId="Equation.3">
                  <p:embed/>
                  <p:pic>
                    <p:nvPicPr>
                      <p:cNvPr id="0" name="Αντικείμενο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025" y="5092700"/>
                        <a:ext cx="43116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l-GR" altLang="el-GR" smtClean="0"/>
              <a:t>Περιεχόμενα ενότητας</a:t>
            </a:r>
          </a:p>
        </p:txBody>
      </p:sp>
      <p:sp>
        <p:nvSpPr>
          <p:cNvPr id="3" name="Content Placeholder 2"/>
          <p:cNvSpPr>
            <a:spLocks noGrp="1"/>
          </p:cNvSpPr>
          <p:nvPr>
            <p:ph idx="1"/>
          </p:nvPr>
        </p:nvSpPr>
        <p:spPr>
          <a:xfrm>
            <a:off x="463550" y="1557338"/>
            <a:ext cx="8229600" cy="4525962"/>
          </a:xfrm>
        </p:spPr>
        <p:txBody>
          <a:bodyPr rtlCol="0">
            <a:normAutofit fontScale="92500"/>
          </a:bodyPr>
          <a:lstStyle/>
          <a:p>
            <a:pPr fontAlgn="auto">
              <a:spcAft>
                <a:spcPts val="0"/>
              </a:spcAft>
              <a:defRPr/>
            </a:pPr>
            <a:r>
              <a:rPr lang="el-GR" dirty="0" smtClean="0"/>
              <a:t>Μεθοδολογία DC ανάλυσης των κυκλωμάτων με διπολικά τρανζίστορ και προσδιορισμός του σημείου λειτουργίας - ηρεμίας</a:t>
            </a:r>
          </a:p>
          <a:p>
            <a:pPr fontAlgn="auto">
              <a:spcAft>
                <a:spcPts val="0"/>
              </a:spcAft>
              <a:defRPr/>
            </a:pPr>
            <a:r>
              <a:rPr lang="el-GR" dirty="0" smtClean="0"/>
              <a:t>Το διπολικό τρανζίστορ ως ενισχυτής και ως διακόπτης</a:t>
            </a:r>
          </a:p>
          <a:p>
            <a:pPr fontAlgn="auto">
              <a:spcAft>
                <a:spcPts val="0"/>
              </a:spcAft>
              <a:defRPr/>
            </a:pPr>
            <a:r>
              <a:rPr lang="el-GR" dirty="0" smtClean="0"/>
              <a:t>Κυκλώματα πόλωσης του διπολικού τρανζίστορ: πόλωση με τέσσερις αντιστάσεις, πόλωση με χρήση δύο τροφοδοτικών, πόλωση από τον συλλέκτη, πόλωση με πηγή ρεύματος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altLang="el-GR" dirty="0"/>
              <a:t>Παράδειγμα 1 (2/2)</a:t>
            </a:r>
            <a:endParaRPr lang="el-GR" dirty="0"/>
          </a:p>
        </p:txBody>
      </p:sp>
      <p:pic>
        <p:nvPicPr>
          <p:cNvPr id="7" name="Θέση περιεχομένου 4" descr="Κύκλωματα πόλωσης με τέσσερις αντιστάσεις R1,R2,RC,RE."/>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1556792"/>
            <a:ext cx="3140045" cy="4525962"/>
          </a:xfrm>
        </p:spPr>
      </p:pic>
      <p:graphicFrame>
        <p:nvGraphicFramePr>
          <p:cNvPr id="8" name="Αντικείμενο 5"/>
          <p:cNvGraphicFramePr>
            <a:graphicFrameLocks noChangeAspect="1"/>
          </p:cNvGraphicFramePr>
          <p:nvPr>
            <p:extLst>
              <p:ext uri="{D42A27DB-BD31-4B8C-83A1-F6EECF244321}">
                <p14:modId xmlns:p14="http://schemas.microsoft.com/office/powerpoint/2010/main" val="3984997137"/>
              </p:ext>
            </p:extLst>
          </p:nvPr>
        </p:nvGraphicFramePr>
        <p:xfrm>
          <a:off x="4381500" y="1347788"/>
          <a:ext cx="2771775" cy="354012"/>
        </p:xfrm>
        <a:graphic>
          <a:graphicData uri="http://schemas.openxmlformats.org/presentationml/2006/ole">
            <mc:AlternateContent xmlns:mc="http://schemas.openxmlformats.org/markup-compatibility/2006">
              <mc:Choice xmlns:v="urn:schemas-microsoft-com:vml" Requires="v">
                <p:oleObj spid="_x0000_s57354" name="Εξίσωση" r:id="rId5" imgW="1688367" imgH="215806" progId="Equation.3">
                  <p:embed/>
                </p:oleObj>
              </mc:Choice>
              <mc:Fallback>
                <p:oleObj name="Εξίσωση" r:id="rId5" imgW="1688367"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1347788"/>
                        <a:ext cx="27717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Αντικείμενο 6"/>
          <p:cNvGraphicFramePr>
            <a:graphicFrameLocks noChangeAspect="1"/>
          </p:cNvGraphicFramePr>
          <p:nvPr>
            <p:extLst>
              <p:ext uri="{D42A27DB-BD31-4B8C-83A1-F6EECF244321}">
                <p14:modId xmlns:p14="http://schemas.microsoft.com/office/powerpoint/2010/main" val="3122981189"/>
              </p:ext>
            </p:extLst>
          </p:nvPr>
        </p:nvGraphicFramePr>
        <p:xfrm>
          <a:off x="4381500" y="1801813"/>
          <a:ext cx="3822700" cy="900112"/>
        </p:xfrm>
        <a:graphic>
          <a:graphicData uri="http://schemas.openxmlformats.org/presentationml/2006/ole">
            <mc:AlternateContent xmlns:mc="http://schemas.openxmlformats.org/markup-compatibility/2006">
              <mc:Choice xmlns:v="urn:schemas-microsoft-com:vml" Requires="v">
                <p:oleObj spid="_x0000_s57355" name="Εξίσωση" r:id="rId7" imgW="2590800" imgH="609600" progId="Equation.3">
                  <p:embed/>
                </p:oleObj>
              </mc:Choice>
              <mc:Fallback>
                <p:oleObj name="Εξίσωση" r:id="rId7" imgW="2590800" imgH="609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1500" y="1801813"/>
                        <a:ext cx="38227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Αντικείμενο 7"/>
          <p:cNvGraphicFramePr>
            <a:graphicFrameLocks noChangeAspect="1"/>
          </p:cNvGraphicFramePr>
          <p:nvPr>
            <p:extLst>
              <p:ext uri="{D42A27DB-BD31-4B8C-83A1-F6EECF244321}">
                <p14:modId xmlns:p14="http://schemas.microsoft.com/office/powerpoint/2010/main" val="3046551824"/>
              </p:ext>
            </p:extLst>
          </p:nvPr>
        </p:nvGraphicFramePr>
        <p:xfrm>
          <a:off x="4427538" y="2781300"/>
          <a:ext cx="3638550" cy="693738"/>
        </p:xfrm>
        <a:graphic>
          <a:graphicData uri="http://schemas.openxmlformats.org/presentationml/2006/ole">
            <mc:AlternateContent xmlns:mc="http://schemas.openxmlformats.org/markup-compatibility/2006">
              <mc:Choice xmlns:v="urn:schemas-microsoft-com:vml" Requires="v">
                <p:oleObj spid="_x0000_s57356" name="Εξίσωση" r:id="rId9" imgW="2184400" imgH="419100" progId="Equation.3">
                  <p:embed/>
                </p:oleObj>
              </mc:Choice>
              <mc:Fallback>
                <p:oleObj name="Εξίσωση" r:id="rId9" imgW="2184400" imgH="419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538" y="2781300"/>
                        <a:ext cx="36385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Αντικείμενο 8"/>
          <p:cNvGraphicFramePr>
            <a:graphicFrameLocks noChangeAspect="1"/>
          </p:cNvGraphicFramePr>
          <p:nvPr>
            <p:extLst>
              <p:ext uri="{D42A27DB-BD31-4B8C-83A1-F6EECF244321}">
                <p14:modId xmlns:p14="http://schemas.microsoft.com/office/powerpoint/2010/main" val="3657015156"/>
              </p:ext>
            </p:extLst>
          </p:nvPr>
        </p:nvGraphicFramePr>
        <p:xfrm>
          <a:off x="4427538" y="3573463"/>
          <a:ext cx="3938587" cy="354012"/>
        </p:xfrm>
        <a:graphic>
          <a:graphicData uri="http://schemas.openxmlformats.org/presentationml/2006/ole">
            <mc:AlternateContent xmlns:mc="http://schemas.openxmlformats.org/markup-compatibility/2006">
              <mc:Choice xmlns:v="urn:schemas-microsoft-com:vml" Requires="v">
                <p:oleObj spid="_x0000_s57357" name="Εξίσωση" r:id="rId11" imgW="2400300" imgH="215900" progId="Equation.3">
                  <p:embed/>
                </p:oleObj>
              </mc:Choice>
              <mc:Fallback>
                <p:oleObj name="Εξίσωση" r:id="rId11" imgW="2400300" imgH="2159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27538" y="3573463"/>
                        <a:ext cx="39385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Αντικείμενο 9"/>
          <p:cNvGraphicFramePr>
            <a:graphicFrameLocks noChangeAspect="1"/>
          </p:cNvGraphicFramePr>
          <p:nvPr>
            <p:extLst>
              <p:ext uri="{D42A27DB-BD31-4B8C-83A1-F6EECF244321}">
                <p14:modId xmlns:p14="http://schemas.microsoft.com/office/powerpoint/2010/main" val="2496132640"/>
              </p:ext>
            </p:extLst>
          </p:nvPr>
        </p:nvGraphicFramePr>
        <p:xfrm>
          <a:off x="4427538" y="4078288"/>
          <a:ext cx="3282950" cy="388937"/>
        </p:xfrm>
        <a:graphic>
          <a:graphicData uri="http://schemas.openxmlformats.org/presentationml/2006/ole">
            <mc:AlternateContent xmlns:mc="http://schemas.openxmlformats.org/markup-compatibility/2006">
              <mc:Choice xmlns:v="urn:schemas-microsoft-com:vml" Requires="v">
                <p:oleObj spid="_x0000_s57358" name="Εξίσωση" r:id="rId13" imgW="1917700" imgH="228600" progId="Equation.3">
                  <p:embed/>
                </p:oleObj>
              </mc:Choice>
              <mc:Fallback>
                <p:oleObj name="Εξίσωση" r:id="rId13" imgW="19177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7538" y="4078288"/>
                        <a:ext cx="32829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Αντικείμενο 10"/>
          <p:cNvGraphicFramePr>
            <a:graphicFrameLocks noChangeAspect="1"/>
          </p:cNvGraphicFramePr>
          <p:nvPr>
            <p:extLst>
              <p:ext uri="{D42A27DB-BD31-4B8C-83A1-F6EECF244321}">
                <p14:modId xmlns:p14="http://schemas.microsoft.com/office/powerpoint/2010/main" val="3629745491"/>
              </p:ext>
            </p:extLst>
          </p:nvPr>
        </p:nvGraphicFramePr>
        <p:xfrm>
          <a:off x="4427538" y="4638675"/>
          <a:ext cx="3708400" cy="374650"/>
        </p:xfrm>
        <a:graphic>
          <a:graphicData uri="http://schemas.openxmlformats.org/presentationml/2006/ole">
            <mc:AlternateContent xmlns:mc="http://schemas.openxmlformats.org/markup-compatibility/2006">
              <mc:Choice xmlns:v="urn:schemas-microsoft-com:vml" Requires="v">
                <p:oleObj spid="_x0000_s57359" name="Εξίσωση" r:id="rId15" imgW="2260600" imgH="228600" progId="Equation.3">
                  <p:embed/>
                </p:oleObj>
              </mc:Choice>
              <mc:Fallback>
                <p:oleObj name="Εξίσωση" r:id="rId15" imgW="22606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27538" y="4638675"/>
                        <a:ext cx="37084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Αντικείμενο 11"/>
          <p:cNvGraphicFramePr>
            <a:graphicFrameLocks noChangeAspect="1"/>
          </p:cNvGraphicFramePr>
          <p:nvPr>
            <p:extLst>
              <p:ext uri="{D42A27DB-BD31-4B8C-83A1-F6EECF244321}">
                <p14:modId xmlns:p14="http://schemas.microsoft.com/office/powerpoint/2010/main" val="4261277068"/>
              </p:ext>
            </p:extLst>
          </p:nvPr>
        </p:nvGraphicFramePr>
        <p:xfrm>
          <a:off x="4500563" y="5157788"/>
          <a:ext cx="3505200" cy="592137"/>
        </p:xfrm>
        <a:graphic>
          <a:graphicData uri="http://schemas.openxmlformats.org/presentationml/2006/ole">
            <mc:AlternateContent xmlns:mc="http://schemas.openxmlformats.org/markup-compatibility/2006">
              <mc:Choice xmlns:v="urn:schemas-microsoft-com:vml" Requires="v">
                <p:oleObj spid="_x0000_s57360" name="Εξίσωση" r:id="rId17" imgW="2540000" imgH="431800" progId="Equation.3">
                  <p:embed/>
                </p:oleObj>
              </mc:Choice>
              <mc:Fallback>
                <p:oleObj name="Εξίσωση" r:id="rId17" imgW="2540000" imgH="431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00563" y="5157788"/>
                        <a:ext cx="35052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Αντικείμενο 12"/>
          <p:cNvGraphicFramePr>
            <a:graphicFrameLocks noChangeAspect="1"/>
          </p:cNvGraphicFramePr>
          <p:nvPr>
            <p:extLst>
              <p:ext uri="{D42A27DB-BD31-4B8C-83A1-F6EECF244321}">
                <p14:modId xmlns:p14="http://schemas.microsoft.com/office/powerpoint/2010/main" val="70112310"/>
              </p:ext>
            </p:extLst>
          </p:nvPr>
        </p:nvGraphicFramePr>
        <p:xfrm>
          <a:off x="4572000" y="5805488"/>
          <a:ext cx="2790825" cy="615950"/>
        </p:xfrm>
        <a:graphic>
          <a:graphicData uri="http://schemas.openxmlformats.org/presentationml/2006/ole">
            <mc:AlternateContent xmlns:mc="http://schemas.openxmlformats.org/markup-compatibility/2006">
              <mc:Choice xmlns:v="urn:schemas-microsoft-com:vml" Requires="v">
                <p:oleObj spid="_x0000_s57361" name="Εξίσωση" r:id="rId19" imgW="1943100" imgH="431800" progId="Equation.3">
                  <p:embed/>
                </p:oleObj>
              </mc:Choice>
              <mc:Fallback>
                <p:oleObj name="Εξίσωση" r:id="rId19" imgW="1943100" imgH="431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00" y="5805488"/>
                        <a:ext cx="27908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09087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Πρόσθετοι στόχοι της σχεδίασης δικτυώματος πόλωσης (1/2)</a:t>
            </a:r>
          </a:p>
        </p:txBody>
      </p:sp>
      <p:sp>
        <p:nvSpPr>
          <p:cNvPr id="3" name="Θέση περιεχομένου 2"/>
          <p:cNvSpPr>
            <a:spLocks noGrp="1"/>
          </p:cNvSpPr>
          <p:nvPr>
            <p:ph idx="1"/>
          </p:nvPr>
        </p:nvSpPr>
        <p:spPr>
          <a:xfrm>
            <a:off x="755576" y="2780928"/>
            <a:ext cx="8229600" cy="1224136"/>
          </a:xfrm>
        </p:spPr>
        <p:txBody>
          <a:bodyPr/>
          <a:lstStyle/>
          <a:p>
            <a:pPr marL="0" indent="0">
              <a:buNone/>
            </a:pPr>
            <a:r>
              <a:rPr lang="el-GR" altLang="el-GR" dirty="0" smtClean="0"/>
              <a:t>Χαμηλή </a:t>
            </a:r>
            <a:r>
              <a:rPr lang="el-GR" altLang="el-GR" dirty="0"/>
              <a:t>κατανάλωση ισχύος και μεγάλο περιθώριο μεταβολής της τάσης εξόδου.</a:t>
            </a:r>
          </a:p>
          <a:p>
            <a:endParaRPr lang="el-GR" dirty="0"/>
          </a:p>
        </p:txBody>
      </p:sp>
    </p:spTree>
    <p:extLst>
      <p:ext uri="{BB962C8B-B14F-4D97-AF65-F5344CB8AC3E}">
        <p14:creationId xmlns:p14="http://schemas.microsoft.com/office/powerpoint/2010/main" val="2113842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rtlCol="0">
            <a:normAutofit fontScale="90000"/>
          </a:bodyPr>
          <a:lstStyle/>
          <a:p>
            <a:pPr fontAlgn="auto">
              <a:spcAft>
                <a:spcPts val="0"/>
              </a:spcAft>
              <a:defRPr/>
            </a:pPr>
            <a:r>
              <a:rPr lang="el-GR" dirty="0" smtClean="0"/>
              <a:t>Πρόσθετοι στόχοι της σχεδίασης δικτυώματος πόλωσης (2/2)</a:t>
            </a:r>
            <a:endParaRPr lang="el-GR" dirty="0"/>
          </a:p>
        </p:txBody>
      </p:sp>
      <p:pic>
        <p:nvPicPr>
          <p:cNvPr id="44035" name="Θέση περιεχομένου 8" descr="Κύκλωμα πόλωσης με τέσσερις αντιστάσεις R1,R2,RC,RE."/>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1989138"/>
            <a:ext cx="4038600" cy="2522537"/>
          </a:xfrm>
        </p:spPr>
      </p:pic>
      <p:graphicFrame>
        <p:nvGraphicFramePr>
          <p:cNvPr id="44037" name="Object 19"/>
          <p:cNvGraphicFramePr>
            <a:graphicFrameLocks noChangeAspect="1"/>
          </p:cNvGraphicFramePr>
          <p:nvPr/>
        </p:nvGraphicFramePr>
        <p:xfrm>
          <a:off x="468313" y="4797425"/>
          <a:ext cx="2020887" cy="1114425"/>
        </p:xfrm>
        <a:graphic>
          <a:graphicData uri="http://schemas.openxmlformats.org/presentationml/2006/ole">
            <mc:AlternateContent xmlns:mc="http://schemas.openxmlformats.org/markup-compatibility/2006">
              <mc:Choice xmlns:v="urn:schemas-microsoft-com:vml" Requires="v">
                <p:oleObj spid="_x0000_s44075" name="Εξίσωση" r:id="rId5" imgW="1104900" imgH="609600" progId="Equation.3">
                  <p:embed/>
                </p:oleObj>
              </mc:Choice>
              <mc:Fallback>
                <p:oleObj name="Εξίσωση" r:id="rId5" imgW="1104900" imgH="609600" progId="Equation.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797425"/>
                        <a:ext cx="202088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graphicFrame>
        <p:nvGraphicFramePr>
          <p:cNvPr id="44038" name="Object 20"/>
          <p:cNvGraphicFramePr>
            <a:graphicFrameLocks noChangeAspect="1"/>
          </p:cNvGraphicFramePr>
          <p:nvPr/>
        </p:nvGraphicFramePr>
        <p:xfrm>
          <a:off x="2771775" y="4797425"/>
          <a:ext cx="1254125" cy="395288"/>
        </p:xfrm>
        <a:graphic>
          <a:graphicData uri="http://schemas.openxmlformats.org/presentationml/2006/ole">
            <mc:AlternateContent xmlns:mc="http://schemas.openxmlformats.org/markup-compatibility/2006">
              <mc:Choice xmlns:v="urn:schemas-microsoft-com:vml" Requires="v">
                <p:oleObj spid="_x0000_s44076" name="Εξίσωση" r:id="rId7" imgW="685502" imgH="215806" progId="Equation.3">
                  <p:embed/>
                </p:oleObj>
              </mc:Choice>
              <mc:Fallback>
                <p:oleObj name="Εξίσωση" r:id="rId7" imgW="685502" imgH="215806"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4797425"/>
                        <a:ext cx="12541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9" name="Object 21"/>
          <p:cNvGraphicFramePr>
            <a:graphicFrameLocks noChangeAspect="1"/>
          </p:cNvGraphicFramePr>
          <p:nvPr/>
        </p:nvGraphicFramePr>
        <p:xfrm>
          <a:off x="2700338" y="5373688"/>
          <a:ext cx="1416050" cy="766762"/>
        </p:xfrm>
        <a:graphic>
          <a:graphicData uri="http://schemas.openxmlformats.org/presentationml/2006/ole">
            <mc:AlternateContent xmlns:mc="http://schemas.openxmlformats.org/markup-compatibility/2006">
              <mc:Choice xmlns:v="urn:schemas-microsoft-com:vml" Requires="v">
                <p:oleObj spid="_x0000_s44077" name="Εξίσωση" r:id="rId9" imgW="774364" imgH="418918" progId="Equation.3">
                  <p:embed/>
                </p:oleObj>
              </mc:Choice>
              <mc:Fallback>
                <p:oleObj name="Εξίσωση" r:id="rId9" imgW="774364" imgH="418918"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0338" y="5373688"/>
                        <a:ext cx="141605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Θέση περιεχομένου 22"/>
          <p:cNvSpPr>
            <a:spLocks noGrp="1"/>
          </p:cNvSpPr>
          <p:nvPr>
            <p:ph sz="half" idx="2"/>
          </p:nvPr>
        </p:nvSpPr>
        <p:spPr/>
        <p:txBody>
          <a:bodyPr/>
          <a:lstStyle/>
          <a:p>
            <a:pPr marL="0" indent="0">
              <a:buFont typeface="Arial" panose="020B0604020202020204" pitchFamily="34" charset="0"/>
              <a:buNone/>
            </a:pPr>
            <a:r>
              <a:rPr lang="el-GR" altLang="el-GR" smtClean="0"/>
              <a:t>Παράδειγμα συμβιβασμών που ικανοποιούν αυτούς τους στόχους</a:t>
            </a:r>
          </a:p>
        </p:txBody>
      </p:sp>
      <p:graphicFrame>
        <p:nvGraphicFramePr>
          <p:cNvPr id="44040" name="Object 8"/>
          <p:cNvGraphicFramePr>
            <a:graphicFrameLocks noChangeAspect="1"/>
          </p:cNvGraphicFramePr>
          <p:nvPr>
            <p:extLst>
              <p:ext uri="{D42A27DB-BD31-4B8C-83A1-F6EECF244321}">
                <p14:modId xmlns:p14="http://schemas.microsoft.com/office/powerpoint/2010/main" val="2657378721"/>
              </p:ext>
            </p:extLst>
          </p:nvPr>
        </p:nvGraphicFramePr>
        <p:xfrm>
          <a:off x="6308725" y="2997200"/>
          <a:ext cx="1881188" cy="720725"/>
        </p:xfrm>
        <a:graphic>
          <a:graphicData uri="http://schemas.openxmlformats.org/presentationml/2006/ole">
            <mc:AlternateContent xmlns:mc="http://schemas.openxmlformats.org/markup-compatibility/2006">
              <mc:Choice xmlns:v="urn:schemas-microsoft-com:vml" Requires="v">
                <p:oleObj spid="_x0000_s44078" name="Εξίσωση" r:id="rId11" imgW="1028254" imgH="393529" progId="Equation.3">
                  <p:embed/>
                </p:oleObj>
              </mc:Choice>
              <mc:Fallback>
                <p:oleObj name="Εξίσωση" r:id="rId11" imgW="1028254" imgH="393529"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08725" y="2997200"/>
                        <a:ext cx="18811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1" name="Object 9"/>
          <p:cNvGraphicFramePr>
            <a:graphicFrameLocks noChangeAspect="1"/>
          </p:cNvGraphicFramePr>
          <p:nvPr>
            <p:extLst>
              <p:ext uri="{D42A27DB-BD31-4B8C-83A1-F6EECF244321}">
                <p14:modId xmlns:p14="http://schemas.microsoft.com/office/powerpoint/2010/main" val="1773405745"/>
              </p:ext>
            </p:extLst>
          </p:nvPr>
        </p:nvGraphicFramePr>
        <p:xfrm>
          <a:off x="4964113" y="3911305"/>
          <a:ext cx="1323975" cy="720725"/>
        </p:xfrm>
        <a:graphic>
          <a:graphicData uri="http://schemas.openxmlformats.org/presentationml/2006/ole">
            <mc:AlternateContent xmlns:mc="http://schemas.openxmlformats.org/markup-compatibility/2006">
              <mc:Choice xmlns:v="urn:schemas-microsoft-com:vml" Requires="v">
                <p:oleObj spid="_x0000_s44079" name="Εξίσωση" r:id="rId13" imgW="723586" imgH="393529" progId="Equation.3">
                  <p:embed/>
                </p:oleObj>
              </mc:Choice>
              <mc:Fallback>
                <p:oleObj name="Εξίσωση" r:id="rId13" imgW="723586" imgH="393529"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4113" y="3911305"/>
                        <a:ext cx="13239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2" name="Text Box 17"/>
          <p:cNvSpPr txBox="1">
            <a:spLocks noChangeArrowheads="1"/>
          </p:cNvSpPr>
          <p:nvPr/>
        </p:nvSpPr>
        <p:spPr bwMode="auto">
          <a:xfrm>
            <a:off x="6593161" y="3979406"/>
            <a:ext cx="23066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l-GR" sz="2000" dirty="0">
                <a:latin typeface="+mn-lt"/>
              </a:rPr>
              <a:t>Για μεγάλο περιθώριο πριν την είσοδο στον κόρο.</a:t>
            </a:r>
          </a:p>
        </p:txBody>
      </p:sp>
      <p:graphicFrame>
        <p:nvGraphicFramePr>
          <p:cNvPr id="44043" name="Object 10"/>
          <p:cNvGraphicFramePr>
            <a:graphicFrameLocks noChangeAspect="1"/>
          </p:cNvGraphicFramePr>
          <p:nvPr>
            <p:extLst>
              <p:ext uri="{D42A27DB-BD31-4B8C-83A1-F6EECF244321}">
                <p14:modId xmlns:p14="http://schemas.microsoft.com/office/powerpoint/2010/main" val="2696431624"/>
              </p:ext>
            </p:extLst>
          </p:nvPr>
        </p:nvGraphicFramePr>
        <p:xfrm>
          <a:off x="4831217" y="4832350"/>
          <a:ext cx="1509713" cy="720725"/>
        </p:xfrm>
        <a:graphic>
          <a:graphicData uri="http://schemas.openxmlformats.org/presentationml/2006/ole">
            <mc:AlternateContent xmlns:mc="http://schemas.openxmlformats.org/markup-compatibility/2006">
              <mc:Choice xmlns:v="urn:schemas-microsoft-com:vml" Requires="v">
                <p:oleObj spid="_x0000_s44080" name="Εξίσωση" r:id="rId15" imgW="825500" imgH="393700" progId="Equation.3">
                  <p:embed/>
                </p:oleObj>
              </mc:Choice>
              <mc:Fallback>
                <p:oleObj name="Εξίσωση" r:id="rId15" imgW="825500" imgH="393700"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31217" y="4832350"/>
                        <a:ext cx="15097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4" name="Text Box 16"/>
          <p:cNvSpPr txBox="1">
            <a:spLocks noChangeArrowheads="1"/>
          </p:cNvSpPr>
          <p:nvPr/>
        </p:nvSpPr>
        <p:spPr bwMode="auto">
          <a:xfrm>
            <a:off x="6593161" y="5080366"/>
            <a:ext cx="26200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l-GR" sz="2000" dirty="0">
                <a:latin typeface="+mn-lt"/>
              </a:rPr>
              <a:t>Για μεγάλο περιθώριο μεταβολής σήματος.</a:t>
            </a:r>
          </a:p>
        </p:txBody>
      </p:sp>
      <p:graphicFrame>
        <p:nvGraphicFramePr>
          <p:cNvPr id="44045" name="Object 11"/>
          <p:cNvGraphicFramePr>
            <a:graphicFrameLocks noChangeAspect="1"/>
          </p:cNvGraphicFramePr>
          <p:nvPr>
            <p:extLst>
              <p:ext uri="{D42A27DB-BD31-4B8C-83A1-F6EECF244321}">
                <p14:modId xmlns:p14="http://schemas.microsoft.com/office/powerpoint/2010/main" val="3257264749"/>
              </p:ext>
            </p:extLst>
          </p:nvPr>
        </p:nvGraphicFramePr>
        <p:xfrm>
          <a:off x="4831217" y="5974784"/>
          <a:ext cx="1649413" cy="395287"/>
        </p:xfrm>
        <a:graphic>
          <a:graphicData uri="http://schemas.openxmlformats.org/presentationml/2006/ole">
            <mc:AlternateContent xmlns:mc="http://schemas.openxmlformats.org/markup-compatibility/2006">
              <mc:Choice xmlns:v="urn:schemas-microsoft-com:vml" Requires="v">
                <p:oleObj spid="_x0000_s44081" name="Εξίσωση" r:id="rId17" imgW="901309" imgH="215806" progId="Equation.3">
                  <p:embed/>
                </p:oleObj>
              </mc:Choice>
              <mc:Fallback>
                <p:oleObj name="Εξίσωση" r:id="rId17" imgW="901309" imgH="215806" progId="Equation.3">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31217" y="5974784"/>
                        <a:ext cx="164941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6" name="Text Box 18"/>
          <p:cNvSpPr txBox="1">
            <a:spLocks noChangeArrowheads="1"/>
          </p:cNvSpPr>
          <p:nvPr/>
        </p:nvSpPr>
        <p:spPr bwMode="auto">
          <a:xfrm>
            <a:off x="6669000" y="5857517"/>
            <a:ext cx="2124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l-GR" sz="2000" dirty="0">
                <a:latin typeface="+mn-lt"/>
              </a:rPr>
              <a:t>Για μέτρια κατανάλωση.</a:t>
            </a: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Παράδειγμα 2 (1/2)</a:t>
            </a:r>
            <a:endParaRPr lang="el-GR" dirty="0"/>
          </a:p>
        </p:txBody>
      </p:sp>
      <p:pic>
        <p:nvPicPr>
          <p:cNvPr id="5" name="Θέση περιεχομένου 8" descr="Κύκλωμα πόλωσης με τέσσερις αντιστάσεις R1,R2,RC,RE."/>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23528" y="1417638"/>
            <a:ext cx="4038600" cy="2521482"/>
          </a:xfrm>
        </p:spPr>
      </p:pic>
      <p:graphicFrame>
        <p:nvGraphicFramePr>
          <p:cNvPr id="6" name="Object 11"/>
          <p:cNvGraphicFramePr>
            <a:graphicFrameLocks noChangeAspect="1"/>
          </p:cNvGraphicFramePr>
          <p:nvPr>
            <p:extLst>
              <p:ext uri="{D42A27DB-BD31-4B8C-83A1-F6EECF244321}">
                <p14:modId xmlns:p14="http://schemas.microsoft.com/office/powerpoint/2010/main" val="3633707474"/>
              </p:ext>
            </p:extLst>
          </p:nvPr>
        </p:nvGraphicFramePr>
        <p:xfrm>
          <a:off x="1116013" y="4221163"/>
          <a:ext cx="2482850" cy="712787"/>
        </p:xfrm>
        <a:graphic>
          <a:graphicData uri="http://schemas.openxmlformats.org/presentationml/2006/ole">
            <mc:AlternateContent xmlns:mc="http://schemas.openxmlformats.org/markup-compatibility/2006">
              <mc:Choice xmlns:v="urn:schemas-microsoft-com:vml" Requires="v">
                <p:oleObj spid="_x0000_s58373" name="Εξίσωση" r:id="rId5" imgW="1371600" imgH="393700" progId="Equation.3">
                  <p:embed/>
                </p:oleObj>
              </mc:Choice>
              <mc:Fallback>
                <p:oleObj name="Εξίσωση" r:id="rId5" imgW="13716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4221163"/>
                        <a:ext cx="24828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2"/>
          <p:cNvGraphicFramePr>
            <a:graphicFrameLocks noChangeAspect="1"/>
          </p:cNvGraphicFramePr>
          <p:nvPr>
            <p:extLst>
              <p:ext uri="{D42A27DB-BD31-4B8C-83A1-F6EECF244321}">
                <p14:modId xmlns:p14="http://schemas.microsoft.com/office/powerpoint/2010/main" val="1133542438"/>
              </p:ext>
            </p:extLst>
          </p:nvPr>
        </p:nvGraphicFramePr>
        <p:xfrm>
          <a:off x="1212850" y="5013325"/>
          <a:ext cx="2343150" cy="390525"/>
        </p:xfrm>
        <a:graphic>
          <a:graphicData uri="http://schemas.openxmlformats.org/presentationml/2006/ole">
            <mc:AlternateContent xmlns:mc="http://schemas.openxmlformats.org/markup-compatibility/2006">
              <mc:Choice xmlns:v="urn:schemas-microsoft-com:vml" Requires="v">
                <p:oleObj spid="_x0000_s58374" name="Εξίσωση" r:id="rId7" imgW="1294838" imgH="215806" progId="Equation.3">
                  <p:embed/>
                </p:oleObj>
              </mc:Choice>
              <mc:Fallback>
                <p:oleObj name="Εξίσωση" r:id="rId7" imgW="1294838"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2850" y="5013325"/>
                        <a:ext cx="23431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13"/>
          <p:cNvGraphicFramePr>
            <a:graphicFrameLocks noChangeAspect="1"/>
          </p:cNvGraphicFramePr>
          <p:nvPr>
            <p:extLst>
              <p:ext uri="{D42A27DB-BD31-4B8C-83A1-F6EECF244321}">
                <p14:modId xmlns:p14="http://schemas.microsoft.com/office/powerpoint/2010/main" val="276264882"/>
              </p:ext>
            </p:extLst>
          </p:nvPr>
        </p:nvGraphicFramePr>
        <p:xfrm>
          <a:off x="1158875" y="5445125"/>
          <a:ext cx="1973263" cy="779463"/>
        </p:xfrm>
        <a:graphic>
          <a:graphicData uri="http://schemas.openxmlformats.org/presentationml/2006/ole">
            <mc:AlternateContent xmlns:mc="http://schemas.openxmlformats.org/markup-compatibility/2006">
              <mc:Choice xmlns:v="urn:schemas-microsoft-com:vml" Requires="v">
                <p:oleObj spid="_x0000_s58375" name="Εξίσωση" r:id="rId9" imgW="1091726" imgH="431613" progId="Equation.3">
                  <p:embed/>
                </p:oleObj>
              </mc:Choice>
              <mc:Fallback>
                <p:oleObj name="Εξίσωση" r:id="rId9" imgW="1091726" imgH="4316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8875" y="5445125"/>
                        <a:ext cx="197326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Θέση περιεχομένου 3"/>
          <p:cNvSpPr>
            <a:spLocks noGrp="1"/>
          </p:cNvSpPr>
          <p:nvPr>
            <p:ph sz="half" idx="2"/>
          </p:nvPr>
        </p:nvSpPr>
        <p:spPr/>
        <p:txBody>
          <a:bodyPr/>
          <a:lstStyle/>
          <a:p>
            <a:pPr marL="0" indent="0" fontAlgn="auto">
              <a:spcAft>
                <a:spcPts val="0"/>
              </a:spcAft>
              <a:buFont typeface="Arial" charset="0"/>
              <a:buNone/>
              <a:defRPr/>
            </a:pPr>
            <a:r>
              <a:rPr lang="el-GR" dirty="0"/>
              <a:t>Να σχεδιαστεί το δικτύωμα πόλωσης έτσι ώστε να πάρουμε Ι</a:t>
            </a:r>
            <a:r>
              <a:rPr lang="el-GR" baseline="-25000" dirty="0"/>
              <a:t>Ε</a:t>
            </a:r>
            <a:r>
              <a:rPr lang="el-GR" dirty="0"/>
              <a:t>=1</a:t>
            </a:r>
            <a:r>
              <a:rPr lang="en-US" dirty="0"/>
              <a:t>mA </a:t>
            </a:r>
            <a:r>
              <a:rPr lang="el-GR" dirty="0"/>
              <a:t>με τάση τροφοδοσίας </a:t>
            </a:r>
            <a:r>
              <a:rPr lang="en-US" dirty="0"/>
              <a:t>V</a:t>
            </a:r>
            <a:r>
              <a:rPr lang="en-US" baseline="-25000" dirty="0"/>
              <a:t>CC</a:t>
            </a:r>
            <a:r>
              <a:rPr lang="en-US" dirty="0"/>
              <a:t>=12V.</a:t>
            </a:r>
          </a:p>
          <a:p>
            <a:pPr marL="0" indent="0" fontAlgn="auto">
              <a:spcAft>
                <a:spcPts val="0"/>
              </a:spcAft>
              <a:buFont typeface="Arial" charset="0"/>
              <a:buNone/>
              <a:defRPr/>
            </a:pPr>
            <a:r>
              <a:rPr lang="el-GR" dirty="0"/>
              <a:t>Υποθέτουμε β=100, </a:t>
            </a:r>
            <a:r>
              <a:rPr lang="en-US" dirty="0"/>
              <a:t>V</a:t>
            </a:r>
            <a:r>
              <a:rPr lang="en-US" baseline="-25000" dirty="0"/>
              <a:t>BE</a:t>
            </a:r>
            <a:r>
              <a:rPr lang="en-US" dirty="0"/>
              <a:t>=0.7V</a:t>
            </a:r>
            <a:r>
              <a:rPr lang="el-GR" dirty="0"/>
              <a:t> και λειτουργία στην ενεργό περιοχή.</a:t>
            </a:r>
          </a:p>
          <a:p>
            <a:pPr fontAlgn="auto">
              <a:spcAft>
                <a:spcPts val="0"/>
              </a:spcAft>
              <a:buFont typeface="Arial" charset="0"/>
              <a:buChar char="•"/>
              <a:defRPr/>
            </a:pPr>
            <a:endParaRPr lang="el-GR" dirty="0"/>
          </a:p>
          <a:p>
            <a:pPr marL="0" indent="0">
              <a:buNone/>
            </a:pPr>
            <a:endParaRPr lang="el-GR" dirty="0"/>
          </a:p>
        </p:txBody>
      </p:sp>
    </p:spTree>
    <p:custDataLst>
      <p:tags r:id="rId2"/>
    </p:custDataLst>
    <p:extLst>
      <p:ext uri="{BB962C8B-B14F-4D97-AF65-F5344CB8AC3E}">
        <p14:creationId xmlns:p14="http://schemas.microsoft.com/office/powerpoint/2010/main" val="236036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Παράδειγμα 2 (2/2)</a:t>
            </a:r>
            <a:endParaRPr lang="el-GR" dirty="0"/>
          </a:p>
        </p:txBody>
      </p:sp>
      <p:pic>
        <p:nvPicPr>
          <p:cNvPr id="3" name="Θέση περιεχομένου 8" descr="Κύκλωμα πόλωσης με τέσσερις αντιστάσεις R1,R2,RC,R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2737" y="1258887"/>
            <a:ext cx="367347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14"/>
          <p:cNvGraphicFramePr>
            <a:graphicFrameLocks noChangeAspect="1"/>
          </p:cNvGraphicFramePr>
          <p:nvPr/>
        </p:nvGraphicFramePr>
        <p:xfrm>
          <a:off x="1403350" y="3521075"/>
          <a:ext cx="4032250" cy="652463"/>
        </p:xfrm>
        <a:graphic>
          <a:graphicData uri="http://schemas.openxmlformats.org/presentationml/2006/ole">
            <mc:AlternateContent xmlns:mc="http://schemas.openxmlformats.org/markup-compatibility/2006">
              <mc:Choice xmlns:v="urn:schemas-microsoft-com:vml" Requires="v">
                <p:oleObj spid="_x0000_s59399" name="Εξίσωση" r:id="rId5" imgW="2667000" imgH="431800" progId="Equation.3">
                  <p:embed/>
                </p:oleObj>
              </mc:Choice>
              <mc:Fallback>
                <p:oleObj name="Εξίσωση" r:id="rId5" imgW="26670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3521075"/>
                        <a:ext cx="4032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5"/>
          <p:cNvGraphicFramePr>
            <a:graphicFrameLocks noChangeAspect="1"/>
          </p:cNvGraphicFramePr>
          <p:nvPr/>
        </p:nvGraphicFramePr>
        <p:xfrm>
          <a:off x="1403350" y="4168775"/>
          <a:ext cx="3455988" cy="636588"/>
        </p:xfrm>
        <a:graphic>
          <a:graphicData uri="http://schemas.openxmlformats.org/presentationml/2006/ole">
            <mc:AlternateContent xmlns:mc="http://schemas.openxmlformats.org/markup-compatibility/2006">
              <mc:Choice xmlns:v="urn:schemas-microsoft-com:vml" Requires="v">
                <p:oleObj spid="_x0000_s59400" name="Εξίσωση" r:id="rId7" imgW="2349500" imgH="431800" progId="Equation.3">
                  <p:embed/>
                </p:oleObj>
              </mc:Choice>
              <mc:Fallback>
                <p:oleObj name="Εξίσωση" r:id="rId7" imgW="23495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4168775"/>
                        <a:ext cx="34559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utoShape 16" descr="[DECORATIVE]"/>
          <p:cNvSpPr>
            <a:spLocks/>
          </p:cNvSpPr>
          <p:nvPr/>
        </p:nvSpPr>
        <p:spPr bwMode="auto">
          <a:xfrm>
            <a:off x="5508625" y="3702050"/>
            <a:ext cx="146050" cy="1006475"/>
          </a:xfrm>
          <a:prstGeom prst="rightBrace">
            <a:avLst>
              <a:gd name="adj1" fmla="val 5742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Arial" panose="020B0604020202020204" pitchFamily="34" charset="0"/>
            </a:endParaRPr>
          </a:p>
        </p:txBody>
      </p:sp>
      <p:graphicFrame>
        <p:nvGraphicFramePr>
          <p:cNvPr id="7" name="Object 17"/>
          <p:cNvGraphicFramePr>
            <a:graphicFrameLocks noChangeAspect="1"/>
          </p:cNvGraphicFramePr>
          <p:nvPr/>
        </p:nvGraphicFramePr>
        <p:xfrm>
          <a:off x="5795963" y="4092575"/>
          <a:ext cx="2376487" cy="344488"/>
        </p:xfrm>
        <a:graphic>
          <a:graphicData uri="http://schemas.openxmlformats.org/presentationml/2006/ole">
            <mc:AlternateContent xmlns:mc="http://schemas.openxmlformats.org/markup-compatibility/2006">
              <mc:Choice xmlns:v="urn:schemas-microsoft-com:vml" Requires="v">
                <p:oleObj spid="_x0000_s59401" name="Εξίσωση" r:id="rId9" imgW="1663700" imgH="241300" progId="Equation.3">
                  <p:embed/>
                </p:oleObj>
              </mc:Choice>
              <mc:Fallback>
                <p:oleObj name="Εξίσωση" r:id="rId9" imgW="16637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5963" y="4092575"/>
                        <a:ext cx="237648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18"/>
          <p:cNvGraphicFramePr>
            <a:graphicFrameLocks noChangeAspect="1"/>
          </p:cNvGraphicFramePr>
          <p:nvPr/>
        </p:nvGraphicFramePr>
        <p:xfrm>
          <a:off x="1403350" y="4935538"/>
          <a:ext cx="6121400" cy="654050"/>
        </p:xfrm>
        <a:graphic>
          <a:graphicData uri="http://schemas.openxmlformats.org/presentationml/2006/ole">
            <mc:AlternateContent xmlns:mc="http://schemas.openxmlformats.org/markup-compatibility/2006">
              <mc:Choice xmlns:v="urn:schemas-microsoft-com:vml" Requires="v">
                <p:oleObj spid="_x0000_s59402" name="Εξίσωση" r:id="rId11" imgW="4038600" imgH="431800" progId="Equation.3">
                  <p:embed/>
                </p:oleObj>
              </mc:Choice>
              <mc:Fallback>
                <p:oleObj name="Εξίσωση" r:id="rId11" imgW="40386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3350" y="4935538"/>
                        <a:ext cx="61214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19"/>
          <p:cNvSpPr txBox="1">
            <a:spLocks noChangeArrowheads="1"/>
          </p:cNvSpPr>
          <p:nvPr/>
        </p:nvSpPr>
        <p:spPr bwMode="auto">
          <a:xfrm>
            <a:off x="395288" y="5661025"/>
            <a:ext cx="3889375" cy="708025"/>
          </a:xfrm>
          <a:prstGeom prst="rect">
            <a:avLst/>
          </a:prstGeom>
          <a:noFill/>
          <a:ln w="9525">
            <a:noFill/>
            <a:miter lim="800000"/>
            <a:headEnd/>
            <a:tailEnd/>
          </a:ln>
        </p:spPr>
        <p:txBody>
          <a:bodyPr>
            <a:spAutoFit/>
          </a:bodyPr>
          <a:lstStyle/>
          <a:p>
            <a:pPr eaLnBrk="1" hangingPunct="1">
              <a:spcBef>
                <a:spcPct val="100000"/>
              </a:spcBef>
              <a:defRPr/>
            </a:pPr>
            <a:r>
              <a:rPr lang="el-GR" sz="2000" dirty="0">
                <a:latin typeface="+mn-lt"/>
                <a:cs typeface="Arial" charset="0"/>
              </a:rPr>
              <a:t>Ακριβέστερος υπολογισμός του Ι</a:t>
            </a:r>
            <a:r>
              <a:rPr lang="el-GR" sz="2000" baseline="-25000" dirty="0">
                <a:latin typeface="+mn-lt"/>
                <a:cs typeface="Arial" charset="0"/>
              </a:rPr>
              <a:t>Ε </a:t>
            </a:r>
            <a:r>
              <a:rPr lang="el-GR" sz="2000" dirty="0">
                <a:latin typeface="+mn-lt"/>
                <a:cs typeface="Arial" charset="0"/>
              </a:rPr>
              <a:t>: </a:t>
            </a:r>
            <a:r>
              <a:rPr lang="en-US" sz="2000" dirty="0">
                <a:latin typeface="+mn-lt"/>
                <a:cs typeface="Arial" charset="0"/>
              </a:rPr>
              <a:t/>
            </a:r>
            <a:br>
              <a:rPr lang="en-US" sz="2000" dirty="0">
                <a:latin typeface="+mn-lt"/>
                <a:cs typeface="Arial" charset="0"/>
              </a:rPr>
            </a:br>
            <a:r>
              <a:rPr lang="el-GR" sz="2000" dirty="0">
                <a:latin typeface="+mn-lt"/>
                <a:cs typeface="Arial" charset="0"/>
              </a:rPr>
              <a:t>για μη μηδενικό Ι</a:t>
            </a:r>
            <a:r>
              <a:rPr lang="el-GR" sz="2000" baseline="-25000" dirty="0">
                <a:latin typeface="+mn-lt"/>
                <a:cs typeface="Arial" charset="0"/>
              </a:rPr>
              <a:t>Β</a:t>
            </a:r>
            <a:endParaRPr lang="el-GR" sz="2000" dirty="0">
              <a:latin typeface="+mn-lt"/>
              <a:cs typeface="Arial" charset="0"/>
            </a:endParaRPr>
          </a:p>
        </p:txBody>
      </p:sp>
      <p:graphicFrame>
        <p:nvGraphicFramePr>
          <p:cNvPr id="10" name="Object 20"/>
          <p:cNvGraphicFramePr>
            <a:graphicFrameLocks noChangeAspect="1"/>
          </p:cNvGraphicFramePr>
          <p:nvPr/>
        </p:nvGraphicFramePr>
        <p:xfrm>
          <a:off x="4495800" y="5632450"/>
          <a:ext cx="3171825" cy="749300"/>
        </p:xfrm>
        <a:graphic>
          <a:graphicData uri="http://schemas.openxmlformats.org/presentationml/2006/ole">
            <mc:AlternateContent xmlns:mc="http://schemas.openxmlformats.org/markup-compatibility/2006">
              <mc:Choice xmlns:v="urn:schemas-microsoft-com:vml" Requires="v">
                <p:oleObj spid="_x0000_s59403" name="Εξίσωση" r:id="rId13" imgW="2578100" imgH="609600" progId="Equation.3">
                  <p:embed/>
                </p:oleObj>
              </mc:Choice>
              <mc:Fallback>
                <p:oleObj name="Εξίσωση" r:id="rId13" imgW="2578100" imgH="609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5632450"/>
                        <a:ext cx="3171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904664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Άσκηση</a:t>
            </a:r>
            <a:r>
              <a:rPr lang="en-US" altLang="el-GR" dirty="0"/>
              <a:t> 1 (1/2)</a:t>
            </a:r>
            <a:endParaRPr lang="el-GR" dirty="0"/>
          </a:p>
        </p:txBody>
      </p:sp>
      <p:sp>
        <p:nvSpPr>
          <p:cNvPr id="4" name="Θέση περιεχομένου 3"/>
          <p:cNvSpPr>
            <a:spLocks noGrp="1"/>
          </p:cNvSpPr>
          <p:nvPr>
            <p:ph sz="half" idx="2"/>
          </p:nvPr>
        </p:nvSpPr>
        <p:spPr/>
        <p:txBody>
          <a:bodyPr/>
          <a:lstStyle/>
          <a:p>
            <a:pPr marL="0" indent="0">
              <a:buNone/>
            </a:pPr>
            <a:r>
              <a:rPr lang="el-GR" altLang="el-GR" dirty="0"/>
              <a:t>Να σχεδιαστεί το κύκλωμα του σχήματος για </a:t>
            </a:r>
            <a:r>
              <a:rPr lang="en-US" altLang="el-GR" dirty="0"/>
              <a:t>V</a:t>
            </a:r>
            <a:r>
              <a:rPr lang="en-US" altLang="el-GR" baseline="-25000" dirty="0"/>
              <a:t>CC</a:t>
            </a:r>
            <a:r>
              <a:rPr lang="en-US" altLang="el-GR" dirty="0"/>
              <a:t>=9V </a:t>
            </a:r>
            <a:r>
              <a:rPr lang="el-GR" altLang="el-GR" dirty="0"/>
              <a:t>ώστε να έχουμε πτώση τάσης πάνω στις </a:t>
            </a:r>
            <a:r>
              <a:rPr lang="en-US" altLang="el-GR" dirty="0"/>
              <a:t>R</a:t>
            </a:r>
            <a:r>
              <a:rPr lang="en-US" altLang="el-GR" baseline="-25000" dirty="0"/>
              <a:t>E</a:t>
            </a:r>
            <a:r>
              <a:rPr lang="en-US" altLang="el-GR" dirty="0"/>
              <a:t> </a:t>
            </a:r>
            <a:r>
              <a:rPr lang="el-GR" altLang="el-GR" dirty="0"/>
              <a:t>και </a:t>
            </a:r>
            <a:r>
              <a:rPr lang="en-US" altLang="el-GR" dirty="0"/>
              <a:t>RC </a:t>
            </a:r>
            <a:r>
              <a:rPr lang="el-GR" altLang="el-GR" dirty="0"/>
              <a:t>ίση με το 1/3 της</a:t>
            </a:r>
            <a:r>
              <a:rPr lang="en-US" altLang="el-GR" dirty="0"/>
              <a:t> V</a:t>
            </a:r>
            <a:r>
              <a:rPr lang="en-US" altLang="el-GR" baseline="-25000" dirty="0"/>
              <a:t>CC</a:t>
            </a:r>
            <a:r>
              <a:rPr lang="en-US" altLang="el-GR" dirty="0"/>
              <a:t>, I</a:t>
            </a:r>
            <a:r>
              <a:rPr lang="en-US" altLang="el-GR" baseline="-25000" dirty="0"/>
              <a:t>E</a:t>
            </a:r>
            <a:r>
              <a:rPr lang="en-US" altLang="el-GR" dirty="0"/>
              <a:t>=0.5mA</a:t>
            </a:r>
            <a:r>
              <a:rPr lang="el-GR" altLang="el-GR" dirty="0"/>
              <a:t>,</a:t>
            </a:r>
            <a:r>
              <a:rPr lang="en-US" altLang="el-GR" dirty="0"/>
              <a:t> </a:t>
            </a:r>
            <a:r>
              <a:rPr lang="el-GR" altLang="el-GR" dirty="0"/>
              <a:t>ρεύμα στο διαιρέτη τάσης ίσο με 0.2Ι</a:t>
            </a:r>
            <a:r>
              <a:rPr lang="el-GR" altLang="el-GR" baseline="-25000" dirty="0"/>
              <a:t>Ε</a:t>
            </a:r>
            <a:r>
              <a:rPr lang="el-GR" altLang="el-GR" dirty="0"/>
              <a:t> και β=100</a:t>
            </a:r>
            <a:r>
              <a:rPr lang="en-US" altLang="el-GR" dirty="0"/>
              <a:t>.</a:t>
            </a:r>
            <a:r>
              <a:rPr lang="el-GR" altLang="el-GR" dirty="0"/>
              <a:t> </a:t>
            </a:r>
          </a:p>
          <a:p>
            <a:endParaRPr lang="el-GR" dirty="0"/>
          </a:p>
        </p:txBody>
      </p:sp>
      <p:pic>
        <p:nvPicPr>
          <p:cNvPr id="5" name="Θέση περιεχομένου 10" descr="Κύκλωμα πόλωσης με τέσσερις αντιστάσεις R1,R2,RC,R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76982" y="2413854"/>
            <a:ext cx="1399035" cy="2898654"/>
          </a:xfrm>
        </p:spPr>
      </p:pic>
    </p:spTree>
    <p:extLst>
      <p:ext uri="{BB962C8B-B14F-4D97-AF65-F5344CB8AC3E}">
        <p14:creationId xmlns:p14="http://schemas.microsoft.com/office/powerpoint/2010/main" val="647982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Άσκηση</a:t>
            </a:r>
            <a:r>
              <a:rPr lang="en-US" altLang="el-GR" dirty="0"/>
              <a:t> 1 (2/2)</a:t>
            </a:r>
            <a:endParaRPr lang="el-GR" dirty="0"/>
          </a:p>
        </p:txBody>
      </p:sp>
      <p:pic>
        <p:nvPicPr>
          <p:cNvPr id="14" name="Θέση περιεχομένου 10" descr="Κύκλωμα πόλωσης με τέσσερις αντιστάσεις R1,R2,RC,RE."/>
          <p:cNvPicPr>
            <a:picLocks noGrp="1" noChangeAspect="1"/>
          </p:cNvPicPr>
          <p:nvPr>
            <p:ph idx="1"/>
          </p:nvPr>
        </p:nvPicPr>
        <p:blipFill>
          <a:blip r:embed="rId4">
            <a:extLst>
              <a:ext uri="{28A0092B-C50C-407E-A947-70E740481C1C}">
                <a14:useLocalDpi xmlns:a14="http://schemas.microsoft.com/office/drawing/2010/main" val="0"/>
              </a:ext>
            </a:extLst>
          </a:blip>
          <a:srcRect t="-2010" b="7002"/>
          <a:stretch>
            <a:fillRect/>
          </a:stretch>
        </p:blipFill>
        <p:spPr bwMode="auto">
          <a:xfrm>
            <a:off x="762556" y="1723035"/>
            <a:ext cx="1994588" cy="392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p:cNvGraphicFramePr>
            <a:graphicFrameLocks noChangeAspect="1"/>
          </p:cNvGraphicFramePr>
          <p:nvPr/>
        </p:nvGraphicFramePr>
        <p:xfrm>
          <a:off x="3843338" y="1628775"/>
          <a:ext cx="4038600" cy="561975"/>
        </p:xfrm>
        <a:graphic>
          <a:graphicData uri="http://schemas.openxmlformats.org/presentationml/2006/ole">
            <mc:AlternateContent xmlns:mc="http://schemas.openxmlformats.org/markup-compatibility/2006">
              <mc:Choice xmlns:v="urn:schemas-microsoft-com:vml" Requires="v">
                <p:oleObj spid="_x0000_s60426" name="Εξίσωση" r:id="rId5" imgW="3098800" imgH="431800" progId="Equation.3">
                  <p:embed/>
                </p:oleObj>
              </mc:Choice>
              <mc:Fallback>
                <p:oleObj name="Εξίσωση" r:id="rId5" imgW="30988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3338" y="1628775"/>
                        <a:ext cx="4038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10"/>
          <p:cNvGraphicFramePr>
            <a:graphicFrameLocks noChangeAspect="1"/>
          </p:cNvGraphicFramePr>
          <p:nvPr/>
        </p:nvGraphicFramePr>
        <p:xfrm>
          <a:off x="3851275" y="2224088"/>
          <a:ext cx="5021263" cy="547687"/>
        </p:xfrm>
        <a:graphic>
          <a:graphicData uri="http://schemas.openxmlformats.org/presentationml/2006/ole">
            <mc:AlternateContent xmlns:mc="http://schemas.openxmlformats.org/markup-compatibility/2006">
              <mc:Choice xmlns:v="urn:schemas-microsoft-com:vml" Requires="v">
                <p:oleObj spid="_x0000_s60427" name="Εξίσωση" r:id="rId7" imgW="3835400" imgH="419100" progId="Equation.3">
                  <p:embed/>
                </p:oleObj>
              </mc:Choice>
              <mc:Fallback>
                <p:oleObj name="Εξίσωση" r:id="rId7" imgW="38354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2224088"/>
                        <a:ext cx="50212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9"/>
          <p:cNvGraphicFramePr>
            <a:graphicFrameLocks noChangeAspect="1"/>
          </p:cNvGraphicFramePr>
          <p:nvPr/>
        </p:nvGraphicFramePr>
        <p:xfrm>
          <a:off x="3913188" y="2825750"/>
          <a:ext cx="4883150" cy="555625"/>
        </p:xfrm>
        <a:graphic>
          <a:graphicData uri="http://schemas.openxmlformats.org/presentationml/2006/ole">
            <mc:AlternateContent xmlns:mc="http://schemas.openxmlformats.org/markup-compatibility/2006">
              <mc:Choice xmlns:v="urn:schemas-microsoft-com:vml" Requires="v">
                <p:oleObj spid="_x0000_s60428" name="Εξίσωση" r:id="rId9" imgW="3784600" imgH="431800" progId="Equation.3">
                  <p:embed/>
                </p:oleObj>
              </mc:Choice>
              <mc:Fallback>
                <p:oleObj name="Εξίσωση" r:id="rId9" imgW="37846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3188" y="2825750"/>
                        <a:ext cx="48831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11"/>
          <p:cNvGraphicFramePr>
            <a:graphicFrameLocks noChangeAspect="1"/>
          </p:cNvGraphicFramePr>
          <p:nvPr/>
        </p:nvGraphicFramePr>
        <p:xfrm>
          <a:off x="3595688" y="3305175"/>
          <a:ext cx="3067050" cy="1341438"/>
        </p:xfrm>
        <a:graphic>
          <a:graphicData uri="http://schemas.openxmlformats.org/presentationml/2006/ole">
            <mc:AlternateContent xmlns:mc="http://schemas.openxmlformats.org/markup-compatibility/2006">
              <mc:Choice xmlns:v="urn:schemas-microsoft-com:vml" Requires="v">
                <p:oleObj spid="_x0000_s60429" name="Equation" r:id="rId11" imgW="2438400" imgH="1066800" progId="Equation.3">
                  <p:embed/>
                </p:oleObj>
              </mc:Choice>
              <mc:Fallback>
                <p:oleObj name="Equation" r:id="rId11" imgW="2438400" imgH="1066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5688" y="3305175"/>
                        <a:ext cx="30670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2"/>
          <p:cNvGraphicFramePr>
            <a:graphicFrameLocks noChangeAspect="1"/>
          </p:cNvGraphicFramePr>
          <p:nvPr/>
        </p:nvGraphicFramePr>
        <p:xfrm>
          <a:off x="6662738" y="3686175"/>
          <a:ext cx="1638300" cy="300038"/>
        </p:xfrm>
        <a:graphic>
          <a:graphicData uri="http://schemas.openxmlformats.org/presentationml/2006/ole">
            <mc:AlternateContent xmlns:mc="http://schemas.openxmlformats.org/markup-compatibility/2006">
              <mc:Choice xmlns:v="urn:schemas-microsoft-com:vml" Requires="v">
                <p:oleObj spid="_x0000_s60430" name="Εξίσωση" r:id="rId13" imgW="1244600" imgH="228600" progId="Equation.3">
                  <p:embed/>
                </p:oleObj>
              </mc:Choice>
              <mc:Fallback>
                <p:oleObj name="Εξίσωση" r:id="rId13" imgW="12446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2738" y="3686175"/>
                        <a:ext cx="16383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Box 23"/>
          <p:cNvSpPr txBox="1">
            <a:spLocks noChangeArrowheads="1"/>
          </p:cNvSpPr>
          <p:nvPr/>
        </p:nvSpPr>
        <p:spPr bwMode="auto">
          <a:xfrm>
            <a:off x="6372225" y="3960813"/>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l-GR" sz="1600" b="1" dirty="0">
                <a:latin typeface="+mn-lt"/>
              </a:rPr>
              <a:t>Πολωμένο</a:t>
            </a:r>
            <a:r>
              <a:rPr lang="el-GR" altLang="el-GR" sz="1600" dirty="0">
                <a:latin typeface="+mn-lt"/>
              </a:rPr>
              <a:t> </a:t>
            </a:r>
            <a:r>
              <a:rPr lang="el-GR" altLang="el-GR" sz="1600" b="1" dirty="0">
                <a:latin typeface="+mn-lt"/>
              </a:rPr>
              <a:t>στην ενεργό περιοχή</a:t>
            </a:r>
          </a:p>
        </p:txBody>
      </p:sp>
      <p:graphicFrame>
        <p:nvGraphicFramePr>
          <p:cNvPr id="11" name="Object 13"/>
          <p:cNvGraphicFramePr>
            <a:graphicFrameLocks noChangeAspect="1"/>
          </p:cNvGraphicFramePr>
          <p:nvPr/>
        </p:nvGraphicFramePr>
        <p:xfrm>
          <a:off x="3635375" y="4365625"/>
          <a:ext cx="4451350" cy="1147763"/>
        </p:xfrm>
        <a:graphic>
          <a:graphicData uri="http://schemas.openxmlformats.org/presentationml/2006/ole">
            <mc:AlternateContent xmlns:mc="http://schemas.openxmlformats.org/markup-compatibility/2006">
              <mc:Choice xmlns:v="urn:schemas-microsoft-com:vml" Requires="v">
                <p:oleObj spid="_x0000_s60431" name="Εξίσωση" r:id="rId15" imgW="3543300" imgH="914400" progId="Equation.3">
                  <p:embed/>
                </p:oleObj>
              </mc:Choice>
              <mc:Fallback>
                <p:oleObj name="Εξίσωση" r:id="rId15" imgW="3543300" imgH="914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35375" y="4365625"/>
                        <a:ext cx="445135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4"/>
          <p:cNvGraphicFramePr>
            <a:graphicFrameLocks noChangeAspect="1"/>
          </p:cNvGraphicFramePr>
          <p:nvPr/>
        </p:nvGraphicFramePr>
        <p:xfrm>
          <a:off x="4162425" y="6275388"/>
          <a:ext cx="3505200" cy="665162"/>
        </p:xfrm>
        <a:graphic>
          <a:graphicData uri="http://schemas.openxmlformats.org/presentationml/2006/ole">
            <mc:AlternateContent xmlns:mc="http://schemas.openxmlformats.org/markup-compatibility/2006">
              <mc:Choice xmlns:v="urn:schemas-microsoft-com:vml" Requires="v">
                <p:oleObj spid="_x0000_s60432" name="Equation" r:id="rId17" imgW="2413000" imgH="457200" progId="Equation.3">
                  <p:embed/>
                </p:oleObj>
              </mc:Choice>
              <mc:Fallback>
                <p:oleObj name="Equation" r:id="rId17" imgW="2413000" imgH="457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62425" y="6275388"/>
                        <a:ext cx="35052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5"/>
          <p:cNvGraphicFramePr>
            <a:graphicFrameLocks noChangeAspect="1"/>
          </p:cNvGraphicFramePr>
          <p:nvPr/>
        </p:nvGraphicFramePr>
        <p:xfrm>
          <a:off x="4102100" y="5589588"/>
          <a:ext cx="2803525" cy="533400"/>
        </p:xfrm>
        <a:graphic>
          <a:graphicData uri="http://schemas.openxmlformats.org/presentationml/2006/ole">
            <mc:AlternateContent xmlns:mc="http://schemas.openxmlformats.org/markup-compatibility/2006">
              <mc:Choice xmlns:v="urn:schemas-microsoft-com:vml" Requires="v">
                <p:oleObj spid="_x0000_s60433" name="Εξίσωση" r:id="rId19" imgW="2070100" imgH="393700" progId="Equation.3">
                  <p:embed/>
                </p:oleObj>
              </mc:Choice>
              <mc:Fallback>
                <p:oleObj name="Εξίσωση" r:id="rId19" imgW="2070100" imgH="3937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02100" y="5589588"/>
                        <a:ext cx="2803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370290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Arial" charset="0"/>
              </a:rPr>
              <a:t>2. Πόλωση με Χρήση Δύο Τροφοδοτικών</a:t>
            </a:r>
            <a:endParaRPr lang="el-GR" dirty="0"/>
          </a:p>
        </p:txBody>
      </p:sp>
      <p:sp>
        <p:nvSpPr>
          <p:cNvPr id="53251" name="Θέση κειμένου 2"/>
          <p:cNvSpPr>
            <a:spLocks noGrp="1"/>
          </p:cNvSpPr>
          <p:nvPr>
            <p:ph type="body" sz="half" idx="2"/>
          </p:nvPr>
        </p:nvSpPr>
        <p:spPr>
          <a:xfrm>
            <a:off x="457200" y="1556792"/>
            <a:ext cx="3008313" cy="1584176"/>
          </a:xfrm>
        </p:spPr>
        <p:txBody>
          <a:bodyPr>
            <a:normAutofit lnSpcReduction="10000"/>
          </a:bodyPr>
          <a:lstStyle/>
          <a:p>
            <a:pPr>
              <a:spcBef>
                <a:spcPct val="0"/>
              </a:spcBef>
            </a:pPr>
            <a:r>
              <a:rPr lang="el-GR" altLang="el-GR" dirty="0" smtClean="0"/>
              <a:t>Για να κάνουμε το ρεύμα </a:t>
            </a:r>
            <a:r>
              <a:rPr lang="el-GR" altLang="el-GR" dirty="0" err="1" smtClean="0"/>
              <a:t>εκπομπού</a:t>
            </a:r>
            <a:r>
              <a:rPr lang="el-GR" altLang="el-GR" dirty="0" smtClean="0"/>
              <a:t> ανεξάρτητο από τις μεταβολές της θερμοκρασίας και το β, επιλέγουμε: </a:t>
            </a:r>
          </a:p>
          <a:p>
            <a:pPr>
              <a:spcBef>
                <a:spcPct val="0"/>
              </a:spcBef>
            </a:pPr>
            <a:endParaRPr lang="en-US" altLang="el-GR" dirty="0" smtClean="0"/>
          </a:p>
          <a:p>
            <a:pPr>
              <a:spcBef>
                <a:spcPct val="0"/>
              </a:spcBef>
            </a:pPr>
            <a:endParaRPr lang="en-US" altLang="el-GR" dirty="0" smtClean="0"/>
          </a:p>
          <a:p>
            <a:pPr>
              <a:spcBef>
                <a:spcPct val="0"/>
              </a:spcBef>
            </a:pPr>
            <a:endParaRPr lang="en-US" altLang="el-GR" dirty="0" smtClean="0"/>
          </a:p>
          <a:p>
            <a:pPr>
              <a:spcBef>
                <a:spcPct val="0"/>
              </a:spcBef>
            </a:pPr>
            <a:endParaRPr lang="en-US" altLang="el-GR" dirty="0" smtClean="0"/>
          </a:p>
          <a:p>
            <a:pPr>
              <a:spcBef>
                <a:spcPct val="0"/>
              </a:spcBef>
            </a:pPr>
            <a:endParaRPr lang="en-US" altLang="el-GR" dirty="0" smtClean="0"/>
          </a:p>
        </p:txBody>
      </p:sp>
      <p:graphicFrame>
        <p:nvGraphicFramePr>
          <p:cNvPr id="53253" name="Object 8"/>
          <p:cNvGraphicFramePr>
            <a:graphicFrameLocks noChangeAspect="1"/>
          </p:cNvGraphicFramePr>
          <p:nvPr>
            <p:extLst>
              <p:ext uri="{D42A27DB-BD31-4B8C-83A1-F6EECF244321}">
                <p14:modId xmlns:p14="http://schemas.microsoft.com/office/powerpoint/2010/main" val="3881693693"/>
              </p:ext>
            </p:extLst>
          </p:nvPr>
        </p:nvGraphicFramePr>
        <p:xfrm>
          <a:off x="827088" y="3284538"/>
          <a:ext cx="1254125" cy="395287"/>
        </p:xfrm>
        <a:graphic>
          <a:graphicData uri="http://schemas.openxmlformats.org/presentationml/2006/ole">
            <mc:AlternateContent xmlns:mc="http://schemas.openxmlformats.org/markup-compatibility/2006">
              <mc:Choice xmlns:v="urn:schemas-microsoft-com:vml" Requires="v">
                <p:oleObj spid="_x0000_s53273" name="Εξίσωση" r:id="rId5" imgW="685502" imgH="215806" progId="Equation.3">
                  <p:embed/>
                </p:oleObj>
              </mc:Choice>
              <mc:Fallback>
                <p:oleObj name="Εξίσωση" r:id="rId5" imgW="685502" imgH="215806"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3284538"/>
                        <a:ext cx="12541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4" name="Object 9"/>
          <p:cNvGraphicFramePr>
            <a:graphicFrameLocks noChangeAspect="1"/>
          </p:cNvGraphicFramePr>
          <p:nvPr>
            <p:extLst>
              <p:ext uri="{D42A27DB-BD31-4B8C-83A1-F6EECF244321}">
                <p14:modId xmlns:p14="http://schemas.microsoft.com/office/powerpoint/2010/main" val="2775859149"/>
              </p:ext>
            </p:extLst>
          </p:nvPr>
        </p:nvGraphicFramePr>
        <p:xfrm>
          <a:off x="827088" y="3716338"/>
          <a:ext cx="1416050" cy="766762"/>
        </p:xfrm>
        <a:graphic>
          <a:graphicData uri="http://schemas.openxmlformats.org/presentationml/2006/ole">
            <mc:AlternateContent xmlns:mc="http://schemas.openxmlformats.org/markup-compatibility/2006">
              <mc:Choice xmlns:v="urn:schemas-microsoft-com:vml" Requires="v">
                <p:oleObj spid="_x0000_s53274" name="Εξίσωση" r:id="rId7" imgW="774364" imgH="418918" progId="Equation.3">
                  <p:embed/>
                </p:oleObj>
              </mc:Choice>
              <mc:Fallback>
                <p:oleObj name="Εξίσωση" r:id="rId7" imgW="774364" imgH="418918"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3716338"/>
                        <a:ext cx="141605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514946" y="4653136"/>
            <a:ext cx="3456384" cy="1322164"/>
          </a:xfrm>
          <a:prstGeom prst="rect">
            <a:avLst/>
          </a:prstGeom>
        </p:spPr>
        <p:txBody>
          <a:bodyPr vert="horz" wrap="square" lIns="91440" tIns="45720" rIns="91440" bIns="45720" rtlCol="0" anchor="ctr">
            <a:normAutofit/>
          </a:bodyPr>
          <a:lstStyle/>
          <a:p>
            <a:r>
              <a:rPr lang="el-GR" altLang="el-GR" sz="2000" dirty="0">
                <a:latin typeface="+mn-lt"/>
              </a:rPr>
              <a:t>Η </a:t>
            </a:r>
            <a:r>
              <a:rPr lang="en-US" altLang="el-GR" sz="2000" dirty="0">
                <a:latin typeface="+mn-lt"/>
              </a:rPr>
              <a:t>R</a:t>
            </a:r>
            <a:r>
              <a:rPr lang="en-US" altLang="el-GR" sz="2000" baseline="-25000" dirty="0">
                <a:latin typeface="+mn-lt"/>
              </a:rPr>
              <a:t>B</a:t>
            </a:r>
            <a:r>
              <a:rPr lang="en-US" altLang="el-GR" sz="2000" dirty="0">
                <a:latin typeface="+mn-lt"/>
              </a:rPr>
              <a:t> </a:t>
            </a:r>
            <a:r>
              <a:rPr lang="el-GR" altLang="el-GR" sz="2000" dirty="0">
                <a:latin typeface="+mn-lt"/>
              </a:rPr>
              <a:t>μπορεί να παραλειφθεί αν το σήμα δεν εφαρμόζεται στη βάση.</a:t>
            </a:r>
          </a:p>
          <a:p>
            <a:endParaRPr lang="el-GR" sz="2000" dirty="0" smtClean="0">
              <a:latin typeface="+mn-lt"/>
            </a:endParaRPr>
          </a:p>
        </p:txBody>
      </p:sp>
      <p:graphicFrame>
        <p:nvGraphicFramePr>
          <p:cNvPr id="53256" name="Object 10"/>
          <p:cNvGraphicFramePr>
            <a:graphicFrameLocks noChangeAspect="1"/>
          </p:cNvGraphicFramePr>
          <p:nvPr>
            <p:extLst>
              <p:ext uri="{D42A27DB-BD31-4B8C-83A1-F6EECF244321}">
                <p14:modId xmlns:p14="http://schemas.microsoft.com/office/powerpoint/2010/main" val="352569354"/>
              </p:ext>
            </p:extLst>
          </p:nvPr>
        </p:nvGraphicFramePr>
        <p:xfrm>
          <a:off x="3563938" y="1628775"/>
          <a:ext cx="3668712" cy="395288"/>
        </p:xfrm>
        <a:graphic>
          <a:graphicData uri="http://schemas.openxmlformats.org/presentationml/2006/ole">
            <mc:AlternateContent xmlns:mc="http://schemas.openxmlformats.org/markup-compatibility/2006">
              <mc:Choice xmlns:v="urn:schemas-microsoft-com:vml" Requires="v">
                <p:oleObj spid="_x0000_s53275" name="Εξίσωση" r:id="rId9" imgW="2005729" imgH="215806" progId="Equation.3">
                  <p:embed/>
                </p:oleObj>
              </mc:Choice>
              <mc:Fallback>
                <p:oleObj name="Εξίσωση" r:id="rId9" imgW="2005729" imgH="215806"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938" y="1628775"/>
                        <a:ext cx="3668712"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00"/>
                            </a:solidFill>
                            <a:miter lim="800000"/>
                            <a:headEnd/>
                            <a:tailEnd/>
                          </a14:hiddenLine>
                        </a:ext>
                      </a:extLst>
                    </p:spPr>
                  </p:pic>
                </p:oleObj>
              </mc:Fallback>
            </mc:AlternateContent>
          </a:graphicData>
        </a:graphic>
      </p:graphicFrame>
      <p:graphicFrame>
        <p:nvGraphicFramePr>
          <p:cNvPr id="53255" name="Object 6"/>
          <p:cNvGraphicFramePr>
            <a:graphicFrameLocks noChangeAspect="1"/>
          </p:cNvGraphicFramePr>
          <p:nvPr>
            <p:extLst>
              <p:ext uri="{D42A27DB-BD31-4B8C-83A1-F6EECF244321}">
                <p14:modId xmlns:p14="http://schemas.microsoft.com/office/powerpoint/2010/main" val="3651980223"/>
              </p:ext>
            </p:extLst>
          </p:nvPr>
        </p:nvGraphicFramePr>
        <p:xfrm>
          <a:off x="3851275" y="2276475"/>
          <a:ext cx="2020888" cy="1114425"/>
        </p:xfrm>
        <a:graphic>
          <a:graphicData uri="http://schemas.openxmlformats.org/presentationml/2006/ole">
            <mc:AlternateContent xmlns:mc="http://schemas.openxmlformats.org/markup-compatibility/2006">
              <mc:Choice xmlns:v="urn:schemas-microsoft-com:vml" Requires="v">
                <p:oleObj spid="_x0000_s53276" name="Εξίσωση" r:id="rId11" imgW="1104900" imgH="609600" progId="Equation.3">
                  <p:embed/>
                </p:oleObj>
              </mc:Choice>
              <mc:Fallback>
                <p:oleObj name="Εξίσωση" r:id="rId11" imgW="1104900" imgH="609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1275" y="2276475"/>
                        <a:ext cx="202088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pic>
        <p:nvPicPr>
          <p:cNvPr id="53250" name="Picture 4" descr="Κύκλωμα πόλωσης με RB, RC και RE"/>
          <p:cNvPicPr>
            <a:picLocks noGrp="1" noChangeAspect="1" noChangeArrowheads="1"/>
          </p:cNvPicPr>
          <p:nvPr>
            <p:ph idx="1"/>
          </p:nvPr>
        </p:nvPicPr>
        <p:blipFill>
          <a:blip r:embed="rId13">
            <a:extLst>
              <a:ext uri="{28A0092B-C50C-407E-A947-70E740481C1C}">
                <a14:useLocalDpi xmlns:a14="http://schemas.microsoft.com/office/drawing/2010/main" val="0"/>
              </a:ext>
            </a:extLst>
          </a:blip>
          <a:stretch>
            <a:fillRect/>
          </a:stretch>
        </p:blipFill>
        <p:spPr>
          <a:xfrm>
            <a:off x="5930900" y="2945721"/>
            <a:ext cx="1711325" cy="3011932"/>
          </a:xfrm>
          <a:noFill/>
        </p:spPr>
      </p:pic>
    </p:spTree>
    <p:custDataLst>
      <p:tags r:id="rId2"/>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latin typeface="Arial" panose="020B0604020202020204" pitchFamily="34" charset="0"/>
              </a:rPr>
              <a:t>3. Πόλωση από τον Συλλέκτη</a:t>
            </a:r>
            <a:endParaRPr lang="el-GR" dirty="0"/>
          </a:p>
        </p:txBody>
      </p:sp>
      <p:pic>
        <p:nvPicPr>
          <p:cNvPr id="55299" name="Θέση περιεχομένου 5" descr="Κύκλωμα πόλωσης από τον συλλέκτη."/>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457200" y="1885848"/>
            <a:ext cx="4038600" cy="2438400"/>
          </a:xfrm>
        </p:spPr>
      </p:pic>
      <p:sp>
        <p:nvSpPr>
          <p:cNvPr id="55300" name="Θέση περιεχομένου 7"/>
          <p:cNvSpPr>
            <a:spLocks noGrp="1"/>
          </p:cNvSpPr>
          <p:nvPr>
            <p:ph sz="half" idx="2"/>
          </p:nvPr>
        </p:nvSpPr>
        <p:spPr/>
        <p:txBody>
          <a:bodyPr/>
          <a:lstStyle/>
          <a:p>
            <a:pPr marL="0" indent="0">
              <a:buFont typeface="Arial" panose="020B0604020202020204" pitchFamily="34" charset="0"/>
              <a:buNone/>
            </a:pPr>
            <a:r>
              <a:rPr lang="el-GR" altLang="el-GR" smtClean="0"/>
              <a:t>Χρήσιμο για κυκλώματα κοινού εκπομπού.</a:t>
            </a:r>
          </a:p>
          <a:p>
            <a:pPr marL="0" indent="0">
              <a:buFont typeface="Arial" panose="020B0604020202020204" pitchFamily="34" charset="0"/>
              <a:buNone/>
            </a:pPr>
            <a:r>
              <a:rPr lang="el-GR" altLang="el-GR" smtClean="0"/>
              <a:t>Η σταθερότητα πόλωσης επιτυγχάνεται με την αρνητική ανάδραση που δίνει η αντίσταση </a:t>
            </a:r>
            <a:r>
              <a:rPr lang="en-US" altLang="el-GR" smtClean="0"/>
              <a:t>R</a:t>
            </a:r>
            <a:r>
              <a:rPr lang="en-US" altLang="el-GR" baseline="-25000" smtClean="0"/>
              <a:t>B</a:t>
            </a:r>
            <a:r>
              <a:rPr lang="en-US" altLang="el-GR" smtClean="0"/>
              <a:t>.</a:t>
            </a:r>
            <a:endParaRPr lang="el-GR" altLang="el-GR" smtClean="0"/>
          </a:p>
          <a:p>
            <a:pPr marL="0" indent="0">
              <a:buFont typeface="Arial" panose="020B0604020202020204" pitchFamily="34" charset="0"/>
              <a:buNone/>
            </a:pPr>
            <a:endParaRPr lang="el-GR" altLang="el-GR" smtClean="0"/>
          </a:p>
        </p:txBody>
      </p:sp>
      <p:graphicFrame>
        <p:nvGraphicFramePr>
          <p:cNvPr id="55301" name="Object 8"/>
          <p:cNvGraphicFramePr>
            <a:graphicFrameLocks noChangeAspect="1"/>
          </p:cNvGraphicFramePr>
          <p:nvPr/>
        </p:nvGraphicFramePr>
        <p:xfrm>
          <a:off x="498475" y="4365625"/>
          <a:ext cx="4865688" cy="649288"/>
        </p:xfrm>
        <a:graphic>
          <a:graphicData uri="http://schemas.openxmlformats.org/presentationml/2006/ole">
            <mc:AlternateContent xmlns:mc="http://schemas.openxmlformats.org/markup-compatibility/2006">
              <mc:Choice xmlns:v="urn:schemas-microsoft-com:vml" Requires="v">
                <p:oleObj spid="_x0000_s55317" name="Equation" r:id="rId6" imgW="3149600" imgH="419100" progId="Equation.3">
                  <p:embed/>
                </p:oleObj>
              </mc:Choice>
              <mc:Fallback>
                <p:oleObj name="Equation" r:id="rId6" imgW="3149600" imgH="4191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475" y="4365625"/>
                        <a:ext cx="48656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2" name="Object 9"/>
          <p:cNvGraphicFramePr>
            <a:graphicFrameLocks noChangeAspect="1"/>
          </p:cNvGraphicFramePr>
          <p:nvPr/>
        </p:nvGraphicFramePr>
        <p:xfrm>
          <a:off x="5435600" y="4392613"/>
          <a:ext cx="1585913" cy="873125"/>
        </p:xfrm>
        <a:graphic>
          <a:graphicData uri="http://schemas.openxmlformats.org/presentationml/2006/ole">
            <mc:AlternateContent xmlns:mc="http://schemas.openxmlformats.org/markup-compatibility/2006">
              <mc:Choice xmlns:v="urn:schemas-microsoft-com:vml" Requires="v">
                <p:oleObj spid="_x0000_s55318" name="Εξίσωση" r:id="rId8" imgW="1104900" imgH="609600" progId="Equation.3">
                  <p:embed/>
                </p:oleObj>
              </mc:Choice>
              <mc:Fallback>
                <p:oleObj name="Εξίσωση" r:id="rId8" imgW="1104900" imgH="60960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4392613"/>
                        <a:ext cx="15859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4" name="Object 11"/>
          <p:cNvGraphicFramePr>
            <a:graphicFrameLocks noChangeAspect="1"/>
          </p:cNvGraphicFramePr>
          <p:nvPr>
            <p:extLst>
              <p:ext uri="{D42A27DB-BD31-4B8C-83A1-F6EECF244321}">
                <p14:modId xmlns:p14="http://schemas.microsoft.com/office/powerpoint/2010/main" val="1836866126"/>
              </p:ext>
            </p:extLst>
          </p:nvPr>
        </p:nvGraphicFramePr>
        <p:xfrm>
          <a:off x="539750" y="5253038"/>
          <a:ext cx="2160588" cy="674687"/>
        </p:xfrm>
        <a:graphic>
          <a:graphicData uri="http://schemas.openxmlformats.org/presentationml/2006/ole">
            <mc:AlternateContent xmlns:mc="http://schemas.openxmlformats.org/markup-compatibility/2006">
              <mc:Choice xmlns:v="urn:schemas-microsoft-com:vml" Requires="v">
                <p:oleObj spid="_x0000_s55319" name="Εξίσωση" r:id="rId10" imgW="1346200" imgH="419100" progId="Equation.3">
                  <p:embed/>
                </p:oleObj>
              </mc:Choice>
              <mc:Fallback>
                <p:oleObj name="Εξίσωση" r:id="rId10" imgW="1346200" imgH="4191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750" y="5253038"/>
                        <a:ext cx="21605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3" name="Object 10"/>
          <p:cNvGraphicFramePr>
            <a:graphicFrameLocks noChangeAspect="1"/>
          </p:cNvGraphicFramePr>
          <p:nvPr/>
        </p:nvGraphicFramePr>
        <p:xfrm>
          <a:off x="5580063" y="5364163"/>
          <a:ext cx="1079500" cy="585787"/>
        </p:xfrm>
        <a:graphic>
          <a:graphicData uri="http://schemas.openxmlformats.org/presentationml/2006/ole">
            <mc:AlternateContent xmlns:mc="http://schemas.openxmlformats.org/markup-compatibility/2006">
              <mc:Choice xmlns:v="urn:schemas-microsoft-com:vml" Requires="v">
                <p:oleObj spid="_x0000_s55320" name="Εξίσωση" r:id="rId12" imgW="774364" imgH="418918" progId="Equation.3">
                  <p:embed/>
                </p:oleObj>
              </mc:Choice>
              <mc:Fallback>
                <p:oleObj name="Εξίσωση" r:id="rId12" imgW="774364" imgH="418918"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0063" y="5364163"/>
                        <a:ext cx="1079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p:cNvSpPr>
          <p:nvPr>
            <p:ph type="title"/>
          </p:nvPr>
        </p:nvSpPr>
        <p:spPr/>
        <p:txBody>
          <a:bodyPr/>
          <a:lstStyle/>
          <a:p>
            <a:r>
              <a:rPr lang="el-GR" altLang="el-GR" smtClean="0"/>
              <a:t>Άσκηση</a:t>
            </a:r>
            <a:r>
              <a:rPr lang="en-US" altLang="el-GR" smtClean="0"/>
              <a:t> 2</a:t>
            </a:r>
            <a:endParaRPr lang="el-GR" altLang="el-GR" smtClean="0"/>
          </a:p>
        </p:txBody>
      </p:sp>
      <p:pic>
        <p:nvPicPr>
          <p:cNvPr id="57347" name="Picture 17" descr="Κύκλωμα με τρεις αντιστάσεις και ενα τρανζίστορ."/>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55650" y="1271588"/>
            <a:ext cx="2473325" cy="3724275"/>
          </a:xfrm>
          <a:noFill/>
        </p:spPr>
      </p:pic>
      <p:sp>
        <p:nvSpPr>
          <p:cNvPr id="57348" name="Θέση περιεχομένου 2"/>
          <p:cNvSpPr>
            <a:spLocks noGrp="1"/>
          </p:cNvSpPr>
          <p:nvPr>
            <p:ph sz="half" idx="2"/>
          </p:nvPr>
        </p:nvSpPr>
        <p:spPr/>
        <p:txBody>
          <a:bodyPr/>
          <a:lstStyle/>
          <a:p>
            <a:pPr marL="0" indent="0">
              <a:buFont typeface="Arial" panose="020B0604020202020204" pitchFamily="34" charset="0"/>
              <a:buNone/>
            </a:pPr>
            <a:r>
              <a:rPr lang="el-GR" altLang="el-GR" smtClean="0"/>
              <a:t>Για το κύκλωμα του σχήματος, να υπολογιστούν οι τιμές των αντιστάσεων </a:t>
            </a:r>
            <a:r>
              <a:rPr lang="en-US" altLang="el-GR" smtClean="0"/>
              <a:t>R</a:t>
            </a:r>
            <a:r>
              <a:rPr lang="en-US" altLang="el-GR" baseline="-25000" smtClean="0"/>
              <a:t>2</a:t>
            </a:r>
            <a:r>
              <a:rPr lang="el-GR" altLang="el-GR" smtClean="0"/>
              <a:t> και </a:t>
            </a:r>
            <a:r>
              <a:rPr lang="en-US" altLang="el-GR" smtClean="0"/>
              <a:t>R</a:t>
            </a:r>
            <a:r>
              <a:rPr lang="en-US" altLang="el-GR" baseline="-25000" smtClean="0"/>
              <a:t>C</a:t>
            </a:r>
            <a:r>
              <a:rPr lang="el-GR" altLang="el-GR" smtClean="0"/>
              <a:t>,</a:t>
            </a:r>
            <a:r>
              <a:rPr lang="en-US" altLang="el-GR" smtClean="0"/>
              <a:t> </a:t>
            </a:r>
            <a:r>
              <a:rPr lang="el-GR" altLang="el-GR" smtClean="0"/>
              <a:t>αν απαιτείται να έχουμε </a:t>
            </a:r>
            <a:r>
              <a:rPr lang="en-US" altLang="el-GR" smtClean="0"/>
              <a:t>V</a:t>
            </a:r>
            <a:r>
              <a:rPr lang="en-US" altLang="el-GR" baseline="-25000" smtClean="0"/>
              <a:t>C</a:t>
            </a:r>
            <a:r>
              <a:rPr lang="el-GR" altLang="el-GR" baseline="-25000" smtClean="0"/>
              <a:t>Ε</a:t>
            </a:r>
            <a:r>
              <a:rPr lang="el-GR" altLang="el-GR" smtClean="0"/>
              <a:t>=5</a:t>
            </a:r>
            <a:r>
              <a:rPr lang="en-US" altLang="el-GR" smtClean="0"/>
              <a:t>V</a:t>
            </a:r>
            <a:r>
              <a:rPr lang="el-GR" altLang="el-GR" smtClean="0"/>
              <a:t> και Ι</a:t>
            </a:r>
            <a:r>
              <a:rPr lang="en-US" altLang="el-GR" baseline="-25000" smtClean="0"/>
              <a:t>C</a:t>
            </a:r>
            <a:r>
              <a:rPr lang="el-GR" altLang="el-GR" smtClean="0"/>
              <a:t>=2</a:t>
            </a:r>
            <a:r>
              <a:rPr lang="en-US" altLang="el-GR" smtClean="0"/>
              <a:t>mA </a:t>
            </a:r>
            <a:r>
              <a:rPr lang="el-GR" altLang="el-GR" smtClean="0"/>
              <a:t>στο σημείο λειτουργίας </a:t>
            </a:r>
            <a:r>
              <a:rPr lang="en-US" altLang="el-GR" smtClean="0"/>
              <a:t>Q</a:t>
            </a:r>
            <a:r>
              <a:rPr lang="el-GR" altLang="el-GR" smtClean="0"/>
              <a:t>.</a:t>
            </a:r>
            <a:r>
              <a:rPr lang="en-US" altLang="el-GR" smtClean="0"/>
              <a:t> </a:t>
            </a:r>
            <a:r>
              <a:rPr lang="el-GR" altLang="el-GR" smtClean="0"/>
              <a:t>Δίνονται: </a:t>
            </a:r>
            <a:r>
              <a:rPr lang="en-US" altLang="el-GR" smtClean="0"/>
              <a:t>V</a:t>
            </a:r>
            <a:r>
              <a:rPr lang="en-US" altLang="el-GR" baseline="-25000" smtClean="0"/>
              <a:t>BE</a:t>
            </a:r>
            <a:r>
              <a:rPr lang="el-GR" altLang="el-GR" smtClean="0"/>
              <a:t>=0,7</a:t>
            </a:r>
            <a:r>
              <a:rPr lang="en-US" altLang="el-GR" smtClean="0"/>
              <a:t>V</a:t>
            </a:r>
            <a:r>
              <a:rPr lang="el-GR" altLang="el-GR" smtClean="0"/>
              <a:t> και β=100.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l-GR" altLang="el-GR" smtClean="0"/>
              <a:t>Παράδειγμα</a:t>
            </a:r>
            <a:r>
              <a:rPr lang="en-US" altLang="el-GR" smtClean="0"/>
              <a:t> 1</a:t>
            </a:r>
            <a:r>
              <a:rPr lang="el-GR" altLang="el-GR" smtClean="0"/>
              <a:t> </a:t>
            </a:r>
            <a:r>
              <a:rPr lang="en-US" altLang="el-GR" smtClean="0"/>
              <a:t>DC </a:t>
            </a:r>
            <a:r>
              <a:rPr lang="el-GR" altLang="el-GR" smtClean="0"/>
              <a:t>ανάλυσης</a:t>
            </a:r>
            <a:r>
              <a:rPr lang="en-US" altLang="el-GR" smtClean="0"/>
              <a:t> (1/2)</a:t>
            </a:r>
            <a:endParaRPr lang="el-GR" altLang="el-GR" smtClean="0"/>
          </a:p>
        </p:txBody>
      </p:sp>
      <p:sp>
        <p:nvSpPr>
          <p:cNvPr id="5" name="Content Placeholder 4"/>
          <p:cNvSpPr>
            <a:spLocks noGrp="1"/>
          </p:cNvSpPr>
          <p:nvPr>
            <p:ph sz="half" idx="1"/>
          </p:nvPr>
        </p:nvSpPr>
        <p:spPr/>
        <p:txBody>
          <a:bodyPr rtlCol="0">
            <a:normAutofit/>
          </a:bodyPr>
          <a:lstStyle/>
          <a:p>
            <a:pPr marL="0" fontAlgn="auto">
              <a:lnSpc>
                <a:spcPct val="65000"/>
              </a:lnSpc>
              <a:spcBef>
                <a:spcPct val="50000"/>
              </a:spcBef>
              <a:spcAft>
                <a:spcPts val="0"/>
              </a:spcAft>
              <a:buFont typeface="Arial" panose="020B0604020202020204" pitchFamily="34" charset="0"/>
              <a:buNone/>
              <a:defRPr/>
            </a:pPr>
            <a:r>
              <a:rPr lang="el-GR" sz="2000" dirty="0" smtClean="0"/>
              <a:t>Να ευρεθεί το σημείο λειτουργίας </a:t>
            </a:r>
            <a:r>
              <a:rPr lang="en-US" sz="2000" dirty="0" smtClean="0"/>
              <a:t>Q.</a:t>
            </a:r>
            <a:endParaRPr lang="el-GR" sz="2000" dirty="0" smtClean="0"/>
          </a:p>
          <a:p>
            <a:pPr marL="0" fontAlgn="auto">
              <a:lnSpc>
                <a:spcPct val="65000"/>
              </a:lnSpc>
              <a:spcBef>
                <a:spcPct val="50000"/>
              </a:spcBef>
              <a:spcAft>
                <a:spcPts val="0"/>
              </a:spcAft>
              <a:buFont typeface="Arial" panose="020B0604020202020204" pitchFamily="34" charset="0"/>
              <a:buNone/>
              <a:defRPr/>
            </a:pPr>
            <a:r>
              <a:rPr lang="el-GR" sz="2000" dirty="0" smtClean="0"/>
              <a:t>Δίνονται: β=100 και </a:t>
            </a:r>
            <a:r>
              <a:rPr lang="en-US" sz="2000" dirty="0" smtClean="0"/>
              <a:t>V</a:t>
            </a:r>
            <a:r>
              <a:rPr lang="en-US" sz="2000" baseline="-25000" dirty="0" smtClean="0"/>
              <a:t>BE</a:t>
            </a:r>
            <a:r>
              <a:rPr lang="en-US" sz="2000" dirty="0" smtClean="0"/>
              <a:t>=0.7V.</a:t>
            </a:r>
            <a:endParaRPr lang="el-GR" sz="2000" dirty="0" smtClean="0"/>
          </a:p>
          <a:p>
            <a:pPr marL="0" fontAlgn="auto">
              <a:lnSpc>
                <a:spcPct val="65000"/>
              </a:lnSpc>
              <a:spcBef>
                <a:spcPct val="50000"/>
              </a:spcBef>
              <a:spcAft>
                <a:spcPts val="0"/>
              </a:spcAft>
              <a:buFont typeface="Arial" panose="020B0604020202020204" pitchFamily="34" charset="0"/>
              <a:buNone/>
              <a:defRPr/>
            </a:pPr>
            <a:r>
              <a:rPr lang="el-GR" sz="2000" dirty="0" smtClean="0"/>
              <a:t>Υποθέτουμε λειτουργία στην ενεργό περιοχή.</a:t>
            </a:r>
          </a:p>
          <a:p>
            <a:pPr fontAlgn="auto">
              <a:spcAft>
                <a:spcPts val="0"/>
              </a:spcAft>
              <a:defRPr/>
            </a:pPr>
            <a:endParaRPr lang="el-GR" dirty="0"/>
          </a:p>
        </p:txBody>
      </p:sp>
      <p:graphicFrame>
        <p:nvGraphicFramePr>
          <p:cNvPr id="16391" name="Object 18"/>
          <p:cNvGraphicFramePr>
            <a:graphicFrameLocks noChangeAspect="1"/>
          </p:cNvGraphicFramePr>
          <p:nvPr>
            <p:extLst>
              <p:ext uri="{D42A27DB-BD31-4B8C-83A1-F6EECF244321}">
                <p14:modId xmlns:p14="http://schemas.microsoft.com/office/powerpoint/2010/main" val="505819079"/>
              </p:ext>
            </p:extLst>
          </p:nvPr>
        </p:nvGraphicFramePr>
        <p:xfrm>
          <a:off x="755650" y="3024188"/>
          <a:ext cx="3070225" cy="1546225"/>
        </p:xfrm>
        <a:graphic>
          <a:graphicData uri="http://schemas.openxmlformats.org/presentationml/2006/ole">
            <mc:AlternateContent xmlns:mc="http://schemas.openxmlformats.org/markup-compatibility/2006">
              <mc:Choice xmlns:v="urn:schemas-microsoft-com:vml" Requires="v">
                <p:oleObj spid="_x0000_s16399" name="Εξίσωση" r:id="rId5" imgW="1765300" imgH="889000" progId="Equation.3">
                  <p:embed/>
                </p:oleObj>
              </mc:Choice>
              <mc:Fallback>
                <p:oleObj name="Εξίσωση" r:id="rId5" imgW="1765300" imgH="88900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3024188"/>
                        <a:ext cx="307022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2" name="Object 19"/>
          <p:cNvGraphicFramePr>
            <a:graphicFrameLocks noChangeAspect="1"/>
          </p:cNvGraphicFramePr>
          <p:nvPr>
            <p:extLst>
              <p:ext uri="{D42A27DB-BD31-4B8C-83A1-F6EECF244321}">
                <p14:modId xmlns:p14="http://schemas.microsoft.com/office/powerpoint/2010/main" val="4218687016"/>
              </p:ext>
            </p:extLst>
          </p:nvPr>
        </p:nvGraphicFramePr>
        <p:xfrm>
          <a:off x="704850" y="4679950"/>
          <a:ext cx="3543300" cy="1403350"/>
        </p:xfrm>
        <a:graphic>
          <a:graphicData uri="http://schemas.openxmlformats.org/presentationml/2006/ole">
            <mc:AlternateContent xmlns:mc="http://schemas.openxmlformats.org/markup-compatibility/2006">
              <mc:Choice xmlns:v="urn:schemas-microsoft-com:vml" Requires="v">
                <p:oleObj spid="_x0000_s16400" name="Εξίσωση" r:id="rId7" imgW="2476500" imgH="889000" progId="Equation.3">
                  <p:embed/>
                </p:oleObj>
              </mc:Choice>
              <mc:Fallback>
                <p:oleObj name="Εξίσωση" r:id="rId7" imgW="2476500" imgH="889000"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50" y="4679950"/>
                        <a:ext cx="35433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7" descr="Κύκλωμα τρανζίστορ 2 αντιστάσεων και 2 πηγών."/>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b="7867"/>
          <a:stretch>
            <a:fillRect/>
          </a:stretch>
        </p:blipFill>
        <p:spPr bwMode="auto">
          <a:xfrm>
            <a:off x="5580112" y="1608899"/>
            <a:ext cx="2304257" cy="244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DC ανάλυση του κυκλώματος"/>
          <p:cNvPicPr>
            <a:picLocks noChangeAspect="1" noChangeArrowheads="1"/>
          </p:cNvPicPr>
          <p:nvPr/>
        </p:nvPicPr>
        <p:blipFill>
          <a:blip r:embed="rId10">
            <a:extLst>
              <a:ext uri="{28A0092B-C50C-407E-A947-70E740481C1C}">
                <a14:useLocalDpi xmlns:a14="http://schemas.microsoft.com/office/drawing/2010/main" val="0"/>
              </a:ext>
            </a:extLst>
          </a:blip>
          <a:srcRect b="3578"/>
          <a:stretch>
            <a:fillRect/>
          </a:stretch>
        </p:blipFill>
        <p:spPr bwMode="auto">
          <a:xfrm>
            <a:off x="4943475" y="4240213"/>
            <a:ext cx="3895725" cy="2308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4. Πόλωση με πηγή ρεύματος</a:t>
            </a:r>
            <a:endParaRPr lang="el-GR" dirty="0"/>
          </a:p>
        </p:txBody>
      </p:sp>
      <p:pic>
        <p:nvPicPr>
          <p:cNvPr id="59395" name="Θέση περιεχομένου 10" descr="Κύκλωμα πόλωσης με πηγή ρεύματος"/>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200065" y="1600200"/>
            <a:ext cx="2552870" cy="4525963"/>
          </a:xfrm>
        </p:spPr>
      </p:pic>
      <p:pic>
        <p:nvPicPr>
          <p:cNvPr id="59397" name="Picture 8" descr="Κύκλωμα πόλωσης με πηγή ρεύματ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913" y="1773238"/>
            <a:ext cx="2989262"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περιεχομένου 8"/>
          <p:cNvSpPr>
            <a:spLocks noGrp="1"/>
          </p:cNvSpPr>
          <p:nvPr>
            <p:ph sz="half" idx="2"/>
          </p:nvPr>
        </p:nvSpPr>
        <p:spPr>
          <a:xfrm>
            <a:off x="4572000" y="4297363"/>
            <a:ext cx="4038600" cy="1756792"/>
          </a:xfrm>
        </p:spPr>
        <p:txBody>
          <a:bodyPr rtlCol="0">
            <a:normAutofit/>
          </a:bodyPr>
          <a:lstStyle/>
          <a:p>
            <a:pPr marL="0" indent="0" fontAlgn="auto">
              <a:spcAft>
                <a:spcPts val="0"/>
              </a:spcAft>
              <a:buFont typeface="Arial" charset="0"/>
              <a:buNone/>
              <a:defRPr/>
            </a:pPr>
            <a:r>
              <a:rPr lang="el-GR" dirty="0" smtClean="0"/>
              <a:t>Το </a:t>
            </a:r>
            <a:r>
              <a:rPr lang="el-GR" dirty="0"/>
              <a:t>ρεύμα πόλωσης είναι ανεξάρτητο από την </a:t>
            </a:r>
            <a:r>
              <a:rPr lang="en-US" dirty="0"/>
              <a:t>R</a:t>
            </a:r>
            <a:r>
              <a:rPr lang="en-US" baseline="-25000" dirty="0"/>
              <a:t>B</a:t>
            </a:r>
            <a:r>
              <a:rPr lang="el-GR" baseline="-25000" dirty="0"/>
              <a:t> </a:t>
            </a:r>
            <a:r>
              <a:rPr lang="el-GR" dirty="0"/>
              <a:t>και από το β</a:t>
            </a:r>
            <a:r>
              <a:rPr lang="en-US" dirty="0"/>
              <a:t>.</a:t>
            </a:r>
            <a:endParaRPr lang="el-GR" dirty="0"/>
          </a:p>
          <a:p>
            <a:pPr fontAlgn="auto">
              <a:spcAft>
                <a:spcPts val="0"/>
              </a:spcAft>
              <a:buFont typeface="Arial" charset="0"/>
              <a:buChar char="•"/>
              <a:defRPr/>
            </a:pPr>
            <a:endParaRPr lang="el-GR"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ctrTitle"/>
          </p:nvPr>
        </p:nvSpPr>
        <p:spPr/>
        <p:txBody>
          <a:bodyPr/>
          <a:lstStyle/>
          <a:p>
            <a:r>
              <a:rPr lang="el-GR" altLang="el-GR" smtClean="0"/>
              <a:t>Τέλος Ενότητας</a:t>
            </a:r>
          </a:p>
        </p:txBody>
      </p:sp>
      <p:sp>
        <p:nvSpPr>
          <p:cNvPr id="61443" name="Subtitle 4"/>
          <p:cNvSpPr>
            <a:spLocks noGrp="1"/>
          </p:cNvSpPr>
          <p:nvPr>
            <p:ph type="subTitle" idx="1"/>
          </p:nvPr>
        </p:nvSpPr>
        <p:spPr>
          <a:xfrm>
            <a:off x="684213" y="3886200"/>
            <a:ext cx="7775575" cy="1752600"/>
          </a:xfrm>
        </p:spPr>
        <p:txBody>
          <a:bodyPr/>
          <a:lstStyle/>
          <a:p>
            <a:endParaRPr lang="el-GR" altLang="el-GR" smtClean="0"/>
          </a:p>
        </p:txBody>
      </p:sp>
      <p:pic>
        <p:nvPicPr>
          <p:cNvPr id="61444"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l-GR" altLang="el-GR" smtClean="0"/>
              <a:t>Χρηματοδότηση</a:t>
            </a:r>
          </a:p>
        </p:txBody>
      </p:sp>
      <p:sp>
        <p:nvSpPr>
          <p:cNvPr id="63491"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3492"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r>
              <a:rPr lang="el-GR" altLang="el-GR" sz="4400" smtClean="0"/>
              <a:t>Σημειώματα</a:t>
            </a:r>
          </a:p>
        </p:txBody>
      </p:sp>
      <p:sp>
        <p:nvSpPr>
          <p:cNvPr id="65539" name="Text Placeholder 4"/>
          <p:cNvSpPr>
            <a:spLocks noGrp="1"/>
          </p:cNvSpPr>
          <p:nvPr>
            <p:ph type="body"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0" y="274638"/>
            <a:ext cx="9144000" cy="1143000"/>
          </a:xfrm>
        </p:spPr>
        <p:txBody>
          <a:bodyPr/>
          <a:lstStyle/>
          <a:p>
            <a:r>
              <a:rPr lang="el-GR" altLang="el-GR" smtClean="0"/>
              <a:t>Σημείωμα Ιστορικού Εκδόσεων</a:t>
            </a:r>
            <a:r>
              <a:rPr lang="en-US" altLang="el-GR" smtClean="0"/>
              <a:t> </a:t>
            </a:r>
            <a:r>
              <a:rPr lang="el-GR" altLang="el-GR" smtClean="0"/>
              <a:t>Έργου</a:t>
            </a:r>
          </a:p>
        </p:txBody>
      </p:sp>
      <p:sp>
        <p:nvSpPr>
          <p:cNvPr id="67587" name="Content Placeholder 4"/>
          <p:cNvSpPr>
            <a:spLocks noGrp="1"/>
          </p:cNvSpPr>
          <p:nvPr>
            <p:ph idx="1"/>
          </p:nvPr>
        </p:nvSpPr>
        <p:spPr>
          <a:xfrm>
            <a:off x="234950" y="1557338"/>
            <a:ext cx="8585200" cy="4525962"/>
          </a:xfrm>
        </p:spPr>
        <p:txBody>
          <a:bodyPr/>
          <a:lstStyle/>
          <a:p>
            <a:pPr marL="0" indent="0">
              <a:buFont typeface="Arial" panose="020B0604020202020204" pitchFamily="34" charset="0"/>
              <a:buNone/>
            </a:pPr>
            <a:r>
              <a:rPr lang="el-GR" altLang="el-GR" sz="2000" smtClean="0"/>
              <a:t>Το παρόν έργο αποτελεί την έκδοση 1.01.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l-GR" altLang="el-GR" smtClean="0"/>
              <a:t>Σημείωμα Αναφοράς</a:t>
            </a:r>
          </a:p>
        </p:txBody>
      </p:sp>
      <p:sp>
        <p:nvSpPr>
          <p:cNvPr id="69635" name="Content Placeholder 2"/>
          <p:cNvSpPr>
            <a:spLocks noGrp="1"/>
          </p:cNvSpPr>
          <p:nvPr>
            <p:ph idx="1"/>
          </p:nvPr>
        </p:nvSpPr>
        <p:spPr>
          <a:xfrm>
            <a:off x="463550" y="1557338"/>
            <a:ext cx="8229600" cy="4525962"/>
          </a:xfrm>
        </p:spPr>
        <p:txBody>
          <a:bodyPr/>
          <a:lstStyle/>
          <a:p>
            <a:pPr marL="0" indent="0">
              <a:buFont typeface="Arial" panose="020B0604020202020204" pitchFamily="34" charset="0"/>
              <a:buNone/>
            </a:pPr>
            <a:r>
              <a:rPr lang="el-GR" altLang="el-GR" sz="2000" dirty="0" err="1" smtClean="0"/>
              <a:t>Copyright</a:t>
            </a:r>
            <a:r>
              <a:rPr lang="el-GR" altLang="el-GR" sz="2000" dirty="0" smtClean="0"/>
              <a:t> </a:t>
            </a:r>
            <a:r>
              <a:rPr lang="el-GR" altLang="el-GR" sz="2000" dirty="0" err="1" smtClean="0"/>
              <a:t>Εθνικόν</a:t>
            </a:r>
            <a:r>
              <a:rPr lang="el-GR" altLang="el-GR" sz="2000" dirty="0" smtClean="0"/>
              <a:t> και </a:t>
            </a:r>
            <a:r>
              <a:rPr lang="el-GR" altLang="el-GR" sz="2000" dirty="0" err="1" smtClean="0"/>
              <a:t>Καποδιστριακόν</a:t>
            </a:r>
            <a:r>
              <a:rPr lang="el-GR" altLang="el-GR" sz="2000" dirty="0" smtClean="0"/>
              <a:t> </a:t>
            </a:r>
            <a:r>
              <a:rPr lang="el-GR" altLang="el-GR" sz="2000" dirty="0" err="1" smtClean="0"/>
              <a:t>Πανεπιστήμιον</a:t>
            </a:r>
            <a:r>
              <a:rPr lang="el-GR" altLang="el-GR" sz="2000" dirty="0" smtClean="0"/>
              <a:t> Αθηνών</a:t>
            </a:r>
            <a:r>
              <a:rPr lang="en-US" altLang="el-GR" sz="2000" dirty="0" smtClean="0"/>
              <a:t>,</a:t>
            </a:r>
            <a:r>
              <a:rPr lang="el-GR" altLang="el-GR" sz="2000" dirty="0" smtClean="0"/>
              <a:t> </a:t>
            </a:r>
            <a:r>
              <a:rPr lang="el-GR" altLang="el-GR" sz="2000" dirty="0" err="1" smtClean="0"/>
              <a:t>Αραπογιάννη</a:t>
            </a:r>
            <a:r>
              <a:rPr lang="el-GR" altLang="el-GR" sz="2000" dirty="0" smtClean="0"/>
              <a:t> Αγγελική 2014. «Ηλεκτρονική. Ενότητα 5: </a:t>
            </a:r>
            <a:r>
              <a:rPr lang="en-US" altLang="el-GR" sz="2000" dirty="0" smtClean="0"/>
              <a:t>DC</a:t>
            </a:r>
            <a:r>
              <a:rPr lang="el-GR" altLang="el-GR" sz="2000" dirty="0" smtClean="0"/>
              <a:t> Λειτουργία-Πόλωση του διπολικού τρανζίστορ». Έκδοση: 1.01. Αθήνα 2014. Διαθέσιμο από τη δικτυακή διεύθυνση: </a:t>
            </a:r>
            <a:r>
              <a:rPr lang="en-US" altLang="el-GR" sz="2000" dirty="0" smtClean="0">
                <a:hlinkClick r:id="rId3"/>
              </a:rPr>
              <a:t>http://opencourses.uoa.gr/courses/DI4/</a:t>
            </a:r>
            <a:r>
              <a:rPr lang="el-GR" altLang="el-GR" sz="2000"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161925"/>
            <a:ext cx="8229600" cy="1143000"/>
          </a:xfrm>
        </p:spPr>
        <p:txBody>
          <a:bodyPr/>
          <a:lstStyle/>
          <a:p>
            <a:r>
              <a:rPr lang="el-GR" altLang="el-GR" smtClean="0"/>
              <a:t>Σημείωμα Αδειοδότησης</a:t>
            </a:r>
          </a:p>
        </p:txBody>
      </p:sp>
      <p:sp>
        <p:nvSpPr>
          <p:cNvPr id="72707" name="Content Placeholder 2"/>
          <p:cNvSpPr>
            <a:spLocks noGrp="1"/>
          </p:cNvSpPr>
          <p:nvPr>
            <p:ph idx="1"/>
          </p:nvPr>
        </p:nvSpPr>
        <p:spPr>
          <a:xfrm>
            <a:off x="107950" y="765175"/>
            <a:ext cx="8928100" cy="1439863"/>
          </a:xfrm>
        </p:spPr>
        <p:txBody>
          <a:bodyPr/>
          <a:lstStyle/>
          <a:p>
            <a:pPr marL="0" indent="0">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l-GR" sz="2000" smtClean="0"/>
          </a:p>
        </p:txBody>
      </p:sp>
      <p:pic>
        <p:nvPicPr>
          <p:cNvPr id="7270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defRPr/>
            </a:pP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r>
              <a:rPr lang="el-GR" altLang="el-GR" smtClean="0"/>
              <a:t>Παράδειγμα</a:t>
            </a:r>
            <a:r>
              <a:rPr lang="en-US" altLang="el-GR" smtClean="0"/>
              <a:t> 1</a:t>
            </a:r>
            <a:r>
              <a:rPr lang="el-GR" altLang="el-GR" smtClean="0"/>
              <a:t> </a:t>
            </a:r>
            <a:r>
              <a:rPr lang="en-US" altLang="el-GR" smtClean="0"/>
              <a:t>DC </a:t>
            </a:r>
            <a:r>
              <a:rPr lang="el-GR" altLang="el-GR" smtClean="0"/>
              <a:t>ανάλυσης</a:t>
            </a:r>
            <a:r>
              <a:rPr lang="en-US" altLang="el-GR" smtClean="0"/>
              <a:t> (2/2)</a:t>
            </a:r>
            <a:endParaRPr lang="el-GR" altLang="el-GR" smtClean="0"/>
          </a:p>
        </p:txBody>
      </p:sp>
      <p:pic>
        <p:nvPicPr>
          <p:cNvPr id="18438" name="Picture 8" descr="DC ανάλυση του κυκλώματος"/>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b="3578"/>
          <a:stretch>
            <a:fillRect/>
          </a:stretch>
        </p:blipFill>
        <p:spPr>
          <a:xfrm>
            <a:off x="161925" y="2005013"/>
            <a:ext cx="4410075" cy="2749550"/>
          </a:xfrm>
          <a:solidFill>
            <a:srgbClr val="FFFF00"/>
          </a:solidFill>
        </p:spPr>
      </p:pic>
      <p:sp>
        <p:nvSpPr>
          <p:cNvPr id="18435" name="Θέση περιεχομένου 3"/>
          <p:cNvSpPr>
            <a:spLocks noGrp="1"/>
          </p:cNvSpPr>
          <p:nvPr>
            <p:ph sz="half" idx="2"/>
          </p:nvPr>
        </p:nvSpPr>
        <p:spPr/>
        <p:txBody>
          <a:bodyPr/>
          <a:lstStyle/>
          <a:p>
            <a:pPr marL="0" indent="0">
              <a:buFont typeface="Arial" panose="020B0604020202020204" pitchFamily="34" charset="0"/>
              <a:buNone/>
            </a:pPr>
            <a:r>
              <a:rPr lang="el-GR" altLang="el-GR" smtClean="0"/>
              <a:t>Η επαφή βάσης-συλλέκτη είναι ανάστροφα πολωμένη, επομένως το τρανζίστορ λειτουργεί πράγματι στην ενεργό περιοχή</a:t>
            </a:r>
          </a:p>
        </p:txBody>
      </p:sp>
      <p:graphicFrame>
        <p:nvGraphicFramePr>
          <p:cNvPr id="18436" name="Object 22"/>
          <p:cNvGraphicFramePr>
            <a:graphicFrameLocks noChangeAspect="1"/>
          </p:cNvGraphicFramePr>
          <p:nvPr/>
        </p:nvGraphicFramePr>
        <p:xfrm>
          <a:off x="5219700" y="4581525"/>
          <a:ext cx="1349375" cy="382588"/>
        </p:xfrm>
        <a:graphic>
          <a:graphicData uri="http://schemas.openxmlformats.org/presentationml/2006/ole">
            <mc:AlternateContent xmlns:mc="http://schemas.openxmlformats.org/markup-compatibility/2006">
              <mc:Choice xmlns:v="urn:schemas-microsoft-com:vml" Requires="v">
                <p:oleObj spid="_x0000_s18445" name="Εξίσωση" r:id="rId5" imgW="787400" imgH="228600" progId="Equation.3">
                  <p:embed/>
                </p:oleObj>
              </mc:Choice>
              <mc:Fallback>
                <p:oleObj name="Εξίσωση" r:id="rId5" imgW="787400" imgH="228600" progId="Equation.3">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4581525"/>
                        <a:ext cx="1349375" cy="38258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21"/>
          <p:cNvGraphicFramePr>
            <a:graphicFrameLocks noChangeAspect="1"/>
          </p:cNvGraphicFramePr>
          <p:nvPr/>
        </p:nvGraphicFramePr>
        <p:xfrm>
          <a:off x="5219700" y="5013325"/>
          <a:ext cx="2305050" cy="576263"/>
        </p:xfrm>
        <a:graphic>
          <a:graphicData uri="http://schemas.openxmlformats.org/presentationml/2006/ole">
            <mc:AlternateContent xmlns:mc="http://schemas.openxmlformats.org/markup-compatibility/2006">
              <mc:Choice xmlns:v="urn:schemas-microsoft-com:vml" Requires="v">
                <p:oleObj spid="_x0000_s18446" name="Εξίσωση" r:id="rId7" imgW="1638300" imgH="419100" progId="Equation.3">
                  <p:embed/>
                </p:oleObj>
              </mc:Choice>
              <mc:Fallback>
                <p:oleObj name="Εξίσωση" r:id="rId7" imgW="1638300" imgH="419100" progId="Equation.3">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5013325"/>
                        <a:ext cx="230505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l-GR" altLang="el-GR" smtClean="0"/>
              <a:t>Παράδειγμα</a:t>
            </a:r>
            <a:r>
              <a:rPr lang="en-US" altLang="el-GR" smtClean="0"/>
              <a:t> 2</a:t>
            </a:r>
            <a:r>
              <a:rPr lang="el-GR" altLang="el-GR" smtClean="0"/>
              <a:t> </a:t>
            </a:r>
            <a:r>
              <a:rPr lang="en-US" altLang="el-GR" smtClean="0"/>
              <a:t>DC </a:t>
            </a:r>
            <a:r>
              <a:rPr lang="el-GR" altLang="el-GR" smtClean="0"/>
              <a:t>ανάλυσης</a:t>
            </a:r>
            <a:r>
              <a:rPr lang="en-US" altLang="el-GR" smtClean="0"/>
              <a:t> (1/2)</a:t>
            </a:r>
            <a:endParaRPr lang="el-GR" altLang="el-GR" smtClean="0"/>
          </a:p>
        </p:txBody>
      </p:sp>
      <p:sp>
        <p:nvSpPr>
          <p:cNvPr id="3" name="Content Placeholder 2"/>
          <p:cNvSpPr>
            <a:spLocks noGrp="1"/>
          </p:cNvSpPr>
          <p:nvPr>
            <p:ph sz="half" idx="1"/>
          </p:nvPr>
        </p:nvSpPr>
        <p:spPr/>
        <p:txBody>
          <a:bodyPr rtlCol="0">
            <a:normAutofit lnSpcReduction="10000"/>
          </a:bodyPr>
          <a:lstStyle/>
          <a:p>
            <a:pPr marL="0" fontAlgn="auto">
              <a:lnSpc>
                <a:spcPct val="65000"/>
              </a:lnSpc>
              <a:spcBef>
                <a:spcPct val="50000"/>
              </a:spcBef>
              <a:spcAft>
                <a:spcPts val="0"/>
              </a:spcAft>
              <a:buFont typeface="Arial" panose="020B0604020202020204" pitchFamily="34" charset="0"/>
              <a:buNone/>
              <a:defRPr/>
            </a:pPr>
            <a:r>
              <a:rPr lang="el-GR" sz="2000" dirty="0" smtClean="0"/>
              <a:t>Να ευρεθεί το σημείο λειτουργίας </a:t>
            </a:r>
            <a:r>
              <a:rPr lang="en-US" sz="2000" dirty="0" smtClean="0"/>
              <a:t>Q </a:t>
            </a:r>
            <a:r>
              <a:rPr lang="el-GR" sz="2000" dirty="0" smtClean="0"/>
              <a:t>για </a:t>
            </a:r>
            <a:r>
              <a:rPr lang="en-US" sz="2000" dirty="0" smtClean="0"/>
              <a:t>V</a:t>
            </a:r>
            <a:r>
              <a:rPr lang="en-US" sz="2000" baseline="-25000" dirty="0" smtClean="0"/>
              <a:t>B</a:t>
            </a:r>
            <a:r>
              <a:rPr lang="en-US" sz="2000" dirty="0" smtClean="0"/>
              <a:t>=6V.</a:t>
            </a:r>
          </a:p>
          <a:p>
            <a:pPr marL="0" fontAlgn="auto">
              <a:lnSpc>
                <a:spcPct val="65000"/>
              </a:lnSpc>
              <a:spcBef>
                <a:spcPct val="50000"/>
              </a:spcBef>
              <a:spcAft>
                <a:spcPts val="0"/>
              </a:spcAft>
              <a:buFont typeface="Arial" panose="020B0604020202020204" pitchFamily="34" charset="0"/>
              <a:buNone/>
              <a:defRPr/>
            </a:pPr>
            <a:r>
              <a:rPr lang="el-GR" sz="2000" dirty="0" smtClean="0"/>
              <a:t>Υποθέτουμε λειτουργία στην ενεργό περιοχή </a:t>
            </a:r>
            <a:r>
              <a:rPr lang="en-US" sz="2000" dirty="0" smtClean="0"/>
              <a:t>(</a:t>
            </a:r>
            <a:r>
              <a:rPr lang="el-GR" sz="2000" dirty="0" smtClean="0"/>
              <a:t>β=100 και </a:t>
            </a:r>
            <a:r>
              <a:rPr lang="en-US" sz="2000" dirty="0" smtClean="0"/>
              <a:t>V</a:t>
            </a:r>
            <a:r>
              <a:rPr lang="en-US" sz="2000" baseline="-25000" dirty="0" smtClean="0"/>
              <a:t>BE</a:t>
            </a:r>
            <a:r>
              <a:rPr lang="en-US" sz="2000" dirty="0" smtClean="0"/>
              <a:t>=0.7V)</a:t>
            </a:r>
            <a:r>
              <a:rPr lang="el-GR" sz="2000" dirty="0" smtClean="0"/>
              <a:t>.</a:t>
            </a:r>
          </a:p>
          <a:p>
            <a:pPr fontAlgn="auto">
              <a:spcAft>
                <a:spcPts val="0"/>
              </a:spcAft>
              <a:buFont typeface="Arial" panose="020B0604020202020204" pitchFamily="34" charset="0"/>
              <a:buNone/>
              <a:defRPr/>
            </a:pPr>
            <a:endParaRPr lang="el-GR" dirty="0"/>
          </a:p>
        </p:txBody>
      </p:sp>
      <p:grpSp>
        <p:nvGrpSpPr>
          <p:cNvPr id="19461" name="Group 5" descr="DC ανάλυση κυκλώματος"/>
          <p:cNvGrpSpPr>
            <a:grpSpLocks/>
          </p:cNvGrpSpPr>
          <p:nvPr/>
        </p:nvGrpSpPr>
        <p:grpSpPr bwMode="auto">
          <a:xfrm>
            <a:off x="457200" y="2674938"/>
            <a:ext cx="4108450" cy="2376487"/>
            <a:chOff x="1488" y="192"/>
            <a:chExt cx="3108" cy="1550"/>
          </a:xfrm>
        </p:grpSpPr>
        <p:pic>
          <p:nvPicPr>
            <p:cNvPr id="19465" name="Picture 6" descr="sedr42021_0535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192"/>
              <a:ext cx="743" cy="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7" descr="sedr42021_0535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 y="192"/>
              <a:ext cx="1812" cy="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9462" name="Object 15"/>
          <p:cNvGraphicFramePr>
            <a:graphicFrameLocks noChangeAspect="1"/>
          </p:cNvGraphicFramePr>
          <p:nvPr>
            <p:extLst>
              <p:ext uri="{D42A27DB-BD31-4B8C-83A1-F6EECF244321}">
                <p14:modId xmlns:p14="http://schemas.microsoft.com/office/powerpoint/2010/main" val="1720837310"/>
              </p:ext>
            </p:extLst>
          </p:nvPr>
        </p:nvGraphicFramePr>
        <p:xfrm>
          <a:off x="611188" y="5024438"/>
          <a:ext cx="3600450" cy="708025"/>
        </p:xfrm>
        <a:graphic>
          <a:graphicData uri="http://schemas.openxmlformats.org/presentationml/2006/ole">
            <mc:AlternateContent xmlns:mc="http://schemas.openxmlformats.org/markup-compatibility/2006">
              <mc:Choice xmlns:v="urn:schemas-microsoft-com:vml" Requires="v">
                <p:oleObj spid="_x0000_s19476" name="Εξίσωση" r:id="rId7" imgW="2438400" imgH="457200" progId="Equation.3">
                  <p:embed/>
                </p:oleObj>
              </mc:Choice>
              <mc:Fallback>
                <p:oleObj name="Εξίσωση" r:id="rId7" imgW="2438400" imgH="45720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5024438"/>
                        <a:ext cx="3600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3" name="Object 16"/>
          <p:cNvGraphicFramePr>
            <a:graphicFrameLocks noChangeAspect="1"/>
          </p:cNvGraphicFramePr>
          <p:nvPr>
            <p:extLst>
              <p:ext uri="{D42A27DB-BD31-4B8C-83A1-F6EECF244321}">
                <p14:modId xmlns:p14="http://schemas.microsoft.com/office/powerpoint/2010/main" val="2117100356"/>
              </p:ext>
            </p:extLst>
          </p:nvPr>
        </p:nvGraphicFramePr>
        <p:xfrm>
          <a:off x="611188" y="5805488"/>
          <a:ext cx="2693987" cy="360362"/>
        </p:xfrm>
        <a:graphic>
          <a:graphicData uri="http://schemas.openxmlformats.org/presentationml/2006/ole">
            <mc:AlternateContent xmlns:mc="http://schemas.openxmlformats.org/markup-compatibility/2006">
              <mc:Choice xmlns:v="urn:schemas-microsoft-com:vml" Requires="v">
                <p:oleObj spid="_x0000_s19477" name="Εξίσωση" r:id="rId9" imgW="1625600" imgH="228600" progId="Equation.3">
                  <p:embed/>
                </p:oleObj>
              </mc:Choice>
              <mc:Fallback>
                <p:oleObj name="Εξίσωση" r:id="rId9" imgW="1625600" imgH="228600"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5805488"/>
                        <a:ext cx="2693987" cy="3603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4" name="Object 14"/>
          <p:cNvGraphicFramePr>
            <a:graphicFrameLocks noChangeAspect="1"/>
          </p:cNvGraphicFramePr>
          <p:nvPr>
            <p:extLst>
              <p:ext uri="{D42A27DB-BD31-4B8C-83A1-F6EECF244321}">
                <p14:modId xmlns:p14="http://schemas.microsoft.com/office/powerpoint/2010/main" val="1668462227"/>
              </p:ext>
            </p:extLst>
          </p:nvPr>
        </p:nvGraphicFramePr>
        <p:xfrm>
          <a:off x="5364163" y="3284538"/>
          <a:ext cx="2451100" cy="1058862"/>
        </p:xfrm>
        <a:graphic>
          <a:graphicData uri="http://schemas.openxmlformats.org/presentationml/2006/ole">
            <mc:AlternateContent xmlns:mc="http://schemas.openxmlformats.org/markup-compatibility/2006">
              <mc:Choice xmlns:v="urn:schemas-microsoft-com:vml" Requires="v">
                <p:oleObj spid="_x0000_s19478" name="Εξίσωση" r:id="rId11" imgW="1752600" imgH="660400" progId="Equation.3">
                  <p:embed/>
                </p:oleObj>
              </mc:Choice>
              <mc:Fallback>
                <p:oleObj name="Εξίσωση" r:id="rId11" imgW="1752600" imgH="660400"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4163" y="3284538"/>
                        <a:ext cx="24511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8" name="Content Placeholder 3"/>
          <p:cNvSpPr>
            <a:spLocks noGrp="1"/>
          </p:cNvSpPr>
          <p:nvPr>
            <p:ph sz="half" idx="2"/>
            <p:custDataLst>
              <p:tags r:id="rId3"/>
            </p:custDataLst>
          </p:nvPr>
        </p:nvSpPr>
        <p:spPr/>
        <p:txBody>
          <a:bodyPr rtlCol="0">
            <a:normAutofit lnSpcReduction="10000"/>
          </a:bodyPr>
          <a:lstStyle/>
          <a:p>
            <a:pPr marL="0" fontAlgn="auto">
              <a:spcAft>
                <a:spcPts val="0"/>
              </a:spcAft>
              <a:buFont typeface="Arial" charset="0"/>
              <a:buNone/>
              <a:defRPr/>
            </a:pPr>
            <a:endParaRPr lang="en-US" sz="2000" dirty="0" smtClean="0"/>
          </a:p>
          <a:p>
            <a:pPr marL="0" fontAlgn="auto">
              <a:spcAft>
                <a:spcPts val="0"/>
              </a:spcAft>
              <a:buFont typeface="Arial" charset="0"/>
              <a:buNone/>
              <a:defRPr/>
            </a:pPr>
            <a:endParaRPr lang="en-US" sz="2000" dirty="0" smtClean="0"/>
          </a:p>
          <a:p>
            <a:pPr marL="0" fontAlgn="auto">
              <a:spcAft>
                <a:spcPts val="0"/>
              </a:spcAft>
              <a:buFont typeface="Arial" charset="0"/>
              <a:buNone/>
              <a:defRPr/>
            </a:pPr>
            <a:endParaRPr lang="en-US" sz="2000" dirty="0" smtClean="0"/>
          </a:p>
          <a:p>
            <a:pPr marL="0" fontAlgn="auto">
              <a:spcAft>
                <a:spcPts val="0"/>
              </a:spcAft>
              <a:buFont typeface="Arial" charset="0"/>
              <a:buNone/>
              <a:defRPr/>
            </a:pPr>
            <a:endParaRPr lang="en-US" sz="2000" dirty="0" smtClean="0"/>
          </a:p>
          <a:p>
            <a:pPr marL="0" fontAlgn="auto">
              <a:spcAft>
                <a:spcPts val="0"/>
              </a:spcAft>
              <a:buFont typeface="Arial" charset="0"/>
              <a:buNone/>
              <a:defRPr/>
            </a:pPr>
            <a:endParaRPr lang="en-US" sz="2000" dirty="0" smtClean="0"/>
          </a:p>
          <a:p>
            <a:pPr marL="0" fontAlgn="auto">
              <a:spcAft>
                <a:spcPts val="0"/>
              </a:spcAft>
              <a:buFont typeface="Arial" charset="0"/>
              <a:buNone/>
              <a:defRPr/>
            </a:pPr>
            <a:endParaRPr lang="en-US" sz="2000" dirty="0" smtClean="0"/>
          </a:p>
          <a:p>
            <a:pPr marL="0" fontAlgn="auto">
              <a:spcAft>
                <a:spcPts val="0"/>
              </a:spcAft>
              <a:buFont typeface="Arial" charset="0"/>
              <a:buNone/>
              <a:defRPr/>
            </a:pPr>
            <a:endParaRPr lang="en-US" sz="2000" dirty="0" smtClean="0"/>
          </a:p>
          <a:p>
            <a:pPr marL="0" fontAlgn="auto">
              <a:spcAft>
                <a:spcPts val="0"/>
              </a:spcAft>
              <a:buFont typeface="Arial" charset="0"/>
              <a:buNone/>
              <a:defRPr/>
            </a:pPr>
            <a:endParaRPr lang="en-US" sz="2000" dirty="0" smtClean="0"/>
          </a:p>
          <a:p>
            <a:pPr marL="0" fontAlgn="auto">
              <a:spcAft>
                <a:spcPts val="0"/>
              </a:spcAft>
              <a:buFont typeface="Arial" charset="0"/>
              <a:buNone/>
              <a:defRPr/>
            </a:pPr>
            <a:endParaRPr lang="en-US" sz="2000" dirty="0" smtClean="0"/>
          </a:p>
          <a:p>
            <a:pPr marL="0" fontAlgn="auto">
              <a:spcAft>
                <a:spcPts val="0"/>
              </a:spcAft>
              <a:buFont typeface="Arial" charset="0"/>
              <a:buNone/>
              <a:defRPr/>
            </a:pPr>
            <a:r>
              <a:rPr lang="el-GR" sz="2000" dirty="0" smtClean="0"/>
              <a:t>Η επαφή βάσης-συλλέκτη είναι ορθά πολωμένη, επομένως η υπόθεση ότι το τρανζίστορ λειτουργεί στην ενεργό περιοχή είναι </a:t>
            </a:r>
            <a:r>
              <a:rPr lang="el-GR" sz="2000" u="sng" dirty="0" smtClean="0"/>
              <a:t>ΛΑΘΟΣ</a:t>
            </a:r>
            <a:r>
              <a:rPr lang="el-GR" sz="2000" dirty="0" smtClean="0"/>
              <a:t>.</a:t>
            </a:r>
          </a:p>
          <a:p>
            <a:pPr fontAlgn="auto">
              <a:spcAft>
                <a:spcPts val="0"/>
              </a:spcAft>
              <a:buFont typeface="Arial" charset="0"/>
              <a:buChar char="•"/>
              <a:defRPr/>
            </a:pPr>
            <a:endParaRPr lang="el-GR" dirty="0" smtClean="0"/>
          </a:p>
        </p:txBody>
      </p: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l-GR" altLang="el-GR" smtClean="0"/>
              <a:t>Παράδειγμα</a:t>
            </a:r>
            <a:r>
              <a:rPr lang="en-US" altLang="el-GR" smtClean="0"/>
              <a:t> 2</a:t>
            </a:r>
            <a:r>
              <a:rPr lang="el-GR" altLang="el-GR" smtClean="0"/>
              <a:t> </a:t>
            </a:r>
            <a:r>
              <a:rPr lang="en-US" altLang="el-GR" smtClean="0"/>
              <a:t>DC </a:t>
            </a:r>
            <a:r>
              <a:rPr lang="el-GR" altLang="el-GR" smtClean="0"/>
              <a:t>ανάλυσης</a:t>
            </a:r>
            <a:r>
              <a:rPr lang="en-US" altLang="el-GR" smtClean="0"/>
              <a:t> (2/2)</a:t>
            </a:r>
            <a:endParaRPr lang="el-GR" altLang="el-GR" smtClean="0"/>
          </a:p>
        </p:txBody>
      </p:sp>
      <p:sp>
        <p:nvSpPr>
          <p:cNvPr id="20483" name="Content Placeholder 2"/>
          <p:cNvSpPr>
            <a:spLocks noGrp="1"/>
          </p:cNvSpPr>
          <p:nvPr>
            <p:ph sz="half" idx="1"/>
          </p:nvPr>
        </p:nvSpPr>
        <p:spPr/>
        <p:txBody>
          <a:bodyPr/>
          <a:lstStyle/>
          <a:p>
            <a:pPr marL="0">
              <a:lnSpc>
                <a:spcPct val="65000"/>
              </a:lnSpc>
              <a:spcBef>
                <a:spcPct val="50000"/>
              </a:spcBef>
              <a:buFont typeface="Arial" panose="020B0604020202020204" pitchFamily="34" charset="0"/>
              <a:buNone/>
            </a:pPr>
            <a:r>
              <a:rPr lang="el-GR" altLang="el-GR" sz="2000" smtClean="0"/>
              <a:t>Να ευρεθεί το σημείο λειτουργίας Q για V</a:t>
            </a:r>
            <a:r>
              <a:rPr lang="el-GR" altLang="el-GR" sz="2000" baseline="-25000" smtClean="0"/>
              <a:t>B</a:t>
            </a:r>
            <a:r>
              <a:rPr lang="el-GR" altLang="el-GR" sz="2000" smtClean="0"/>
              <a:t>=6V. Υποθέτουμε λειτουργία στον κόρο.</a:t>
            </a:r>
          </a:p>
          <a:p>
            <a:pPr marL="0">
              <a:lnSpc>
                <a:spcPct val="65000"/>
              </a:lnSpc>
              <a:spcBef>
                <a:spcPct val="50000"/>
              </a:spcBef>
              <a:buFont typeface="Arial" panose="020B0604020202020204" pitchFamily="34" charset="0"/>
              <a:buNone/>
            </a:pPr>
            <a:endParaRPr lang="el-GR" altLang="el-GR" sz="2000" smtClean="0"/>
          </a:p>
        </p:txBody>
      </p:sp>
      <p:pic>
        <p:nvPicPr>
          <p:cNvPr id="20485" name="Picture 4" descr="DC ανάλυση του κυκλώματος"/>
          <p:cNvPicPr>
            <a:picLocks noChangeAspect="1" noChangeArrowheads="1"/>
          </p:cNvPicPr>
          <p:nvPr/>
        </p:nvPicPr>
        <p:blipFill>
          <a:blip r:embed="rId4">
            <a:extLst>
              <a:ext uri="{28A0092B-C50C-407E-A947-70E740481C1C}">
                <a14:useLocalDpi xmlns:a14="http://schemas.microsoft.com/office/drawing/2010/main" val="0"/>
              </a:ext>
            </a:extLst>
          </a:blip>
          <a:srcRect t="-2237" b="7307"/>
          <a:stretch>
            <a:fillRect/>
          </a:stretch>
        </p:blipFill>
        <p:spPr bwMode="auto">
          <a:xfrm>
            <a:off x="755650" y="2376488"/>
            <a:ext cx="345598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6" name="Object 12"/>
          <p:cNvGraphicFramePr>
            <a:graphicFrameLocks noChangeAspect="1"/>
          </p:cNvGraphicFramePr>
          <p:nvPr>
            <p:extLst>
              <p:ext uri="{D42A27DB-BD31-4B8C-83A1-F6EECF244321}">
                <p14:modId xmlns:p14="http://schemas.microsoft.com/office/powerpoint/2010/main" val="4106283918"/>
              </p:ext>
            </p:extLst>
          </p:nvPr>
        </p:nvGraphicFramePr>
        <p:xfrm>
          <a:off x="1209675" y="5300663"/>
          <a:ext cx="2641600" cy="792162"/>
        </p:xfrm>
        <a:graphic>
          <a:graphicData uri="http://schemas.openxmlformats.org/presentationml/2006/ole">
            <mc:AlternateContent xmlns:mc="http://schemas.openxmlformats.org/markup-compatibility/2006">
              <mc:Choice xmlns:v="urn:schemas-microsoft-com:vml" Requires="v">
                <p:oleObj spid="_x0000_s20498" name="Εξίσωση" r:id="rId5" imgW="1485900" imgH="431800" progId="Equation.3">
                  <p:embed/>
                </p:oleObj>
              </mc:Choice>
              <mc:Fallback>
                <p:oleObj name="Εξίσωση" r:id="rId5" imgW="1485900" imgH="4318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675" y="5300663"/>
                        <a:ext cx="2641600" cy="7921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7" name="Object 10"/>
          <p:cNvGraphicFramePr>
            <a:graphicFrameLocks noChangeAspect="1"/>
          </p:cNvGraphicFramePr>
          <p:nvPr>
            <p:extLst>
              <p:ext uri="{D42A27DB-BD31-4B8C-83A1-F6EECF244321}">
                <p14:modId xmlns:p14="http://schemas.microsoft.com/office/powerpoint/2010/main" val="2127226614"/>
              </p:ext>
            </p:extLst>
          </p:nvPr>
        </p:nvGraphicFramePr>
        <p:xfrm>
          <a:off x="4786313" y="1652588"/>
          <a:ext cx="3384550" cy="1196975"/>
        </p:xfrm>
        <a:graphic>
          <a:graphicData uri="http://schemas.openxmlformats.org/presentationml/2006/ole">
            <mc:AlternateContent xmlns:mc="http://schemas.openxmlformats.org/markup-compatibility/2006">
              <mc:Choice xmlns:v="urn:schemas-microsoft-com:vml" Requires="v">
                <p:oleObj spid="_x0000_s20499" name="Εξίσωση" r:id="rId7" imgW="1752600" imgH="660400" progId="Equation.3">
                  <p:embed/>
                </p:oleObj>
              </mc:Choice>
              <mc:Fallback>
                <p:oleObj name="Εξίσωση" r:id="rId7" imgW="1752600" imgH="6604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6313" y="1652588"/>
                        <a:ext cx="33845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8" name="Object 11"/>
          <p:cNvGraphicFramePr>
            <a:graphicFrameLocks noChangeAspect="1"/>
          </p:cNvGraphicFramePr>
          <p:nvPr>
            <p:extLst>
              <p:ext uri="{D42A27DB-BD31-4B8C-83A1-F6EECF244321}">
                <p14:modId xmlns:p14="http://schemas.microsoft.com/office/powerpoint/2010/main" val="2982383154"/>
              </p:ext>
            </p:extLst>
          </p:nvPr>
        </p:nvGraphicFramePr>
        <p:xfrm>
          <a:off x="4787900" y="3500438"/>
          <a:ext cx="3654425" cy="1517650"/>
        </p:xfrm>
        <a:graphic>
          <a:graphicData uri="http://schemas.openxmlformats.org/presentationml/2006/ole">
            <mc:AlternateContent xmlns:mc="http://schemas.openxmlformats.org/markup-compatibility/2006">
              <mc:Choice xmlns:v="urn:schemas-microsoft-com:vml" Requires="v">
                <p:oleObj spid="_x0000_s20500" name="Εξίσωση" r:id="rId9" imgW="2133600" imgH="889000" progId="Equation.3">
                  <p:embed/>
                </p:oleObj>
              </mc:Choice>
              <mc:Fallback>
                <p:oleObj name="Εξίσωση" r:id="rId9" imgW="2133600" imgH="8890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7900" y="3500438"/>
                        <a:ext cx="36544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ontent Placeholder 3"/>
          <p:cNvSpPr>
            <a:spLocks noGrp="1"/>
          </p:cNvSpPr>
          <p:nvPr>
            <p:ph sz="half" idx="2"/>
          </p:nvPr>
        </p:nvSpPr>
        <p:spPr/>
        <p:txBody>
          <a:bodyPr rtlCol="0">
            <a:normAutofit/>
          </a:bodyPr>
          <a:lstStyle/>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r>
              <a:rPr lang="el-GR" sz="2000" dirty="0" smtClean="0"/>
              <a:t>β&lt;&lt;100   =&gt; Το τρανζίστορ λειτουργεί πράγματι στον κόρο.</a:t>
            </a:r>
          </a:p>
          <a:p>
            <a:pPr fontAlgn="auto">
              <a:spcAft>
                <a:spcPts val="0"/>
              </a:spcAft>
              <a:buFont typeface="Arial" charset="0"/>
              <a:buChar char="•"/>
              <a:defRPr/>
            </a:pPr>
            <a:endParaRPr lang="el-GR" dirty="0"/>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el-GR" altLang="el-GR" smtClean="0"/>
              <a:t>Παράδειγμα</a:t>
            </a:r>
            <a:r>
              <a:rPr lang="en-US" altLang="el-GR" smtClean="0"/>
              <a:t> 3</a:t>
            </a:r>
            <a:r>
              <a:rPr lang="el-GR" altLang="el-GR" smtClean="0"/>
              <a:t> </a:t>
            </a:r>
            <a:r>
              <a:rPr lang="en-US" altLang="el-GR" smtClean="0"/>
              <a:t>DC </a:t>
            </a:r>
            <a:r>
              <a:rPr lang="el-GR" altLang="el-GR" smtClean="0"/>
              <a:t>ανάλυσης</a:t>
            </a:r>
          </a:p>
        </p:txBody>
      </p:sp>
      <p:sp>
        <p:nvSpPr>
          <p:cNvPr id="3" name="Content Placeholder 2"/>
          <p:cNvSpPr>
            <a:spLocks noGrp="1"/>
          </p:cNvSpPr>
          <p:nvPr>
            <p:ph sz="half" idx="1"/>
          </p:nvPr>
        </p:nvSpPr>
        <p:spPr/>
        <p:txBody>
          <a:bodyPr rtlCol="0">
            <a:normAutofit lnSpcReduction="10000"/>
          </a:bodyPr>
          <a:lstStyle/>
          <a:p>
            <a:pPr marL="0" fontAlgn="auto">
              <a:spcAft>
                <a:spcPts val="0"/>
              </a:spcAft>
              <a:buFont typeface="Arial" charset="0"/>
              <a:buNone/>
              <a:defRPr/>
            </a:pPr>
            <a:r>
              <a:rPr lang="el-GR" sz="2000" dirty="0" smtClean="0"/>
              <a:t>Να ευρεθεί το σημείο λειτουργίας Q για V</a:t>
            </a:r>
            <a:r>
              <a:rPr lang="el-GR" sz="2000" baseline="-25000" dirty="0" smtClean="0"/>
              <a:t>B</a:t>
            </a:r>
            <a:r>
              <a:rPr lang="el-GR" sz="2000" dirty="0" smtClean="0"/>
              <a:t>=0V. Υποθέτουμε λειτουργία στην αποκοπή.</a:t>
            </a:r>
          </a:p>
          <a:p>
            <a:pPr fontAlgn="auto">
              <a:spcAft>
                <a:spcPts val="0"/>
              </a:spcAft>
              <a:buFont typeface="Arial" charset="0"/>
              <a:buNone/>
              <a:defRPr/>
            </a:pPr>
            <a:endParaRPr lang="el-GR" dirty="0"/>
          </a:p>
        </p:txBody>
      </p:sp>
      <p:pic>
        <p:nvPicPr>
          <p:cNvPr id="21510" name="Picture 5" descr="DC ανάλυση του κυκλώματος με RE=3.3kΩ και RC=4.7kΩ"/>
          <p:cNvPicPr>
            <a:picLocks noChangeAspect="1" noChangeArrowheads="1"/>
          </p:cNvPicPr>
          <p:nvPr/>
        </p:nvPicPr>
        <p:blipFill>
          <a:blip r:embed="rId4">
            <a:extLst>
              <a:ext uri="{28A0092B-C50C-407E-A947-70E740481C1C}">
                <a14:useLocalDpi xmlns:a14="http://schemas.microsoft.com/office/drawing/2010/main" val="0"/>
              </a:ext>
            </a:extLst>
          </a:blip>
          <a:srcRect b="4842"/>
          <a:stretch>
            <a:fillRect/>
          </a:stretch>
        </p:blipFill>
        <p:spPr bwMode="auto">
          <a:xfrm>
            <a:off x="1692275" y="2636838"/>
            <a:ext cx="2020888"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11" name="Object 13"/>
          <p:cNvGraphicFramePr>
            <a:graphicFrameLocks noChangeAspect="1"/>
          </p:cNvGraphicFramePr>
          <p:nvPr>
            <p:extLst>
              <p:ext uri="{D42A27DB-BD31-4B8C-83A1-F6EECF244321}">
                <p14:modId xmlns:p14="http://schemas.microsoft.com/office/powerpoint/2010/main" val="2769330298"/>
              </p:ext>
            </p:extLst>
          </p:nvPr>
        </p:nvGraphicFramePr>
        <p:xfrm>
          <a:off x="684213" y="5300663"/>
          <a:ext cx="1930400" cy="755650"/>
        </p:xfrm>
        <a:graphic>
          <a:graphicData uri="http://schemas.openxmlformats.org/presentationml/2006/ole">
            <mc:AlternateContent xmlns:mc="http://schemas.openxmlformats.org/markup-compatibility/2006">
              <mc:Choice xmlns:v="urn:schemas-microsoft-com:vml" Requires="v">
                <p:oleObj spid="_x0000_s21519" name="Εξίσωση" r:id="rId5" imgW="1168400" imgH="457200" progId="Equation.3">
                  <p:embed/>
                </p:oleObj>
              </mc:Choice>
              <mc:Fallback>
                <p:oleObj name="Εξίσωση" r:id="rId5" imgW="1168400" imgH="45720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5300663"/>
                        <a:ext cx="1930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2" name="Object 14"/>
          <p:cNvGraphicFramePr>
            <a:graphicFrameLocks noChangeAspect="1"/>
          </p:cNvGraphicFramePr>
          <p:nvPr>
            <p:extLst>
              <p:ext uri="{D42A27DB-BD31-4B8C-83A1-F6EECF244321}">
                <p14:modId xmlns:p14="http://schemas.microsoft.com/office/powerpoint/2010/main" val="3427985272"/>
              </p:ext>
            </p:extLst>
          </p:nvPr>
        </p:nvGraphicFramePr>
        <p:xfrm>
          <a:off x="2987675" y="5373688"/>
          <a:ext cx="1327150" cy="692150"/>
        </p:xfrm>
        <a:graphic>
          <a:graphicData uri="http://schemas.openxmlformats.org/presentationml/2006/ole">
            <mc:AlternateContent xmlns:mc="http://schemas.openxmlformats.org/markup-compatibility/2006">
              <mc:Choice xmlns:v="urn:schemas-microsoft-com:vml" Requires="v">
                <p:oleObj spid="_x0000_s21520" name="Εξίσωση" r:id="rId7" imgW="749300" imgH="457200" progId="Equation.3">
                  <p:embed/>
                </p:oleObj>
              </mc:Choice>
              <mc:Fallback>
                <p:oleObj name="Εξίσωση" r:id="rId7" imgW="749300" imgH="457200"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675" y="5373688"/>
                        <a:ext cx="1327150" cy="6921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06" name="Picture 6" descr="DC ανάλυση του κυκλώματος με 0 ρευματα."/>
          <p:cNvPicPr>
            <a:picLocks noChangeAspect="1" noChangeArrowheads="1"/>
          </p:cNvPicPr>
          <p:nvPr/>
        </p:nvPicPr>
        <p:blipFill>
          <a:blip r:embed="rId9">
            <a:extLst>
              <a:ext uri="{28A0092B-C50C-407E-A947-70E740481C1C}">
                <a14:useLocalDpi xmlns:a14="http://schemas.microsoft.com/office/drawing/2010/main" val="0"/>
              </a:ext>
            </a:extLst>
          </a:blip>
          <a:srcRect b="4973"/>
          <a:stretch>
            <a:fillRect/>
          </a:stretch>
        </p:blipFill>
        <p:spPr bwMode="auto">
          <a:xfrm>
            <a:off x="5200650" y="1473200"/>
            <a:ext cx="282733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p:txBody>
          <a:bodyPr rtlCol="0">
            <a:normAutofit lnSpcReduction="10000"/>
          </a:bodyPr>
          <a:lstStyle/>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endParaRPr lang="el-GR" sz="2000" dirty="0" smtClean="0"/>
          </a:p>
          <a:p>
            <a:pPr marL="0" fontAlgn="auto">
              <a:spcAft>
                <a:spcPts val="0"/>
              </a:spcAft>
              <a:buFont typeface="Arial" charset="0"/>
              <a:buNone/>
              <a:defRPr/>
            </a:pPr>
            <a:r>
              <a:rPr lang="el-GR" sz="2000" dirty="0" smtClean="0"/>
              <a:t>Η επαφή βάσης-</a:t>
            </a:r>
            <a:r>
              <a:rPr lang="el-GR" sz="2000" dirty="0" err="1" smtClean="0"/>
              <a:t>εκπομπού</a:t>
            </a:r>
            <a:r>
              <a:rPr lang="el-GR" sz="2000" dirty="0" smtClean="0"/>
              <a:t> είναι ανάστροφα πολωμένη και η επαφή βάσης-συλλέκτη είναι ανάστροφα πολωμένη. Επομένως το τρανζίστορ είναι σε αποκοπή.</a:t>
            </a:r>
          </a:p>
          <a:p>
            <a:pPr fontAlgn="auto">
              <a:spcAft>
                <a:spcPts val="0"/>
              </a:spcAft>
              <a:buFont typeface="Arial" charset="0"/>
              <a:buNone/>
              <a:defRPr/>
            </a:pPr>
            <a:endParaRPr lang="el-GR" dirty="0"/>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l-GR" altLang="el-GR" smtClean="0"/>
              <a:t>Παράδειγμα</a:t>
            </a:r>
            <a:r>
              <a:rPr lang="en-US" altLang="el-GR" smtClean="0"/>
              <a:t> 4</a:t>
            </a:r>
            <a:r>
              <a:rPr lang="el-GR" altLang="el-GR" smtClean="0"/>
              <a:t> </a:t>
            </a:r>
            <a:r>
              <a:rPr lang="en-US" altLang="el-GR" smtClean="0"/>
              <a:t>DC </a:t>
            </a:r>
            <a:r>
              <a:rPr lang="el-GR" altLang="el-GR" smtClean="0"/>
              <a:t>ανάλυσης</a:t>
            </a:r>
          </a:p>
        </p:txBody>
      </p:sp>
      <p:pic>
        <p:nvPicPr>
          <p:cNvPr id="22531" name="Picture 5" descr="Κύκλωμα 2 αντιστάσεων Re=2kΩ και RC=1kΩ"/>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b="6918"/>
          <a:stretch>
            <a:fillRect/>
          </a:stretch>
        </p:blipFill>
        <p:spPr>
          <a:xfrm>
            <a:off x="1403350" y="1341438"/>
            <a:ext cx="1095375" cy="2547937"/>
          </a:xfrm>
        </p:spPr>
      </p:pic>
      <p:graphicFrame>
        <p:nvGraphicFramePr>
          <p:cNvPr id="22533" name="Object 15"/>
          <p:cNvGraphicFramePr>
            <a:graphicFrameLocks noChangeAspect="1"/>
          </p:cNvGraphicFramePr>
          <p:nvPr>
            <p:extLst>
              <p:ext uri="{D42A27DB-BD31-4B8C-83A1-F6EECF244321}">
                <p14:modId xmlns:p14="http://schemas.microsoft.com/office/powerpoint/2010/main" val="405689796"/>
              </p:ext>
            </p:extLst>
          </p:nvPr>
        </p:nvGraphicFramePr>
        <p:xfrm>
          <a:off x="468313" y="3933825"/>
          <a:ext cx="3484562" cy="1401763"/>
        </p:xfrm>
        <a:graphic>
          <a:graphicData uri="http://schemas.openxmlformats.org/presentationml/2006/ole">
            <mc:AlternateContent xmlns:mc="http://schemas.openxmlformats.org/markup-compatibility/2006">
              <mc:Choice xmlns:v="urn:schemas-microsoft-com:vml" Requires="v">
                <p:oleObj spid="_x0000_s22549" name="Εξίσωση" r:id="rId5" imgW="2413000" imgH="901700" progId="Equation.3">
                  <p:embed/>
                </p:oleObj>
              </mc:Choice>
              <mc:Fallback>
                <p:oleObj name="Εξίσωση" r:id="rId5" imgW="2413000" imgH="9017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933825"/>
                        <a:ext cx="3484562"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16"/>
          <p:cNvGraphicFramePr>
            <a:graphicFrameLocks noChangeAspect="1"/>
          </p:cNvGraphicFramePr>
          <p:nvPr>
            <p:extLst>
              <p:ext uri="{D42A27DB-BD31-4B8C-83A1-F6EECF244321}">
                <p14:modId xmlns:p14="http://schemas.microsoft.com/office/powerpoint/2010/main" val="3974288295"/>
              </p:ext>
            </p:extLst>
          </p:nvPr>
        </p:nvGraphicFramePr>
        <p:xfrm>
          <a:off x="539750" y="5516563"/>
          <a:ext cx="2287588" cy="641350"/>
        </p:xfrm>
        <a:graphic>
          <a:graphicData uri="http://schemas.openxmlformats.org/presentationml/2006/ole">
            <mc:AlternateContent xmlns:mc="http://schemas.openxmlformats.org/markup-compatibility/2006">
              <mc:Choice xmlns:v="urn:schemas-microsoft-com:vml" Requires="v">
                <p:oleObj spid="_x0000_s22550" name="Εξίσωση" r:id="rId7" imgW="1727200" imgH="419100" progId="Equation.3">
                  <p:embed/>
                </p:oleObj>
              </mc:Choice>
              <mc:Fallback>
                <p:oleObj name="Εξίσωση" r:id="rId7" imgW="1727200" imgH="419100"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5516563"/>
                        <a:ext cx="2287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2" name="Picture 6" descr="DC ανάλυση του κυκλώματος"/>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b="6955"/>
          <a:stretch>
            <a:fillRect/>
          </a:stretch>
        </p:blipFill>
        <p:spPr>
          <a:xfrm>
            <a:off x="4657725" y="1412875"/>
            <a:ext cx="3875088" cy="2489200"/>
          </a:xfrm>
        </p:spPr>
      </p:pic>
      <p:graphicFrame>
        <p:nvGraphicFramePr>
          <p:cNvPr id="22535" name="Object 14"/>
          <p:cNvGraphicFramePr>
            <a:graphicFrameLocks noChangeAspect="1"/>
          </p:cNvGraphicFramePr>
          <p:nvPr/>
        </p:nvGraphicFramePr>
        <p:xfrm>
          <a:off x="4643438" y="3860800"/>
          <a:ext cx="3138487" cy="1152525"/>
        </p:xfrm>
        <a:graphic>
          <a:graphicData uri="http://schemas.openxmlformats.org/presentationml/2006/ole">
            <mc:AlternateContent xmlns:mc="http://schemas.openxmlformats.org/markup-compatibility/2006">
              <mc:Choice xmlns:v="urn:schemas-microsoft-com:vml" Requires="v">
                <p:oleObj spid="_x0000_s22551" name="Εξίσωση" r:id="rId10" imgW="2082800" imgH="685800" progId="Equation.3">
                  <p:embed/>
                </p:oleObj>
              </mc:Choice>
              <mc:Fallback>
                <p:oleObj name="Εξίσωση" r:id="rId10" imgW="2082800" imgH="68580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438" y="3860800"/>
                        <a:ext cx="31384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6" name="Object 17"/>
          <p:cNvGraphicFramePr>
            <a:graphicFrameLocks noChangeAspect="1"/>
          </p:cNvGraphicFramePr>
          <p:nvPr/>
        </p:nvGraphicFramePr>
        <p:xfrm>
          <a:off x="4716463" y="5661025"/>
          <a:ext cx="1219200" cy="382588"/>
        </p:xfrm>
        <a:graphic>
          <a:graphicData uri="http://schemas.openxmlformats.org/presentationml/2006/ole">
            <mc:AlternateContent xmlns:mc="http://schemas.openxmlformats.org/markup-compatibility/2006">
              <mc:Choice xmlns:v="urn:schemas-microsoft-com:vml" Requires="v">
                <p:oleObj spid="_x0000_s22552" name="Equation" r:id="rId12" imgW="711200" imgH="228600" progId="Equation.3">
                  <p:embed/>
                </p:oleObj>
              </mc:Choice>
              <mc:Fallback>
                <p:oleObj name="Equation" r:id="rId12" imgW="711200" imgH="228600" progId="Equation.3">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6463" y="5661025"/>
                        <a:ext cx="1219200" cy="3825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fontAlgn="auto">
              <a:spcAft>
                <a:spcPts val="0"/>
              </a:spcAft>
              <a:defRPr/>
            </a:pPr>
            <a:r>
              <a:rPr lang="el-GR" dirty="0" smtClean="0"/>
              <a:t>Σύνοψη της μεθοδολογίας της DC ανάλυσης</a:t>
            </a:r>
            <a:endParaRPr lang="el-GR" dirty="0"/>
          </a:p>
        </p:txBody>
      </p:sp>
      <p:sp>
        <p:nvSpPr>
          <p:cNvPr id="13315" name="Content Placeholder 6"/>
          <p:cNvSpPr>
            <a:spLocks noGrp="1"/>
          </p:cNvSpPr>
          <p:nvPr>
            <p:ph idx="1"/>
          </p:nvPr>
        </p:nvSpPr>
        <p:spPr>
          <a:xfrm>
            <a:off x="463550" y="1557338"/>
            <a:ext cx="8229600" cy="4525962"/>
          </a:xfrm>
        </p:spPr>
        <p:txBody>
          <a:bodyPr rtlCol="0">
            <a:normAutofit lnSpcReduction="10000"/>
          </a:bodyPr>
          <a:lstStyle/>
          <a:p>
            <a:pPr fontAlgn="auto">
              <a:spcBef>
                <a:spcPct val="50000"/>
              </a:spcBef>
              <a:spcAft>
                <a:spcPts val="0"/>
              </a:spcAft>
              <a:buFontTx/>
              <a:buAutoNum type="arabicPeriod"/>
              <a:defRPr/>
            </a:pPr>
            <a:r>
              <a:rPr lang="el-GR" sz="2000" dirty="0" smtClean="0"/>
              <a:t>Υποθέτουμε ότι το τρανζίστορ λειτουργεί στην ενεργό περιοχή όπου </a:t>
            </a:r>
            <a:r>
              <a:rPr lang="en-US" sz="2000" dirty="0" smtClean="0"/>
              <a:t>V</a:t>
            </a:r>
            <a:r>
              <a:rPr lang="en-US" sz="2000" baseline="-25000" dirty="0" smtClean="0"/>
              <a:t>BE</a:t>
            </a:r>
            <a:r>
              <a:rPr lang="en-US" sz="2000" dirty="0" smtClean="0"/>
              <a:t>=V</a:t>
            </a:r>
            <a:r>
              <a:rPr lang="en-US" sz="2000" baseline="-25000" dirty="0" smtClean="0"/>
              <a:t>BE</a:t>
            </a:r>
            <a:r>
              <a:rPr lang="en-US" sz="2000" dirty="0" smtClean="0"/>
              <a:t>(on), </a:t>
            </a:r>
            <a:r>
              <a:rPr lang="el-GR" sz="2000" dirty="0" smtClean="0"/>
              <a:t>β&gt;&gt;,</a:t>
            </a:r>
            <a:r>
              <a:rPr lang="en-US" sz="2000" dirty="0" smtClean="0"/>
              <a:t> I</a:t>
            </a:r>
            <a:r>
              <a:rPr lang="en-US" sz="2000" baseline="-25000" dirty="0" smtClean="0"/>
              <a:t>B</a:t>
            </a:r>
            <a:r>
              <a:rPr lang="en-US" sz="2000" dirty="0" smtClean="0"/>
              <a:t>&gt;0 </a:t>
            </a:r>
            <a:r>
              <a:rPr lang="el-GR" sz="2000" dirty="0" smtClean="0"/>
              <a:t>και </a:t>
            </a:r>
            <a:r>
              <a:rPr lang="en-US" sz="2000" dirty="0" smtClean="0"/>
              <a:t>I</a:t>
            </a:r>
            <a:r>
              <a:rPr lang="en-US" sz="2000" baseline="-25000" dirty="0" smtClean="0"/>
              <a:t>C</a:t>
            </a:r>
            <a:r>
              <a:rPr lang="en-US" sz="2000" dirty="0" smtClean="0"/>
              <a:t>=</a:t>
            </a:r>
            <a:r>
              <a:rPr lang="el-GR" sz="2000" dirty="0" smtClean="0"/>
              <a:t>β</a:t>
            </a:r>
            <a:r>
              <a:rPr lang="en-US" sz="2000" dirty="0" smtClean="0"/>
              <a:t>I</a:t>
            </a:r>
            <a:r>
              <a:rPr lang="en-US" sz="2000" baseline="-25000" dirty="0" smtClean="0"/>
              <a:t>B</a:t>
            </a:r>
            <a:r>
              <a:rPr lang="el-GR" sz="2000" dirty="0" smtClean="0"/>
              <a:t>.</a:t>
            </a:r>
          </a:p>
          <a:p>
            <a:pPr fontAlgn="auto">
              <a:spcBef>
                <a:spcPct val="50000"/>
              </a:spcBef>
              <a:spcAft>
                <a:spcPts val="0"/>
              </a:spcAft>
              <a:buFontTx/>
              <a:buAutoNum type="arabicPeriod"/>
              <a:defRPr/>
            </a:pPr>
            <a:r>
              <a:rPr lang="el-GR" sz="2000" dirty="0" smtClean="0"/>
              <a:t>Αναλύουμε το κύκλωμα με βάση αυτή την υπόθεση.</a:t>
            </a:r>
          </a:p>
          <a:p>
            <a:pPr fontAlgn="auto">
              <a:spcBef>
                <a:spcPct val="50000"/>
              </a:spcBef>
              <a:spcAft>
                <a:spcPts val="0"/>
              </a:spcAft>
              <a:buFontTx/>
              <a:buAutoNum type="arabicPeriod"/>
              <a:defRPr/>
            </a:pPr>
            <a:r>
              <a:rPr lang="el-GR" sz="2000" dirty="0" smtClean="0"/>
              <a:t>Εκτιμούμε τα αποτελέσματα: Αν η επαφή βάσης-</a:t>
            </a:r>
            <a:r>
              <a:rPr lang="el-GR" sz="2000" dirty="0" err="1" smtClean="0"/>
              <a:t>εκπομπού</a:t>
            </a:r>
            <a:r>
              <a:rPr lang="el-GR" sz="2000" dirty="0" smtClean="0"/>
              <a:t> είναι ορθά πολωμένη και η επαφή βάσης-συλλέκτη ανάστροφα τότε η αρχική υπόθεση είναι αληθής. </a:t>
            </a:r>
          </a:p>
          <a:p>
            <a:pPr marL="800100" lvl="1" indent="-342900" fontAlgn="auto">
              <a:spcBef>
                <a:spcPct val="50000"/>
              </a:spcBef>
              <a:spcAft>
                <a:spcPts val="0"/>
              </a:spcAft>
              <a:buFont typeface="Arial" charset="0"/>
              <a:buNone/>
              <a:defRPr/>
            </a:pPr>
            <a:r>
              <a:rPr lang="el-GR" sz="2000" dirty="0" smtClean="0"/>
              <a:t>	Αν όμως</a:t>
            </a:r>
          </a:p>
          <a:p>
            <a:pPr marL="800100" lvl="1" indent="-342900" fontAlgn="auto">
              <a:spcBef>
                <a:spcPct val="50000"/>
              </a:spcBef>
              <a:spcAft>
                <a:spcPts val="0"/>
              </a:spcAft>
              <a:buFontTx/>
              <a:buChar char="•"/>
              <a:defRPr/>
            </a:pPr>
            <a:r>
              <a:rPr lang="en-US" sz="2000" dirty="0" smtClean="0"/>
              <a:t> I</a:t>
            </a:r>
            <a:r>
              <a:rPr lang="en-US" sz="2000" baseline="-25000" dirty="0" smtClean="0"/>
              <a:t>B</a:t>
            </a:r>
            <a:r>
              <a:rPr lang="el-GR" sz="2000" dirty="0" smtClean="0"/>
              <a:t>&lt;</a:t>
            </a:r>
            <a:r>
              <a:rPr lang="en-US" sz="2000" dirty="0" smtClean="0"/>
              <a:t>0</a:t>
            </a:r>
            <a:r>
              <a:rPr lang="el-GR" sz="2000" dirty="0" smtClean="0"/>
              <a:t>, τότε το τρανζίστορ είναι μάλλον στην αποκοπή </a:t>
            </a:r>
            <a:endParaRPr lang="en-US" sz="2000" dirty="0" smtClean="0"/>
          </a:p>
          <a:p>
            <a:pPr marL="457200" lvl="1" indent="0" fontAlgn="auto">
              <a:spcBef>
                <a:spcPct val="50000"/>
              </a:spcBef>
              <a:spcAft>
                <a:spcPts val="0"/>
              </a:spcAft>
              <a:buFont typeface="Arial" charset="0"/>
              <a:buNone/>
              <a:defRPr/>
            </a:pPr>
            <a:r>
              <a:rPr lang="en-US" sz="2000" dirty="0"/>
              <a:t>	</a:t>
            </a:r>
            <a:r>
              <a:rPr lang="el-GR" sz="2000" dirty="0" smtClean="0"/>
              <a:t>ή αν</a:t>
            </a:r>
          </a:p>
          <a:p>
            <a:pPr marL="800100" lvl="1" indent="-342900" fontAlgn="auto">
              <a:spcBef>
                <a:spcPct val="50000"/>
              </a:spcBef>
              <a:spcAft>
                <a:spcPts val="0"/>
              </a:spcAft>
              <a:buFontTx/>
              <a:buChar char="•"/>
              <a:defRPr/>
            </a:pPr>
            <a:r>
              <a:rPr lang="en-US" sz="2000" dirty="0" smtClean="0"/>
              <a:t>V</a:t>
            </a:r>
            <a:r>
              <a:rPr lang="en-US" sz="2000" baseline="-25000" dirty="0" smtClean="0"/>
              <a:t>CE</a:t>
            </a:r>
            <a:r>
              <a:rPr lang="en-US" sz="2000" dirty="0" smtClean="0"/>
              <a:t>&lt;V</a:t>
            </a:r>
            <a:r>
              <a:rPr lang="en-US" sz="2000" baseline="-25000" dirty="0" smtClean="0"/>
              <a:t>CE</a:t>
            </a:r>
            <a:r>
              <a:rPr lang="en-US" sz="2000" dirty="0" smtClean="0"/>
              <a:t>(sat), </a:t>
            </a:r>
            <a:r>
              <a:rPr lang="el-GR" sz="2000" dirty="0" smtClean="0"/>
              <a:t>τότε είναι μάλλον στον κόρο. </a:t>
            </a:r>
          </a:p>
          <a:p>
            <a:pPr fontAlgn="auto">
              <a:spcBef>
                <a:spcPct val="50000"/>
              </a:spcBef>
              <a:spcAft>
                <a:spcPts val="0"/>
              </a:spcAft>
              <a:buFontTx/>
              <a:buAutoNum type="arabicPeriod"/>
              <a:defRPr/>
            </a:pPr>
            <a:r>
              <a:rPr lang="el-GR" sz="2000" dirty="0" smtClean="0"/>
              <a:t>Αν η αρχική υπόθεση αποδειχθεί λάθος, πρέπει να αναλύσουμε το κύκλωμα κάνοντας νέα υπόθεση και να επαναλάβουμε το βήμα 3.</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7/10/2014 6:55:23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25603,25604,25605,7,"/>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26627,26628,2662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27653,27654,27651,27650,"/>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7,8,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1506,34819,34820,34821,34822,34823,3482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1506,2,36866,36869,36870,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38914,38915,23,38917,38918,"/>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7,8,9,10,11,12,13,14,1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44035,44037,44038,44039,44036,44040,44041,44042,44043,44044,44045,44046,"/>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5,6,7,8,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3314,13315,3,"/>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3,4,5,6,7,8,9,10,"/>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14,5,6,7,8,9,10,11,12,13,"/>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53251,53253,53254,3,53256,53255,53250,"/>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55299,55300,55301,55302,55304,55303,"/>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59395,59397,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61442,61443,61444,6144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63490,63491,63492,"/>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2706,72707,72708,6,"/>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16386,5,16391,16392,10,1639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18434,18438,18435,18436,184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19458,3,19461,19462,19463,19464,11268,"/>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0482,20483,20485,20486,20487,20488,4,"/>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1507,3,21510,21511,21512,21506,4,"/>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530,22531,22533,22534,22532,22535,22536,"/>
</p:tagLst>
</file>

<file path=ppt/theme/theme1.xml><?xml version="1.0" encoding="utf-8"?>
<a:theme xmlns:a="http://schemas.openxmlformats.org/drawingml/2006/main" name="Θέμα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1" id="{B29AADF5-6E2F-434D-811B-0B0C536D4007}" vid="{D139F02E-CA47-4A70-9E9B-7A8FE5ABB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E752B36-6C18-49A4-A332-F0E473630D3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Θέμα1</Template>
  <TotalTime>2158</TotalTime>
  <Words>1208</Words>
  <Application>Microsoft Office PowerPoint</Application>
  <PresentationFormat>Προβολή στην οθόνη (4:3)</PresentationFormat>
  <Paragraphs>162</Paragraphs>
  <Slides>37</Slides>
  <Notes>15</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37</vt:i4>
      </vt:variant>
    </vt:vector>
  </HeadingPairs>
  <TitlesOfParts>
    <vt:vector size="45" baseType="lpstr">
      <vt:lpstr>Arial</vt:lpstr>
      <vt:lpstr>Calibri</vt:lpstr>
      <vt:lpstr>Cambria Math</vt:lpstr>
      <vt:lpstr>Wingdings</vt:lpstr>
      <vt:lpstr>Θέμα1</vt:lpstr>
      <vt:lpstr>Εξίσωση</vt:lpstr>
      <vt:lpstr>Equation</vt:lpstr>
      <vt:lpstr>Microsoft Equation 3.0</vt:lpstr>
      <vt:lpstr>Ηλεκτρονική</vt:lpstr>
      <vt:lpstr>Περιεχόμενα ενότητας</vt:lpstr>
      <vt:lpstr>Παράδειγμα 1 DC ανάλυσης (1/2)</vt:lpstr>
      <vt:lpstr>Παράδειγμα 1 DC ανάλυσης (2/2)</vt:lpstr>
      <vt:lpstr>Παράδειγμα 2 DC ανάλυσης (1/2)</vt:lpstr>
      <vt:lpstr>Παράδειγμα 2 DC ανάλυσης (2/2)</vt:lpstr>
      <vt:lpstr>Παράδειγμα 3 DC ανάλυσης</vt:lpstr>
      <vt:lpstr>Παράδειγμα 4 DC ανάλυσης</vt:lpstr>
      <vt:lpstr>Σύνοψη της μεθοδολογίας της DC ανάλυσης</vt:lpstr>
      <vt:lpstr>Το διπολικό τρανζίστορ ως ενισχυτής (1/2)</vt:lpstr>
      <vt:lpstr>Το διπολικό τρανζίστορ ως ενισχυτής (2/2)</vt:lpstr>
      <vt:lpstr>Ο ρόλος της πόλωσης στη λειτουργία του κυκλώματος</vt:lpstr>
      <vt:lpstr>To διπολικό  τρανζίστορ ως διακόπτης</vt:lpstr>
      <vt:lpstr>Κυκλώματα πόλωσης του διπολικού τρανζίστορ(1/3)</vt:lpstr>
      <vt:lpstr>Κυκλώματα πόλωσης του διπολικού τρανζίστορ(2/3)</vt:lpstr>
      <vt:lpstr>Κυκλώματα πόλωσης του διπολικού τρανζίστορ(3/3)</vt:lpstr>
      <vt:lpstr>1. Το κλασσικό κύκλωμα πόλωσης με τέσσερις αντιστάσεις. (1/2)</vt:lpstr>
      <vt:lpstr>1. Το κλασσικό κύκλωμα πόλωσης με τέσσερις αντιστάσεις. (2/2)</vt:lpstr>
      <vt:lpstr>Παράδειγμα 1 (1/2)</vt:lpstr>
      <vt:lpstr>Παράδειγμα 1 (2/2)</vt:lpstr>
      <vt:lpstr>Πρόσθετοι στόχοι της σχεδίασης δικτυώματος πόλωσης (1/2)</vt:lpstr>
      <vt:lpstr>Πρόσθετοι στόχοι της σχεδίασης δικτυώματος πόλωσης (2/2)</vt:lpstr>
      <vt:lpstr>Παράδειγμα 2 (1/2)</vt:lpstr>
      <vt:lpstr>Παράδειγμα 2 (2/2)</vt:lpstr>
      <vt:lpstr>Άσκηση 1 (1/2)</vt:lpstr>
      <vt:lpstr>Άσκηση 1 (2/2)</vt:lpstr>
      <vt:lpstr>2. Πόλωση με Χρήση Δύο Τροφοδοτικών</vt:lpstr>
      <vt:lpstr>3. Πόλωση από τον Συλλέκτη</vt:lpstr>
      <vt:lpstr>Άσκηση 2</vt:lpstr>
      <vt:lpstr>4. Πόλωση με πηγή ρεύματος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5:  DC λειτουργία – Πόλωση του διπολικού τρανζίστορ</dc:title>
  <dc:subject>Ηλεκτρονική</dc:subject>
  <dc:creator>Αγγελική Αραπογιάννη</dc:creator>
  <cp:keywords>σημείο λειτουργίας – ηρεμίας, πόλωση του τρανζίστορ, διαιρέτης τάσης, σταθεροποίηση σημείου ηρεμίας</cp:keywords>
  <cp:lastModifiedBy>Δεσποινίς Βατόμουρο .</cp:lastModifiedBy>
  <cp:revision>167</cp:revision>
  <dcterms:created xsi:type="dcterms:W3CDTF">2012-08-28T08:41:42Z</dcterms:created>
  <dcterms:modified xsi:type="dcterms:W3CDTF">2014-10-07T15:55:36Z</dcterms:modified>
</cp:coreProperties>
</file>