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416" r:id="rId3"/>
    <p:sldId id="385" r:id="rId4"/>
    <p:sldId id="386" r:id="rId5"/>
    <p:sldId id="387" r:id="rId6"/>
    <p:sldId id="388" r:id="rId7"/>
    <p:sldId id="428" r:id="rId8"/>
    <p:sldId id="448" r:id="rId9"/>
    <p:sldId id="466" r:id="rId10"/>
    <p:sldId id="450" r:id="rId11"/>
    <p:sldId id="467" r:id="rId12"/>
    <p:sldId id="468" r:id="rId13"/>
    <p:sldId id="469" r:id="rId14"/>
    <p:sldId id="470" r:id="rId15"/>
    <p:sldId id="471" r:id="rId16"/>
    <p:sldId id="472" r:id="rId17"/>
    <p:sldId id="473" r:id="rId18"/>
    <p:sldId id="474" r:id="rId19"/>
    <p:sldId id="475" r:id="rId20"/>
    <p:sldId id="397" r:id="rId21"/>
    <p:sldId id="398" r:id="rId22"/>
    <p:sldId id="399" r:id="rId23"/>
    <p:sldId id="400" r:id="rId24"/>
    <p:sldId id="401" r:id="rId25"/>
    <p:sldId id="402" r:id="rId26"/>
    <p:sldId id="403" r:id="rId27"/>
    <p:sldId id="404" r:id="rId28"/>
    <p:sldId id="405" r:id="rId29"/>
    <p:sldId id="476" r:id="rId30"/>
    <p:sldId id="406" r:id="rId31"/>
    <p:sldId id="407" r:id="rId32"/>
    <p:sldId id="408" r:id="rId33"/>
    <p:sldId id="409" r:id="rId34"/>
    <p:sldId id="410" r:id="rId35"/>
    <p:sldId id="350" r:id="rId36"/>
    <p:sldId id="351" r:id="rId37"/>
    <p:sldId id="355" r:id="rId38"/>
    <p:sldId id="362" r:id="rId39"/>
    <p:sldId id="363" r:id="rId40"/>
    <p:sldId id="380" r:id="rId41"/>
    <p:sldId id="364" r:id="rId42"/>
    <p:sldId id="366" r:id="rId43"/>
    <p:sldId id="367" r:id="rId44"/>
    <p:sldId id="368" r:id="rId45"/>
    <p:sldId id="381" r:id="rId46"/>
    <p:sldId id="369" r:id="rId47"/>
    <p:sldId id="370" r:id="rId48"/>
    <p:sldId id="371" r:id="rId49"/>
    <p:sldId id="372" r:id="rId50"/>
    <p:sldId id="373" r:id="rId51"/>
    <p:sldId id="374" r:id="rId52"/>
    <p:sldId id="375" r:id="rId53"/>
    <p:sldId id="383" r:id="rId54"/>
    <p:sldId id="382" r:id="rId55"/>
    <p:sldId id="376" r:id="rId56"/>
    <p:sldId id="377" r:id="rId57"/>
    <p:sldId id="378" r:id="rId58"/>
    <p:sldId id="379" r:id="rId59"/>
    <p:sldId id="340" r:id="rId60"/>
    <p:sldId id="341" r:id="rId61"/>
    <p:sldId id="342" r:id="rId62"/>
    <p:sldId id="343" r:id="rId63"/>
    <p:sldId id="344" r:id="rId64"/>
    <p:sldId id="345" r:id="rId65"/>
    <p:sldId id="346" r:id="rId66"/>
    <p:sldId id="347" r:id="rId67"/>
    <p:sldId id="348" r:id="rId6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5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31" autoAdjust="0"/>
  </p:normalViewPr>
  <p:slideViewPr>
    <p:cSldViewPr snapToGrid="0">
      <p:cViewPr varScale="1">
        <p:scale>
          <a:sx n="103" d="100"/>
          <a:sy n="103" d="100"/>
        </p:scale>
        <p:origin x="828" y="102"/>
      </p:cViewPr>
      <p:guideLst>
        <p:guide orient="horz" pos="2160"/>
        <p:guide pos="755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s Chrissou" userId="b92a7079-1e16-4303-9667-faaaf51f3b7c" providerId="ADAL" clId="{5CA3105B-CB82-4BCB-A587-D54B0A283F71}"/>
    <pc:docChg chg="custSel addSld delSld modSld">
      <pc:chgData name="Marios Chrissou" userId="b92a7079-1e16-4303-9667-faaaf51f3b7c" providerId="ADAL" clId="{5CA3105B-CB82-4BCB-A587-D54B0A283F71}" dt="2023-11-29T13:12:44.168" v="371" actId="20577"/>
      <pc:docMkLst>
        <pc:docMk/>
      </pc:docMkLst>
      <pc:sldChg chg="del">
        <pc:chgData name="Marios Chrissou" userId="b92a7079-1e16-4303-9667-faaaf51f3b7c" providerId="ADAL" clId="{5CA3105B-CB82-4BCB-A587-D54B0A283F71}" dt="2023-11-29T13:02:26.356" v="2" actId="47"/>
        <pc:sldMkLst>
          <pc:docMk/>
          <pc:sldMk cId="1502584065" sldId="389"/>
        </pc:sldMkLst>
      </pc:sldChg>
      <pc:sldChg chg="del">
        <pc:chgData name="Marios Chrissou" userId="b92a7079-1e16-4303-9667-faaaf51f3b7c" providerId="ADAL" clId="{5CA3105B-CB82-4BCB-A587-D54B0A283F71}" dt="2023-11-29T13:02:26.356" v="2" actId="47"/>
        <pc:sldMkLst>
          <pc:docMk/>
          <pc:sldMk cId="4144185521" sldId="390"/>
        </pc:sldMkLst>
      </pc:sldChg>
      <pc:sldChg chg="del">
        <pc:chgData name="Marios Chrissou" userId="b92a7079-1e16-4303-9667-faaaf51f3b7c" providerId="ADAL" clId="{5CA3105B-CB82-4BCB-A587-D54B0A283F71}" dt="2023-11-29T13:02:26.356" v="2" actId="47"/>
        <pc:sldMkLst>
          <pc:docMk/>
          <pc:sldMk cId="1539711796" sldId="391"/>
        </pc:sldMkLst>
      </pc:sldChg>
      <pc:sldChg chg="del">
        <pc:chgData name="Marios Chrissou" userId="b92a7079-1e16-4303-9667-faaaf51f3b7c" providerId="ADAL" clId="{5CA3105B-CB82-4BCB-A587-D54B0A283F71}" dt="2023-11-29T13:02:26.356" v="2" actId="47"/>
        <pc:sldMkLst>
          <pc:docMk/>
          <pc:sldMk cId="3927944666" sldId="392"/>
        </pc:sldMkLst>
      </pc:sldChg>
      <pc:sldChg chg="del">
        <pc:chgData name="Marios Chrissou" userId="b92a7079-1e16-4303-9667-faaaf51f3b7c" providerId="ADAL" clId="{5CA3105B-CB82-4BCB-A587-D54B0A283F71}" dt="2023-11-29T13:02:26.356" v="2" actId="47"/>
        <pc:sldMkLst>
          <pc:docMk/>
          <pc:sldMk cId="2799911210" sldId="393"/>
        </pc:sldMkLst>
      </pc:sldChg>
      <pc:sldChg chg="del">
        <pc:chgData name="Marios Chrissou" userId="b92a7079-1e16-4303-9667-faaaf51f3b7c" providerId="ADAL" clId="{5CA3105B-CB82-4BCB-A587-D54B0A283F71}" dt="2023-11-29T13:02:26.356" v="2" actId="47"/>
        <pc:sldMkLst>
          <pc:docMk/>
          <pc:sldMk cId="226986613" sldId="394"/>
        </pc:sldMkLst>
      </pc:sldChg>
      <pc:sldChg chg="del">
        <pc:chgData name="Marios Chrissou" userId="b92a7079-1e16-4303-9667-faaaf51f3b7c" providerId="ADAL" clId="{5CA3105B-CB82-4BCB-A587-D54B0A283F71}" dt="2023-11-29T13:02:26.356" v="2" actId="47"/>
        <pc:sldMkLst>
          <pc:docMk/>
          <pc:sldMk cId="26684343" sldId="395"/>
        </pc:sldMkLst>
      </pc:sldChg>
      <pc:sldChg chg="del">
        <pc:chgData name="Marios Chrissou" userId="b92a7079-1e16-4303-9667-faaaf51f3b7c" providerId="ADAL" clId="{5CA3105B-CB82-4BCB-A587-D54B0A283F71}" dt="2023-11-29T13:02:26.356" v="2" actId="47"/>
        <pc:sldMkLst>
          <pc:docMk/>
          <pc:sldMk cId="1447025029" sldId="396"/>
        </pc:sldMkLst>
      </pc:sldChg>
      <pc:sldChg chg="del">
        <pc:chgData name="Marios Chrissou" userId="b92a7079-1e16-4303-9667-faaaf51f3b7c" providerId="ADAL" clId="{5CA3105B-CB82-4BCB-A587-D54B0A283F71}" dt="2023-11-29T13:02:26.356" v="2" actId="47"/>
        <pc:sldMkLst>
          <pc:docMk/>
          <pc:sldMk cId="1501229447" sldId="417"/>
        </pc:sldMkLst>
      </pc:sldChg>
      <pc:sldChg chg="del">
        <pc:chgData name="Marios Chrissou" userId="b92a7079-1e16-4303-9667-faaaf51f3b7c" providerId="ADAL" clId="{5CA3105B-CB82-4BCB-A587-D54B0A283F71}" dt="2023-11-29T13:00:52.721" v="0" actId="2696"/>
        <pc:sldMkLst>
          <pc:docMk/>
          <pc:sldMk cId="3849897828" sldId="418"/>
        </pc:sldMkLst>
      </pc:sldChg>
      <pc:sldChg chg="del">
        <pc:chgData name="Marios Chrissou" userId="b92a7079-1e16-4303-9667-faaaf51f3b7c" providerId="ADAL" clId="{5CA3105B-CB82-4BCB-A587-D54B0A283F71}" dt="2023-11-29T13:00:52.721" v="0" actId="2696"/>
        <pc:sldMkLst>
          <pc:docMk/>
          <pc:sldMk cId="2707308404" sldId="419"/>
        </pc:sldMkLst>
      </pc:sldChg>
      <pc:sldChg chg="del">
        <pc:chgData name="Marios Chrissou" userId="b92a7079-1e16-4303-9667-faaaf51f3b7c" providerId="ADAL" clId="{5CA3105B-CB82-4BCB-A587-D54B0A283F71}" dt="2023-11-29T13:00:52.721" v="0" actId="2696"/>
        <pc:sldMkLst>
          <pc:docMk/>
          <pc:sldMk cId="1206291845" sldId="420"/>
        </pc:sldMkLst>
      </pc:sldChg>
      <pc:sldChg chg="del">
        <pc:chgData name="Marios Chrissou" userId="b92a7079-1e16-4303-9667-faaaf51f3b7c" providerId="ADAL" clId="{5CA3105B-CB82-4BCB-A587-D54B0A283F71}" dt="2023-11-29T13:00:52.721" v="0" actId="2696"/>
        <pc:sldMkLst>
          <pc:docMk/>
          <pc:sldMk cId="4181836980" sldId="421"/>
        </pc:sldMkLst>
      </pc:sldChg>
      <pc:sldChg chg="del">
        <pc:chgData name="Marios Chrissou" userId="b92a7079-1e16-4303-9667-faaaf51f3b7c" providerId="ADAL" clId="{5CA3105B-CB82-4BCB-A587-D54B0A283F71}" dt="2023-11-29T13:00:52.721" v="0" actId="2696"/>
        <pc:sldMkLst>
          <pc:docMk/>
          <pc:sldMk cId="4109037573" sldId="422"/>
        </pc:sldMkLst>
      </pc:sldChg>
      <pc:sldChg chg="del">
        <pc:chgData name="Marios Chrissou" userId="b92a7079-1e16-4303-9667-faaaf51f3b7c" providerId="ADAL" clId="{5CA3105B-CB82-4BCB-A587-D54B0A283F71}" dt="2023-11-29T13:00:52.721" v="0" actId="2696"/>
        <pc:sldMkLst>
          <pc:docMk/>
          <pc:sldMk cId="2711216617" sldId="423"/>
        </pc:sldMkLst>
      </pc:sldChg>
      <pc:sldChg chg="del">
        <pc:chgData name="Marios Chrissou" userId="b92a7079-1e16-4303-9667-faaaf51f3b7c" providerId="ADAL" clId="{5CA3105B-CB82-4BCB-A587-D54B0A283F71}" dt="2023-11-29T13:00:52.721" v="0" actId="2696"/>
        <pc:sldMkLst>
          <pc:docMk/>
          <pc:sldMk cId="38881796" sldId="424"/>
        </pc:sldMkLst>
      </pc:sldChg>
      <pc:sldChg chg="del">
        <pc:chgData name="Marios Chrissou" userId="b92a7079-1e16-4303-9667-faaaf51f3b7c" providerId="ADAL" clId="{5CA3105B-CB82-4BCB-A587-D54B0A283F71}" dt="2023-11-29T13:00:52.721" v="0" actId="2696"/>
        <pc:sldMkLst>
          <pc:docMk/>
          <pc:sldMk cId="3415475807" sldId="425"/>
        </pc:sldMkLst>
      </pc:sldChg>
      <pc:sldChg chg="del">
        <pc:chgData name="Marios Chrissou" userId="b92a7079-1e16-4303-9667-faaaf51f3b7c" providerId="ADAL" clId="{5CA3105B-CB82-4BCB-A587-D54B0A283F71}" dt="2023-11-29T13:00:52.721" v="0" actId="2696"/>
        <pc:sldMkLst>
          <pc:docMk/>
          <pc:sldMk cId="3991989412" sldId="426"/>
        </pc:sldMkLst>
      </pc:sldChg>
      <pc:sldChg chg="del">
        <pc:chgData name="Marios Chrissou" userId="b92a7079-1e16-4303-9667-faaaf51f3b7c" providerId="ADAL" clId="{5CA3105B-CB82-4BCB-A587-D54B0A283F71}" dt="2023-11-29T13:00:52.721" v="0" actId="2696"/>
        <pc:sldMkLst>
          <pc:docMk/>
          <pc:sldMk cId="282045536" sldId="427"/>
        </pc:sldMkLst>
      </pc:sldChg>
      <pc:sldChg chg="modSp add mod">
        <pc:chgData name="Marios Chrissou" userId="b92a7079-1e16-4303-9667-faaaf51f3b7c" providerId="ADAL" clId="{5CA3105B-CB82-4BCB-A587-D54B0A283F71}" dt="2023-11-29T13:04:01.413" v="39" actId="5793"/>
        <pc:sldMkLst>
          <pc:docMk/>
          <pc:sldMk cId="2532715281" sldId="448"/>
        </pc:sldMkLst>
        <pc:spChg chg="mod">
          <ac:chgData name="Marios Chrissou" userId="b92a7079-1e16-4303-9667-faaaf51f3b7c" providerId="ADAL" clId="{5CA3105B-CB82-4BCB-A587-D54B0A283F71}" dt="2023-11-29T13:04:01.413" v="39" actId="5793"/>
          <ac:spMkLst>
            <pc:docMk/>
            <pc:sldMk cId="2532715281" sldId="448"/>
            <ac:spMk id="2" creationId="{00000000-0000-0000-0000-000000000000}"/>
          </ac:spMkLst>
        </pc:spChg>
      </pc:sldChg>
      <pc:sldChg chg="modSp add mod">
        <pc:chgData name="Marios Chrissou" userId="b92a7079-1e16-4303-9667-faaaf51f3b7c" providerId="ADAL" clId="{5CA3105B-CB82-4BCB-A587-D54B0A283F71}" dt="2023-11-29T13:03:53.737" v="33" actId="5793"/>
        <pc:sldMkLst>
          <pc:docMk/>
          <pc:sldMk cId="3140398985" sldId="450"/>
        </pc:sldMkLst>
        <pc:spChg chg="mod">
          <ac:chgData name="Marios Chrissou" userId="b92a7079-1e16-4303-9667-faaaf51f3b7c" providerId="ADAL" clId="{5CA3105B-CB82-4BCB-A587-D54B0A283F71}" dt="2023-11-29T13:03:53.737" v="33" actId="5793"/>
          <ac:spMkLst>
            <pc:docMk/>
            <pc:sldMk cId="3140398985" sldId="450"/>
            <ac:spMk id="2" creationId="{00000000-0000-0000-0000-000000000000}"/>
          </ac:spMkLst>
        </pc:spChg>
      </pc:sldChg>
      <pc:sldChg chg="modSp add mod">
        <pc:chgData name="Marios Chrissou" userId="b92a7079-1e16-4303-9667-faaaf51f3b7c" providerId="ADAL" clId="{5CA3105B-CB82-4BCB-A587-D54B0A283F71}" dt="2023-11-29T13:03:57.154" v="36" actId="5793"/>
        <pc:sldMkLst>
          <pc:docMk/>
          <pc:sldMk cId="708789718" sldId="466"/>
        </pc:sldMkLst>
        <pc:spChg chg="mod">
          <ac:chgData name="Marios Chrissou" userId="b92a7079-1e16-4303-9667-faaaf51f3b7c" providerId="ADAL" clId="{5CA3105B-CB82-4BCB-A587-D54B0A283F71}" dt="2023-11-29T13:03:57.154" v="36" actId="5793"/>
          <ac:spMkLst>
            <pc:docMk/>
            <pc:sldMk cId="708789718" sldId="466"/>
            <ac:spMk id="2" creationId="{00000000-0000-0000-0000-000000000000}"/>
          </ac:spMkLst>
        </pc:spChg>
      </pc:sldChg>
      <pc:sldChg chg="modSp add mod">
        <pc:chgData name="Marios Chrissou" userId="b92a7079-1e16-4303-9667-faaaf51f3b7c" providerId="ADAL" clId="{5CA3105B-CB82-4BCB-A587-D54B0A283F71}" dt="2023-11-29T13:03:39.612" v="27" actId="5793"/>
        <pc:sldMkLst>
          <pc:docMk/>
          <pc:sldMk cId="50411713" sldId="467"/>
        </pc:sldMkLst>
        <pc:spChg chg="mod">
          <ac:chgData name="Marios Chrissou" userId="b92a7079-1e16-4303-9667-faaaf51f3b7c" providerId="ADAL" clId="{5CA3105B-CB82-4BCB-A587-D54B0A283F71}" dt="2023-11-29T13:03:39.612" v="27" actId="5793"/>
          <ac:spMkLst>
            <pc:docMk/>
            <pc:sldMk cId="50411713" sldId="467"/>
            <ac:spMk id="2" creationId="{00000000-0000-0000-0000-000000000000}"/>
          </ac:spMkLst>
        </pc:spChg>
      </pc:sldChg>
      <pc:sldChg chg="modSp add mod">
        <pc:chgData name="Marios Chrissou" userId="b92a7079-1e16-4303-9667-faaaf51f3b7c" providerId="ADAL" clId="{5CA3105B-CB82-4BCB-A587-D54B0A283F71}" dt="2023-11-29T13:03:43.949" v="30" actId="5793"/>
        <pc:sldMkLst>
          <pc:docMk/>
          <pc:sldMk cId="2657981142" sldId="468"/>
        </pc:sldMkLst>
        <pc:spChg chg="mod">
          <ac:chgData name="Marios Chrissou" userId="b92a7079-1e16-4303-9667-faaaf51f3b7c" providerId="ADAL" clId="{5CA3105B-CB82-4BCB-A587-D54B0A283F71}" dt="2023-11-29T13:03:43.949" v="30" actId="5793"/>
          <ac:spMkLst>
            <pc:docMk/>
            <pc:sldMk cId="2657981142" sldId="468"/>
            <ac:spMk id="2" creationId="{00000000-0000-0000-0000-000000000000}"/>
          </ac:spMkLst>
        </pc:spChg>
      </pc:sldChg>
      <pc:sldChg chg="modSp add mod">
        <pc:chgData name="Marios Chrissou" userId="b92a7079-1e16-4303-9667-faaaf51f3b7c" providerId="ADAL" clId="{5CA3105B-CB82-4BCB-A587-D54B0A283F71}" dt="2023-11-29T13:03:12.931" v="24" actId="5793"/>
        <pc:sldMkLst>
          <pc:docMk/>
          <pc:sldMk cId="2009622552" sldId="469"/>
        </pc:sldMkLst>
        <pc:spChg chg="mod">
          <ac:chgData name="Marios Chrissou" userId="b92a7079-1e16-4303-9667-faaaf51f3b7c" providerId="ADAL" clId="{5CA3105B-CB82-4BCB-A587-D54B0A283F71}" dt="2023-11-29T13:03:12.931" v="24" actId="5793"/>
          <ac:spMkLst>
            <pc:docMk/>
            <pc:sldMk cId="2009622552" sldId="469"/>
            <ac:spMk id="2" creationId="{00000000-0000-0000-0000-000000000000}"/>
          </ac:spMkLst>
        </pc:spChg>
      </pc:sldChg>
      <pc:sldChg chg="modSp add mod">
        <pc:chgData name="Marios Chrissou" userId="b92a7079-1e16-4303-9667-faaaf51f3b7c" providerId="ADAL" clId="{5CA3105B-CB82-4BCB-A587-D54B0A283F71}" dt="2023-11-29T13:03:09.179" v="20" actId="5793"/>
        <pc:sldMkLst>
          <pc:docMk/>
          <pc:sldMk cId="924154687" sldId="470"/>
        </pc:sldMkLst>
        <pc:spChg chg="mod">
          <ac:chgData name="Marios Chrissou" userId="b92a7079-1e16-4303-9667-faaaf51f3b7c" providerId="ADAL" clId="{5CA3105B-CB82-4BCB-A587-D54B0A283F71}" dt="2023-11-29T13:03:09.179" v="20" actId="5793"/>
          <ac:spMkLst>
            <pc:docMk/>
            <pc:sldMk cId="924154687" sldId="470"/>
            <ac:spMk id="2" creationId="{00000000-0000-0000-0000-000000000000}"/>
          </ac:spMkLst>
        </pc:spChg>
      </pc:sldChg>
      <pc:sldChg chg="modSp add mod">
        <pc:chgData name="Marios Chrissou" userId="b92a7079-1e16-4303-9667-faaaf51f3b7c" providerId="ADAL" clId="{5CA3105B-CB82-4BCB-A587-D54B0A283F71}" dt="2023-11-29T13:03:03.594" v="17" actId="5793"/>
        <pc:sldMkLst>
          <pc:docMk/>
          <pc:sldMk cId="3690682771" sldId="471"/>
        </pc:sldMkLst>
        <pc:spChg chg="mod">
          <ac:chgData name="Marios Chrissou" userId="b92a7079-1e16-4303-9667-faaaf51f3b7c" providerId="ADAL" clId="{5CA3105B-CB82-4BCB-A587-D54B0A283F71}" dt="2023-11-29T13:03:03.594" v="17" actId="5793"/>
          <ac:spMkLst>
            <pc:docMk/>
            <pc:sldMk cId="3690682771" sldId="471"/>
            <ac:spMk id="2" creationId="{00000000-0000-0000-0000-000000000000}"/>
          </ac:spMkLst>
        </pc:spChg>
      </pc:sldChg>
      <pc:sldChg chg="modSp add mod">
        <pc:chgData name="Marios Chrissou" userId="b92a7079-1e16-4303-9667-faaaf51f3b7c" providerId="ADAL" clId="{5CA3105B-CB82-4BCB-A587-D54B0A283F71}" dt="2023-11-29T13:02:59.398" v="14" actId="5793"/>
        <pc:sldMkLst>
          <pc:docMk/>
          <pc:sldMk cId="1392270736" sldId="472"/>
        </pc:sldMkLst>
        <pc:spChg chg="mod">
          <ac:chgData name="Marios Chrissou" userId="b92a7079-1e16-4303-9667-faaaf51f3b7c" providerId="ADAL" clId="{5CA3105B-CB82-4BCB-A587-D54B0A283F71}" dt="2023-11-29T13:02:59.398" v="14" actId="5793"/>
          <ac:spMkLst>
            <pc:docMk/>
            <pc:sldMk cId="1392270736" sldId="472"/>
            <ac:spMk id="2" creationId="{00000000-0000-0000-0000-000000000000}"/>
          </ac:spMkLst>
        </pc:spChg>
      </pc:sldChg>
      <pc:sldChg chg="modSp add mod">
        <pc:chgData name="Marios Chrissou" userId="b92a7079-1e16-4303-9667-faaaf51f3b7c" providerId="ADAL" clId="{5CA3105B-CB82-4BCB-A587-D54B0A283F71}" dt="2023-11-29T13:02:53.808" v="11" actId="5793"/>
        <pc:sldMkLst>
          <pc:docMk/>
          <pc:sldMk cId="3694905709" sldId="473"/>
        </pc:sldMkLst>
        <pc:spChg chg="mod">
          <ac:chgData name="Marios Chrissou" userId="b92a7079-1e16-4303-9667-faaaf51f3b7c" providerId="ADAL" clId="{5CA3105B-CB82-4BCB-A587-D54B0A283F71}" dt="2023-11-29T13:02:53.808" v="11" actId="5793"/>
          <ac:spMkLst>
            <pc:docMk/>
            <pc:sldMk cId="3694905709" sldId="473"/>
            <ac:spMk id="2" creationId="{00000000-0000-0000-0000-000000000000}"/>
          </ac:spMkLst>
        </pc:spChg>
      </pc:sldChg>
      <pc:sldChg chg="modSp add mod">
        <pc:chgData name="Marios Chrissou" userId="b92a7079-1e16-4303-9667-faaaf51f3b7c" providerId="ADAL" clId="{5CA3105B-CB82-4BCB-A587-D54B0A283F71}" dt="2023-11-29T13:02:48.236" v="8" actId="5793"/>
        <pc:sldMkLst>
          <pc:docMk/>
          <pc:sldMk cId="809635026" sldId="474"/>
        </pc:sldMkLst>
        <pc:spChg chg="mod">
          <ac:chgData name="Marios Chrissou" userId="b92a7079-1e16-4303-9667-faaaf51f3b7c" providerId="ADAL" clId="{5CA3105B-CB82-4BCB-A587-D54B0A283F71}" dt="2023-11-29T13:02:48.236" v="8" actId="5793"/>
          <ac:spMkLst>
            <pc:docMk/>
            <pc:sldMk cId="809635026" sldId="474"/>
            <ac:spMk id="2" creationId="{00000000-0000-0000-0000-000000000000}"/>
          </ac:spMkLst>
        </pc:spChg>
      </pc:sldChg>
      <pc:sldChg chg="modSp add mod">
        <pc:chgData name="Marios Chrissou" userId="b92a7079-1e16-4303-9667-faaaf51f3b7c" providerId="ADAL" clId="{5CA3105B-CB82-4BCB-A587-D54B0A283F71}" dt="2023-11-29T13:02:39.827" v="5" actId="6549"/>
        <pc:sldMkLst>
          <pc:docMk/>
          <pc:sldMk cId="3221773445" sldId="475"/>
        </pc:sldMkLst>
        <pc:spChg chg="mod">
          <ac:chgData name="Marios Chrissou" userId="b92a7079-1e16-4303-9667-faaaf51f3b7c" providerId="ADAL" clId="{5CA3105B-CB82-4BCB-A587-D54B0A283F71}" dt="2023-11-29T13:02:39.827" v="5" actId="6549"/>
          <ac:spMkLst>
            <pc:docMk/>
            <pc:sldMk cId="3221773445" sldId="475"/>
            <ac:spMk id="2" creationId="{00000000-0000-0000-0000-000000000000}"/>
          </ac:spMkLst>
        </pc:spChg>
      </pc:sldChg>
      <pc:sldChg chg="modSp new mod">
        <pc:chgData name="Marios Chrissou" userId="b92a7079-1e16-4303-9667-faaaf51f3b7c" providerId="ADAL" clId="{5CA3105B-CB82-4BCB-A587-D54B0A283F71}" dt="2023-11-29T13:12:44.168" v="371" actId="20577"/>
        <pc:sldMkLst>
          <pc:docMk/>
          <pc:sldMk cId="1234793093" sldId="476"/>
        </pc:sldMkLst>
        <pc:spChg chg="mod">
          <ac:chgData name="Marios Chrissou" userId="b92a7079-1e16-4303-9667-faaaf51f3b7c" providerId="ADAL" clId="{5CA3105B-CB82-4BCB-A587-D54B0A283F71}" dt="2023-11-29T13:10:08.930" v="63" actId="6549"/>
          <ac:spMkLst>
            <pc:docMk/>
            <pc:sldMk cId="1234793093" sldId="476"/>
            <ac:spMk id="2" creationId="{ACE6A94D-E44C-1046-A3DB-CF1372CAF483}"/>
          </ac:spMkLst>
        </pc:spChg>
        <pc:spChg chg="mod">
          <ac:chgData name="Marios Chrissou" userId="b92a7079-1e16-4303-9667-faaaf51f3b7c" providerId="ADAL" clId="{5CA3105B-CB82-4BCB-A587-D54B0A283F71}" dt="2023-11-29T13:12:44.168" v="371" actId="20577"/>
          <ac:spMkLst>
            <pc:docMk/>
            <pc:sldMk cId="1234793093" sldId="476"/>
            <ac:spMk id="3" creationId="{CD4E7485-BC42-0EB9-30AA-791FD01FF4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B924D-1DEA-44F7-873F-D48D9B0C5F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ADEC97AA-6CE2-42FB-B469-3A7920A9CD2B}">
      <dgm:prSet/>
      <dgm:spPr/>
      <dgm:t>
        <a:bodyPr/>
        <a:lstStyle/>
        <a:p>
          <a:pPr rtl="0"/>
          <a:r>
            <a:rPr lang="de-DE" dirty="0"/>
            <a:t>Phasen des phraseodidaktischen Vierschritts</a:t>
          </a:r>
        </a:p>
      </dgm:t>
    </dgm:pt>
    <dgm:pt modelId="{95C57C4E-D5D2-4C73-AB55-855596CC49CC}" type="parTrans" cxnId="{B4D717A1-BE0E-44FD-82F6-E97CC4FE7DC0}">
      <dgm:prSet/>
      <dgm:spPr/>
      <dgm:t>
        <a:bodyPr/>
        <a:lstStyle/>
        <a:p>
          <a:endParaRPr lang="de-DE"/>
        </a:p>
      </dgm:t>
    </dgm:pt>
    <dgm:pt modelId="{A987D2AB-172B-404D-9B6C-719628DCE4B5}" type="sibTrans" cxnId="{B4D717A1-BE0E-44FD-82F6-E97CC4FE7DC0}">
      <dgm:prSet/>
      <dgm:spPr/>
      <dgm:t>
        <a:bodyPr/>
        <a:lstStyle/>
        <a:p>
          <a:endParaRPr lang="de-DE"/>
        </a:p>
      </dgm:t>
    </dgm:pt>
    <dgm:pt modelId="{6FAF43D2-1CF8-4402-9CA3-7EF0A5CF20BC}">
      <dgm:prSet/>
      <dgm:spPr/>
      <dgm:t>
        <a:bodyPr/>
        <a:lstStyle/>
        <a:p>
          <a:pPr rtl="0"/>
          <a:r>
            <a:rPr lang="de-DE" dirty="0">
              <a:solidFill>
                <a:schemeClr val="bg1"/>
              </a:solidFill>
            </a:rPr>
            <a:t>Erkennen</a:t>
          </a:r>
        </a:p>
      </dgm:t>
    </dgm:pt>
    <dgm:pt modelId="{55982580-701B-4A5C-A39F-7E55EB7CAFB0}" type="parTrans" cxnId="{8921A7DF-65BB-46E2-BD83-91559D056229}">
      <dgm:prSet/>
      <dgm:spPr/>
      <dgm:t>
        <a:bodyPr/>
        <a:lstStyle/>
        <a:p>
          <a:endParaRPr lang="de-DE"/>
        </a:p>
      </dgm:t>
    </dgm:pt>
    <dgm:pt modelId="{81FDE712-32B3-45E8-B880-14059E23EE4B}" type="sibTrans" cxnId="{8921A7DF-65BB-46E2-BD83-91559D056229}">
      <dgm:prSet/>
      <dgm:spPr/>
      <dgm:t>
        <a:bodyPr/>
        <a:lstStyle/>
        <a:p>
          <a:endParaRPr lang="de-DE"/>
        </a:p>
      </dgm:t>
    </dgm:pt>
    <dgm:pt modelId="{42DD6976-A3AA-4D25-95AE-8DDA75A10C89}">
      <dgm:prSet/>
      <dgm:spPr/>
      <dgm:t>
        <a:bodyPr/>
        <a:lstStyle/>
        <a:p>
          <a:pPr algn="ctr" rtl="0"/>
          <a:r>
            <a:rPr lang="de-DE" dirty="0">
              <a:solidFill>
                <a:schemeClr val="bg1"/>
              </a:solidFill>
            </a:rPr>
            <a:t>Entschlüsseln</a:t>
          </a:r>
        </a:p>
      </dgm:t>
    </dgm:pt>
    <dgm:pt modelId="{02EDD706-B3DE-40D1-B2C4-845D5EEE50B9}" type="parTrans" cxnId="{B0BA61F0-CF6B-401B-9CFE-57818D069164}">
      <dgm:prSet/>
      <dgm:spPr/>
      <dgm:t>
        <a:bodyPr/>
        <a:lstStyle/>
        <a:p>
          <a:endParaRPr lang="de-DE"/>
        </a:p>
      </dgm:t>
    </dgm:pt>
    <dgm:pt modelId="{FF6E3017-DDA8-4749-9BAE-EB5255071EBE}" type="sibTrans" cxnId="{B0BA61F0-CF6B-401B-9CFE-57818D069164}">
      <dgm:prSet/>
      <dgm:spPr/>
      <dgm:t>
        <a:bodyPr/>
        <a:lstStyle/>
        <a:p>
          <a:endParaRPr lang="de-DE"/>
        </a:p>
      </dgm:t>
    </dgm:pt>
    <dgm:pt modelId="{BE698E86-C93F-4A76-9C32-6037EC6237CA}">
      <dgm:prSet/>
      <dgm:spPr/>
      <dgm:t>
        <a:bodyPr/>
        <a:lstStyle/>
        <a:p>
          <a:pPr rtl="0"/>
          <a:r>
            <a:rPr lang="de-DE" dirty="0">
              <a:solidFill>
                <a:schemeClr val="accent2"/>
              </a:solidFill>
            </a:rPr>
            <a:t>Festigen</a:t>
          </a:r>
        </a:p>
      </dgm:t>
    </dgm:pt>
    <dgm:pt modelId="{B9585B5E-18E3-44D7-BE22-1A6E3C7182DA}" type="parTrans" cxnId="{3F038E69-B5EC-4532-8293-E1BAB1760263}">
      <dgm:prSet/>
      <dgm:spPr/>
      <dgm:t>
        <a:bodyPr/>
        <a:lstStyle/>
        <a:p>
          <a:endParaRPr lang="de-DE"/>
        </a:p>
      </dgm:t>
    </dgm:pt>
    <dgm:pt modelId="{8AD59C5F-7D63-4B11-81EF-E87C2C6F52ED}" type="sibTrans" cxnId="{3F038E69-B5EC-4532-8293-E1BAB1760263}">
      <dgm:prSet/>
      <dgm:spPr/>
      <dgm:t>
        <a:bodyPr/>
        <a:lstStyle/>
        <a:p>
          <a:endParaRPr lang="de-DE"/>
        </a:p>
      </dgm:t>
    </dgm:pt>
    <dgm:pt modelId="{05415EF4-CC1D-4C3E-BEA9-91A2AD75388C}">
      <dgm:prSet/>
      <dgm:spPr/>
      <dgm:t>
        <a:bodyPr/>
        <a:lstStyle/>
        <a:p>
          <a:pPr rtl="0"/>
          <a:r>
            <a:rPr lang="de-DE" dirty="0">
              <a:solidFill>
                <a:schemeClr val="accent2"/>
              </a:solidFill>
            </a:rPr>
            <a:t>Verwenden</a:t>
          </a:r>
        </a:p>
      </dgm:t>
    </dgm:pt>
    <dgm:pt modelId="{9005FB95-87BE-4F6C-860D-60E2EC114564}" type="parTrans" cxnId="{C71BE3F2-91CE-4C17-828A-D9DF22526CD3}">
      <dgm:prSet/>
      <dgm:spPr/>
      <dgm:t>
        <a:bodyPr/>
        <a:lstStyle/>
        <a:p>
          <a:endParaRPr lang="de-DE"/>
        </a:p>
      </dgm:t>
    </dgm:pt>
    <dgm:pt modelId="{06B697A4-493B-4131-AA18-63F369889E07}" type="sibTrans" cxnId="{C71BE3F2-91CE-4C17-828A-D9DF22526CD3}">
      <dgm:prSet/>
      <dgm:spPr/>
      <dgm:t>
        <a:bodyPr/>
        <a:lstStyle/>
        <a:p>
          <a:endParaRPr lang="de-DE"/>
        </a:p>
      </dgm:t>
    </dgm:pt>
    <dgm:pt modelId="{7799EFD7-A361-4FB3-966D-D280A187EB50}" type="pres">
      <dgm:prSet presAssocID="{359B924D-1DEA-44F7-873F-D48D9B0C5FDF}" presName="hierChild1" presStyleCnt="0">
        <dgm:presLayoutVars>
          <dgm:orgChart val="1"/>
          <dgm:chPref val="1"/>
          <dgm:dir/>
          <dgm:animOne val="branch"/>
          <dgm:animLvl val="lvl"/>
          <dgm:resizeHandles/>
        </dgm:presLayoutVars>
      </dgm:prSet>
      <dgm:spPr/>
    </dgm:pt>
    <dgm:pt modelId="{5CC6FE16-4945-4DA7-92E5-5EEBCCD5F2E8}" type="pres">
      <dgm:prSet presAssocID="{ADEC97AA-6CE2-42FB-B469-3A7920A9CD2B}" presName="hierRoot1" presStyleCnt="0">
        <dgm:presLayoutVars>
          <dgm:hierBranch val="init"/>
        </dgm:presLayoutVars>
      </dgm:prSet>
      <dgm:spPr/>
    </dgm:pt>
    <dgm:pt modelId="{A1C4D73A-C66D-4468-AF9F-98A816AE13C4}" type="pres">
      <dgm:prSet presAssocID="{ADEC97AA-6CE2-42FB-B469-3A7920A9CD2B}" presName="rootComposite1" presStyleCnt="0"/>
      <dgm:spPr/>
    </dgm:pt>
    <dgm:pt modelId="{76FC5852-3367-4D87-87C9-E8AC5C9169EB}" type="pres">
      <dgm:prSet presAssocID="{ADEC97AA-6CE2-42FB-B469-3A7920A9CD2B}" presName="rootText1" presStyleLbl="node0" presStyleIdx="0" presStyleCnt="1">
        <dgm:presLayoutVars>
          <dgm:chPref val="3"/>
        </dgm:presLayoutVars>
      </dgm:prSet>
      <dgm:spPr/>
    </dgm:pt>
    <dgm:pt modelId="{3D267172-8894-4750-8CAB-33B76D99290F}" type="pres">
      <dgm:prSet presAssocID="{ADEC97AA-6CE2-42FB-B469-3A7920A9CD2B}" presName="rootConnector1" presStyleLbl="node1" presStyleIdx="0" presStyleCnt="0"/>
      <dgm:spPr/>
    </dgm:pt>
    <dgm:pt modelId="{DAC8FE23-872E-4DAA-9D69-5274EC749D6E}" type="pres">
      <dgm:prSet presAssocID="{ADEC97AA-6CE2-42FB-B469-3A7920A9CD2B}" presName="hierChild2" presStyleCnt="0"/>
      <dgm:spPr/>
    </dgm:pt>
    <dgm:pt modelId="{DC4E77AA-672C-4BFB-BD10-87E98C0FDF46}" type="pres">
      <dgm:prSet presAssocID="{55982580-701B-4A5C-A39F-7E55EB7CAFB0}" presName="Name37" presStyleLbl="parChTrans1D2" presStyleIdx="0" presStyleCnt="4"/>
      <dgm:spPr/>
    </dgm:pt>
    <dgm:pt modelId="{599829C8-07FB-4730-9EB8-886FD79C92F3}" type="pres">
      <dgm:prSet presAssocID="{6FAF43D2-1CF8-4402-9CA3-7EF0A5CF20BC}" presName="hierRoot2" presStyleCnt="0">
        <dgm:presLayoutVars>
          <dgm:hierBranch val="init"/>
        </dgm:presLayoutVars>
      </dgm:prSet>
      <dgm:spPr/>
    </dgm:pt>
    <dgm:pt modelId="{003C193E-67CA-4220-92A5-9AA76A1B6DD3}" type="pres">
      <dgm:prSet presAssocID="{6FAF43D2-1CF8-4402-9CA3-7EF0A5CF20BC}" presName="rootComposite" presStyleCnt="0"/>
      <dgm:spPr/>
    </dgm:pt>
    <dgm:pt modelId="{0EEFA58C-DEE4-4669-AEFD-259230D54310}" type="pres">
      <dgm:prSet presAssocID="{6FAF43D2-1CF8-4402-9CA3-7EF0A5CF20BC}" presName="rootText" presStyleLbl="node2" presStyleIdx="0" presStyleCnt="4">
        <dgm:presLayoutVars>
          <dgm:chPref val="3"/>
        </dgm:presLayoutVars>
      </dgm:prSet>
      <dgm:spPr/>
    </dgm:pt>
    <dgm:pt modelId="{B6E8E0A2-3074-4439-BE43-24E910F259EE}" type="pres">
      <dgm:prSet presAssocID="{6FAF43D2-1CF8-4402-9CA3-7EF0A5CF20BC}" presName="rootConnector" presStyleLbl="node2" presStyleIdx="0" presStyleCnt="4"/>
      <dgm:spPr/>
    </dgm:pt>
    <dgm:pt modelId="{72BEA74C-C784-4242-B1BD-EC9F0415D1A2}" type="pres">
      <dgm:prSet presAssocID="{6FAF43D2-1CF8-4402-9CA3-7EF0A5CF20BC}" presName="hierChild4" presStyleCnt="0"/>
      <dgm:spPr/>
    </dgm:pt>
    <dgm:pt modelId="{348F1D94-CA68-40F1-A939-01F01D525AE9}" type="pres">
      <dgm:prSet presAssocID="{6FAF43D2-1CF8-4402-9CA3-7EF0A5CF20BC}" presName="hierChild5" presStyleCnt="0"/>
      <dgm:spPr/>
    </dgm:pt>
    <dgm:pt modelId="{62DCC175-8983-41F6-A3EB-A76B01280FBF}" type="pres">
      <dgm:prSet presAssocID="{02EDD706-B3DE-40D1-B2C4-845D5EEE50B9}" presName="Name37" presStyleLbl="parChTrans1D2" presStyleIdx="1" presStyleCnt="4"/>
      <dgm:spPr/>
    </dgm:pt>
    <dgm:pt modelId="{575F7433-0510-45C9-9870-1291FFFE45C8}" type="pres">
      <dgm:prSet presAssocID="{42DD6976-A3AA-4D25-95AE-8DDA75A10C89}" presName="hierRoot2" presStyleCnt="0">
        <dgm:presLayoutVars>
          <dgm:hierBranch val="init"/>
        </dgm:presLayoutVars>
      </dgm:prSet>
      <dgm:spPr/>
    </dgm:pt>
    <dgm:pt modelId="{EE6D4C58-50D2-4FB3-8CCF-F8414AA4D3E0}" type="pres">
      <dgm:prSet presAssocID="{42DD6976-A3AA-4D25-95AE-8DDA75A10C89}" presName="rootComposite" presStyleCnt="0"/>
      <dgm:spPr/>
    </dgm:pt>
    <dgm:pt modelId="{3974D789-696B-42ED-A3A9-93E0FAC5EE32}" type="pres">
      <dgm:prSet presAssocID="{42DD6976-A3AA-4D25-95AE-8DDA75A10C89}" presName="rootText" presStyleLbl="node2" presStyleIdx="1" presStyleCnt="4">
        <dgm:presLayoutVars>
          <dgm:chPref val="3"/>
        </dgm:presLayoutVars>
      </dgm:prSet>
      <dgm:spPr/>
    </dgm:pt>
    <dgm:pt modelId="{91BA0CAC-7E57-4FC8-AE35-08CA4688B96B}" type="pres">
      <dgm:prSet presAssocID="{42DD6976-A3AA-4D25-95AE-8DDA75A10C89}" presName="rootConnector" presStyleLbl="node2" presStyleIdx="1" presStyleCnt="4"/>
      <dgm:spPr/>
    </dgm:pt>
    <dgm:pt modelId="{8E30DC85-29AF-42E8-81E0-F0B878C7B01F}" type="pres">
      <dgm:prSet presAssocID="{42DD6976-A3AA-4D25-95AE-8DDA75A10C89}" presName="hierChild4" presStyleCnt="0"/>
      <dgm:spPr/>
    </dgm:pt>
    <dgm:pt modelId="{CE71B3C9-6226-4735-A18B-0CD4EF226DCD}" type="pres">
      <dgm:prSet presAssocID="{42DD6976-A3AA-4D25-95AE-8DDA75A10C89}" presName="hierChild5" presStyleCnt="0"/>
      <dgm:spPr/>
    </dgm:pt>
    <dgm:pt modelId="{536946A0-FC08-448D-97B9-6C05B725AE9C}" type="pres">
      <dgm:prSet presAssocID="{B9585B5E-18E3-44D7-BE22-1A6E3C7182DA}" presName="Name37" presStyleLbl="parChTrans1D2" presStyleIdx="2" presStyleCnt="4"/>
      <dgm:spPr/>
    </dgm:pt>
    <dgm:pt modelId="{C2568078-DE91-4B28-A0B4-727C1A992E33}" type="pres">
      <dgm:prSet presAssocID="{BE698E86-C93F-4A76-9C32-6037EC6237CA}" presName="hierRoot2" presStyleCnt="0">
        <dgm:presLayoutVars>
          <dgm:hierBranch val="init"/>
        </dgm:presLayoutVars>
      </dgm:prSet>
      <dgm:spPr/>
    </dgm:pt>
    <dgm:pt modelId="{43B4BA10-E6F1-4A23-AF1C-3E530FE42A6D}" type="pres">
      <dgm:prSet presAssocID="{BE698E86-C93F-4A76-9C32-6037EC6237CA}" presName="rootComposite" presStyleCnt="0"/>
      <dgm:spPr/>
    </dgm:pt>
    <dgm:pt modelId="{BA0D40C9-E07B-4768-A4AC-A75FEB1CF67C}" type="pres">
      <dgm:prSet presAssocID="{BE698E86-C93F-4A76-9C32-6037EC6237CA}" presName="rootText" presStyleLbl="node2" presStyleIdx="2" presStyleCnt="4">
        <dgm:presLayoutVars>
          <dgm:chPref val="3"/>
        </dgm:presLayoutVars>
      </dgm:prSet>
      <dgm:spPr/>
    </dgm:pt>
    <dgm:pt modelId="{59CB3FDE-82C5-49EF-8D16-7F599B91DB8F}" type="pres">
      <dgm:prSet presAssocID="{BE698E86-C93F-4A76-9C32-6037EC6237CA}" presName="rootConnector" presStyleLbl="node2" presStyleIdx="2" presStyleCnt="4"/>
      <dgm:spPr/>
    </dgm:pt>
    <dgm:pt modelId="{1ED2441D-40B2-4F2F-B488-3B4D90A30916}" type="pres">
      <dgm:prSet presAssocID="{BE698E86-C93F-4A76-9C32-6037EC6237CA}" presName="hierChild4" presStyleCnt="0"/>
      <dgm:spPr/>
    </dgm:pt>
    <dgm:pt modelId="{98531745-DB07-44A1-B093-13250E98486F}" type="pres">
      <dgm:prSet presAssocID="{BE698E86-C93F-4A76-9C32-6037EC6237CA}" presName="hierChild5" presStyleCnt="0"/>
      <dgm:spPr/>
    </dgm:pt>
    <dgm:pt modelId="{7A8FB2E5-2857-4B0D-A154-FA825781F699}" type="pres">
      <dgm:prSet presAssocID="{9005FB95-87BE-4F6C-860D-60E2EC114564}" presName="Name37" presStyleLbl="parChTrans1D2" presStyleIdx="3" presStyleCnt="4"/>
      <dgm:spPr/>
    </dgm:pt>
    <dgm:pt modelId="{7B63743B-2084-4C77-92C9-C85F11AF877F}" type="pres">
      <dgm:prSet presAssocID="{05415EF4-CC1D-4C3E-BEA9-91A2AD75388C}" presName="hierRoot2" presStyleCnt="0">
        <dgm:presLayoutVars>
          <dgm:hierBranch val="init"/>
        </dgm:presLayoutVars>
      </dgm:prSet>
      <dgm:spPr/>
    </dgm:pt>
    <dgm:pt modelId="{4BDB6305-EC5D-4A23-A223-1EF30176317C}" type="pres">
      <dgm:prSet presAssocID="{05415EF4-CC1D-4C3E-BEA9-91A2AD75388C}" presName="rootComposite" presStyleCnt="0"/>
      <dgm:spPr/>
    </dgm:pt>
    <dgm:pt modelId="{3A179439-AEF1-460E-B47D-67EBF5439C33}" type="pres">
      <dgm:prSet presAssocID="{05415EF4-CC1D-4C3E-BEA9-91A2AD75388C}" presName="rootText" presStyleLbl="node2" presStyleIdx="3" presStyleCnt="4">
        <dgm:presLayoutVars>
          <dgm:chPref val="3"/>
        </dgm:presLayoutVars>
      </dgm:prSet>
      <dgm:spPr/>
    </dgm:pt>
    <dgm:pt modelId="{50FF36D6-EB63-4182-88E3-AB9C21582155}" type="pres">
      <dgm:prSet presAssocID="{05415EF4-CC1D-4C3E-BEA9-91A2AD75388C}" presName="rootConnector" presStyleLbl="node2" presStyleIdx="3" presStyleCnt="4"/>
      <dgm:spPr/>
    </dgm:pt>
    <dgm:pt modelId="{B42FFE27-6A58-465B-A63E-4580FE9E6460}" type="pres">
      <dgm:prSet presAssocID="{05415EF4-CC1D-4C3E-BEA9-91A2AD75388C}" presName="hierChild4" presStyleCnt="0"/>
      <dgm:spPr/>
    </dgm:pt>
    <dgm:pt modelId="{5E128F6C-B65A-420D-B6CC-7705DB26E772}" type="pres">
      <dgm:prSet presAssocID="{05415EF4-CC1D-4C3E-BEA9-91A2AD75388C}" presName="hierChild5" presStyleCnt="0"/>
      <dgm:spPr/>
    </dgm:pt>
    <dgm:pt modelId="{F12FC8EF-AECA-490B-92B9-1F02B7C08234}" type="pres">
      <dgm:prSet presAssocID="{ADEC97AA-6CE2-42FB-B469-3A7920A9CD2B}" presName="hierChild3" presStyleCnt="0"/>
      <dgm:spPr/>
    </dgm:pt>
  </dgm:ptLst>
  <dgm:cxnLst>
    <dgm:cxn modelId="{12C3E011-7C23-40FD-AFC4-14702B8108F7}" type="presOf" srcId="{55982580-701B-4A5C-A39F-7E55EB7CAFB0}" destId="{DC4E77AA-672C-4BFB-BD10-87E98C0FDF46}" srcOrd="0" destOrd="0" presId="urn:microsoft.com/office/officeart/2005/8/layout/orgChart1"/>
    <dgm:cxn modelId="{396B9815-1F39-4540-984E-C18557DB2838}" type="presOf" srcId="{9005FB95-87BE-4F6C-860D-60E2EC114564}" destId="{7A8FB2E5-2857-4B0D-A154-FA825781F699}" srcOrd="0" destOrd="0" presId="urn:microsoft.com/office/officeart/2005/8/layout/orgChart1"/>
    <dgm:cxn modelId="{DE3DDA28-B3FC-4FEC-8F45-3F3FB88F6409}" type="presOf" srcId="{ADEC97AA-6CE2-42FB-B469-3A7920A9CD2B}" destId="{76FC5852-3367-4D87-87C9-E8AC5C9169EB}" srcOrd="0" destOrd="0" presId="urn:microsoft.com/office/officeart/2005/8/layout/orgChart1"/>
    <dgm:cxn modelId="{DD0EFE2D-9EB3-40AD-A927-88E9449BF0FD}" type="presOf" srcId="{BE698E86-C93F-4A76-9C32-6037EC6237CA}" destId="{BA0D40C9-E07B-4768-A4AC-A75FEB1CF67C}" srcOrd="0" destOrd="0" presId="urn:microsoft.com/office/officeart/2005/8/layout/orgChart1"/>
    <dgm:cxn modelId="{79400233-FAED-41EB-93F1-CCE6AFC8F5E9}" type="presOf" srcId="{BE698E86-C93F-4A76-9C32-6037EC6237CA}" destId="{59CB3FDE-82C5-49EF-8D16-7F599B91DB8F}" srcOrd="1" destOrd="0" presId="urn:microsoft.com/office/officeart/2005/8/layout/orgChart1"/>
    <dgm:cxn modelId="{6301CB3E-6BF7-4C48-BB04-2060FF55142B}" type="presOf" srcId="{ADEC97AA-6CE2-42FB-B469-3A7920A9CD2B}" destId="{3D267172-8894-4750-8CAB-33B76D99290F}" srcOrd="1" destOrd="0" presId="urn:microsoft.com/office/officeart/2005/8/layout/orgChart1"/>
    <dgm:cxn modelId="{963E7463-D360-4337-B7F9-FEBAAE9377F6}" type="presOf" srcId="{05415EF4-CC1D-4C3E-BEA9-91A2AD75388C}" destId="{50FF36D6-EB63-4182-88E3-AB9C21582155}" srcOrd="1" destOrd="0" presId="urn:microsoft.com/office/officeart/2005/8/layout/orgChart1"/>
    <dgm:cxn modelId="{3F038E69-B5EC-4532-8293-E1BAB1760263}" srcId="{ADEC97AA-6CE2-42FB-B469-3A7920A9CD2B}" destId="{BE698E86-C93F-4A76-9C32-6037EC6237CA}" srcOrd="2" destOrd="0" parTransId="{B9585B5E-18E3-44D7-BE22-1A6E3C7182DA}" sibTransId="{8AD59C5F-7D63-4B11-81EF-E87C2C6F52ED}"/>
    <dgm:cxn modelId="{9943D187-D0DA-4471-8066-593C7C56095F}" type="presOf" srcId="{B9585B5E-18E3-44D7-BE22-1A6E3C7182DA}" destId="{536946A0-FC08-448D-97B9-6C05B725AE9C}" srcOrd="0" destOrd="0" presId="urn:microsoft.com/office/officeart/2005/8/layout/orgChart1"/>
    <dgm:cxn modelId="{961C618E-C5E2-4F6D-89FC-27CD4F74D333}" type="presOf" srcId="{359B924D-1DEA-44F7-873F-D48D9B0C5FDF}" destId="{7799EFD7-A361-4FB3-966D-D280A187EB50}" srcOrd="0" destOrd="0" presId="urn:microsoft.com/office/officeart/2005/8/layout/orgChart1"/>
    <dgm:cxn modelId="{3F3E7395-606E-42DD-A599-3E59F9E0563B}" type="presOf" srcId="{02EDD706-B3DE-40D1-B2C4-845D5EEE50B9}" destId="{62DCC175-8983-41F6-A3EB-A76B01280FBF}" srcOrd="0" destOrd="0" presId="urn:microsoft.com/office/officeart/2005/8/layout/orgChart1"/>
    <dgm:cxn modelId="{B4D717A1-BE0E-44FD-82F6-E97CC4FE7DC0}" srcId="{359B924D-1DEA-44F7-873F-D48D9B0C5FDF}" destId="{ADEC97AA-6CE2-42FB-B469-3A7920A9CD2B}" srcOrd="0" destOrd="0" parTransId="{95C57C4E-D5D2-4C73-AB55-855596CC49CC}" sibTransId="{A987D2AB-172B-404D-9B6C-719628DCE4B5}"/>
    <dgm:cxn modelId="{193B7BA7-958F-4C47-8C4E-D99D5235A8B3}" type="presOf" srcId="{42DD6976-A3AA-4D25-95AE-8DDA75A10C89}" destId="{3974D789-696B-42ED-A3A9-93E0FAC5EE32}" srcOrd="0" destOrd="0" presId="urn:microsoft.com/office/officeart/2005/8/layout/orgChart1"/>
    <dgm:cxn modelId="{D381F4A9-3005-492F-A947-7CF58CEF8E1D}" type="presOf" srcId="{05415EF4-CC1D-4C3E-BEA9-91A2AD75388C}" destId="{3A179439-AEF1-460E-B47D-67EBF5439C33}" srcOrd="0" destOrd="0" presId="urn:microsoft.com/office/officeart/2005/8/layout/orgChart1"/>
    <dgm:cxn modelId="{C6514BAB-7660-4094-AFC4-964F8A43A92E}" type="presOf" srcId="{42DD6976-A3AA-4D25-95AE-8DDA75A10C89}" destId="{91BA0CAC-7E57-4FC8-AE35-08CA4688B96B}" srcOrd="1" destOrd="0" presId="urn:microsoft.com/office/officeart/2005/8/layout/orgChart1"/>
    <dgm:cxn modelId="{90468CAB-F9C8-4505-90AA-F144D91EFF19}" type="presOf" srcId="{6FAF43D2-1CF8-4402-9CA3-7EF0A5CF20BC}" destId="{B6E8E0A2-3074-4439-BE43-24E910F259EE}" srcOrd="1" destOrd="0" presId="urn:microsoft.com/office/officeart/2005/8/layout/orgChart1"/>
    <dgm:cxn modelId="{F2ACFDB9-EED5-4F00-BE00-F2A5E5BA727B}" type="presOf" srcId="{6FAF43D2-1CF8-4402-9CA3-7EF0A5CF20BC}" destId="{0EEFA58C-DEE4-4669-AEFD-259230D54310}" srcOrd="0" destOrd="0" presId="urn:microsoft.com/office/officeart/2005/8/layout/orgChart1"/>
    <dgm:cxn modelId="{8921A7DF-65BB-46E2-BD83-91559D056229}" srcId="{ADEC97AA-6CE2-42FB-B469-3A7920A9CD2B}" destId="{6FAF43D2-1CF8-4402-9CA3-7EF0A5CF20BC}" srcOrd="0" destOrd="0" parTransId="{55982580-701B-4A5C-A39F-7E55EB7CAFB0}" sibTransId="{81FDE712-32B3-45E8-B880-14059E23EE4B}"/>
    <dgm:cxn modelId="{B0BA61F0-CF6B-401B-9CFE-57818D069164}" srcId="{ADEC97AA-6CE2-42FB-B469-3A7920A9CD2B}" destId="{42DD6976-A3AA-4D25-95AE-8DDA75A10C89}" srcOrd="1" destOrd="0" parTransId="{02EDD706-B3DE-40D1-B2C4-845D5EEE50B9}" sibTransId="{FF6E3017-DDA8-4749-9BAE-EB5255071EBE}"/>
    <dgm:cxn modelId="{C71BE3F2-91CE-4C17-828A-D9DF22526CD3}" srcId="{ADEC97AA-6CE2-42FB-B469-3A7920A9CD2B}" destId="{05415EF4-CC1D-4C3E-BEA9-91A2AD75388C}" srcOrd="3" destOrd="0" parTransId="{9005FB95-87BE-4F6C-860D-60E2EC114564}" sibTransId="{06B697A4-493B-4131-AA18-63F369889E07}"/>
    <dgm:cxn modelId="{889A7B15-D124-4922-BC00-60F222212D6A}" type="presParOf" srcId="{7799EFD7-A361-4FB3-966D-D280A187EB50}" destId="{5CC6FE16-4945-4DA7-92E5-5EEBCCD5F2E8}" srcOrd="0" destOrd="0" presId="urn:microsoft.com/office/officeart/2005/8/layout/orgChart1"/>
    <dgm:cxn modelId="{6DB3451E-4612-4C07-B140-B58D636D91AB}" type="presParOf" srcId="{5CC6FE16-4945-4DA7-92E5-5EEBCCD5F2E8}" destId="{A1C4D73A-C66D-4468-AF9F-98A816AE13C4}" srcOrd="0" destOrd="0" presId="urn:microsoft.com/office/officeart/2005/8/layout/orgChart1"/>
    <dgm:cxn modelId="{D47EE15F-2219-4BDF-86A5-7D038C92C659}" type="presParOf" srcId="{A1C4D73A-C66D-4468-AF9F-98A816AE13C4}" destId="{76FC5852-3367-4D87-87C9-E8AC5C9169EB}" srcOrd="0" destOrd="0" presId="urn:microsoft.com/office/officeart/2005/8/layout/orgChart1"/>
    <dgm:cxn modelId="{0E5FACB8-4E4B-4573-9033-E91B34DF4280}" type="presParOf" srcId="{A1C4D73A-C66D-4468-AF9F-98A816AE13C4}" destId="{3D267172-8894-4750-8CAB-33B76D99290F}" srcOrd="1" destOrd="0" presId="urn:microsoft.com/office/officeart/2005/8/layout/orgChart1"/>
    <dgm:cxn modelId="{74E983B2-790B-41DF-BFAF-F4A2D7356703}" type="presParOf" srcId="{5CC6FE16-4945-4DA7-92E5-5EEBCCD5F2E8}" destId="{DAC8FE23-872E-4DAA-9D69-5274EC749D6E}" srcOrd="1" destOrd="0" presId="urn:microsoft.com/office/officeart/2005/8/layout/orgChart1"/>
    <dgm:cxn modelId="{5E38124A-2E74-4B44-B7C6-3B44460246C9}" type="presParOf" srcId="{DAC8FE23-872E-4DAA-9D69-5274EC749D6E}" destId="{DC4E77AA-672C-4BFB-BD10-87E98C0FDF46}" srcOrd="0" destOrd="0" presId="urn:microsoft.com/office/officeart/2005/8/layout/orgChart1"/>
    <dgm:cxn modelId="{15DD31DA-DDFE-4E2C-A538-B9A97837D8B5}" type="presParOf" srcId="{DAC8FE23-872E-4DAA-9D69-5274EC749D6E}" destId="{599829C8-07FB-4730-9EB8-886FD79C92F3}" srcOrd="1" destOrd="0" presId="urn:microsoft.com/office/officeart/2005/8/layout/orgChart1"/>
    <dgm:cxn modelId="{253B7FD2-512C-4F4B-BB62-B2DCED8A2F6C}" type="presParOf" srcId="{599829C8-07FB-4730-9EB8-886FD79C92F3}" destId="{003C193E-67CA-4220-92A5-9AA76A1B6DD3}" srcOrd="0" destOrd="0" presId="urn:microsoft.com/office/officeart/2005/8/layout/orgChart1"/>
    <dgm:cxn modelId="{83B417E0-2593-4E4C-BF60-53C02D78E2C1}" type="presParOf" srcId="{003C193E-67CA-4220-92A5-9AA76A1B6DD3}" destId="{0EEFA58C-DEE4-4669-AEFD-259230D54310}" srcOrd="0" destOrd="0" presId="urn:microsoft.com/office/officeart/2005/8/layout/orgChart1"/>
    <dgm:cxn modelId="{9D467502-DD9A-41A1-9289-2B692A73EF86}" type="presParOf" srcId="{003C193E-67CA-4220-92A5-9AA76A1B6DD3}" destId="{B6E8E0A2-3074-4439-BE43-24E910F259EE}" srcOrd="1" destOrd="0" presId="urn:microsoft.com/office/officeart/2005/8/layout/orgChart1"/>
    <dgm:cxn modelId="{BCFAD054-6487-4C5C-99B5-DEE161E205DA}" type="presParOf" srcId="{599829C8-07FB-4730-9EB8-886FD79C92F3}" destId="{72BEA74C-C784-4242-B1BD-EC9F0415D1A2}" srcOrd="1" destOrd="0" presId="urn:microsoft.com/office/officeart/2005/8/layout/orgChart1"/>
    <dgm:cxn modelId="{77699D3F-1520-45A5-997C-98885858976D}" type="presParOf" srcId="{599829C8-07FB-4730-9EB8-886FD79C92F3}" destId="{348F1D94-CA68-40F1-A939-01F01D525AE9}" srcOrd="2" destOrd="0" presId="urn:microsoft.com/office/officeart/2005/8/layout/orgChart1"/>
    <dgm:cxn modelId="{1E026D92-B391-4223-8F93-35DE5C28F1EE}" type="presParOf" srcId="{DAC8FE23-872E-4DAA-9D69-5274EC749D6E}" destId="{62DCC175-8983-41F6-A3EB-A76B01280FBF}" srcOrd="2" destOrd="0" presId="urn:microsoft.com/office/officeart/2005/8/layout/orgChart1"/>
    <dgm:cxn modelId="{21DA4EA3-2DE8-462A-989A-7621AB7B6E43}" type="presParOf" srcId="{DAC8FE23-872E-4DAA-9D69-5274EC749D6E}" destId="{575F7433-0510-45C9-9870-1291FFFE45C8}" srcOrd="3" destOrd="0" presId="urn:microsoft.com/office/officeart/2005/8/layout/orgChart1"/>
    <dgm:cxn modelId="{8D489221-FEC1-4D4E-992A-64E054D1BE7D}" type="presParOf" srcId="{575F7433-0510-45C9-9870-1291FFFE45C8}" destId="{EE6D4C58-50D2-4FB3-8CCF-F8414AA4D3E0}" srcOrd="0" destOrd="0" presId="urn:microsoft.com/office/officeart/2005/8/layout/orgChart1"/>
    <dgm:cxn modelId="{3D263D65-19C1-4344-A5CB-1967AB098814}" type="presParOf" srcId="{EE6D4C58-50D2-4FB3-8CCF-F8414AA4D3E0}" destId="{3974D789-696B-42ED-A3A9-93E0FAC5EE32}" srcOrd="0" destOrd="0" presId="urn:microsoft.com/office/officeart/2005/8/layout/orgChart1"/>
    <dgm:cxn modelId="{9AC6C1AE-2613-472A-987C-5D7C63D483B2}" type="presParOf" srcId="{EE6D4C58-50D2-4FB3-8CCF-F8414AA4D3E0}" destId="{91BA0CAC-7E57-4FC8-AE35-08CA4688B96B}" srcOrd="1" destOrd="0" presId="urn:microsoft.com/office/officeart/2005/8/layout/orgChart1"/>
    <dgm:cxn modelId="{DE2916FC-CDCC-44E9-BC2F-E57B68EA7714}" type="presParOf" srcId="{575F7433-0510-45C9-9870-1291FFFE45C8}" destId="{8E30DC85-29AF-42E8-81E0-F0B878C7B01F}" srcOrd="1" destOrd="0" presId="urn:microsoft.com/office/officeart/2005/8/layout/orgChart1"/>
    <dgm:cxn modelId="{B8325118-C129-44AB-BCDD-67FD0CEAB121}" type="presParOf" srcId="{575F7433-0510-45C9-9870-1291FFFE45C8}" destId="{CE71B3C9-6226-4735-A18B-0CD4EF226DCD}" srcOrd="2" destOrd="0" presId="urn:microsoft.com/office/officeart/2005/8/layout/orgChart1"/>
    <dgm:cxn modelId="{F421B765-8719-4168-914B-7E860DFF569A}" type="presParOf" srcId="{DAC8FE23-872E-4DAA-9D69-5274EC749D6E}" destId="{536946A0-FC08-448D-97B9-6C05B725AE9C}" srcOrd="4" destOrd="0" presId="urn:microsoft.com/office/officeart/2005/8/layout/orgChart1"/>
    <dgm:cxn modelId="{E0A0689B-F73F-47A0-8410-8AA47A622E4C}" type="presParOf" srcId="{DAC8FE23-872E-4DAA-9D69-5274EC749D6E}" destId="{C2568078-DE91-4B28-A0B4-727C1A992E33}" srcOrd="5" destOrd="0" presId="urn:microsoft.com/office/officeart/2005/8/layout/orgChart1"/>
    <dgm:cxn modelId="{FDA06F38-A89F-4A2F-93F0-0B64E7B8BE63}" type="presParOf" srcId="{C2568078-DE91-4B28-A0B4-727C1A992E33}" destId="{43B4BA10-E6F1-4A23-AF1C-3E530FE42A6D}" srcOrd="0" destOrd="0" presId="urn:microsoft.com/office/officeart/2005/8/layout/orgChart1"/>
    <dgm:cxn modelId="{538E2D1D-EE10-4CEB-A2DC-FE5358B4A251}" type="presParOf" srcId="{43B4BA10-E6F1-4A23-AF1C-3E530FE42A6D}" destId="{BA0D40C9-E07B-4768-A4AC-A75FEB1CF67C}" srcOrd="0" destOrd="0" presId="urn:microsoft.com/office/officeart/2005/8/layout/orgChart1"/>
    <dgm:cxn modelId="{F6922D64-0270-4430-987B-902020557D69}" type="presParOf" srcId="{43B4BA10-E6F1-4A23-AF1C-3E530FE42A6D}" destId="{59CB3FDE-82C5-49EF-8D16-7F599B91DB8F}" srcOrd="1" destOrd="0" presId="urn:microsoft.com/office/officeart/2005/8/layout/orgChart1"/>
    <dgm:cxn modelId="{D273AAC4-235F-4615-9CB7-98197C52C375}" type="presParOf" srcId="{C2568078-DE91-4B28-A0B4-727C1A992E33}" destId="{1ED2441D-40B2-4F2F-B488-3B4D90A30916}" srcOrd="1" destOrd="0" presId="urn:microsoft.com/office/officeart/2005/8/layout/orgChart1"/>
    <dgm:cxn modelId="{E6689BFA-7A70-4F95-9A43-65D0CD9B24F3}" type="presParOf" srcId="{C2568078-DE91-4B28-A0B4-727C1A992E33}" destId="{98531745-DB07-44A1-B093-13250E98486F}" srcOrd="2" destOrd="0" presId="urn:microsoft.com/office/officeart/2005/8/layout/orgChart1"/>
    <dgm:cxn modelId="{C8F348E5-80B4-4170-9438-6E41128E2292}" type="presParOf" srcId="{DAC8FE23-872E-4DAA-9D69-5274EC749D6E}" destId="{7A8FB2E5-2857-4B0D-A154-FA825781F699}" srcOrd="6" destOrd="0" presId="urn:microsoft.com/office/officeart/2005/8/layout/orgChart1"/>
    <dgm:cxn modelId="{47757A15-27F7-4A62-893A-30CEB0B61A7F}" type="presParOf" srcId="{DAC8FE23-872E-4DAA-9D69-5274EC749D6E}" destId="{7B63743B-2084-4C77-92C9-C85F11AF877F}" srcOrd="7" destOrd="0" presId="urn:microsoft.com/office/officeart/2005/8/layout/orgChart1"/>
    <dgm:cxn modelId="{B7FF3023-9ABB-4E2E-8D83-DFFF795B2DCA}" type="presParOf" srcId="{7B63743B-2084-4C77-92C9-C85F11AF877F}" destId="{4BDB6305-EC5D-4A23-A223-1EF30176317C}" srcOrd="0" destOrd="0" presId="urn:microsoft.com/office/officeart/2005/8/layout/orgChart1"/>
    <dgm:cxn modelId="{981387AD-5025-4EE4-8982-65E81CD67296}" type="presParOf" srcId="{4BDB6305-EC5D-4A23-A223-1EF30176317C}" destId="{3A179439-AEF1-460E-B47D-67EBF5439C33}" srcOrd="0" destOrd="0" presId="urn:microsoft.com/office/officeart/2005/8/layout/orgChart1"/>
    <dgm:cxn modelId="{8AAB5B1E-9860-4638-BF34-DB593BDB43F2}" type="presParOf" srcId="{4BDB6305-EC5D-4A23-A223-1EF30176317C}" destId="{50FF36D6-EB63-4182-88E3-AB9C21582155}" srcOrd="1" destOrd="0" presId="urn:microsoft.com/office/officeart/2005/8/layout/orgChart1"/>
    <dgm:cxn modelId="{C71FCBAB-DE38-4B0B-BDB0-4A857E0BE76A}" type="presParOf" srcId="{7B63743B-2084-4C77-92C9-C85F11AF877F}" destId="{B42FFE27-6A58-465B-A63E-4580FE9E6460}" srcOrd="1" destOrd="0" presId="urn:microsoft.com/office/officeart/2005/8/layout/orgChart1"/>
    <dgm:cxn modelId="{0043ADF7-5175-49CE-99AD-85558DB08913}" type="presParOf" srcId="{7B63743B-2084-4C77-92C9-C85F11AF877F}" destId="{5E128F6C-B65A-420D-B6CC-7705DB26E772}" srcOrd="2" destOrd="0" presId="urn:microsoft.com/office/officeart/2005/8/layout/orgChart1"/>
    <dgm:cxn modelId="{DCC388B2-7F99-474B-85ED-16AC17E102E9}" type="presParOf" srcId="{5CC6FE16-4945-4DA7-92E5-5EEBCCD5F2E8}" destId="{F12FC8EF-AECA-490B-92B9-1F02B7C0823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52EDC-2E72-46D5-91A9-BA13DECBF7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B642E887-CD93-4815-BD93-D5DFD5CF9B82}">
      <dgm:prSet custT="1"/>
      <dgm:spPr/>
      <dgm:t>
        <a:bodyPr/>
        <a:lstStyle/>
        <a:p>
          <a:pPr rtl="0"/>
          <a:r>
            <a:rPr lang="de-DE" sz="1800" dirty="0"/>
            <a:t>Parallele Entwicklung der phraseologischen und der allgemeinen lexikalischen Kompetenz in Mutter- und Fremdsprache (</a:t>
          </a:r>
          <a:r>
            <a:rPr lang="de-DE" sz="1800" dirty="0" err="1"/>
            <a:t>Ettinger</a:t>
          </a:r>
          <a:r>
            <a:rPr lang="de-DE" sz="1800" dirty="0"/>
            <a:t> 2013: 24; </a:t>
          </a:r>
          <a:r>
            <a:rPr lang="de-DE" sz="1800" dirty="0" err="1"/>
            <a:t>Piirainen</a:t>
          </a:r>
          <a:r>
            <a:rPr lang="de-DE" sz="1800" dirty="0"/>
            <a:t> 2011: 161),</a:t>
          </a:r>
        </a:p>
      </dgm:t>
    </dgm:pt>
    <dgm:pt modelId="{3E1D2B66-1FD8-491B-A500-F3A73B571023}" type="parTrans" cxnId="{DA56D621-C466-4F0F-A436-3ADDC3D9D01F}">
      <dgm:prSet/>
      <dgm:spPr/>
      <dgm:t>
        <a:bodyPr/>
        <a:lstStyle/>
        <a:p>
          <a:endParaRPr lang="de-DE"/>
        </a:p>
      </dgm:t>
    </dgm:pt>
    <dgm:pt modelId="{B0CB06DB-5E47-4651-BE05-23221BE6C83F}" type="sibTrans" cxnId="{DA56D621-C466-4F0F-A436-3ADDC3D9D01F}">
      <dgm:prSet/>
      <dgm:spPr/>
      <dgm:t>
        <a:bodyPr/>
        <a:lstStyle/>
        <a:p>
          <a:endParaRPr lang="de-DE"/>
        </a:p>
      </dgm:t>
    </dgm:pt>
    <dgm:pt modelId="{238B081E-BCE1-474F-B58D-B43A1C223EC1}">
      <dgm:prSet custT="1"/>
      <dgm:spPr/>
      <dgm:t>
        <a:bodyPr/>
        <a:lstStyle/>
        <a:p>
          <a:pPr rtl="0"/>
          <a:r>
            <a:rPr lang="de-DE" sz="1800" dirty="0"/>
            <a:t>Eingeschränkte soziale Rollen und kommunikative Bedürfnisse bei jungen Lernenden (Aguado 2002: 36),</a:t>
          </a:r>
        </a:p>
      </dgm:t>
    </dgm:pt>
    <dgm:pt modelId="{4FE66CE6-E886-4F47-AC12-198BDF482F22}" type="parTrans" cxnId="{3C82DCC5-365D-42CD-A1F3-AB13C59C50A7}">
      <dgm:prSet/>
      <dgm:spPr/>
      <dgm:t>
        <a:bodyPr/>
        <a:lstStyle/>
        <a:p>
          <a:endParaRPr lang="de-DE"/>
        </a:p>
      </dgm:t>
    </dgm:pt>
    <dgm:pt modelId="{9A70FEB8-0742-405B-91AD-3F82B68F7E3A}" type="sibTrans" cxnId="{3C82DCC5-365D-42CD-A1F3-AB13C59C50A7}">
      <dgm:prSet/>
      <dgm:spPr/>
      <dgm:t>
        <a:bodyPr/>
        <a:lstStyle/>
        <a:p>
          <a:endParaRPr lang="de-DE"/>
        </a:p>
      </dgm:t>
    </dgm:pt>
    <dgm:pt modelId="{15791AC7-1C2D-454F-983B-2DCA39950E3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1800" dirty="0"/>
            <a:t>Entwicklung der analytischen Komponente erst nach dem achten Lebensjahr im natürlichen Spracherwerb </a:t>
          </a:r>
          <a:br>
            <a:rPr lang="de-DE" sz="1800" dirty="0"/>
          </a:br>
          <a:r>
            <a:rPr lang="de-DE" sz="1800" dirty="0"/>
            <a:t>(Aguado 2002: 34).</a:t>
          </a:r>
        </a:p>
        <a:p>
          <a:pPr marL="0" marR="0" indent="0" defTabSz="914400" rtl="0" eaLnBrk="1" fontAlgn="auto" latinLnBrk="0" hangingPunct="1">
            <a:lnSpc>
              <a:spcPct val="100000"/>
            </a:lnSpc>
            <a:spcBef>
              <a:spcPts val="0"/>
            </a:spcBef>
            <a:spcAft>
              <a:spcPts val="0"/>
            </a:spcAft>
            <a:buClrTx/>
            <a:buSzTx/>
            <a:buFontTx/>
            <a:buNone/>
            <a:tabLst/>
            <a:defRPr/>
          </a:pPr>
          <a:r>
            <a:rPr lang="de-DE" sz="1800" dirty="0"/>
            <a:t>Kognitive Reife als ausschlaggebender Faktor für die Entwicklung metasprachlicher Fähigkeiten (</a:t>
          </a:r>
          <a:r>
            <a:rPr lang="de-DE" sz="1800" dirty="0" err="1"/>
            <a:t>Konecny</a:t>
          </a:r>
          <a:r>
            <a:rPr lang="de-DE" sz="1800" dirty="0"/>
            <a:t> u.a. 2013: 158).</a:t>
          </a:r>
        </a:p>
      </dgm:t>
    </dgm:pt>
    <dgm:pt modelId="{3F1452D7-9BF7-4703-A269-BD259121E493}" type="parTrans" cxnId="{9DC672EC-3E30-4206-B48F-C9ACC19DE9DB}">
      <dgm:prSet/>
      <dgm:spPr/>
      <dgm:t>
        <a:bodyPr/>
        <a:lstStyle/>
        <a:p>
          <a:endParaRPr lang="de-DE"/>
        </a:p>
      </dgm:t>
    </dgm:pt>
    <dgm:pt modelId="{E2F1DCD0-1A49-45CC-A399-DBBA8375A5EA}" type="sibTrans" cxnId="{9DC672EC-3E30-4206-B48F-C9ACC19DE9DB}">
      <dgm:prSet/>
      <dgm:spPr/>
      <dgm:t>
        <a:bodyPr/>
        <a:lstStyle/>
        <a:p>
          <a:endParaRPr lang="de-DE"/>
        </a:p>
      </dgm:t>
    </dgm:pt>
    <dgm:pt modelId="{BF2EED4E-29B1-49CA-AA62-F0334CFD627A}" type="pres">
      <dgm:prSet presAssocID="{62552EDC-2E72-46D5-91A9-BA13DECBF728}" presName="linear" presStyleCnt="0">
        <dgm:presLayoutVars>
          <dgm:animLvl val="lvl"/>
          <dgm:resizeHandles val="exact"/>
        </dgm:presLayoutVars>
      </dgm:prSet>
      <dgm:spPr/>
    </dgm:pt>
    <dgm:pt modelId="{C32BB0FE-013D-4365-8FB8-6DAC69728E84}" type="pres">
      <dgm:prSet presAssocID="{B642E887-CD93-4815-BD93-D5DFD5CF9B82}" presName="parentText" presStyleLbl="node1" presStyleIdx="0" presStyleCnt="3">
        <dgm:presLayoutVars>
          <dgm:chMax val="0"/>
          <dgm:bulletEnabled val="1"/>
        </dgm:presLayoutVars>
      </dgm:prSet>
      <dgm:spPr/>
    </dgm:pt>
    <dgm:pt modelId="{AA2E1464-2F04-400A-B0D8-B371F635BC72}" type="pres">
      <dgm:prSet presAssocID="{B0CB06DB-5E47-4651-BE05-23221BE6C83F}" presName="spacer" presStyleCnt="0"/>
      <dgm:spPr/>
    </dgm:pt>
    <dgm:pt modelId="{0EB0C041-DCCE-4AE2-BB10-348636F36A40}" type="pres">
      <dgm:prSet presAssocID="{238B081E-BCE1-474F-B58D-B43A1C223EC1}" presName="parentText" presStyleLbl="node1" presStyleIdx="1" presStyleCnt="3">
        <dgm:presLayoutVars>
          <dgm:chMax val="0"/>
          <dgm:bulletEnabled val="1"/>
        </dgm:presLayoutVars>
      </dgm:prSet>
      <dgm:spPr/>
    </dgm:pt>
    <dgm:pt modelId="{BD281E9C-9F11-465A-9056-2C3437324798}" type="pres">
      <dgm:prSet presAssocID="{9A70FEB8-0742-405B-91AD-3F82B68F7E3A}" presName="spacer" presStyleCnt="0"/>
      <dgm:spPr/>
    </dgm:pt>
    <dgm:pt modelId="{62CBD9D6-5427-42A4-A03A-4D9E6A7C9058}" type="pres">
      <dgm:prSet presAssocID="{15791AC7-1C2D-454F-983B-2DCA39950E38}" presName="parentText" presStyleLbl="node1" presStyleIdx="2" presStyleCnt="3">
        <dgm:presLayoutVars>
          <dgm:chMax val="0"/>
          <dgm:bulletEnabled val="1"/>
        </dgm:presLayoutVars>
      </dgm:prSet>
      <dgm:spPr/>
    </dgm:pt>
  </dgm:ptLst>
  <dgm:cxnLst>
    <dgm:cxn modelId="{DA56D621-C466-4F0F-A436-3ADDC3D9D01F}" srcId="{62552EDC-2E72-46D5-91A9-BA13DECBF728}" destId="{B642E887-CD93-4815-BD93-D5DFD5CF9B82}" srcOrd="0" destOrd="0" parTransId="{3E1D2B66-1FD8-491B-A500-F3A73B571023}" sibTransId="{B0CB06DB-5E47-4651-BE05-23221BE6C83F}"/>
    <dgm:cxn modelId="{C903F8B7-4607-4695-ACF4-547E39D9A8C1}" type="presOf" srcId="{238B081E-BCE1-474F-B58D-B43A1C223EC1}" destId="{0EB0C041-DCCE-4AE2-BB10-348636F36A40}" srcOrd="0" destOrd="0" presId="urn:microsoft.com/office/officeart/2005/8/layout/vList2"/>
    <dgm:cxn modelId="{C7A664C2-D45A-49DA-AA45-06A035B68761}" type="presOf" srcId="{62552EDC-2E72-46D5-91A9-BA13DECBF728}" destId="{BF2EED4E-29B1-49CA-AA62-F0334CFD627A}" srcOrd="0" destOrd="0" presId="urn:microsoft.com/office/officeart/2005/8/layout/vList2"/>
    <dgm:cxn modelId="{3C82DCC5-365D-42CD-A1F3-AB13C59C50A7}" srcId="{62552EDC-2E72-46D5-91A9-BA13DECBF728}" destId="{238B081E-BCE1-474F-B58D-B43A1C223EC1}" srcOrd="1" destOrd="0" parTransId="{4FE66CE6-E886-4F47-AC12-198BDF482F22}" sibTransId="{9A70FEB8-0742-405B-91AD-3F82B68F7E3A}"/>
    <dgm:cxn modelId="{4035D7D2-53F9-4A5F-AC5E-260590BA0F12}" type="presOf" srcId="{15791AC7-1C2D-454F-983B-2DCA39950E38}" destId="{62CBD9D6-5427-42A4-A03A-4D9E6A7C9058}" srcOrd="0" destOrd="0" presId="urn:microsoft.com/office/officeart/2005/8/layout/vList2"/>
    <dgm:cxn modelId="{039573EA-C70F-42CA-A99B-2F259FB943A5}" type="presOf" srcId="{B642E887-CD93-4815-BD93-D5DFD5CF9B82}" destId="{C32BB0FE-013D-4365-8FB8-6DAC69728E84}" srcOrd="0" destOrd="0" presId="urn:microsoft.com/office/officeart/2005/8/layout/vList2"/>
    <dgm:cxn modelId="{9DC672EC-3E30-4206-B48F-C9ACC19DE9DB}" srcId="{62552EDC-2E72-46D5-91A9-BA13DECBF728}" destId="{15791AC7-1C2D-454F-983B-2DCA39950E38}" srcOrd="2" destOrd="0" parTransId="{3F1452D7-9BF7-4703-A269-BD259121E493}" sibTransId="{E2F1DCD0-1A49-45CC-A399-DBBA8375A5EA}"/>
    <dgm:cxn modelId="{54B9DD7F-369A-470A-8F85-BF9FC2C93AAE}" type="presParOf" srcId="{BF2EED4E-29B1-49CA-AA62-F0334CFD627A}" destId="{C32BB0FE-013D-4365-8FB8-6DAC69728E84}" srcOrd="0" destOrd="0" presId="urn:microsoft.com/office/officeart/2005/8/layout/vList2"/>
    <dgm:cxn modelId="{608BC132-B2BE-4177-B067-6B8EE4309287}" type="presParOf" srcId="{BF2EED4E-29B1-49CA-AA62-F0334CFD627A}" destId="{AA2E1464-2F04-400A-B0D8-B371F635BC72}" srcOrd="1" destOrd="0" presId="urn:microsoft.com/office/officeart/2005/8/layout/vList2"/>
    <dgm:cxn modelId="{22EB2957-FAC5-4B99-9E7E-2BE48E2D753C}" type="presParOf" srcId="{BF2EED4E-29B1-49CA-AA62-F0334CFD627A}" destId="{0EB0C041-DCCE-4AE2-BB10-348636F36A40}" srcOrd="2" destOrd="0" presId="urn:microsoft.com/office/officeart/2005/8/layout/vList2"/>
    <dgm:cxn modelId="{90C06171-3726-4BC7-B501-A52710252414}" type="presParOf" srcId="{BF2EED4E-29B1-49CA-AA62-F0334CFD627A}" destId="{BD281E9C-9F11-465A-9056-2C3437324798}" srcOrd="3" destOrd="0" presId="urn:microsoft.com/office/officeart/2005/8/layout/vList2"/>
    <dgm:cxn modelId="{73B7F795-8F24-47A8-88C4-B44AFD156455}" type="presParOf" srcId="{BF2EED4E-29B1-49CA-AA62-F0334CFD627A}" destId="{62CBD9D6-5427-42A4-A03A-4D9E6A7C90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4146B-2868-435D-AA34-4BBDE3D1679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EFAE3E6D-1E42-462E-9979-C111FEA1FD22}">
      <dgm:prSet custT="1"/>
      <dgm:spPr/>
      <dgm:t>
        <a:bodyPr/>
        <a:lstStyle/>
        <a:p>
          <a:pPr rtl="0"/>
          <a:r>
            <a:rPr lang="de-DE" sz="1800" dirty="0"/>
            <a:t>Didaktische Konsequenz</a:t>
          </a:r>
        </a:p>
      </dgm:t>
    </dgm:pt>
    <dgm:pt modelId="{45C01A71-411C-46A7-9C33-2352203F74A5}" type="parTrans" cxnId="{43AF27B4-441B-43E7-8769-B48FC885941D}">
      <dgm:prSet/>
      <dgm:spPr/>
      <dgm:t>
        <a:bodyPr/>
        <a:lstStyle/>
        <a:p>
          <a:endParaRPr lang="de-DE"/>
        </a:p>
      </dgm:t>
    </dgm:pt>
    <dgm:pt modelId="{A288632D-BBAE-4022-90FC-1BF497D1DDEB}" type="sibTrans" cxnId="{43AF27B4-441B-43E7-8769-B48FC885941D}">
      <dgm:prSet/>
      <dgm:spPr/>
      <dgm:t>
        <a:bodyPr/>
        <a:lstStyle/>
        <a:p>
          <a:endParaRPr lang="de-DE"/>
        </a:p>
      </dgm:t>
    </dgm:pt>
    <dgm:pt modelId="{D6FBB452-721F-4DC6-9D6E-D1A9478C5E6D}">
      <dgm:prSet custT="1"/>
      <dgm:spPr/>
      <dgm:t>
        <a:bodyPr/>
        <a:lstStyle/>
        <a:p>
          <a:pPr rtl="0"/>
          <a:r>
            <a:rPr lang="de-DE" sz="1600" dirty="0">
              <a:solidFill>
                <a:schemeClr val="tx2"/>
              </a:solidFill>
            </a:rPr>
            <a:t>Altersspezifische Auswahl phraseologischer Lexik</a:t>
          </a:r>
        </a:p>
      </dgm:t>
    </dgm:pt>
    <dgm:pt modelId="{C4B0E953-FA69-4A5F-9D1C-33614F6801B2}" type="parTrans" cxnId="{45063751-3692-4C2B-92DA-5C2AD9BE80DE}">
      <dgm:prSet/>
      <dgm:spPr/>
      <dgm:t>
        <a:bodyPr/>
        <a:lstStyle/>
        <a:p>
          <a:endParaRPr lang="de-DE"/>
        </a:p>
      </dgm:t>
    </dgm:pt>
    <dgm:pt modelId="{841F8EC4-BD18-419D-AC1C-2443513C7CF6}" type="sibTrans" cxnId="{45063751-3692-4C2B-92DA-5C2AD9BE80DE}">
      <dgm:prSet/>
      <dgm:spPr/>
      <dgm:t>
        <a:bodyPr/>
        <a:lstStyle/>
        <a:p>
          <a:endParaRPr lang="de-DE"/>
        </a:p>
      </dgm:t>
    </dgm:pt>
    <dgm:pt modelId="{00DE0AF7-09F5-40D3-9C75-A88D83055FEC}">
      <dgm:prSet custT="1"/>
      <dgm:spPr/>
      <dgm:t>
        <a:bodyPr/>
        <a:lstStyle/>
        <a:p>
          <a:pPr rtl="0"/>
          <a:r>
            <a:rPr lang="de-DE" sz="1600" dirty="0">
              <a:solidFill>
                <a:schemeClr val="tx2"/>
              </a:solidFill>
            </a:rPr>
            <a:t>Bei erwachsenen Lernenden:</a:t>
          </a:r>
        </a:p>
        <a:p>
          <a:pPr rtl="0"/>
          <a:r>
            <a:rPr lang="de-DE" sz="1600" dirty="0">
              <a:solidFill>
                <a:schemeClr val="tx2"/>
              </a:solidFill>
            </a:rPr>
            <a:t> steile Progression</a:t>
          </a:r>
        </a:p>
      </dgm:t>
    </dgm:pt>
    <dgm:pt modelId="{CA0B7DD9-1F8F-49C8-A568-84A47AE92734}" type="parTrans" cxnId="{78E47582-5CBF-45CF-9F01-28BE10D832CE}">
      <dgm:prSet/>
      <dgm:spPr/>
      <dgm:t>
        <a:bodyPr/>
        <a:lstStyle/>
        <a:p>
          <a:endParaRPr lang="de-DE"/>
        </a:p>
      </dgm:t>
    </dgm:pt>
    <dgm:pt modelId="{CF5515C1-5AFD-417B-978E-94EE3492C15B}" type="sibTrans" cxnId="{78E47582-5CBF-45CF-9F01-28BE10D832CE}">
      <dgm:prSet/>
      <dgm:spPr/>
      <dgm:t>
        <a:bodyPr/>
        <a:lstStyle/>
        <a:p>
          <a:endParaRPr lang="de-DE"/>
        </a:p>
      </dgm:t>
    </dgm:pt>
    <dgm:pt modelId="{7CE6B916-6EC9-41CB-9104-38ADAE1FF68A}">
      <dgm:prSet custT="1"/>
      <dgm:spPr/>
      <dgm:t>
        <a:bodyPr/>
        <a:lstStyle/>
        <a:p>
          <a:pPr rtl="0">
            <a:spcBef>
              <a:spcPct val="0"/>
            </a:spcBef>
          </a:pPr>
          <a:endParaRPr lang="de-DE" sz="1600" dirty="0">
            <a:solidFill>
              <a:schemeClr val="tx2"/>
            </a:solidFill>
          </a:endParaRPr>
        </a:p>
        <a:p>
          <a:pPr rtl="0">
            <a:spcBef>
              <a:spcPts val="600"/>
            </a:spcBef>
          </a:pPr>
          <a:r>
            <a:rPr lang="de-DE" sz="1600" dirty="0">
              <a:solidFill>
                <a:schemeClr val="tx2"/>
              </a:solidFill>
            </a:rPr>
            <a:t>Bei jungen Lernenden: </a:t>
          </a:r>
        </a:p>
        <a:p>
          <a:pPr rtl="0">
            <a:spcBef>
              <a:spcPct val="0"/>
            </a:spcBef>
          </a:pPr>
          <a:r>
            <a:rPr lang="de-DE" sz="1600" dirty="0">
              <a:solidFill>
                <a:schemeClr val="tx2"/>
              </a:solidFill>
            </a:rPr>
            <a:t>kleinschrittiger Einstieg und flache Progression</a:t>
          </a:r>
        </a:p>
        <a:p>
          <a:pPr>
            <a:spcBef>
              <a:spcPct val="0"/>
            </a:spcBef>
          </a:pPr>
          <a:endParaRPr lang="de-DE" dirty="0"/>
        </a:p>
      </dgm:t>
    </dgm:pt>
    <dgm:pt modelId="{7B8BB978-09F3-4961-A969-2838DCBC9423}" type="parTrans" cxnId="{2FD215A4-916E-4C5B-9041-6DE378E02A85}">
      <dgm:prSet/>
      <dgm:spPr/>
      <dgm:t>
        <a:bodyPr/>
        <a:lstStyle/>
        <a:p>
          <a:endParaRPr lang="de-DE"/>
        </a:p>
      </dgm:t>
    </dgm:pt>
    <dgm:pt modelId="{FFC529F3-241A-42DE-850E-4570C22DFCBA}" type="sibTrans" cxnId="{2FD215A4-916E-4C5B-9041-6DE378E02A85}">
      <dgm:prSet/>
      <dgm:spPr/>
      <dgm:t>
        <a:bodyPr/>
        <a:lstStyle/>
        <a:p>
          <a:endParaRPr lang="de-DE"/>
        </a:p>
      </dgm:t>
    </dgm:pt>
    <dgm:pt modelId="{E4FB7458-E961-4792-8005-517FF3858237}" type="pres">
      <dgm:prSet presAssocID="{0764146B-2868-435D-AA34-4BBDE3D1679A}" presName="Name0" presStyleCnt="0">
        <dgm:presLayoutVars>
          <dgm:chPref val="3"/>
          <dgm:dir/>
          <dgm:animLvl val="lvl"/>
          <dgm:resizeHandles/>
        </dgm:presLayoutVars>
      </dgm:prSet>
      <dgm:spPr/>
    </dgm:pt>
    <dgm:pt modelId="{BD9A9C69-FF4D-4116-B680-771C9A0B2E74}" type="pres">
      <dgm:prSet presAssocID="{EFAE3E6D-1E42-462E-9979-C111FEA1FD22}" presName="horFlow" presStyleCnt="0"/>
      <dgm:spPr/>
    </dgm:pt>
    <dgm:pt modelId="{B81F9CB1-F104-4DA3-AC53-F5FC09E62A0D}" type="pres">
      <dgm:prSet presAssocID="{EFAE3E6D-1E42-462E-9979-C111FEA1FD22}" presName="bigChev" presStyleLbl="node1" presStyleIdx="0" presStyleCnt="1" custScaleY="93463"/>
      <dgm:spPr/>
    </dgm:pt>
    <dgm:pt modelId="{DA56BDA8-6AB7-4772-9BB6-96820ECEAF91}" type="pres">
      <dgm:prSet presAssocID="{C4B0E953-FA69-4A5F-9D1C-33614F6801B2}" presName="parTrans" presStyleCnt="0"/>
      <dgm:spPr/>
    </dgm:pt>
    <dgm:pt modelId="{0B0965A1-1EDF-496F-8F0D-062079C0B346}" type="pres">
      <dgm:prSet presAssocID="{D6FBB452-721F-4DC6-9D6E-D1A9478C5E6D}" presName="node" presStyleLbl="alignAccFollowNode1" presStyleIdx="0" presStyleCnt="3">
        <dgm:presLayoutVars>
          <dgm:bulletEnabled val="1"/>
        </dgm:presLayoutVars>
      </dgm:prSet>
      <dgm:spPr/>
    </dgm:pt>
    <dgm:pt modelId="{945F3605-1FC2-4FC4-BFB2-9EE69D8A6F79}" type="pres">
      <dgm:prSet presAssocID="{841F8EC4-BD18-419D-AC1C-2443513C7CF6}" presName="sibTrans" presStyleCnt="0"/>
      <dgm:spPr/>
    </dgm:pt>
    <dgm:pt modelId="{9C5819AC-58E6-4BE5-9A8D-3B5A6F17545F}" type="pres">
      <dgm:prSet presAssocID="{7CE6B916-6EC9-41CB-9104-38ADAE1FF68A}" presName="node" presStyleLbl="alignAccFollowNode1" presStyleIdx="1" presStyleCnt="3">
        <dgm:presLayoutVars>
          <dgm:bulletEnabled val="1"/>
        </dgm:presLayoutVars>
      </dgm:prSet>
      <dgm:spPr/>
    </dgm:pt>
    <dgm:pt modelId="{90B5F6DD-B2E7-4829-BF97-8065F28B13E7}" type="pres">
      <dgm:prSet presAssocID="{FFC529F3-241A-42DE-850E-4570C22DFCBA}" presName="sibTrans" presStyleCnt="0"/>
      <dgm:spPr/>
    </dgm:pt>
    <dgm:pt modelId="{CD5A3D02-C117-48FB-AC91-E70950CFA2AD}" type="pres">
      <dgm:prSet presAssocID="{00DE0AF7-09F5-40D3-9C75-A88D83055FEC}" presName="node" presStyleLbl="alignAccFollowNode1" presStyleIdx="2" presStyleCnt="3">
        <dgm:presLayoutVars>
          <dgm:bulletEnabled val="1"/>
        </dgm:presLayoutVars>
      </dgm:prSet>
      <dgm:spPr/>
    </dgm:pt>
  </dgm:ptLst>
  <dgm:cxnLst>
    <dgm:cxn modelId="{C0C4B53A-E58E-4E34-B426-6C6AA03069C2}" type="presOf" srcId="{EFAE3E6D-1E42-462E-9979-C111FEA1FD22}" destId="{B81F9CB1-F104-4DA3-AC53-F5FC09E62A0D}" srcOrd="0" destOrd="0" presId="urn:microsoft.com/office/officeart/2005/8/layout/lProcess3"/>
    <dgm:cxn modelId="{40BEDA3B-BAA6-4533-A8FE-02BB859F6304}" type="presOf" srcId="{0764146B-2868-435D-AA34-4BBDE3D1679A}" destId="{E4FB7458-E961-4792-8005-517FF3858237}" srcOrd="0" destOrd="0" presId="urn:microsoft.com/office/officeart/2005/8/layout/lProcess3"/>
    <dgm:cxn modelId="{45063751-3692-4C2B-92DA-5C2AD9BE80DE}" srcId="{EFAE3E6D-1E42-462E-9979-C111FEA1FD22}" destId="{D6FBB452-721F-4DC6-9D6E-D1A9478C5E6D}" srcOrd="0" destOrd="0" parTransId="{C4B0E953-FA69-4A5F-9D1C-33614F6801B2}" sibTransId="{841F8EC4-BD18-419D-AC1C-2443513C7CF6}"/>
    <dgm:cxn modelId="{78E47582-5CBF-45CF-9F01-28BE10D832CE}" srcId="{EFAE3E6D-1E42-462E-9979-C111FEA1FD22}" destId="{00DE0AF7-09F5-40D3-9C75-A88D83055FEC}" srcOrd="2" destOrd="0" parTransId="{CA0B7DD9-1F8F-49C8-A568-84A47AE92734}" sibTransId="{CF5515C1-5AFD-417B-978E-94EE3492C15B}"/>
    <dgm:cxn modelId="{2FD215A4-916E-4C5B-9041-6DE378E02A85}" srcId="{EFAE3E6D-1E42-462E-9979-C111FEA1FD22}" destId="{7CE6B916-6EC9-41CB-9104-38ADAE1FF68A}" srcOrd="1" destOrd="0" parTransId="{7B8BB978-09F3-4961-A969-2838DCBC9423}" sibTransId="{FFC529F3-241A-42DE-850E-4570C22DFCBA}"/>
    <dgm:cxn modelId="{43AF27B4-441B-43E7-8769-B48FC885941D}" srcId="{0764146B-2868-435D-AA34-4BBDE3D1679A}" destId="{EFAE3E6D-1E42-462E-9979-C111FEA1FD22}" srcOrd="0" destOrd="0" parTransId="{45C01A71-411C-46A7-9C33-2352203F74A5}" sibTransId="{A288632D-BBAE-4022-90FC-1BF497D1DDEB}"/>
    <dgm:cxn modelId="{2BA409BA-14FA-4847-B8C8-6B660232D752}" type="presOf" srcId="{7CE6B916-6EC9-41CB-9104-38ADAE1FF68A}" destId="{9C5819AC-58E6-4BE5-9A8D-3B5A6F17545F}" srcOrd="0" destOrd="0" presId="urn:microsoft.com/office/officeart/2005/8/layout/lProcess3"/>
    <dgm:cxn modelId="{B53C78C9-7838-47BB-A8E1-8C980E60CC38}" type="presOf" srcId="{00DE0AF7-09F5-40D3-9C75-A88D83055FEC}" destId="{CD5A3D02-C117-48FB-AC91-E70950CFA2AD}" srcOrd="0" destOrd="0" presId="urn:microsoft.com/office/officeart/2005/8/layout/lProcess3"/>
    <dgm:cxn modelId="{F42060E3-C515-44B9-BDEF-976C44BDB497}" type="presOf" srcId="{D6FBB452-721F-4DC6-9D6E-D1A9478C5E6D}" destId="{0B0965A1-1EDF-496F-8F0D-062079C0B346}" srcOrd="0" destOrd="0" presId="urn:microsoft.com/office/officeart/2005/8/layout/lProcess3"/>
    <dgm:cxn modelId="{6C7529E7-14FE-4BF4-9C14-AA8857D4FEE5}" type="presParOf" srcId="{E4FB7458-E961-4792-8005-517FF3858237}" destId="{BD9A9C69-FF4D-4116-B680-771C9A0B2E74}" srcOrd="0" destOrd="0" presId="urn:microsoft.com/office/officeart/2005/8/layout/lProcess3"/>
    <dgm:cxn modelId="{9DCF748F-D2B3-43BB-B60A-6E0700DA9449}" type="presParOf" srcId="{BD9A9C69-FF4D-4116-B680-771C9A0B2E74}" destId="{B81F9CB1-F104-4DA3-AC53-F5FC09E62A0D}" srcOrd="0" destOrd="0" presId="urn:microsoft.com/office/officeart/2005/8/layout/lProcess3"/>
    <dgm:cxn modelId="{3ED55E16-5FD7-4791-A8A4-4229FEF2B13E}" type="presParOf" srcId="{BD9A9C69-FF4D-4116-B680-771C9A0B2E74}" destId="{DA56BDA8-6AB7-4772-9BB6-96820ECEAF91}" srcOrd="1" destOrd="0" presId="urn:microsoft.com/office/officeart/2005/8/layout/lProcess3"/>
    <dgm:cxn modelId="{FAAA7863-D2BE-48C8-9747-86D862E65741}" type="presParOf" srcId="{BD9A9C69-FF4D-4116-B680-771C9A0B2E74}" destId="{0B0965A1-1EDF-496F-8F0D-062079C0B346}" srcOrd="2" destOrd="0" presId="urn:microsoft.com/office/officeart/2005/8/layout/lProcess3"/>
    <dgm:cxn modelId="{8219F231-338D-476E-8843-5084C81E7EEC}" type="presParOf" srcId="{BD9A9C69-FF4D-4116-B680-771C9A0B2E74}" destId="{945F3605-1FC2-4FC4-BFB2-9EE69D8A6F79}" srcOrd="3" destOrd="0" presId="urn:microsoft.com/office/officeart/2005/8/layout/lProcess3"/>
    <dgm:cxn modelId="{6E39E78F-6A6B-42D6-A89E-58D1E78FAE83}" type="presParOf" srcId="{BD9A9C69-FF4D-4116-B680-771C9A0B2E74}" destId="{9C5819AC-58E6-4BE5-9A8D-3B5A6F17545F}" srcOrd="4" destOrd="0" presId="urn:microsoft.com/office/officeart/2005/8/layout/lProcess3"/>
    <dgm:cxn modelId="{307C6340-C859-44E1-A504-028A5C99D65B}" type="presParOf" srcId="{BD9A9C69-FF4D-4116-B680-771C9A0B2E74}" destId="{90B5F6DD-B2E7-4829-BF97-8065F28B13E7}" srcOrd="5" destOrd="0" presId="urn:microsoft.com/office/officeart/2005/8/layout/lProcess3"/>
    <dgm:cxn modelId="{0222E1C0-756D-4542-BA56-DA30190FC632}" type="presParOf" srcId="{BD9A9C69-FF4D-4116-B680-771C9A0B2E74}" destId="{CD5A3D02-C117-48FB-AC91-E70950CFA2AD}"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6EB27-E089-4FF3-94EB-8EB4C15AE2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1D60BAB0-E0D6-4192-82C5-D40C7FBBD776}">
      <dgm:prSet custT="1"/>
      <dgm:spPr/>
      <dgm:t>
        <a:bodyPr/>
        <a:lstStyle/>
        <a:p>
          <a:pPr rtl="0"/>
          <a:r>
            <a:rPr lang="de-DE" sz="1800" dirty="0"/>
            <a:t>Voraussetzung für effizientes Lernen	Nutzung des vorhandenen mentalen Lexikons (</a:t>
          </a:r>
          <a:r>
            <a:rPr lang="de-DE" sz="1800" dirty="0" err="1"/>
            <a:t>Jesenšek</a:t>
          </a:r>
          <a:r>
            <a:rPr lang="de-DE" sz="1800" dirty="0"/>
            <a:t> 2007: 22).</a:t>
          </a:r>
        </a:p>
      </dgm:t>
    </dgm:pt>
    <dgm:pt modelId="{5AC260C0-60A2-4BBD-B8DE-CE8F55F893C2}" type="parTrans" cxnId="{DFA46F49-266F-4F72-A908-0661EB4AB2CF}">
      <dgm:prSet/>
      <dgm:spPr/>
      <dgm:t>
        <a:bodyPr/>
        <a:lstStyle/>
        <a:p>
          <a:endParaRPr lang="de-DE"/>
        </a:p>
      </dgm:t>
    </dgm:pt>
    <dgm:pt modelId="{2C2A14E4-EAAD-4962-9F94-FB4E088D8686}" type="sibTrans" cxnId="{DFA46F49-266F-4F72-A908-0661EB4AB2CF}">
      <dgm:prSet/>
      <dgm:spPr/>
      <dgm:t>
        <a:bodyPr/>
        <a:lstStyle/>
        <a:p>
          <a:endParaRPr lang="de-DE"/>
        </a:p>
      </dgm:t>
    </dgm:pt>
    <dgm:pt modelId="{1809C61F-07F7-4B23-B40E-39864D4C4D70}">
      <dgm:prSet custT="1"/>
      <dgm:spPr/>
      <dgm:t>
        <a:bodyPr/>
        <a:lstStyle/>
        <a:p>
          <a:pPr rtl="0"/>
          <a:r>
            <a:rPr lang="de-DE" sz="1800" dirty="0"/>
            <a:t>Lernvorteile durch die Nutzung des positiven Transfers aus der Muttersprache.</a:t>
          </a:r>
        </a:p>
      </dgm:t>
    </dgm:pt>
    <dgm:pt modelId="{98F41D1C-5907-471B-984C-87038121D051}" type="parTrans" cxnId="{927C8A82-D3D4-4C27-8C51-1D4D3C845119}">
      <dgm:prSet/>
      <dgm:spPr/>
      <dgm:t>
        <a:bodyPr/>
        <a:lstStyle/>
        <a:p>
          <a:endParaRPr lang="de-DE"/>
        </a:p>
      </dgm:t>
    </dgm:pt>
    <dgm:pt modelId="{AA259C89-5637-4E79-820E-102E159A17BD}" type="sibTrans" cxnId="{927C8A82-D3D4-4C27-8C51-1D4D3C845119}">
      <dgm:prSet/>
      <dgm:spPr/>
      <dgm:t>
        <a:bodyPr/>
        <a:lstStyle/>
        <a:p>
          <a:endParaRPr lang="de-DE"/>
        </a:p>
      </dgm:t>
    </dgm:pt>
    <dgm:pt modelId="{46C762F1-E1BB-4BD6-A0D8-E5F4E03E7849}">
      <dgm:prSet custT="1"/>
      <dgm:spPr/>
      <dgm:t>
        <a:bodyPr/>
        <a:lstStyle/>
        <a:p>
          <a:pPr rtl="0">
            <a:tabLst>
              <a:tab pos="3411538" algn="l"/>
              <a:tab pos="5918200" algn="l"/>
            </a:tabLst>
          </a:pPr>
          <a:r>
            <a:rPr lang="de-DE" sz="1800" dirty="0"/>
            <a:t>Zur Erfassung der interlingualen Äquivalenzbeziehungen</a:t>
          </a:r>
          <a:r>
            <a:rPr lang="el-GR" sz="1800" dirty="0"/>
            <a:t> </a:t>
          </a:r>
          <a:r>
            <a:rPr lang="de-DE" sz="1800" dirty="0"/>
            <a:t>	 Rückgriff auf Methoden der kontrastiven Phraseologie.</a:t>
          </a:r>
        </a:p>
      </dgm:t>
    </dgm:pt>
    <dgm:pt modelId="{F10F16D2-8A93-4E38-90C2-8CE4E5E505E0}" type="parTrans" cxnId="{59FA8A9F-FE7B-46B6-8C34-7BD0F4FE9CDC}">
      <dgm:prSet/>
      <dgm:spPr/>
      <dgm:t>
        <a:bodyPr/>
        <a:lstStyle/>
        <a:p>
          <a:endParaRPr lang="de-DE"/>
        </a:p>
      </dgm:t>
    </dgm:pt>
    <dgm:pt modelId="{F6ED7ADD-1669-4018-BBF6-B4E7E38F254F}" type="sibTrans" cxnId="{59FA8A9F-FE7B-46B6-8C34-7BD0F4FE9CDC}">
      <dgm:prSet/>
      <dgm:spPr/>
      <dgm:t>
        <a:bodyPr/>
        <a:lstStyle/>
        <a:p>
          <a:endParaRPr lang="de-DE"/>
        </a:p>
      </dgm:t>
    </dgm:pt>
    <dgm:pt modelId="{76A82B3B-CE8C-451E-BFE4-51A3D7E66593}" type="pres">
      <dgm:prSet presAssocID="{CA26EB27-E089-4FF3-94EB-8EB4C15AE29F}" presName="linear" presStyleCnt="0">
        <dgm:presLayoutVars>
          <dgm:animLvl val="lvl"/>
          <dgm:resizeHandles val="exact"/>
        </dgm:presLayoutVars>
      </dgm:prSet>
      <dgm:spPr/>
    </dgm:pt>
    <dgm:pt modelId="{B3C3357F-026B-4E51-B3F5-91DE070E8514}" type="pres">
      <dgm:prSet presAssocID="{1D60BAB0-E0D6-4192-82C5-D40C7FBBD776}" presName="parentText" presStyleLbl="node1" presStyleIdx="0" presStyleCnt="3" custLinFactNeighborX="0" custLinFactNeighborY="1286">
        <dgm:presLayoutVars>
          <dgm:chMax val="0"/>
          <dgm:bulletEnabled val="1"/>
        </dgm:presLayoutVars>
      </dgm:prSet>
      <dgm:spPr/>
    </dgm:pt>
    <dgm:pt modelId="{C83AA6DA-5C33-40DD-BFF0-3CCEB9DF1B3E}" type="pres">
      <dgm:prSet presAssocID="{2C2A14E4-EAAD-4962-9F94-FB4E088D8686}" presName="spacer" presStyleCnt="0"/>
      <dgm:spPr/>
    </dgm:pt>
    <dgm:pt modelId="{3A9FF4B7-8279-4D20-96E4-A3876BE39D05}" type="pres">
      <dgm:prSet presAssocID="{1809C61F-07F7-4B23-B40E-39864D4C4D70}" presName="parentText" presStyleLbl="node1" presStyleIdx="1" presStyleCnt="3">
        <dgm:presLayoutVars>
          <dgm:chMax val="0"/>
          <dgm:bulletEnabled val="1"/>
        </dgm:presLayoutVars>
      </dgm:prSet>
      <dgm:spPr/>
    </dgm:pt>
    <dgm:pt modelId="{2DEDE7FC-37DE-4120-93EB-CE8077EC0978}" type="pres">
      <dgm:prSet presAssocID="{AA259C89-5637-4E79-820E-102E159A17BD}" presName="spacer" presStyleCnt="0"/>
      <dgm:spPr/>
    </dgm:pt>
    <dgm:pt modelId="{9F73CF44-1338-406B-A340-8E9B72A61286}" type="pres">
      <dgm:prSet presAssocID="{46C762F1-E1BB-4BD6-A0D8-E5F4E03E7849}" presName="parentText" presStyleLbl="node1" presStyleIdx="2" presStyleCnt="3" custLinFactNeighborX="0" custLinFactNeighborY="4982">
        <dgm:presLayoutVars>
          <dgm:chMax val="0"/>
          <dgm:bulletEnabled val="1"/>
        </dgm:presLayoutVars>
      </dgm:prSet>
      <dgm:spPr/>
    </dgm:pt>
  </dgm:ptLst>
  <dgm:cxnLst>
    <dgm:cxn modelId="{4A4E343B-1586-4857-88D7-C607E6B51D34}" type="presOf" srcId="{46C762F1-E1BB-4BD6-A0D8-E5F4E03E7849}" destId="{9F73CF44-1338-406B-A340-8E9B72A61286}" srcOrd="0" destOrd="0" presId="urn:microsoft.com/office/officeart/2005/8/layout/vList2"/>
    <dgm:cxn modelId="{DFA46F49-266F-4F72-A908-0661EB4AB2CF}" srcId="{CA26EB27-E089-4FF3-94EB-8EB4C15AE29F}" destId="{1D60BAB0-E0D6-4192-82C5-D40C7FBBD776}" srcOrd="0" destOrd="0" parTransId="{5AC260C0-60A2-4BBD-B8DE-CE8F55F893C2}" sibTransId="{2C2A14E4-EAAD-4962-9F94-FB4E088D8686}"/>
    <dgm:cxn modelId="{E3997E50-9DEA-400D-BB66-721F17260D95}" type="presOf" srcId="{CA26EB27-E089-4FF3-94EB-8EB4C15AE29F}" destId="{76A82B3B-CE8C-451E-BFE4-51A3D7E66593}" srcOrd="0" destOrd="0" presId="urn:microsoft.com/office/officeart/2005/8/layout/vList2"/>
    <dgm:cxn modelId="{F9250071-FC1B-46B9-8A41-FC5B311C60C4}" type="presOf" srcId="{1809C61F-07F7-4B23-B40E-39864D4C4D70}" destId="{3A9FF4B7-8279-4D20-96E4-A3876BE39D05}" srcOrd="0" destOrd="0" presId="urn:microsoft.com/office/officeart/2005/8/layout/vList2"/>
    <dgm:cxn modelId="{927C8A82-D3D4-4C27-8C51-1D4D3C845119}" srcId="{CA26EB27-E089-4FF3-94EB-8EB4C15AE29F}" destId="{1809C61F-07F7-4B23-B40E-39864D4C4D70}" srcOrd="1" destOrd="0" parTransId="{98F41D1C-5907-471B-984C-87038121D051}" sibTransId="{AA259C89-5637-4E79-820E-102E159A17BD}"/>
    <dgm:cxn modelId="{59FA8A9F-FE7B-46B6-8C34-7BD0F4FE9CDC}" srcId="{CA26EB27-E089-4FF3-94EB-8EB4C15AE29F}" destId="{46C762F1-E1BB-4BD6-A0D8-E5F4E03E7849}" srcOrd="2" destOrd="0" parTransId="{F10F16D2-8A93-4E38-90C2-8CE4E5E505E0}" sibTransId="{F6ED7ADD-1669-4018-BBF6-B4E7E38F254F}"/>
    <dgm:cxn modelId="{22EB92AA-B8F3-4A55-A3AD-EEC31C45700B}" type="presOf" srcId="{1D60BAB0-E0D6-4192-82C5-D40C7FBBD776}" destId="{B3C3357F-026B-4E51-B3F5-91DE070E8514}" srcOrd="0" destOrd="0" presId="urn:microsoft.com/office/officeart/2005/8/layout/vList2"/>
    <dgm:cxn modelId="{1E413D99-03B5-4498-9EC1-D7AFA519C0FB}" type="presParOf" srcId="{76A82B3B-CE8C-451E-BFE4-51A3D7E66593}" destId="{B3C3357F-026B-4E51-B3F5-91DE070E8514}" srcOrd="0" destOrd="0" presId="urn:microsoft.com/office/officeart/2005/8/layout/vList2"/>
    <dgm:cxn modelId="{2D823706-13CF-4A22-AA1C-AC6386D1303D}" type="presParOf" srcId="{76A82B3B-CE8C-451E-BFE4-51A3D7E66593}" destId="{C83AA6DA-5C33-40DD-BFF0-3CCEB9DF1B3E}" srcOrd="1" destOrd="0" presId="urn:microsoft.com/office/officeart/2005/8/layout/vList2"/>
    <dgm:cxn modelId="{80359A10-0FAE-4597-9E83-2782E3A3A792}" type="presParOf" srcId="{76A82B3B-CE8C-451E-BFE4-51A3D7E66593}" destId="{3A9FF4B7-8279-4D20-96E4-A3876BE39D05}" srcOrd="2" destOrd="0" presId="urn:microsoft.com/office/officeart/2005/8/layout/vList2"/>
    <dgm:cxn modelId="{13265EA7-69D8-4999-91E4-8CDB42143C85}" type="presParOf" srcId="{76A82B3B-CE8C-451E-BFE4-51A3D7E66593}" destId="{2DEDE7FC-37DE-4120-93EB-CE8077EC0978}" srcOrd="3" destOrd="0" presId="urn:microsoft.com/office/officeart/2005/8/layout/vList2"/>
    <dgm:cxn modelId="{EB4AECDF-D46E-4344-894D-2BA52C1A32A8}" type="presParOf" srcId="{76A82B3B-CE8C-451E-BFE4-51A3D7E66593}" destId="{9F73CF44-1338-406B-A340-8E9B72A612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4AC1D-88FB-4EAB-9CD0-840AF5EAC51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5C7CF4C1-94CC-4BB3-A36B-2916FABEDA8B}">
      <dgm:prSet custT="1"/>
      <dgm:spPr/>
      <dgm:t>
        <a:bodyPr/>
        <a:lstStyle/>
        <a:p>
          <a:pPr rtl="0">
            <a:lnSpc>
              <a:spcPct val="100000"/>
            </a:lnSpc>
            <a:spcBef>
              <a:spcPts val="600"/>
            </a:spcBef>
          </a:pPr>
          <a:r>
            <a:rPr lang="de-DE" sz="1800" dirty="0"/>
            <a:t>Während dem Erwerb rezeptiver Kenntnisse nach oben keine Grenze zu setzen ist, </a:t>
          </a:r>
          <a:br>
            <a:rPr lang="de-DE" sz="1800" dirty="0"/>
          </a:br>
          <a:r>
            <a:rPr lang="de-DE" sz="1800" dirty="0"/>
            <a:t>reicht für den aktiven Gebrauch eine sehr begrenzte Anzahl an Phrasemen aus</a:t>
          </a:r>
          <a:br>
            <a:rPr lang="de-DE" sz="1800" dirty="0"/>
          </a:br>
          <a:r>
            <a:rPr lang="de-DE" sz="1800" dirty="0"/>
            <a:t>(</a:t>
          </a:r>
          <a:r>
            <a:rPr lang="de-DE" sz="1800" dirty="0" err="1"/>
            <a:t>Ettinger</a:t>
          </a:r>
          <a:r>
            <a:rPr lang="de-DE" sz="1800" dirty="0"/>
            <a:t> 2013: 17, 19).</a:t>
          </a:r>
        </a:p>
      </dgm:t>
    </dgm:pt>
    <dgm:pt modelId="{4D4585E8-FB25-4B08-B533-B01AEBBED40F}" type="parTrans" cxnId="{D7434F8A-E910-4C69-B361-15036AD3A146}">
      <dgm:prSet/>
      <dgm:spPr/>
      <dgm:t>
        <a:bodyPr/>
        <a:lstStyle/>
        <a:p>
          <a:endParaRPr lang="de-DE"/>
        </a:p>
      </dgm:t>
    </dgm:pt>
    <dgm:pt modelId="{412F2A1B-7CAF-4D0C-BD5F-7F41DA612EA9}" type="sibTrans" cxnId="{D7434F8A-E910-4C69-B361-15036AD3A146}">
      <dgm:prSet/>
      <dgm:spPr/>
      <dgm:t>
        <a:bodyPr/>
        <a:lstStyle/>
        <a:p>
          <a:endParaRPr lang="de-DE" dirty="0"/>
        </a:p>
      </dgm:t>
    </dgm:pt>
    <dgm:pt modelId="{D3BF24AE-404E-4C60-8347-2639F8098866}">
      <dgm:prSet custT="1"/>
      <dgm:spPr/>
      <dgm:t>
        <a:bodyPr/>
        <a:lstStyle/>
        <a:p>
          <a:pPr rtl="0"/>
          <a:r>
            <a:rPr lang="de-DE" sz="1800" dirty="0"/>
            <a:t>„Phraseologismen </a:t>
          </a:r>
          <a:r>
            <a:rPr lang="el-GR" sz="1800" dirty="0"/>
            <a:t>[</a:t>
          </a:r>
          <a:r>
            <a:rPr lang="de-DE" sz="1800" dirty="0"/>
            <a:t>sind</a:t>
          </a:r>
          <a:r>
            <a:rPr lang="el-GR" sz="1800" dirty="0"/>
            <a:t>]</a:t>
          </a:r>
          <a:r>
            <a:rPr lang="de-DE" sz="1800" dirty="0"/>
            <a:t> erst dann in bestimmten Kontexten zu verwenden, wenn man sie in ähnlichen Kontexten mindestens zehnmal belegt gefunden hat</a:t>
          </a:r>
          <a:r>
            <a:rPr lang="el-GR" sz="1800" dirty="0"/>
            <a:t>.</a:t>
          </a:r>
          <a:r>
            <a:rPr lang="de-DE" sz="1800" dirty="0"/>
            <a:t>“ (</a:t>
          </a:r>
          <a:r>
            <a:rPr lang="de-DE" sz="1800" dirty="0" err="1"/>
            <a:t>Ettinger</a:t>
          </a:r>
          <a:r>
            <a:rPr lang="de-DE" sz="1800" dirty="0"/>
            <a:t> 2007: 901)</a:t>
          </a:r>
        </a:p>
      </dgm:t>
    </dgm:pt>
    <dgm:pt modelId="{1644617F-4FB2-4513-A556-8AAFE33F60DA}" type="parTrans" cxnId="{1FB4FC88-742A-4A03-A7D8-BFE97F48A4D8}">
      <dgm:prSet/>
      <dgm:spPr/>
      <dgm:t>
        <a:bodyPr/>
        <a:lstStyle/>
        <a:p>
          <a:endParaRPr lang="de-DE"/>
        </a:p>
      </dgm:t>
    </dgm:pt>
    <dgm:pt modelId="{83C8F8D9-05EC-4526-9CB5-3E2451D9735C}" type="sibTrans" cxnId="{1FB4FC88-742A-4A03-A7D8-BFE97F48A4D8}">
      <dgm:prSet/>
      <dgm:spPr/>
      <dgm:t>
        <a:bodyPr/>
        <a:lstStyle/>
        <a:p>
          <a:endParaRPr lang="de-DE" dirty="0"/>
        </a:p>
      </dgm:t>
    </dgm:pt>
    <dgm:pt modelId="{16D0811F-CA26-419B-9E93-DB5CD1179D12}" type="pres">
      <dgm:prSet presAssocID="{CF14AC1D-88FB-4EAB-9CD0-840AF5EAC51C}" presName="cycle" presStyleCnt="0">
        <dgm:presLayoutVars>
          <dgm:dir/>
          <dgm:resizeHandles val="exact"/>
        </dgm:presLayoutVars>
      </dgm:prSet>
      <dgm:spPr/>
    </dgm:pt>
    <dgm:pt modelId="{45741A92-6221-4CA6-AA1D-49ED328828D2}" type="pres">
      <dgm:prSet presAssocID="{5C7CF4C1-94CC-4BB3-A36B-2916FABEDA8B}" presName="node" presStyleLbl="node1" presStyleIdx="0" presStyleCnt="2" custScaleX="117691" custRadScaleRad="83134" custRadScaleInc="-40">
        <dgm:presLayoutVars>
          <dgm:bulletEnabled val="1"/>
        </dgm:presLayoutVars>
      </dgm:prSet>
      <dgm:spPr/>
    </dgm:pt>
    <dgm:pt modelId="{11750D94-723A-4841-9FB7-6D36E91EAFB8}" type="pres">
      <dgm:prSet presAssocID="{412F2A1B-7CAF-4D0C-BD5F-7F41DA612EA9}" presName="sibTrans" presStyleLbl="sibTrans2D1" presStyleIdx="0" presStyleCnt="2" custFlipVert="0" custFlipHor="1" custScaleX="9635" custScaleY="50264" custLinFactNeighborX="758" custLinFactNeighborY="13315"/>
      <dgm:spPr>
        <a:prstGeom prst="mathMinus">
          <a:avLst/>
        </a:prstGeom>
      </dgm:spPr>
    </dgm:pt>
    <dgm:pt modelId="{412C7454-D8F5-4457-B5D6-C701B8AB0E5B}" type="pres">
      <dgm:prSet presAssocID="{412F2A1B-7CAF-4D0C-BD5F-7F41DA612EA9}" presName="connectorText" presStyleLbl="sibTrans2D1" presStyleIdx="0" presStyleCnt="2"/>
      <dgm:spPr/>
    </dgm:pt>
    <dgm:pt modelId="{AA16EA02-51F4-4BFC-9538-3095CAB64E2E}" type="pres">
      <dgm:prSet presAssocID="{D3BF24AE-404E-4C60-8347-2639F8098866}" presName="node" presStyleLbl="node1" presStyleIdx="1" presStyleCnt="2" custScaleX="117691" custRadScaleRad="85403" custRadScaleInc="-3529">
        <dgm:presLayoutVars>
          <dgm:bulletEnabled val="1"/>
        </dgm:presLayoutVars>
      </dgm:prSet>
      <dgm:spPr/>
    </dgm:pt>
    <dgm:pt modelId="{F9B6EA7C-0A39-4E98-BE13-066DD7A03EB3}" type="pres">
      <dgm:prSet presAssocID="{83C8F8D9-05EC-4526-9CB5-3E2451D9735C}" presName="sibTrans" presStyleLbl="sibTrans2D1" presStyleIdx="1" presStyleCnt="2" custFlipVert="0" custFlipHor="1" custScaleX="3623" custScaleY="8917" custLinFactNeighborX="-3203" custLinFactNeighborY="-13481"/>
      <dgm:spPr>
        <a:prstGeom prst="flowChartConnector">
          <a:avLst/>
        </a:prstGeom>
      </dgm:spPr>
    </dgm:pt>
    <dgm:pt modelId="{8F449CC6-067B-4C16-A4AF-6C75714C5C7D}" type="pres">
      <dgm:prSet presAssocID="{83C8F8D9-05EC-4526-9CB5-3E2451D9735C}" presName="connectorText" presStyleLbl="sibTrans2D1" presStyleIdx="1" presStyleCnt="2"/>
      <dgm:spPr>
        <a:prstGeom prst="flowChartConnector">
          <a:avLst/>
        </a:prstGeom>
      </dgm:spPr>
    </dgm:pt>
  </dgm:ptLst>
  <dgm:cxnLst>
    <dgm:cxn modelId="{8A811A08-FE99-4ABC-BC0D-D4041AF7154E}" type="presOf" srcId="{83C8F8D9-05EC-4526-9CB5-3E2451D9735C}" destId="{F9B6EA7C-0A39-4E98-BE13-066DD7A03EB3}" srcOrd="0" destOrd="0" presId="urn:microsoft.com/office/officeart/2005/8/layout/cycle2"/>
    <dgm:cxn modelId="{387AF95C-9448-45FA-BA0A-78BD6576A11D}" type="presOf" srcId="{CF14AC1D-88FB-4EAB-9CD0-840AF5EAC51C}" destId="{16D0811F-CA26-419B-9E93-DB5CD1179D12}" srcOrd="0" destOrd="0" presId="urn:microsoft.com/office/officeart/2005/8/layout/cycle2"/>
    <dgm:cxn modelId="{4B8F1078-37BA-4715-981C-65DFE6BE4AD7}" type="presOf" srcId="{D3BF24AE-404E-4C60-8347-2639F8098866}" destId="{AA16EA02-51F4-4BFC-9538-3095CAB64E2E}" srcOrd="0" destOrd="0" presId="urn:microsoft.com/office/officeart/2005/8/layout/cycle2"/>
    <dgm:cxn modelId="{1FB4FC88-742A-4A03-A7D8-BFE97F48A4D8}" srcId="{CF14AC1D-88FB-4EAB-9CD0-840AF5EAC51C}" destId="{D3BF24AE-404E-4C60-8347-2639F8098866}" srcOrd="1" destOrd="0" parTransId="{1644617F-4FB2-4513-A556-8AAFE33F60DA}" sibTransId="{83C8F8D9-05EC-4526-9CB5-3E2451D9735C}"/>
    <dgm:cxn modelId="{D7434F8A-E910-4C69-B361-15036AD3A146}" srcId="{CF14AC1D-88FB-4EAB-9CD0-840AF5EAC51C}" destId="{5C7CF4C1-94CC-4BB3-A36B-2916FABEDA8B}" srcOrd="0" destOrd="0" parTransId="{4D4585E8-FB25-4B08-B533-B01AEBBED40F}" sibTransId="{412F2A1B-7CAF-4D0C-BD5F-7F41DA612EA9}"/>
    <dgm:cxn modelId="{D66128AF-286B-48C0-A320-232145F8D82F}" type="presOf" srcId="{412F2A1B-7CAF-4D0C-BD5F-7F41DA612EA9}" destId="{412C7454-D8F5-4457-B5D6-C701B8AB0E5B}" srcOrd="1" destOrd="0" presId="urn:microsoft.com/office/officeart/2005/8/layout/cycle2"/>
    <dgm:cxn modelId="{67201CDC-AB32-47AF-95AD-770A453DCF0E}" type="presOf" srcId="{5C7CF4C1-94CC-4BB3-A36B-2916FABEDA8B}" destId="{45741A92-6221-4CA6-AA1D-49ED328828D2}" srcOrd="0" destOrd="0" presId="urn:microsoft.com/office/officeart/2005/8/layout/cycle2"/>
    <dgm:cxn modelId="{6B96CCE6-C544-4180-8B85-0087A993F77A}" type="presOf" srcId="{412F2A1B-7CAF-4D0C-BD5F-7F41DA612EA9}" destId="{11750D94-723A-4841-9FB7-6D36E91EAFB8}" srcOrd="0" destOrd="0" presId="urn:microsoft.com/office/officeart/2005/8/layout/cycle2"/>
    <dgm:cxn modelId="{D663BBFE-80B0-4ABE-99BF-489A32DEA10E}" type="presOf" srcId="{83C8F8D9-05EC-4526-9CB5-3E2451D9735C}" destId="{8F449CC6-067B-4C16-A4AF-6C75714C5C7D}" srcOrd="1" destOrd="0" presId="urn:microsoft.com/office/officeart/2005/8/layout/cycle2"/>
    <dgm:cxn modelId="{EA77DD5E-FE79-47DA-814A-F9D33EBB4DFA}" type="presParOf" srcId="{16D0811F-CA26-419B-9E93-DB5CD1179D12}" destId="{45741A92-6221-4CA6-AA1D-49ED328828D2}" srcOrd="0" destOrd="0" presId="urn:microsoft.com/office/officeart/2005/8/layout/cycle2"/>
    <dgm:cxn modelId="{2108C080-B969-4596-BD6C-C6B9E16CDCA0}" type="presParOf" srcId="{16D0811F-CA26-419B-9E93-DB5CD1179D12}" destId="{11750D94-723A-4841-9FB7-6D36E91EAFB8}" srcOrd="1" destOrd="0" presId="urn:microsoft.com/office/officeart/2005/8/layout/cycle2"/>
    <dgm:cxn modelId="{6B7390D8-03BB-43D0-8E19-C14B79D81822}" type="presParOf" srcId="{11750D94-723A-4841-9FB7-6D36E91EAFB8}" destId="{412C7454-D8F5-4457-B5D6-C701B8AB0E5B}" srcOrd="0" destOrd="0" presId="urn:microsoft.com/office/officeart/2005/8/layout/cycle2"/>
    <dgm:cxn modelId="{79B4D28B-8377-4349-BCDB-5DFB50825D59}" type="presParOf" srcId="{16D0811F-CA26-419B-9E93-DB5CD1179D12}" destId="{AA16EA02-51F4-4BFC-9538-3095CAB64E2E}" srcOrd="2" destOrd="0" presId="urn:microsoft.com/office/officeart/2005/8/layout/cycle2"/>
    <dgm:cxn modelId="{B030096E-DEA6-418D-9296-B27F4D5D3E04}" type="presParOf" srcId="{16D0811F-CA26-419B-9E93-DB5CD1179D12}" destId="{F9B6EA7C-0A39-4E98-BE13-066DD7A03EB3}" srcOrd="3" destOrd="0" presId="urn:microsoft.com/office/officeart/2005/8/layout/cycle2"/>
    <dgm:cxn modelId="{9C969177-2CDB-4702-8D3B-C9FF6201D951}" type="presParOf" srcId="{F9B6EA7C-0A39-4E98-BE13-066DD7A03EB3}" destId="{8F449CC6-067B-4C16-A4AF-6C75714C5C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15FDFB-6813-4BE5-B0A5-5FF3D3F2B4B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515F0B35-76E6-479C-A89C-29734E934A5D}">
      <dgm:prSet custT="1"/>
      <dgm:spPr/>
      <dgm:t>
        <a:bodyPr/>
        <a:lstStyle/>
        <a:p>
          <a:pPr rtl="0"/>
          <a:r>
            <a:rPr lang="de-DE" sz="1800" dirty="0"/>
            <a:t>Diskrepanzen zwischen den einzelnen Faktoren erschweren die Bestimmung der Progression:</a:t>
          </a:r>
        </a:p>
        <a:p>
          <a:pPr rtl="0"/>
          <a:r>
            <a:rPr lang="de-DE" sz="1800" dirty="0"/>
            <a:t>Eine pragmatisch orientierte Progression </a:t>
          </a:r>
          <a:br>
            <a:rPr lang="de-DE" sz="1800" dirty="0"/>
          </a:br>
          <a:r>
            <a:rPr lang="de-DE" sz="1800" dirty="0"/>
            <a:t>ist nicht immer mit einer Progression vereinbar, </a:t>
          </a:r>
          <a:br>
            <a:rPr lang="de-DE" sz="1800" dirty="0"/>
          </a:br>
          <a:r>
            <a:rPr lang="de-DE" sz="1800" dirty="0"/>
            <a:t>die sich nach dem sprachlichen Komplexitätsgrad phraseologischer Einheiten richtet.</a:t>
          </a:r>
        </a:p>
      </dgm:t>
    </dgm:pt>
    <dgm:pt modelId="{20FA7127-4A0E-44C6-BE2D-F773D76BBF4C}" type="parTrans" cxnId="{4F999EE5-1AA6-4C83-A0BA-9E4588BDFAF4}">
      <dgm:prSet/>
      <dgm:spPr/>
      <dgm:t>
        <a:bodyPr/>
        <a:lstStyle/>
        <a:p>
          <a:endParaRPr lang="de-DE"/>
        </a:p>
      </dgm:t>
    </dgm:pt>
    <dgm:pt modelId="{94CCB76B-0645-4D1E-91E7-8D0F6D67C1B4}" type="sibTrans" cxnId="{4F999EE5-1AA6-4C83-A0BA-9E4588BDFAF4}">
      <dgm:prSet/>
      <dgm:spPr/>
      <dgm:t>
        <a:bodyPr/>
        <a:lstStyle/>
        <a:p>
          <a:endParaRPr lang="de-DE"/>
        </a:p>
      </dgm:t>
    </dgm:pt>
    <dgm:pt modelId="{E7B46AE3-FA5C-454B-8013-B3066D255EF3}" type="pres">
      <dgm:prSet presAssocID="{9D15FDFB-6813-4BE5-B0A5-5FF3D3F2B4B5}" presName="diagram" presStyleCnt="0">
        <dgm:presLayoutVars>
          <dgm:chPref val="1"/>
          <dgm:dir/>
          <dgm:animOne val="branch"/>
          <dgm:animLvl val="lvl"/>
          <dgm:resizeHandles/>
        </dgm:presLayoutVars>
      </dgm:prSet>
      <dgm:spPr/>
    </dgm:pt>
    <dgm:pt modelId="{6D190209-DEE1-47B8-AF09-CB4F792D8926}" type="pres">
      <dgm:prSet presAssocID="{515F0B35-76E6-479C-A89C-29734E934A5D}" presName="root" presStyleCnt="0"/>
      <dgm:spPr/>
    </dgm:pt>
    <dgm:pt modelId="{08DC4CE1-2607-4EB7-81B3-60D2D1003355}" type="pres">
      <dgm:prSet presAssocID="{515F0B35-76E6-479C-A89C-29734E934A5D}" presName="rootComposite" presStyleCnt="0"/>
      <dgm:spPr/>
    </dgm:pt>
    <dgm:pt modelId="{09955135-5727-4B0F-ABF0-5B8622844853}" type="pres">
      <dgm:prSet presAssocID="{515F0B35-76E6-479C-A89C-29734E934A5D}" presName="rootText" presStyleLbl="node1" presStyleIdx="0" presStyleCnt="1" custScaleX="87595"/>
      <dgm:spPr/>
    </dgm:pt>
    <dgm:pt modelId="{E485D5CA-1E92-4F71-938E-ABD14B685C85}" type="pres">
      <dgm:prSet presAssocID="{515F0B35-76E6-479C-A89C-29734E934A5D}" presName="rootConnector" presStyleLbl="node1" presStyleIdx="0" presStyleCnt="1"/>
      <dgm:spPr/>
    </dgm:pt>
    <dgm:pt modelId="{DBFA597B-3952-4C9F-8ED8-92CA111351F4}" type="pres">
      <dgm:prSet presAssocID="{515F0B35-76E6-479C-A89C-29734E934A5D}" presName="childShape" presStyleCnt="0"/>
      <dgm:spPr/>
    </dgm:pt>
  </dgm:ptLst>
  <dgm:cxnLst>
    <dgm:cxn modelId="{7B1D375D-453E-4F3F-BC94-BE4CCC988946}" type="presOf" srcId="{9D15FDFB-6813-4BE5-B0A5-5FF3D3F2B4B5}" destId="{E7B46AE3-FA5C-454B-8013-B3066D255EF3}" srcOrd="0" destOrd="0" presId="urn:microsoft.com/office/officeart/2005/8/layout/hierarchy3"/>
    <dgm:cxn modelId="{C2084377-A76C-4DAC-A0C8-5324905419AF}" type="presOf" srcId="{515F0B35-76E6-479C-A89C-29734E934A5D}" destId="{E485D5CA-1E92-4F71-938E-ABD14B685C85}" srcOrd="1" destOrd="0" presId="urn:microsoft.com/office/officeart/2005/8/layout/hierarchy3"/>
    <dgm:cxn modelId="{4F999EE5-1AA6-4C83-A0BA-9E4588BDFAF4}" srcId="{9D15FDFB-6813-4BE5-B0A5-5FF3D3F2B4B5}" destId="{515F0B35-76E6-479C-A89C-29734E934A5D}" srcOrd="0" destOrd="0" parTransId="{20FA7127-4A0E-44C6-BE2D-F773D76BBF4C}" sibTransId="{94CCB76B-0645-4D1E-91E7-8D0F6D67C1B4}"/>
    <dgm:cxn modelId="{DB4DADFC-BC06-41F2-B526-2BBFD0BCB0B4}" type="presOf" srcId="{515F0B35-76E6-479C-A89C-29734E934A5D}" destId="{09955135-5727-4B0F-ABF0-5B8622844853}" srcOrd="0" destOrd="0" presId="urn:microsoft.com/office/officeart/2005/8/layout/hierarchy3"/>
    <dgm:cxn modelId="{F880BBAE-5490-4854-8714-DD1A843E10D1}" type="presParOf" srcId="{E7B46AE3-FA5C-454B-8013-B3066D255EF3}" destId="{6D190209-DEE1-47B8-AF09-CB4F792D8926}" srcOrd="0" destOrd="0" presId="urn:microsoft.com/office/officeart/2005/8/layout/hierarchy3"/>
    <dgm:cxn modelId="{1B3FDA58-7B0B-4C8E-8D05-F38D24D68F09}" type="presParOf" srcId="{6D190209-DEE1-47B8-AF09-CB4F792D8926}" destId="{08DC4CE1-2607-4EB7-81B3-60D2D1003355}" srcOrd="0" destOrd="0" presId="urn:microsoft.com/office/officeart/2005/8/layout/hierarchy3"/>
    <dgm:cxn modelId="{C37A7F76-0157-4B72-9CE5-557F2000B2D4}" type="presParOf" srcId="{08DC4CE1-2607-4EB7-81B3-60D2D1003355}" destId="{09955135-5727-4B0F-ABF0-5B8622844853}" srcOrd="0" destOrd="0" presId="urn:microsoft.com/office/officeart/2005/8/layout/hierarchy3"/>
    <dgm:cxn modelId="{9342F90B-9F37-4481-B18D-9DCA411F83C2}" type="presParOf" srcId="{08DC4CE1-2607-4EB7-81B3-60D2D1003355}" destId="{E485D5CA-1E92-4F71-938E-ABD14B685C85}" srcOrd="1" destOrd="0" presId="urn:microsoft.com/office/officeart/2005/8/layout/hierarchy3"/>
    <dgm:cxn modelId="{18A1FC88-961C-48EA-A3E5-64593E2B80F0}" type="presParOf" srcId="{6D190209-DEE1-47B8-AF09-CB4F792D8926}" destId="{DBFA597B-3952-4C9F-8ED8-92CA111351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0A4834-5A7C-49AE-B5DD-C9089D7FD6A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A554A846-0440-4D98-B041-900D531CD8C2}">
      <dgm:prSet custT="1"/>
      <dgm:spPr/>
      <dgm:t>
        <a:bodyPr/>
        <a:lstStyle/>
        <a:p>
          <a:pPr rtl="0"/>
          <a:r>
            <a:rPr lang="de-DE" sz="1800" dirty="0"/>
            <a:t>Die Lernenden erwerben </a:t>
          </a:r>
          <a:br>
            <a:rPr lang="de-DE" sz="1800" dirty="0"/>
          </a:br>
          <a:r>
            <a:rPr lang="de-DE" sz="1800" dirty="0"/>
            <a:t>mit steigendem Niveau </a:t>
          </a:r>
          <a:br>
            <a:rPr lang="de-DE" sz="1800" dirty="0"/>
          </a:br>
          <a:r>
            <a:rPr lang="de-DE" sz="1800" dirty="0"/>
            <a:t>formalsprachlich komplexere Lexik </a:t>
          </a:r>
          <a:br>
            <a:rPr lang="de-DE" sz="1800" dirty="0"/>
          </a:br>
          <a:r>
            <a:rPr lang="de-DE" sz="1800" dirty="0"/>
            <a:t>für die Realisierung einer Sprachhandlung.</a:t>
          </a:r>
        </a:p>
      </dgm:t>
    </dgm:pt>
    <dgm:pt modelId="{F184A99D-6FF3-4197-8FBC-D19611299309}" type="parTrans" cxnId="{9EC45B5C-06F2-41FD-B833-CDDC3BF3545B}">
      <dgm:prSet/>
      <dgm:spPr/>
      <dgm:t>
        <a:bodyPr/>
        <a:lstStyle/>
        <a:p>
          <a:endParaRPr lang="de-DE"/>
        </a:p>
      </dgm:t>
    </dgm:pt>
    <dgm:pt modelId="{62E9712D-3F89-4700-A002-8D8462E168FC}" type="sibTrans" cxnId="{9EC45B5C-06F2-41FD-B833-CDDC3BF3545B}">
      <dgm:prSet/>
      <dgm:spPr/>
      <dgm:t>
        <a:bodyPr/>
        <a:lstStyle/>
        <a:p>
          <a:endParaRPr lang="de-DE"/>
        </a:p>
      </dgm:t>
    </dgm:pt>
    <dgm:pt modelId="{5064AAB1-C297-4939-B554-FDE8E2E77B29}">
      <dgm:prSet custT="1"/>
      <dgm:spPr/>
      <dgm:t>
        <a:bodyPr/>
        <a:lstStyle/>
        <a:p>
          <a:pPr rtl="0"/>
          <a:r>
            <a:rPr lang="de-DE" sz="1800" dirty="0"/>
            <a:t>Die Rezeption geht vor der Produktion.</a:t>
          </a:r>
        </a:p>
      </dgm:t>
    </dgm:pt>
    <dgm:pt modelId="{9B5D2B75-9F12-49EE-8272-23C64C67FE5D}" type="parTrans" cxnId="{56236DB6-AF2B-4640-A016-5859EFEB3678}">
      <dgm:prSet/>
      <dgm:spPr/>
      <dgm:t>
        <a:bodyPr/>
        <a:lstStyle/>
        <a:p>
          <a:endParaRPr lang="de-DE"/>
        </a:p>
      </dgm:t>
    </dgm:pt>
    <dgm:pt modelId="{B91EC333-8102-4924-AF04-7F237683A140}" type="sibTrans" cxnId="{56236DB6-AF2B-4640-A016-5859EFEB3678}">
      <dgm:prSet/>
      <dgm:spPr/>
      <dgm:t>
        <a:bodyPr/>
        <a:lstStyle/>
        <a:p>
          <a:endParaRPr lang="de-DE"/>
        </a:p>
      </dgm:t>
    </dgm:pt>
    <dgm:pt modelId="{AC00A17B-5B82-4E95-BDDB-9D10FB9F747D}" type="pres">
      <dgm:prSet presAssocID="{F90A4834-5A7C-49AE-B5DD-C9089D7FD6AA}" presName="diagram" presStyleCnt="0">
        <dgm:presLayoutVars>
          <dgm:chPref val="1"/>
          <dgm:dir/>
          <dgm:animOne val="branch"/>
          <dgm:animLvl val="lvl"/>
          <dgm:resizeHandles/>
        </dgm:presLayoutVars>
      </dgm:prSet>
      <dgm:spPr/>
    </dgm:pt>
    <dgm:pt modelId="{F2F1A388-5C94-4161-8699-055734786DCC}" type="pres">
      <dgm:prSet presAssocID="{A554A846-0440-4D98-B041-900D531CD8C2}" presName="root" presStyleCnt="0"/>
      <dgm:spPr/>
    </dgm:pt>
    <dgm:pt modelId="{4BDA0898-6CD3-49A2-A72A-89017DE99CB7}" type="pres">
      <dgm:prSet presAssocID="{A554A846-0440-4D98-B041-900D531CD8C2}" presName="rootComposite" presStyleCnt="0"/>
      <dgm:spPr/>
    </dgm:pt>
    <dgm:pt modelId="{FE80B1AF-A66D-4530-A472-CA5DEAA513EA}" type="pres">
      <dgm:prSet presAssocID="{A554A846-0440-4D98-B041-900D531CD8C2}" presName="rootText" presStyleLbl="node1" presStyleIdx="0" presStyleCnt="2"/>
      <dgm:spPr/>
    </dgm:pt>
    <dgm:pt modelId="{2B011F77-1846-43AA-9393-9C69896B8616}" type="pres">
      <dgm:prSet presAssocID="{A554A846-0440-4D98-B041-900D531CD8C2}" presName="rootConnector" presStyleLbl="node1" presStyleIdx="0" presStyleCnt="2"/>
      <dgm:spPr/>
    </dgm:pt>
    <dgm:pt modelId="{D3668712-AFA5-49F1-A623-BFAF02640389}" type="pres">
      <dgm:prSet presAssocID="{A554A846-0440-4D98-B041-900D531CD8C2}" presName="childShape" presStyleCnt="0"/>
      <dgm:spPr/>
    </dgm:pt>
    <dgm:pt modelId="{691A4053-F854-4D48-8345-8DD7D09586E3}" type="pres">
      <dgm:prSet presAssocID="{5064AAB1-C297-4939-B554-FDE8E2E77B29}" presName="root" presStyleCnt="0"/>
      <dgm:spPr/>
    </dgm:pt>
    <dgm:pt modelId="{26CC2268-2FCB-4263-98DD-6D6F824D5385}" type="pres">
      <dgm:prSet presAssocID="{5064AAB1-C297-4939-B554-FDE8E2E77B29}" presName="rootComposite" presStyleCnt="0"/>
      <dgm:spPr/>
    </dgm:pt>
    <dgm:pt modelId="{40924678-D3DA-4D1B-8145-DBC167CCBE5C}" type="pres">
      <dgm:prSet presAssocID="{5064AAB1-C297-4939-B554-FDE8E2E77B29}" presName="rootText" presStyleLbl="node1" presStyleIdx="1" presStyleCnt="2"/>
      <dgm:spPr/>
    </dgm:pt>
    <dgm:pt modelId="{4D49CA6A-5C25-4FE9-BA8E-16B2446EB2E1}" type="pres">
      <dgm:prSet presAssocID="{5064AAB1-C297-4939-B554-FDE8E2E77B29}" presName="rootConnector" presStyleLbl="node1" presStyleIdx="1" presStyleCnt="2"/>
      <dgm:spPr/>
    </dgm:pt>
    <dgm:pt modelId="{2615B6B5-504A-46A7-ACAA-85D74B01F9F6}" type="pres">
      <dgm:prSet presAssocID="{5064AAB1-C297-4939-B554-FDE8E2E77B29}" presName="childShape" presStyleCnt="0"/>
      <dgm:spPr/>
    </dgm:pt>
  </dgm:ptLst>
  <dgm:cxnLst>
    <dgm:cxn modelId="{9EC45B5C-06F2-41FD-B833-CDDC3BF3545B}" srcId="{F90A4834-5A7C-49AE-B5DD-C9089D7FD6AA}" destId="{A554A846-0440-4D98-B041-900D531CD8C2}" srcOrd="0" destOrd="0" parTransId="{F184A99D-6FF3-4197-8FBC-D19611299309}" sibTransId="{62E9712D-3F89-4700-A002-8D8462E168FC}"/>
    <dgm:cxn modelId="{25FCB75C-13F1-4B13-8921-F68906728287}" type="presOf" srcId="{5064AAB1-C297-4939-B554-FDE8E2E77B29}" destId="{4D49CA6A-5C25-4FE9-BA8E-16B2446EB2E1}" srcOrd="1" destOrd="0" presId="urn:microsoft.com/office/officeart/2005/8/layout/hierarchy3"/>
    <dgm:cxn modelId="{C3F87E68-E941-440E-B416-B74818C5E165}" type="presOf" srcId="{F90A4834-5A7C-49AE-B5DD-C9089D7FD6AA}" destId="{AC00A17B-5B82-4E95-BDDB-9D10FB9F747D}" srcOrd="0" destOrd="0" presId="urn:microsoft.com/office/officeart/2005/8/layout/hierarchy3"/>
    <dgm:cxn modelId="{FD8AFF9D-9A35-4218-8672-616D24384112}" type="presOf" srcId="{A554A846-0440-4D98-B041-900D531CD8C2}" destId="{2B011F77-1846-43AA-9393-9C69896B8616}" srcOrd="1" destOrd="0" presId="urn:microsoft.com/office/officeart/2005/8/layout/hierarchy3"/>
    <dgm:cxn modelId="{307F2BB0-4C61-4B0F-BF02-971F446C4A4A}" type="presOf" srcId="{A554A846-0440-4D98-B041-900D531CD8C2}" destId="{FE80B1AF-A66D-4530-A472-CA5DEAA513EA}" srcOrd="0" destOrd="0" presId="urn:microsoft.com/office/officeart/2005/8/layout/hierarchy3"/>
    <dgm:cxn modelId="{56236DB6-AF2B-4640-A016-5859EFEB3678}" srcId="{F90A4834-5A7C-49AE-B5DD-C9089D7FD6AA}" destId="{5064AAB1-C297-4939-B554-FDE8E2E77B29}" srcOrd="1" destOrd="0" parTransId="{9B5D2B75-9F12-49EE-8272-23C64C67FE5D}" sibTransId="{B91EC333-8102-4924-AF04-7F237683A140}"/>
    <dgm:cxn modelId="{3130FEC3-D567-4CD3-9A50-B49D00037E2D}" type="presOf" srcId="{5064AAB1-C297-4939-B554-FDE8E2E77B29}" destId="{40924678-D3DA-4D1B-8145-DBC167CCBE5C}" srcOrd="0" destOrd="0" presId="urn:microsoft.com/office/officeart/2005/8/layout/hierarchy3"/>
    <dgm:cxn modelId="{C6F89FF2-ADC2-499C-96F5-5ABFBCAEA083}" type="presParOf" srcId="{AC00A17B-5B82-4E95-BDDB-9D10FB9F747D}" destId="{F2F1A388-5C94-4161-8699-055734786DCC}" srcOrd="0" destOrd="0" presId="urn:microsoft.com/office/officeart/2005/8/layout/hierarchy3"/>
    <dgm:cxn modelId="{893DBFBA-C43C-4377-96DB-C24163C3CAA2}" type="presParOf" srcId="{F2F1A388-5C94-4161-8699-055734786DCC}" destId="{4BDA0898-6CD3-49A2-A72A-89017DE99CB7}" srcOrd="0" destOrd="0" presId="urn:microsoft.com/office/officeart/2005/8/layout/hierarchy3"/>
    <dgm:cxn modelId="{66D136A5-AE96-4408-8719-AC728107A547}" type="presParOf" srcId="{4BDA0898-6CD3-49A2-A72A-89017DE99CB7}" destId="{FE80B1AF-A66D-4530-A472-CA5DEAA513EA}" srcOrd="0" destOrd="0" presId="urn:microsoft.com/office/officeart/2005/8/layout/hierarchy3"/>
    <dgm:cxn modelId="{8987C0E5-8775-4A96-B655-7B12540FC9FD}" type="presParOf" srcId="{4BDA0898-6CD3-49A2-A72A-89017DE99CB7}" destId="{2B011F77-1846-43AA-9393-9C69896B8616}" srcOrd="1" destOrd="0" presId="urn:microsoft.com/office/officeart/2005/8/layout/hierarchy3"/>
    <dgm:cxn modelId="{0C8AAB4E-0CB2-4212-9A73-F55F39686071}" type="presParOf" srcId="{F2F1A388-5C94-4161-8699-055734786DCC}" destId="{D3668712-AFA5-49F1-A623-BFAF02640389}" srcOrd="1" destOrd="0" presId="urn:microsoft.com/office/officeart/2005/8/layout/hierarchy3"/>
    <dgm:cxn modelId="{901E1900-3624-410E-AB94-02AD433DBDB8}" type="presParOf" srcId="{AC00A17B-5B82-4E95-BDDB-9D10FB9F747D}" destId="{691A4053-F854-4D48-8345-8DD7D09586E3}" srcOrd="1" destOrd="0" presId="urn:microsoft.com/office/officeart/2005/8/layout/hierarchy3"/>
    <dgm:cxn modelId="{0D2B147F-F9EC-4C1B-B317-47717CF218F3}" type="presParOf" srcId="{691A4053-F854-4D48-8345-8DD7D09586E3}" destId="{26CC2268-2FCB-4263-98DD-6D6F824D5385}" srcOrd="0" destOrd="0" presId="urn:microsoft.com/office/officeart/2005/8/layout/hierarchy3"/>
    <dgm:cxn modelId="{241BD11A-2196-4719-BF6E-1F08C4B46148}" type="presParOf" srcId="{26CC2268-2FCB-4263-98DD-6D6F824D5385}" destId="{40924678-D3DA-4D1B-8145-DBC167CCBE5C}" srcOrd="0" destOrd="0" presId="urn:microsoft.com/office/officeart/2005/8/layout/hierarchy3"/>
    <dgm:cxn modelId="{103CABB2-7C1E-4048-B8FB-19DF9A172317}" type="presParOf" srcId="{26CC2268-2FCB-4263-98DD-6D6F824D5385}" destId="{4D49CA6A-5C25-4FE9-BA8E-16B2446EB2E1}" srcOrd="1" destOrd="0" presId="urn:microsoft.com/office/officeart/2005/8/layout/hierarchy3"/>
    <dgm:cxn modelId="{CBA2A25D-B068-4EC3-8133-903ED515E618}" type="presParOf" srcId="{691A4053-F854-4D48-8345-8DD7D09586E3}" destId="{2615B6B5-504A-46A7-ACAA-85D74B01F9F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E52FC8-2697-42DE-9CD0-D9C5FCB7C4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2CD9BBE1-3E49-4FED-A3A5-3234F9A8E696}">
      <dgm:prSet custT="1"/>
      <dgm:spPr/>
      <dgm:t>
        <a:bodyPr/>
        <a:lstStyle/>
        <a:p>
          <a:pPr rtl="0"/>
          <a:r>
            <a:rPr lang="de-DE" sz="1800" dirty="0">
              <a:solidFill>
                <a:schemeClr val="accent2"/>
              </a:solidFill>
            </a:rPr>
            <a:t>1. </a:t>
          </a:r>
          <a:r>
            <a:rPr lang="de-DE" sz="1800" dirty="0"/>
            <a:t>Berichte aus der Unterrichtspraxis, die Lernerfolg und Lernschwierigkeiten systematisch erfassen, </a:t>
          </a:r>
        </a:p>
      </dgm:t>
    </dgm:pt>
    <dgm:pt modelId="{6A8C137C-A81F-4EDF-BC45-45BAE30D09C1}" type="parTrans" cxnId="{03B2DFE6-6F50-4B11-AB36-7D33BCC0F5EE}">
      <dgm:prSet/>
      <dgm:spPr/>
      <dgm:t>
        <a:bodyPr/>
        <a:lstStyle/>
        <a:p>
          <a:endParaRPr lang="de-DE"/>
        </a:p>
      </dgm:t>
    </dgm:pt>
    <dgm:pt modelId="{F3A41D76-B034-44B9-94CA-C5A9EF776059}" type="sibTrans" cxnId="{03B2DFE6-6F50-4B11-AB36-7D33BCC0F5EE}">
      <dgm:prSet/>
      <dgm:spPr/>
      <dgm:t>
        <a:bodyPr/>
        <a:lstStyle/>
        <a:p>
          <a:endParaRPr lang="de-DE"/>
        </a:p>
      </dgm:t>
    </dgm:pt>
    <dgm:pt modelId="{32BB6BD7-6464-4213-9880-73F075A12B79}">
      <dgm:prSet custT="1"/>
      <dgm:spPr/>
      <dgm:t>
        <a:bodyPr/>
        <a:lstStyle/>
        <a:p>
          <a:pPr marL="0" marR="0" indent="0" defTabSz="914400" rtl="0" eaLnBrk="1" fontAlgn="auto" latinLnBrk="0" hangingPunct="1">
            <a:lnSpc>
              <a:spcPct val="100000"/>
            </a:lnSpc>
            <a:spcBef>
              <a:spcPts val="0"/>
            </a:spcBef>
            <a:spcAft>
              <a:spcPts val="0"/>
            </a:spcAft>
            <a:buClrTx/>
            <a:buSzTx/>
            <a:buFontTx/>
            <a:buNone/>
            <a:tabLst>
              <a:tab pos="177800" algn="l"/>
            </a:tabLst>
            <a:defRPr/>
          </a:pPr>
          <a:r>
            <a:rPr lang="de-DE" sz="1800" dirty="0">
              <a:solidFill>
                <a:schemeClr val="accent2"/>
              </a:solidFill>
            </a:rPr>
            <a:t>3. </a:t>
          </a:r>
          <a:r>
            <a:rPr lang="de-DE" sz="1800" dirty="0">
              <a:solidFill>
                <a:schemeClr val="bg1"/>
              </a:solidFill>
            </a:rPr>
            <a:t>sprachkontrastiv</a:t>
          </a:r>
          <a:r>
            <a:rPr lang="de-DE" sz="1800" dirty="0"/>
            <a:t> basierte Adaption des phraseologischen Optimums auf die Muttersprache der Lernenden als Basis 	für das Verfassen regionaler Lernmaterialien</a:t>
          </a:r>
          <a:r>
            <a:rPr lang="el-GR" sz="1800" dirty="0"/>
            <a:t>.</a:t>
          </a:r>
          <a:endParaRPr lang="de-DE" sz="1800" dirty="0"/>
        </a:p>
      </dgm:t>
    </dgm:pt>
    <dgm:pt modelId="{AE30C702-2215-4386-B624-89D0B7C4F4FC}" type="parTrans" cxnId="{AAF3E772-BCD3-44A9-AD92-ED49149A32E5}">
      <dgm:prSet/>
      <dgm:spPr/>
      <dgm:t>
        <a:bodyPr/>
        <a:lstStyle/>
        <a:p>
          <a:endParaRPr lang="de-DE"/>
        </a:p>
      </dgm:t>
    </dgm:pt>
    <dgm:pt modelId="{F625B531-832D-4581-9503-E1EE6EA6D216}" type="sibTrans" cxnId="{AAF3E772-BCD3-44A9-AD92-ED49149A32E5}">
      <dgm:prSet/>
      <dgm:spPr/>
      <dgm:t>
        <a:bodyPr/>
        <a:lstStyle/>
        <a:p>
          <a:endParaRPr lang="de-DE"/>
        </a:p>
      </dgm:t>
    </dgm:pt>
    <dgm:pt modelId="{3935C382-803F-4D25-BCF1-FC86B5B0980A}">
      <dgm:prSet custT="1"/>
      <dgm:spPr/>
      <dgm:t>
        <a:bodyPr/>
        <a:lstStyle/>
        <a:p>
          <a:pPr rtl="0">
            <a:tabLst>
              <a:tab pos="177800" algn="l"/>
            </a:tabLst>
          </a:pPr>
          <a:r>
            <a:rPr lang="de-DE" sz="1800" dirty="0">
              <a:solidFill>
                <a:schemeClr val="accent2"/>
              </a:solidFill>
            </a:rPr>
            <a:t>2. </a:t>
          </a:r>
          <a:r>
            <a:rPr lang="de-DE" sz="1800" dirty="0"/>
            <a:t>Erstellung von Lernerkorpora, die einen deskriptiven Zugang zur Performanz der Lernenden bieten,</a:t>
          </a:r>
        </a:p>
      </dgm:t>
    </dgm:pt>
    <dgm:pt modelId="{1D8959B2-F018-4D02-9659-9DB3CA911CFC}" type="parTrans" cxnId="{5F19AFBA-28B4-4A80-99AA-9C3B5EF91764}">
      <dgm:prSet/>
      <dgm:spPr/>
      <dgm:t>
        <a:bodyPr/>
        <a:lstStyle/>
        <a:p>
          <a:endParaRPr lang="de-DE"/>
        </a:p>
      </dgm:t>
    </dgm:pt>
    <dgm:pt modelId="{B5C87A20-0D58-4634-83CF-511412B12F8E}" type="sibTrans" cxnId="{5F19AFBA-28B4-4A80-99AA-9C3B5EF91764}">
      <dgm:prSet/>
      <dgm:spPr/>
      <dgm:t>
        <a:bodyPr/>
        <a:lstStyle/>
        <a:p>
          <a:endParaRPr lang="de-DE"/>
        </a:p>
      </dgm:t>
    </dgm:pt>
    <dgm:pt modelId="{D323A3E3-DEA5-444E-9D2D-FCF3F0027D7A}" type="pres">
      <dgm:prSet presAssocID="{E1E52FC8-2697-42DE-9CD0-D9C5FCB7C404}" presName="linear" presStyleCnt="0">
        <dgm:presLayoutVars>
          <dgm:animLvl val="lvl"/>
          <dgm:resizeHandles val="exact"/>
        </dgm:presLayoutVars>
      </dgm:prSet>
      <dgm:spPr/>
    </dgm:pt>
    <dgm:pt modelId="{0011F14F-BB08-4771-A024-B6C9CFD947DD}" type="pres">
      <dgm:prSet presAssocID="{2CD9BBE1-3E49-4FED-A3A5-3234F9A8E696}" presName="parentText" presStyleLbl="node1" presStyleIdx="0" presStyleCnt="3">
        <dgm:presLayoutVars>
          <dgm:chMax val="0"/>
          <dgm:bulletEnabled val="1"/>
        </dgm:presLayoutVars>
      </dgm:prSet>
      <dgm:spPr/>
    </dgm:pt>
    <dgm:pt modelId="{47CB79DE-96E2-4FA3-9D96-66A833E441D6}" type="pres">
      <dgm:prSet presAssocID="{F3A41D76-B034-44B9-94CA-C5A9EF776059}" presName="spacer" presStyleCnt="0"/>
      <dgm:spPr/>
    </dgm:pt>
    <dgm:pt modelId="{4F5F4005-6B35-4C88-94F4-6317E069164E}" type="pres">
      <dgm:prSet presAssocID="{32BB6BD7-6464-4213-9880-73F075A12B79}" presName="parentText" presStyleLbl="node1" presStyleIdx="1" presStyleCnt="3" custLinFactY="100000" custLinFactNeighborX="-599" custLinFactNeighborY="152935">
        <dgm:presLayoutVars>
          <dgm:chMax val="0"/>
          <dgm:bulletEnabled val="1"/>
        </dgm:presLayoutVars>
      </dgm:prSet>
      <dgm:spPr/>
    </dgm:pt>
    <dgm:pt modelId="{DA127B0B-6AD3-4472-BFB9-A2A708902CD1}" type="pres">
      <dgm:prSet presAssocID="{F625B531-832D-4581-9503-E1EE6EA6D216}" presName="spacer" presStyleCnt="0"/>
      <dgm:spPr/>
    </dgm:pt>
    <dgm:pt modelId="{1EAC91D6-37A4-4B9B-9D37-848ED2087647}" type="pres">
      <dgm:prSet presAssocID="{3935C382-803F-4D25-BCF1-FC86B5B0980A}" presName="parentText" presStyleLbl="node1" presStyleIdx="2" presStyleCnt="3" custLinFactY="-98748" custLinFactNeighborY="-100000">
        <dgm:presLayoutVars>
          <dgm:chMax val="0"/>
          <dgm:bulletEnabled val="1"/>
        </dgm:presLayoutVars>
      </dgm:prSet>
      <dgm:spPr/>
    </dgm:pt>
  </dgm:ptLst>
  <dgm:cxnLst>
    <dgm:cxn modelId="{A42EEE31-4297-4FB4-A0DB-156401190339}" type="presOf" srcId="{32BB6BD7-6464-4213-9880-73F075A12B79}" destId="{4F5F4005-6B35-4C88-94F4-6317E069164E}" srcOrd="0" destOrd="0" presId="urn:microsoft.com/office/officeart/2005/8/layout/vList2"/>
    <dgm:cxn modelId="{AAF3E772-BCD3-44A9-AD92-ED49149A32E5}" srcId="{E1E52FC8-2697-42DE-9CD0-D9C5FCB7C404}" destId="{32BB6BD7-6464-4213-9880-73F075A12B79}" srcOrd="1" destOrd="0" parTransId="{AE30C702-2215-4386-B624-89D0B7C4F4FC}" sibTransId="{F625B531-832D-4581-9503-E1EE6EA6D216}"/>
    <dgm:cxn modelId="{7955B5B7-78D1-48C5-94E1-4ECACF8D1BF7}" type="presOf" srcId="{2CD9BBE1-3E49-4FED-A3A5-3234F9A8E696}" destId="{0011F14F-BB08-4771-A024-B6C9CFD947DD}" srcOrd="0" destOrd="0" presId="urn:microsoft.com/office/officeart/2005/8/layout/vList2"/>
    <dgm:cxn modelId="{5F19AFBA-28B4-4A80-99AA-9C3B5EF91764}" srcId="{E1E52FC8-2697-42DE-9CD0-D9C5FCB7C404}" destId="{3935C382-803F-4D25-BCF1-FC86B5B0980A}" srcOrd="2" destOrd="0" parTransId="{1D8959B2-F018-4D02-9659-9DB3CA911CFC}" sibTransId="{B5C87A20-0D58-4634-83CF-511412B12F8E}"/>
    <dgm:cxn modelId="{3E80D0D9-9F0D-431C-8DED-34911723D115}" type="presOf" srcId="{E1E52FC8-2697-42DE-9CD0-D9C5FCB7C404}" destId="{D323A3E3-DEA5-444E-9D2D-FCF3F0027D7A}" srcOrd="0" destOrd="0" presId="urn:microsoft.com/office/officeart/2005/8/layout/vList2"/>
    <dgm:cxn modelId="{03B2DFE6-6F50-4B11-AB36-7D33BCC0F5EE}" srcId="{E1E52FC8-2697-42DE-9CD0-D9C5FCB7C404}" destId="{2CD9BBE1-3E49-4FED-A3A5-3234F9A8E696}" srcOrd="0" destOrd="0" parTransId="{6A8C137C-A81F-4EDF-BC45-45BAE30D09C1}" sibTransId="{F3A41D76-B034-44B9-94CA-C5A9EF776059}"/>
    <dgm:cxn modelId="{06A4F1F1-821C-45F2-9660-EA154A998B3C}" type="presOf" srcId="{3935C382-803F-4D25-BCF1-FC86B5B0980A}" destId="{1EAC91D6-37A4-4B9B-9D37-848ED2087647}" srcOrd="0" destOrd="0" presId="urn:microsoft.com/office/officeart/2005/8/layout/vList2"/>
    <dgm:cxn modelId="{8F523CAE-CA07-4FE3-9579-5ED652C48671}" type="presParOf" srcId="{D323A3E3-DEA5-444E-9D2D-FCF3F0027D7A}" destId="{0011F14F-BB08-4771-A024-B6C9CFD947DD}" srcOrd="0" destOrd="0" presId="urn:microsoft.com/office/officeart/2005/8/layout/vList2"/>
    <dgm:cxn modelId="{A502CCE0-3470-433D-AB93-C538CC3A4B31}" type="presParOf" srcId="{D323A3E3-DEA5-444E-9D2D-FCF3F0027D7A}" destId="{47CB79DE-96E2-4FA3-9D96-66A833E441D6}" srcOrd="1" destOrd="0" presId="urn:microsoft.com/office/officeart/2005/8/layout/vList2"/>
    <dgm:cxn modelId="{D0B89205-0D8B-4349-9FD0-1A2263A0AED9}" type="presParOf" srcId="{D323A3E3-DEA5-444E-9D2D-FCF3F0027D7A}" destId="{4F5F4005-6B35-4C88-94F4-6317E069164E}" srcOrd="2" destOrd="0" presId="urn:microsoft.com/office/officeart/2005/8/layout/vList2"/>
    <dgm:cxn modelId="{0789D172-C5B8-42B4-877D-A2BFE36E0127}" type="presParOf" srcId="{D323A3E3-DEA5-444E-9D2D-FCF3F0027D7A}" destId="{DA127B0B-6AD3-4472-BFB9-A2A708902CD1}" srcOrd="3" destOrd="0" presId="urn:microsoft.com/office/officeart/2005/8/layout/vList2"/>
    <dgm:cxn modelId="{B434C4CB-C5B1-490C-9F20-014DD2AF9428}" type="presParOf" srcId="{D323A3E3-DEA5-444E-9D2D-FCF3F0027D7A}" destId="{1EAC91D6-37A4-4B9B-9D37-848ED20876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FB2E5-2857-4B0D-A154-FA825781F699}">
      <dsp:nvSpPr>
        <dsp:cNvPr id="0" name=""/>
        <dsp:cNvSpPr/>
      </dsp:nvSpPr>
      <dsp:spPr>
        <a:xfrm>
          <a:off x="5514975" y="1589238"/>
          <a:ext cx="4319362" cy="499760"/>
        </a:xfrm>
        <a:custGeom>
          <a:avLst/>
          <a:gdLst/>
          <a:ahLst/>
          <a:cxnLst/>
          <a:rect l="0" t="0" r="0" b="0"/>
          <a:pathLst>
            <a:path>
              <a:moveTo>
                <a:pt x="0" y="0"/>
              </a:moveTo>
              <a:lnTo>
                <a:pt x="0" y="249880"/>
              </a:lnTo>
              <a:lnTo>
                <a:pt x="4319362" y="249880"/>
              </a:lnTo>
              <a:lnTo>
                <a:pt x="4319362"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946A0-FC08-448D-97B9-6C05B725AE9C}">
      <dsp:nvSpPr>
        <dsp:cNvPr id="0" name=""/>
        <dsp:cNvSpPr/>
      </dsp:nvSpPr>
      <dsp:spPr>
        <a:xfrm>
          <a:off x="5514975" y="1589238"/>
          <a:ext cx="1439787" cy="499760"/>
        </a:xfrm>
        <a:custGeom>
          <a:avLst/>
          <a:gdLst/>
          <a:ahLst/>
          <a:cxnLst/>
          <a:rect l="0" t="0" r="0" b="0"/>
          <a:pathLst>
            <a:path>
              <a:moveTo>
                <a:pt x="0" y="0"/>
              </a:moveTo>
              <a:lnTo>
                <a:pt x="0" y="249880"/>
              </a:lnTo>
              <a:lnTo>
                <a:pt x="1439787" y="249880"/>
              </a:lnTo>
              <a:lnTo>
                <a:pt x="1439787"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CC175-8983-41F6-A3EB-A76B01280FBF}">
      <dsp:nvSpPr>
        <dsp:cNvPr id="0" name=""/>
        <dsp:cNvSpPr/>
      </dsp:nvSpPr>
      <dsp:spPr>
        <a:xfrm>
          <a:off x="4075187" y="1589238"/>
          <a:ext cx="1439787" cy="499760"/>
        </a:xfrm>
        <a:custGeom>
          <a:avLst/>
          <a:gdLst/>
          <a:ahLst/>
          <a:cxnLst/>
          <a:rect l="0" t="0" r="0" b="0"/>
          <a:pathLst>
            <a:path>
              <a:moveTo>
                <a:pt x="1439787" y="0"/>
              </a:moveTo>
              <a:lnTo>
                <a:pt x="1439787" y="249880"/>
              </a:lnTo>
              <a:lnTo>
                <a:pt x="0" y="249880"/>
              </a:lnTo>
              <a:lnTo>
                <a:pt x="0"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E77AA-672C-4BFB-BD10-87E98C0FDF46}">
      <dsp:nvSpPr>
        <dsp:cNvPr id="0" name=""/>
        <dsp:cNvSpPr/>
      </dsp:nvSpPr>
      <dsp:spPr>
        <a:xfrm>
          <a:off x="1195612" y="1589238"/>
          <a:ext cx="4319362" cy="499760"/>
        </a:xfrm>
        <a:custGeom>
          <a:avLst/>
          <a:gdLst/>
          <a:ahLst/>
          <a:cxnLst/>
          <a:rect l="0" t="0" r="0" b="0"/>
          <a:pathLst>
            <a:path>
              <a:moveTo>
                <a:pt x="4319362" y="0"/>
              </a:moveTo>
              <a:lnTo>
                <a:pt x="4319362" y="249880"/>
              </a:lnTo>
              <a:lnTo>
                <a:pt x="0" y="249880"/>
              </a:lnTo>
              <a:lnTo>
                <a:pt x="0"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C5852-3367-4D87-87C9-E8AC5C9169EB}">
      <dsp:nvSpPr>
        <dsp:cNvPr id="0" name=""/>
        <dsp:cNvSpPr/>
      </dsp:nvSpPr>
      <dsp:spPr>
        <a:xfrm>
          <a:off x="4325067" y="399331"/>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de-DE" sz="2200" kern="1200" dirty="0"/>
            <a:t>Phasen des phraseodidaktischen Vierschritts</a:t>
          </a:r>
        </a:p>
      </dsp:txBody>
      <dsp:txXfrm>
        <a:off x="4325067" y="399331"/>
        <a:ext cx="2379814" cy="1189907"/>
      </dsp:txXfrm>
    </dsp:sp>
    <dsp:sp modelId="{0EEFA58C-DEE4-4669-AEFD-259230D54310}">
      <dsp:nvSpPr>
        <dsp:cNvPr id="0" name=""/>
        <dsp:cNvSpPr/>
      </dsp:nvSpPr>
      <dsp:spPr>
        <a:xfrm>
          <a:off x="5705"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de-DE" sz="2200" kern="1200" dirty="0">
              <a:solidFill>
                <a:schemeClr val="bg1"/>
              </a:solidFill>
            </a:rPr>
            <a:t>Erkennen</a:t>
          </a:r>
        </a:p>
      </dsp:txBody>
      <dsp:txXfrm>
        <a:off x="5705" y="2088999"/>
        <a:ext cx="2379814" cy="1189907"/>
      </dsp:txXfrm>
    </dsp:sp>
    <dsp:sp modelId="{3974D789-696B-42ED-A3A9-93E0FAC5EE32}">
      <dsp:nvSpPr>
        <dsp:cNvPr id="0" name=""/>
        <dsp:cNvSpPr/>
      </dsp:nvSpPr>
      <dsp:spPr>
        <a:xfrm>
          <a:off x="2885280"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de-DE" sz="2200" kern="1200" dirty="0">
              <a:solidFill>
                <a:schemeClr val="bg1"/>
              </a:solidFill>
            </a:rPr>
            <a:t>Entschlüsseln</a:t>
          </a:r>
        </a:p>
      </dsp:txBody>
      <dsp:txXfrm>
        <a:off x="2885280" y="2088999"/>
        <a:ext cx="2379814" cy="1189907"/>
      </dsp:txXfrm>
    </dsp:sp>
    <dsp:sp modelId="{BA0D40C9-E07B-4768-A4AC-A75FEB1CF67C}">
      <dsp:nvSpPr>
        <dsp:cNvPr id="0" name=""/>
        <dsp:cNvSpPr/>
      </dsp:nvSpPr>
      <dsp:spPr>
        <a:xfrm>
          <a:off x="5764855"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de-DE" sz="2200" kern="1200" dirty="0">
              <a:solidFill>
                <a:schemeClr val="accent2"/>
              </a:solidFill>
            </a:rPr>
            <a:t>Festigen</a:t>
          </a:r>
        </a:p>
      </dsp:txBody>
      <dsp:txXfrm>
        <a:off x="5764855" y="2088999"/>
        <a:ext cx="2379814" cy="1189907"/>
      </dsp:txXfrm>
    </dsp:sp>
    <dsp:sp modelId="{3A179439-AEF1-460E-B47D-67EBF5439C33}">
      <dsp:nvSpPr>
        <dsp:cNvPr id="0" name=""/>
        <dsp:cNvSpPr/>
      </dsp:nvSpPr>
      <dsp:spPr>
        <a:xfrm>
          <a:off x="8644430"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de-DE" sz="2200" kern="1200" dirty="0">
              <a:solidFill>
                <a:schemeClr val="accent2"/>
              </a:solidFill>
            </a:rPr>
            <a:t>Verwenden</a:t>
          </a:r>
        </a:p>
      </dsp:txBody>
      <dsp:txXfrm>
        <a:off x="8644430" y="2088999"/>
        <a:ext cx="2379814" cy="1189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BB0FE-013D-4365-8FB8-6DAC69728E84}">
      <dsp:nvSpPr>
        <dsp:cNvPr id="0" name=""/>
        <dsp:cNvSpPr/>
      </dsp:nvSpPr>
      <dsp:spPr>
        <a:xfrm>
          <a:off x="0" y="12511"/>
          <a:ext cx="113568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de-DE" sz="1800" kern="1200" dirty="0"/>
            <a:t>Parallele Entwicklung der phraseologischen und der allgemeinen lexikalischen Kompetenz in Mutter- und Fremdsprache (</a:t>
          </a:r>
          <a:r>
            <a:rPr lang="de-DE" sz="1800" kern="1200" dirty="0" err="1"/>
            <a:t>Ettinger</a:t>
          </a:r>
          <a:r>
            <a:rPr lang="de-DE" sz="1800" kern="1200" dirty="0"/>
            <a:t> 2013: 24; </a:t>
          </a:r>
          <a:r>
            <a:rPr lang="de-DE" sz="1800" kern="1200" dirty="0" err="1"/>
            <a:t>Piirainen</a:t>
          </a:r>
          <a:r>
            <a:rPr lang="de-DE" sz="1800" kern="1200" dirty="0"/>
            <a:t> 2011: 161),</a:t>
          </a:r>
        </a:p>
      </dsp:txBody>
      <dsp:txXfrm>
        <a:off x="53916" y="66427"/>
        <a:ext cx="11248976" cy="996648"/>
      </dsp:txXfrm>
    </dsp:sp>
    <dsp:sp modelId="{0EB0C041-DCCE-4AE2-BB10-348636F36A40}">
      <dsp:nvSpPr>
        <dsp:cNvPr id="0" name=""/>
        <dsp:cNvSpPr/>
      </dsp:nvSpPr>
      <dsp:spPr>
        <a:xfrm>
          <a:off x="0" y="1286911"/>
          <a:ext cx="113568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de-DE" sz="1800" kern="1200" dirty="0"/>
            <a:t>Eingeschränkte soziale Rollen und kommunikative Bedürfnisse bei jungen Lernenden (Aguado 2002: 36),</a:t>
          </a:r>
        </a:p>
      </dsp:txBody>
      <dsp:txXfrm>
        <a:off x="53916" y="1340827"/>
        <a:ext cx="11248976" cy="996648"/>
      </dsp:txXfrm>
    </dsp:sp>
    <dsp:sp modelId="{62CBD9D6-5427-42A4-A03A-4D9E6A7C9058}">
      <dsp:nvSpPr>
        <dsp:cNvPr id="0" name=""/>
        <dsp:cNvSpPr/>
      </dsp:nvSpPr>
      <dsp:spPr>
        <a:xfrm>
          <a:off x="0" y="2561311"/>
          <a:ext cx="113568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1800" kern="1200" dirty="0"/>
            <a:t>Entwicklung der analytischen Komponente erst nach dem achten Lebensjahr im natürlichen Spracherwerb </a:t>
          </a:r>
          <a:br>
            <a:rPr lang="de-DE" sz="1800" kern="1200" dirty="0"/>
          </a:br>
          <a:r>
            <a:rPr lang="de-DE" sz="1800" kern="1200" dirty="0"/>
            <a:t>(Aguado 2002: 34).</a:t>
          </a:r>
        </a:p>
        <a:p>
          <a:pPr marL="0" marR="0" lvl="0" indent="0" algn="l" defTabSz="914400" rtl="0" eaLnBrk="1" fontAlgn="auto" latinLnBrk="0" hangingPunct="1">
            <a:lnSpc>
              <a:spcPct val="100000"/>
            </a:lnSpc>
            <a:spcBef>
              <a:spcPct val="0"/>
            </a:spcBef>
            <a:spcAft>
              <a:spcPts val="0"/>
            </a:spcAft>
            <a:buClrTx/>
            <a:buSzTx/>
            <a:buFontTx/>
            <a:buNone/>
            <a:tabLst/>
            <a:defRPr/>
          </a:pPr>
          <a:r>
            <a:rPr lang="de-DE" sz="1800" kern="1200" dirty="0"/>
            <a:t>Kognitive Reife als ausschlaggebender Faktor für die Entwicklung metasprachlicher Fähigkeiten (</a:t>
          </a:r>
          <a:r>
            <a:rPr lang="de-DE" sz="1800" kern="1200" dirty="0" err="1"/>
            <a:t>Konecny</a:t>
          </a:r>
          <a:r>
            <a:rPr lang="de-DE" sz="1800" kern="1200" dirty="0"/>
            <a:t> u.a. 2013: 158).</a:t>
          </a:r>
        </a:p>
      </dsp:txBody>
      <dsp:txXfrm>
        <a:off x="53916" y="2615227"/>
        <a:ext cx="11248976"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F9CB1-F104-4DA3-AC53-F5FC09E62A0D}">
      <dsp:nvSpPr>
        <dsp:cNvPr id="0" name=""/>
        <dsp:cNvSpPr/>
      </dsp:nvSpPr>
      <dsp:spPr>
        <a:xfrm>
          <a:off x="6865" y="1180769"/>
          <a:ext cx="3522152" cy="1316763"/>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de-DE" sz="1800" kern="1200" dirty="0"/>
            <a:t>Didaktische Konsequenz</a:t>
          </a:r>
        </a:p>
      </dsp:txBody>
      <dsp:txXfrm>
        <a:off x="665247" y="1180769"/>
        <a:ext cx="2205389" cy="1316763"/>
      </dsp:txXfrm>
    </dsp:sp>
    <dsp:sp modelId="{0B0965A1-1EDF-496F-8F0D-062079C0B346}">
      <dsp:nvSpPr>
        <dsp:cNvPr id="0" name=""/>
        <dsp:cNvSpPr/>
      </dsp:nvSpPr>
      <dsp:spPr>
        <a:xfrm>
          <a:off x="3071138" y="1254474"/>
          <a:ext cx="2923386" cy="1169354"/>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2"/>
              </a:solidFill>
            </a:rPr>
            <a:t>Altersspezifische Auswahl phraseologischer Lexik</a:t>
          </a:r>
        </a:p>
      </dsp:txBody>
      <dsp:txXfrm>
        <a:off x="3655815" y="1254474"/>
        <a:ext cx="1754032" cy="1169354"/>
      </dsp:txXfrm>
    </dsp:sp>
    <dsp:sp modelId="{9C5819AC-58E6-4BE5-9A8D-3B5A6F17545F}">
      <dsp:nvSpPr>
        <dsp:cNvPr id="0" name=""/>
        <dsp:cNvSpPr/>
      </dsp:nvSpPr>
      <dsp:spPr>
        <a:xfrm>
          <a:off x="5585250" y="1254474"/>
          <a:ext cx="2923386" cy="1169354"/>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endParaRPr lang="de-DE" sz="1600" kern="1200" dirty="0">
            <a:solidFill>
              <a:schemeClr val="tx2"/>
            </a:solidFill>
          </a:endParaRPr>
        </a:p>
        <a:p>
          <a:pPr marL="0" lvl="0" indent="0" algn="ctr" defTabSz="711200" rtl="0">
            <a:lnSpc>
              <a:spcPct val="90000"/>
            </a:lnSpc>
            <a:spcBef>
              <a:spcPct val="0"/>
            </a:spcBef>
            <a:spcAft>
              <a:spcPct val="35000"/>
            </a:spcAft>
            <a:buNone/>
          </a:pPr>
          <a:r>
            <a:rPr lang="de-DE" sz="1600" kern="1200" dirty="0">
              <a:solidFill>
                <a:schemeClr val="tx2"/>
              </a:solidFill>
            </a:rPr>
            <a:t>Bei jungen Lernenden: </a:t>
          </a:r>
        </a:p>
        <a:p>
          <a:pPr marL="0" lvl="0" indent="0" algn="ctr" defTabSz="711200" rtl="0">
            <a:lnSpc>
              <a:spcPct val="90000"/>
            </a:lnSpc>
            <a:spcBef>
              <a:spcPct val="0"/>
            </a:spcBef>
            <a:spcAft>
              <a:spcPct val="35000"/>
            </a:spcAft>
            <a:buNone/>
          </a:pPr>
          <a:r>
            <a:rPr lang="de-DE" sz="1600" kern="1200" dirty="0">
              <a:solidFill>
                <a:schemeClr val="tx2"/>
              </a:solidFill>
            </a:rPr>
            <a:t>kleinschrittiger Einstieg und flache Progression</a:t>
          </a:r>
        </a:p>
        <a:p>
          <a:pPr marL="0" lvl="0" indent="0" algn="ctr" defTabSz="711200">
            <a:lnSpc>
              <a:spcPct val="90000"/>
            </a:lnSpc>
            <a:spcBef>
              <a:spcPct val="0"/>
            </a:spcBef>
            <a:spcAft>
              <a:spcPct val="35000"/>
            </a:spcAft>
            <a:buNone/>
          </a:pPr>
          <a:endParaRPr lang="de-DE" kern="1200" dirty="0"/>
        </a:p>
      </dsp:txBody>
      <dsp:txXfrm>
        <a:off x="6169927" y="1254474"/>
        <a:ext cx="1754032" cy="1169354"/>
      </dsp:txXfrm>
    </dsp:sp>
    <dsp:sp modelId="{CD5A3D02-C117-48FB-AC91-E70950CFA2AD}">
      <dsp:nvSpPr>
        <dsp:cNvPr id="0" name=""/>
        <dsp:cNvSpPr/>
      </dsp:nvSpPr>
      <dsp:spPr>
        <a:xfrm>
          <a:off x="8099362" y="1254474"/>
          <a:ext cx="2923386" cy="1169354"/>
        </a:xfrm>
        <a:prstGeom prst="chevron">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de-DE" sz="1600" kern="1200" dirty="0">
              <a:solidFill>
                <a:schemeClr val="tx2"/>
              </a:solidFill>
            </a:rPr>
            <a:t>Bei erwachsenen Lernenden:</a:t>
          </a:r>
        </a:p>
        <a:p>
          <a:pPr marL="0" lvl="0" indent="0" algn="ctr" defTabSz="711200" rtl="0">
            <a:lnSpc>
              <a:spcPct val="90000"/>
            </a:lnSpc>
            <a:spcBef>
              <a:spcPct val="0"/>
            </a:spcBef>
            <a:spcAft>
              <a:spcPct val="35000"/>
            </a:spcAft>
            <a:buNone/>
          </a:pPr>
          <a:r>
            <a:rPr lang="de-DE" sz="1600" kern="1200" dirty="0">
              <a:solidFill>
                <a:schemeClr val="tx2"/>
              </a:solidFill>
            </a:rPr>
            <a:t> steile Progression</a:t>
          </a:r>
        </a:p>
      </dsp:txBody>
      <dsp:txXfrm>
        <a:off x="8684039" y="1254474"/>
        <a:ext cx="1754032" cy="1169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3357F-026B-4E51-B3F5-91DE070E8514}">
      <dsp:nvSpPr>
        <dsp:cNvPr id="0" name=""/>
        <dsp:cNvSpPr/>
      </dsp:nvSpPr>
      <dsp:spPr>
        <a:xfrm>
          <a:off x="0" y="14696"/>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de-DE" sz="1800" kern="1200" dirty="0"/>
            <a:t>Voraussetzung für effizientes Lernen	Nutzung des vorhandenen mentalen Lexikons (</a:t>
          </a:r>
          <a:r>
            <a:rPr lang="de-DE" sz="1800" kern="1200" dirty="0" err="1"/>
            <a:t>Jesenšek</a:t>
          </a:r>
          <a:r>
            <a:rPr lang="de-DE" sz="1800" kern="1200" dirty="0"/>
            <a:t> 2007: 22).</a:t>
          </a:r>
        </a:p>
      </dsp:txBody>
      <dsp:txXfrm>
        <a:off x="53916" y="68612"/>
        <a:ext cx="11198176" cy="996648"/>
      </dsp:txXfrm>
    </dsp:sp>
    <dsp:sp modelId="{3A9FF4B7-8279-4D20-96E4-A3876BE39D05}">
      <dsp:nvSpPr>
        <dsp:cNvPr id="0" name=""/>
        <dsp:cNvSpPr/>
      </dsp:nvSpPr>
      <dsp:spPr>
        <a:xfrm>
          <a:off x="0" y="1286911"/>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de-DE" sz="1800" kern="1200" dirty="0"/>
            <a:t>Lernvorteile durch die Nutzung des positiven Transfers aus der Muttersprache.</a:t>
          </a:r>
        </a:p>
      </dsp:txBody>
      <dsp:txXfrm>
        <a:off x="53916" y="1340827"/>
        <a:ext cx="11198176" cy="996648"/>
      </dsp:txXfrm>
    </dsp:sp>
    <dsp:sp modelId="{9F73CF44-1338-406B-A340-8E9B72A61286}">
      <dsp:nvSpPr>
        <dsp:cNvPr id="0" name=""/>
        <dsp:cNvSpPr/>
      </dsp:nvSpPr>
      <dsp:spPr>
        <a:xfrm>
          <a:off x="0" y="2569776"/>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tabLst>
              <a:tab pos="3411538" algn="l"/>
              <a:tab pos="5918200" algn="l"/>
            </a:tabLst>
          </a:pPr>
          <a:r>
            <a:rPr lang="de-DE" sz="1800" kern="1200" dirty="0"/>
            <a:t>Zur Erfassung der interlingualen Äquivalenzbeziehungen</a:t>
          </a:r>
          <a:r>
            <a:rPr lang="el-GR" sz="1800" kern="1200" dirty="0"/>
            <a:t> </a:t>
          </a:r>
          <a:r>
            <a:rPr lang="de-DE" sz="1800" kern="1200" dirty="0"/>
            <a:t>	 Rückgriff auf Methoden der kontrastiven Phraseologie.</a:t>
          </a:r>
        </a:p>
      </dsp:txBody>
      <dsp:txXfrm>
        <a:off x="53916" y="2623692"/>
        <a:ext cx="11198176" cy="996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41A92-6221-4CA6-AA1D-49ED328828D2}">
      <dsp:nvSpPr>
        <dsp:cNvPr id="0" name=""/>
        <dsp:cNvSpPr/>
      </dsp:nvSpPr>
      <dsp:spPr>
        <a:xfrm>
          <a:off x="257345" y="3729"/>
          <a:ext cx="4588938" cy="38991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100000"/>
            </a:lnSpc>
            <a:spcBef>
              <a:spcPct val="0"/>
            </a:spcBef>
            <a:spcAft>
              <a:spcPct val="35000"/>
            </a:spcAft>
            <a:buNone/>
          </a:pPr>
          <a:r>
            <a:rPr lang="de-DE" sz="1800" kern="1200" dirty="0"/>
            <a:t>Während dem Erwerb rezeptiver Kenntnisse nach oben keine Grenze zu setzen ist, </a:t>
          </a:r>
          <a:br>
            <a:rPr lang="de-DE" sz="1800" kern="1200" dirty="0"/>
          </a:br>
          <a:r>
            <a:rPr lang="de-DE" sz="1800" kern="1200" dirty="0"/>
            <a:t>reicht für den aktiven Gebrauch eine sehr begrenzte Anzahl an Phrasemen aus</a:t>
          </a:r>
          <a:br>
            <a:rPr lang="de-DE" sz="1800" kern="1200" dirty="0"/>
          </a:br>
          <a:r>
            <a:rPr lang="de-DE" sz="1800" kern="1200" dirty="0"/>
            <a:t>(</a:t>
          </a:r>
          <a:r>
            <a:rPr lang="de-DE" sz="1800" kern="1200" dirty="0" err="1"/>
            <a:t>Ettinger</a:t>
          </a:r>
          <a:r>
            <a:rPr lang="de-DE" sz="1800" kern="1200" dirty="0"/>
            <a:t> 2013: 17, 19).</a:t>
          </a:r>
        </a:p>
      </dsp:txBody>
      <dsp:txXfrm>
        <a:off x="929379" y="574745"/>
        <a:ext cx="3244870" cy="2757109"/>
      </dsp:txXfrm>
    </dsp:sp>
    <dsp:sp modelId="{11750D94-723A-4841-9FB7-6D36E91EAFB8}">
      <dsp:nvSpPr>
        <dsp:cNvPr id="0" name=""/>
        <dsp:cNvSpPr/>
      </dsp:nvSpPr>
      <dsp:spPr>
        <a:xfrm rot="8794" flipH="1">
          <a:off x="5405257" y="-332693"/>
          <a:ext cx="219079" cy="66145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de-DE" sz="2900" kern="1200" dirty="0"/>
        </a:p>
      </dsp:txBody>
      <dsp:txXfrm>
        <a:off x="5470981" y="-200318"/>
        <a:ext cx="153355" cy="396872"/>
      </dsp:txXfrm>
    </dsp:sp>
    <dsp:sp modelId="{AA16EA02-51F4-4BFC-9538-3095CAB64E2E}">
      <dsp:nvSpPr>
        <dsp:cNvPr id="0" name=""/>
        <dsp:cNvSpPr/>
      </dsp:nvSpPr>
      <dsp:spPr>
        <a:xfrm>
          <a:off x="6259525" y="0"/>
          <a:ext cx="4588938" cy="38991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de-DE" sz="1800" kern="1200" dirty="0"/>
            <a:t>„Phraseologismen </a:t>
          </a:r>
          <a:r>
            <a:rPr lang="el-GR" sz="1800" kern="1200" dirty="0"/>
            <a:t>[</a:t>
          </a:r>
          <a:r>
            <a:rPr lang="de-DE" sz="1800" kern="1200" dirty="0"/>
            <a:t>sind</a:t>
          </a:r>
          <a:r>
            <a:rPr lang="el-GR" sz="1800" kern="1200" dirty="0"/>
            <a:t>]</a:t>
          </a:r>
          <a:r>
            <a:rPr lang="de-DE" sz="1800" kern="1200" dirty="0"/>
            <a:t> erst dann in bestimmten Kontexten zu verwenden, wenn man sie in ähnlichen Kontexten mindestens zehnmal belegt gefunden hat</a:t>
          </a:r>
          <a:r>
            <a:rPr lang="el-GR" sz="1800" kern="1200" dirty="0"/>
            <a:t>.</a:t>
          </a:r>
          <a:r>
            <a:rPr lang="de-DE" sz="1800" kern="1200" dirty="0"/>
            <a:t>“ (</a:t>
          </a:r>
          <a:r>
            <a:rPr lang="de-DE" sz="1800" kern="1200" dirty="0" err="1"/>
            <a:t>Ettinger</a:t>
          </a:r>
          <a:r>
            <a:rPr lang="de-DE" sz="1800" kern="1200" dirty="0"/>
            <a:t> 2007: 901)</a:t>
          </a:r>
        </a:p>
      </dsp:txBody>
      <dsp:txXfrm>
        <a:off x="6931559" y="571016"/>
        <a:ext cx="3244870" cy="2757109"/>
      </dsp:txXfrm>
    </dsp:sp>
    <dsp:sp modelId="{F9B6EA7C-0A39-4E98-BE13-066DD7A03EB3}">
      <dsp:nvSpPr>
        <dsp:cNvPr id="0" name=""/>
        <dsp:cNvSpPr/>
      </dsp:nvSpPr>
      <dsp:spPr>
        <a:xfrm rot="10795477" flipH="1">
          <a:off x="5514894" y="3844205"/>
          <a:ext cx="82378" cy="117344"/>
        </a:xfrm>
        <a:prstGeom prst="flowChartConnector">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de-DE" sz="600" kern="1200" dirty="0"/>
        </a:p>
      </dsp:txBody>
      <dsp:txXfrm rot="10800000">
        <a:off x="5526958" y="3861390"/>
        <a:ext cx="58250" cy="82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5135-5727-4B0F-ABF0-5B8622844853}">
      <dsp:nvSpPr>
        <dsp:cNvPr id="0" name=""/>
        <dsp:cNvSpPr/>
      </dsp:nvSpPr>
      <dsp:spPr>
        <a:xfrm>
          <a:off x="2962652" y="1426"/>
          <a:ext cx="5104309" cy="291358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de-DE" sz="1800" kern="1200" dirty="0"/>
            <a:t>Diskrepanzen zwischen den einzelnen Faktoren erschweren die Bestimmung der Progression:</a:t>
          </a:r>
        </a:p>
        <a:p>
          <a:pPr marL="0" lvl="0" indent="0" algn="ctr" defTabSz="800100" rtl="0">
            <a:lnSpc>
              <a:spcPct val="90000"/>
            </a:lnSpc>
            <a:spcBef>
              <a:spcPct val="0"/>
            </a:spcBef>
            <a:spcAft>
              <a:spcPct val="35000"/>
            </a:spcAft>
            <a:buNone/>
          </a:pPr>
          <a:r>
            <a:rPr lang="de-DE" sz="1800" kern="1200" dirty="0"/>
            <a:t>Eine pragmatisch orientierte Progression </a:t>
          </a:r>
          <a:br>
            <a:rPr lang="de-DE" sz="1800" kern="1200" dirty="0"/>
          </a:br>
          <a:r>
            <a:rPr lang="de-DE" sz="1800" kern="1200" dirty="0"/>
            <a:t>ist nicht immer mit einer Progression vereinbar, </a:t>
          </a:r>
          <a:br>
            <a:rPr lang="de-DE" sz="1800" kern="1200" dirty="0"/>
          </a:br>
          <a:r>
            <a:rPr lang="de-DE" sz="1800" kern="1200" dirty="0"/>
            <a:t>die sich nach dem sprachlichen Komplexitätsgrad phraseologischer Einheiten richtet.</a:t>
          </a:r>
        </a:p>
      </dsp:txBody>
      <dsp:txXfrm>
        <a:off x="3047988" y="86762"/>
        <a:ext cx="4933637" cy="2742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0B1AF-A66D-4530-A472-CA5DEAA513EA}">
      <dsp:nvSpPr>
        <dsp:cNvPr id="0" name=""/>
        <dsp:cNvSpPr/>
      </dsp:nvSpPr>
      <dsp:spPr>
        <a:xfrm>
          <a:off x="1365" y="596402"/>
          <a:ext cx="4970997" cy="24854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de-DE" sz="1800" kern="1200" dirty="0"/>
            <a:t>Die Lernenden erwerben </a:t>
          </a:r>
          <a:br>
            <a:rPr lang="de-DE" sz="1800" kern="1200" dirty="0"/>
          </a:br>
          <a:r>
            <a:rPr lang="de-DE" sz="1800" kern="1200" dirty="0"/>
            <a:t>mit steigendem Niveau </a:t>
          </a:r>
          <a:br>
            <a:rPr lang="de-DE" sz="1800" kern="1200" dirty="0"/>
          </a:br>
          <a:r>
            <a:rPr lang="de-DE" sz="1800" kern="1200" dirty="0"/>
            <a:t>formalsprachlich komplexere Lexik </a:t>
          </a:r>
          <a:br>
            <a:rPr lang="de-DE" sz="1800" kern="1200" dirty="0"/>
          </a:br>
          <a:r>
            <a:rPr lang="de-DE" sz="1800" kern="1200" dirty="0"/>
            <a:t>für die Realisierung einer Sprachhandlung.</a:t>
          </a:r>
        </a:p>
      </dsp:txBody>
      <dsp:txXfrm>
        <a:off x="74163" y="669200"/>
        <a:ext cx="4825401" cy="2339902"/>
      </dsp:txXfrm>
    </dsp:sp>
    <dsp:sp modelId="{40924678-D3DA-4D1B-8145-DBC167CCBE5C}">
      <dsp:nvSpPr>
        <dsp:cNvPr id="0" name=""/>
        <dsp:cNvSpPr/>
      </dsp:nvSpPr>
      <dsp:spPr>
        <a:xfrm>
          <a:off x="6215112" y="596402"/>
          <a:ext cx="4970997" cy="24854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de-DE" sz="1800" kern="1200" dirty="0"/>
            <a:t>Die Rezeption geht vor der Produktion.</a:t>
          </a:r>
        </a:p>
      </dsp:txBody>
      <dsp:txXfrm>
        <a:off x="6287910" y="669200"/>
        <a:ext cx="4825401" cy="23399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1F14F-BB08-4771-A024-B6C9CFD947DD}">
      <dsp:nvSpPr>
        <dsp:cNvPr id="0" name=""/>
        <dsp:cNvSpPr/>
      </dsp:nvSpPr>
      <dsp:spPr>
        <a:xfrm>
          <a:off x="0" y="12511"/>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de-DE" sz="1800" kern="1200" dirty="0">
              <a:solidFill>
                <a:schemeClr val="accent2"/>
              </a:solidFill>
            </a:rPr>
            <a:t>1. </a:t>
          </a:r>
          <a:r>
            <a:rPr lang="de-DE" sz="1800" kern="1200" dirty="0"/>
            <a:t>Berichte aus der Unterrichtspraxis, die Lernerfolg und Lernschwierigkeiten systematisch erfassen, </a:t>
          </a:r>
        </a:p>
      </dsp:txBody>
      <dsp:txXfrm>
        <a:off x="53916" y="66427"/>
        <a:ext cx="11198176" cy="996648"/>
      </dsp:txXfrm>
    </dsp:sp>
    <dsp:sp modelId="{4F5F4005-6B35-4C88-94F4-6317E069164E}">
      <dsp:nvSpPr>
        <dsp:cNvPr id="0" name=""/>
        <dsp:cNvSpPr/>
      </dsp:nvSpPr>
      <dsp:spPr>
        <a:xfrm>
          <a:off x="0" y="2573822"/>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tab pos="177800" algn="l"/>
            </a:tabLst>
            <a:defRPr/>
          </a:pPr>
          <a:r>
            <a:rPr lang="de-DE" sz="1800" kern="1200" dirty="0">
              <a:solidFill>
                <a:schemeClr val="accent2"/>
              </a:solidFill>
            </a:rPr>
            <a:t>3. </a:t>
          </a:r>
          <a:r>
            <a:rPr lang="de-DE" sz="1800" kern="1200" dirty="0">
              <a:solidFill>
                <a:schemeClr val="bg1"/>
              </a:solidFill>
            </a:rPr>
            <a:t>sprachkontrastiv</a:t>
          </a:r>
          <a:r>
            <a:rPr lang="de-DE" sz="1800" kern="1200" dirty="0"/>
            <a:t> basierte Adaption des phraseologischen Optimums auf die Muttersprache der Lernenden als Basis 	für das Verfassen regionaler Lernmaterialien</a:t>
          </a:r>
          <a:r>
            <a:rPr lang="el-GR" sz="1800" kern="1200" dirty="0"/>
            <a:t>.</a:t>
          </a:r>
          <a:endParaRPr lang="de-DE" sz="1800" kern="1200" dirty="0"/>
        </a:p>
      </dsp:txBody>
      <dsp:txXfrm>
        <a:off x="53916" y="2627738"/>
        <a:ext cx="11198176" cy="996648"/>
      </dsp:txXfrm>
    </dsp:sp>
    <dsp:sp modelId="{1EAC91D6-37A4-4B9B-9D37-848ED2087647}">
      <dsp:nvSpPr>
        <dsp:cNvPr id="0" name=""/>
        <dsp:cNvSpPr/>
      </dsp:nvSpPr>
      <dsp:spPr>
        <a:xfrm>
          <a:off x="0" y="1300739"/>
          <a:ext cx="11306008" cy="1104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tabLst>
              <a:tab pos="177800" algn="l"/>
            </a:tabLst>
          </a:pPr>
          <a:r>
            <a:rPr lang="de-DE" sz="1800" kern="1200" dirty="0">
              <a:solidFill>
                <a:schemeClr val="accent2"/>
              </a:solidFill>
            </a:rPr>
            <a:t>2. </a:t>
          </a:r>
          <a:r>
            <a:rPr lang="de-DE" sz="1800" kern="1200" dirty="0"/>
            <a:t>Erstellung von Lernerkorpora, die einen deskriptiven Zugang zur Performanz der Lernenden bieten,</a:t>
          </a:r>
        </a:p>
      </dsp:txBody>
      <dsp:txXfrm>
        <a:off x="53916" y="1354655"/>
        <a:ext cx="11198176"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E9B895-739C-4C83-A814-D8661F8894C2}" type="datetimeFigureOut">
              <a:rPr lang="de-DE"/>
              <a:pPr>
                <a:defRPr/>
              </a:pPr>
              <a:t>29.11.2023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A22F56E-6D44-45C9-A90C-FAA9649B594E}" type="slidenum">
              <a:rPr lang="de-DE"/>
              <a:pPr>
                <a:defRPr/>
              </a:pPr>
              <a:t>‹#›</a:t>
            </a:fld>
            <a:endParaRPr lang="de-DE"/>
          </a:p>
        </p:txBody>
      </p:sp>
    </p:spTree>
    <p:extLst>
      <p:ext uri="{BB962C8B-B14F-4D97-AF65-F5344CB8AC3E}">
        <p14:creationId xmlns:p14="http://schemas.microsoft.com/office/powerpoint/2010/main" val="317944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CAF060-EA31-4A99-B433-8DEC82F1E894}" type="slidenum">
              <a:rPr lang="de-DE" smtClean="0">
                <a:latin typeface="Calibri" panose="020F0502020204030204" pitchFamily="34" charset="0"/>
              </a:rPr>
              <a:pPr fontAlgn="base">
                <a:spcBef>
                  <a:spcPct val="0"/>
                </a:spcBef>
                <a:spcAft>
                  <a:spcPct val="0"/>
                </a:spcAft>
              </a:pPr>
              <a:t>1</a:t>
            </a:fld>
            <a:endParaRPr lang="de-DE">
              <a:latin typeface="Calibri" panose="020F0502020204030204" pitchFamily="34" charset="0"/>
            </a:endParaRPr>
          </a:p>
        </p:txBody>
      </p:sp>
    </p:spTree>
    <p:extLst>
      <p:ext uri="{BB962C8B-B14F-4D97-AF65-F5344CB8AC3E}">
        <p14:creationId xmlns:p14="http://schemas.microsoft.com/office/powerpoint/2010/main" val="103013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12</a:t>
            </a:fld>
            <a:endParaRPr lang="de-DE"/>
          </a:p>
        </p:txBody>
      </p:sp>
    </p:spTree>
    <p:extLst>
      <p:ext uri="{BB962C8B-B14F-4D97-AF65-F5344CB8AC3E}">
        <p14:creationId xmlns:p14="http://schemas.microsoft.com/office/powerpoint/2010/main" val="423408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13</a:t>
            </a:fld>
            <a:endParaRPr lang="de-DE"/>
          </a:p>
        </p:txBody>
      </p:sp>
    </p:spTree>
    <p:extLst>
      <p:ext uri="{BB962C8B-B14F-4D97-AF65-F5344CB8AC3E}">
        <p14:creationId xmlns:p14="http://schemas.microsoft.com/office/powerpoint/2010/main" val="35360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14</a:t>
            </a:fld>
            <a:endParaRPr lang="de-DE"/>
          </a:p>
        </p:txBody>
      </p:sp>
    </p:spTree>
    <p:extLst>
      <p:ext uri="{BB962C8B-B14F-4D97-AF65-F5344CB8AC3E}">
        <p14:creationId xmlns:p14="http://schemas.microsoft.com/office/powerpoint/2010/main" val="347460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15</a:t>
            </a:fld>
            <a:endParaRPr lang="de-DE"/>
          </a:p>
        </p:txBody>
      </p:sp>
    </p:spTree>
    <p:extLst>
      <p:ext uri="{BB962C8B-B14F-4D97-AF65-F5344CB8AC3E}">
        <p14:creationId xmlns:p14="http://schemas.microsoft.com/office/powerpoint/2010/main" val="171208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19</a:t>
            </a:fld>
            <a:endParaRPr lang="de-DE"/>
          </a:p>
        </p:txBody>
      </p:sp>
    </p:spTree>
    <p:extLst>
      <p:ext uri="{BB962C8B-B14F-4D97-AF65-F5344CB8AC3E}">
        <p14:creationId xmlns:p14="http://schemas.microsoft.com/office/powerpoint/2010/main" val="122730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20</a:t>
            </a:fld>
            <a:endParaRPr lang="de-DE"/>
          </a:p>
        </p:txBody>
      </p:sp>
    </p:spTree>
    <p:extLst>
      <p:ext uri="{BB962C8B-B14F-4D97-AF65-F5344CB8AC3E}">
        <p14:creationId xmlns:p14="http://schemas.microsoft.com/office/powerpoint/2010/main" val="250453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21</a:t>
            </a:fld>
            <a:endParaRPr lang="de-DE"/>
          </a:p>
        </p:txBody>
      </p:sp>
    </p:spTree>
    <p:extLst>
      <p:ext uri="{BB962C8B-B14F-4D97-AF65-F5344CB8AC3E}">
        <p14:creationId xmlns:p14="http://schemas.microsoft.com/office/powerpoint/2010/main" val="6218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22</a:t>
            </a:fld>
            <a:endParaRPr lang="de-DE"/>
          </a:p>
        </p:txBody>
      </p:sp>
    </p:spTree>
    <p:extLst>
      <p:ext uri="{BB962C8B-B14F-4D97-AF65-F5344CB8AC3E}">
        <p14:creationId xmlns:p14="http://schemas.microsoft.com/office/powerpoint/2010/main" val="92084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23</a:t>
            </a:fld>
            <a:endParaRPr lang="de-DE"/>
          </a:p>
        </p:txBody>
      </p:sp>
    </p:spTree>
    <p:extLst>
      <p:ext uri="{BB962C8B-B14F-4D97-AF65-F5344CB8AC3E}">
        <p14:creationId xmlns:p14="http://schemas.microsoft.com/office/powerpoint/2010/main" val="141629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24</a:t>
            </a:fld>
            <a:endParaRPr lang="de-DE"/>
          </a:p>
        </p:txBody>
      </p:sp>
    </p:spTree>
    <p:extLst>
      <p:ext uri="{BB962C8B-B14F-4D97-AF65-F5344CB8AC3E}">
        <p14:creationId xmlns:p14="http://schemas.microsoft.com/office/powerpoint/2010/main" val="40249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a:t>
            </a:fld>
            <a:endParaRPr lang="de-DE"/>
          </a:p>
        </p:txBody>
      </p:sp>
    </p:spTree>
    <p:extLst>
      <p:ext uri="{BB962C8B-B14F-4D97-AF65-F5344CB8AC3E}">
        <p14:creationId xmlns:p14="http://schemas.microsoft.com/office/powerpoint/2010/main" val="2924675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25</a:t>
            </a:fld>
            <a:endParaRPr lang="de-DE"/>
          </a:p>
        </p:txBody>
      </p:sp>
    </p:spTree>
    <p:extLst>
      <p:ext uri="{BB962C8B-B14F-4D97-AF65-F5344CB8AC3E}">
        <p14:creationId xmlns:p14="http://schemas.microsoft.com/office/powerpoint/2010/main" val="395818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26</a:t>
            </a:fld>
            <a:endParaRPr lang="de-DE"/>
          </a:p>
        </p:txBody>
      </p:sp>
    </p:spTree>
    <p:extLst>
      <p:ext uri="{BB962C8B-B14F-4D97-AF65-F5344CB8AC3E}">
        <p14:creationId xmlns:p14="http://schemas.microsoft.com/office/powerpoint/2010/main" val="745865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27</a:t>
            </a:fld>
            <a:endParaRPr lang="de-DE"/>
          </a:p>
        </p:txBody>
      </p:sp>
    </p:spTree>
    <p:extLst>
      <p:ext uri="{BB962C8B-B14F-4D97-AF65-F5344CB8AC3E}">
        <p14:creationId xmlns:p14="http://schemas.microsoft.com/office/powerpoint/2010/main" val="222030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28</a:t>
            </a:fld>
            <a:endParaRPr lang="de-DE"/>
          </a:p>
        </p:txBody>
      </p:sp>
    </p:spTree>
    <p:extLst>
      <p:ext uri="{BB962C8B-B14F-4D97-AF65-F5344CB8AC3E}">
        <p14:creationId xmlns:p14="http://schemas.microsoft.com/office/powerpoint/2010/main" val="1311096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30</a:t>
            </a:fld>
            <a:endParaRPr lang="de-DE"/>
          </a:p>
        </p:txBody>
      </p:sp>
    </p:spTree>
    <p:extLst>
      <p:ext uri="{BB962C8B-B14F-4D97-AF65-F5344CB8AC3E}">
        <p14:creationId xmlns:p14="http://schemas.microsoft.com/office/powerpoint/2010/main" val="2413828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31</a:t>
            </a:fld>
            <a:endParaRPr lang="de-DE"/>
          </a:p>
        </p:txBody>
      </p:sp>
    </p:spTree>
    <p:extLst>
      <p:ext uri="{BB962C8B-B14F-4D97-AF65-F5344CB8AC3E}">
        <p14:creationId xmlns:p14="http://schemas.microsoft.com/office/powerpoint/2010/main" val="1077961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32</a:t>
            </a:fld>
            <a:endParaRPr lang="de-DE"/>
          </a:p>
        </p:txBody>
      </p:sp>
    </p:spTree>
    <p:extLst>
      <p:ext uri="{BB962C8B-B14F-4D97-AF65-F5344CB8AC3E}">
        <p14:creationId xmlns:p14="http://schemas.microsoft.com/office/powerpoint/2010/main" val="2478991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33</a:t>
            </a:fld>
            <a:endParaRPr lang="de-DE"/>
          </a:p>
        </p:txBody>
      </p:sp>
    </p:spTree>
    <p:extLst>
      <p:ext uri="{BB962C8B-B14F-4D97-AF65-F5344CB8AC3E}">
        <p14:creationId xmlns:p14="http://schemas.microsoft.com/office/powerpoint/2010/main" val="140352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de-DE"/>
          </a:p>
        </p:txBody>
      </p:sp>
      <p:sp>
        <p:nvSpPr>
          <p:cNvPr id="4" name="Θέση αριθμού διαφάνειας 3"/>
          <p:cNvSpPr>
            <a:spLocks noGrp="1"/>
          </p:cNvSpPr>
          <p:nvPr>
            <p:ph type="sldNum" sz="quarter" idx="10"/>
          </p:nvPr>
        </p:nvSpPr>
        <p:spPr/>
        <p:txBody>
          <a:bodyPr/>
          <a:lstStyle/>
          <a:p>
            <a:fld id="{C6DD0A1B-3023-4D8C-8F99-7260E10BF98C}" type="slidenum">
              <a:rPr lang="de-DE" smtClean="0"/>
              <a:t>39</a:t>
            </a:fld>
            <a:endParaRPr lang="de-DE"/>
          </a:p>
        </p:txBody>
      </p:sp>
    </p:spTree>
    <p:extLst>
      <p:ext uri="{BB962C8B-B14F-4D97-AF65-F5344CB8AC3E}">
        <p14:creationId xmlns:p14="http://schemas.microsoft.com/office/powerpoint/2010/main" val="603264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34556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4</a:t>
            </a:fld>
            <a:endParaRPr lang="de-DE"/>
          </a:p>
        </p:txBody>
      </p:sp>
    </p:spTree>
    <p:extLst>
      <p:ext uri="{BB962C8B-B14F-4D97-AF65-F5344CB8AC3E}">
        <p14:creationId xmlns:p14="http://schemas.microsoft.com/office/powerpoint/2010/main" val="3845484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1401975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127234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603443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402050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3087958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l-G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66</a:t>
            </a:fld>
            <a:endParaRPr lang="el-GR" altLang="el-GR" sz="1200"/>
          </a:p>
        </p:txBody>
      </p:sp>
    </p:spTree>
    <p:extLst>
      <p:ext uri="{BB962C8B-B14F-4D97-AF65-F5344CB8AC3E}">
        <p14:creationId xmlns:p14="http://schemas.microsoft.com/office/powerpoint/2010/main" val="3055478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336145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5</a:t>
            </a:fld>
            <a:endParaRPr lang="de-DE"/>
          </a:p>
        </p:txBody>
      </p:sp>
    </p:spTree>
    <p:extLst>
      <p:ext uri="{BB962C8B-B14F-4D97-AF65-F5344CB8AC3E}">
        <p14:creationId xmlns:p14="http://schemas.microsoft.com/office/powerpoint/2010/main" val="61592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6</a:t>
            </a:fld>
            <a:endParaRPr lang="de-DE"/>
          </a:p>
        </p:txBody>
      </p:sp>
    </p:spTree>
    <p:extLst>
      <p:ext uri="{BB962C8B-B14F-4D97-AF65-F5344CB8AC3E}">
        <p14:creationId xmlns:p14="http://schemas.microsoft.com/office/powerpoint/2010/main" val="275103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8</a:t>
            </a:fld>
            <a:endParaRPr lang="de-DE"/>
          </a:p>
        </p:txBody>
      </p:sp>
    </p:spTree>
    <p:extLst>
      <p:ext uri="{BB962C8B-B14F-4D97-AF65-F5344CB8AC3E}">
        <p14:creationId xmlns:p14="http://schemas.microsoft.com/office/powerpoint/2010/main" val="233831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9</a:t>
            </a:fld>
            <a:endParaRPr lang="de-DE"/>
          </a:p>
        </p:txBody>
      </p:sp>
    </p:spTree>
    <p:extLst>
      <p:ext uri="{BB962C8B-B14F-4D97-AF65-F5344CB8AC3E}">
        <p14:creationId xmlns:p14="http://schemas.microsoft.com/office/powerpoint/2010/main" val="75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10</a:t>
            </a:fld>
            <a:endParaRPr lang="de-DE"/>
          </a:p>
        </p:txBody>
      </p:sp>
    </p:spTree>
    <p:extLst>
      <p:ext uri="{BB962C8B-B14F-4D97-AF65-F5344CB8AC3E}">
        <p14:creationId xmlns:p14="http://schemas.microsoft.com/office/powerpoint/2010/main" val="106237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11</a:t>
            </a:fld>
            <a:endParaRPr lang="de-DE"/>
          </a:p>
        </p:txBody>
      </p:sp>
    </p:spTree>
    <p:extLst>
      <p:ext uri="{BB962C8B-B14F-4D97-AF65-F5344CB8AC3E}">
        <p14:creationId xmlns:p14="http://schemas.microsoft.com/office/powerpoint/2010/main" val="259907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6088" y="3086100"/>
            <a:ext cx="11263312" cy="16593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A56E4BC2-B29A-4D12-B1D1-02DA9AD4ADB8}" type="datetime1">
              <a:rPr lang="en-US" smtClean="0"/>
              <a:t>11/29/2023</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a:t>Marios Chrissou</a:t>
            </a:r>
            <a:endParaRPr lang="en-US" dirty="0"/>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chemeClr val="accent1">
                    <a:lumMod val="75000"/>
                    <a:lumOff val="25000"/>
                  </a:schemeClr>
                </a:solidFill>
              </a:defRPr>
            </a:lvl1pPr>
          </a:lstStyle>
          <a:p>
            <a:pPr>
              <a:defRPr/>
            </a:pPr>
            <a:fld id="{C68BB545-F3CF-4DD6-BA10-A98E58BC78A8}" type="slidenum">
              <a:rPr lang="en-US"/>
              <a:pPr>
                <a:defRPr/>
              </a:pPr>
              <a:t>‹#›</a:t>
            </a:fld>
            <a:endParaRPr lang="en-US"/>
          </a:p>
        </p:txBody>
      </p:sp>
    </p:spTree>
    <p:extLst>
      <p:ext uri="{BB962C8B-B14F-4D97-AF65-F5344CB8AC3E}">
        <p14:creationId xmlns:p14="http://schemas.microsoft.com/office/powerpoint/2010/main" val="222798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0CB7CDB-297F-4836-8BD5-BFC8A7329B3F}" type="datetime1">
              <a:rPr lang="en-US" smtClean="0"/>
              <a:t>11/29/2023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B40038-1FB1-4646-BDB9-23D53DFAE17E}" type="slidenum">
              <a:rPr lang="en-US"/>
              <a:pPr>
                <a:defRPr/>
              </a:pPr>
              <a:t>‹#›</a:t>
            </a:fld>
            <a:endParaRPr lang="en-US"/>
          </a:p>
        </p:txBody>
      </p:sp>
    </p:spTree>
    <p:extLst>
      <p:ext uri="{BB962C8B-B14F-4D97-AF65-F5344CB8AC3E}">
        <p14:creationId xmlns:p14="http://schemas.microsoft.com/office/powerpoint/2010/main" val="128916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09D0D5CA-11E3-4ACF-9646-E11F77EB297D}" type="datetime1">
              <a:rPr lang="en-US" smtClean="0"/>
              <a:t>11/29/2023</a:t>
            </a:fld>
            <a:endParaRPr lang="en-US" dirty="0"/>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r>
              <a:rPr lang="de-DE"/>
              <a:t>Marios Chrissou</a:t>
            </a:r>
            <a:endParaRPr lang="en-US" dirty="0"/>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chemeClr val="accent1">
                    <a:lumMod val="75000"/>
                    <a:lumOff val="25000"/>
                  </a:schemeClr>
                </a:solidFill>
              </a:defRPr>
            </a:lvl1pPr>
          </a:lstStyle>
          <a:p>
            <a:pPr>
              <a:defRPr/>
            </a:pPr>
            <a:fld id="{9F014ACD-4474-4E28-8D92-B3EB6CB4B638}" type="slidenum">
              <a:rPr lang="en-US"/>
              <a:pPr>
                <a:defRPr/>
              </a:pPr>
              <a:t>‹#›</a:t>
            </a:fld>
            <a:endParaRPr lang="en-US"/>
          </a:p>
        </p:txBody>
      </p:sp>
    </p:spTree>
    <p:extLst>
      <p:ext uri="{BB962C8B-B14F-4D97-AF65-F5344CB8AC3E}">
        <p14:creationId xmlns:p14="http://schemas.microsoft.com/office/powerpoint/2010/main" val="392676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993BA7D-74D2-45FD-BC04-D457D1C60E47}" type="datetime1">
              <a:rPr lang="en-US" smtClean="0"/>
              <a:t>11/29/2023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807928-62C7-457C-AC07-3CDDC5F8E6BC}" type="slidenum">
              <a:rPr lang="en-US"/>
              <a:pPr>
                <a:defRPr/>
              </a:pPr>
              <a:t>‹#›</a:t>
            </a:fld>
            <a:endParaRPr lang="en-US"/>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TextBox 8"/>
          <p:cNvSpPr txBox="1"/>
          <p:nvPr userDrawn="1"/>
        </p:nvSpPr>
        <p:spPr>
          <a:xfrm>
            <a:off x="564459" y="6516463"/>
            <a:ext cx="9544493" cy="246221"/>
          </a:xfrm>
          <a:prstGeom prst="rect">
            <a:avLst/>
          </a:prstGeom>
          <a:noFill/>
        </p:spPr>
        <p:txBody>
          <a:bodyPr wrap="square" rtlCol="0">
            <a:spAutoFit/>
          </a:bodyPr>
          <a:lstStyle/>
          <a:p>
            <a:r>
              <a:rPr lang="en-US" sz="1000" dirty="0"/>
              <a:t>PHRASEOLOGIE. PHRASEODIDAKTIK II,</a:t>
            </a:r>
            <a:r>
              <a:rPr lang="en-US" sz="1000" baseline="0" dirty="0"/>
              <a:t> </a:t>
            </a:r>
            <a:r>
              <a:rPr lang="en-US" sz="1000" dirty="0"/>
              <a:t>MARIOS CHRISSOU</a:t>
            </a:r>
          </a:p>
        </p:txBody>
      </p:sp>
    </p:spTree>
    <p:extLst>
      <p:ext uri="{BB962C8B-B14F-4D97-AF65-F5344CB8AC3E}">
        <p14:creationId xmlns:p14="http://schemas.microsoft.com/office/powerpoint/2010/main" val="26918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909E09EC-D23A-4874-A23D-05E40E7722AF}" type="datetime1">
              <a:rPr lang="en-US" smtClean="0"/>
              <a:t>11/29/2023</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a:t>Marios Chrissou</a:t>
            </a: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76340F2-D36B-41E6-AFE8-8EAF5323DAF4}" type="slidenum">
              <a:rPr lang="en-US"/>
              <a:pPr>
                <a:defRPr/>
              </a:pPr>
              <a:t>‹#›</a:t>
            </a:fld>
            <a:endParaRPr lang="en-US"/>
          </a:p>
        </p:txBody>
      </p:sp>
    </p:spTree>
    <p:extLst>
      <p:ext uri="{BB962C8B-B14F-4D97-AF65-F5344CB8AC3E}">
        <p14:creationId xmlns:p14="http://schemas.microsoft.com/office/powerpoint/2010/main" val="31747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3751442-4B40-4CD7-9B03-C370BA88A751}" type="datetime1">
              <a:rPr lang="en-US" smtClean="0"/>
              <a:t>11/29/2023</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de-DE"/>
              <a:t>Marios Chrissou</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67C582C5-AB6A-4527-9985-25F079A91459}" type="slidenum">
              <a:rPr lang="en-US"/>
              <a:pPr>
                <a:defRPr/>
              </a:pPr>
              <a:t>‹#›</a:t>
            </a:fld>
            <a:endParaRPr lang="en-US"/>
          </a:p>
        </p:txBody>
      </p:sp>
    </p:spTree>
    <p:extLst>
      <p:ext uri="{BB962C8B-B14F-4D97-AF65-F5344CB8AC3E}">
        <p14:creationId xmlns:p14="http://schemas.microsoft.com/office/powerpoint/2010/main" val="301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26E43084-1DCE-4480-BD65-A75CA7799C73}" type="datetime1">
              <a:rPr lang="en-US" smtClean="0"/>
              <a:t>11/29/2023</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de-DE"/>
              <a:t>Marios Chrissou</a:t>
            </a: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5D933FD2-A40B-453E-B4AA-37FDD4AA3C98}" type="slidenum">
              <a:rPr lang="en-US"/>
              <a:pPr>
                <a:defRPr/>
              </a:pPr>
              <a:t>‹#›</a:t>
            </a:fld>
            <a:endParaRPr lang="en-US"/>
          </a:p>
        </p:txBody>
      </p:sp>
    </p:spTree>
    <p:extLst>
      <p:ext uri="{BB962C8B-B14F-4D97-AF65-F5344CB8AC3E}">
        <p14:creationId xmlns:p14="http://schemas.microsoft.com/office/powerpoint/2010/main" val="33460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7EFCA26B-2D7A-4ACE-86BA-3E6ACE8E14C6}" type="datetime1">
              <a:rPr lang="en-US" smtClean="0"/>
              <a:t>11/29/2023</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de-DE"/>
              <a:t>Marios Chrissou</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81EA1F8F-289C-40AE-9C5D-50C0538F93BE}" type="slidenum">
              <a:rPr lang="en-US"/>
              <a:pPr>
                <a:defRPr/>
              </a:pPr>
              <a:t>‹#›</a:t>
            </a:fld>
            <a:endParaRPr lang="en-US"/>
          </a:p>
        </p:txBody>
      </p:sp>
    </p:spTree>
    <p:extLst>
      <p:ext uri="{BB962C8B-B14F-4D97-AF65-F5344CB8AC3E}">
        <p14:creationId xmlns:p14="http://schemas.microsoft.com/office/powerpoint/2010/main" val="5170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3A276A-EA6B-4BE0-9AB5-D30B95624750}" type="datetime1">
              <a:rPr lang="en-US" smtClean="0"/>
              <a:t>11/29/2023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de-DE"/>
              <a:t>Marios Chrissou</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E13B758-72FD-4964-9D59-3ACB17F1C29B}" type="slidenum">
              <a:rPr lang="en-US"/>
              <a:pPr>
                <a:defRPr/>
              </a:pPr>
              <a:t>‹#›</a:t>
            </a:fld>
            <a:endParaRPr lang="en-US"/>
          </a:p>
        </p:txBody>
      </p:sp>
    </p:spTree>
    <p:extLst>
      <p:ext uri="{BB962C8B-B14F-4D97-AF65-F5344CB8AC3E}">
        <p14:creationId xmlns:p14="http://schemas.microsoft.com/office/powerpoint/2010/main" val="100305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C2093FA6-7787-4271-AF2A-FA1BBA083ACF}" type="datetime1">
              <a:rPr lang="en-US" smtClean="0"/>
              <a:t>11/29/2023</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a:t>Marios Chrissou</a:t>
            </a:r>
            <a:endParaRPr lang="en-US" dirty="0"/>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60E80570-9CB8-485F-AC76-5F573A05FC3B}" type="slidenum">
              <a:rPr lang="en-US"/>
              <a:pPr>
                <a:defRPr/>
              </a:pPr>
              <a:t>‹#›</a:t>
            </a:fld>
            <a:endParaRPr lang="en-US"/>
          </a:p>
        </p:txBody>
      </p:sp>
    </p:spTree>
    <p:extLst>
      <p:ext uri="{BB962C8B-B14F-4D97-AF65-F5344CB8AC3E}">
        <p14:creationId xmlns:p14="http://schemas.microsoft.com/office/powerpoint/2010/main" val="194525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0133BD-6687-4EF2-BC75-F5456DB60B54}" type="datetime1">
              <a:rPr lang="en-US" smtClean="0"/>
              <a:t>11/29/2023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3CE33F-E9D5-4CB7-B1FE-372A8A8790AB}" type="slidenum">
              <a:rPr lang="en-US"/>
              <a:pPr>
                <a:defRPr/>
              </a:pPr>
              <a:t>‹#›</a:t>
            </a:fld>
            <a:endParaRPr lang="en-US"/>
          </a:p>
        </p:txBody>
      </p:sp>
    </p:spTree>
    <p:extLst>
      <p:ext uri="{BB962C8B-B14F-4D97-AF65-F5344CB8AC3E}">
        <p14:creationId xmlns:p14="http://schemas.microsoft.com/office/powerpoint/2010/main" val="314809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431CA96-4C89-450F-83CC-542C632C644E}" type="datetime1">
              <a:rPr lang="en-US" smtClean="0"/>
              <a:t>11/29/2023</a:t>
            </a:fld>
            <a:endParaRPr lang="en-US" dirty="0"/>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r>
              <a:rPr lang="de-DE"/>
              <a:t>Marios Chrissou</a:t>
            </a:r>
            <a:endParaRPr lang="en-US" dirty="0"/>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2D20E5D-5F40-4C56-952E-80C71F359EF0}" type="slidenum">
              <a:rPr lang="en-US"/>
              <a:pPr>
                <a:defRPr/>
              </a:pPr>
              <a:t>‹#›</a:t>
            </a:fld>
            <a:endParaRPr lang="en-US"/>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89" r:id="rId7"/>
    <p:sldLayoutId id="2147483797" r:id="rId8"/>
    <p:sldLayoutId id="2147483790" r:id="rId9"/>
    <p:sldLayoutId id="2147483798" r:id="rId10"/>
    <p:sldLayoutId id="2147483799" r:id="rId11"/>
  </p:sldLayoutIdLst>
  <p:hf sldNum="0"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eclass.uoa.gr/courses/GS11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opencourses.uoa.gr/courses/GS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025" y="1020763"/>
            <a:ext cx="10993438" cy="1474787"/>
          </a:xfrm>
        </p:spPr>
        <p:txBody>
          <a:bodyPr>
            <a:normAutofit/>
          </a:bodyPr>
          <a:lstStyle/>
          <a:p>
            <a:pPr eaLnBrk="1" fontAlgn="auto" hangingPunct="1">
              <a:spcAft>
                <a:spcPts val="0"/>
              </a:spcAft>
              <a:defRPr/>
            </a:pPr>
            <a:r>
              <a:rPr lang="de-DE" sz="4400" dirty="0" err="1"/>
              <a:t>phraseologie</a:t>
            </a:r>
            <a:endParaRPr lang="de-DE" sz="4400" dirty="0"/>
          </a:p>
        </p:txBody>
      </p:sp>
      <p:sp>
        <p:nvSpPr>
          <p:cNvPr id="3" name="Subtitle 2"/>
          <p:cNvSpPr>
            <a:spLocks noGrp="1"/>
          </p:cNvSpPr>
          <p:nvPr>
            <p:ph type="subTitle" idx="1"/>
          </p:nvPr>
        </p:nvSpPr>
        <p:spPr>
          <a:xfrm>
            <a:off x="581025" y="2495550"/>
            <a:ext cx="10993438" cy="590550"/>
          </a:xfrm>
        </p:spPr>
        <p:txBody>
          <a:bodyPr rtlCol="0">
            <a:normAutofit/>
          </a:bodyPr>
          <a:lstStyle/>
          <a:p>
            <a:pPr eaLnBrk="1" fontAlgn="auto" hangingPunct="1">
              <a:defRPr/>
            </a:pPr>
            <a:r>
              <a:rPr lang="de-DE" sz="2000" dirty="0" err="1"/>
              <a:t>phraseodidaktik</a:t>
            </a:r>
            <a:r>
              <a:rPr lang="de-DE" sz="2000" dirty="0"/>
              <a:t> 1i</a:t>
            </a:r>
          </a:p>
        </p:txBody>
      </p:sp>
      <p:sp>
        <p:nvSpPr>
          <p:cNvPr id="6" name="Rectangle 5"/>
          <p:cNvSpPr/>
          <p:nvPr/>
        </p:nvSpPr>
        <p:spPr>
          <a:xfrm>
            <a:off x="612203" y="3238010"/>
            <a:ext cx="7965136" cy="1190069"/>
          </a:xfrm>
          <a:prstGeom prst="rect">
            <a:avLst/>
          </a:prstGeom>
        </p:spPr>
        <p:txBody>
          <a:bodyPr wrap="square">
            <a:spAutoFit/>
          </a:bodyPr>
          <a:lstStyle/>
          <a:p>
            <a:pPr>
              <a:lnSpc>
                <a:spcPct val="120000"/>
              </a:lnSpc>
            </a:pPr>
            <a:r>
              <a:rPr lang="en-US" sz="2000" dirty="0">
                <a:solidFill>
                  <a:schemeClr val="bg1"/>
                </a:solidFill>
              </a:rPr>
              <a:t>MARIOS CHRISSOU</a:t>
            </a:r>
          </a:p>
          <a:p>
            <a:pPr>
              <a:lnSpc>
                <a:spcPct val="120000"/>
              </a:lnSpc>
            </a:pPr>
            <a:r>
              <a:rPr lang="de-DE" sz="2000" dirty="0">
                <a:solidFill>
                  <a:schemeClr val="bg1"/>
                </a:solidFill>
              </a:rPr>
              <a:t>PHILOSOPHISCHE FAKULTÄT</a:t>
            </a:r>
          </a:p>
          <a:p>
            <a:pPr>
              <a:lnSpc>
                <a:spcPct val="120000"/>
              </a:lnSpc>
            </a:pPr>
            <a:r>
              <a:rPr lang="de-DE" sz="2000" dirty="0">
                <a:solidFill>
                  <a:schemeClr val="bg1"/>
                </a:solidFill>
              </a:rPr>
              <a:t>FACHBEREICH FÜR DEUTSCHE SPRACHE UND LITERATUR</a:t>
            </a:r>
          </a:p>
        </p:txBody>
      </p:sp>
      <p:pic>
        <p:nvPicPr>
          <p:cNvPr id="7" name="Picture 6"/>
          <p:cNvPicPr>
            <a:picLocks noChangeAspect="1"/>
          </p:cNvPicPr>
          <p:nvPr/>
        </p:nvPicPr>
        <p:blipFill>
          <a:blip r:embed="rId3"/>
          <a:stretch>
            <a:fillRect/>
          </a:stretch>
        </p:blipFill>
        <p:spPr>
          <a:xfrm>
            <a:off x="8044140" y="5747842"/>
            <a:ext cx="36195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(3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Erstellung eines Klassenblogs </a:t>
            </a:r>
          </a:p>
          <a:p>
            <a:pPr>
              <a:defRPr/>
            </a:pPr>
            <a:r>
              <a:rPr lang="de-DE" dirty="0"/>
              <a:t>Einrichten eines Klassenblogs mit </a:t>
            </a:r>
            <a:r>
              <a:rPr lang="de-DE"/>
              <a:t>gesammelten Werbungen,</a:t>
            </a:r>
            <a:endParaRPr lang="de-DE" dirty="0"/>
          </a:p>
          <a:p>
            <a:pPr>
              <a:defRPr/>
            </a:pPr>
            <a:r>
              <a:rPr lang="de-DE" dirty="0"/>
              <a:t>selbstständige Erstellung von Werbungen zu Produkten unter Verwendung von Phrasemen.</a:t>
            </a: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10</a:t>
            </a:fld>
            <a:endParaRPr lang="en-US"/>
          </a:p>
        </p:txBody>
      </p:sp>
    </p:spTree>
    <p:extLst>
      <p:ext uri="{BB962C8B-B14F-4D97-AF65-F5344CB8AC3E}">
        <p14:creationId xmlns:p14="http://schemas.microsoft.com/office/powerpoint/2010/main" val="314039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(4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Charakterisierung von Personen</a:t>
            </a:r>
          </a:p>
          <a:p>
            <a:pPr>
              <a:defRPr/>
            </a:pPr>
            <a:r>
              <a:rPr lang="de-DE" dirty="0"/>
              <a:t>Subjektive Stellungnahme zu Personen des öffentlichen Lebens anhand ausgewählter Phraseme mit bewertender Funktion, z.B.:</a:t>
            </a:r>
          </a:p>
          <a:p>
            <a:pPr>
              <a:defRPr/>
            </a:pPr>
            <a:r>
              <a:rPr lang="de-DE" i="1" dirty="0"/>
              <a:t>Beschreiben Sie eine Person des öffentlichen Lebens (z. B. Sportler, Sänger, Schauspieler), indem Sie für ihre Charakterisierung Phraseme verwenden, die Sie unter den Kategorien „loben“, „kritisieren“, „positive Wertung“, „negative Wertung“ in </a:t>
            </a:r>
            <a:r>
              <a:rPr lang="de-DE" i="1" dirty="0" err="1"/>
              <a:t>Ettingers</a:t>
            </a:r>
            <a:r>
              <a:rPr lang="de-DE" i="1" dirty="0"/>
              <a:t> Wörterbuch finden (</a:t>
            </a:r>
            <a:r>
              <a:rPr lang="de-DE" i="1" u="sng" dirty="0"/>
              <a:t>https://www.ettinger-phraseologie.de/pages/deutsche-redewendungen/index-schluesselbegriffe.php</a:t>
            </a:r>
            <a:r>
              <a:rPr lang="de-DE" i="1" dirty="0"/>
              <a:t>).</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11</a:t>
            </a:fld>
            <a:endParaRPr lang="en-US"/>
          </a:p>
        </p:txBody>
      </p:sp>
    </p:spTree>
    <p:extLst>
      <p:ext uri="{BB962C8B-B14F-4D97-AF65-F5344CB8AC3E}">
        <p14:creationId xmlns:p14="http://schemas.microsoft.com/office/powerpoint/2010/main" val="5041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(5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Szenisches Spiel</a:t>
            </a:r>
          </a:p>
          <a:p>
            <a:pPr>
              <a:defRPr/>
            </a:pPr>
            <a:r>
              <a:rPr lang="de-DE" dirty="0"/>
              <a:t>Einsatz von Rollenspielen unter Vorgabe von Phrasemen (z.B.: </a:t>
            </a:r>
            <a:r>
              <a:rPr lang="de-DE" i="1" dirty="0"/>
              <a:t>Führen Sie zu zweit ein Rollenspiel zum Thema „Karneval durch: Spaß pur oder reiner Unsinn?“ durch, in dem Sie Phraseme verwenden, die Sie den Kategorien „Zustimmen“, „Widersprechen“ und „Ablehnen“ aus </a:t>
            </a:r>
            <a:r>
              <a:rPr lang="de-DE" i="1" dirty="0" err="1"/>
              <a:t>Ettingers</a:t>
            </a:r>
            <a:r>
              <a:rPr lang="de-DE" i="1" dirty="0"/>
              <a:t> Wörterbuch entnehmen (</a:t>
            </a:r>
            <a:r>
              <a:rPr lang="de-DE" i="1" u="sng" dirty="0"/>
              <a:t>https://www.ettinger-phraseologie.de/pages/deutsche-redewendungen/index-schluesselbegriffe.php</a:t>
            </a:r>
            <a:r>
              <a:rPr lang="de-DE" i="1" dirty="0"/>
              <a:t>).</a:t>
            </a:r>
            <a:r>
              <a:rPr lang="de-DE" dirty="0"/>
              <a:t>),</a:t>
            </a:r>
          </a:p>
          <a:p>
            <a:pPr>
              <a:defRPr/>
            </a:pPr>
            <a:r>
              <a:rPr lang="de-DE" dirty="0"/>
              <a:t>Einsatz spielerischer Lernformen, etwa von Pantomime, zum Erraten von Phrasemen.</a:t>
            </a: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12</a:t>
            </a:fld>
            <a:endParaRPr lang="en-US"/>
          </a:p>
        </p:txBody>
      </p:sp>
    </p:spTree>
    <p:extLst>
      <p:ext uri="{BB962C8B-B14F-4D97-AF65-F5344CB8AC3E}">
        <p14:creationId xmlns:p14="http://schemas.microsoft.com/office/powerpoint/2010/main" val="26579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a:defRPr/>
            </a:pPr>
            <a:br>
              <a:rPr lang="de-DE" dirty="0"/>
            </a:b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(6 von 12) </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Einsatz von Visualisierungen</a:t>
            </a:r>
          </a:p>
          <a:p>
            <a:pPr>
              <a:defRPr/>
            </a:pPr>
            <a:r>
              <a:rPr lang="de-DE" dirty="0"/>
              <a:t>Zusammentragen von Bildmaterial durch die Lernenden zur kompositionellen Bedeutung semantisch motivierter Phraseme, z.B.:</a:t>
            </a:r>
          </a:p>
          <a:p>
            <a:pPr marL="0" indent="0">
              <a:buNone/>
              <a:defRPr/>
            </a:pPr>
            <a:r>
              <a:rPr lang="de-DE" i="1" dirty="0"/>
              <a:t>Gehen Sie von drei Phrasemen (Idiomen) Ihrer Wahl aus, die ein metaphorisches Bild enthalten, und suchen Sie in Google (</a:t>
            </a:r>
            <a:r>
              <a:rPr lang="de-DE" i="1" u="sng" dirty="0"/>
              <a:t>https://www.google.com</a:t>
            </a:r>
            <a:r>
              <a:rPr lang="de-DE" i="1" dirty="0"/>
              <a:t>) nach Bildern, Zeichnungen und Fotos, die dieses metaphorische Bild visualisieren. Vergleichen Sie die Ergebnisse Ihrer Suche mit den Ergebnissen eines/r Mitschülers/in.</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13</a:t>
            </a:fld>
            <a:endParaRPr lang="en-US"/>
          </a:p>
        </p:txBody>
      </p:sp>
    </p:spTree>
    <p:extLst>
      <p:ext uri="{BB962C8B-B14F-4D97-AF65-F5344CB8AC3E}">
        <p14:creationId xmlns:p14="http://schemas.microsoft.com/office/powerpoint/2010/main" val="20096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(7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Erstellen eines Portfolios - Amateurphraseographie</a:t>
            </a:r>
          </a:p>
          <a:p>
            <a:pPr marL="0" indent="0">
              <a:buNone/>
              <a:defRPr/>
            </a:pPr>
            <a:r>
              <a:rPr lang="de-DE" dirty="0"/>
              <a:t>Individuelles Eintragen von Phrasemen nach der „persönliche Nützlichkeit“ (</a:t>
            </a:r>
            <a:r>
              <a:rPr lang="de-DE" dirty="0" err="1"/>
              <a:t>Ettinger</a:t>
            </a:r>
            <a:r>
              <a:rPr lang="de-DE" dirty="0"/>
              <a:t> 2019: 95) in ein strukturiertes Arbeitsblatt nach Teilkategorien wie …</a:t>
            </a:r>
          </a:p>
          <a:p>
            <a:pPr>
              <a:defRPr/>
            </a:pPr>
            <a:r>
              <a:rPr lang="de-DE" dirty="0"/>
              <a:t>Form- und Bedeutungsangabe,</a:t>
            </a:r>
          </a:p>
          <a:p>
            <a:pPr>
              <a:defRPr/>
            </a:pPr>
            <a:r>
              <a:rPr lang="de-DE" dirty="0"/>
              <a:t>Beispiele aus einem Sprachkorpus,</a:t>
            </a:r>
          </a:p>
          <a:p>
            <a:pPr>
              <a:defRPr/>
            </a:pPr>
            <a:r>
              <a:rPr lang="de-DE" dirty="0"/>
              <a:t>formal-semantische Merkmale und Restriktionen,</a:t>
            </a:r>
          </a:p>
          <a:p>
            <a:pPr>
              <a:defRPr/>
            </a:pPr>
            <a:r>
              <a:rPr lang="de-DE" dirty="0"/>
              <a:t>onomasiologische Einordnung bzw. Gebundenheit an bestimmte Sprachhandlungen.</a:t>
            </a: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14</a:t>
            </a:fld>
            <a:endParaRPr lang="en-US"/>
          </a:p>
        </p:txBody>
      </p:sp>
    </p:spTree>
    <p:extLst>
      <p:ext uri="{BB962C8B-B14F-4D97-AF65-F5344CB8AC3E}">
        <p14:creationId xmlns:p14="http://schemas.microsoft.com/office/powerpoint/2010/main" val="9241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(8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pPr>
            <a:r>
              <a:rPr lang="de-DE" b="1" dirty="0"/>
              <a:t>Erstellen von Übungen</a:t>
            </a:r>
          </a:p>
          <a:p>
            <a:r>
              <a:rPr lang="de-DE" dirty="0"/>
              <a:t>Erstellen von Übungen zu Form, Semantik und Verwendung vorgegebener phraseologischer Einheiten, die von anderen Lernenden bearbeitet werden. Hierfür kann Autorensoftware eingesetzt werden, z.B. </a:t>
            </a:r>
            <a:r>
              <a:rPr lang="de-DE" i="1" dirty="0"/>
              <a:t>Hot </a:t>
            </a:r>
            <a:r>
              <a:rPr lang="de-DE" i="1" dirty="0" err="1"/>
              <a:t>Potatoes</a:t>
            </a:r>
            <a:r>
              <a:rPr lang="de-DE" dirty="0"/>
              <a:t>, z.B.:</a:t>
            </a:r>
          </a:p>
          <a:p>
            <a:pPr marL="0" indent="0">
              <a:buNone/>
            </a:pPr>
            <a:r>
              <a:rPr lang="de-DE" i="1" dirty="0"/>
              <a:t>Erstellen Sie in Gruppenarbeit Übungen zur Form und Bedeutung von drei Phrasemen Ihrer Wahl. Gehen Sie dabei von authentischen Beispielsätzen zu den Phrasemen, die Sie im DWDS-Korpus suchen (</a:t>
            </a:r>
            <a:r>
              <a:rPr lang="de-DE" i="1" u="sng" dirty="0"/>
              <a:t>https://www.dwds.de/r</a:t>
            </a:r>
            <a:r>
              <a:rPr lang="de-DE" i="1" dirty="0"/>
              <a:t>). Erstellen Sie die Übungen mit Hilfe der Software „H5P“.</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15</a:t>
            </a:fld>
            <a:endParaRPr lang="en-US"/>
          </a:p>
        </p:txBody>
      </p:sp>
    </p:spTree>
    <p:extLst>
      <p:ext uri="{BB962C8B-B14F-4D97-AF65-F5344CB8AC3E}">
        <p14:creationId xmlns:p14="http://schemas.microsoft.com/office/powerpoint/2010/main" val="369068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(9 von 12)</a:t>
            </a:r>
          </a:p>
        </p:txBody>
      </p:sp>
      <p:sp>
        <p:nvSpPr>
          <p:cNvPr id="3" name="Θέση περιεχομένου 2"/>
          <p:cNvSpPr>
            <a:spLocks noGrp="1"/>
          </p:cNvSpPr>
          <p:nvPr>
            <p:ph idx="1"/>
          </p:nvPr>
        </p:nvSpPr>
        <p:spPr/>
        <p:txBody>
          <a:bodyPr/>
          <a:lstStyle/>
          <a:p>
            <a:pPr marL="0" indent="0">
              <a:buNone/>
            </a:pPr>
            <a:r>
              <a:rPr lang="de-DE" b="1" dirty="0"/>
              <a:t>Fächerübergreifendes Lernen</a:t>
            </a:r>
          </a:p>
          <a:p>
            <a:r>
              <a:rPr lang="de-DE" dirty="0"/>
              <a:t>Eine Aufgabe kann darin bestehen, die Lernenden dazu anzuregen, sprachliches und fachliches Lernen miteinander zu kombinieren.</a:t>
            </a: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16</a:t>
            </a:fld>
            <a:endParaRPr lang="en-US"/>
          </a:p>
        </p:txBody>
      </p:sp>
    </p:spTree>
    <p:extLst>
      <p:ext uri="{BB962C8B-B14F-4D97-AF65-F5344CB8AC3E}">
        <p14:creationId xmlns:p14="http://schemas.microsoft.com/office/powerpoint/2010/main" val="1392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(10 von 12)</a:t>
            </a:r>
          </a:p>
        </p:txBody>
      </p:sp>
      <p:sp>
        <p:nvSpPr>
          <p:cNvPr id="3" name="Θέση περιεχομένου 2"/>
          <p:cNvSpPr>
            <a:spLocks noGrp="1"/>
          </p:cNvSpPr>
          <p:nvPr>
            <p:ph idx="1"/>
          </p:nvPr>
        </p:nvSpPr>
        <p:spPr/>
        <p:txBody>
          <a:bodyPr/>
          <a:lstStyle/>
          <a:p>
            <a:pPr marL="0" indent="0">
              <a:buNone/>
            </a:pPr>
            <a:r>
              <a:rPr lang="de-DE" b="1" dirty="0"/>
              <a:t>Recherche und Analyse</a:t>
            </a:r>
          </a:p>
          <a:p>
            <a:r>
              <a:rPr lang="de-DE" i="1" dirty="0"/>
              <a:t>Recherche im DWDS-Korpus (</a:t>
            </a:r>
            <a:r>
              <a:rPr lang="de-DE" i="1" u="sng" dirty="0"/>
              <a:t>https://www.dwds.de/r</a:t>
            </a:r>
            <a:r>
              <a:rPr lang="de-DE" i="1" dirty="0"/>
              <a:t>) nach Beispielsätzen zu einem Phrasem (z.B. </a:t>
            </a:r>
            <a:r>
              <a:rPr lang="de-DE" i="1" dirty="0">
                <a:solidFill>
                  <a:schemeClr val="accent2">
                    <a:lumMod val="75000"/>
                  </a:schemeClr>
                </a:solidFill>
              </a:rPr>
              <a:t>ein/sein blaues Wunder erleben</a:t>
            </a:r>
            <a:r>
              <a:rPr lang="de-DE" i="1" dirty="0"/>
              <a:t>). </a:t>
            </a:r>
          </a:p>
          <a:p>
            <a:r>
              <a:rPr lang="de-DE" i="1" dirty="0"/>
              <a:t>Analyse nach folgenden Fragestellungen: Wer kann ein blaues Wunder erleben? In welchen Situationen? Taucht das Phrasem auch in modifizierter Form auf? Welche Absicht verfolgt der/die Autor/in mit diesen Modifikationen?</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17</a:t>
            </a:fld>
            <a:endParaRPr lang="en-US"/>
          </a:p>
        </p:txBody>
      </p:sp>
    </p:spTree>
    <p:extLst>
      <p:ext uri="{BB962C8B-B14F-4D97-AF65-F5344CB8AC3E}">
        <p14:creationId xmlns:p14="http://schemas.microsoft.com/office/powerpoint/2010/main" val="369490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(11 von 12)</a:t>
            </a:r>
          </a:p>
        </p:txBody>
      </p:sp>
      <p:sp>
        <p:nvSpPr>
          <p:cNvPr id="3" name="Θέση περιεχομένου 2"/>
          <p:cNvSpPr>
            <a:spLocks noGrp="1"/>
          </p:cNvSpPr>
          <p:nvPr>
            <p:ph idx="1"/>
          </p:nvPr>
        </p:nvSpPr>
        <p:spPr/>
        <p:txBody>
          <a:bodyPr/>
          <a:lstStyle/>
          <a:p>
            <a:pPr marL="0" indent="0">
              <a:buNone/>
            </a:pPr>
            <a:r>
              <a:rPr lang="de-DE" b="1" dirty="0"/>
              <a:t>Suche von Werbespots und Erstellung eines eigenen</a:t>
            </a:r>
          </a:p>
          <a:p>
            <a:r>
              <a:rPr lang="de-DE" i="1" dirty="0"/>
              <a:t>Z.B.: Suchen Sie auf der Plattform YouTube (</a:t>
            </a:r>
            <a:r>
              <a:rPr lang="de-DE" i="1" u="sng" dirty="0"/>
              <a:t>https://www.youtube.com</a:t>
            </a:r>
            <a:r>
              <a:rPr lang="de-DE" i="1" dirty="0"/>
              <a:t>) nach TV- und Radio-Werbespots, die Phraseme enthalten. Vergleichen Sie die Form dieser Phraseme mit der Form der Phraseme, die in Redensarten-Index (</a:t>
            </a:r>
            <a:r>
              <a:rPr lang="de-DE" i="1" u="sng" dirty="0"/>
              <a:t>https://www.redensarten-index.de</a:t>
            </a:r>
            <a:r>
              <a:rPr lang="de-DE" i="1" dirty="0"/>
              <a:t>) angegeben wird und beschreiben Sie eventuelle Unterschiede. Erstellen Sie in Gruppenarbeit eine multimediale Präsentation, die TV- und Radio-Werbespots mit Phrasemen enthält</a:t>
            </a:r>
            <a:r>
              <a:rPr lang="de-DE" dirty="0"/>
              <a:t>. </a:t>
            </a:r>
            <a:r>
              <a:rPr lang="de-DE" i="1" dirty="0"/>
              <a:t>Stimmen Sie für die lustigste und eindrucksvollste Werbung ab.</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18</a:t>
            </a:fld>
            <a:endParaRPr lang="en-US"/>
          </a:p>
        </p:txBody>
      </p:sp>
    </p:spTree>
    <p:extLst>
      <p:ext uri="{BB962C8B-B14F-4D97-AF65-F5344CB8AC3E}">
        <p14:creationId xmlns:p14="http://schemas.microsoft.com/office/powerpoint/2010/main" val="80963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a:defRPr/>
            </a:pPr>
            <a:br>
              <a:rPr lang="de-DE" dirty="0"/>
            </a:b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(12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pPr>
            <a:r>
              <a:rPr lang="de-DE" b="1" dirty="0"/>
              <a:t>Zusammentragen von Phrasemen zu bestimmten Emotionen mit Beispielsätzen</a:t>
            </a:r>
          </a:p>
          <a:p>
            <a:pPr marL="0" indent="0">
              <a:buNone/>
            </a:pPr>
            <a:r>
              <a:rPr lang="de-DE" i="1" dirty="0"/>
              <a:t>Z.B.: Tragen Sie in das Wiki Ihrer Lerngruppe (z. B. erstellt unter </a:t>
            </a:r>
            <a:r>
              <a:rPr lang="de-DE" i="1" u="sng" dirty="0"/>
              <a:t>https://wiki.js.org</a:t>
            </a:r>
            <a:r>
              <a:rPr lang="de-DE" i="1" dirty="0"/>
              <a:t>) Phraseme ein, auf die Sie in der Textarbeit stoßen, und ein bestimmtes Gefühl bezeichnen, z. B. Freude, Wut oder Stolz. Notieren Sie zu jedem Phrasem einen Beispielsatz aus dem DWDS-Korpus (</a:t>
            </a:r>
            <a:r>
              <a:rPr lang="de-DE" i="1" u="sng" dirty="0"/>
              <a:t>https://www.dwds.de/r</a:t>
            </a:r>
            <a:r>
              <a:rPr lang="de-DE" i="1" dirty="0"/>
              <a:t>).</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19</a:t>
            </a:fld>
            <a:endParaRPr lang="en-US"/>
          </a:p>
        </p:txBody>
      </p:sp>
    </p:spTree>
    <p:extLst>
      <p:ext uri="{BB962C8B-B14F-4D97-AF65-F5344CB8AC3E}">
        <p14:creationId xmlns:p14="http://schemas.microsoft.com/office/powerpoint/2010/main" val="32217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solidFill>
                  <a:schemeClr val="accent2">
                    <a:lumMod val="75000"/>
                  </a:schemeClr>
                </a:solidFill>
              </a:rPr>
              <a:t>Wie</a:t>
            </a:r>
            <a:r>
              <a:rPr lang="de-DE" dirty="0"/>
              <a:t> soll gelernt werden? </a:t>
            </a:r>
          </a:p>
        </p:txBody>
      </p:sp>
      <p:sp>
        <p:nvSpPr>
          <p:cNvPr id="3" name="Θέση περιεχομένου 2"/>
          <p:cNvSpPr>
            <a:spLocks noGrp="1"/>
          </p:cNvSpPr>
          <p:nvPr>
            <p:ph idx="1"/>
          </p:nvPr>
        </p:nvSpPr>
        <p:spPr/>
        <p:txBody>
          <a:bodyPr/>
          <a:lstStyle/>
          <a:p>
            <a:pPr marL="0" indent="0">
              <a:buNone/>
            </a:pPr>
            <a:r>
              <a:rPr lang="de-DE" b="1" dirty="0"/>
              <a:t>Forschungsfrage</a:t>
            </a:r>
          </a:p>
          <a:p>
            <a:r>
              <a:rPr lang="de-DE" dirty="0"/>
              <a:t>Welches Verhältnis besteht zwischen Inhaltsorientierung und Formfokussierung bei der Förderung der phraseologischen Kompetenz?</a:t>
            </a:r>
            <a:endParaRPr lang="el-GR" dirty="0"/>
          </a:p>
          <a:p>
            <a:pPr marL="0" indent="0">
              <a:buNone/>
            </a:pPr>
            <a:endParaRPr lang="de-DE" dirty="0"/>
          </a:p>
          <a:p>
            <a:pPr marL="0" indent="0">
              <a:buNone/>
            </a:pPr>
            <a:r>
              <a:rPr lang="de-DE" b="1" dirty="0"/>
              <a:t>Ziel</a:t>
            </a:r>
          </a:p>
          <a:p>
            <a:r>
              <a:rPr lang="de-DE" dirty="0"/>
              <a:t>Integration inhaltsorientierter und formfokussierender Unterrichtskonzepte</a:t>
            </a:r>
          </a:p>
        </p:txBody>
      </p:sp>
    </p:spTree>
    <p:extLst>
      <p:ext uri="{BB962C8B-B14F-4D97-AF65-F5344CB8AC3E}">
        <p14:creationId xmlns:p14="http://schemas.microsoft.com/office/powerpoint/2010/main" val="372744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i="1" dirty="0"/>
              <a:t>Focus on form</a:t>
            </a:r>
            <a:r>
              <a:rPr lang="de-DE" dirty="0"/>
              <a:t>)  (1 von 4)</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a:t>Zum Begriff</a:t>
            </a:r>
            <a:endParaRPr lang="de-DE" b="1" dirty="0"/>
          </a:p>
          <a:p>
            <a:pPr>
              <a:defRPr/>
            </a:pPr>
            <a:r>
              <a:rPr lang="de-DE" dirty="0"/>
              <a:t>Die Schwerpunktsetzung im kommunikativen Ansatz führte nicht zur Verdrängung formbezogener Ansätze. </a:t>
            </a:r>
          </a:p>
          <a:p>
            <a:pPr>
              <a:defRPr/>
            </a:pPr>
            <a:r>
              <a:rPr lang="de-DE" dirty="0"/>
              <a:t>Diese propagieren die Präzision in der Sprachbeherrschung durch die Fokussierung formaler Aspekte. </a:t>
            </a:r>
          </a:p>
          <a:p>
            <a:pPr>
              <a:defRPr/>
            </a:pPr>
            <a:r>
              <a:rPr lang="de-DE" dirty="0"/>
              <a:t>Die einseitige Orientierung am Inhalt …</a:t>
            </a:r>
          </a:p>
          <a:p>
            <a:pPr lvl="1">
              <a:defRPr/>
            </a:pPr>
            <a:r>
              <a:rPr lang="de-DE" sz="1800" dirty="0"/>
              <a:t>führt oft zu Mängeln in der Formbeherrschung. </a:t>
            </a:r>
          </a:p>
          <a:p>
            <a:pPr lvl="1">
              <a:defRPr/>
            </a:pPr>
            <a:r>
              <a:rPr lang="de-DE" sz="1800" dirty="0"/>
              <a:t>bindet Kapazitäten an sich, die für die Formfokussierung fehlen. </a:t>
            </a:r>
          </a:p>
          <a:p>
            <a:pPr>
              <a:defRPr/>
            </a:pPr>
            <a:r>
              <a:rPr lang="de-DE" dirty="0"/>
              <a:t>Implizite Sprachförderung durch Inhaltsfokussierung kann zu Flüssigkeit im Sprachgebrauch führen, jedoch nicht automatisch zur Entwicklung linguistischer Kompetenzen (vgl. hierzu Langzeitstudie von Swain 1985).</a:t>
            </a:r>
          </a:p>
        </p:txBody>
      </p:sp>
    </p:spTree>
    <p:extLst>
      <p:ext uri="{BB962C8B-B14F-4D97-AF65-F5344CB8AC3E}">
        <p14:creationId xmlns:p14="http://schemas.microsoft.com/office/powerpoint/2010/main" val="24714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(2 von 4)</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Definition</a:t>
            </a:r>
          </a:p>
          <a:p>
            <a:pPr marL="0" indent="0">
              <a:buNone/>
              <a:defRPr/>
            </a:pPr>
            <a:r>
              <a:rPr lang="de-DE" dirty="0"/>
              <a:t>Bei der Formfokussierung handelt es sich um eine unterrichtliche Vorgehensweise in einem text- und aufgabenorientierten Unterricht, in dem der Fokus explizit auf Sprachstrukturen gerichtet wird.</a:t>
            </a:r>
          </a:p>
          <a:p>
            <a:pPr marL="0" indent="0">
              <a:buNone/>
              <a:defRPr/>
            </a:pPr>
            <a:endParaRPr lang="de-DE" dirty="0"/>
          </a:p>
          <a:p>
            <a:pPr marL="0" indent="0">
              <a:buNone/>
              <a:defRPr/>
            </a:pPr>
            <a:r>
              <a:rPr lang="de-DE" b="1" dirty="0"/>
              <a:t>Merkmale</a:t>
            </a:r>
          </a:p>
          <a:p>
            <a:pPr>
              <a:defRPr/>
            </a:pPr>
            <a:r>
              <a:rPr lang="de-DE" dirty="0"/>
              <a:t>Explizite und systematische formbezogene Instruktion,</a:t>
            </a:r>
          </a:p>
          <a:p>
            <a:pPr>
              <a:defRPr/>
            </a:pPr>
            <a:r>
              <a:rPr lang="de-DE" dirty="0"/>
              <a:t>ausgewogene Aufmerksamkeit auf Inhalt und Form durch kontextuelle Einbettung der Formfokussierung,</a:t>
            </a:r>
          </a:p>
          <a:p>
            <a:pPr>
              <a:defRPr/>
            </a:pPr>
            <a:r>
              <a:rPr lang="de-DE" dirty="0"/>
              <a:t>Formfokussierung nicht als Selbstzweck, sondern zweckgerichtet.</a:t>
            </a:r>
          </a:p>
        </p:txBody>
      </p:sp>
    </p:spTree>
    <p:extLst>
      <p:ext uri="{BB962C8B-B14F-4D97-AF65-F5344CB8AC3E}">
        <p14:creationId xmlns:p14="http://schemas.microsoft.com/office/powerpoint/2010/main" val="2569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(3 von 4)</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dirty="0"/>
              <a:t>Es folgen Beispiele formfokussierender Übungen zu phraseologischer Lexik.</a:t>
            </a:r>
          </a:p>
          <a:p>
            <a:pPr marL="0" indent="0">
              <a:buNone/>
              <a:defRPr/>
            </a:pPr>
            <a:endParaRPr lang="de-DE" dirty="0"/>
          </a:p>
          <a:p>
            <a:pPr marL="0" indent="0">
              <a:buNone/>
              <a:defRPr/>
            </a:pPr>
            <a:r>
              <a:rPr lang="de-DE" b="1" dirty="0"/>
              <a:t>Materialgrundlage</a:t>
            </a:r>
          </a:p>
          <a:p>
            <a:pPr marL="0" indent="0">
              <a:buNone/>
              <a:defRPr/>
            </a:pPr>
            <a:r>
              <a:rPr lang="de-DE" dirty="0"/>
              <a:t>Lernmaterial von </a:t>
            </a:r>
            <a:r>
              <a:rPr lang="de-DE" dirty="0" err="1"/>
              <a:t>Ettinger</a:t>
            </a:r>
            <a:r>
              <a:rPr lang="de-DE" dirty="0"/>
              <a:t> (2019) </a:t>
            </a:r>
          </a:p>
          <a:p>
            <a:pPr marL="0" indent="0">
              <a:buNone/>
              <a:defRPr/>
            </a:pPr>
            <a:endParaRPr lang="de-DE" dirty="0"/>
          </a:p>
          <a:p>
            <a:pPr marL="0" indent="0">
              <a:buNone/>
              <a:defRPr/>
            </a:pPr>
            <a:r>
              <a:rPr lang="de-DE" b="1" dirty="0"/>
              <a:t>Lernziele</a:t>
            </a:r>
          </a:p>
          <a:p>
            <a:pPr marL="0" indent="0">
              <a:buNone/>
              <a:defRPr/>
            </a:pPr>
            <a:r>
              <a:rPr lang="de-DE" dirty="0"/>
              <a:t>Festigung nach den Phasen des „phraseodidaktischen Vierschritts“ nach Kühn (1992) und </a:t>
            </a:r>
            <a:r>
              <a:rPr lang="de-DE" dirty="0" err="1"/>
              <a:t>Lüger</a:t>
            </a:r>
            <a:r>
              <a:rPr lang="de-DE" dirty="0"/>
              <a:t> (1997)</a:t>
            </a:r>
          </a:p>
        </p:txBody>
      </p:sp>
    </p:spTree>
    <p:extLst>
      <p:ext uri="{BB962C8B-B14F-4D97-AF65-F5344CB8AC3E}">
        <p14:creationId xmlns:p14="http://schemas.microsoft.com/office/powerpoint/2010/main" val="366458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(4 von 4)</a:t>
            </a:r>
          </a:p>
        </p:txBody>
      </p:sp>
      <p:graphicFrame>
        <p:nvGraphicFramePr>
          <p:cNvPr id="8" name="Content Placeholder 4"/>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3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FORM</a:t>
            </a:r>
            <a:r>
              <a:rPr lang="de-DE" dirty="0"/>
              <a:t> - </a:t>
            </a:r>
            <a:r>
              <a:rPr lang="de-DE" dirty="0" err="1"/>
              <a:t>beispiele</a:t>
            </a:r>
            <a:r>
              <a:rPr lang="de-DE" dirty="0"/>
              <a:t> (1 von 2)</a:t>
            </a:r>
            <a:endParaRPr lang="de-DE" dirty="0">
              <a:solidFill>
                <a:schemeClr val="accent2"/>
              </a:solidFill>
            </a:endParaRPr>
          </a:p>
        </p:txBody>
      </p:sp>
      <p:pic>
        <p:nvPicPr>
          <p:cNvPr id="9" name="Θέση περιεχομένου 8" descr="C:\Users\Dell user\Documents\_Aufsaetze_Tagungen\_Vilnius\Uebungen_Etttinger\Form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5404" y="1920706"/>
            <a:ext cx="6635188" cy="4514277"/>
          </a:xfrm>
          <a:prstGeom prst="rect">
            <a:avLst/>
          </a:prstGeom>
          <a:noFill/>
          <a:ln>
            <a:noFill/>
          </a:ln>
        </p:spPr>
      </p:pic>
    </p:spTree>
    <p:extLst>
      <p:ext uri="{BB962C8B-B14F-4D97-AF65-F5344CB8AC3E}">
        <p14:creationId xmlns:p14="http://schemas.microsoft.com/office/powerpoint/2010/main" val="33335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FORM</a:t>
            </a:r>
            <a:r>
              <a:rPr lang="de-DE" dirty="0"/>
              <a:t> - </a:t>
            </a:r>
            <a:r>
              <a:rPr lang="de-DE" dirty="0" err="1"/>
              <a:t>beispiele</a:t>
            </a:r>
            <a:r>
              <a:rPr lang="de-DE" dirty="0"/>
              <a:t> (2 von 2)</a:t>
            </a:r>
          </a:p>
        </p:txBody>
      </p:sp>
      <p:pic>
        <p:nvPicPr>
          <p:cNvPr id="8" name="Θέση περιεχομένου 7" descr="C:\Users\Dell user\Documents\_Aufsaetze_Tagungen\_Vilnius\Uebungen_Etttinger\Form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461" y="2057618"/>
            <a:ext cx="6595187" cy="3769604"/>
          </a:xfrm>
          <a:prstGeom prst="rect">
            <a:avLst/>
          </a:prstGeom>
          <a:noFill/>
          <a:ln>
            <a:noFill/>
          </a:ln>
        </p:spPr>
      </p:pic>
      <p:pic>
        <p:nvPicPr>
          <p:cNvPr id="6" name="Θέση περιεχομένου 5" descr="C:\Users\Dell user\Documents\_Aufsaetze_Tagungen\_Vilnius\Uebungen_Etttinger\Form2a.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311647" y="2057618"/>
            <a:ext cx="3952097" cy="4093800"/>
          </a:xfrm>
          <a:prstGeom prst="rect">
            <a:avLst/>
          </a:prstGeom>
          <a:noFill/>
          <a:ln>
            <a:noFill/>
          </a:ln>
        </p:spPr>
      </p:pic>
    </p:spTree>
    <p:extLst>
      <p:ext uri="{BB962C8B-B14F-4D97-AF65-F5344CB8AC3E}">
        <p14:creationId xmlns:p14="http://schemas.microsoft.com/office/powerpoint/2010/main" val="3337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a:t>
            </a:r>
            <a:r>
              <a:rPr lang="de-DE" dirty="0" err="1">
                <a:solidFill>
                  <a:schemeClr val="accent2"/>
                </a:solidFill>
              </a:rPr>
              <a:t>semantik</a:t>
            </a:r>
            <a:r>
              <a:rPr lang="de-DE" dirty="0"/>
              <a:t> - </a:t>
            </a:r>
            <a:r>
              <a:rPr lang="de-DE" dirty="0" err="1"/>
              <a:t>beispiele</a:t>
            </a:r>
            <a:r>
              <a:rPr lang="de-DE" dirty="0"/>
              <a:t> (1 von 3)</a:t>
            </a:r>
            <a:endParaRPr lang="de-DE" dirty="0">
              <a:solidFill>
                <a:schemeClr val="accent2"/>
              </a:solidFill>
            </a:endParaRPr>
          </a:p>
        </p:txBody>
      </p:sp>
      <p:pic>
        <p:nvPicPr>
          <p:cNvPr id="6" name="Θέση περιεχομένου 5" descr="C:\Users\Dell user\Documents\_Aufsaetze_Tagungen\_Vilnius\Uebungen_Etttinger\Semantik0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0565" y="1930658"/>
            <a:ext cx="5865465" cy="4471462"/>
          </a:xfrm>
          <a:prstGeom prst="rect">
            <a:avLst/>
          </a:prstGeom>
          <a:noFill/>
          <a:ln>
            <a:noFill/>
          </a:ln>
        </p:spPr>
      </p:pic>
    </p:spTree>
    <p:extLst>
      <p:ext uri="{BB962C8B-B14F-4D97-AF65-F5344CB8AC3E}">
        <p14:creationId xmlns:p14="http://schemas.microsoft.com/office/powerpoint/2010/main" val="18368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a:t>
            </a:r>
            <a:r>
              <a:rPr lang="de-DE" dirty="0" err="1">
                <a:solidFill>
                  <a:schemeClr val="accent2"/>
                </a:solidFill>
              </a:rPr>
              <a:t>semantik</a:t>
            </a:r>
            <a:r>
              <a:rPr lang="de-DE" dirty="0"/>
              <a:t> - </a:t>
            </a:r>
            <a:r>
              <a:rPr lang="de-DE" dirty="0" err="1"/>
              <a:t>beispiele</a:t>
            </a:r>
            <a:r>
              <a:rPr lang="de-DE" dirty="0"/>
              <a:t> (2 von 3)</a:t>
            </a:r>
          </a:p>
        </p:txBody>
      </p:sp>
      <p:pic>
        <p:nvPicPr>
          <p:cNvPr id="6" name="Θέση περιεχομένου 5" descr="C:\Users\Dell user\Documents\_Aufsaetze_Tagungen\_Vilnius\Uebungen_Etttinger\Semantik1.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0408" y="1961804"/>
            <a:ext cx="9817330" cy="4114800"/>
          </a:xfrm>
          <a:prstGeom prst="rect">
            <a:avLst/>
          </a:prstGeom>
          <a:noFill/>
          <a:ln>
            <a:noFill/>
          </a:ln>
        </p:spPr>
      </p:pic>
    </p:spTree>
    <p:extLst>
      <p:ext uri="{BB962C8B-B14F-4D97-AF65-F5344CB8AC3E}">
        <p14:creationId xmlns:p14="http://schemas.microsoft.com/office/powerpoint/2010/main" val="32713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a:t>
            </a:r>
            <a:r>
              <a:rPr lang="de-DE" dirty="0" err="1">
                <a:solidFill>
                  <a:schemeClr val="accent2"/>
                </a:solidFill>
              </a:rPr>
              <a:t>semantik</a:t>
            </a:r>
            <a:r>
              <a:rPr lang="de-DE" dirty="0"/>
              <a:t> - </a:t>
            </a:r>
            <a:r>
              <a:rPr lang="de-DE" dirty="0" err="1"/>
              <a:t>beispiele</a:t>
            </a:r>
            <a:r>
              <a:rPr lang="de-DE" dirty="0"/>
              <a:t> (3 von 3)</a:t>
            </a:r>
          </a:p>
        </p:txBody>
      </p:sp>
      <p:pic>
        <p:nvPicPr>
          <p:cNvPr id="6" name="Θέση περιεχομένου 5" descr="C:\Users\Dell user\Documents\_Aufsaetze_Tagungen\_Vilnius\Uebungen_Etttinger\Semantik6_Erkennen_Entschluesseln.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5572" y="1896001"/>
            <a:ext cx="6148465" cy="4564619"/>
          </a:xfrm>
          <a:prstGeom prst="rect">
            <a:avLst/>
          </a:prstGeom>
          <a:noFill/>
          <a:ln>
            <a:noFill/>
          </a:ln>
        </p:spPr>
      </p:pic>
    </p:spTree>
    <p:extLst>
      <p:ext uri="{BB962C8B-B14F-4D97-AF65-F5344CB8AC3E}">
        <p14:creationId xmlns:p14="http://schemas.microsoft.com/office/powerpoint/2010/main" val="400121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E6A94D-E44C-1046-A3DB-CF1372CAF483}"/>
              </a:ext>
            </a:extLst>
          </p:cNvPr>
          <p:cNvSpPr>
            <a:spLocks noGrp="1"/>
          </p:cNvSpPr>
          <p:nvPr>
            <p:ph type="title"/>
          </p:nvPr>
        </p:nvSpPr>
        <p:spPr/>
        <p:txBody>
          <a:bodyPr>
            <a:normAutofit/>
          </a:bodyPr>
          <a:lstStyle/>
          <a:p>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err="1">
                <a:solidFill>
                  <a:schemeClr val="accent2"/>
                </a:solidFill>
              </a:rPr>
              <a:t>festigung</a:t>
            </a:r>
            <a:r>
              <a:rPr lang="de-DE" dirty="0">
                <a:solidFill>
                  <a:schemeClr val="accent2"/>
                </a:solidFill>
              </a:rPr>
              <a:t> der PRAGMATIK</a:t>
            </a:r>
            <a:endParaRPr lang="de-DE" dirty="0"/>
          </a:p>
        </p:txBody>
      </p:sp>
      <p:sp>
        <p:nvSpPr>
          <p:cNvPr id="3" name="Θέση περιεχομένου 2">
            <a:extLst>
              <a:ext uri="{FF2B5EF4-FFF2-40B4-BE49-F238E27FC236}">
                <a16:creationId xmlns:a16="http://schemas.microsoft.com/office/drawing/2014/main" id="{CD4E7485-BC42-0EB9-30AA-791FD01FF4B6}"/>
              </a:ext>
            </a:extLst>
          </p:cNvPr>
          <p:cNvSpPr>
            <a:spLocks noGrp="1"/>
          </p:cNvSpPr>
          <p:nvPr>
            <p:ph idx="1"/>
          </p:nvPr>
        </p:nvSpPr>
        <p:spPr/>
        <p:txBody>
          <a:bodyPr/>
          <a:lstStyle/>
          <a:p>
            <a:pPr eaLnBrk="1" fontAlgn="auto" hangingPunct="1">
              <a:defRPr/>
            </a:pPr>
            <a:r>
              <a:rPr lang="de-DE" sz="2000" dirty="0"/>
              <a:t>Hypothesenbildung über die vermutliche Situation, in der ein Phraseologismus geäußert wurde, anhand von vorgegebenen Mini-Kontexten z. B. </a:t>
            </a:r>
          </a:p>
          <a:p>
            <a:pPr marL="609600" lvl="1" indent="-285750" eaLnBrk="1" fontAlgn="auto" hangingPunct="1">
              <a:defRPr/>
            </a:pPr>
            <a:r>
              <a:rPr lang="de-DE" sz="2000" i="1" dirty="0"/>
              <a:t>Vorgegebener Minikontext</a:t>
            </a:r>
            <a:r>
              <a:rPr lang="de-DE" sz="2000" dirty="0"/>
              <a:t>: </a:t>
            </a:r>
            <a:r>
              <a:rPr lang="de-DE" sz="2000" i="1" dirty="0">
                <a:solidFill>
                  <a:schemeClr val="accent2">
                    <a:lumMod val="75000"/>
                  </a:schemeClr>
                </a:solidFill>
              </a:rPr>
              <a:t>Der Gast sprang </a:t>
            </a:r>
            <a:r>
              <a:rPr lang="de-DE" sz="2000" i="1" u="sng" dirty="0">
                <a:solidFill>
                  <a:schemeClr val="accent2">
                    <a:lumMod val="75000"/>
                  </a:schemeClr>
                </a:solidFill>
              </a:rPr>
              <a:t>wie von der Tarantel gestochen</a:t>
            </a:r>
            <a:r>
              <a:rPr lang="de-DE" sz="2000" i="1" dirty="0">
                <a:solidFill>
                  <a:schemeClr val="accent2">
                    <a:lumMod val="75000"/>
                  </a:schemeClr>
                </a:solidFill>
              </a:rPr>
              <a:t> auf und lief weg.</a:t>
            </a:r>
            <a:r>
              <a:rPr lang="de-DE" sz="2000" dirty="0">
                <a:solidFill>
                  <a:schemeClr val="accent2">
                    <a:lumMod val="75000"/>
                  </a:schemeClr>
                </a:solidFill>
              </a:rPr>
              <a:t> </a:t>
            </a:r>
            <a:r>
              <a:rPr lang="de-DE" sz="2000" dirty="0"/>
              <a:t>Was kann passiert sein? Auf welche Situation kann die Verwendung des Phraseologismus verweisen?</a:t>
            </a:r>
          </a:p>
          <a:p>
            <a:pPr marL="609600" lvl="1" indent="-285750" eaLnBrk="1" fontAlgn="auto" hangingPunct="1">
              <a:defRPr/>
            </a:pPr>
            <a:r>
              <a:rPr lang="de-DE" sz="2000" i="1" dirty="0"/>
              <a:t>Hypothese über die Situation</a:t>
            </a:r>
            <a:r>
              <a:rPr lang="de-DE" sz="2000" dirty="0"/>
              <a:t>:   </a:t>
            </a:r>
            <a:r>
              <a:rPr lang="de-DE" sz="2000" i="1" dirty="0">
                <a:solidFill>
                  <a:schemeClr val="accent2">
                    <a:lumMod val="75000"/>
                  </a:schemeClr>
                </a:solidFill>
              </a:rPr>
              <a:t>Vielleicht erinnerte er sich daran, dass er zu Hause das Badewasser nicht abgedreht hatte</a:t>
            </a:r>
            <a:r>
              <a:rPr lang="de-DE" sz="2000" dirty="0">
                <a:solidFill>
                  <a:schemeClr val="accent2">
                    <a:lumMod val="75000"/>
                  </a:schemeClr>
                </a:solidFill>
              </a:rPr>
              <a:t>.</a:t>
            </a:r>
          </a:p>
          <a:p>
            <a:endParaRPr lang="de-DE" dirty="0"/>
          </a:p>
          <a:p>
            <a:r>
              <a:rPr lang="de-DE" dirty="0"/>
              <a:t>Oder umgekehrt: Die Situation wird angegeben und ihre angemessene Versprachlichung durch phraseologische Lexik erfragt.</a:t>
            </a:r>
          </a:p>
        </p:txBody>
      </p:sp>
      <p:sp>
        <p:nvSpPr>
          <p:cNvPr id="4" name="Θέση υποσέλιδου 3">
            <a:extLst>
              <a:ext uri="{FF2B5EF4-FFF2-40B4-BE49-F238E27FC236}">
                <a16:creationId xmlns:a16="http://schemas.microsoft.com/office/drawing/2014/main" id="{B1608E9D-06FD-CD99-FB84-BA4B27B529E0}"/>
              </a:ext>
            </a:extLst>
          </p:cNvPr>
          <p:cNvSpPr>
            <a:spLocks noGrp="1"/>
          </p:cNvSpPr>
          <p:nvPr>
            <p:ph type="ftr" sz="quarter" idx="11"/>
          </p:nvPr>
        </p:nvSpPr>
        <p:spPr/>
        <p:txBody>
          <a:bodyPr/>
          <a:lstStyle/>
          <a:p>
            <a:pPr>
              <a:defRPr/>
            </a:pPr>
            <a:r>
              <a:rPr lang="de-DE"/>
              <a:t>Marios Chrissou</a:t>
            </a:r>
            <a:endParaRPr lang="en-US" dirty="0"/>
          </a:p>
        </p:txBody>
      </p:sp>
    </p:spTree>
    <p:extLst>
      <p:ext uri="{BB962C8B-B14F-4D97-AF65-F5344CB8AC3E}">
        <p14:creationId xmlns:p14="http://schemas.microsoft.com/office/powerpoint/2010/main" val="123479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701675"/>
            <a:ext cx="11289712" cy="1014413"/>
          </a:xfrm>
        </p:spPr>
        <p:txBody>
          <a:bodyPr/>
          <a:lstStyle/>
          <a:p>
            <a:pPr eaLnBrk="1" fontAlgn="auto" hangingPunct="1">
              <a:spcAft>
                <a:spcPts val="0"/>
              </a:spcAft>
              <a:defRPr/>
            </a:pPr>
            <a:r>
              <a:rPr lang="de-DE" dirty="0">
                <a:solidFill>
                  <a:schemeClr val="accent2">
                    <a:lumMod val="75000"/>
                  </a:schemeClr>
                </a:solidFill>
              </a:rPr>
              <a:t>Wie</a:t>
            </a:r>
            <a:r>
              <a:rPr lang="de-DE" dirty="0"/>
              <a:t> soll gelernt werden? </a:t>
            </a:r>
            <a:br>
              <a:rPr lang="de-DE" dirty="0"/>
            </a:br>
            <a:r>
              <a:rPr lang="de-DE" dirty="0"/>
              <a:t>Sprachformale Kenntnisse in der kommunikativen Didaktik</a:t>
            </a:r>
          </a:p>
        </p:txBody>
      </p:sp>
      <p:sp>
        <p:nvSpPr>
          <p:cNvPr id="3" name="Content Placeholder 2"/>
          <p:cNvSpPr>
            <a:spLocks noGrp="1"/>
          </p:cNvSpPr>
          <p:nvPr>
            <p:ph idx="1"/>
          </p:nvPr>
        </p:nvSpPr>
        <p:spPr>
          <a:xfrm>
            <a:off x="581025" y="2181225"/>
            <a:ext cx="11174200" cy="3678238"/>
          </a:xfrm>
        </p:spPr>
        <p:txBody>
          <a:bodyPr rtlCol="0">
            <a:normAutofit/>
          </a:bodyPr>
          <a:lstStyle/>
          <a:p>
            <a:pPr marL="0" indent="0">
              <a:buNone/>
              <a:defRPr/>
            </a:pPr>
            <a:r>
              <a:rPr lang="de-DE" b="1" dirty="0"/>
              <a:t>Zentraler Anspruch der kommunikativen Didaktik</a:t>
            </a:r>
          </a:p>
          <a:p>
            <a:pPr>
              <a:defRPr/>
            </a:pPr>
            <a:r>
              <a:rPr lang="de-DE" dirty="0"/>
              <a:t>Ausschluss </a:t>
            </a:r>
            <a:r>
              <a:rPr lang="de-DE" dirty="0" err="1"/>
              <a:t>dekontextualisierter</a:t>
            </a:r>
            <a:r>
              <a:rPr lang="de-DE" dirty="0"/>
              <a:t> Formbetrachtung, </a:t>
            </a:r>
          </a:p>
          <a:p>
            <a:pPr>
              <a:defRPr/>
            </a:pPr>
            <a:r>
              <a:rPr lang="de-DE" dirty="0"/>
              <a:t>Förderung von angemessenem sprachlichem Handeln in konkreten Kommunikationssituationen.</a:t>
            </a:r>
          </a:p>
          <a:p>
            <a:pPr marL="0" indent="0">
              <a:buNone/>
              <a:defRPr/>
            </a:pPr>
            <a:endParaRPr lang="de-DE" dirty="0"/>
          </a:p>
          <a:p>
            <a:pPr marL="0" indent="0">
              <a:buNone/>
              <a:defRPr/>
            </a:pPr>
            <a:r>
              <a:rPr lang="de-DE" b="1" dirty="0"/>
              <a:t>Folge für die Wortschatzdidaktik</a:t>
            </a:r>
          </a:p>
          <a:p>
            <a:pPr marL="0" indent="0">
              <a:buNone/>
              <a:defRPr/>
            </a:pPr>
            <a:r>
              <a:rPr lang="de-DE" dirty="0"/>
              <a:t>Der </a:t>
            </a:r>
            <a:r>
              <a:rPr lang="de-DE"/>
              <a:t>Wortschatz wird </a:t>
            </a:r>
            <a:r>
              <a:rPr lang="de-DE" dirty="0"/>
              <a:t>nicht nur um des Wortschatzes willen, sondern zum Zweck der Kommunikation in der Fremdsprache behandelt.</a:t>
            </a:r>
          </a:p>
        </p:txBody>
      </p:sp>
    </p:spTree>
    <p:extLst>
      <p:ext uri="{BB962C8B-B14F-4D97-AF65-F5344CB8AC3E}">
        <p14:creationId xmlns:p14="http://schemas.microsoft.com/office/powerpoint/2010/main" val="251398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a:solidFill>
                  <a:schemeClr val="accent2"/>
                </a:solidFill>
              </a:rPr>
              <a:t>verwenden</a:t>
            </a:r>
            <a:r>
              <a:rPr lang="de-DE" dirty="0"/>
              <a:t>- </a:t>
            </a:r>
            <a:r>
              <a:rPr lang="de-DE" dirty="0" err="1"/>
              <a:t>beispiele</a:t>
            </a:r>
            <a:r>
              <a:rPr lang="de-DE" dirty="0"/>
              <a:t> (1 von 4)</a:t>
            </a:r>
            <a:endParaRPr lang="de-DE" dirty="0">
              <a:solidFill>
                <a:schemeClr val="accent2"/>
              </a:solidFill>
            </a:endParaRPr>
          </a:p>
        </p:txBody>
      </p:sp>
      <p:pic>
        <p:nvPicPr>
          <p:cNvPr id="6" name="Θέση περιεχομένου 5" descr="C:\Users\Dell user\Documents\_Aufsaetze_Tagungen\_Vilnius\Uebungen_Etttinger\Verwendung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1774" y="1853737"/>
            <a:ext cx="7348451" cy="4605251"/>
          </a:xfrm>
          <a:prstGeom prst="rect">
            <a:avLst/>
          </a:prstGeom>
          <a:noFill/>
          <a:ln>
            <a:noFill/>
          </a:ln>
        </p:spPr>
      </p:pic>
    </p:spTree>
    <p:extLst>
      <p:ext uri="{BB962C8B-B14F-4D97-AF65-F5344CB8AC3E}">
        <p14:creationId xmlns:p14="http://schemas.microsoft.com/office/powerpoint/2010/main" val="10677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a:solidFill>
                  <a:schemeClr val="accent2"/>
                </a:solidFill>
              </a:rPr>
              <a:t>verwenden</a:t>
            </a:r>
            <a:r>
              <a:rPr lang="de-DE" dirty="0"/>
              <a:t>- </a:t>
            </a:r>
            <a:r>
              <a:rPr lang="de-DE" dirty="0" err="1"/>
              <a:t>beispiele</a:t>
            </a:r>
            <a:r>
              <a:rPr lang="de-DE" dirty="0"/>
              <a:t> (2 von 2)</a:t>
            </a:r>
          </a:p>
        </p:txBody>
      </p:sp>
      <p:pic>
        <p:nvPicPr>
          <p:cNvPr id="6" name="Θέση περιεχομένου 5" descr="C:\Users\Dell user\Documents\_Aufsaetze_Tagungen\_Vilnius\Uebungen_Etttinger\Verwendung2.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2436" y="1978048"/>
            <a:ext cx="9390611" cy="3707477"/>
          </a:xfrm>
          <a:prstGeom prst="rect">
            <a:avLst/>
          </a:prstGeom>
          <a:noFill/>
          <a:ln>
            <a:noFill/>
          </a:ln>
        </p:spPr>
      </p:pic>
    </p:spTree>
    <p:extLst>
      <p:ext uri="{BB962C8B-B14F-4D97-AF65-F5344CB8AC3E}">
        <p14:creationId xmlns:p14="http://schemas.microsoft.com/office/powerpoint/2010/main" val="299123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a:solidFill>
                  <a:schemeClr val="accent2"/>
                </a:solidFill>
              </a:rPr>
              <a:t>verwenden</a:t>
            </a:r>
            <a:r>
              <a:rPr lang="de-DE" dirty="0"/>
              <a:t>- </a:t>
            </a:r>
            <a:r>
              <a:rPr lang="de-DE" dirty="0" err="1"/>
              <a:t>beispiele</a:t>
            </a:r>
            <a:r>
              <a:rPr lang="de-DE" dirty="0"/>
              <a:t> (3 von 4)</a:t>
            </a:r>
          </a:p>
        </p:txBody>
      </p:sp>
      <p:pic>
        <p:nvPicPr>
          <p:cNvPr id="7" name="Θέση περιεχομένου 6" descr="C:\Users\Dell user\Documents\_Aufsaetze_Tagungen\_Vilnius\Uebungen_Etttinger\Verwendung3.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1045" y="1897166"/>
            <a:ext cx="7890641" cy="4597637"/>
          </a:xfrm>
          <a:prstGeom prst="rect">
            <a:avLst/>
          </a:prstGeom>
          <a:noFill/>
          <a:ln>
            <a:noFill/>
          </a:ln>
        </p:spPr>
      </p:pic>
    </p:spTree>
    <p:extLst>
      <p:ext uri="{BB962C8B-B14F-4D97-AF65-F5344CB8AC3E}">
        <p14:creationId xmlns:p14="http://schemas.microsoft.com/office/powerpoint/2010/main" val="1279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err="1"/>
              <a:t>Formfokkusierung</a:t>
            </a:r>
            <a:r>
              <a:rPr lang="de-DE" dirty="0"/>
              <a:t>, </a:t>
            </a:r>
            <a:r>
              <a:rPr lang="de-DE" dirty="0">
                <a:solidFill>
                  <a:schemeClr val="accent2"/>
                </a:solidFill>
              </a:rPr>
              <a:t>verwenden</a:t>
            </a:r>
            <a:r>
              <a:rPr lang="de-DE" dirty="0"/>
              <a:t>- </a:t>
            </a:r>
            <a:r>
              <a:rPr lang="de-DE" dirty="0" err="1"/>
              <a:t>beispiele</a:t>
            </a:r>
            <a:r>
              <a:rPr lang="de-DE" dirty="0"/>
              <a:t> (4 von 4)</a:t>
            </a:r>
          </a:p>
        </p:txBody>
      </p:sp>
      <p:pic>
        <p:nvPicPr>
          <p:cNvPr id="6" name="Θέση περιεχομένου 5" descr="C:\Users\Dell user\Documents\_Aufsaetze_Tagungen\_Vilnius\Uebungen_Etttinger\Verwendung6_Bergerova.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9651" y="2019613"/>
            <a:ext cx="10124903" cy="3624348"/>
          </a:xfrm>
          <a:prstGeom prst="rect">
            <a:avLst/>
          </a:prstGeom>
          <a:noFill/>
          <a:ln>
            <a:noFill/>
          </a:ln>
        </p:spPr>
      </p:pic>
    </p:spTree>
    <p:extLst>
      <p:ext uri="{BB962C8B-B14F-4D97-AF65-F5344CB8AC3E}">
        <p14:creationId xmlns:p14="http://schemas.microsoft.com/office/powerpoint/2010/main" val="14026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zwischenFazit</a:t>
            </a:r>
            <a:endParaRPr lang="de-DE" dirty="0"/>
          </a:p>
        </p:txBody>
      </p:sp>
      <p:sp>
        <p:nvSpPr>
          <p:cNvPr id="3" name="Θέση περιεχομένου 2"/>
          <p:cNvSpPr>
            <a:spLocks noGrp="1"/>
          </p:cNvSpPr>
          <p:nvPr>
            <p:ph idx="1"/>
          </p:nvPr>
        </p:nvSpPr>
        <p:spPr/>
        <p:txBody>
          <a:bodyPr>
            <a:normAutofit/>
          </a:bodyPr>
          <a:lstStyle/>
          <a:p>
            <a:r>
              <a:rPr lang="de-DE" dirty="0"/>
              <a:t>Inhalts- und formorientierte Ansätze verhalten sich komplementär zueinander.</a:t>
            </a:r>
          </a:p>
          <a:p>
            <a:r>
              <a:rPr lang="de-DE" dirty="0"/>
              <a:t>Die Dichotomie Flüssigkeit vs. Genauigkeit ist </a:t>
            </a:r>
            <a:r>
              <a:rPr lang="de-DE"/>
              <a:t>nicht haltbar. </a:t>
            </a:r>
            <a:endParaRPr lang="de-DE" dirty="0"/>
          </a:p>
          <a:p>
            <a:r>
              <a:rPr lang="de-DE" dirty="0"/>
              <a:t>Didaktisch sinnvoll ist …</a:t>
            </a:r>
          </a:p>
          <a:p>
            <a:pPr lvl="1">
              <a:buFont typeface="Symbol" panose="05050102010706020507" pitchFamily="18" charset="2"/>
              <a:buChar char="-"/>
            </a:pPr>
            <a:r>
              <a:rPr lang="de-DE" sz="1800" dirty="0"/>
              <a:t>eine Balance zwischen Inhaltsorientierung und Formfokussierung,</a:t>
            </a:r>
          </a:p>
          <a:p>
            <a:pPr lvl="1">
              <a:buFont typeface="Symbol" panose="05050102010706020507" pitchFamily="18" charset="2"/>
              <a:buChar char="-"/>
            </a:pPr>
            <a:r>
              <a:rPr lang="de-DE" sz="1800" dirty="0"/>
              <a:t>die Einbettung sprachformaler Aspekte in einen bedeutungsvollen Kontext</a:t>
            </a:r>
            <a:r>
              <a:rPr lang="de-DE" dirty="0"/>
              <a:t>.</a:t>
            </a:r>
            <a:endParaRPr lang="de-DE" sz="1800" dirty="0"/>
          </a:p>
        </p:txBody>
      </p:sp>
    </p:spTree>
    <p:extLst>
      <p:ext uri="{BB962C8B-B14F-4D97-AF65-F5344CB8AC3E}">
        <p14:creationId xmlns:p14="http://schemas.microsoft.com/office/powerpoint/2010/main" val="5461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025" y="702157"/>
            <a:ext cx="11425380" cy="1013800"/>
          </a:xfrm>
        </p:spPr>
        <p:txBody>
          <a:bodyPr>
            <a:normAutofit/>
          </a:bodyPr>
          <a:lstStyle/>
          <a:p>
            <a:r>
              <a:rPr lang="de-DE" sz="2300" dirty="0">
                <a:solidFill>
                  <a:schemeClr val="accent2"/>
                </a:solidFill>
              </a:rPr>
              <a:t>Wann</a:t>
            </a:r>
            <a:r>
              <a:rPr lang="de-DE" sz="2300" dirty="0"/>
              <a:t> sollen Phraseologismen gelernt werden? (</a:t>
            </a:r>
            <a:r>
              <a:rPr lang="de-DE" sz="2300" dirty="0" err="1"/>
              <a:t>progression</a:t>
            </a:r>
            <a:r>
              <a:rPr lang="de-DE" sz="2300" dirty="0"/>
              <a:t>)</a:t>
            </a:r>
          </a:p>
        </p:txBody>
      </p:sp>
      <p:sp>
        <p:nvSpPr>
          <p:cNvPr id="3" name="Θέση περιεχομένου 2"/>
          <p:cNvSpPr>
            <a:spLocks noGrp="1"/>
          </p:cNvSpPr>
          <p:nvPr>
            <p:ph idx="1"/>
          </p:nvPr>
        </p:nvSpPr>
        <p:spPr/>
        <p:txBody>
          <a:bodyPr/>
          <a:lstStyle/>
          <a:p>
            <a:pPr marL="0" indent="0">
              <a:buNone/>
            </a:pPr>
            <a:r>
              <a:rPr lang="de-DE" dirty="0"/>
              <a:t>Zu den Aufgaben der Phraseodidaktik gehört die Bestimmung einer sinnvollen Lernprogression bei der Förderung der phraseologischen Kompetenz.</a:t>
            </a:r>
          </a:p>
          <a:p>
            <a:pPr marL="0" indent="0">
              <a:buNone/>
            </a:pPr>
            <a:r>
              <a:rPr lang="de-DE" b="1" dirty="0"/>
              <a:t>Progression</a:t>
            </a:r>
          </a:p>
          <a:p>
            <a:r>
              <a:rPr lang="de-DE" dirty="0"/>
              <a:t>eine geeignete chronologische Abfolge von Lernschritten für die Erarbeitung phraseologischer Einheiten, d.h. ihre gezielte und differenzierte Anordnung auf den einzelnen Sprachniveaus. </a:t>
            </a:r>
          </a:p>
          <a:p>
            <a:pPr marL="0" indent="0">
              <a:buNone/>
            </a:pPr>
            <a:r>
              <a:rPr lang="de-DE" b="1" dirty="0"/>
              <a:t>Ziel</a:t>
            </a:r>
          </a:p>
          <a:p>
            <a:r>
              <a:rPr lang="de-DE" dirty="0"/>
              <a:t>die differenzierte didaktische Behandlung des phraseologischen Grundwortschatzes nach Sprachniveau und Beherrschungsmodus.</a:t>
            </a:r>
          </a:p>
        </p:txBody>
      </p:sp>
    </p:spTree>
    <p:extLst>
      <p:ext uri="{BB962C8B-B14F-4D97-AF65-F5344CB8AC3E}">
        <p14:creationId xmlns:p14="http://schemas.microsoft.com/office/powerpoint/2010/main" val="1258808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685064"/>
            <a:ext cx="11102808" cy="1013800"/>
          </a:xfrm>
        </p:spPr>
        <p:txBody>
          <a:bodyPr>
            <a:normAutofit/>
          </a:bodyPr>
          <a:lstStyle/>
          <a:p>
            <a:r>
              <a:rPr lang="de-DE" sz="2300" dirty="0">
                <a:solidFill>
                  <a:schemeClr val="accent2"/>
                </a:solidFill>
              </a:rPr>
              <a:t>Wann</a:t>
            </a:r>
            <a:r>
              <a:rPr lang="de-DE" sz="2300" dirty="0"/>
              <a:t> sollen Phraseologismen gelernt werden? (</a:t>
            </a:r>
            <a:r>
              <a:rPr lang="de-DE" sz="2300" dirty="0" err="1"/>
              <a:t>progression</a:t>
            </a:r>
            <a:r>
              <a:rPr lang="de-DE" sz="2300" dirty="0"/>
              <a:t>)</a:t>
            </a:r>
          </a:p>
        </p:txBody>
      </p:sp>
      <p:sp>
        <p:nvSpPr>
          <p:cNvPr id="3" name="Θέση περιεχομένου 2"/>
          <p:cNvSpPr>
            <a:spLocks noGrp="1"/>
          </p:cNvSpPr>
          <p:nvPr>
            <p:ph idx="1"/>
          </p:nvPr>
        </p:nvSpPr>
        <p:spPr/>
        <p:txBody>
          <a:bodyPr/>
          <a:lstStyle/>
          <a:p>
            <a:pPr marL="0" indent="0">
              <a:buNone/>
            </a:pPr>
            <a:r>
              <a:rPr lang="de-DE" dirty="0"/>
              <a:t>Eine sinnvolle Progression…</a:t>
            </a:r>
          </a:p>
          <a:p>
            <a:r>
              <a:rPr lang="de-DE" dirty="0"/>
              <a:t>richtet sich nach der Schwierigkeit, die mit dem Erarbeiten phraseologischer Einheiten verbunden ist und</a:t>
            </a:r>
          </a:p>
          <a:p>
            <a:r>
              <a:rPr lang="de-DE" dirty="0"/>
              <a:t>bildet eine brauchbare Grundlage für die Niveauzuordnung von Phraseologismen in Lernmaterialien für DaF.</a:t>
            </a:r>
          </a:p>
        </p:txBody>
      </p:sp>
    </p:spTree>
    <p:extLst>
      <p:ext uri="{BB962C8B-B14F-4D97-AF65-F5344CB8AC3E}">
        <p14:creationId xmlns:p14="http://schemas.microsoft.com/office/powerpoint/2010/main" val="3560759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solidFill>
                  <a:schemeClr val="accent2"/>
                </a:solidFill>
              </a:rPr>
              <a:t>Wann</a:t>
            </a:r>
            <a:r>
              <a:rPr lang="de-DE" dirty="0"/>
              <a:t> sollen Phraseologismen gelernt werden? </a:t>
            </a:r>
            <a:r>
              <a:rPr lang="de-DE" dirty="0" err="1"/>
              <a:t>faktoren</a:t>
            </a:r>
            <a:r>
              <a:rPr lang="de-DE" dirty="0"/>
              <a:t> für die Bestimmung der </a:t>
            </a:r>
            <a:r>
              <a:rPr lang="de-DE" dirty="0" err="1"/>
              <a:t>progression</a:t>
            </a:r>
            <a:endParaRPr lang="de-DE" dirty="0"/>
          </a:p>
        </p:txBody>
      </p:sp>
      <p:sp>
        <p:nvSpPr>
          <p:cNvPr id="3" name="Θέση περιεχομένου 2"/>
          <p:cNvSpPr>
            <a:spLocks noGrp="1"/>
          </p:cNvSpPr>
          <p:nvPr>
            <p:ph idx="1"/>
          </p:nvPr>
        </p:nvSpPr>
        <p:spPr/>
        <p:txBody>
          <a:bodyPr/>
          <a:lstStyle/>
          <a:p>
            <a:pPr marL="0" indent="0">
              <a:buNone/>
            </a:pPr>
            <a:r>
              <a:rPr lang="de-DE" dirty="0"/>
              <a:t>Für die Bestimmung einer sinnvollen Progression werden im Folgenden Faktoren problematisiert, die auf die Lernschwierigkeit formelhafter Wendungen Einfluss nehmen, und Voraussetzungen für eine angemessene Niveauzuordnung bilden. Dabei geht es einerseits um folgende Faktoren: </a:t>
            </a:r>
          </a:p>
          <a:p>
            <a:pPr marL="400050" indent="-400050">
              <a:buFont typeface="+mj-lt"/>
              <a:buAutoNum type="romanUcPeriod"/>
            </a:pPr>
            <a:r>
              <a:rPr lang="de-DE" dirty="0"/>
              <a:t>die Altersstufe,</a:t>
            </a:r>
          </a:p>
          <a:p>
            <a:pPr marL="400050" indent="-400050">
              <a:buFont typeface="+mj-lt"/>
              <a:buAutoNum type="romanUcPeriod"/>
            </a:pPr>
            <a:r>
              <a:rPr lang="de-DE" dirty="0"/>
              <a:t>die Nähe zur muttersprachlichen Phraseologie,</a:t>
            </a:r>
          </a:p>
          <a:p>
            <a:pPr marL="400050" indent="-400050">
              <a:buFont typeface="+mj-lt"/>
              <a:buAutoNum type="romanUcPeriod"/>
            </a:pPr>
            <a:r>
              <a:rPr lang="de-DE" dirty="0"/>
              <a:t>den Beherrschungsmodus (rezeptiv bzw. produktiv),</a:t>
            </a:r>
          </a:p>
          <a:p>
            <a:pPr marL="400050" indent="-400050">
              <a:buFont typeface="+mj-lt"/>
              <a:buAutoNum type="romanUcPeriod"/>
            </a:pPr>
            <a:r>
              <a:rPr lang="de-DE" dirty="0"/>
              <a:t>die Gebundenheit an </a:t>
            </a:r>
            <a:r>
              <a:rPr lang="de-DE"/>
              <a:t>spezifische Sprachhandlungen,</a:t>
            </a:r>
            <a:endParaRPr lang="de-DE" dirty="0"/>
          </a:p>
          <a:p>
            <a:pPr marL="400050" indent="-400050">
              <a:buFont typeface="+mj-lt"/>
              <a:buAutoNum type="romanUcPeriod"/>
            </a:pPr>
            <a:r>
              <a:rPr lang="de-DE" dirty="0"/>
              <a:t>die phraseologische Klasse und</a:t>
            </a:r>
          </a:p>
          <a:p>
            <a:pPr marL="400050" indent="-400050">
              <a:buFont typeface="+mj-lt"/>
              <a:buAutoNum type="romanUcPeriod"/>
            </a:pPr>
            <a:r>
              <a:rPr lang="de-DE" dirty="0"/>
              <a:t>die syntaktische Komplexität.</a:t>
            </a:r>
          </a:p>
        </p:txBody>
      </p:sp>
    </p:spTree>
    <p:extLst>
      <p:ext uri="{BB962C8B-B14F-4D97-AF65-F5344CB8AC3E}">
        <p14:creationId xmlns:p14="http://schemas.microsoft.com/office/powerpoint/2010/main" val="30861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Faktoren für die Bestimmung der Progression:</a:t>
            </a:r>
            <a:br>
              <a:rPr lang="de-DE" dirty="0"/>
            </a:br>
            <a:r>
              <a:rPr lang="de-DE" dirty="0">
                <a:solidFill>
                  <a:schemeClr val="accent2"/>
                </a:solidFill>
              </a:rPr>
              <a:t>1. Altersstufe</a:t>
            </a:r>
          </a:p>
        </p:txBody>
      </p:sp>
      <p:graphicFrame>
        <p:nvGraphicFramePr>
          <p:cNvPr id="6" name="Θέση περιεχομένου 5"/>
          <p:cNvGraphicFramePr>
            <a:graphicFrameLocks noGrp="1"/>
          </p:cNvGraphicFramePr>
          <p:nvPr>
            <p:ph idx="1"/>
          </p:nvPr>
        </p:nvGraphicFramePr>
        <p:xfrm>
          <a:off x="417596" y="2180496"/>
          <a:ext cx="11356808"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38</a:t>
            </a:fld>
            <a:endParaRPr lang="de-DE"/>
          </a:p>
        </p:txBody>
      </p:sp>
    </p:spTree>
    <p:extLst>
      <p:ext uri="{BB962C8B-B14F-4D97-AF65-F5344CB8AC3E}">
        <p14:creationId xmlns:p14="http://schemas.microsoft.com/office/powerpoint/2010/main" val="104607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1. Altersstufe</a:t>
            </a:r>
          </a:p>
        </p:txBody>
      </p:sp>
      <p:graphicFrame>
        <p:nvGraphicFramePr>
          <p:cNvPr id="8" name="Θέση περιεχομένου 7"/>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39</a:t>
            </a:fld>
            <a:endParaRPr lang="de-DE" dirty="0"/>
          </a:p>
        </p:txBody>
      </p:sp>
    </p:spTree>
    <p:extLst>
      <p:ext uri="{BB962C8B-B14F-4D97-AF65-F5344CB8AC3E}">
        <p14:creationId xmlns:p14="http://schemas.microsoft.com/office/powerpoint/2010/main" val="360333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 (</a:t>
            </a:r>
            <a:r>
              <a:rPr lang="de-DE" i="1" dirty="0" err="1"/>
              <a:t>task</a:t>
            </a:r>
            <a:r>
              <a:rPr lang="de-DE" i="1" dirty="0"/>
              <a:t> </a:t>
            </a:r>
            <a:r>
              <a:rPr lang="de-DE" i="1" dirty="0" err="1"/>
              <a:t>based</a:t>
            </a:r>
            <a:r>
              <a:rPr lang="de-DE" i="1" dirty="0"/>
              <a:t> </a:t>
            </a:r>
            <a:r>
              <a:rPr lang="de-DE" i="1" dirty="0" err="1"/>
              <a:t>learning</a:t>
            </a:r>
            <a:r>
              <a:rPr lang="de-DE" dirty="0"/>
              <a:t>)</a:t>
            </a:r>
            <a:r>
              <a:rPr lang="de-DE" dirty="0">
                <a:solidFill>
                  <a:schemeClr val="accent2">
                    <a:lumMod val="75000"/>
                  </a:schemeClr>
                </a:solidFill>
              </a:rPr>
              <a:t>  </a:t>
            </a:r>
            <a:r>
              <a:rPr lang="de-DE" dirty="0"/>
              <a:t>(1 </a:t>
            </a:r>
            <a:r>
              <a:rPr lang="de-DE"/>
              <a:t>von 4)</a:t>
            </a:r>
            <a:endParaRPr lang="de-DE" dirty="0"/>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dirty="0"/>
              <a:t>Aufgabenorientiertes Lernen …</a:t>
            </a:r>
          </a:p>
          <a:p>
            <a:pPr>
              <a:defRPr/>
            </a:pPr>
            <a:r>
              <a:rPr lang="de-DE" dirty="0"/>
              <a:t>als eine Ausdifferenzierung des kommunikativen Ansatzes und</a:t>
            </a:r>
          </a:p>
          <a:p>
            <a:pPr>
              <a:defRPr/>
            </a:pPr>
            <a:r>
              <a:rPr lang="de-DE" dirty="0"/>
              <a:t>als Möglichkeit, das Sprachenlernen durch bedeutungsvolle Aufgaben zu fördern.</a:t>
            </a:r>
          </a:p>
        </p:txBody>
      </p:sp>
    </p:spTree>
    <p:extLst>
      <p:ext uri="{BB962C8B-B14F-4D97-AF65-F5344CB8AC3E}">
        <p14:creationId xmlns:p14="http://schemas.microsoft.com/office/powerpoint/2010/main" val="2054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II. nähe zur muttersprachlichen </a:t>
            </a:r>
            <a:r>
              <a:rPr lang="de-DE" dirty="0" err="1">
                <a:solidFill>
                  <a:schemeClr val="accent2"/>
                </a:solidFill>
              </a:rPr>
              <a:t>phraseologie</a:t>
            </a:r>
            <a:endParaRPr lang="de-DE" dirty="0">
              <a:solidFill>
                <a:schemeClr val="accent2"/>
              </a:solidFill>
            </a:endParaRPr>
          </a:p>
        </p:txBody>
      </p:sp>
      <p:sp>
        <p:nvSpPr>
          <p:cNvPr id="3" name="Θέση περιεχομένου 2"/>
          <p:cNvSpPr>
            <a:spLocks noGrp="1"/>
          </p:cNvSpPr>
          <p:nvPr>
            <p:ph idx="1"/>
          </p:nvPr>
        </p:nvSpPr>
        <p:spPr/>
        <p:txBody>
          <a:bodyPr/>
          <a:lstStyle/>
          <a:p>
            <a:pPr marL="0" indent="0">
              <a:buNone/>
            </a:pPr>
            <a:r>
              <a:rPr lang="de-DE" b="1" dirty="0"/>
              <a:t>Ausgangslage</a:t>
            </a:r>
          </a:p>
          <a:p>
            <a:r>
              <a:rPr lang="de-DE" dirty="0"/>
              <a:t>Die Muttersprache der Lernenden übt einen fundamentalen Einfluss auf das Erlernen von Phraseologismen aus. Entscheidend für die Lernschwierigkeit ist die Nähe der phraseologischen Einheiten zur Muttersprache.</a:t>
            </a:r>
          </a:p>
          <a:p>
            <a:endParaRPr lang="de-DE" dirty="0"/>
          </a:p>
          <a:p>
            <a:pPr marL="0" indent="0">
              <a:buNone/>
            </a:pPr>
            <a:r>
              <a:rPr lang="de-DE" b="1" dirty="0"/>
              <a:t>Ziel</a:t>
            </a:r>
          </a:p>
          <a:p>
            <a:r>
              <a:rPr lang="de-DE" dirty="0"/>
              <a:t>Interlinguale Untersuchungen, die die Konvergenz/Divergenz des phraseologischen Grundwortschatzes auf der Grundlage von Äquivalenzbeziehungen im betreffenden Sprachenpaar erfassen und</a:t>
            </a:r>
          </a:p>
          <a:p>
            <a:r>
              <a:rPr lang="de-DE" dirty="0"/>
              <a:t>Adaption des Kernbereichs des phraseologischen Grundwortschatzes an die Muttersprache der Lernenden in landesspezifischen Lernmaterialien unter sprachkontrastivem Aspekt.</a:t>
            </a:r>
          </a:p>
        </p:txBody>
      </p:sp>
    </p:spTree>
    <p:extLst>
      <p:ext uri="{BB962C8B-B14F-4D97-AF65-F5344CB8AC3E}">
        <p14:creationId xmlns:p14="http://schemas.microsoft.com/office/powerpoint/2010/main" val="382090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II. nähe zur muttersprachlichen </a:t>
            </a:r>
            <a:r>
              <a:rPr lang="de-DE" dirty="0" err="1">
                <a:solidFill>
                  <a:schemeClr val="accent2"/>
                </a:solidFill>
              </a:rPr>
              <a:t>phraseologie</a:t>
            </a:r>
            <a:endParaRPr lang="de-DE" dirty="0">
              <a:solidFill>
                <a:schemeClr val="accent2"/>
              </a:solidFill>
            </a:endParaRPr>
          </a:p>
        </p:txBody>
      </p:sp>
      <p:graphicFrame>
        <p:nvGraphicFramePr>
          <p:cNvPr id="7" name="Θέση περιεχομένου 6"/>
          <p:cNvGraphicFramePr>
            <a:graphicFrameLocks noGrp="1"/>
          </p:cNvGraphicFramePr>
          <p:nvPr>
            <p:ph idx="1"/>
          </p:nvPr>
        </p:nvGraphicFramePr>
        <p:xfrm>
          <a:off x="581192" y="2180496"/>
          <a:ext cx="11306008"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41</a:t>
            </a:fld>
            <a:endParaRPr lang="de-DE"/>
          </a:p>
        </p:txBody>
      </p:sp>
      <p:sp>
        <p:nvSpPr>
          <p:cNvPr id="3" name="Δεξιό βέλος 2"/>
          <p:cNvSpPr/>
          <p:nvPr/>
        </p:nvSpPr>
        <p:spPr>
          <a:xfrm>
            <a:off x="4115998" y="2658534"/>
            <a:ext cx="540669" cy="16933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Δεξιό βέλος 5"/>
          <p:cNvSpPr/>
          <p:nvPr/>
        </p:nvSpPr>
        <p:spPr>
          <a:xfrm>
            <a:off x="5968400" y="5181600"/>
            <a:ext cx="601733" cy="1862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9397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br>
              <a:rPr lang="de-DE" dirty="0"/>
            </a:br>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III. Beherrschungsmodus</a:t>
            </a:r>
          </a:p>
        </p:txBody>
      </p:sp>
      <p:sp>
        <p:nvSpPr>
          <p:cNvPr id="3" name="Θέση περιεχομένου 2"/>
          <p:cNvSpPr>
            <a:spLocks noGrp="1"/>
          </p:cNvSpPr>
          <p:nvPr>
            <p:ph idx="1"/>
          </p:nvPr>
        </p:nvSpPr>
        <p:spPr/>
        <p:txBody>
          <a:bodyPr/>
          <a:lstStyle/>
          <a:p>
            <a:r>
              <a:rPr lang="de-DE" dirty="0"/>
              <a:t>Das rezeptive Verstehen formelhafter Wendungen ist im Vergleich zur aktiven Verwendung mit geringen Schwierigkeiten verbunden.</a:t>
            </a:r>
          </a:p>
          <a:p>
            <a:r>
              <a:rPr lang="de-DE" dirty="0"/>
              <a:t>Der aktive Gebrauch erfordert die Automatisierung der semantischen, formalen und pragmatischen Dimension (situationstypisch, adressatenbezogen und textsortenspezifisch angemessene Verwendung nach Kühn (1994: 423)). </a:t>
            </a:r>
          </a:p>
          <a:p>
            <a:pPr marL="0" indent="0">
              <a:buNone/>
            </a:pPr>
            <a:endParaRPr lang="de-DE" dirty="0"/>
          </a:p>
          <a:p>
            <a:pPr marL="0" indent="0">
              <a:buNone/>
            </a:pPr>
            <a:r>
              <a:rPr lang="de-DE" dirty="0">
                <a:solidFill>
                  <a:schemeClr val="accent2"/>
                </a:solidFill>
              </a:rPr>
              <a:t>Didaktische Konsequenz</a:t>
            </a:r>
          </a:p>
          <a:p>
            <a:r>
              <a:rPr lang="de-DE" dirty="0"/>
              <a:t>Konsequente und bewusste „Differenzierung zwischen produktivem und rezeptivem Bereich“ (</a:t>
            </a:r>
            <a:r>
              <a:rPr lang="de-DE" dirty="0" err="1"/>
              <a:t>Hessky</a:t>
            </a:r>
            <a:r>
              <a:rPr lang="de-DE" dirty="0"/>
              <a:t> 1992: 165), sukzessive Steigerung der Anforderungen (zuerst rezeptiv, später auch produktiv).</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42</a:t>
            </a:fld>
            <a:endParaRPr lang="de-DE"/>
          </a:p>
        </p:txBody>
      </p:sp>
    </p:spTree>
    <p:extLst>
      <p:ext uri="{BB962C8B-B14F-4D97-AF65-F5344CB8AC3E}">
        <p14:creationId xmlns:p14="http://schemas.microsoft.com/office/powerpoint/2010/main" val="15799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de-DE" dirty="0"/>
            </a:br>
            <a:r>
              <a:rPr lang="de-DE" sz="3100" dirty="0"/>
              <a:t>Faktoren für die </a:t>
            </a:r>
            <a:r>
              <a:rPr lang="de-DE" sz="3100" dirty="0" err="1"/>
              <a:t>bestimmung</a:t>
            </a:r>
            <a:r>
              <a:rPr lang="de-DE" sz="3100" dirty="0"/>
              <a:t> der </a:t>
            </a:r>
            <a:r>
              <a:rPr lang="de-DE" sz="3100" dirty="0" err="1"/>
              <a:t>progression</a:t>
            </a:r>
            <a:r>
              <a:rPr lang="de-DE" sz="3100" dirty="0"/>
              <a:t>:</a:t>
            </a:r>
            <a:br>
              <a:rPr lang="de-DE" sz="3100" dirty="0"/>
            </a:br>
            <a:r>
              <a:rPr lang="de-DE" sz="3100" dirty="0">
                <a:solidFill>
                  <a:schemeClr val="accent2"/>
                </a:solidFill>
              </a:rPr>
              <a:t>III. Beherrschungsmodus</a:t>
            </a:r>
          </a:p>
        </p:txBody>
      </p:sp>
      <p:graphicFrame>
        <p:nvGraphicFramePr>
          <p:cNvPr id="6" name="Θέση περιεχομένου 5">
            <a:hlinkClick r:id="" action="ppaction://noaction" highlightClick="1"/>
          </p:cNvPr>
          <p:cNvGraphicFramePr>
            <a:graphicFrameLocks noGrp="1"/>
          </p:cNvGraphicFramePr>
          <p:nvPr>
            <p:ph idx="1"/>
          </p:nvPr>
        </p:nvGraphicFramePr>
        <p:xfrm>
          <a:off x="581192" y="2048933"/>
          <a:ext cx="11029615" cy="390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43</a:t>
            </a:fld>
            <a:endParaRPr lang="de-DE"/>
          </a:p>
        </p:txBody>
      </p:sp>
    </p:spTree>
    <p:extLst>
      <p:ext uri="{BB962C8B-B14F-4D97-AF65-F5344CB8AC3E}">
        <p14:creationId xmlns:p14="http://schemas.microsoft.com/office/powerpoint/2010/main" val="14618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de-DE" dirty="0"/>
            </a:br>
            <a:r>
              <a:rPr lang="de-DE" sz="3100" dirty="0"/>
              <a:t>Faktoren für die </a:t>
            </a:r>
            <a:r>
              <a:rPr lang="de-DE" sz="3100" dirty="0" err="1"/>
              <a:t>bestimmung</a:t>
            </a:r>
            <a:r>
              <a:rPr lang="de-DE" sz="3100" dirty="0"/>
              <a:t> der </a:t>
            </a:r>
            <a:r>
              <a:rPr lang="de-DE" sz="3100" dirty="0" err="1"/>
              <a:t>progression</a:t>
            </a:r>
            <a:r>
              <a:rPr lang="de-DE" sz="3100" dirty="0"/>
              <a:t>:</a:t>
            </a:r>
            <a:br>
              <a:rPr lang="de-DE" sz="3100" dirty="0"/>
            </a:br>
            <a:r>
              <a:rPr lang="de-DE" sz="3100" dirty="0" err="1">
                <a:solidFill>
                  <a:schemeClr val="accent2"/>
                </a:solidFill>
              </a:rPr>
              <a:t>iV</a:t>
            </a:r>
            <a:r>
              <a:rPr lang="de-DE" sz="3100" dirty="0">
                <a:solidFill>
                  <a:schemeClr val="accent2"/>
                </a:solidFill>
              </a:rPr>
              <a:t>. Gebundenheit an spezifische Sprachhandlungen</a:t>
            </a:r>
          </a:p>
        </p:txBody>
      </p:sp>
      <p:sp>
        <p:nvSpPr>
          <p:cNvPr id="3" name="Θέση περιεχομένου 2"/>
          <p:cNvSpPr>
            <a:spLocks noGrp="1"/>
          </p:cNvSpPr>
          <p:nvPr>
            <p:ph idx="1"/>
          </p:nvPr>
        </p:nvSpPr>
        <p:spPr/>
        <p:txBody>
          <a:bodyPr/>
          <a:lstStyle/>
          <a:p>
            <a:r>
              <a:rPr lang="de-DE" dirty="0"/>
              <a:t>Sinnvoll vor dem Hintergrund einer pragmatisch orientierten Wortschatzdidaktik</a:t>
            </a:r>
            <a:r>
              <a:rPr lang="el-GR" dirty="0"/>
              <a:t>	       </a:t>
            </a:r>
            <a:r>
              <a:rPr lang="de-DE" dirty="0"/>
              <a:t>Einordnung formelhafter Wendungen nach kommunikativen Intentionen.</a:t>
            </a:r>
          </a:p>
          <a:p>
            <a:r>
              <a:rPr lang="de-DE" dirty="0"/>
              <a:t>Forderung des GER (2001: 148)		Behandlung von Lexik in thematischen Bereichen für die Bewältigung kommunikativer Aufgaben (s. onomasiologisches Lexikon von </a:t>
            </a:r>
            <a:r>
              <a:rPr lang="de-DE" dirty="0" err="1"/>
              <a:t>Hessky</a:t>
            </a:r>
            <a:r>
              <a:rPr lang="de-DE" dirty="0"/>
              <a:t>/</a:t>
            </a:r>
            <a:r>
              <a:rPr lang="de-DE" dirty="0" err="1"/>
              <a:t>Ettinger</a:t>
            </a:r>
            <a:r>
              <a:rPr lang="de-DE" dirty="0"/>
              <a:t> 1997). </a:t>
            </a:r>
          </a:p>
          <a:p>
            <a:pPr marL="0" indent="0">
              <a:buNone/>
            </a:pPr>
            <a:endParaRPr lang="de-DE" dirty="0"/>
          </a:p>
          <a:p>
            <a:pPr marL="0" indent="0">
              <a:buNone/>
            </a:pPr>
            <a:r>
              <a:rPr lang="de-DE" dirty="0">
                <a:solidFill>
                  <a:schemeClr val="accent2"/>
                </a:solidFill>
              </a:rPr>
              <a:t>Didaktische Vorteile</a:t>
            </a:r>
          </a:p>
          <a:p>
            <a:r>
              <a:rPr lang="de-DE" dirty="0"/>
              <a:t>Die Erleichterung der „Implementierung in kommunikativen Kontexten“ (</a:t>
            </a:r>
            <a:r>
              <a:rPr lang="de-DE" dirty="0" err="1"/>
              <a:t>Konecny</a:t>
            </a:r>
            <a:r>
              <a:rPr lang="de-DE" dirty="0"/>
              <a:t> u.a. 2013: 164) und</a:t>
            </a:r>
          </a:p>
          <a:p>
            <a:r>
              <a:rPr lang="de-DE" dirty="0"/>
              <a:t>die effiziente semantische Vernetzung bedeutungsähnlicher Wendungen im mentalen Lexikon (</a:t>
            </a:r>
            <a:r>
              <a:rPr lang="de-DE" dirty="0" err="1"/>
              <a:t>Lüger</a:t>
            </a:r>
            <a:r>
              <a:rPr lang="de-DE" dirty="0"/>
              <a:t> 1997: 99). </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44</a:t>
            </a:fld>
            <a:endParaRPr lang="de-DE"/>
          </a:p>
        </p:txBody>
      </p:sp>
      <p:sp>
        <p:nvSpPr>
          <p:cNvPr id="8" name="Δεξιό βέλος 7"/>
          <p:cNvSpPr/>
          <p:nvPr/>
        </p:nvSpPr>
        <p:spPr>
          <a:xfrm>
            <a:off x="4039797" y="3336266"/>
            <a:ext cx="592667" cy="160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Δεξιό βέλος 8"/>
          <p:cNvSpPr/>
          <p:nvPr/>
        </p:nvSpPr>
        <p:spPr>
          <a:xfrm>
            <a:off x="8546495" y="2648393"/>
            <a:ext cx="592667" cy="160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96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Faktoren für die </a:t>
            </a:r>
            <a:r>
              <a:rPr lang="de-DE" dirty="0" err="1"/>
              <a:t>bestimmung</a:t>
            </a:r>
            <a:r>
              <a:rPr lang="de-DE" dirty="0"/>
              <a:t> der </a:t>
            </a:r>
            <a:r>
              <a:rPr lang="de-DE" dirty="0" err="1"/>
              <a:t>progression</a:t>
            </a:r>
            <a:r>
              <a:rPr lang="de-DE" dirty="0"/>
              <a:t>:</a:t>
            </a:r>
            <a:br>
              <a:rPr lang="de-DE" dirty="0"/>
            </a:br>
            <a:r>
              <a:rPr lang="de-DE" dirty="0" err="1">
                <a:solidFill>
                  <a:schemeClr val="accent2"/>
                </a:solidFill>
              </a:rPr>
              <a:t>iV</a:t>
            </a:r>
            <a:r>
              <a:rPr lang="de-DE" dirty="0">
                <a:solidFill>
                  <a:schemeClr val="accent2"/>
                </a:solidFill>
              </a:rPr>
              <a:t>. Gebundenheit an spezifische Sprachhandlungen</a:t>
            </a:r>
          </a:p>
        </p:txBody>
      </p:sp>
      <p:sp>
        <p:nvSpPr>
          <p:cNvPr id="3" name="Θέση περιεχομένου 2"/>
          <p:cNvSpPr>
            <a:spLocks noGrp="1"/>
          </p:cNvSpPr>
          <p:nvPr>
            <p:ph idx="1"/>
          </p:nvPr>
        </p:nvSpPr>
        <p:spPr/>
        <p:txBody>
          <a:bodyPr/>
          <a:lstStyle/>
          <a:p>
            <a:r>
              <a:rPr lang="de-DE" dirty="0"/>
              <a:t>Es folgt ein Beispiel zweier Sprachhandlungen (onomasiologischer Gruppen), die der phraseologische Grundwortschatz kodifiziert:</a:t>
            </a:r>
          </a:p>
        </p:txBody>
      </p:sp>
    </p:spTree>
    <p:extLst>
      <p:ext uri="{BB962C8B-B14F-4D97-AF65-F5344CB8AC3E}">
        <p14:creationId xmlns:p14="http://schemas.microsoft.com/office/powerpoint/2010/main" val="270864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de-DE" dirty="0"/>
            </a:br>
            <a:r>
              <a:rPr lang="de-DE" sz="3100" dirty="0"/>
              <a:t>Faktoren für die </a:t>
            </a:r>
            <a:r>
              <a:rPr lang="de-DE" sz="3100" dirty="0" err="1"/>
              <a:t>bestimmung</a:t>
            </a:r>
            <a:r>
              <a:rPr lang="de-DE" sz="3100" dirty="0"/>
              <a:t> der </a:t>
            </a:r>
            <a:r>
              <a:rPr lang="de-DE" sz="3100" dirty="0" err="1"/>
              <a:t>progression</a:t>
            </a:r>
            <a:r>
              <a:rPr lang="de-DE" sz="3100" dirty="0"/>
              <a:t>: </a:t>
            </a:r>
            <a:br>
              <a:rPr lang="de-DE" sz="3100" dirty="0"/>
            </a:br>
            <a:r>
              <a:rPr lang="de-DE" sz="3100" dirty="0">
                <a:solidFill>
                  <a:schemeClr val="accent2"/>
                </a:solidFill>
              </a:rPr>
              <a:t>iv. Gebundenheit an spezifische Sprachhandlungen</a:t>
            </a:r>
          </a:p>
        </p:txBody>
      </p:sp>
      <p:graphicFrame>
        <p:nvGraphicFramePr>
          <p:cNvPr id="6" name="Θέση περιεχομένου 5"/>
          <p:cNvGraphicFramePr>
            <a:graphicFrameLocks noGrp="1"/>
          </p:cNvGraphicFramePr>
          <p:nvPr>
            <p:ph idx="1"/>
          </p:nvPr>
        </p:nvGraphicFramePr>
        <p:xfrm>
          <a:off x="973494" y="2090057"/>
          <a:ext cx="10245012" cy="3861754"/>
        </p:xfrm>
        <a:graphic>
          <a:graphicData uri="http://schemas.openxmlformats.org/drawingml/2006/table">
            <a:tbl>
              <a:tblPr firstRow="1" firstCol="1" bandRow="1">
                <a:tableStyleId>{5C22544A-7EE6-4342-B048-85BDC9FD1C3A}</a:tableStyleId>
              </a:tblPr>
              <a:tblGrid>
                <a:gridCol w="4984029">
                  <a:extLst>
                    <a:ext uri="{9D8B030D-6E8A-4147-A177-3AD203B41FA5}">
                      <a16:colId xmlns:a16="http://schemas.microsoft.com/office/drawing/2014/main" val="20000"/>
                    </a:ext>
                  </a:extLst>
                </a:gridCol>
                <a:gridCol w="5260983">
                  <a:extLst>
                    <a:ext uri="{9D8B030D-6E8A-4147-A177-3AD203B41FA5}">
                      <a16:colId xmlns:a16="http://schemas.microsoft.com/office/drawing/2014/main" val="20001"/>
                    </a:ext>
                  </a:extLst>
                </a:gridCol>
              </a:tblGrid>
              <a:tr h="1080825">
                <a:tc>
                  <a:txBody>
                    <a:bodyPr/>
                    <a:lstStyle/>
                    <a:p>
                      <a:pPr algn="ctr">
                        <a:lnSpc>
                          <a:spcPct val="106000"/>
                        </a:lnSpc>
                        <a:spcBef>
                          <a:spcPts val="600"/>
                        </a:spcBef>
                        <a:spcAft>
                          <a:spcPts val="600"/>
                        </a:spcAft>
                      </a:pPr>
                      <a:endParaRPr lang="de-DE" sz="1800" dirty="0">
                        <a:effectLst/>
                      </a:endParaRPr>
                    </a:p>
                    <a:p>
                      <a:pPr algn="ctr">
                        <a:lnSpc>
                          <a:spcPct val="106000"/>
                        </a:lnSpc>
                        <a:spcBef>
                          <a:spcPts val="600"/>
                        </a:spcBef>
                        <a:spcAft>
                          <a:spcPts val="600"/>
                        </a:spcAft>
                      </a:pPr>
                      <a:r>
                        <a:rPr lang="de-DE" sz="1800" b="0" dirty="0">
                          <a:effectLst/>
                        </a:rPr>
                        <a:t>TEILNAHME - BETEILIGUNG </a:t>
                      </a:r>
                      <a:r>
                        <a:rPr lang="el-GR" sz="1800" b="0" dirty="0">
                          <a:effectLst/>
                        </a:rPr>
                        <a:t>-</a:t>
                      </a:r>
                      <a:r>
                        <a:rPr lang="de-DE" sz="1800" b="0" dirty="0">
                          <a:effectLst/>
                        </a:rPr>
                        <a:t> </a:t>
                      </a:r>
                      <a:br>
                        <a:rPr lang="el-GR" sz="1800" b="0" dirty="0">
                          <a:effectLst/>
                        </a:rPr>
                      </a:br>
                      <a:r>
                        <a:rPr lang="de-DE" sz="1800" b="0" dirty="0">
                          <a:effectLst/>
                        </a:rPr>
                        <a:t>AKTIVITÄT - INITIATIVE</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Bef>
                          <a:spcPts val="600"/>
                        </a:spcBef>
                        <a:spcAft>
                          <a:spcPts val="600"/>
                        </a:spcAft>
                      </a:pPr>
                      <a:endParaRPr lang="de-DE" sz="1800" dirty="0">
                        <a:effectLst/>
                      </a:endParaRPr>
                    </a:p>
                    <a:p>
                      <a:pPr algn="ctr">
                        <a:lnSpc>
                          <a:spcPct val="106000"/>
                        </a:lnSpc>
                        <a:spcBef>
                          <a:spcPts val="600"/>
                        </a:spcBef>
                        <a:spcAft>
                          <a:spcPts val="600"/>
                        </a:spcAft>
                      </a:pPr>
                      <a:r>
                        <a:rPr lang="de-DE" sz="1800" b="0" dirty="0">
                          <a:effectLst/>
                        </a:rPr>
                        <a:t>GEWISSHEIT - GEWOHNHEIT </a:t>
                      </a:r>
                      <a:r>
                        <a:rPr lang="el-GR" sz="1800" b="0" dirty="0">
                          <a:effectLst/>
                        </a:rPr>
                        <a:t>-</a:t>
                      </a:r>
                      <a:br>
                        <a:rPr lang="el-GR" sz="1800" b="0" baseline="0" dirty="0">
                          <a:effectLst/>
                        </a:rPr>
                      </a:br>
                      <a:r>
                        <a:rPr lang="de-DE" sz="1800" b="0" dirty="0">
                          <a:effectLst/>
                        </a:rPr>
                        <a:t>VERTRAUTHEIT </a:t>
                      </a:r>
                      <a:r>
                        <a:rPr lang="el-GR" sz="1800" b="0" dirty="0">
                          <a:effectLst/>
                        </a:rPr>
                        <a:t>-</a:t>
                      </a:r>
                      <a:r>
                        <a:rPr lang="de-DE" sz="1800" b="0" dirty="0">
                          <a:effectLst/>
                        </a:rPr>
                        <a:t> ROUTINE</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80929">
                <a:tc>
                  <a:txBody>
                    <a:bodyPr/>
                    <a:lstStyle/>
                    <a:p>
                      <a:pPr marL="342900" lvl="0" indent="-342900" algn="l">
                        <a:spcAft>
                          <a:spcPts val="600"/>
                        </a:spcAft>
                        <a:buFont typeface="+mj-lt"/>
                        <a:buAutoNum type="arabicPeriod"/>
                      </a:pPr>
                      <a:endParaRPr lang="de-DE" sz="1200" i="1" dirty="0">
                        <a:solidFill>
                          <a:schemeClr val="bg1"/>
                        </a:solidFill>
                        <a:effectLst/>
                      </a:endParaRPr>
                    </a:p>
                    <a:p>
                      <a:pPr marL="342900" lvl="0" indent="-342900" algn="l">
                        <a:spcAft>
                          <a:spcPts val="600"/>
                        </a:spcAft>
                        <a:buFont typeface="+mj-lt"/>
                        <a:buAutoNum type="arabicPeriod"/>
                      </a:pPr>
                      <a:r>
                        <a:rPr lang="de-DE" sz="1800" b="0" i="1" dirty="0">
                          <a:solidFill>
                            <a:schemeClr val="accent2"/>
                          </a:solidFill>
                          <a:effectLst/>
                        </a:rPr>
                        <a:t>an der Reihe sein / an die Reihe kommen</a:t>
                      </a:r>
                    </a:p>
                    <a:p>
                      <a:pPr marL="342900" lvl="0" indent="-342900" algn="just">
                        <a:spcAft>
                          <a:spcPts val="600"/>
                        </a:spcAft>
                        <a:buFont typeface="+mj-lt"/>
                        <a:buAutoNum type="arabicPeriod"/>
                      </a:pPr>
                      <a:r>
                        <a:rPr lang="de-DE" sz="1800" b="0" i="1" dirty="0">
                          <a:solidFill>
                            <a:schemeClr val="accent2"/>
                          </a:solidFill>
                          <a:effectLst/>
                        </a:rPr>
                        <a:t>mit von der Partie sein</a:t>
                      </a:r>
                    </a:p>
                    <a:p>
                      <a:pPr marL="342900" lvl="0" indent="-342900" algn="just">
                        <a:spcAft>
                          <a:spcPts val="600"/>
                        </a:spcAft>
                        <a:buFont typeface="+mj-lt"/>
                        <a:buAutoNum type="arabicPeriod"/>
                      </a:pPr>
                      <a:r>
                        <a:rPr lang="de-DE" sz="1800" b="0" i="1" dirty="0" err="1">
                          <a:solidFill>
                            <a:schemeClr val="accent2"/>
                          </a:solidFill>
                          <a:effectLst/>
                        </a:rPr>
                        <a:t>etw</a:t>
                      </a:r>
                      <a:r>
                        <a:rPr lang="de-DE" sz="1800" b="0" i="1" dirty="0">
                          <a:solidFill>
                            <a:schemeClr val="accent2"/>
                          </a:solidFill>
                          <a:effectLst/>
                        </a:rPr>
                        <a:t>. (selbst) in die Hand nehmen</a:t>
                      </a:r>
                    </a:p>
                    <a:p>
                      <a:pPr marL="342900" lvl="0" indent="-342900" algn="just">
                        <a:spcAft>
                          <a:spcPts val="600"/>
                        </a:spcAft>
                        <a:buFont typeface="+mj-lt"/>
                        <a:buAutoNum type="arabicPeriod"/>
                      </a:pPr>
                      <a:r>
                        <a:rPr lang="de-DE" sz="1800" b="0" i="1" dirty="0" err="1">
                          <a:solidFill>
                            <a:schemeClr val="accent2"/>
                          </a:solidFill>
                          <a:effectLst/>
                        </a:rPr>
                        <a:t>etw</a:t>
                      </a:r>
                      <a:r>
                        <a:rPr lang="de-DE" sz="1800" b="0" i="1" dirty="0">
                          <a:solidFill>
                            <a:schemeClr val="accent2"/>
                          </a:solidFill>
                          <a:effectLst/>
                        </a:rPr>
                        <a:t>. ins Auge fassen</a:t>
                      </a:r>
                    </a:p>
                    <a:p>
                      <a:pPr marL="342900" lvl="0" indent="-342900" algn="just">
                        <a:spcAft>
                          <a:spcPts val="600"/>
                        </a:spcAft>
                        <a:buFont typeface="+mj-lt"/>
                        <a:buAutoNum type="arabicPeriod"/>
                      </a:pPr>
                      <a:r>
                        <a:rPr lang="de-DE" sz="1800" b="0" i="1" dirty="0" err="1">
                          <a:solidFill>
                            <a:schemeClr val="accent2"/>
                          </a:solidFill>
                          <a:effectLst/>
                        </a:rPr>
                        <a:t>etw</a:t>
                      </a:r>
                      <a:r>
                        <a:rPr lang="de-DE" sz="1800" b="0" i="1" dirty="0">
                          <a:solidFill>
                            <a:schemeClr val="accent2"/>
                          </a:solidFill>
                          <a:effectLst/>
                        </a:rPr>
                        <a:t>. auf die Beine stellen</a:t>
                      </a:r>
                    </a:p>
                    <a:p>
                      <a:pPr marL="342900" lvl="0" indent="-342900" algn="just">
                        <a:spcAft>
                          <a:spcPts val="600"/>
                        </a:spcAft>
                        <a:buFont typeface="+mj-lt"/>
                        <a:buAutoNum type="arabicPeriod"/>
                      </a:pPr>
                      <a:r>
                        <a:rPr lang="de-DE" sz="1800" b="0" i="1" dirty="0">
                          <a:solidFill>
                            <a:schemeClr val="accent2"/>
                          </a:solidFill>
                          <a:effectLst/>
                        </a:rPr>
                        <a:t>am Ball bleiben/sein</a:t>
                      </a:r>
                    </a:p>
                    <a:p>
                      <a:pPr marL="342900" lvl="0" indent="-342900" algn="just">
                        <a:spcAft>
                          <a:spcPts val="600"/>
                        </a:spcAft>
                        <a:buFont typeface="+mj-lt"/>
                        <a:buAutoNum type="arabicPeriod"/>
                      </a:pPr>
                      <a:r>
                        <a:rPr lang="de-DE" sz="1800" b="0" i="1" dirty="0">
                          <a:solidFill>
                            <a:schemeClr val="accent2"/>
                          </a:solidFill>
                          <a:effectLst/>
                        </a:rPr>
                        <a:t>alle Hände voll zu tun haben</a:t>
                      </a:r>
                      <a:endParaRPr lang="de-DE" sz="1800" b="0" i="1" dirty="0">
                        <a:solidFill>
                          <a:schemeClr val="accent2"/>
                        </a:solidFill>
                        <a:effectLst/>
                        <a:latin typeface="Calibri" panose="020F0502020204030204" pitchFamily="34" charset="0"/>
                      </a:endParaRPr>
                    </a:p>
                  </a:txBody>
                  <a:tcPr marL="68580" marR="68580" marT="0" marB="0"/>
                </a:tc>
                <a:tc>
                  <a:txBody>
                    <a:bodyPr/>
                    <a:lstStyle/>
                    <a:p>
                      <a:pPr marL="342900" lvl="0" indent="-342900" algn="l">
                        <a:spcAft>
                          <a:spcPts val="600"/>
                        </a:spcAft>
                        <a:buFont typeface="+mj-lt"/>
                        <a:buAutoNum type="arabicPeriod"/>
                      </a:pPr>
                      <a:endParaRPr lang="de-DE" sz="1200" b="1" i="1" dirty="0">
                        <a:solidFill>
                          <a:schemeClr val="bg1"/>
                        </a:solidFill>
                        <a:effectLst/>
                      </a:endParaRPr>
                    </a:p>
                    <a:p>
                      <a:pPr marL="342900" lvl="0" indent="-342900" algn="l">
                        <a:spcAft>
                          <a:spcPts val="600"/>
                        </a:spcAft>
                        <a:buFont typeface="+mj-lt"/>
                        <a:buAutoNum type="arabicPeriod"/>
                      </a:pPr>
                      <a:r>
                        <a:rPr lang="de-DE" sz="1400" b="0" i="1" dirty="0">
                          <a:solidFill>
                            <a:schemeClr val="accent2"/>
                          </a:solidFill>
                          <a:effectLst/>
                        </a:rPr>
                        <a:t>(</a:t>
                      </a:r>
                      <a:r>
                        <a:rPr lang="de-DE" sz="1800" b="0" i="1" dirty="0">
                          <a:solidFill>
                            <a:schemeClr val="accent2"/>
                          </a:solidFill>
                          <a:effectLst/>
                        </a:rPr>
                        <a:t>klar) auf der Hand liegen</a:t>
                      </a:r>
                    </a:p>
                    <a:p>
                      <a:pPr marL="342900" lvl="0" indent="-342900" algn="l">
                        <a:spcAft>
                          <a:spcPts val="600"/>
                        </a:spcAft>
                        <a:buFont typeface="+mj-lt"/>
                        <a:buAutoNum type="arabicPeriod"/>
                      </a:pPr>
                      <a:r>
                        <a:rPr lang="de-DE" sz="1800" b="0" i="1" dirty="0">
                          <a:solidFill>
                            <a:schemeClr val="accent2"/>
                          </a:solidFill>
                          <a:effectLst/>
                        </a:rPr>
                        <a:t>Bescheid wissen (über </a:t>
                      </a:r>
                      <a:r>
                        <a:rPr lang="de-DE" sz="1800" b="0" i="1" dirty="0" err="1">
                          <a:solidFill>
                            <a:schemeClr val="accent2"/>
                          </a:solidFill>
                          <a:effectLst/>
                        </a:rPr>
                        <a:t>jmdn</a:t>
                      </a:r>
                      <a:r>
                        <a:rPr lang="de-DE" sz="1800" b="0" i="1" dirty="0">
                          <a:solidFill>
                            <a:schemeClr val="accent2"/>
                          </a:solidFill>
                          <a:effectLst/>
                        </a:rPr>
                        <a:t>/</a:t>
                      </a:r>
                      <a:r>
                        <a:rPr lang="de-DE" sz="1800" b="0" i="1" dirty="0" err="1">
                          <a:solidFill>
                            <a:schemeClr val="accent2"/>
                          </a:solidFill>
                          <a:effectLst/>
                        </a:rPr>
                        <a:t>etw</a:t>
                      </a:r>
                      <a:r>
                        <a:rPr lang="de-DE" sz="1800" b="0" i="1" dirty="0">
                          <a:solidFill>
                            <a:schemeClr val="accent2"/>
                          </a:solidFill>
                          <a:effectLst/>
                        </a:rPr>
                        <a:t>.)</a:t>
                      </a:r>
                    </a:p>
                    <a:p>
                      <a:pPr marL="342900" lvl="0" indent="-342900" algn="l">
                        <a:spcAft>
                          <a:spcPts val="600"/>
                        </a:spcAft>
                        <a:buFont typeface="+mj-lt"/>
                        <a:buAutoNum type="arabicPeriod"/>
                      </a:pPr>
                      <a:r>
                        <a:rPr lang="de-DE" sz="1800" b="0" i="1" dirty="0">
                          <a:solidFill>
                            <a:schemeClr val="accent2"/>
                          </a:solidFill>
                          <a:effectLst/>
                        </a:rPr>
                        <a:t>(</a:t>
                      </a:r>
                      <a:r>
                        <a:rPr lang="de-DE" sz="1800" b="0" i="1" dirty="0" err="1">
                          <a:solidFill>
                            <a:schemeClr val="accent2"/>
                          </a:solidFill>
                          <a:effectLst/>
                        </a:rPr>
                        <a:t>etw</a:t>
                      </a:r>
                      <a:r>
                        <a:rPr lang="de-DE" sz="1800" b="0" i="1" dirty="0">
                          <a:solidFill>
                            <a:schemeClr val="accent2"/>
                          </a:solidFill>
                          <a:effectLst/>
                        </a:rPr>
                        <a:t>.) schwarz auf weiß (haben/besitzen)</a:t>
                      </a:r>
                    </a:p>
                    <a:p>
                      <a:pPr marL="342900" lvl="0" indent="-342900" algn="l">
                        <a:spcAft>
                          <a:spcPts val="600"/>
                        </a:spcAft>
                        <a:buFont typeface="+mj-lt"/>
                        <a:buAutoNum type="arabicPeriod"/>
                      </a:pPr>
                      <a:r>
                        <a:rPr lang="de-DE" sz="1800" b="0" i="1" dirty="0" err="1">
                          <a:solidFill>
                            <a:schemeClr val="accent2"/>
                          </a:solidFill>
                          <a:effectLst/>
                        </a:rPr>
                        <a:t>etw</a:t>
                      </a:r>
                      <a:r>
                        <a:rPr lang="de-DE" sz="1800" b="0" i="1" dirty="0">
                          <a:solidFill>
                            <a:schemeClr val="accent2"/>
                          </a:solidFill>
                          <a:effectLst/>
                        </a:rPr>
                        <a:t>. (schon) in der Tasche haben</a:t>
                      </a:r>
                    </a:p>
                    <a:p>
                      <a:pPr marL="342900" lvl="0" indent="-342900" algn="l">
                        <a:spcAft>
                          <a:spcPts val="600"/>
                        </a:spcAft>
                        <a:buFont typeface="+mj-lt"/>
                        <a:buAutoNum type="arabicPeriod"/>
                      </a:pPr>
                      <a:r>
                        <a:rPr lang="de-DE" sz="1800" b="0" i="1" dirty="0">
                          <a:solidFill>
                            <a:schemeClr val="accent2"/>
                          </a:solidFill>
                          <a:effectLst/>
                        </a:rPr>
                        <a:t>gang und gäbe sein</a:t>
                      </a:r>
                    </a:p>
                    <a:p>
                      <a:pPr marL="342900" lvl="0" indent="-342900" algn="l">
                        <a:spcAft>
                          <a:spcPts val="600"/>
                        </a:spcAft>
                        <a:buFont typeface="+mj-lt"/>
                        <a:buAutoNum type="arabicPeriod"/>
                      </a:pPr>
                      <a:r>
                        <a:rPr lang="de-DE" sz="1800" b="0" i="1" dirty="0">
                          <a:solidFill>
                            <a:schemeClr val="accent2"/>
                          </a:solidFill>
                          <a:effectLst/>
                        </a:rPr>
                        <a:t>sich über </a:t>
                      </a:r>
                      <a:r>
                        <a:rPr lang="de-DE" sz="1800" b="0" i="1" dirty="0" err="1">
                          <a:solidFill>
                            <a:schemeClr val="accent2"/>
                          </a:solidFill>
                          <a:effectLst/>
                        </a:rPr>
                        <a:t>etw</a:t>
                      </a:r>
                      <a:r>
                        <a:rPr lang="de-DE" sz="1800" b="0" i="1" dirty="0">
                          <a:solidFill>
                            <a:schemeClr val="accent2"/>
                          </a:solidFill>
                          <a:effectLst/>
                        </a:rPr>
                        <a:t>. im Klaren sein</a:t>
                      </a:r>
                      <a:endParaRPr lang="de-DE" sz="1800" b="0" i="1" dirty="0">
                        <a:solidFill>
                          <a:schemeClr val="accent2"/>
                        </a:solidFill>
                        <a:effectLst/>
                        <a:latin typeface="Calibri" panose="020F0502020204030204" pitchFamily="34" charset="0"/>
                      </a:endParaRPr>
                    </a:p>
                  </a:txBody>
                  <a:tcPr marL="68580" marR="68580" marT="0" marB="0">
                    <a:solidFill>
                      <a:schemeClr val="accent4">
                        <a:lumMod val="50000"/>
                      </a:schemeClr>
                    </a:solidFill>
                  </a:tcPr>
                </a:tc>
                <a:extLst>
                  <a:ext uri="{0D108BD9-81ED-4DB2-BD59-A6C34878D82A}">
                    <a16:rowId xmlns:a16="http://schemas.microsoft.com/office/drawing/2014/main" val="10001"/>
                  </a:ext>
                </a:extLst>
              </a:tr>
            </a:tbl>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46</a:t>
            </a:fld>
            <a:endParaRPr lang="de-DE"/>
          </a:p>
        </p:txBody>
      </p:sp>
    </p:spTree>
    <p:extLst>
      <p:ext uri="{BB962C8B-B14F-4D97-AF65-F5344CB8AC3E}">
        <p14:creationId xmlns:p14="http://schemas.microsoft.com/office/powerpoint/2010/main" val="19174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br>
              <a:rPr lang="de-DE" sz="2200" dirty="0"/>
            </a:br>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V. Phraseologische Klasse</a:t>
            </a:r>
          </a:p>
        </p:txBody>
      </p:sp>
      <p:sp>
        <p:nvSpPr>
          <p:cNvPr id="3" name="Θέση περιεχομένου 2"/>
          <p:cNvSpPr>
            <a:spLocks noGrp="1"/>
          </p:cNvSpPr>
          <p:nvPr>
            <p:ph idx="1"/>
          </p:nvPr>
        </p:nvSpPr>
        <p:spPr/>
        <p:txBody>
          <a:bodyPr>
            <a:normAutofit/>
          </a:bodyPr>
          <a:lstStyle/>
          <a:p>
            <a:pPr marL="0" indent="0">
              <a:buNone/>
            </a:pPr>
            <a:r>
              <a:rPr lang="de-DE" dirty="0"/>
              <a:t>Didaktisch sinnvoll auf niedrigen Sprachniveaus ist die Behandlung von…</a:t>
            </a:r>
          </a:p>
          <a:p>
            <a:pPr marL="342900" indent="-342900">
              <a:buFont typeface="+mj-lt"/>
              <a:buAutoNum type="arabicPeriod"/>
            </a:pPr>
            <a:r>
              <a:rPr lang="de-DE" b="1" dirty="0"/>
              <a:t>Routineformeln</a:t>
            </a:r>
            <a:r>
              <a:rPr lang="de-DE" dirty="0"/>
              <a:t> aufgrund ihrer „kommunikativen Dringlichkeit“ (</a:t>
            </a:r>
            <a:r>
              <a:rPr lang="de-DE" dirty="0" err="1"/>
              <a:t>Ettinger</a:t>
            </a:r>
            <a:r>
              <a:rPr lang="de-DE" dirty="0"/>
              <a:t> 2011: 237), z.B.</a:t>
            </a:r>
            <a:r>
              <a:rPr lang="el-GR" dirty="0"/>
              <a:t> …</a:t>
            </a:r>
            <a:endParaRPr lang="de-DE" dirty="0"/>
          </a:p>
          <a:p>
            <a:pPr marL="0" indent="0">
              <a:buNone/>
            </a:pPr>
            <a:r>
              <a:rPr lang="de-DE" i="1" dirty="0">
                <a:solidFill>
                  <a:schemeClr val="accent2"/>
                </a:solidFill>
              </a:rPr>
              <a:t>	guten Morgen</a:t>
            </a:r>
            <a:r>
              <a:rPr lang="de-DE" dirty="0">
                <a:solidFill>
                  <a:schemeClr val="accent2"/>
                </a:solidFill>
              </a:rPr>
              <a:t> </a:t>
            </a:r>
            <a:r>
              <a:rPr lang="de-DE" dirty="0"/>
              <a:t>(</a:t>
            </a:r>
            <a:r>
              <a:rPr lang="de-DE" i="1" dirty="0"/>
              <a:t>rezeptiv</a:t>
            </a:r>
            <a:r>
              <a:rPr lang="de-DE" dirty="0"/>
              <a:t>: A1- </a:t>
            </a:r>
            <a:r>
              <a:rPr lang="de-DE" i="1" dirty="0"/>
              <a:t>produktiv</a:t>
            </a:r>
            <a:r>
              <a:rPr lang="de-DE" dirty="0"/>
              <a:t>: A1), </a:t>
            </a:r>
            <a:r>
              <a:rPr lang="de-DE" i="1" dirty="0">
                <a:solidFill>
                  <a:schemeClr val="accent2"/>
                </a:solidFill>
              </a:rPr>
              <a:t>gute Reise</a:t>
            </a:r>
            <a:r>
              <a:rPr lang="de-DE" dirty="0">
                <a:solidFill>
                  <a:schemeClr val="accent2"/>
                </a:solidFill>
              </a:rPr>
              <a:t> </a:t>
            </a:r>
            <a:r>
              <a:rPr lang="de-DE" dirty="0"/>
              <a:t>(A1-A1), </a:t>
            </a:r>
            <a:r>
              <a:rPr lang="de-DE" i="1" dirty="0">
                <a:solidFill>
                  <a:schemeClr val="accent2"/>
                </a:solidFill>
              </a:rPr>
              <a:t>schöne Grüße</a:t>
            </a:r>
            <a:r>
              <a:rPr lang="de-DE" dirty="0">
                <a:solidFill>
                  <a:schemeClr val="accent2"/>
                </a:solidFill>
              </a:rPr>
              <a:t> </a:t>
            </a:r>
            <a:r>
              <a:rPr lang="de-DE" dirty="0"/>
              <a:t>(A1-A1), </a:t>
            </a:r>
            <a:r>
              <a:rPr lang="de-DE" i="1" dirty="0">
                <a:solidFill>
                  <a:schemeClr val="accent2"/>
                </a:solidFill>
              </a:rPr>
              <a:t>herzlichen Glückwunsch </a:t>
            </a:r>
            <a:r>
              <a:rPr lang="de-DE" dirty="0"/>
              <a:t>(A1-	A1), </a:t>
            </a:r>
            <a:r>
              <a:rPr lang="de-DE" i="1" dirty="0">
                <a:solidFill>
                  <a:schemeClr val="accent2"/>
                </a:solidFill>
              </a:rPr>
              <a:t>mit freundlichen Grüßen </a:t>
            </a:r>
            <a:r>
              <a:rPr lang="de-DE" dirty="0"/>
              <a:t>(A1-A2), </a:t>
            </a:r>
            <a:r>
              <a:rPr lang="de-DE" i="1" dirty="0">
                <a:solidFill>
                  <a:schemeClr val="accent2"/>
                </a:solidFill>
              </a:rPr>
              <a:t>schöne Ferien </a:t>
            </a:r>
            <a:r>
              <a:rPr lang="de-DE" dirty="0"/>
              <a:t>(A2-A2), </a:t>
            </a:r>
            <a:r>
              <a:rPr lang="de-DE" i="1" dirty="0">
                <a:solidFill>
                  <a:schemeClr val="accent2"/>
                </a:solidFill>
              </a:rPr>
              <a:t>viel Spaß </a:t>
            </a:r>
            <a:r>
              <a:rPr lang="de-DE" dirty="0"/>
              <a:t>(A2-A2), </a:t>
            </a:r>
            <a:r>
              <a:rPr lang="de-DE" i="1" dirty="0">
                <a:solidFill>
                  <a:schemeClr val="accent2"/>
                </a:solidFill>
              </a:rPr>
              <a:t>gute Fahrt </a:t>
            </a:r>
            <a:r>
              <a:rPr lang="de-DE" dirty="0"/>
              <a:t>(A1-B1), </a:t>
            </a:r>
            <a:r>
              <a:rPr lang="de-DE" i="1" dirty="0">
                <a:solidFill>
                  <a:schemeClr val="accent2"/>
                </a:solidFill>
              </a:rPr>
              <a:t>schönes 	Wochenende </a:t>
            </a:r>
            <a:r>
              <a:rPr lang="de-DE" dirty="0"/>
              <a:t>(A2-B2), </a:t>
            </a:r>
            <a:r>
              <a:rPr lang="de-DE" i="1" dirty="0">
                <a:solidFill>
                  <a:schemeClr val="accent2"/>
                </a:solidFill>
              </a:rPr>
              <a:t>herzlich willkommen </a:t>
            </a:r>
            <a:r>
              <a:rPr lang="de-DE" dirty="0"/>
              <a:t>(B1-B1), </a:t>
            </a:r>
            <a:r>
              <a:rPr lang="de-DE" i="1" dirty="0">
                <a:solidFill>
                  <a:schemeClr val="accent2"/>
                </a:solidFill>
              </a:rPr>
              <a:t>herzlichen Dank </a:t>
            </a:r>
            <a:r>
              <a:rPr lang="de-DE" dirty="0"/>
              <a:t>(B1-B2),</a:t>
            </a:r>
          </a:p>
          <a:p>
            <a:pPr marL="0" indent="0">
              <a:buNone/>
            </a:pPr>
            <a:endParaRPr lang="de-DE" dirty="0"/>
          </a:p>
          <a:p>
            <a:pPr marL="342900" indent="-342900">
              <a:buFont typeface="+mj-lt"/>
              <a:buAutoNum type="arabicPeriod" startAt="2"/>
            </a:pPr>
            <a:r>
              <a:rPr lang="de-DE" b="1" dirty="0"/>
              <a:t>	Kollokationen</a:t>
            </a:r>
            <a:r>
              <a:rPr lang="de-DE" dirty="0"/>
              <a:t> aufgrund der semantischen Transparenz, z.B. </a:t>
            </a:r>
            <a:r>
              <a:rPr lang="el-GR" dirty="0"/>
              <a:t>…</a:t>
            </a:r>
            <a:endParaRPr lang="de-DE" dirty="0"/>
          </a:p>
          <a:p>
            <a:pPr marL="0" indent="0">
              <a:buNone/>
            </a:pPr>
            <a:r>
              <a:rPr lang="de-DE" i="1" dirty="0">
                <a:solidFill>
                  <a:schemeClr val="accent2"/>
                </a:solidFill>
              </a:rPr>
              <a:t>	Sport machen </a:t>
            </a:r>
            <a:r>
              <a:rPr lang="de-DE" dirty="0"/>
              <a:t>(</a:t>
            </a:r>
            <a:r>
              <a:rPr lang="de-DE" i="1" dirty="0"/>
              <a:t>rezeptiv</a:t>
            </a:r>
            <a:r>
              <a:rPr lang="el-GR" dirty="0"/>
              <a:t>: </a:t>
            </a:r>
            <a:r>
              <a:rPr lang="de-DE" dirty="0"/>
              <a:t>A1-</a:t>
            </a:r>
            <a:r>
              <a:rPr lang="el-GR" dirty="0"/>
              <a:t> </a:t>
            </a:r>
            <a:r>
              <a:rPr lang="en-US" i="1" dirty="0" err="1"/>
              <a:t>produktiv</a:t>
            </a:r>
            <a:r>
              <a:rPr lang="de-DE" dirty="0"/>
              <a:t>: A1), </a:t>
            </a:r>
            <a:r>
              <a:rPr lang="de-DE" i="1" dirty="0">
                <a:solidFill>
                  <a:schemeClr val="accent2"/>
                </a:solidFill>
              </a:rPr>
              <a:t>Radio hören </a:t>
            </a:r>
            <a:r>
              <a:rPr lang="de-DE" dirty="0"/>
              <a:t>(A1-A1), </a:t>
            </a:r>
            <a:r>
              <a:rPr lang="de-DE" i="1" dirty="0">
                <a:solidFill>
                  <a:schemeClr val="accent2"/>
                </a:solidFill>
              </a:rPr>
              <a:t>zu spät sein</a:t>
            </a:r>
            <a:r>
              <a:rPr lang="de-DE" dirty="0"/>
              <a:t> (A1-A1), </a:t>
            </a:r>
            <a:r>
              <a:rPr lang="de-DE" i="1" dirty="0">
                <a:solidFill>
                  <a:schemeClr val="accent2"/>
                </a:solidFill>
              </a:rPr>
              <a:t>eine Frage haben </a:t>
            </a:r>
            <a:r>
              <a:rPr lang="de-DE" dirty="0"/>
              <a:t>(A1-A1), 	</a:t>
            </a:r>
            <a:r>
              <a:rPr lang="de-DE" i="1" dirty="0">
                <a:solidFill>
                  <a:schemeClr val="accent2"/>
                </a:solidFill>
              </a:rPr>
              <a:t>Haare waschen </a:t>
            </a:r>
            <a:r>
              <a:rPr lang="de-DE" dirty="0"/>
              <a:t>(A1-	A1), </a:t>
            </a:r>
            <a:r>
              <a:rPr lang="de-DE" i="1" dirty="0">
                <a:solidFill>
                  <a:schemeClr val="accent2"/>
                </a:solidFill>
              </a:rPr>
              <a:t>Rad fahren </a:t>
            </a:r>
            <a:r>
              <a:rPr lang="de-DE" dirty="0"/>
              <a:t>(A1-A2), </a:t>
            </a:r>
            <a:r>
              <a:rPr lang="de-DE" i="1" dirty="0">
                <a:solidFill>
                  <a:schemeClr val="accent2"/>
                </a:solidFill>
              </a:rPr>
              <a:t>eine Idee haben </a:t>
            </a:r>
            <a:r>
              <a:rPr lang="de-DE" dirty="0"/>
              <a:t>(A1-A2), </a:t>
            </a:r>
            <a:r>
              <a:rPr lang="de-DE" i="1" dirty="0">
                <a:solidFill>
                  <a:schemeClr val="accent2"/>
                </a:solidFill>
              </a:rPr>
              <a:t>ein Foto machen </a:t>
            </a:r>
            <a:r>
              <a:rPr lang="de-DE" dirty="0"/>
              <a:t>(A2-A2), </a:t>
            </a:r>
            <a:r>
              <a:rPr lang="de-DE" i="1" dirty="0">
                <a:solidFill>
                  <a:schemeClr val="accent2"/>
                </a:solidFill>
              </a:rPr>
              <a:t>die Zähne putzen 	</a:t>
            </a:r>
            <a:r>
              <a:rPr lang="de-DE" dirty="0"/>
              <a:t>(A2-A2), </a:t>
            </a:r>
            <a:r>
              <a:rPr lang="de-DE" i="1" dirty="0">
                <a:solidFill>
                  <a:schemeClr val="accent2"/>
                </a:solidFill>
              </a:rPr>
              <a:t>Haare schneiden </a:t>
            </a:r>
            <a:r>
              <a:rPr lang="de-DE" dirty="0"/>
              <a:t>(A2-A2), </a:t>
            </a:r>
            <a:r>
              <a:rPr lang="de-DE" i="1" dirty="0">
                <a:solidFill>
                  <a:schemeClr val="accent2"/>
                </a:solidFill>
              </a:rPr>
              <a:t>schlafen gehen </a:t>
            </a:r>
            <a:r>
              <a:rPr lang="de-DE" dirty="0"/>
              <a:t>(A2-A2). </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47</a:t>
            </a:fld>
            <a:endParaRPr lang="de-DE"/>
          </a:p>
        </p:txBody>
      </p:sp>
    </p:spTree>
    <p:extLst>
      <p:ext uri="{BB962C8B-B14F-4D97-AF65-F5344CB8AC3E}">
        <p14:creationId xmlns:p14="http://schemas.microsoft.com/office/powerpoint/2010/main" val="42570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de-DE" dirty="0"/>
              <a:t>Faktoren für die </a:t>
            </a:r>
            <a:r>
              <a:rPr lang="de-DE" dirty="0" err="1"/>
              <a:t>bestimmung</a:t>
            </a:r>
            <a:r>
              <a:rPr lang="de-DE" dirty="0"/>
              <a:t> der </a:t>
            </a:r>
            <a:r>
              <a:rPr lang="de-DE" dirty="0" err="1"/>
              <a:t>progression</a:t>
            </a:r>
            <a:r>
              <a:rPr lang="de-DE" dirty="0"/>
              <a:t>: </a:t>
            </a:r>
            <a:br>
              <a:rPr lang="de-DE" dirty="0"/>
            </a:br>
            <a:r>
              <a:rPr lang="de-DE" dirty="0">
                <a:solidFill>
                  <a:schemeClr val="accent2"/>
                </a:solidFill>
              </a:rPr>
              <a:t>v. Phraseologische Klasse</a:t>
            </a:r>
          </a:p>
        </p:txBody>
      </p:sp>
      <p:sp>
        <p:nvSpPr>
          <p:cNvPr id="3" name="Θέση περιεχομένου 2"/>
          <p:cNvSpPr>
            <a:spLocks noGrp="1"/>
          </p:cNvSpPr>
          <p:nvPr>
            <p:ph idx="1"/>
          </p:nvPr>
        </p:nvSpPr>
        <p:spPr/>
        <p:txBody>
          <a:bodyPr>
            <a:normAutofit fontScale="92500"/>
          </a:bodyPr>
          <a:lstStyle/>
          <a:p>
            <a:pPr marL="342900" lvl="1" indent="-342900">
              <a:buFont typeface="+mj-lt"/>
              <a:buAutoNum type="arabicPeriod" startAt="3"/>
            </a:pPr>
            <a:r>
              <a:rPr lang="de-DE" sz="1800" b="1" dirty="0"/>
              <a:t>Idiome</a:t>
            </a:r>
            <a:r>
              <a:rPr lang="el-GR" sz="1800" b="1" dirty="0"/>
              <a:t> </a:t>
            </a:r>
            <a:r>
              <a:rPr lang="de-DE" sz="1800" dirty="0"/>
              <a:t>erfordern einen höheren kognitiven Aufwand aufgrund der Verletzung semantischer Selektionsbedingungen.</a:t>
            </a:r>
          </a:p>
          <a:p>
            <a:pPr marL="0" lvl="1" indent="0">
              <a:buNone/>
              <a:tabLst>
                <a:tab pos="355600" algn="l"/>
              </a:tabLst>
            </a:pPr>
            <a:r>
              <a:rPr lang="el-GR" sz="1800" dirty="0"/>
              <a:t>	</a:t>
            </a:r>
            <a:r>
              <a:rPr lang="de-DE" sz="1800" u="sng" dirty="0"/>
              <a:t>Grund</a:t>
            </a:r>
            <a:r>
              <a:rPr lang="el-GR" sz="1800" dirty="0"/>
              <a:t>:  </a:t>
            </a:r>
            <a:r>
              <a:rPr lang="en-US" sz="1800" dirty="0"/>
              <a:t> Die </a:t>
            </a:r>
            <a:r>
              <a:rPr lang="de-DE" sz="1800" dirty="0"/>
              <a:t>Orientierung an der wörtlichen Bedeutung verzögert die Aktivierung der phraseologischen</a:t>
            </a:r>
            <a:r>
              <a:rPr lang="el-GR" sz="1800" dirty="0"/>
              <a:t>	</a:t>
            </a:r>
            <a:r>
              <a:rPr lang="de-DE" sz="1800" dirty="0"/>
              <a:t>Bedeutung 	„durch den Bezug der Einzellexeme eines Phrasems auf eine übergeordnete Repräsentation im </a:t>
            </a:r>
            <a:r>
              <a:rPr lang="el-GR" sz="1800" dirty="0"/>
              <a:t>	</a:t>
            </a:r>
            <a:r>
              <a:rPr lang="de-DE" sz="1800" dirty="0"/>
              <a:t>mentalen Lexikon“ 	(</a:t>
            </a:r>
            <a:r>
              <a:rPr lang="de-DE" sz="1800" dirty="0" err="1"/>
              <a:t>Petrič</a:t>
            </a:r>
            <a:r>
              <a:rPr lang="de-DE" sz="1800" dirty="0"/>
              <a:t> 2013: 67).</a:t>
            </a:r>
          </a:p>
          <a:p>
            <a:pPr marL="0" lvl="1" indent="0">
              <a:buNone/>
              <a:tabLst>
                <a:tab pos="355600" algn="l"/>
              </a:tabLst>
            </a:pPr>
            <a:r>
              <a:rPr lang="en-US" sz="1800" dirty="0"/>
              <a:t>	Von </a:t>
            </a:r>
            <a:r>
              <a:rPr lang="en-US" sz="1800" dirty="0" err="1"/>
              <a:t>mittlerer</a:t>
            </a:r>
            <a:r>
              <a:rPr lang="en-US" sz="1800" dirty="0"/>
              <a:t> </a:t>
            </a:r>
            <a:r>
              <a:rPr lang="en-US" sz="1800" dirty="0" err="1"/>
              <a:t>Schwierigkeit</a:t>
            </a:r>
            <a:r>
              <a:rPr lang="en-US" sz="1800" dirty="0"/>
              <a:t> </a:t>
            </a:r>
            <a:r>
              <a:rPr lang="en-US" sz="1800" dirty="0" err="1"/>
              <a:t>ist</a:t>
            </a:r>
            <a:r>
              <a:rPr lang="en-US" sz="1800" dirty="0"/>
              <a:t> das </a:t>
            </a:r>
            <a:r>
              <a:rPr lang="en-US" sz="1800" dirty="0" err="1"/>
              <a:t>Erlernen</a:t>
            </a:r>
            <a:r>
              <a:rPr lang="en-US" sz="1800" dirty="0"/>
              <a:t> </a:t>
            </a:r>
            <a:r>
              <a:rPr lang="en-US" sz="1800" i="1" dirty="0" err="1"/>
              <a:t>motivierter</a:t>
            </a:r>
            <a:r>
              <a:rPr lang="en-US" sz="1800" i="1" dirty="0"/>
              <a:t> </a:t>
            </a:r>
            <a:r>
              <a:rPr lang="en-US" sz="1800" i="1" dirty="0" err="1"/>
              <a:t>Idiome</a:t>
            </a:r>
            <a:r>
              <a:rPr lang="en-US" sz="1800" dirty="0"/>
              <a:t>, </a:t>
            </a:r>
            <a:r>
              <a:rPr lang="de-DE" sz="1800" dirty="0"/>
              <a:t>z.B. …</a:t>
            </a:r>
          </a:p>
          <a:p>
            <a:pPr marL="0" indent="0">
              <a:buNone/>
            </a:pPr>
            <a:r>
              <a:rPr lang="de-DE" i="1" dirty="0">
                <a:solidFill>
                  <a:schemeClr val="accent2"/>
                </a:solidFill>
              </a:rPr>
              <a:t>	grünes Licht geben / erhalten</a:t>
            </a:r>
            <a:r>
              <a:rPr lang="de-DE" dirty="0"/>
              <a:t>,  </a:t>
            </a:r>
            <a:r>
              <a:rPr lang="de-DE" i="1" dirty="0" err="1">
                <a:solidFill>
                  <a:schemeClr val="accent2"/>
                </a:solidFill>
              </a:rPr>
              <a:t>jmdm</a:t>
            </a:r>
            <a:r>
              <a:rPr lang="de-DE" i="1" dirty="0">
                <a:solidFill>
                  <a:schemeClr val="accent2"/>
                </a:solidFill>
              </a:rPr>
              <a:t> ein Dorn im Auge sein</a:t>
            </a:r>
            <a:r>
              <a:rPr lang="de-DE" dirty="0"/>
              <a:t>,  </a:t>
            </a:r>
            <a:r>
              <a:rPr lang="de-DE" i="1" dirty="0">
                <a:solidFill>
                  <a:schemeClr val="accent2"/>
                </a:solidFill>
              </a:rPr>
              <a:t>am Ball bleiben / sein</a:t>
            </a:r>
            <a:r>
              <a:rPr lang="de-DE" dirty="0"/>
              <a:t>,  </a:t>
            </a:r>
            <a:r>
              <a:rPr lang="de-DE" i="1" dirty="0">
                <a:solidFill>
                  <a:schemeClr val="accent2"/>
                </a:solidFill>
              </a:rPr>
              <a:t>unter die Räder geraten / kommen</a:t>
            </a:r>
            <a:r>
              <a:rPr lang="de-DE" dirty="0"/>
              <a:t>,  	</a:t>
            </a:r>
            <a:r>
              <a:rPr lang="de-DE" i="1" dirty="0" err="1">
                <a:solidFill>
                  <a:schemeClr val="accent2"/>
                </a:solidFill>
              </a:rPr>
              <a:t>jmdn</a:t>
            </a:r>
            <a:r>
              <a:rPr lang="de-DE" i="1" dirty="0">
                <a:solidFill>
                  <a:schemeClr val="accent2"/>
                </a:solidFill>
              </a:rPr>
              <a:t> auf Trab bringen</a:t>
            </a:r>
            <a:r>
              <a:rPr lang="de-DE" dirty="0"/>
              <a:t>,  </a:t>
            </a:r>
            <a:r>
              <a:rPr lang="de-DE" i="1" dirty="0">
                <a:solidFill>
                  <a:schemeClr val="accent2"/>
                </a:solidFill>
              </a:rPr>
              <a:t>in </a:t>
            </a:r>
            <a:r>
              <a:rPr lang="de-DE" i="1" dirty="0" err="1">
                <a:solidFill>
                  <a:schemeClr val="accent2"/>
                </a:solidFill>
              </a:rPr>
              <a:t>jmds</a:t>
            </a:r>
            <a:r>
              <a:rPr lang="de-DE" i="1" dirty="0">
                <a:solidFill>
                  <a:schemeClr val="accent2"/>
                </a:solidFill>
              </a:rPr>
              <a:t> Fußstapfen treten</a:t>
            </a:r>
            <a:r>
              <a:rPr lang="de-DE" dirty="0"/>
              <a:t>,  </a:t>
            </a:r>
            <a:r>
              <a:rPr lang="de-DE" i="1" dirty="0">
                <a:solidFill>
                  <a:schemeClr val="accent2"/>
                </a:solidFill>
              </a:rPr>
              <a:t>hinter/auf dem Mond leben</a:t>
            </a:r>
            <a:r>
              <a:rPr lang="de-DE" dirty="0"/>
              <a:t>,  </a:t>
            </a:r>
            <a:r>
              <a:rPr lang="de-DE" i="1" dirty="0" err="1">
                <a:solidFill>
                  <a:schemeClr val="accent2"/>
                </a:solidFill>
              </a:rPr>
              <a:t>jmdm</a:t>
            </a:r>
            <a:r>
              <a:rPr lang="de-DE" i="1" dirty="0">
                <a:solidFill>
                  <a:schemeClr val="accent2"/>
                </a:solidFill>
              </a:rPr>
              <a:t>/</a:t>
            </a:r>
            <a:r>
              <a:rPr lang="de-DE" i="1" dirty="0" err="1">
                <a:solidFill>
                  <a:schemeClr val="accent2"/>
                </a:solidFill>
              </a:rPr>
              <a:t>etw</a:t>
            </a:r>
            <a:r>
              <a:rPr lang="de-DE" i="1" dirty="0">
                <a:solidFill>
                  <a:schemeClr val="accent2"/>
                </a:solidFill>
              </a:rPr>
              <a:t>. einen (dicken) Strich durch die 	Rechnung machen</a:t>
            </a:r>
            <a:r>
              <a:rPr lang="de-DE" dirty="0"/>
              <a:t>,  </a:t>
            </a:r>
            <a:r>
              <a:rPr lang="de-DE" i="1" dirty="0" err="1">
                <a:solidFill>
                  <a:schemeClr val="accent2"/>
                </a:solidFill>
              </a:rPr>
              <a:t>jmds</a:t>
            </a:r>
            <a:r>
              <a:rPr lang="de-DE" i="1" dirty="0">
                <a:solidFill>
                  <a:schemeClr val="accent2"/>
                </a:solidFill>
              </a:rPr>
              <a:t> rechte Hand sein</a:t>
            </a:r>
            <a:r>
              <a:rPr lang="de-DE" dirty="0"/>
              <a:t>,</a:t>
            </a:r>
            <a:r>
              <a:rPr lang="de-DE" i="1" dirty="0"/>
              <a:t>  </a:t>
            </a:r>
            <a:r>
              <a:rPr lang="de-DE" i="1" dirty="0" err="1">
                <a:solidFill>
                  <a:schemeClr val="accent2"/>
                </a:solidFill>
              </a:rPr>
              <a:t>jmdm</a:t>
            </a:r>
            <a:r>
              <a:rPr lang="de-DE" i="1" dirty="0">
                <a:solidFill>
                  <a:schemeClr val="accent2"/>
                </a:solidFill>
              </a:rPr>
              <a:t> Steine in den Weg legen</a:t>
            </a:r>
            <a:r>
              <a:rPr lang="de-DE" dirty="0"/>
              <a:t>. </a:t>
            </a:r>
          </a:p>
          <a:p>
            <a:pPr marL="0" indent="0">
              <a:buNone/>
            </a:pPr>
            <a:r>
              <a:rPr lang="de-DE"/>
              <a:t>	</a:t>
            </a:r>
            <a:r>
              <a:rPr lang="de-DE" b="1"/>
              <a:t>a</a:t>
            </a:r>
            <a:r>
              <a:rPr lang="de-DE" b="1" dirty="0"/>
              <a:t>. (Pseudo-)</a:t>
            </a:r>
            <a:r>
              <a:rPr lang="de-DE" b="1" dirty="0" err="1"/>
              <a:t>Kinnegramme</a:t>
            </a:r>
            <a:r>
              <a:rPr lang="de-DE" dirty="0"/>
              <a:t>, z.B. …</a:t>
            </a:r>
          </a:p>
          <a:p>
            <a:pPr marL="0" indent="0">
              <a:buNone/>
            </a:pPr>
            <a:r>
              <a:rPr lang="de-DE" i="1" dirty="0">
                <a:solidFill>
                  <a:schemeClr val="accent2"/>
                </a:solidFill>
              </a:rPr>
              <a:t>	sich die Hände reiben</a:t>
            </a:r>
            <a:r>
              <a:rPr lang="de-DE" i="1" dirty="0"/>
              <a:t>, </a:t>
            </a:r>
            <a:r>
              <a:rPr lang="de-DE" i="1" dirty="0">
                <a:solidFill>
                  <a:schemeClr val="accent2"/>
                </a:solidFill>
              </a:rPr>
              <a:t>sich ins Fäustchen lachen</a:t>
            </a:r>
            <a:r>
              <a:rPr lang="de-DE" dirty="0"/>
              <a:t>, </a:t>
            </a:r>
            <a:r>
              <a:rPr lang="de-DE" i="1" dirty="0">
                <a:solidFill>
                  <a:schemeClr val="accent2"/>
                </a:solidFill>
              </a:rPr>
              <a:t>große</a:t>
            </a:r>
            <a:r>
              <a:rPr lang="de-DE" i="1" dirty="0"/>
              <a:t> </a:t>
            </a:r>
            <a:r>
              <a:rPr lang="de-DE" i="1" dirty="0">
                <a:solidFill>
                  <a:schemeClr val="accent2"/>
                </a:solidFill>
              </a:rPr>
              <a:t>Augen</a:t>
            </a:r>
            <a:r>
              <a:rPr lang="de-DE" i="1" dirty="0"/>
              <a:t> </a:t>
            </a:r>
            <a:r>
              <a:rPr lang="de-DE" i="1" dirty="0">
                <a:solidFill>
                  <a:schemeClr val="accent2"/>
                </a:solidFill>
              </a:rPr>
              <a:t>machen</a:t>
            </a:r>
            <a:r>
              <a:rPr lang="de-DE" dirty="0"/>
              <a:t>, </a:t>
            </a:r>
            <a:r>
              <a:rPr lang="de-DE" i="1" dirty="0">
                <a:solidFill>
                  <a:schemeClr val="accent2"/>
                </a:solidFill>
              </a:rPr>
              <a:t>sich an die eigene Nase fassen</a:t>
            </a:r>
            <a:r>
              <a:rPr lang="de-DE" dirty="0"/>
              <a:t>, </a:t>
            </a:r>
            <a:r>
              <a:rPr lang="de-DE" i="1" dirty="0">
                <a:solidFill>
                  <a:schemeClr val="accent2"/>
                </a:solidFill>
              </a:rPr>
              <a:t>(sich) die Ärmel 	hochkrempeln / aufkrempeln / aufrollen</a:t>
            </a:r>
            <a:r>
              <a:rPr lang="de-DE" dirty="0"/>
              <a:t>, </a:t>
            </a:r>
            <a:r>
              <a:rPr lang="de-DE" i="1" dirty="0">
                <a:solidFill>
                  <a:schemeClr val="accent2"/>
                </a:solidFill>
              </a:rPr>
              <a:t>(die) Daumen / Däumchen drehen</a:t>
            </a:r>
            <a:r>
              <a:rPr lang="de-DE" dirty="0"/>
              <a:t>, </a:t>
            </a:r>
            <a:r>
              <a:rPr lang="de-DE" i="1" dirty="0">
                <a:solidFill>
                  <a:schemeClr val="accent2"/>
                </a:solidFill>
              </a:rPr>
              <a:t>ein langes Gesicht machen / ziehen</a:t>
            </a:r>
            <a:r>
              <a:rPr lang="de-DE" dirty="0"/>
              <a:t>, </a:t>
            </a:r>
            <a:r>
              <a:rPr lang="de-DE" i="1" dirty="0">
                <a:solidFill>
                  <a:schemeClr val="accent2"/>
                </a:solidFill>
              </a:rPr>
              <a:t>Hut ab!</a:t>
            </a:r>
            <a:r>
              <a:rPr lang="de-DE" i="1" dirty="0"/>
              <a: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48</a:t>
            </a:fld>
            <a:endParaRPr lang="de-DE"/>
          </a:p>
        </p:txBody>
      </p:sp>
    </p:spTree>
    <p:extLst>
      <p:ext uri="{BB962C8B-B14F-4D97-AF65-F5344CB8AC3E}">
        <p14:creationId xmlns:p14="http://schemas.microsoft.com/office/powerpoint/2010/main" val="150868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br>
              <a:rPr lang="de-DE" sz="2200" dirty="0"/>
            </a:br>
            <a:r>
              <a:rPr lang="de-DE" dirty="0"/>
              <a:t>Faktoren für die </a:t>
            </a:r>
            <a:r>
              <a:rPr lang="de-DE" dirty="0" err="1"/>
              <a:t>bestimmung</a:t>
            </a:r>
            <a:r>
              <a:rPr lang="de-DE" dirty="0"/>
              <a:t> der </a:t>
            </a:r>
            <a:r>
              <a:rPr lang="de-DE" dirty="0" err="1"/>
              <a:t>progression</a:t>
            </a:r>
            <a:r>
              <a:rPr lang="de-DE" dirty="0"/>
              <a:t>:</a:t>
            </a:r>
            <a:br>
              <a:rPr lang="de-DE" dirty="0"/>
            </a:br>
            <a:r>
              <a:rPr lang="de-DE" dirty="0">
                <a:solidFill>
                  <a:schemeClr val="accent2"/>
                </a:solidFill>
              </a:rPr>
              <a:t>v. Phraseologische Klasse</a:t>
            </a:r>
          </a:p>
        </p:txBody>
      </p:sp>
      <p:sp>
        <p:nvSpPr>
          <p:cNvPr id="3" name="Θέση περιεχομένου 2"/>
          <p:cNvSpPr>
            <a:spLocks noGrp="1"/>
          </p:cNvSpPr>
          <p:nvPr>
            <p:ph idx="1"/>
          </p:nvPr>
        </p:nvSpPr>
        <p:spPr/>
        <p:txBody>
          <a:bodyPr/>
          <a:lstStyle/>
          <a:p>
            <a:pPr marL="0" indent="0">
              <a:buNone/>
            </a:pPr>
            <a:r>
              <a:rPr lang="de-DE" b="1" dirty="0"/>
              <a:t>	b. Komparative Phraseologismen </a:t>
            </a:r>
            <a:r>
              <a:rPr lang="de-DE" dirty="0"/>
              <a:t>aufgrund der explizierten Metapher, z.B.</a:t>
            </a:r>
            <a:r>
              <a:rPr lang="el-GR" dirty="0"/>
              <a:t> …</a:t>
            </a:r>
            <a:endParaRPr lang="de-DE" dirty="0"/>
          </a:p>
          <a:p>
            <a:pPr marL="0" indent="0">
              <a:buNone/>
            </a:pPr>
            <a:r>
              <a:rPr lang="de-DE" i="1" dirty="0">
                <a:solidFill>
                  <a:schemeClr val="accent2"/>
                </a:solidFill>
              </a:rPr>
              <a:t>	reden wie ein Wasserfall</a:t>
            </a:r>
            <a:r>
              <a:rPr lang="de-DE" dirty="0"/>
              <a:t>,</a:t>
            </a:r>
            <a:r>
              <a:rPr lang="de-DE" i="1" dirty="0"/>
              <a:t> </a:t>
            </a:r>
            <a:r>
              <a:rPr lang="de-DE" i="1" dirty="0">
                <a:solidFill>
                  <a:schemeClr val="accent2"/>
                </a:solidFill>
              </a:rPr>
              <a:t>sich (wie) im sieb(en)</a:t>
            </a:r>
            <a:r>
              <a:rPr lang="de-DE" i="1" dirty="0" err="1">
                <a:solidFill>
                  <a:schemeClr val="accent2"/>
                </a:solidFill>
              </a:rPr>
              <a:t>ten</a:t>
            </a:r>
            <a:r>
              <a:rPr lang="de-DE" i="1" dirty="0">
                <a:solidFill>
                  <a:schemeClr val="accent2"/>
                </a:solidFill>
              </a:rPr>
              <a:t> Himmel fühlen</a:t>
            </a:r>
            <a:r>
              <a:rPr lang="de-DE" i="1" dirty="0"/>
              <a:t>, </a:t>
            </a:r>
            <a:r>
              <a:rPr lang="de-DE" i="1" dirty="0">
                <a:solidFill>
                  <a:schemeClr val="accent2"/>
                </a:solidFill>
              </a:rPr>
              <a:t>passen wie die Faust aufs Auge</a:t>
            </a:r>
            <a:r>
              <a:rPr lang="de-DE" dirty="0"/>
              <a:t>,</a:t>
            </a:r>
            <a:r>
              <a:rPr lang="de-DE" i="1" dirty="0"/>
              <a:t> </a:t>
            </a:r>
            <a:r>
              <a:rPr lang="de-DE" i="1" dirty="0" err="1">
                <a:solidFill>
                  <a:schemeClr val="accent2"/>
                </a:solidFill>
              </a:rPr>
              <a:t>jmdn</a:t>
            </a:r>
            <a:r>
              <a:rPr lang="de-DE" i="1" dirty="0">
                <a:solidFill>
                  <a:schemeClr val="accent2"/>
                </a:solidFill>
              </a:rPr>
              <a:t> wie Luft 	behandeln</a:t>
            </a:r>
            <a:r>
              <a:rPr lang="de-DE" dirty="0"/>
              <a:t>,</a:t>
            </a:r>
            <a:r>
              <a:rPr lang="de-DE" i="1" dirty="0"/>
              <a:t> </a:t>
            </a:r>
            <a:r>
              <a:rPr lang="de-DE" i="1" dirty="0">
                <a:solidFill>
                  <a:schemeClr val="accent2"/>
                </a:solidFill>
              </a:rPr>
              <a:t>ein Gedächtnis wie ein Sieb haben</a:t>
            </a:r>
            <a:r>
              <a:rPr lang="de-DE" dirty="0"/>
              <a:t>,</a:t>
            </a:r>
            <a:r>
              <a:rPr lang="de-DE" i="1" dirty="0"/>
              <a:t> </a:t>
            </a:r>
            <a:r>
              <a:rPr lang="de-DE" i="1" dirty="0">
                <a:solidFill>
                  <a:schemeClr val="accent2"/>
                </a:solidFill>
              </a:rPr>
              <a:t>sich benehmen wie ein Elefant im Porzellanladen</a:t>
            </a:r>
            <a:r>
              <a:rPr lang="de-DE" dirty="0"/>
              <a:t>,</a:t>
            </a:r>
            <a:r>
              <a:rPr lang="de-DE" i="1" dirty="0"/>
              <a:t> </a:t>
            </a:r>
            <a:r>
              <a:rPr lang="de-DE" i="1" dirty="0">
                <a:solidFill>
                  <a:schemeClr val="accent2"/>
                </a:solidFill>
              </a:rPr>
              <a:t>saufen/trinken wie ein 	Loch</a:t>
            </a:r>
            <a:r>
              <a:rPr lang="de-DE" dirty="0"/>
              <a:t>,</a:t>
            </a:r>
            <a:r>
              <a:rPr lang="de-DE" i="1" dirty="0"/>
              <a:t> </a:t>
            </a:r>
            <a:r>
              <a:rPr lang="de-DE" i="1" dirty="0">
                <a:solidFill>
                  <a:schemeClr val="accent2"/>
                </a:solidFill>
              </a:rPr>
              <a:t>etwas schlägt wie eine Bombe ein</a:t>
            </a:r>
            <a:r>
              <a:rPr lang="de-DE" dirty="0"/>
              <a:t>, </a:t>
            </a:r>
            <a:r>
              <a:rPr lang="de-DE" i="1" dirty="0">
                <a:solidFill>
                  <a:schemeClr val="accent2"/>
                </a:solidFill>
              </a:rPr>
              <a:t>wie aus der Pistole geschossen</a:t>
            </a:r>
            <a:r>
              <a:rPr lang="de-DE" dirty="0"/>
              <a:t>.</a:t>
            </a:r>
          </a:p>
          <a:p>
            <a:pPr marL="0" indent="0">
              <a:buNone/>
            </a:pPr>
            <a:r>
              <a:rPr lang="de-DE" b="1" dirty="0"/>
              <a:t>	c. Zwillingsformeln</a:t>
            </a:r>
            <a:r>
              <a:rPr lang="de-DE" dirty="0"/>
              <a:t> aufgrund von einfacher Struktur und stilistischen Mitteln (Reim, Alliteration), z.B.</a:t>
            </a:r>
            <a:r>
              <a:rPr lang="el-GR" dirty="0"/>
              <a:t> …</a:t>
            </a:r>
            <a:endParaRPr lang="de-DE" dirty="0"/>
          </a:p>
          <a:p>
            <a:pPr marL="0" indent="0">
              <a:buNone/>
            </a:pPr>
            <a:r>
              <a:rPr lang="de-DE" i="1" dirty="0">
                <a:solidFill>
                  <a:schemeClr val="accent2"/>
                </a:solidFill>
              </a:rPr>
              <a:t>	Tag und Nacht</a:t>
            </a:r>
            <a:r>
              <a:rPr lang="de-DE" dirty="0"/>
              <a:t>, </a:t>
            </a:r>
            <a:r>
              <a:rPr lang="de-DE" i="1" dirty="0">
                <a:solidFill>
                  <a:schemeClr val="accent2"/>
                </a:solidFill>
              </a:rPr>
              <a:t>Hand in Hand (arbeiten)</a:t>
            </a:r>
            <a:r>
              <a:rPr lang="de-DE" dirty="0"/>
              <a:t>, </a:t>
            </a:r>
            <a:r>
              <a:rPr lang="de-DE" i="1" dirty="0">
                <a:solidFill>
                  <a:schemeClr val="accent2"/>
                </a:solidFill>
              </a:rPr>
              <a:t>im Großen und Ganzen</a:t>
            </a:r>
            <a:r>
              <a:rPr lang="de-DE" dirty="0"/>
              <a:t>,</a:t>
            </a:r>
            <a:r>
              <a:rPr lang="de-DE" i="1" dirty="0"/>
              <a:t> </a:t>
            </a:r>
            <a:r>
              <a:rPr lang="de-DE" i="1" dirty="0">
                <a:solidFill>
                  <a:schemeClr val="accent2"/>
                </a:solidFill>
              </a:rPr>
              <a:t>in Hülle und Fülle</a:t>
            </a:r>
            <a:r>
              <a:rPr lang="de-DE" dirty="0"/>
              <a:t>,</a:t>
            </a:r>
            <a:r>
              <a:rPr lang="de-DE" i="1" dirty="0"/>
              <a:t> </a:t>
            </a:r>
            <a:r>
              <a:rPr lang="de-DE" i="1" dirty="0">
                <a:solidFill>
                  <a:schemeClr val="accent2"/>
                </a:solidFill>
              </a:rPr>
              <a:t>mit Haut 	und Haaren</a:t>
            </a:r>
            <a:r>
              <a:rPr lang="de-DE" dirty="0"/>
              <a:t>,</a:t>
            </a:r>
            <a:r>
              <a:rPr lang="de-DE" i="1" dirty="0"/>
              <a:t> </a:t>
            </a:r>
            <a:r>
              <a:rPr lang="de-DE" i="1" dirty="0">
                <a:solidFill>
                  <a:schemeClr val="accent2"/>
                </a:solidFill>
              </a:rPr>
              <a:t>mit Kind 	und Kegel</a:t>
            </a:r>
            <a:r>
              <a:rPr lang="de-DE" i="1" dirty="0"/>
              <a:t>,</a:t>
            </a:r>
            <a:r>
              <a:rPr lang="de-DE" dirty="0"/>
              <a:t> </a:t>
            </a:r>
            <a:r>
              <a:rPr lang="de-DE" i="1" dirty="0">
                <a:solidFill>
                  <a:schemeClr val="accent2"/>
                </a:solidFill>
              </a:rPr>
              <a:t>das A und O [von etwas]</a:t>
            </a:r>
            <a:r>
              <a:rPr lang="de-DE" dirty="0"/>
              <a:t>, </a:t>
            </a:r>
            <a:r>
              <a:rPr lang="de-DE" i="1" dirty="0">
                <a:solidFill>
                  <a:schemeClr val="accent2"/>
                </a:solidFill>
              </a:rPr>
              <a:t>nach vielem/langem/einigem/ewigem Hin und Her</a:t>
            </a:r>
            <a:r>
              <a:rPr lang="de-DE" i="1" dirty="0"/>
              <a:t>, </a:t>
            </a:r>
            <a:r>
              <a:rPr lang="de-DE" i="1" dirty="0">
                <a:solidFill>
                  <a:schemeClr val="accent2"/>
                </a:solidFill>
              </a:rPr>
              <a:t>mit Leib und Seele</a:t>
            </a:r>
            <a:r>
              <a:rPr lang="de-DE" dirty="0"/>
              <a:t>,</a:t>
            </a:r>
            <a:r>
              <a:rPr lang="de-DE" i="1" dirty="0"/>
              <a:t> </a:t>
            </a:r>
            <a:r>
              <a:rPr lang="de-DE" i="1" dirty="0">
                <a:solidFill>
                  <a:schemeClr val="accent2"/>
                </a:solidFill>
              </a:rPr>
              <a:t>mit Rat und 	Tat</a:t>
            </a:r>
            <a:r>
              <a:rPr lang="de-DE" dirty="0"/>
              <a:t>, </a:t>
            </a:r>
            <a:r>
              <a:rPr lang="de-DE" i="1" dirty="0">
                <a:solidFill>
                  <a:schemeClr val="accent2"/>
                </a:solidFill>
              </a:rPr>
              <a:t>mit Ach und Krach</a:t>
            </a:r>
            <a:r>
              <a:rPr lang="de-DE" i="1" dirty="0"/>
              <a:t>, </a:t>
            </a:r>
            <a:r>
              <a:rPr lang="de-DE" i="1" dirty="0">
                <a:solidFill>
                  <a:schemeClr val="accent2"/>
                </a:solidFill>
              </a:rPr>
              <a:t>ein Herz und eine Seele sein</a:t>
            </a:r>
            <a:r>
              <a:rPr lang="de-DE" dirty="0"/>
              <a:t>,</a:t>
            </a:r>
            <a:r>
              <a:rPr lang="de-DE" i="1" dirty="0"/>
              <a:t> </a:t>
            </a:r>
            <a:r>
              <a:rPr lang="de-DE" i="1" dirty="0">
                <a:solidFill>
                  <a:schemeClr val="accent2"/>
                </a:solidFill>
              </a:rPr>
              <a:t>etwas hat Hand und Fuß</a:t>
            </a:r>
            <a:r>
              <a:rPr lang="de-DE" i="1" dirty="0"/>
              <a: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49</a:t>
            </a:fld>
            <a:endParaRPr lang="de-DE"/>
          </a:p>
        </p:txBody>
      </p:sp>
    </p:spTree>
    <p:extLst>
      <p:ext uri="{BB962C8B-B14F-4D97-AF65-F5344CB8AC3E}">
        <p14:creationId xmlns:p14="http://schemas.microsoft.com/office/powerpoint/2010/main" val="8673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(2 von 4)</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Zum Begriff</a:t>
            </a:r>
          </a:p>
          <a:p>
            <a:pPr marL="0" indent="0">
              <a:buNone/>
              <a:defRPr/>
            </a:pPr>
            <a:r>
              <a:rPr lang="de-DE" dirty="0"/>
              <a:t>„Unter Aufgabe ist ein mehr oder weniger umfangreiches Lernarrangement zu verstehen, das die Lernenden mit realitätsnahen, alltagsbezogenen Handlungssituationen konfrontiert, innerhalb derer Themen bearbeitet, Problemsituationen bewältigt und Ergebnisse erzielt werden sollen“ (Mertens 2010: 7). </a:t>
            </a:r>
          </a:p>
          <a:p>
            <a:pPr marL="0" indent="0">
              <a:buNone/>
              <a:defRPr/>
            </a:pPr>
            <a:endParaRPr lang="de-DE" dirty="0"/>
          </a:p>
          <a:p>
            <a:pPr marL="0" indent="0">
              <a:buNone/>
              <a:defRPr/>
            </a:pPr>
            <a:r>
              <a:rPr lang="de-DE" dirty="0"/>
              <a:t>Aufgaben als „komplexere Handlungsangebote, die Lernende veranlassen, die Zielsprache zu verstehen, zu manipulieren, Äußerungen in ihr zu produzieren oder zu interagieren, wobei die Aufmerksamkeit den Bedeutungen, den zu lösenden Problemen, dem auszuhandelnden Sinn und nicht den sprachlichen Formen gilt“ (</a:t>
            </a:r>
            <a:r>
              <a:rPr lang="de-DE" dirty="0" err="1"/>
              <a:t>Legutke</a:t>
            </a:r>
            <a:r>
              <a:rPr lang="de-DE" dirty="0"/>
              <a:t> 2010: 17). </a:t>
            </a:r>
          </a:p>
        </p:txBody>
      </p:sp>
    </p:spTree>
    <p:extLst>
      <p:ext uri="{BB962C8B-B14F-4D97-AF65-F5344CB8AC3E}">
        <p14:creationId xmlns:p14="http://schemas.microsoft.com/office/powerpoint/2010/main" val="176426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de-DE" dirty="0"/>
              <a:t>Faktoren für die </a:t>
            </a:r>
            <a:r>
              <a:rPr lang="de-DE" dirty="0" err="1"/>
              <a:t>bestimmung</a:t>
            </a:r>
            <a:r>
              <a:rPr lang="de-DE" dirty="0"/>
              <a:t> der </a:t>
            </a:r>
            <a:r>
              <a:rPr lang="de-DE" dirty="0" err="1"/>
              <a:t>progression</a:t>
            </a:r>
            <a:r>
              <a:rPr lang="de-DE" dirty="0"/>
              <a:t>: </a:t>
            </a:r>
            <a:br>
              <a:rPr lang="de-DE" dirty="0"/>
            </a:br>
            <a:r>
              <a:rPr lang="de-DE" dirty="0">
                <a:solidFill>
                  <a:schemeClr val="accent2"/>
                </a:solidFill>
              </a:rPr>
              <a:t>v. Phraseologische Klasse</a:t>
            </a:r>
          </a:p>
        </p:txBody>
      </p:sp>
      <p:sp>
        <p:nvSpPr>
          <p:cNvPr id="3" name="Θέση περιεχομένου 2"/>
          <p:cNvSpPr>
            <a:spLocks noGrp="1"/>
          </p:cNvSpPr>
          <p:nvPr>
            <p:ph idx="1"/>
          </p:nvPr>
        </p:nvSpPr>
        <p:spPr/>
        <p:txBody>
          <a:bodyPr>
            <a:normAutofit fontScale="92500" lnSpcReduction="20000"/>
          </a:bodyPr>
          <a:lstStyle/>
          <a:p>
            <a:pPr marL="324000" lvl="1" indent="0">
              <a:buNone/>
              <a:tabLst>
                <a:tab pos="271463" algn="l"/>
              </a:tabLst>
            </a:pPr>
            <a:r>
              <a:rPr lang="de-DE" sz="1800" dirty="0"/>
              <a:t>Komplexer gestaltet sich das Erlernen </a:t>
            </a:r>
            <a:r>
              <a:rPr lang="de-DE" sz="1800" i="1" dirty="0"/>
              <a:t>nicht motivierter Idiome</a:t>
            </a:r>
            <a:r>
              <a:rPr lang="de-DE" sz="1800" dirty="0"/>
              <a:t>, „deren einzelnen Bestandteile keinen erkennbaren semantischen Beitrag zur Gesamtbedeutung einer Phrase leisten“ (</a:t>
            </a:r>
            <a:r>
              <a:rPr lang="de-DE" sz="1800" dirty="0" err="1"/>
              <a:t>Petrič</a:t>
            </a:r>
            <a:r>
              <a:rPr lang="de-DE" sz="1800" dirty="0"/>
              <a:t> 2013: 67), z.B. …</a:t>
            </a:r>
          </a:p>
          <a:p>
            <a:pPr marL="0" indent="0">
              <a:buNone/>
            </a:pPr>
            <a:r>
              <a:rPr lang="de-DE" i="1" dirty="0">
                <a:solidFill>
                  <a:schemeClr val="accent2"/>
                </a:solidFill>
              </a:rPr>
              <a:t>	</a:t>
            </a:r>
            <a:r>
              <a:rPr lang="de-DE" i="1" dirty="0" err="1">
                <a:solidFill>
                  <a:schemeClr val="accent2"/>
                </a:solidFill>
              </a:rPr>
              <a:t>jmdn</a:t>
            </a:r>
            <a:r>
              <a:rPr lang="de-DE" i="1" dirty="0">
                <a:solidFill>
                  <a:schemeClr val="accent2"/>
                </a:solidFill>
              </a:rPr>
              <a:t> (nicht) im Stich lassen</a:t>
            </a:r>
            <a:r>
              <a:rPr lang="de-DE" dirty="0"/>
              <a:t>, </a:t>
            </a:r>
            <a:r>
              <a:rPr lang="de-DE" i="1" dirty="0">
                <a:solidFill>
                  <a:schemeClr val="accent2"/>
                </a:solidFill>
              </a:rPr>
              <a:t>gang und gäbe sein</a:t>
            </a:r>
            <a:r>
              <a:rPr lang="de-DE" dirty="0"/>
              <a:t>, </a:t>
            </a:r>
            <a:r>
              <a:rPr lang="de-DE" i="1" dirty="0">
                <a:solidFill>
                  <a:schemeClr val="accent2"/>
                </a:solidFill>
              </a:rPr>
              <a:t>im Nu</a:t>
            </a:r>
            <a:r>
              <a:rPr lang="de-DE" dirty="0"/>
              <a:t>, </a:t>
            </a:r>
            <a:r>
              <a:rPr lang="de-DE" i="1" dirty="0">
                <a:solidFill>
                  <a:schemeClr val="accent2"/>
                </a:solidFill>
              </a:rPr>
              <a:t>auf Anhieb</a:t>
            </a:r>
            <a:r>
              <a:rPr lang="de-DE" dirty="0"/>
              <a:t>, </a:t>
            </a:r>
            <a:r>
              <a:rPr lang="de-DE" i="1" dirty="0">
                <a:solidFill>
                  <a:schemeClr val="accent2"/>
                </a:solidFill>
              </a:rPr>
              <a:t>unter Dach und Fach sein</a:t>
            </a:r>
            <a:r>
              <a:rPr lang="de-DE" i="1" dirty="0"/>
              <a:t>, </a:t>
            </a:r>
            <a:r>
              <a:rPr lang="de-DE" i="1" dirty="0">
                <a:solidFill>
                  <a:schemeClr val="accent2"/>
                </a:solidFill>
              </a:rPr>
              <a:t>(alle) durch die Bank</a:t>
            </a:r>
            <a:r>
              <a:rPr lang="de-DE" dirty="0"/>
              <a:t>, </a:t>
            </a:r>
            <a:r>
              <a:rPr lang="de-DE" i="1" dirty="0">
                <a:solidFill>
                  <a:schemeClr val="accent2"/>
                </a:solidFill>
              </a:rPr>
              <a:t>(ständig) 	auf Achse sein</a:t>
            </a:r>
            <a:r>
              <a:rPr lang="de-DE" dirty="0"/>
              <a:t>, </a:t>
            </a:r>
            <a:r>
              <a:rPr lang="de-DE" i="1" dirty="0">
                <a:solidFill>
                  <a:schemeClr val="accent2"/>
                </a:solidFill>
              </a:rPr>
              <a:t>auf dem Holzweg sein</a:t>
            </a:r>
            <a:r>
              <a:rPr lang="de-DE" dirty="0"/>
              <a:t>, </a:t>
            </a:r>
            <a:r>
              <a:rPr lang="de-DE" i="1" dirty="0">
                <a:solidFill>
                  <a:schemeClr val="accent2"/>
                </a:solidFill>
              </a:rPr>
              <a:t>aus dem Stegreif</a:t>
            </a:r>
            <a:r>
              <a:rPr lang="de-DE" dirty="0"/>
              <a:t>.</a:t>
            </a:r>
          </a:p>
          <a:p>
            <a:pPr marL="0" indent="0">
              <a:buNone/>
            </a:pPr>
            <a:endParaRPr lang="de-DE" dirty="0">
              <a:solidFill>
                <a:schemeClr val="accent2"/>
              </a:solidFill>
            </a:endParaRPr>
          </a:p>
          <a:p>
            <a:pPr marL="0" indent="0">
              <a:buNone/>
            </a:pPr>
            <a:r>
              <a:rPr lang="de-DE" dirty="0">
                <a:solidFill>
                  <a:schemeClr val="accent2"/>
                </a:solidFill>
              </a:rPr>
              <a:t>Didaktische Konsequenz</a:t>
            </a:r>
          </a:p>
          <a:p>
            <a:r>
              <a:rPr lang="de-DE" dirty="0"/>
              <a:t>Da Idiome „bereits fundierte Sprachkenntnisse“ erfordern, sollten sie fortgeschrittenen Sprachniveaus vorbehalten bleiben (</a:t>
            </a:r>
            <a:r>
              <a:rPr lang="de-DE" dirty="0" err="1"/>
              <a:t>Ettinger</a:t>
            </a:r>
            <a:r>
              <a:rPr lang="de-DE" dirty="0"/>
              <a:t> 2013: 24).  </a:t>
            </a:r>
            <a:br>
              <a:rPr lang="de-DE" dirty="0"/>
            </a:br>
            <a:r>
              <a:rPr lang="de-DE" u="sng" dirty="0"/>
              <a:t>Ausnahme</a:t>
            </a:r>
            <a:r>
              <a:rPr lang="de-DE" dirty="0"/>
              <a:t>: kommunikativ wichtige Idiome, z.B. </a:t>
            </a:r>
            <a:r>
              <a:rPr lang="de-DE" i="1" dirty="0">
                <a:solidFill>
                  <a:schemeClr val="accent2"/>
                </a:solidFill>
              </a:rPr>
              <a:t>wie viel Uhr ist es? </a:t>
            </a:r>
            <a:r>
              <a:rPr lang="de-DE" dirty="0"/>
              <a:t>(A1-A1),  </a:t>
            </a:r>
            <a:r>
              <a:rPr lang="de-DE" i="1" dirty="0">
                <a:solidFill>
                  <a:schemeClr val="accent2"/>
                </a:solidFill>
              </a:rPr>
              <a:t>wie geht’s dir? </a:t>
            </a:r>
            <a:r>
              <a:rPr lang="de-DE" dirty="0"/>
              <a:t>(A1-A2), </a:t>
            </a:r>
            <a:r>
              <a:rPr lang="de-DE" i="1" dirty="0">
                <a:solidFill>
                  <a:schemeClr val="accent2"/>
                </a:solidFill>
              </a:rPr>
              <a:t>kaputt gehen </a:t>
            </a:r>
            <a:r>
              <a:rPr lang="de-DE" dirty="0"/>
              <a:t>(A1-A2),  </a:t>
            </a:r>
            <a:r>
              <a:rPr lang="de-DE" i="1" dirty="0">
                <a:solidFill>
                  <a:schemeClr val="accent2"/>
                </a:solidFill>
              </a:rPr>
              <a:t>Spaß machen </a:t>
            </a:r>
            <a:r>
              <a:rPr lang="de-DE" dirty="0"/>
              <a:t>(A1-A2). </a:t>
            </a:r>
          </a:p>
          <a:p>
            <a:endParaRPr lang="de-DE" dirty="0"/>
          </a:p>
          <a:p>
            <a:pPr marL="342900" indent="-342900">
              <a:buFont typeface="+mj-lt"/>
              <a:buAutoNum type="arabicPeriod" startAt="4"/>
            </a:pPr>
            <a:r>
              <a:rPr lang="de-DE" dirty="0"/>
              <a:t>Ebenfalls komplex ist das Erlernen satzwertiger Phraseologismen wie </a:t>
            </a:r>
            <a:r>
              <a:rPr lang="de-DE" b="1" dirty="0"/>
              <a:t>Sprichwörter</a:t>
            </a:r>
            <a:r>
              <a:rPr lang="de-DE" dirty="0"/>
              <a:t> und </a:t>
            </a:r>
            <a:r>
              <a:rPr lang="de-DE" b="1" dirty="0"/>
              <a:t>Gemeinplätze</a:t>
            </a:r>
            <a:r>
              <a:rPr lang="de-DE" dirty="0"/>
              <a:t>. Hier hat das rezeptive Beherrschen Vorrang (</a:t>
            </a:r>
            <a:r>
              <a:rPr lang="de-DE" dirty="0" err="1"/>
              <a:t>Lüger</a:t>
            </a:r>
            <a:r>
              <a:rPr lang="de-DE" dirty="0"/>
              <a:t> 1997: 115). </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50</a:t>
            </a:fld>
            <a:endParaRPr lang="de-DE"/>
          </a:p>
        </p:txBody>
      </p:sp>
    </p:spTree>
    <p:extLst>
      <p:ext uri="{BB962C8B-B14F-4D97-AF65-F5344CB8AC3E}">
        <p14:creationId xmlns:p14="http://schemas.microsoft.com/office/powerpoint/2010/main" val="26804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de-DE" dirty="0"/>
              <a:t>Faktoren für die </a:t>
            </a:r>
            <a:r>
              <a:rPr lang="de-DE" dirty="0" err="1"/>
              <a:t>bestimmung</a:t>
            </a:r>
            <a:r>
              <a:rPr lang="de-DE" dirty="0"/>
              <a:t> der </a:t>
            </a:r>
            <a:r>
              <a:rPr lang="de-DE" dirty="0" err="1"/>
              <a:t>progression</a:t>
            </a:r>
            <a:r>
              <a:rPr lang="de-DE" dirty="0"/>
              <a:t>: </a:t>
            </a:r>
            <a:br>
              <a:rPr lang="de-DE" dirty="0"/>
            </a:br>
            <a:r>
              <a:rPr lang="de-DE" dirty="0">
                <a:solidFill>
                  <a:schemeClr val="accent2"/>
                </a:solidFill>
              </a:rPr>
              <a:t>vi. syntaktische Komplexität</a:t>
            </a:r>
          </a:p>
        </p:txBody>
      </p:sp>
      <p:sp>
        <p:nvSpPr>
          <p:cNvPr id="3" name="Θέση περιεχομένου 2"/>
          <p:cNvSpPr>
            <a:spLocks noGrp="1"/>
          </p:cNvSpPr>
          <p:nvPr>
            <p:ph idx="1"/>
          </p:nvPr>
        </p:nvSpPr>
        <p:spPr/>
        <p:txBody>
          <a:bodyPr>
            <a:normAutofit/>
          </a:bodyPr>
          <a:lstStyle/>
          <a:p>
            <a:pPr marL="0" indent="0">
              <a:buNone/>
            </a:pPr>
            <a:r>
              <a:rPr lang="de-DE" dirty="0"/>
              <a:t>Ein relativ hoher Aufwand ist ebenfalls mit dem Erwerb von Phrasemen verbunden, die eine Verletzung syntagmatischer Selektionsbedingungen aufweisen</a:t>
            </a:r>
            <a:r>
              <a:rPr lang="el-GR" b="1" dirty="0"/>
              <a:t>:</a:t>
            </a:r>
            <a:endParaRPr lang="de-DE" b="1" dirty="0"/>
          </a:p>
          <a:p>
            <a:pPr marL="342900" indent="-342900">
              <a:buFont typeface="+mj-lt"/>
              <a:buAutoNum type="arabicPeriod"/>
            </a:pPr>
            <a:r>
              <a:rPr lang="de-DE" dirty="0"/>
              <a:t>auffälliger Artikelgebrauch, z.B. </a:t>
            </a:r>
            <a:r>
              <a:rPr lang="de-DE" i="1" dirty="0">
                <a:solidFill>
                  <a:schemeClr val="accent2"/>
                </a:solidFill>
              </a:rPr>
              <a:t>in Schwung kommen</a:t>
            </a:r>
            <a:r>
              <a:rPr lang="de-DE" dirty="0"/>
              <a:t>,</a:t>
            </a:r>
            <a:r>
              <a:rPr lang="de-DE" i="1" dirty="0"/>
              <a:t> </a:t>
            </a:r>
            <a:r>
              <a:rPr lang="de-DE" i="1" dirty="0" err="1">
                <a:solidFill>
                  <a:schemeClr val="accent2"/>
                </a:solidFill>
              </a:rPr>
              <a:t>jmdn</a:t>
            </a:r>
            <a:r>
              <a:rPr lang="de-DE" i="1" dirty="0">
                <a:solidFill>
                  <a:schemeClr val="accent2"/>
                </a:solidFill>
              </a:rPr>
              <a:t> auf Trab bringen</a:t>
            </a:r>
            <a:r>
              <a:rPr lang="de-DE" dirty="0"/>
              <a:t>,</a:t>
            </a:r>
            <a:r>
              <a:rPr lang="de-DE" i="1" dirty="0"/>
              <a:t> </a:t>
            </a:r>
            <a:r>
              <a:rPr lang="de-DE" i="1" dirty="0">
                <a:solidFill>
                  <a:schemeClr val="accent2"/>
                </a:solidFill>
              </a:rPr>
              <a:t>etwas auf Lager haben</a:t>
            </a:r>
            <a:r>
              <a:rPr lang="de-DE" dirty="0"/>
              <a:t>,</a:t>
            </a:r>
            <a:r>
              <a:rPr lang="de-DE" i="1" dirty="0"/>
              <a:t> </a:t>
            </a:r>
            <a:r>
              <a:rPr lang="de-DE" i="1" dirty="0">
                <a:solidFill>
                  <a:schemeClr val="accent2"/>
                </a:solidFill>
              </a:rPr>
              <a:t>nicht ganz recht bei Trost(e) sein</a:t>
            </a:r>
            <a:r>
              <a:rPr lang="de-DE" dirty="0"/>
              <a:t>,</a:t>
            </a:r>
            <a:r>
              <a:rPr lang="de-DE" i="1" dirty="0"/>
              <a:t> </a:t>
            </a:r>
            <a:r>
              <a:rPr lang="de-DE" i="1" dirty="0">
                <a:solidFill>
                  <a:schemeClr val="accent2"/>
                </a:solidFill>
              </a:rPr>
              <a:t>auf Touren kommen</a:t>
            </a:r>
            <a:r>
              <a:rPr lang="de-DE" dirty="0"/>
              <a:t>,</a:t>
            </a:r>
            <a:r>
              <a:rPr lang="de-DE" i="1" dirty="0"/>
              <a:t> </a:t>
            </a:r>
            <a:r>
              <a:rPr lang="de-DE" i="1" dirty="0">
                <a:solidFill>
                  <a:schemeClr val="accent2"/>
                </a:solidFill>
              </a:rPr>
              <a:t>auf Nummer Sicher gehen</a:t>
            </a:r>
            <a:r>
              <a:rPr lang="de-DE" dirty="0"/>
              <a:t>,</a:t>
            </a:r>
            <a:r>
              <a:rPr lang="de-DE" i="1" dirty="0"/>
              <a:t> </a:t>
            </a:r>
            <a:r>
              <a:rPr lang="de-DE" i="1" dirty="0">
                <a:solidFill>
                  <a:schemeClr val="accent2"/>
                </a:solidFill>
              </a:rPr>
              <a:t>aus heiterem Himmel</a:t>
            </a:r>
            <a:r>
              <a:rPr lang="de-DE" dirty="0"/>
              <a:t>,</a:t>
            </a:r>
          </a:p>
          <a:p>
            <a:pPr marL="342900" indent="-342900">
              <a:buFont typeface="+mj-lt"/>
              <a:buAutoNum type="arabicPeriod"/>
            </a:pPr>
            <a:r>
              <a:rPr lang="de-DE" dirty="0"/>
              <a:t>valenzbedingte Anomalien des Verbs, z.B. </a:t>
            </a:r>
            <a:r>
              <a:rPr lang="de-DE" i="1" dirty="0">
                <a:solidFill>
                  <a:schemeClr val="accent2"/>
                </a:solidFill>
              </a:rPr>
              <a:t>Schlange stehen</a:t>
            </a:r>
            <a:r>
              <a:rPr lang="de-DE" dirty="0"/>
              <a:t>, </a:t>
            </a:r>
            <a:r>
              <a:rPr lang="de-DE" i="1" dirty="0" err="1">
                <a:solidFill>
                  <a:schemeClr val="accent2"/>
                </a:solidFill>
              </a:rPr>
              <a:t>jmdm</a:t>
            </a:r>
            <a:r>
              <a:rPr lang="de-DE" i="1" dirty="0">
                <a:solidFill>
                  <a:schemeClr val="accent2"/>
                </a:solidFill>
              </a:rPr>
              <a:t> Rede und Antwort stehen</a:t>
            </a:r>
            <a:r>
              <a:rPr lang="de-DE" dirty="0"/>
              <a:t>,</a:t>
            </a:r>
            <a:r>
              <a:rPr lang="de-DE" i="1" dirty="0"/>
              <a:t> </a:t>
            </a:r>
            <a:r>
              <a:rPr lang="de-DE" i="1" dirty="0" err="1">
                <a:solidFill>
                  <a:schemeClr val="accent2"/>
                </a:solidFill>
              </a:rPr>
              <a:t>jmdn</a:t>
            </a:r>
            <a:r>
              <a:rPr lang="de-DE" i="1" dirty="0">
                <a:solidFill>
                  <a:schemeClr val="accent2"/>
                </a:solidFill>
              </a:rPr>
              <a:t>/</a:t>
            </a:r>
            <a:r>
              <a:rPr lang="de-DE" i="1" dirty="0" err="1">
                <a:solidFill>
                  <a:schemeClr val="accent2"/>
                </a:solidFill>
              </a:rPr>
              <a:t>etw</a:t>
            </a:r>
            <a:r>
              <a:rPr lang="de-DE" i="1" dirty="0">
                <a:solidFill>
                  <a:schemeClr val="accent2"/>
                </a:solidFill>
              </a:rPr>
              <a:t>. in Atem halten</a:t>
            </a:r>
            <a:r>
              <a:rPr lang="de-DE" dirty="0"/>
              <a:t>,</a:t>
            </a:r>
            <a:r>
              <a:rPr lang="de-DE" i="1" dirty="0"/>
              <a:t> </a:t>
            </a:r>
            <a:r>
              <a:rPr lang="de-DE" i="1" dirty="0" err="1">
                <a:solidFill>
                  <a:schemeClr val="accent2"/>
                </a:solidFill>
              </a:rPr>
              <a:t>jmdn</a:t>
            </a:r>
            <a:r>
              <a:rPr lang="de-DE" i="1" dirty="0">
                <a:solidFill>
                  <a:schemeClr val="accent2"/>
                </a:solidFill>
              </a:rPr>
              <a:t> beim Wort nehmen</a:t>
            </a:r>
            <a:r>
              <a:rPr lang="de-DE" dirty="0"/>
              <a:t>,</a:t>
            </a:r>
            <a:r>
              <a:rPr lang="de-DE" i="1" dirty="0"/>
              <a:t> </a:t>
            </a:r>
            <a:r>
              <a:rPr lang="de-DE" i="1" dirty="0" err="1">
                <a:solidFill>
                  <a:schemeClr val="accent2"/>
                </a:solidFill>
              </a:rPr>
              <a:t>jmdm</a:t>
            </a:r>
            <a:r>
              <a:rPr lang="de-DE" i="1" dirty="0">
                <a:solidFill>
                  <a:schemeClr val="accent2"/>
                </a:solidFill>
              </a:rPr>
              <a:t>/</a:t>
            </a:r>
            <a:r>
              <a:rPr lang="de-DE" i="1" dirty="0" err="1">
                <a:solidFill>
                  <a:schemeClr val="accent2"/>
                </a:solidFill>
              </a:rPr>
              <a:t>etw</a:t>
            </a:r>
            <a:r>
              <a:rPr lang="de-DE" i="1" dirty="0">
                <a:solidFill>
                  <a:schemeClr val="accent2"/>
                </a:solidFill>
              </a:rPr>
              <a:t>. auf die Spur kommen</a:t>
            </a:r>
            <a:r>
              <a:rPr lang="de-DE" dirty="0"/>
              <a:t>,</a:t>
            </a:r>
            <a:r>
              <a:rPr lang="de-DE" i="1" dirty="0"/>
              <a:t> </a:t>
            </a:r>
            <a:r>
              <a:rPr lang="de-DE" i="1" dirty="0">
                <a:solidFill>
                  <a:schemeClr val="accent2"/>
                </a:solidFill>
              </a:rPr>
              <a:t>(s)einen Mann stehen</a:t>
            </a:r>
            <a:r>
              <a:rPr lang="de-DE" dirty="0"/>
              <a: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51</a:t>
            </a:fld>
            <a:endParaRPr lang="de-DE"/>
          </a:p>
        </p:txBody>
      </p:sp>
    </p:spTree>
    <p:extLst>
      <p:ext uri="{BB962C8B-B14F-4D97-AF65-F5344CB8AC3E}">
        <p14:creationId xmlns:p14="http://schemas.microsoft.com/office/powerpoint/2010/main" val="310174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de-DE" dirty="0"/>
              <a:t>Faktoren für die </a:t>
            </a:r>
            <a:r>
              <a:rPr lang="de-DE" dirty="0" err="1"/>
              <a:t>bestimmung</a:t>
            </a:r>
            <a:r>
              <a:rPr lang="de-DE" dirty="0"/>
              <a:t> der </a:t>
            </a:r>
            <a:r>
              <a:rPr lang="de-DE" dirty="0" err="1"/>
              <a:t>progression</a:t>
            </a:r>
            <a:r>
              <a:rPr lang="de-DE" dirty="0"/>
              <a:t>: </a:t>
            </a:r>
            <a:br>
              <a:rPr lang="de-DE" dirty="0"/>
            </a:br>
            <a:r>
              <a:rPr lang="de-DE" dirty="0">
                <a:solidFill>
                  <a:schemeClr val="accent2"/>
                </a:solidFill>
              </a:rPr>
              <a:t>vi. syntaktische Komplexität</a:t>
            </a:r>
          </a:p>
        </p:txBody>
      </p:sp>
      <p:sp>
        <p:nvSpPr>
          <p:cNvPr id="3" name="Θέση περιεχομένου 2"/>
          <p:cNvSpPr>
            <a:spLocks noGrp="1"/>
          </p:cNvSpPr>
          <p:nvPr>
            <p:ph idx="1"/>
          </p:nvPr>
        </p:nvSpPr>
        <p:spPr/>
        <p:txBody>
          <a:bodyPr>
            <a:normAutofit/>
          </a:bodyPr>
          <a:lstStyle/>
          <a:p>
            <a:pPr marL="342900" indent="-342900">
              <a:buFont typeface="+mj-lt"/>
              <a:buAutoNum type="arabicPeriod" startAt="3"/>
            </a:pPr>
            <a:r>
              <a:rPr lang="de-DE" dirty="0"/>
              <a:t>obligatorische Negation, z.B. </a:t>
            </a:r>
            <a:r>
              <a:rPr lang="de-DE" i="1" dirty="0">
                <a:solidFill>
                  <a:schemeClr val="accent2"/>
                </a:solidFill>
              </a:rPr>
              <a:t>kein Blatt vor den Mund nehmen</a:t>
            </a:r>
            <a:r>
              <a:rPr lang="de-DE" dirty="0"/>
              <a:t>, </a:t>
            </a:r>
            <a:r>
              <a:rPr lang="de-DE" i="1" dirty="0">
                <a:solidFill>
                  <a:schemeClr val="accent2"/>
                </a:solidFill>
              </a:rPr>
              <a:t>etwas ist nicht von schlechten Eltern</a:t>
            </a:r>
            <a:r>
              <a:rPr lang="de-DE" dirty="0"/>
              <a:t>, </a:t>
            </a:r>
            <a:r>
              <a:rPr lang="de-DE" i="1" dirty="0">
                <a:solidFill>
                  <a:schemeClr val="accent2"/>
                </a:solidFill>
              </a:rPr>
              <a:t>nicht auf den Mund gefallen sein</a:t>
            </a:r>
            <a:r>
              <a:rPr lang="de-DE" dirty="0"/>
              <a:t>,</a:t>
            </a:r>
            <a:r>
              <a:rPr lang="de-DE" i="1" dirty="0"/>
              <a:t> </a:t>
            </a:r>
            <a:r>
              <a:rPr lang="de-DE" i="1" dirty="0">
                <a:solidFill>
                  <a:schemeClr val="accent2"/>
                </a:solidFill>
              </a:rPr>
              <a:t>[mit etwas] nicht vom Fleck kommen</a:t>
            </a:r>
            <a:r>
              <a:rPr lang="de-DE" dirty="0"/>
              <a:t>, </a:t>
            </a:r>
          </a:p>
          <a:p>
            <a:pPr marL="342900" indent="-342900">
              <a:buFont typeface="+mj-lt"/>
              <a:buAutoNum type="arabicPeriod" startAt="3"/>
            </a:pPr>
            <a:r>
              <a:rPr lang="de-DE" dirty="0"/>
              <a:t>auffällige Reihenfolge der Satzglieder, z.B. </a:t>
            </a:r>
            <a:r>
              <a:rPr lang="de-DE" i="1" dirty="0">
                <a:solidFill>
                  <a:schemeClr val="accent2"/>
                </a:solidFill>
              </a:rPr>
              <a:t>nicht der Rede wert sein</a:t>
            </a:r>
            <a:r>
              <a:rPr lang="de-DE" i="1" dirty="0">
                <a:solidFill>
                  <a:schemeClr val="tx1"/>
                </a:solidFill>
              </a:rPr>
              <a:t>,</a:t>
            </a:r>
            <a:endParaRPr lang="de-DE" dirty="0">
              <a:solidFill>
                <a:schemeClr val="tx1"/>
              </a:solidFill>
            </a:endParaRPr>
          </a:p>
          <a:p>
            <a:pPr marL="342900" indent="-342900">
              <a:buFont typeface="+mj-lt"/>
              <a:buAutoNum type="arabicPeriod" startAt="3"/>
            </a:pPr>
            <a:r>
              <a:rPr lang="de-DE" dirty="0" err="1"/>
              <a:t>Tempusrestriktion</a:t>
            </a:r>
            <a:r>
              <a:rPr lang="de-DE" dirty="0"/>
              <a:t>, z.B.</a:t>
            </a:r>
            <a:r>
              <a:rPr lang="de-DE" i="1" dirty="0"/>
              <a:t> </a:t>
            </a:r>
            <a:r>
              <a:rPr lang="de-DE" i="1" dirty="0">
                <a:solidFill>
                  <a:schemeClr val="accent2"/>
                </a:solidFill>
              </a:rPr>
              <a:t>gegen </a:t>
            </a:r>
            <a:r>
              <a:rPr lang="de-DE" i="1" dirty="0" err="1">
                <a:solidFill>
                  <a:schemeClr val="accent2"/>
                </a:solidFill>
              </a:rPr>
              <a:t>jmdn</a:t>
            </a:r>
            <a:r>
              <a:rPr lang="de-DE" i="1" dirty="0">
                <a:solidFill>
                  <a:schemeClr val="accent2"/>
                </a:solidFill>
              </a:rPr>
              <a:t>/</a:t>
            </a:r>
            <a:r>
              <a:rPr lang="de-DE" i="1" dirty="0" err="1">
                <a:solidFill>
                  <a:schemeClr val="accent2"/>
                </a:solidFill>
              </a:rPr>
              <a:t>etw</a:t>
            </a:r>
            <a:r>
              <a:rPr lang="de-DE" i="1" dirty="0">
                <a:solidFill>
                  <a:schemeClr val="accent2"/>
                </a:solidFill>
              </a:rPr>
              <a:t>. ist kein Kraut gewachsen</a:t>
            </a:r>
            <a:r>
              <a:rPr lang="de-DE" dirty="0"/>
              <a: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52</a:t>
            </a:fld>
            <a:endParaRPr lang="de-DE" dirty="0"/>
          </a:p>
        </p:txBody>
      </p:sp>
    </p:spTree>
    <p:extLst>
      <p:ext uri="{BB962C8B-B14F-4D97-AF65-F5344CB8AC3E}">
        <p14:creationId xmlns:p14="http://schemas.microsoft.com/office/powerpoint/2010/main" val="38574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0198" y="702156"/>
            <a:ext cx="11459910" cy="1013800"/>
          </a:xfrm>
        </p:spPr>
        <p:txBody>
          <a:bodyPr>
            <a:normAutofit/>
          </a:bodyPr>
          <a:lstStyle/>
          <a:p>
            <a:r>
              <a:rPr lang="de-DE" dirty="0"/>
              <a:t>Bestimmung der </a:t>
            </a:r>
            <a:r>
              <a:rPr lang="de-DE" dirty="0" err="1"/>
              <a:t>progression</a:t>
            </a:r>
            <a:r>
              <a:rPr lang="de-DE" dirty="0"/>
              <a:t> anhand der </a:t>
            </a:r>
            <a:r>
              <a:rPr lang="de-DE" dirty="0" err="1"/>
              <a:t>äquivalenz</a:t>
            </a:r>
            <a:r>
              <a:rPr lang="de-DE" dirty="0"/>
              <a:t> zu L1</a:t>
            </a:r>
          </a:p>
        </p:txBody>
      </p:sp>
      <p:sp>
        <p:nvSpPr>
          <p:cNvPr id="3" name="Θέση περιεχομένου 2"/>
          <p:cNvSpPr>
            <a:spLocks noGrp="1"/>
          </p:cNvSpPr>
          <p:nvPr>
            <p:ph idx="1"/>
          </p:nvPr>
        </p:nvSpPr>
        <p:spPr/>
        <p:txBody>
          <a:bodyPr>
            <a:normAutofit lnSpcReduction="10000"/>
          </a:bodyPr>
          <a:lstStyle/>
          <a:p>
            <a:pPr marL="0" lvl="0" indent="0" algn="ctr">
              <a:buNone/>
            </a:pPr>
            <a:r>
              <a:rPr lang="de-DE" b="1" dirty="0"/>
              <a:t>Äquivalenzmodell nach </a:t>
            </a:r>
            <a:r>
              <a:rPr lang="de-DE" b="1" dirty="0" err="1"/>
              <a:t>Korhonen</a:t>
            </a:r>
            <a:r>
              <a:rPr lang="de-DE" b="1" dirty="0"/>
              <a:t> (2007: 581)</a:t>
            </a:r>
            <a:endParaRPr lang="de-DE" b="1" dirty="0">
              <a:solidFill>
                <a:schemeClr val="accent2"/>
              </a:solidFill>
            </a:endParaRPr>
          </a:p>
          <a:p>
            <a:pPr lvl="0"/>
            <a:r>
              <a:rPr lang="de-DE" dirty="0">
                <a:solidFill>
                  <a:schemeClr val="accent2"/>
                </a:solidFill>
              </a:rPr>
              <a:t>I. Volläquivalenz: </a:t>
            </a:r>
            <a:r>
              <a:rPr lang="de-DE" dirty="0"/>
              <a:t>Übereinstimmung aller Vergleichsparameter, z.B. </a:t>
            </a:r>
            <a:r>
              <a:rPr lang="de-DE" i="1" dirty="0">
                <a:solidFill>
                  <a:schemeClr val="accent2"/>
                </a:solidFill>
              </a:rPr>
              <a:t>sich die Hände reiben </a:t>
            </a:r>
            <a:r>
              <a:rPr lang="de-DE" dirty="0"/>
              <a:t>für</a:t>
            </a:r>
            <a:r>
              <a:rPr lang="de-DE" i="1" dirty="0"/>
              <a:t> </a:t>
            </a:r>
            <a:r>
              <a:rPr lang="el-GR" i="1" dirty="0">
                <a:solidFill>
                  <a:schemeClr val="accent2"/>
                </a:solidFill>
              </a:rPr>
              <a:t>τρίβω τα χέρια μου </a:t>
            </a:r>
            <a:r>
              <a:rPr lang="de-DE" dirty="0"/>
              <a:t>[</a:t>
            </a:r>
            <a:r>
              <a:rPr lang="de-DE" i="1" dirty="0"/>
              <a:t>sich die Hände reiben</a:t>
            </a:r>
            <a:r>
              <a:rPr lang="de-DE" dirty="0"/>
              <a:t>],</a:t>
            </a:r>
          </a:p>
          <a:p>
            <a:pPr lvl="0"/>
            <a:r>
              <a:rPr lang="de-DE" dirty="0">
                <a:solidFill>
                  <a:schemeClr val="accent2"/>
                </a:solidFill>
              </a:rPr>
              <a:t>II. Teiläquivalenz: </a:t>
            </a:r>
            <a:r>
              <a:rPr lang="de-DE" dirty="0"/>
              <a:t>partielle Übereinstimmung der Vergleichsparameter mit folgender Einteilung:</a:t>
            </a:r>
          </a:p>
          <a:p>
            <a:pPr lvl="1"/>
            <a:r>
              <a:rPr lang="de-DE" dirty="0" err="1">
                <a:solidFill>
                  <a:schemeClr val="accent2"/>
                </a:solidFill>
              </a:rPr>
              <a:t>IIa</a:t>
            </a:r>
            <a:r>
              <a:rPr lang="de-DE" dirty="0">
                <a:solidFill>
                  <a:schemeClr val="accent2"/>
                </a:solidFill>
              </a:rPr>
              <a:t>: </a:t>
            </a:r>
            <a:r>
              <a:rPr lang="de-DE" dirty="0"/>
              <a:t>ähnliche Bildmotivation aber kleinere morphosyntaktische Unterschiede, z.B. </a:t>
            </a:r>
            <a:r>
              <a:rPr lang="de-DE" i="1" dirty="0">
                <a:solidFill>
                  <a:schemeClr val="accent2"/>
                </a:solidFill>
              </a:rPr>
              <a:t>auf den Beinen sein </a:t>
            </a:r>
            <a:r>
              <a:rPr lang="de-DE" dirty="0"/>
              <a:t>für</a:t>
            </a:r>
            <a:r>
              <a:rPr lang="de-DE" i="1" dirty="0"/>
              <a:t> </a:t>
            </a:r>
            <a:r>
              <a:rPr lang="de-DE" i="1" dirty="0" err="1">
                <a:solidFill>
                  <a:schemeClr val="accent2"/>
                </a:solidFill>
              </a:rPr>
              <a:t>είμ</a:t>
            </a:r>
            <a:r>
              <a:rPr lang="de-DE" i="1" dirty="0">
                <a:solidFill>
                  <a:schemeClr val="accent2"/>
                </a:solidFill>
              </a:rPr>
              <a:t>αι στο πόδι </a:t>
            </a:r>
            <a:r>
              <a:rPr lang="de-DE" dirty="0"/>
              <a:t>[</a:t>
            </a:r>
            <a:r>
              <a:rPr lang="de-DE" i="1" dirty="0"/>
              <a:t>auf dem Bein sein</a:t>
            </a:r>
            <a:r>
              <a:rPr lang="de-DE" dirty="0"/>
              <a:t>],</a:t>
            </a:r>
          </a:p>
          <a:p>
            <a:pPr lvl="1"/>
            <a:r>
              <a:rPr lang="de-DE" dirty="0" err="1">
                <a:solidFill>
                  <a:schemeClr val="accent2"/>
                </a:solidFill>
              </a:rPr>
              <a:t>IIb</a:t>
            </a:r>
            <a:r>
              <a:rPr lang="de-DE" dirty="0">
                <a:solidFill>
                  <a:schemeClr val="accent2"/>
                </a:solidFill>
              </a:rPr>
              <a:t>: </a:t>
            </a:r>
            <a:r>
              <a:rPr lang="de-DE" dirty="0"/>
              <a:t>ähnliche Bildmotivation aber Unterschiede in der lexikalischen Besetzung, z.B.</a:t>
            </a:r>
            <a:r>
              <a:rPr lang="de-DE" i="1" dirty="0"/>
              <a:t> </a:t>
            </a:r>
            <a:r>
              <a:rPr lang="de-DE" i="1" dirty="0" err="1">
                <a:solidFill>
                  <a:schemeClr val="accent2"/>
                </a:solidFill>
              </a:rPr>
              <a:t>jmdn</a:t>
            </a:r>
            <a:r>
              <a:rPr lang="de-DE" i="1" dirty="0">
                <a:solidFill>
                  <a:schemeClr val="accent2"/>
                </a:solidFill>
              </a:rPr>
              <a:t> unter Druck setzen </a:t>
            </a:r>
            <a:r>
              <a:rPr lang="de-DE" dirty="0"/>
              <a:t>für </a:t>
            </a:r>
            <a:r>
              <a:rPr lang="el-GR" i="1" dirty="0">
                <a:solidFill>
                  <a:schemeClr val="accent2"/>
                </a:solidFill>
              </a:rPr>
              <a:t>ασκώ ψυχολογική πίεση σε κάποιον</a:t>
            </a:r>
            <a:r>
              <a:rPr lang="de-DE" dirty="0"/>
              <a:t> [auf </a:t>
            </a:r>
            <a:r>
              <a:rPr lang="de-DE" dirty="0" err="1"/>
              <a:t>jmdn</a:t>
            </a:r>
            <a:r>
              <a:rPr lang="de-DE" dirty="0"/>
              <a:t> psychischen Druck ausüben]</a:t>
            </a:r>
          </a:p>
          <a:p>
            <a:pPr lvl="1"/>
            <a:r>
              <a:rPr lang="de-DE" dirty="0" err="1">
                <a:solidFill>
                  <a:schemeClr val="accent2"/>
                </a:solidFill>
              </a:rPr>
              <a:t>IIc</a:t>
            </a:r>
            <a:r>
              <a:rPr lang="de-DE" dirty="0">
                <a:solidFill>
                  <a:schemeClr val="accent2"/>
                </a:solidFill>
              </a:rPr>
              <a:t>: </a:t>
            </a:r>
            <a:r>
              <a:rPr lang="de-DE" dirty="0"/>
              <a:t>völlig unterschiedliche Bildmotivation, z.B. </a:t>
            </a:r>
            <a:r>
              <a:rPr lang="de-DE" i="1" dirty="0">
                <a:solidFill>
                  <a:schemeClr val="accent2"/>
                </a:solidFill>
              </a:rPr>
              <a:t>auf Anhieb</a:t>
            </a:r>
            <a:r>
              <a:rPr lang="de-DE" i="1" dirty="0"/>
              <a:t> </a:t>
            </a:r>
            <a:r>
              <a:rPr lang="de-DE" dirty="0"/>
              <a:t>für </a:t>
            </a:r>
            <a:r>
              <a:rPr lang="el-GR" i="1" dirty="0">
                <a:solidFill>
                  <a:schemeClr val="accent2"/>
                </a:solidFill>
              </a:rPr>
              <a:t>με την πρώτη </a:t>
            </a:r>
            <a:r>
              <a:rPr lang="de-DE" dirty="0"/>
              <a:t>[beim ersten],</a:t>
            </a:r>
          </a:p>
          <a:p>
            <a:pPr lvl="0"/>
            <a:r>
              <a:rPr lang="de-DE" dirty="0">
                <a:solidFill>
                  <a:schemeClr val="accent2"/>
                </a:solidFill>
              </a:rPr>
              <a:t>III. Nulläquivalenz:</a:t>
            </a:r>
            <a:r>
              <a:rPr lang="de-DE" dirty="0"/>
              <a:t> fehlende phraseologische Entsprechung in der Muttersprache, z.B. </a:t>
            </a:r>
            <a:r>
              <a:rPr lang="de-DE" i="1" dirty="0">
                <a:solidFill>
                  <a:schemeClr val="accent2"/>
                </a:solidFill>
              </a:rPr>
              <a:t>etwas unter Dach und Fach bringen</a:t>
            </a:r>
            <a:r>
              <a:rPr lang="de-DE" dirty="0"/>
              <a:t> für </a:t>
            </a:r>
            <a:r>
              <a:rPr lang="el-GR" i="1" dirty="0">
                <a:solidFill>
                  <a:schemeClr val="accent2"/>
                </a:solidFill>
              </a:rPr>
              <a:t>τακτοποιώ κάτι</a:t>
            </a:r>
            <a:r>
              <a:rPr lang="de-DE" dirty="0"/>
              <a: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a:pPr/>
              <a:t>53</a:t>
            </a:fld>
            <a:endParaRPr lang="de-DE" dirty="0"/>
          </a:p>
        </p:txBody>
      </p:sp>
    </p:spTree>
    <p:extLst>
      <p:ext uri="{BB962C8B-B14F-4D97-AF65-F5344CB8AC3E}">
        <p14:creationId xmlns:p14="http://schemas.microsoft.com/office/powerpoint/2010/main" val="753294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br>
              <a:rPr lang="de-DE" sz="2500" dirty="0"/>
            </a:br>
            <a:r>
              <a:rPr lang="de-DE" sz="2400" dirty="0"/>
              <a:t>Bestimmung der </a:t>
            </a:r>
            <a:r>
              <a:rPr lang="de-DE" sz="2400" dirty="0" err="1"/>
              <a:t>progression</a:t>
            </a:r>
            <a:r>
              <a:rPr lang="de-DE" sz="2400" dirty="0"/>
              <a:t> anhand der </a:t>
            </a:r>
            <a:r>
              <a:rPr lang="de-DE" sz="2400" dirty="0" err="1"/>
              <a:t>äquivalenz</a:t>
            </a:r>
            <a:r>
              <a:rPr lang="de-DE" sz="2400" dirty="0"/>
              <a:t> zur L1</a:t>
            </a:r>
            <a:br>
              <a:rPr lang="de-DE" sz="2400" dirty="0"/>
            </a:br>
            <a:r>
              <a:rPr lang="de-DE" sz="2400" dirty="0" err="1"/>
              <a:t>vorschlag</a:t>
            </a:r>
            <a:r>
              <a:rPr lang="de-DE" sz="2400" dirty="0"/>
              <a:t> zur </a:t>
            </a:r>
            <a:r>
              <a:rPr lang="de-DE" sz="2500" dirty="0" err="1"/>
              <a:t>niveauzuordnung</a:t>
            </a:r>
            <a:endParaRPr lang="de-DE" sz="2500"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803284308"/>
              </p:ext>
            </p:extLst>
          </p:nvPr>
        </p:nvGraphicFramePr>
        <p:xfrm>
          <a:off x="3293534" y="1981204"/>
          <a:ext cx="5042958" cy="4665416"/>
        </p:xfrm>
        <a:graphic>
          <a:graphicData uri="http://schemas.openxmlformats.org/drawingml/2006/table">
            <a:tbl>
              <a:tblPr firstRow="1" firstCol="1" bandRow="1"/>
              <a:tblGrid>
                <a:gridCol w="2521479">
                  <a:extLst>
                    <a:ext uri="{9D8B030D-6E8A-4147-A177-3AD203B41FA5}">
                      <a16:colId xmlns:a16="http://schemas.microsoft.com/office/drawing/2014/main" val="20000"/>
                    </a:ext>
                  </a:extLst>
                </a:gridCol>
                <a:gridCol w="2521479">
                  <a:extLst>
                    <a:ext uri="{9D8B030D-6E8A-4147-A177-3AD203B41FA5}">
                      <a16:colId xmlns:a16="http://schemas.microsoft.com/office/drawing/2014/main" val="20001"/>
                    </a:ext>
                  </a:extLst>
                </a:gridCol>
              </a:tblGrid>
              <a:tr h="324302">
                <a:tc rowSpan="2">
                  <a:txBody>
                    <a:bodyPr/>
                    <a:lstStyle/>
                    <a:p>
                      <a:pPr algn="just">
                        <a:lnSpc>
                          <a:spcPct val="107000"/>
                        </a:lnSpc>
                        <a:spcAft>
                          <a:spcPts val="600"/>
                        </a:spcAft>
                      </a:pPr>
                      <a:r>
                        <a:rPr lang="de-DE" sz="1800" b="0" dirty="0" err="1">
                          <a:solidFill>
                            <a:schemeClr val="tx2"/>
                          </a:solidFill>
                          <a:effectLst/>
                          <a:latin typeface="+mn-lt"/>
                          <a:ea typeface="Calibri" panose="020F0502020204030204" pitchFamily="34" charset="0"/>
                          <a:cs typeface="Times New Roman" panose="02020603050405020304" pitchFamily="18" charset="0"/>
                        </a:rPr>
                        <a:t>Äquivalenzt</a:t>
                      </a:r>
                      <a:r>
                        <a:rPr lang="en-US" sz="1800" b="0" dirty="0" err="1">
                          <a:solidFill>
                            <a:schemeClr val="tx2"/>
                          </a:solidFill>
                          <a:effectLst/>
                          <a:latin typeface="+mn-lt"/>
                          <a:ea typeface="Calibri" panose="020F0502020204030204" pitchFamily="34" charset="0"/>
                          <a:cs typeface="Times New Roman" panose="02020603050405020304" pitchFamily="18" charset="0"/>
                        </a:rPr>
                        <a:t>yp</a:t>
                      </a:r>
                      <a:r>
                        <a:rPr lang="en-US" sz="1800" b="0" dirty="0">
                          <a:solidFill>
                            <a:schemeClr val="tx2"/>
                          </a:solidFill>
                          <a:effectLst/>
                          <a:latin typeface="+mn-lt"/>
                          <a:ea typeface="Calibri" panose="020F0502020204030204" pitchFamily="34" charset="0"/>
                          <a:cs typeface="Times New Roman" panose="02020603050405020304" pitchFamily="18" charset="0"/>
                        </a:rPr>
                        <a:t> I</a:t>
                      </a:r>
                      <a:endParaRPr lang="de-DE" sz="18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Rezeption:	A2-Niveau</a:t>
                      </a:r>
                    </a:p>
                  </a:txBody>
                  <a:tcPr marL="68580" marR="68580" marT="0" marB="0">
                    <a:lnL>
                      <a:noFill/>
                    </a:lnL>
                    <a:lnR>
                      <a:noFill/>
                    </a:lnR>
                    <a:lnT>
                      <a:noFill/>
                    </a:lnT>
                    <a:lnB>
                      <a:noFill/>
                    </a:lnB>
                  </a:tcPr>
                </a:tc>
                <a:extLst>
                  <a:ext uri="{0D108BD9-81ED-4DB2-BD59-A6C34878D82A}">
                    <a16:rowId xmlns:a16="http://schemas.microsoft.com/office/drawing/2014/main" val="10000"/>
                  </a:ext>
                </a:extLst>
              </a:tr>
              <a:tr h="341009">
                <a:tc vMerge="1">
                  <a:txBody>
                    <a:bodyPr/>
                    <a:lstStyle/>
                    <a:p>
                      <a:endParaRPr lang="de-DE"/>
                    </a:p>
                  </a:txBody>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Produktion:	B1-Niveau</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7352">
                <a:tc rowSpan="2">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err="1">
                          <a:solidFill>
                            <a:schemeClr val="tx2"/>
                          </a:solidFill>
                          <a:effectLst/>
                          <a:latin typeface="+mn-lt"/>
                          <a:ea typeface="Calibri" panose="020F0502020204030204" pitchFamily="34" charset="0"/>
                          <a:cs typeface="Times New Roman" panose="02020603050405020304" pitchFamily="18" charset="0"/>
                        </a:rPr>
                        <a:t>Äquivalenzt</a:t>
                      </a:r>
                      <a:r>
                        <a:rPr lang="en-US" sz="1800" b="0" dirty="0" err="1">
                          <a:solidFill>
                            <a:schemeClr val="tx2"/>
                          </a:solidFill>
                          <a:effectLst/>
                          <a:latin typeface="+mn-lt"/>
                          <a:ea typeface="Calibri" panose="020F0502020204030204" pitchFamily="34" charset="0"/>
                          <a:cs typeface="Times New Roman" panose="02020603050405020304" pitchFamily="18" charset="0"/>
                        </a:rPr>
                        <a:t>yp</a:t>
                      </a:r>
                      <a:r>
                        <a:rPr lang="en-US" sz="1800" b="0" dirty="0">
                          <a:solidFill>
                            <a:schemeClr val="tx2"/>
                          </a:solidFill>
                          <a:effectLst/>
                          <a:latin typeface="+mn-lt"/>
                          <a:ea typeface="Calibri" panose="020F0502020204030204" pitchFamily="34" charset="0"/>
                          <a:cs typeface="Times New Roman" panose="02020603050405020304" pitchFamily="18" charset="0"/>
                        </a:rPr>
                        <a:t> </a:t>
                      </a:r>
                      <a:r>
                        <a:rPr lang="de-DE" sz="1800" b="0" dirty="0" err="1">
                          <a:solidFill>
                            <a:schemeClr val="tx2"/>
                          </a:solidFill>
                          <a:effectLst/>
                          <a:latin typeface="+mn-lt"/>
                          <a:ea typeface="Calibri" panose="020F0502020204030204" pitchFamily="34" charset="0"/>
                          <a:cs typeface="Times New Roman" panose="02020603050405020304" pitchFamily="18" charset="0"/>
                        </a:rPr>
                        <a:t>IIa</a:t>
                      </a:r>
                      <a:endParaRPr lang="de-DE" sz="18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Rezeption:	B1-Niveau</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41009">
                <a:tc vMerge="1">
                  <a:txBody>
                    <a:bodyPr/>
                    <a:lstStyle/>
                    <a:p>
                      <a:endParaRPr lang="de-DE"/>
                    </a:p>
                  </a:txBody>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Produktion:	B2-Niveau</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352">
                <a:tc rowSpan="2">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err="1">
                          <a:solidFill>
                            <a:schemeClr val="tx2"/>
                          </a:solidFill>
                          <a:effectLst/>
                          <a:latin typeface="+mn-lt"/>
                          <a:ea typeface="Calibri" panose="020F0502020204030204" pitchFamily="34" charset="0"/>
                          <a:cs typeface="Times New Roman" panose="02020603050405020304" pitchFamily="18" charset="0"/>
                        </a:rPr>
                        <a:t>Äquivalenzt</a:t>
                      </a:r>
                      <a:r>
                        <a:rPr lang="en-US" sz="1800" b="0" dirty="0" err="1">
                          <a:solidFill>
                            <a:schemeClr val="tx2"/>
                          </a:solidFill>
                          <a:effectLst/>
                          <a:latin typeface="+mn-lt"/>
                          <a:ea typeface="Calibri" panose="020F0502020204030204" pitchFamily="34" charset="0"/>
                          <a:cs typeface="Times New Roman" panose="02020603050405020304" pitchFamily="18" charset="0"/>
                        </a:rPr>
                        <a:t>yp</a:t>
                      </a:r>
                      <a:r>
                        <a:rPr lang="en-US" sz="1800" b="0" dirty="0">
                          <a:solidFill>
                            <a:schemeClr val="tx2"/>
                          </a:solidFill>
                          <a:effectLst/>
                          <a:latin typeface="+mn-lt"/>
                          <a:ea typeface="Calibri" panose="020F0502020204030204" pitchFamily="34" charset="0"/>
                          <a:cs typeface="Times New Roman" panose="02020603050405020304" pitchFamily="18" charset="0"/>
                        </a:rPr>
                        <a:t> </a:t>
                      </a:r>
                      <a:r>
                        <a:rPr lang="de-DE" sz="1800" b="0" dirty="0" err="1">
                          <a:solidFill>
                            <a:schemeClr val="tx2"/>
                          </a:solidFill>
                          <a:effectLst/>
                          <a:latin typeface="+mn-lt"/>
                          <a:ea typeface="Calibri" panose="020F0502020204030204" pitchFamily="34" charset="0"/>
                          <a:cs typeface="Times New Roman" panose="02020603050405020304" pitchFamily="18" charset="0"/>
                        </a:rPr>
                        <a:t>IIb</a:t>
                      </a:r>
                      <a:endParaRPr lang="de-DE" sz="18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Rezeption:	B2-Niveau</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41009">
                <a:tc vMerge="1">
                  <a:txBody>
                    <a:bodyPr/>
                    <a:lstStyle/>
                    <a:p>
                      <a:endParaRPr lang="de-DE"/>
                    </a:p>
                  </a:txBody>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Produktion:	C1-Niveau</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7352">
                <a:tc rowSpan="2">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err="1">
                          <a:solidFill>
                            <a:schemeClr val="tx2"/>
                          </a:solidFill>
                          <a:effectLst/>
                          <a:latin typeface="+mn-lt"/>
                          <a:ea typeface="Calibri" panose="020F0502020204030204" pitchFamily="34" charset="0"/>
                          <a:cs typeface="Times New Roman" panose="02020603050405020304" pitchFamily="18" charset="0"/>
                        </a:rPr>
                        <a:t>Äquivalenzt</a:t>
                      </a:r>
                      <a:r>
                        <a:rPr lang="en-US" sz="1800" b="0" dirty="0" err="1">
                          <a:solidFill>
                            <a:schemeClr val="tx2"/>
                          </a:solidFill>
                          <a:effectLst/>
                          <a:latin typeface="+mn-lt"/>
                          <a:ea typeface="Calibri" panose="020F0502020204030204" pitchFamily="34" charset="0"/>
                          <a:cs typeface="Times New Roman" panose="02020603050405020304" pitchFamily="18" charset="0"/>
                        </a:rPr>
                        <a:t>yp</a:t>
                      </a:r>
                      <a:r>
                        <a:rPr lang="en-US" sz="1800" b="0" dirty="0">
                          <a:solidFill>
                            <a:schemeClr val="tx2"/>
                          </a:solidFill>
                          <a:effectLst/>
                          <a:latin typeface="+mn-lt"/>
                          <a:ea typeface="Calibri" panose="020F0502020204030204" pitchFamily="34" charset="0"/>
                          <a:cs typeface="Times New Roman" panose="02020603050405020304" pitchFamily="18" charset="0"/>
                        </a:rPr>
                        <a:t> </a:t>
                      </a:r>
                      <a:r>
                        <a:rPr lang="de-DE" sz="1800" b="0" dirty="0" err="1">
                          <a:solidFill>
                            <a:schemeClr val="tx2"/>
                          </a:solidFill>
                          <a:effectLst/>
                          <a:latin typeface="+mn-lt"/>
                          <a:ea typeface="Calibri" panose="020F0502020204030204" pitchFamily="34" charset="0"/>
                          <a:cs typeface="Times New Roman" panose="02020603050405020304" pitchFamily="18" charset="0"/>
                        </a:rPr>
                        <a:t>IIc</a:t>
                      </a:r>
                      <a:endParaRPr lang="de-DE" sz="18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Rezeption:	B2-Niveau</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647352">
                <a:tc vMerge="1">
                  <a:txBody>
                    <a:bodyPr/>
                    <a:lstStyle/>
                    <a:p>
                      <a:endParaRPr lang="de-DE"/>
                    </a:p>
                  </a:txBody>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Produktion:	C1-Niveau</a:t>
                      </a:r>
                    </a:p>
                    <a:p>
                      <a:pPr algn="just">
                        <a:lnSpc>
                          <a:spcPct val="107000"/>
                        </a:lnSpc>
                        <a:spcAft>
                          <a:spcPts val="600"/>
                        </a:spcAft>
                      </a:pPr>
                      <a:endParaRPr lang="de-DE" sz="18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1009">
                <a:tc rowSpan="2">
                  <a:txBody>
                    <a:bodyPr/>
                    <a:lstStyle/>
                    <a:p>
                      <a:pPr algn="just">
                        <a:lnSpc>
                          <a:spcPct val="107000"/>
                        </a:lnSpc>
                        <a:spcAft>
                          <a:spcPts val="600"/>
                        </a:spcAft>
                      </a:pPr>
                      <a:r>
                        <a:rPr lang="de-DE" sz="1800" b="0" dirty="0" err="1">
                          <a:solidFill>
                            <a:schemeClr val="tx2"/>
                          </a:solidFill>
                          <a:effectLst/>
                          <a:latin typeface="+mn-lt"/>
                          <a:ea typeface="Calibri" panose="020F0502020204030204" pitchFamily="34" charset="0"/>
                          <a:cs typeface="Times New Roman" panose="02020603050405020304" pitchFamily="18" charset="0"/>
                        </a:rPr>
                        <a:t>Äquivalenzt</a:t>
                      </a:r>
                      <a:r>
                        <a:rPr lang="en-US" sz="1800" b="0" dirty="0" err="1">
                          <a:solidFill>
                            <a:schemeClr val="tx2"/>
                          </a:solidFill>
                          <a:effectLst/>
                          <a:latin typeface="+mn-lt"/>
                          <a:ea typeface="Calibri" panose="020F0502020204030204" pitchFamily="34" charset="0"/>
                          <a:cs typeface="Times New Roman" panose="02020603050405020304" pitchFamily="18" charset="0"/>
                        </a:rPr>
                        <a:t>yp</a:t>
                      </a:r>
                      <a:r>
                        <a:rPr lang="en-US" sz="1800" b="0" dirty="0">
                          <a:solidFill>
                            <a:schemeClr val="tx2"/>
                          </a:solidFill>
                          <a:effectLst/>
                          <a:latin typeface="+mn-lt"/>
                          <a:ea typeface="Calibri" panose="020F0502020204030204" pitchFamily="34" charset="0"/>
                          <a:cs typeface="Times New Roman" panose="02020603050405020304" pitchFamily="18" charset="0"/>
                        </a:rPr>
                        <a:t> </a:t>
                      </a:r>
                      <a:r>
                        <a:rPr lang="de-DE" sz="1800" b="0" dirty="0">
                          <a:solidFill>
                            <a:schemeClr val="tx2"/>
                          </a:solidFill>
                          <a:effectLst/>
                          <a:latin typeface="+mn-lt"/>
                          <a:ea typeface="Calibri" panose="020F0502020204030204" pitchFamily="34" charset="0"/>
                          <a:cs typeface="Times New Roman" panose="02020603050405020304" pitchFamily="18" charset="0"/>
                        </a:rPr>
                        <a:t>III</a:t>
                      </a:r>
                    </a:p>
                  </a:txBody>
                  <a:tcPr marL="68580" marR="68580" marT="0" marB="0">
                    <a:lnL>
                      <a:noFill/>
                    </a:lnL>
                    <a:lnR>
                      <a:noFill/>
                    </a:lnR>
                    <a:lnT>
                      <a:noFill/>
                    </a:lnT>
                    <a:lnB>
                      <a:noFill/>
                    </a:lnB>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Rezeption:	B2-Niveau</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24302">
                <a:tc vMerge="1">
                  <a:txBody>
                    <a:bodyPr/>
                    <a:lstStyle/>
                    <a:p>
                      <a:endParaRPr lang="de-DE"/>
                    </a:p>
                  </a:txBody>
                  <a:tcPr/>
                </a:tc>
                <a:tc>
                  <a:txBody>
                    <a:bodyPr/>
                    <a:lstStyle/>
                    <a:p>
                      <a:pPr algn="just">
                        <a:lnSpc>
                          <a:spcPct val="107000"/>
                        </a:lnSpc>
                        <a:spcAft>
                          <a:spcPts val="600"/>
                        </a:spcAft>
                      </a:pPr>
                      <a:r>
                        <a:rPr lang="de-DE" sz="1800" b="0" dirty="0">
                          <a:solidFill>
                            <a:schemeClr val="tx2"/>
                          </a:solidFill>
                          <a:effectLst/>
                          <a:latin typeface="+mn-lt"/>
                          <a:ea typeface="Calibri" panose="020F0502020204030204" pitchFamily="34" charset="0"/>
                          <a:cs typeface="Times New Roman" panose="02020603050405020304" pitchFamily="18" charset="0"/>
                        </a:rPr>
                        <a:t>Produktion:	C1-Niveau</a:t>
                      </a:r>
                    </a:p>
                  </a:txBody>
                  <a:tcPr marL="68580" marR="68580" marT="0" marB="0">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a:pPr/>
              <a:t>54</a:t>
            </a:fld>
            <a:endParaRPr lang="de-DE" dirty="0"/>
          </a:p>
        </p:txBody>
      </p:sp>
      <p:sp>
        <p:nvSpPr>
          <p:cNvPr id="8" name="Ορθογώνιο 7"/>
          <p:cNvSpPr/>
          <p:nvPr/>
        </p:nvSpPr>
        <p:spPr>
          <a:xfrm>
            <a:off x="9685960" y="6275475"/>
            <a:ext cx="1362874" cy="307777"/>
          </a:xfrm>
          <a:prstGeom prst="rect">
            <a:avLst/>
          </a:prstGeom>
        </p:spPr>
        <p:txBody>
          <a:bodyPr wrap="none">
            <a:spAutoFit/>
          </a:bodyPr>
          <a:lstStyle/>
          <a:p>
            <a:pPr algn="r"/>
            <a:r>
              <a:rPr lang="de-DE" sz="1400" dirty="0">
                <a:solidFill>
                  <a:schemeClr val="tx2"/>
                </a:solidFill>
              </a:rPr>
              <a:t>(</a:t>
            </a:r>
            <a:r>
              <a:rPr lang="de-DE" sz="1400">
                <a:solidFill>
                  <a:schemeClr val="tx2"/>
                </a:solidFill>
              </a:rPr>
              <a:t>Chrissou 2019)</a:t>
            </a:r>
            <a:endParaRPr lang="de-DE" sz="1400" dirty="0">
              <a:solidFill>
                <a:schemeClr val="tx2"/>
              </a:solidFill>
            </a:endParaRPr>
          </a:p>
        </p:txBody>
      </p:sp>
    </p:spTree>
    <p:extLst>
      <p:ext uri="{BB962C8B-B14F-4D97-AF65-F5344CB8AC3E}">
        <p14:creationId xmlns:p14="http://schemas.microsoft.com/office/powerpoint/2010/main" val="3437379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fazit</a:t>
            </a:r>
            <a:r>
              <a:rPr lang="de-DE" dirty="0"/>
              <a:t> (1von 3)</a:t>
            </a:r>
          </a:p>
        </p:txBody>
      </p:sp>
      <p:graphicFrame>
        <p:nvGraphicFramePr>
          <p:cNvPr id="6" name="Θέση περιεχομένου 5"/>
          <p:cNvGraphicFramePr>
            <a:graphicFrameLocks noGrp="1"/>
          </p:cNvGraphicFramePr>
          <p:nvPr>
            <p:ph idx="1"/>
          </p:nvPr>
        </p:nvGraphicFramePr>
        <p:xfrm>
          <a:off x="521925" y="2595362"/>
          <a:ext cx="11029615" cy="29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55</a:t>
            </a:fld>
            <a:endParaRPr lang="de-DE"/>
          </a:p>
        </p:txBody>
      </p:sp>
    </p:spTree>
    <p:extLst>
      <p:ext uri="{BB962C8B-B14F-4D97-AF65-F5344CB8AC3E}">
        <p14:creationId xmlns:p14="http://schemas.microsoft.com/office/powerpoint/2010/main" val="1486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fazit</a:t>
            </a:r>
            <a:r>
              <a:rPr lang="de-DE" dirty="0"/>
              <a:t> (2 von 3)</a:t>
            </a:r>
          </a:p>
        </p:txBody>
      </p:sp>
      <p:graphicFrame>
        <p:nvGraphicFramePr>
          <p:cNvPr id="6" name="Θέση περιεχομένου 5"/>
          <p:cNvGraphicFramePr>
            <a:graphicFrameLocks noGrp="1"/>
          </p:cNvGraphicFramePr>
          <p:nvPr>
            <p:ph idx="1"/>
          </p:nvPr>
        </p:nvGraphicFramePr>
        <p:xfrm>
          <a:off x="581192" y="2180496"/>
          <a:ext cx="1118747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56</a:t>
            </a:fld>
            <a:endParaRPr lang="de-DE"/>
          </a:p>
        </p:txBody>
      </p:sp>
    </p:spTree>
    <p:extLst>
      <p:ext uri="{BB962C8B-B14F-4D97-AF65-F5344CB8AC3E}">
        <p14:creationId xmlns:p14="http://schemas.microsoft.com/office/powerpoint/2010/main" val="397884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fazit</a:t>
            </a:r>
            <a:r>
              <a:rPr lang="de-DE" dirty="0"/>
              <a:t> (3 von 3)</a:t>
            </a:r>
          </a:p>
        </p:txBody>
      </p:sp>
      <p:sp>
        <p:nvSpPr>
          <p:cNvPr id="3" name="Θέση περιεχομένου 2"/>
          <p:cNvSpPr>
            <a:spLocks noGrp="1"/>
          </p:cNvSpPr>
          <p:nvPr>
            <p:ph idx="1"/>
          </p:nvPr>
        </p:nvSpPr>
        <p:spPr>
          <a:xfrm>
            <a:off x="581192" y="2180496"/>
            <a:ext cx="11111275" cy="3678303"/>
          </a:xfrm>
        </p:spPr>
        <p:txBody>
          <a:bodyPr>
            <a:normAutofit/>
          </a:bodyPr>
          <a:lstStyle/>
          <a:p>
            <a:pPr marL="0" indent="0">
              <a:buNone/>
            </a:pPr>
            <a:r>
              <a:rPr lang="de-DE" dirty="0"/>
              <a:t>Einschränkend zur Bestimmung einer strikten Progression ist dafür zu sorgen, dass sie…</a:t>
            </a:r>
          </a:p>
          <a:p>
            <a:r>
              <a:rPr lang="de-DE" dirty="0"/>
              <a:t>den persönlichen Kommunikationsbedürfnissen gerecht wird		    „persönliche Nützlichkeit“(</a:t>
            </a:r>
            <a:r>
              <a:rPr lang="de-DE" dirty="0" err="1"/>
              <a:t>Ettinger</a:t>
            </a:r>
            <a:r>
              <a:rPr lang="de-DE" dirty="0"/>
              <a:t> 2013: 25),</a:t>
            </a:r>
          </a:p>
          <a:p>
            <a:r>
              <a:rPr lang="de-DE" dirty="0"/>
              <a:t>Freiräume für beiläufiges Lernen lässt, z.B. im Rahmen der Textarbeit.</a:t>
            </a:r>
          </a:p>
        </p:txBody>
      </p:sp>
      <p:sp>
        <p:nvSpPr>
          <p:cNvPr id="5" name="Θέση αριθμού διαφάνειας 4"/>
          <p:cNvSpPr>
            <a:spLocks noGrp="1"/>
          </p:cNvSpPr>
          <p:nvPr>
            <p:ph type="sldNum" sz="quarter" idx="12"/>
          </p:nvPr>
        </p:nvSpPr>
        <p:spPr/>
        <p:txBody>
          <a:bodyPr/>
          <a:lstStyle/>
          <a:p>
            <a:fld id="{7C8D7072-8941-4437-99A1-9B444B910D58}" type="slidenum">
              <a:rPr lang="de-DE" smtClean="0"/>
              <a:t>57</a:t>
            </a:fld>
            <a:endParaRPr lang="de-DE"/>
          </a:p>
        </p:txBody>
      </p:sp>
      <p:sp>
        <p:nvSpPr>
          <p:cNvPr id="6" name="Δεξιό βέλος 5"/>
          <p:cNvSpPr/>
          <p:nvPr/>
        </p:nvSpPr>
        <p:spPr>
          <a:xfrm>
            <a:off x="6681397" y="3939213"/>
            <a:ext cx="592667" cy="160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64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ausblick</a:t>
            </a:r>
            <a:endParaRPr lang="de-DE" dirty="0"/>
          </a:p>
        </p:txBody>
      </p:sp>
      <p:graphicFrame>
        <p:nvGraphicFramePr>
          <p:cNvPr id="8" name="Θέση περιεχομένου 7"/>
          <p:cNvGraphicFramePr>
            <a:graphicFrameLocks noGrp="1"/>
          </p:cNvGraphicFramePr>
          <p:nvPr>
            <p:ph idx="1"/>
          </p:nvPr>
        </p:nvGraphicFramePr>
        <p:xfrm>
          <a:off x="581192" y="2180496"/>
          <a:ext cx="11306008"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C8D7072-8941-4437-99A1-9B444B910D58}" type="slidenum">
              <a:rPr lang="de-DE" smtClean="0"/>
              <a:t>58</a:t>
            </a:fld>
            <a:endParaRPr lang="de-DE"/>
          </a:p>
        </p:txBody>
      </p:sp>
    </p:spTree>
    <p:extLst>
      <p:ext uri="{BB962C8B-B14F-4D97-AF65-F5344CB8AC3E}">
        <p14:creationId xmlns:p14="http://schemas.microsoft.com/office/powerpoint/2010/main" val="291040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ende</a:t>
            </a:r>
            <a:endParaRPr lang="el-GR" dirty="0"/>
          </a:p>
        </p:txBody>
      </p:sp>
      <p:sp>
        <p:nvSpPr>
          <p:cNvPr id="2" name="Rectangle 1"/>
          <p:cNvSpPr/>
          <p:nvPr/>
        </p:nvSpPr>
        <p:spPr>
          <a:xfrm>
            <a:off x="441606" y="5664702"/>
            <a:ext cx="8287444" cy="246221"/>
          </a:xfrm>
          <a:prstGeom prst="rect">
            <a:avLst/>
          </a:prstGeom>
        </p:spPr>
        <p:txBody>
          <a:bodyPr wrap="square">
            <a:spAutoFit/>
          </a:bodyPr>
          <a:lstStyle/>
          <a:p>
            <a:r>
              <a:rPr lang="en-US" sz="1000" dirty="0">
                <a:solidFill>
                  <a:schemeClr val="bg1"/>
                </a:solidFill>
              </a:rPr>
              <a:t>PHRASEOLOGIE. PHRASEODIDAKTIK II, MARIOS CHRISSOU</a:t>
            </a:r>
          </a:p>
        </p:txBody>
      </p:sp>
    </p:spTree>
    <p:extLst>
      <p:ext uri="{BB962C8B-B14F-4D97-AF65-F5344CB8AC3E}">
        <p14:creationId xmlns:p14="http://schemas.microsoft.com/office/powerpoint/2010/main" val="71432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(3 von 4)</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Merkmale von Aufgaben</a:t>
            </a:r>
          </a:p>
          <a:p>
            <a:pPr>
              <a:defRPr/>
            </a:pPr>
            <a:r>
              <a:rPr lang="de-DE" dirty="0"/>
              <a:t>Aktivieren kognitiver Prozesse, </a:t>
            </a:r>
          </a:p>
          <a:p>
            <a:pPr>
              <a:defRPr/>
            </a:pPr>
            <a:r>
              <a:rPr lang="de-DE" dirty="0"/>
              <a:t>Gleichsetzung von Sprachenlernen mit dem Sprachgebrauch, </a:t>
            </a:r>
          </a:p>
          <a:p>
            <a:pPr>
              <a:defRPr/>
            </a:pPr>
            <a:r>
              <a:rPr lang="de-DE" dirty="0"/>
              <a:t>kommunikative Relevanz (</a:t>
            </a:r>
            <a:r>
              <a:rPr lang="de-DE" dirty="0" err="1"/>
              <a:t>Situiertheit</a:t>
            </a:r>
            <a:r>
              <a:rPr lang="de-DE" dirty="0"/>
              <a:t>, Authentizität), </a:t>
            </a:r>
          </a:p>
          <a:p>
            <a:pPr>
              <a:defRPr/>
            </a:pPr>
            <a:r>
              <a:rPr lang="de-DE" dirty="0"/>
              <a:t>Inhaltsorientierung, </a:t>
            </a:r>
          </a:p>
          <a:p>
            <a:pPr>
              <a:defRPr/>
            </a:pPr>
            <a:r>
              <a:rPr lang="de-DE" dirty="0"/>
              <a:t>kombinierter Einsatz kommunikativer Fertigkeiten, </a:t>
            </a:r>
          </a:p>
          <a:p>
            <a:pPr>
              <a:defRPr/>
            </a:pPr>
            <a:r>
              <a:rPr lang="de-DE" dirty="0"/>
              <a:t>lösungsorientierte Kooperation unter Lernenden und </a:t>
            </a:r>
          </a:p>
          <a:p>
            <a:pPr>
              <a:defRPr/>
            </a:pPr>
            <a:r>
              <a:rPr lang="de-DE" dirty="0"/>
              <a:t>Produktorientierung. </a:t>
            </a:r>
          </a:p>
        </p:txBody>
      </p:sp>
    </p:spTree>
    <p:extLst>
      <p:ext uri="{BB962C8B-B14F-4D97-AF65-F5344CB8AC3E}">
        <p14:creationId xmlns:p14="http://schemas.microsoft.com/office/powerpoint/2010/main" val="12318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de-DE" sz="3600" spc="600" dirty="0" err="1">
                <a:latin typeface="Calibri"/>
                <a:cs typeface="Calibri"/>
              </a:rPr>
              <a:t>χρημ</a:t>
            </a:r>
            <a:r>
              <a:rPr lang="de-DE" sz="3600" spc="600" dirty="0">
                <a:latin typeface="Calibri"/>
                <a:cs typeface="Calibri"/>
              </a:rPr>
              <a:t>ατοδοτηση</a:t>
            </a:r>
          </a:p>
        </p:txBody>
      </p:sp>
      <p:sp>
        <p:nvSpPr>
          <p:cNvPr id="3" name="Content Placeholder 2"/>
          <p:cNvSpPr>
            <a:spLocks noGrp="1"/>
          </p:cNvSpPr>
          <p:nvPr>
            <p:ph idx="1"/>
          </p:nvPr>
        </p:nvSpPr>
        <p:spPr>
          <a:xfrm>
            <a:off x="543092" y="2171699"/>
            <a:ext cx="11029615" cy="2900537"/>
          </a:xfrm>
        </p:spPr>
        <p:txBody>
          <a:bodyPr anchor="t">
            <a:normAutofit/>
          </a:bodyPr>
          <a:lstStyle/>
          <a:p>
            <a:r>
              <a:rPr lang="el-GR" sz="2000" dirty="0">
                <a:latin typeface="Calibri" panose="020F0502020204030204" pitchFamily="34" charset="0"/>
              </a:rPr>
              <a:t>Το παρόν εκπαιδευτικό υλικό έχει αναπτυχθεί στο πλαίσιο του εκπαιδευτικού έργου του διδάσκοντα.</a:t>
            </a:r>
            <a:endParaRPr lang="en-US" sz="2000" dirty="0">
              <a:latin typeface="Calibri" panose="020F0502020204030204" pitchFamily="34" charset="0"/>
            </a:endParaRPr>
          </a:p>
          <a:p>
            <a:r>
              <a:rPr lang="el-GR" sz="2000" dirty="0">
                <a:latin typeface="Calibri" panose="020F0502020204030204" pitchFamily="34" charset="0"/>
              </a:rPr>
              <a:t>Το έργο «</a:t>
            </a:r>
            <a:r>
              <a:rPr lang="el-GR" sz="2000" b="1" dirty="0">
                <a:latin typeface="Calibri" panose="020F0502020204030204" pitchFamily="34" charset="0"/>
              </a:rPr>
              <a:t>Ανοικτά Ακαδημαϊκά Μαθήματα στο Πανεπιστήμιο Αθηνών</a:t>
            </a:r>
            <a:r>
              <a:rPr lang="el-GR" sz="2000" dirty="0">
                <a:latin typeface="Calibri" panose="020F0502020204030204" pitchFamily="34" charset="0"/>
              </a:rPr>
              <a:t>» έχει χρηματοδοτήσει μόνο την αναδιαμόρφωση του εκπαιδευτικού υλικού. </a:t>
            </a:r>
            <a:endParaRPr lang="en-US" sz="2000" dirty="0">
              <a:latin typeface="Calibri" panose="020F0502020204030204" pitchFamily="34" charset="0"/>
            </a:endParaRPr>
          </a:p>
          <a:p>
            <a:r>
              <a:rPr lang="el-GR" sz="2000" dirty="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830936"/>
            <a:ext cx="5501640" cy="1386840"/>
          </a:xfrm>
          <a:prstGeom prst="rect">
            <a:avLst/>
          </a:prstGeom>
        </p:spPr>
      </p:pic>
      <p:sp>
        <p:nvSpPr>
          <p:cNvPr id="5" name="Title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Tree>
    <p:extLst>
      <p:ext uri="{BB962C8B-B14F-4D97-AF65-F5344CB8AC3E}">
        <p14:creationId xmlns:p14="http://schemas.microsoft.com/office/powerpoint/2010/main" val="3612079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latin typeface="Calibri" panose="020F0502020204030204" pitchFamily="34" charset="0"/>
              </a:rPr>
              <a:t>ΣΗΜΕΙΩΜΑΤΑ</a:t>
            </a:r>
          </a:p>
        </p:txBody>
      </p:sp>
      <p:sp>
        <p:nvSpPr>
          <p:cNvPr id="2" name="Rectangle 1"/>
          <p:cNvSpPr/>
          <p:nvPr/>
        </p:nvSpPr>
        <p:spPr>
          <a:xfrm>
            <a:off x="441607" y="5683656"/>
            <a:ext cx="6096000" cy="246221"/>
          </a:xfrm>
          <a:prstGeom prst="rect">
            <a:avLst/>
          </a:prstGeom>
        </p:spPr>
        <p:txBody>
          <a:bodyPr>
            <a:spAutoFit/>
          </a:bodyPr>
          <a:lstStyle/>
          <a:p>
            <a:r>
              <a:rPr lang="en-US" sz="1000" dirty="0">
                <a:solidFill>
                  <a:schemeClr val="bg1"/>
                </a:solidFill>
              </a:rPr>
              <a:t>PHRASEOLOGIE. PHRASEODIDAKTIK II, MARIOS CHRISSOU</a:t>
            </a:r>
          </a:p>
        </p:txBody>
      </p:sp>
    </p:spTree>
    <p:extLst>
      <p:ext uri="{BB962C8B-B14F-4D97-AF65-F5344CB8AC3E}">
        <p14:creationId xmlns:p14="http://schemas.microsoft.com/office/powerpoint/2010/main" val="3653173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cap="none" dirty="0">
                <a:latin typeface="Calibri"/>
                <a:cs typeface="Calibri"/>
              </a:rPr>
              <a:t>Σημείωμα ιστορικού εκδόσεων</a:t>
            </a:r>
            <a:r>
              <a:rPr lang="en-US" sz="3600" cap="none" dirty="0">
                <a:latin typeface="Calibri"/>
                <a:cs typeface="Calibri"/>
              </a:rPr>
              <a:t> </a:t>
            </a:r>
            <a:r>
              <a:rPr lang="el-GR" sz="3600" cap="none" dirty="0">
                <a:latin typeface="Calibri"/>
                <a:cs typeface="Calibri"/>
              </a:rPr>
              <a:t>έργου</a:t>
            </a:r>
          </a:p>
        </p:txBody>
      </p:sp>
      <p:sp>
        <p:nvSpPr>
          <p:cNvPr id="5" name="Content Placeholder 4"/>
          <p:cNvSpPr>
            <a:spLocks noGrp="1"/>
          </p:cNvSpPr>
          <p:nvPr>
            <p:ph idx="1"/>
          </p:nvPr>
        </p:nvSpPr>
        <p:spPr>
          <a:xfrm>
            <a:off x="581192" y="2180497"/>
            <a:ext cx="11029615" cy="2505804"/>
          </a:xfrm>
        </p:spPr>
        <p:txBody>
          <a:bodyPr anchor="t">
            <a:normAutofit/>
          </a:bodyPr>
          <a:lstStyle/>
          <a:p>
            <a:pPr marL="0" indent="0">
              <a:buNone/>
            </a:pPr>
            <a:r>
              <a:rPr lang="el-GR" sz="2000" dirty="0">
                <a:latin typeface="Calibri" panose="020F0502020204030204" pitchFamily="34" charset="0"/>
              </a:rPr>
              <a:t>Το παρόν έργο αποτελεί την έκδοση 1.0.   </a:t>
            </a:r>
          </a:p>
          <a:p>
            <a:pPr marL="0" indent="0">
              <a:buNone/>
            </a:pPr>
            <a:r>
              <a:rPr lang="el-GR" sz="2000" dirty="0">
                <a:latin typeface="Calibri" panose="020F0502020204030204" pitchFamily="34" charset="0"/>
              </a:rPr>
              <a:t>Έχουν προηγηθεί οι κάτωθι εκδόσεις:</a:t>
            </a:r>
          </a:p>
          <a:p>
            <a:pPr lvl="0"/>
            <a:r>
              <a:rPr lang="el-GR" sz="2000" dirty="0">
                <a:latin typeface="Calibri" panose="020F0502020204030204" pitchFamily="34" charset="0"/>
              </a:rPr>
              <a:t>Έκδοση διαθέσιμη εδώ. </a:t>
            </a:r>
            <a:r>
              <a:rPr lang="en-US" sz="2000" dirty="0">
                <a:latin typeface="Calibri" panose="020F0502020204030204" pitchFamily="34" charset="0"/>
                <a:ea typeface="Century Gothic"/>
                <a:cs typeface="Century Gothic"/>
                <a:hlinkClick r:id="rId3"/>
              </a:rPr>
              <a:t>http://eclass.uoa.gr/courses/GS116/</a:t>
            </a:r>
            <a:r>
              <a:rPr lang="el-GR" sz="2000" dirty="0">
                <a:latin typeface="Calibri" panose="020F0502020204030204" pitchFamily="34" charset="0"/>
                <a:ea typeface="Century Gothic"/>
                <a:cs typeface="Century Gothic"/>
              </a:rPr>
              <a:t> </a:t>
            </a:r>
            <a:endParaRPr lang="el-GR" sz="2000" dirty="0">
              <a:solidFill>
                <a:srgbClr val="92D050"/>
              </a:solidFill>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3697698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αναφοράς</a:t>
            </a:r>
          </a:p>
        </p:txBody>
      </p:sp>
      <p:sp>
        <p:nvSpPr>
          <p:cNvPr id="3" name="Content Placeholder 2"/>
          <p:cNvSpPr>
            <a:spLocks noGrp="1"/>
          </p:cNvSpPr>
          <p:nvPr>
            <p:ph idx="1"/>
          </p:nvPr>
        </p:nvSpPr>
        <p:spPr>
          <a:xfrm>
            <a:off x="581192" y="2180497"/>
            <a:ext cx="11029615" cy="2467704"/>
          </a:xfrm>
        </p:spPr>
        <p:txBody>
          <a:bodyPr anchor="t">
            <a:normAutofit/>
          </a:bodyPr>
          <a:lstStyle/>
          <a:p>
            <a:pPr marL="0" indent="0">
              <a:buNone/>
            </a:pPr>
            <a:r>
              <a:rPr lang="el-GR" sz="2000" dirty="0">
                <a:latin typeface="Calibri" panose="020F0502020204030204" pitchFamily="34" charset="0"/>
              </a:rPr>
              <a:t>Copyright </a:t>
            </a:r>
            <a:r>
              <a:rPr lang="el-GR" sz="2000" dirty="0" err="1">
                <a:latin typeface="Calibri" panose="020F0502020204030204" pitchFamily="34" charset="0"/>
              </a:rPr>
              <a:t>Εθνικόν</a:t>
            </a:r>
            <a:r>
              <a:rPr lang="el-GR" sz="2000" dirty="0">
                <a:latin typeface="Calibri" panose="020F0502020204030204" pitchFamily="34" charset="0"/>
              </a:rPr>
              <a:t> και </a:t>
            </a:r>
            <a:r>
              <a:rPr lang="el-GR" sz="2000" dirty="0" err="1">
                <a:latin typeface="Calibri" panose="020F0502020204030204" pitchFamily="34" charset="0"/>
              </a:rPr>
              <a:t>Καποδιστριακόν</a:t>
            </a:r>
            <a:r>
              <a:rPr lang="el-GR" sz="2000" dirty="0">
                <a:latin typeface="Calibri" panose="020F0502020204030204" pitchFamily="34" charset="0"/>
              </a:rPr>
              <a:t> </a:t>
            </a:r>
            <a:r>
              <a:rPr lang="el-GR" sz="2000" dirty="0" err="1">
                <a:latin typeface="Calibri" panose="020F0502020204030204" pitchFamily="34" charset="0"/>
              </a:rPr>
              <a:t>Πανεπιστήμιον</a:t>
            </a:r>
            <a:r>
              <a:rPr lang="el-GR" sz="2000" dirty="0">
                <a:latin typeface="Calibri" panose="020F0502020204030204" pitchFamily="34" charset="0"/>
              </a:rPr>
              <a:t> Αθηνών</a:t>
            </a:r>
            <a:r>
              <a:rPr lang="en-US" sz="2000" dirty="0">
                <a:latin typeface="Calibri" panose="020F0502020204030204" pitchFamily="34" charset="0"/>
              </a:rPr>
              <a:t>, </a:t>
            </a:r>
            <a:r>
              <a:rPr lang="el-GR" sz="2000" dirty="0">
                <a:latin typeface="Calibri" panose="020F0502020204030204" pitchFamily="34" charset="0"/>
              </a:rPr>
              <a:t>Μάριος </a:t>
            </a:r>
            <a:r>
              <a:rPr lang="el-GR" sz="2000" dirty="0" err="1">
                <a:latin typeface="Calibri" panose="020F0502020204030204" pitchFamily="34" charset="0"/>
              </a:rPr>
              <a:t>Χρύσου</a:t>
            </a:r>
            <a:r>
              <a:rPr lang="el-GR" sz="2000" dirty="0">
                <a:latin typeface="Calibri" panose="020F0502020204030204" pitchFamily="34" charset="0"/>
              </a:rPr>
              <a:t>. «Φρασεολογία. </a:t>
            </a:r>
            <a:r>
              <a:rPr lang="en-GB" sz="2000" dirty="0" err="1">
                <a:latin typeface="Calibri" panose="020F0502020204030204" pitchFamily="34" charset="0"/>
              </a:rPr>
              <a:t>Phraseologie</a:t>
            </a:r>
            <a:r>
              <a:rPr lang="el-GR" sz="2000" dirty="0">
                <a:latin typeface="Calibri" panose="020F0502020204030204" pitchFamily="34" charset="0"/>
              </a:rPr>
              <a:t>: </a:t>
            </a:r>
            <a:r>
              <a:rPr lang="de-DE" sz="2000" dirty="0">
                <a:latin typeface="Calibri" panose="020F0502020204030204" pitchFamily="34" charset="0"/>
              </a:rPr>
              <a:t>Phraseologismen in Lexikon und Text</a:t>
            </a:r>
            <a:r>
              <a:rPr lang="el-GR" sz="2000" dirty="0">
                <a:latin typeface="Calibri" panose="020F0502020204030204" pitchFamily="34" charset="0"/>
              </a:rPr>
              <a:t>». Έκδοση: 1.0. Αθήνα 2015. Διαθέσιμο από τη δικτυακή διεύθυνση:  </a:t>
            </a:r>
            <a:r>
              <a:rPr lang="en-US" sz="2000" dirty="0">
                <a:latin typeface="Calibri" panose="020F0502020204030204" pitchFamily="34" charset="0"/>
                <a:ea typeface="Century Gothic"/>
                <a:cs typeface="Century Gothic"/>
                <a:hlinkClick r:id="rId3"/>
              </a:rPr>
              <a:t>http://opencourses.uoa.gr/courses/GS3/</a:t>
            </a:r>
            <a:r>
              <a:rPr lang="el-GR" sz="2000" dirty="0">
                <a:latin typeface="Calibri" panose="020F0502020204030204" pitchFamily="34" charset="0"/>
                <a:ea typeface="Century Gothic"/>
                <a:cs typeface="Century Gothic"/>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4256484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αδειοδότησης</a:t>
            </a:r>
          </a:p>
        </p:txBody>
      </p:sp>
      <p:sp>
        <p:nvSpPr>
          <p:cNvPr id="3" name="Content Placeholder 2"/>
          <p:cNvSpPr>
            <a:spLocks noGrp="1"/>
          </p:cNvSpPr>
          <p:nvPr>
            <p:ph idx="1"/>
          </p:nvPr>
        </p:nvSpPr>
        <p:spPr>
          <a:xfrm>
            <a:off x="444500" y="1970270"/>
            <a:ext cx="11328400" cy="1426499"/>
          </a:xfrm>
        </p:spPr>
        <p:txBody>
          <a:bodyPr>
            <a:noAutofit/>
          </a:bodyPr>
          <a:lstStyle/>
          <a:p>
            <a:pPr marL="0" indent="0">
              <a:buNone/>
            </a:pPr>
            <a:r>
              <a:rPr lang="el-GR" sz="2000" dirty="0">
                <a:latin typeface="Calibri" panose="020F050202020403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9" y="321518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1192" y="3477816"/>
            <a:ext cx="11204408" cy="3329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a:latin typeface="Calibri" panose="020F0502020204030204" pitchFamily="34" charset="0"/>
            </a:endParaRPr>
          </a:p>
          <a:p>
            <a:pPr>
              <a:spcBef>
                <a:spcPts val="600"/>
              </a:spcBef>
            </a:pPr>
            <a:r>
              <a:rPr lang="el-GR" dirty="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indent="-342900">
              <a:lnSpc>
                <a:spcPct val="90000"/>
              </a:lnSpc>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τόπο</a:t>
            </a:r>
            <a:endParaRPr lang="en-US" dirty="0">
              <a:latin typeface="Calibri" panose="020F0502020204030204" pitchFamily="34" charset="0"/>
            </a:endParaRPr>
          </a:p>
          <a:p>
            <a:pPr>
              <a:spcBef>
                <a:spcPts val="600"/>
              </a:spcBef>
            </a:pPr>
            <a:r>
              <a:rPr lang="el-GR" dirty="0">
                <a:latin typeface="Calibri" panose="020F0502020204030204" pitchFamily="34" charset="0"/>
              </a:rPr>
              <a:t>Ο 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514926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Διατήρηση σημειωμάτων</a:t>
            </a:r>
          </a:p>
        </p:txBody>
      </p:sp>
      <p:sp>
        <p:nvSpPr>
          <p:cNvPr id="3" name="Content Placeholder 2"/>
          <p:cNvSpPr>
            <a:spLocks noGrp="1"/>
          </p:cNvSpPr>
          <p:nvPr>
            <p:ph idx="1"/>
          </p:nvPr>
        </p:nvSpPr>
        <p:spPr/>
        <p:txBody>
          <a:bodyPr anchor="t">
            <a:normAutofit/>
          </a:bodyPr>
          <a:lstStyle/>
          <a:p>
            <a:pPr marL="0" indent="0">
              <a:buNone/>
            </a:pPr>
            <a:r>
              <a:rPr lang="el-GR" dirty="0">
                <a:latin typeface="Calibri" panose="020F0502020204030204" pitchFamily="34" charset="0"/>
              </a:rPr>
              <a:t>Οποιαδήποτε αναπαραγωγή ή διασκευή του υλικού θα πρέπει να συμπεριλαμβάνει:</a:t>
            </a: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Αναφοράς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Αδειοδότησης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η </a:t>
            </a:r>
            <a:r>
              <a:rPr lang="en-US" dirty="0" err="1">
                <a:latin typeface="Calibri" panose="020F0502020204030204" pitchFamily="34" charset="0"/>
              </a:rPr>
              <a:t>δήλωση</a:t>
            </a:r>
            <a:r>
              <a:rPr lang="en-US" dirty="0">
                <a:latin typeface="Calibri" panose="020F0502020204030204" pitchFamily="34" charset="0"/>
              </a:rPr>
              <a:t> </a:t>
            </a:r>
            <a:r>
              <a:rPr lang="el-GR" dirty="0" err="1">
                <a:latin typeface="Calibri" panose="020F0502020204030204" pitchFamily="34" charset="0"/>
              </a:rPr>
              <a:t>Δ</a:t>
            </a:r>
            <a:r>
              <a:rPr lang="en-US" dirty="0">
                <a:latin typeface="Calibri" panose="020F0502020204030204" pitchFamily="34" charset="0"/>
              </a:rPr>
              <a:t>ια</a:t>
            </a:r>
            <a:r>
              <a:rPr lang="en-US" dirty="0" err="1">
                <a:latin typeface="Calibri" panose="020F0502020204030204" pitchFamily="34" charset="0"/>
              </a:rPr>
              <a:t>τήρησης</a:t>
            </a:r>
            <a:r>
              <a:rPr lang="en-US" dirty="0">
                <a:latin typeface="Calibri" panose="020F0502020204030204" pitchFamily="34" charset="0"/>
              </a:rPr>
              <a:t> Σημειωμάτων</a:t>
            </a:r>
            <a:endParaRPr lang="el-GR" dirty="0">
              <a:latin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rPr>
              <a:t>το Σημείωμα Χρήσης Έργων Τρίτων (εφόσον υπάρχει)</a:t>
            </a:r>
          </a:p>
          <a:p>
            <a:pPr marL="0" indent="0">
              <a:buNone/>
            </a:pPr>
            <a:r>
              <a:rPr lang="el-GR" dirty="0">
                <a:latin typeface="Calibri" panose="020F0502020204030204" pitchFamily="34" charset="0"/>
              </a:rPr>
              <a:t>μαζί με τους συνοδευόμενους </a:t>
            </a:r>
            <a:r>
              <a:rPr lang="el-GR" dirty="0" err="1">
                <a:latin typeface="Calibri" panose="020F0502020204030204" pitchFamily="34" charset="0"/>
              </a:rPr>
              <a:t>υπερσυνδέσμους</a:t>
            </a:r>
            <a:r>
              <a:rPr lang="el-GR" dirty="0">
                <a:latin typeface="Calibri" panose="020F0502020204030204" pitchFamily="34" charset="0"/>
              </a:rPr>
              <a:t>.</a:t>
            </a:r>
          </a:p>
          <a:p>
            <a:endParaRPr lang="el-GR" sz="2000" dirty="0">
              <a:latin typeface="Calibri" panose="020F0502020204030204" pitchFamily="34" charset="0"/>
            </a:endParaRPr>
          </a:p>
        </p:txBody>
      </p:sp>
    </p:spTree>
    <p:extLst>
      <p:ext uri="{BB962C8B-B14F-4D97-AF65-F5344CB8AC3E}">
        <p14:creationId xmlns:p14="http://schemas.microsoft.com/office/powerpoint/2010/main" val="2304482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eaLnBrk="1" hangingPunct="1"/>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(1/2)</a:t>
            </a:r>
            <a:r>
              <a:rPr lang="el-GR" sz="3600" dirty="0">
                <a:latin typeface="Calibri" panose="020F0502020204030204" pitchFamily="34" charset="0"/>
              </a:rPr>
              <a:t> </a:t>
            </a:r>
            <a:endParaRPr lang="el-GR" altLang="el-GR" sz="3600" dirty="0">
              <a:latin typeface="Calibri" panose="020F0502020204030204" pitchFamily="34" charset="0"/>
            </a:endParaRPr>
          </a:p>
        </p:txBody>
      </p:sp>
      <p:sp>
        <p:nvSpPr>
          <p:cNvPr id="62466" name="Content Placeholder 2"/>
          <p:cNvSpPr>
            <a:spLocks noGrp="1"/>
          </p:cNvSpPr>
          <p:nvPr>
            <p:ph idx="1"/>
          </p:nvPr>
        </p:nvSpPr>
        <p:spPr/>
        <p:txBody>
          <a:bodyPr anchor="t"/>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Εικόνες/Σχήματα/Διαγράμματα</a:t>
            </a:r>
            <a:r>
              <a:rPr lang="en-US" sz="2000" b="1" dirty="0">
                <a:latin typeface="Calibri" panose="020F0502020204030204" pitchFamily="34" charset="0"/>
              </a:rPr>
              <a:t>/</a:t>
            </a:r>
            <a:r>
              <a:rPr lang="el-GR" sz="2000" b="1" dirty="0">
                <a:latin typeface="Calibri" panose="020F0502020204030204" pitchFamily="34" charset="0"/>
              </a:rPr>
              <a:t>Φωτογραφίες</a:t>
            </a:r>
          </a:p>
        </p:txBody>
      </p:sp>
    </p:spTree>
    <p:extLst>
      <p:ext uri="{BB962C8B-B14F-4D97-AF65-F5344CB8AC3E}">
        <p14:creationId xmlns:p14="http://schemas.microsoft.com/office/powerpoint/2010/main" val="2062405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(2/2)</a:t>
            </a:r>
            <a:r>
              <a:rPr lang="el-GR" sz="3600" dirty="0">
                <a:latin typeface="Calibri" panose="020F0502020204030204" pitchFamily="34" charset="0"/>
              </a:rPr>
              <a:t> </a:t>
            </a:r>
          </a:p>
        </p:txBody>
      </p:sp>
      <p:sp>
        <p:nvSpPr>
          <p:cNvPr id="3" name="Content Placeholder 2"/>
          <p:cNvSpPr>
            <a:spLocks noGrp="1"/>
          </p:cNvSpPr>
          <p:nvPr>
            <p:ph idx="1"/>
          </p:nvPr>
        </p:nvSpPr>
        <p:spPr/>
        <p:txBody>
          <a:bodyPr anchor="t">
            <a:normAutofit/>
          </a:bodyPr>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Πίνακες</a:t>
            </a:r>
          </a:p>
        </p:txBody>
      </p:sp>
    </p:spTree>
    <p:extLst>
      <p:ext uri="{BB962C8B-B14F-4D97-AF65-F5344CB8AC3E}">
        <p14:creationId xmlns:p14="http://schemas.microsoft.com/office/powerpoint/2010/main" val="151619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Aufgabenorientierung</a:t>
            </a:r>
            <a:r>
              <a:rPr lang="de-DE" dirty="0">
                <a:solidFill>
                  <a:schemeClr val="accent2">
                    <a:lumMod val="75000"/>
                  </a:schemeClr>
                </a:solidFill>
              </a:rPr>
              <a:t>  </a:t>
            </a:r>
            <a:r>
              <a:rPr lang="de-DE" dirty="0"/>
              <a:t>(4 von 4)</a:t>
            </a:r>
          </a:p>
        </p:txBody>
      </p:sp>
      <p:sp>
        <p:nvSpPr>
          <p:cNvPr id="3" name="Θέση περιεχομένου 2"/>
          <p:cNvSpPr>
            <a:spLocks noGrp="1"/>
          </p:cNvSpPr>
          <p:nvPr>
            <p:ph idx="1"/>
          </p:nvPr>
        </p:nvSpPr>
        <p:spPr/>
        <p:txBody>
          <a:bodyPr/>
          <a:lstStyle/>
          <a:p>
            <a:pPr marL="0" indent="0">
              <a:buNone/>
            </a:pPr>
            <a:r>
              <a:rPr lang="de-DE" b="1" dirty="0"/>
              <a:t>Gütemerkmale von Aufgaben</a:t>
            </a:r>
            <a:endParaRPr lang="de-DE" dirty="0"/>
          </a:p>
          <a:p>
            <a:pPr marL="342900" indent="-342900">
              <a:buFont typeface="+mj-lt"/>
              <a:buAutoNum type="arabicPeriod"/>
            </a:pPr>
            <a:r>
              <a:rPr lang="de-DE" dirty="0"/>
              <a:t>Bedeutungsgehalt und Lebensweltbezug von Aufgaben </a:t>
            </a:r>
          </a:p>
          <a:p>
            <a:pPr marL="342900" indent="-342900">
              <a:buFont typeface="+mj-lt"/>
              <a:buAutoNum type="arabicPeriod"/>
            </a:pPr>
            <a:r>
              <a:rPr lang="de-DE" dirty="0"/>
              <a:t>Lernende als ernst genommene fremdsprachlich Handelnde </a:t>
            </a:r>
          </a:p>
          <a:p>
            <a:pPr marL="342900" indent="-342900">
              <a:buFont typeface="+mj-lt"/>
              <a:buAutoNum type="arabicPeriod"/>
            </a:pPr>
            <a:r>
              <a:rPr lang="de-DE" dirty="0"/>
              <a:t>Transparenz von und angemessene Herausforderung durch Aufgaben </a:t>
            </a:r>
          </a:p>
          <a:p>
            <a:pPr marL="342900" indent="-342900">
              <a:buFont typeface="+mj-lt"/>
              <a:buAutoNum type="arabicPeriod"/>
            </a:pPr>
            <a:r>
              <a:rPr lang="de-DE" dirty="0"/>
              <a:t>Sprachenlernen durch Bedeutungs- und Formfokussierung </a:t>
            </a:r>
          </a:p>
          <a:p>
            <a:pPr marL="342900" indent="-342900">
              <a:buFont typeface="+mj-lt"/>
              <a:buAutoNum type="arabicPeriod"/>
            </a:pPr>
            <a:r>
              <a:rPr lang="de-DE" dirty="0"/>
              <a:t>Thematische und inhaltliche Angemessenheit von Aufgaben und Lerneräußerungen</a:t>
            </a:r>
          </a:p>
          <a:p>
            <a:pPr marL="342900" indent="-342900">
              <a:buFont typeface="+mj-lt"/>
              <a:buAutoNum type="arabicPeriod"/>
            </a:pPr>
            <a:r>
              <a:rPr lang="el-GR" dirty="0" err="1"/>
              <a:t>Ergebnisorientierung</a:t>
            </a:r>
            <a:r>
              <a:rPr lang="el-GR" dirty="0"/>
              <a:t> </a:t>
            </a:r>
            <a:r>
              <a:rPr lang="el-GR" dirty="0" err="1"/>
              <a:t>von</a:t>
            </a:r>
            <a:r>
              <a:rPr lang="el-GR" dirty="0"/>
              <a:t> </a:t>
            </a:r>
            <a:r>
              <a:rPr lang="el-GR" dirty="0" err="1"/>
              <a:t>Aufgaben</a:t>
            </a:r>
            <a:r>
              <a:rPr lang="el-GR" dirty="0"/>
              <a:t> </a:t>
            </a:r>
            <a:endParaRPr lang="de-DE" dirty="0">
              <a:latin typeface="Gill Sans MT" panose="020B0502020104020203" pitchFamily="34" charset="0"/>
            </a:endParaRPr>
          </a:p>
          <a:p>
            <a:pPr marL="342900" indent="-342900">
              <a:buFont typeface="+mj-lt"/>
              <a:buAutoNum type="arabicPeriod"/>
            </a:pPr>
            <a:r>
              <a:rPr lang="el-GR" dirty="0" err="1"/>
              <a:t>Sorgfältige</a:t>
            </a:r>
            <a:r>
              <a:rPr lang="el-GR" dirty="0"/>
              <a:t> </a:t>
            </a:r>
            <a:r>
              <a:rPr lang="el-GR" dirty="0" err="1"/>
              <a:t>Vor</a:t>
            </a:r>
            <a:r>
              <a:rPr lang="el-GR" dirty="0"/>
              <a:t>- </a:t>
            </a:r>
            <a:r>
              <a:rPr lang="el-GR" dirty="0" err="1"/>
              <a:t>und</a:t>
            </a:r>
            <a:r>
              <a:rPr lang="el-GR" dirty="0"/>
              <a:t> </a:t>
            </a:r>
            <a:r>
              <a:rPr lang="el-GR" dirty="0" err="1"/>
              <a:t>Nachbereitung</a:t>
            </a:r>
            <a:endParaRPr lang="de-DE" dirty="0">
              <a:latin typeface="Gill Sans MT" panose="020B0502020104020203" pitchFamily="34" charset="0"/>
            </a:endParaRP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7</a:t>
            </a:fld>
            <a:endParaRPr lang="en-US"/>
          </a:p>
        </p:txBody>
      </p:sp>
      <p:sp>
        <p:nvSpPr>
          <p:cNvPr id="7" name="TextBox 6"/>
          <p:cNvSpPr txBox="1"/>
          <p:nvPr/>
        </p:nvSpPr>
        <p:spPr>
          <a:xfrm>
            <a:off x="6930639" y="2657742"/>
            <a:ext cx="4680168" cy="861774"/>
          </a:xfrm>
          <a:prstGeom prst="rect">
            <a:avLst/>
          </a:prstGeom>
          <a:noFill/>
        </p:spPr>
        <p:txBody>
          <a:bodyPr wrap="square" rtlCol="0">
            <a:spAutoFit/>
          </a:bodyPr>
          <a:lstStyle/>
          <a:p>
            <a:r>
              <a:rPr lang="de-DE" sz="1000" dirty="0" err="1">
                <a:solidFill>
                  <a:schemeClr val="accent1"/>
                </a:solidFill>
              </a:rPr>
              <a:t>Biebighäuser</a:t>
            </a:r>
            <a:r>
              <a:rPr lang="de-DE" sz="1000" dirty="0">
                <a:solidFill>
                  <a:schemeClr val="accent1"/>
                </a:solidFill>
              </a:rPr>
              <a:t>, Katrin / </a:t>
            </a:r>
            <a:r>
              <a:rPr lang="de-DE" sz="1000" dirty="0" err="1">
                <a:solidFill>
                  <a:schemeClr val="accent1"/>
                </a:solidFill>
              </a:rPr>
              <a:t>Zibelius</a:t>
            </a:r>
            <a:r>
              <a:rPr lang="de-DE" sz="1000" dirty="0">
                <a:solidFill>
                  <a:schemeClr val="accent1"/>
                </a:solidFill>
              </a:rPr>
              <a:t> Marja / Schmidt Torben (2012): Aufgaben 2.0 – Aufgabenorientierung beim Fremdsprachenlernen mit digitalen Medien. In: </a:t>
            </a:r>
            <a:r>
              <a:rPr lang="de-DE" sz="1000" dirty="0" err="1">
                <a:solidFill>
                  <a:schemeClr val="accent1"/>
                </a:solidFill>
              </a:rPr>
              <a:t>Biebighäuser</a:t>
            </a:r>
            <a:r>
              <a:rPr lang="de-DE" sz="1000" dirty="0">
                <a:solidFill>
                  <a:schemeClr val="accent1"/>
                </a:solidFill>
              </a:rPr>
              <a:t>, Katrin / </a:t>
            </a:r>
            <a:r>
              <a:rPr lang="de-DE" sz="1000" dirty="0" err="1">
                <a:solidFill>
                  <a:schemeClr val="accent1"/>
                </a:solidFill>
              </a:rPr>
              <a:t>Zibelius</a:t>
            </a:r>
            <a:r>
              <a:rPr lang="de-DE" sz="1000" dirty="0">
                <a:solidFill>
                  <a:schemeClr val="accent1"/>
                </a:solidFill>
              </a:rPr>
              <a:t> Marja / Schmidt Torben (Hrsg.): Aufgaben 2.0. Konzepte, Materialien und Methoden für das Fremdsprachenlehren und -lernen mit digitalen Medien. Tübingen: Narr, 11-56.</a:t>
            </a:r>
          </a:p>
        </p:txBody>
      </p:sp>
    </p:spTree>
    <p:extLst>
      <p:ext uri="{BB962C8B-B14F-4D97-AF65-F5344CB8AC3E}">
        <p14:creationId xmlns:p14="http://schemas.microsoft.com/office/powerpoint/2010/main" val="320632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a:t>Aufgabenorientierung</a:t>
            </a:r>
            <a:r>
              <a:rPr lang="de-DE">
                <a:solidFill>
                  <a:schemeClr val="accent2">
                    <a:lumMod val="75000"/>
                  </a:schemeClr>
                </a:solidFill>
              </a:rPr>
              <a:t> </a:t>
            </a:r>
            <a:r>
              <a:rPr lang="de-DE"/>
              <a:t>– Beispiele (</a:t>
            </a:r>
            <a:r>
              <a:rPr lang="de-DE" dirty="0"/>
              <a:t>1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Einsatz korpusorientierter Arbeitsmethoden</a:t>
            </a:r>
          </a:p>
          <a:p>
            <a:pPr>
              <a:defRPr/>
            </a:pPr>
            <a:r>
              <a:rPr lang="de-DE" dirty="0"/>
              <a:t>Recherche nach authentischen Vorkommensbeispielen von Phrasemen in Korpora,</a:t>
            </a:r>
          </a:p>
          <a:p>
            <a:pPr>
              <a:defRPr/>
            </a:pPr>
            <a:r>
              <a:rPr lang="de-DE" dirty="0"/>
              <a:t>Generieren von Konkordanzlisten mit Vorkommensbeispielen,</a:t>
            </a:r>
          </a:p>
          <a:p>
            <a:pPr>
              <a:defRPr/>
            </a:pPr>
            <a:r>
              <a:rPr lang="de-DE" dirty="0"/>
              <a:t>Bereinigung und Adaption der ausgewählten Konkordanzbelege auf das Lernerniveau,</a:t>
            </a:r>
          </a:p>
          <a:p>
            <a:pPr>
              <a:defRPr/>
            </a:pPr>
            <a:r>
              <a:rPr lang="de-DE" dirty="0"/>
              <a:t>Induktive Beobachtung der Phraseme und Erfassen ihrer Besonderheiten. </a:t>
            </a:r>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8</a:t>
            </a:fld>
            <a:endParaRPr lang="en-US"/>
          </a:p>
        </p:txBody>
      </p:sp>
    </p:spTree>
    <p:extLst>
      <p:ext uri="{BB962C8B-B14F-4D97-AF65-F5344CB8AC3E}">
        <p14:creationId xmlns:p14="http://schemas.microsoft.com/office/powerpoint/2010/main" val="253271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a:defRPr/>
            </a:pPr>
            <a:r>
              <a:rPr lang="de-DE" dirty="0">
                <a:solidFill>
                  <a:schemeClr val="accent2">
                    <a:lumMod val="75000"/>
                  </a:schemeClr>
                </a:solidFill>
              </a:rPr>
              <a:t>Wie</a:t>
            </a:r>
            <a:r>
              <a:rPr lang="de-DE" dirty="0"/>
              <a:t> soll gelernt werden? </a:t>
            </a:r>
            <a:br>
              <a:rPr lang="de-DE" dirty="0"/>
            </a:br>
            <a:r>
              <a:rPr lang="de-DE" dirty="0"/>
              <a:t>Aufgabenorientierung</a:t>
            </a:r>
            <a:r>
              <a:rPr lang="de-DE" dirty="0">
                <a:solidFill>
                  <a:schemeClr val="accent2">
                    <a:lumMod val="75000"/>
                  </a:schemeClr>
                </a:solidFill>
              </a:rPr>
              <a:t> </a:t>
            </a:r>
            <a:r>
              <a:rPr lang="de-DE" dirty="0"/>
              <a:t>– Beispiele (2 von 12)</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buNone/>
              <a:defRPr/>
            </a:pPr>
            <a:r>
              <a:rPr lang="de-DE" b="1" dirty="0"/>
              <a:t>Regelmäßiges Verfolgen einer Textsorte</a:t>
            </a:r>
          </a:p>
          <a:p>
            <a:pPr>
              <a:defRPr/>
            </a:pPr>
            <a:r>
              <a:rPr lang="de-DE" dirty="0"/>
              <a:t>Verfolgen von </a:t>
            </a:r>
            <a:r>
              <a:rPr lang="de-DE" dirty="0" err="1"/>
              <a:t>Horoskoptexten</a:t>
            </a:r>
            <a:r>
              <a:rPr lang="de-DE" dirty="0"/>
              <a:t> oder Leserbriefen (oder im bilingualen Sachfachunterricht),</a:t>
            </a:r>
          </a:p>
          <a:p>
            <a:pPr>
              <a:defRPr/>
            </a:pPr>
            <a:r>
              <a:rPr lang="de-DE" dirty="0"/>
              <a:t>Dokumentation und onomasiologische Einordnung der darin vorkommenden Phraseme, z.B.</a:t>
            </a:r>
          </a:p>
          <a:p>
            <a:pPr marL="0" indent="0">
              <a:buNone/>
              <a:defRPr/>
            </a:pPr>
            <a:r>
              <a:rPr lang="de-DE" i="1" dirty="0"/>
              <a:t>Suchen Sie im Wochenhoroskop (</a:t>
            </a:r>
            <a:r>
              <a:rPr lang="de-DE" i="1" u="sng" dirty="0"/>
              <a:t>https://www.ahoroskop.de/wochentliches-horoskop</a:t>
            </a:r>
            <a:r>
              <a:rPr lang="de-DE" i="1" dirty="0"/>
              <a:t>), das Ihrem Sternzeichen entspricht, nach Phrasemen. Wiederholen Sie die Suche für insgesamt vier Wochen. Notieren Sie sich die Phraseme und ordnen sie den Kategorien des onomasiologischen Wörterbuchs </a:t>
            </a:r>
            <a:r>
              <a:rPr lang="de-DE" i="1" dirty="0" err="1"/>
              <a:t>Ettingers</a:t>
            </a:r>
            <a:r>
              <a:rPr lang="de-DE" i="1" dirty="0"/>
              <a:t> zu (</a:t>
            </a:r>
            <a:r>
              <a:rPr lang="de-DE" i="1" u="sng" dirty="0"/>
              <a:t>https://www.ettinger-phraseologie.de/pages/deutsche-redewendungen/index-schluesselbegriffe.php</a:t>
            </a:r>
            <a:r>
              <a:rPr lang="de-DE" i="1" dirty="0"/>
              <a:t>). Welche Phraseme werden im Wörterbuch unter derselben onomasiologischen Kategorie angeführt?</a:t>
            </a:r>
            <a:endParaRPr lang="de-DE" dirty="0"/>
          </a:p>
        </p:txBody>
      </p:sp>
      <p:sp>
        <p:nvSpPr>
          <p:cNvPr id="4" name="Θέση υποσέλιδου 3"/>
          <p:cNvSpPr>
            <a:spLocks noGrp="1"/>
          </p:cNvSpPr>
          <p:nvPr>
            <p:ph type="ftr" sz="quarter" idx="11"/>
          </p:nvPr>
        </p:nvSpPr>
        <p:spPr/>
        <p:txBody>
          <a:bodyPr/>
          <a:lstStyle/>
          <a:p>
            <a:pPr>
              <a:defRPr/>
            </a:pPr>
            <a:endParaRPr lang="en-US" dirty="0"/>
          </a:p>
        </p:txBody>
      </p:sp>
      <p:sp>
        <p:nvSpPr>
          <p:cNvPr id="5" name="Θέση αριθμού διαφάνειας 4"/>
          <p:cNvSpPr>
            <a:spLocks noGrp="1"/>
          </p:cNvSpPr>
          <p:nvPr>
            <p:ph type="sldNum" sz="quarter" idx="12"/>
          </p:nvPr>
        </p:nvSpPr>
        <p:spPr/>
        <p:txBody>
          <a:bodyPr/>
          <a:lstStyle/>
          <a:p>
            <a:pPr>
              <a:defRPr/>
            </a:pPr>
            <a:fld id="{FF807928-62C7-457C-AC07-3CDDC5F8E6BC}" type="slidenum">
              <a:rPr lang="en-US" smtClean="0"/>
              <a:pPr>
                <a:defRPr/>
              </a:pPr>
              <a:t>9</a:t>
            </a:fld>
            <a:endParaRPr lang="en-US"/>
          </a:p>
        </p:txBody>
      </p:sp>
    </p:spTree>
    <p:extLst>
      <p:ext uri="{BB962C8B-B14F-4D97-AF65-F5344CB8AC3E}">
        <p14:creationId xmlns:p14="http://schemas.microsoft.com/office/powerpoint/2010/main" val="7087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4669</Words>
  <Application>Microsoft Office PowerPoint</Application>
  <PresentationFormat>Ευρεία οθόνη</PresentationFormat>
  <Paragraphs>412</Paragraphs>
  <Slides>67</Slides>
  <Notes>36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67</vt:i4>
      </vt:variant>
    </vt:vector>
  </HeadingPairs>
  <TitlesOfParts>
    <vt:vector size="75" baseType="lpstr">
      <vt:lpstr>Arial</vt:lpstr>
      <vt:lpstr>Calibri</vt:lpstr>
      <vt:lpstr>Corbel</vt:lpstr>
      <vt:lpstr>Gill Sans MT</vt:lpstr>
      <vt:lpstr>Symbol</vt:lpstr>
      <vt:lpstr>Wingdings</vt:lpstr>
      <vt:lpstr>Wingdings 2</vt:lpstr>
      <vt:lpstr>Dividend</vt:lpstr>
      <vt:lpstr>phraseologie</vt:lpstr>
      <vt:lpstr>Wie soll gelernt werden? </vt:lpstr>
      <vt:lpstr>Wie soll gelernt werden?  Sprachformale Kenntnisse in der kommunikativen Didaktik</vt:lpstr>
      <vt:lpstr>Wie soll gelernt werden?  Aufgabenorientierung (task based learning)  (1 von 4)</vt:lpstr>
      <vt:lpstr>Wie soll gelernt werden?  Aufgabenorientierung  (2 von 4)</vt:lpstr>
      <vt:lpstr>Wie soll gelernt werden?  Aufgabenorientierung  (3 von 4)</vt:lpstr>
      <vt:lpstr>Aufgabenorientierung  (4 von 4)</vt:lpstr>
      <vt:lpstr>Wie soll gelernt werden?  Aufgabenorientierung – Beispiele (1 von 12)</vt:lpstr>
      <vt:lpstr>Wie soll gelernt werden?  Aufgabenorientierung – Beispiele (2 von 12)</vt:lpstr>
      <vt:lpstr>Wie soll gelernt werden?  Aufgabenorientierung – Beispiele (3 von 12)</vt:lpstr>
      <vt:lpstr>Wie soll gelernt werden?  Aufgabenorientierung – Beispiele (4 von 12)</vt:lpstr>
      <vt:lpstr>Wie soll gelernt werden?  Aufgabenorientierung – Beispiele (5 von 12)</vt:lpstr>
      <vt:lpstr> Wie soll gelernt werden?  Aufgabenorientierung – Beispiele (6 von 12) </vt:lpstr>
      <vt:lpstr>Wie soll gelernt werden?  Aufgabenorientierung – Beispiele (7 von 12)</vt:lpstr>
      <vt:lpstr>Wie soll gelernt werden?  Aufgabenorientierung – Beispiele (8 von 12)</vt:lpstr>
      <vt:lpstr>Wie soll gelernt werden?  Aufgabenorientierung – Beispiele (9 von 12)</vt:lpstr>
      <vt:lpstr>Wie soll gelernt werden?  Aufgabenorientierung – Beispiele (10 von 12)</vt:lpstr>
      <vt:lpstr>Wie soll gelernt werden?  Aufgabenorientierung – Beispiele (11 von 12)</vt:lpstr>
      <vt:lpstr> Wie soll gelernt werden?  Aufgabenorientierung - Beispiele (12 von 12)</vt:lpstr>
      <vt:lpstr>Wie soll gelernt werden?  formfokkusierung (Focus on form)  (1 von 4)</vt:lpstr>
      <vt:lpstr>Wie soll gelernt werden?  Formfokkusierung (2 von 4)</vt:lpstr>
      <vt:lpstr>Wie soll gelernt werden?  Formfokkusierung (3 von 4)</vt:lpstr>
      <vt:lpstr>Wie soll gelernt werden?  Formfokkusierung (4 von 4)</vt:lpstr>
      <vt:lpstr>Wie soll gelernt werden?  Formfokkusierung, festigung der FORM - beispiele (1 von 2)</vt:lpstr>
      <vt:lpstr>Wie soll gelernt werden?  Formfokkusierung, festigung der FORM - beispiele (2 von 2)</vt:lpstr>
      <vt:lpstr>Wie soll gelernt werden?  Formfokkusierung, festigung der semantik - beispiele (1 von 3)</vt:lpstr>
      <vt:lpstr>Wie soll gelernt werden?  Formfokkusierung, festigung der semantik - beispiele (2 von 3)</vt:lpstr>
      <vt:lpstr>Wie soll gelernt werden?  Formfokkusierung, festigung der semantik - beispiele (3 von 3)</vt:lpstr>
      <vt:lpstr>Wie soll gelernt werden?  Formfokkusierung, festigung der PRAGMATIK</vt:lpstr>
      <vt:lpstr>Wie soll gelernt werden?  Formfokkusierung, verwenden- beispiele (1 von 4)</vt:lpstr>
      <vt:lpstr>Wie soll gelernt werden?  Formfokkusierung, verwenden- beispiele (2 von 2)</vt:lpstr>
      <vt:lpstr>Wie soll gelernt werden?  Formfokkusierung, verwenden- beispiele (3 von 4)</vt:lpstr>
      <vt:lpstr>Wie soll gelernt werden?  Formfokkusierung, verwenden- beispiele (4 von 4)</vt:lpstr>
      <vt:lpstr>zwischenFazit</vt:lpstr>
      <vt:lpstr>Wann sollen Phraseologismen gelernt werden? (progression)</vt:lpstr>
      <vt:lpstr>Wann sollen Phraseologismen gelernt werden? (progression)</vt:lpstr>
      <vt:lpstr>Wann sollen Phraseologismen gelernt werden? faktoren für die Bestimmung der progression</vt:lpstr>
      <vt:lpstr>Faktoren für die Bestimmung der Progression: 1. Altersstufe</vt:lpstr>
      <vt:lpstr>Faktoren für die bestimmung der progression: 1. Altersstufe</vt:lpstr>
      <vt:lpstr>Faktoren für die bestimmung der progression: II. nähe zur muttersprachlichen phraseologie</vt:lpstr>
      <vt:lpstr>Faktoren für die bestimmung der progression: II. nähe zur muttersprachlichen phraseologie</vt:lpstr>
      <vt:lpstr> Faktoren für die bestimmung der progression: III. Beherrschungsmodus</vt:lpstr>
      <vt:lpstr> Faktoren für die bestimmung der progression: III. Beherrschungsmodus</vt:lpstr>
      <vt:lpstr> Faktoren für die bestimmung der progression: iV. Gebundenheit an spezifische Sprachhandlungen</vt:lpstr>
      <vt:lpstr>Faktoren für die bestimmung der progression: iV. Gebundenheit an spezifische Sprachhandlungen</vt:lpstr>
      <vt:lpstr> Faktoren für die bestimmung der progression:  iv. Gebundenheit an spezifische Sprachhandlungen</vt:lpstr>
      <vt:lpstr> Faktoren für die bestimmung der progression: V. Phraseologische Klasse</vt:lpstr>
      <vt:lpstr>Faktoren für die bestimmung der progression:  v. Phraseologische Klasse</vt:lpstr>
      <vt:lpstr> Faktoren für die bestimmung der progression: v. Phraseologische Klasse</vt:lpstr>
      <vt:lpstr>Faktoren für die bestimmung der progression:  v. Phraseologische Klasse</vt:lpstr>
      <vt:lpstr>Faktoren für die bestimmung der progression:  vi. syntaktische Komplexität</vt:lpstr>
      <vt:lpstr>Faktoren für die bestimmung der progression:  vi. syntaktische Komplexität</vt:lpstr>
      <vt:lpstr>Bestimmung der progression anhand der äquivalenz zu L1</vt:lpstr>
      <vt:lpstr> Bestimmung der progression anhand der äquivalenz zur L1 vorschlag zur niveauzuordnung</vt:lpstr>
      <vt:lpstr>fazit (1von 3)</vt:lpstr>
      <vt:lpstr>fazit (2 von 3)</vt:lpstr>
      <vt:lpstr>fazit (3 von 3)</vt:lpstr>
      <vt:lpstr>ausblick</vt:lpstr>
      <vt:lpstr>ende</vt:lpstr>
      <vt:lpstr>χρηματοδοτηση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„Ohne FleiSS kein preis“</dc:title>
  <dc:creator>User</dc:creator>
  <cp:lastModifiedBy>Marios Chrissou</cp:lastModifiedBy>
  <cp:revision>408</cp:revision>
  <dcterms:created xsi:type="dcterms:W3CDTF">2013-07-20T09:13:49Z</dcterms:created>
  <dcterms:modified xsi:type="dcterms:W3CDTF">2023-11-29T13:12:56Z</dcterms:modified>
</cp:coreProperties>
</file>