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2.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0.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2"/>
  </p:sldMasterIdLst>
  <p:notesMasterIdLst>
    <p:notesMasterId r:id="rId24"/>
  </p:notesMasterIdLst>
  <p:handoutMasterIdLst>
    <p:handoutMasterId r:id="rId25"/>
  </p:handoutMasterIdLst>
  <p:sldIdLst>
    <p:sldId id="280" r:id="rId3"/>
    <p:sldId id="279" r:id="rId4"/>
    <p:sldId id="265" r:id="rId5"/>
    <p:sldId id="266" r:id="rId6"/>
    <p:sldId id="277" r:id="rId7"/>
    <p:sldId id="257" r:id="rId8"/>
    <p:sldId id="275" r:id="rId9"/>
    <p:sldId id="272" r:id="rId10"/>
    <p:sldId id="273" r:id="rId11"/>
    <p:sldId id="274" r:id="rId12"/>
    <p:sldId id="276" r:id="rId13"/>
    <p:sldId id="278" r:id="rId14"/>
    <p:sldId id="281" r:id="rId15"/>
    <p:sldId id="282" r:id="rId16"/>
    <p:sldId id="283" r:id="rId17"/>
    <p:sldId id="284" r:id="rId18"/>
    <p:sldId id="285" r:id="rId19"/>
    <p:sldId id="286" r:id="rId20"/>
    <p:sldId id="287" r:id="rId21"/>
    <p:sldId id="288" r:id="rId22"/>
    <p:sldId id="290" r:id="rId23"/>
  </p:sldIdLst>
  <p:sldSz cx="9144000" cy="6858000" type="screen4x3"/>
  <p:notesSz cx="6858000" cy="9144000"/>
  <p:custDataLst>
    <p:tags r:id="rId26"/>
  </p:custDataLst>
  <p:defaultTextStyle>
    <a:defPPr>
      <a:defRPr lang="en-US"/>
    </a:defPPr>
    <a:lvl1pPr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5pPr>
    <a:lvl6pPr marL="2286000" algn="l" defTabSz="914400" rtl="0" eaLnBrk="1" latinLnBrk="0" hangingPunct="1">
      <a:defRPr kern="1200">
        <a:solidFill>
          <a:schemeClr val="tx1"/>
        </a:solidFill>
        <a:latin typeface="Tahoma" panose="020B0604030504040204" pitchFamily="34" charset="0"/>
        <a:ea typeface="+mn-ea"/>
        <a:cs typeface="+mn-cs"/>
      </a:defRPr>
    </a:lvl6pPr>
    <a:lvl7pPr marL="2743200" algn="l" defTabSz="914400" rtl="0" eaLnBrk="1" latinLnBrk="0" hangingPunct="1">
      <a:defRPr kern="1200">
        <a:solidFill>
          <a:schemeClr val="tx1"/>
        </a:solidFill>
        <a:latin typeface="Tahoma" panose="020B0604030504040204" pitchFamily="34" charset="0"/>
        <a:ea typeface="+mn-ea"/>
        <a:cs typeface="+mn-cs"/>
      </a:defRPr>
    </a:lvl7pPr>
    <a:lvl8pPr marL="3200400" algn="l" defTabSz="914400" rtl="0" eaLnBrk="1" latinLnBrk="0" hangingPunct="1">
      <a:defRPr kern="1200">
        <a:solidFill>
          <a:schemeClr val="tx1"/>
        </a:solidFill>
        <a:latin typeface="Tahoma" panose="020B0604030504040204" pitchFamily="34" charset="0"/>
        <a:ea typeface="+mn-ea"/>
        <a:cs typeface="+mn-cs"/>
      </a:defRPr>
    </a:lvl8pPr>
    <a:lvl9pPr marL="3657600" algn="l" defTabSz="914400" rtl="0" eaLnBrk="1" latinLnBrk="0" hangingPunct="1">
      <a:defRPr kern="1200">
        <a:solidFill>
          <a:schemeClr val="tx1"/>
        </a:solidFill>
        <a:latin typeface="Tahoma" panose="020B060403050404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FFCC00"/>
    <a:srgbClr val="00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248" autoAdjust="0"/>
    <p:restoredTop sz="94434" autoAdjust="0"/>
  </p:normalViewPr>
  <p:slideViewPr>
    <p:cSldViewPr showGuides="1">
      <p:cViewPr varScale="1">
        <p:scale>
          <a:sx n="70" d="100"/>
          <a:sy n="70" d="100"/>
        </p:scale>
        <p:origin x="131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gs" Target="tags/tag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7.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image" Target="../media/image1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2971800" cy="457200"/>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eaLnBrk="0" hangingPunct="0">
              <a:defRPr sz="1200">
                <a:latin typeface="Times New Roman" pitchFamily="18" charset="0"/>
              </a:defRPr>
            </a:lvl1pPr>
          </a:lstStyle>
          <a:p>
            <a:pPr>
              <a:defRPr/>
            </a:pPr>
            <a:endParaRPr lang="el-GR"/>
          </a:p>
        </p:txBody>
      </p:sp>
      <p:sp>
        <p:nvSpPr>
          <p:cNvPr id="15363" name="Rectangle 3"/>
          <p:cNvSpPr>
            <a:spLocks noGrp="1" noChangeArrowheads="1"/>
          </p:cNvSpPr>
          <p:nvPr>
            <p:ph type="dt" sz="quarter" idx="1"/>
          </p:nvPr>
        </p:nvSpPr>
        <p:spPr bwMode="auto">
          <a:xfrm>
            <a:off x="3886200" y="0"/>
            <a:ext cx="2971800" cy="457200"/>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eaLnBrk="0" hangingPunct="0">
              <a:defRPr sz="1200">
                <a:latin typeface="Times New Roman" pitchFamily="18" charset="0"/>
              </a:defRPr>
            </a:lvl1pPr>
          </a:lstStyle>
          <a:p>
            <a:pPr>
              <a:defRPr/>
            </a:pPr>
            <a:endParaRPr lang="el-GR"/>
          </a:p>
        </p:txBody>
      </p:sp>
      <p:sp>
        <p:nvSpPr>
          <p:cNvPr id="15364" name="Rectangle 4"/>
          <p:cNvSpPr>
            <a:spLocks noGrp="1" noChangeArrowheads="1"/>
          </p:cNvSpPr>
          <p:nvPr>
            <p:ph type="ftr" sz="quarter" idx="2"/>
          </p:nvPr>
        </p:nvSpPr>
        <p:spPr bwMode="auto">
          <a:xfrm>
            <a:off x="0" y="8686800"/>
            <a:ext cx="2971800" cy="457200"/>
          </a:xfrm>
          <a:prstGeom prst="rect">
            <a:avLst/>
          </a:prstGeom>
          <a:noFill/>
          <a:ln w="12700">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eaLnBrk="0" hangingPunct="0">
              <a:defRPr sz="1200">
                <a:latin typeface="Times New Roman" pitchFamily="18" charset="0"/>
              </a:defRPr>
            </a:lvl1pPr>
          </a:lstStyle>
          <a:p>
            <a:pPr>
              <a:defRPr/>
            </a:pPr>
            <a:endParaRPr lang="el-GR"/>
          </a:p>
        </p:txBody>
      </p:sp>
      <p:sp>
        <p:nvSpPr>
          <p:cNvPr id="15365" name="Rectangle 5"/>
          <p:cNvSpPr>
            <a:spLocks noGrp="1" noChangeArrowheads="1"/>
          </p:cNvSpPr>
          <p:nvPr>
            <p:ph type="sldNum" sz="quarter" idx="3"/>
          </p:nvPr>
        </p:nvSpPr>
        <p:spPr bwMode="auto">
          <a:xfrm>
            <a:off x="3886200" y="8686800"/>
            <a:ext cx="2971800" cy="457200"/>
          </a:xfrm>
          <a:prstGeom prst="rect">
            <a:avLst/>
          </a:prstGeom>
          <a:noFill/>
          <a:ln w="12700">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r" eaLnBrk="0" hangingPunct="0">
              <a:defRPr sz="1200">
                <a:latin typeface="Times New Roman" panose="02020603050405020304" pitchFamily="18" charset="0"/>
              </a:defRPr>
            </a:lvl1pPr>
          </a:lstStyle>
          <a:p>
            <a:pPr>
              <a:defRPr/>
            </a:pPr>
            <a:fld id="{0A5C4530-143C-442B-8AA1-5558B885AE0B}" type="slidenum">
              <a:rPr lang="el-GR" altLang="el-GR"/>
              <a:pPr>
                <a:defRPr/>
              </a:pPr>
              <a:t>‹#›</a:t>
            </a:fld>
            <a:endParaRPr lang="el-GR" altLang="el-GR" dirty="0"/>
          </a:p>
        </p:txBody>
      </p:sp>
    </p:spTree>
    <p:extLst>
      <p:ext uri="{BB962C8B-B14F-4D97-AF65-F5344CB8AC3E}">
        <p14:creationId xmlns:p14="http://schemas.microsoft.com/office/powerpoint/2010/main" val="36521705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2971800" cy="457200"/>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eaLnBrk="0" hangingPunct="0">
              <a:defRPr sz="1200">
                <a:latin typeface="Times New Roman" pitchFamily="18" charset="0"/>
              </a:defRPr>
            </a:lvl1pPr>
          </a:lstStyle>
          <a:p>
            <a:pPr>
              <a:defRPr/>
            </a:pPr>
            <a:endParaRPr lang="el-GR"/>
          </a:p>
        </p:txBody>
      </p:sp>
      <p:sp>
        <p:nvSpPr>
          <p:cNvPr id="17411" name="Rectangle 3"/>
          <p:cNvSpPr>
            <a:spLocks noGrp="1" noChangeArrowheads="1"/>
          </p:cNvSpPr>
          <p:nvPr>
            <p:ph type="dt" idx="1"/>
          </p:nvPr>
        </p:nvSpPr>
        <p:spPr bwMode="auto">
          <a:xfrm>
            <a:off x="3886200" y="0"/>
            <a:ext cx="2971800" cy="457200"/>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eaLnBrk="0" hangingPunct="0">
              <a:defRPr sz="1200">
                <a:latin typeface="Times New Roman" pitchFamily="18" charset="0"/>
              </a:defRPr>
            </a:lvl1pPr>
          </a:lstStyle>
          <a:p>
            <a:pPr>
              <a:defRPr/>
            </a:pPr>
            <a:endParaRPr lang="el-GR"/>
          </a:p>
        </p:txBody>
      </p:sp>
      <p:sp>
        <p:nvSpPr>
          <p:cNvPr id="1536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3" name="Rectangle 5"/>
          <p:cNvSpPr>
            <a:spLocks noGrp="1" noChangeArrowheads="1"/>
          </p:cNvSpPr>
          <p:nvPr>
            <p:ph type="body" sz="quarter" idx="3"/>
          </p:nvPr>
        </p:nvSpPr>
        <p:spPr bwMode="auto">
          <a:xfrm>
            <a:off x="914400" y="4343400"/>
            <a:ext cx="5029200" cy="4114800"/>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p>
            <a:pPr lvl="0"/>
            <a:r>
              <a:rPr lang="el-GR" noProof="0" smtClean="0"/>
              <a:t>Κάντε κλικ για επεξεργασία των στυλ κειμένου στο υπόδειγμα</a:t>
            </a:r>
          </a:p>
          <a:p>
            <a:pPr lvl="1"/>
            <a:r>
              <a:rPr lang="el-GR" noProof="0" smtClean="0"/>
              <a:t>Δεύτερο επίπεδο</a:t>
            </a:r>
          </a:p>
          <a:p>
            <a:pPr lvl="2"/>
            <a:r>
              <a:rPr lang="el-GR" noProof="0" smtClean="0"/>
              <a:t>Τρίτο επίπεδο</a:t>
            </a:r>
          </a:p>
          <a:p>
            <a:pPr lvl="3"/>
            <a:r>
              <a:rPr lang="el-GR" noProof="0" smtClean="0"/>
              <a:t>Τέταρτο επίπεδο</a:t>
            </a:r>
          </a:p>
          <a:p>
            <a:pPr lvl="4"/>
            <a:r>
              <a:rPr lang="el-GR" noProof="0" smtClean="0"/>
              <a:t>Πέμπτο επίπεδο</a:t>
            </a:r>
          </a:p>
        </p:txBody>
      </p:sp>
      <p:sp>
        <p:nvSpPr>
          <p:cNvPr id="17414" name="Rectangle 6"/>
          <p:cNvSpPr>
            <a:spLocks noGrp="1" noChangeArrowheads="1"/>
          </p:cNvSpPr>
          <p:nvPr>
            <p:ph type="ftr" sz="quarter" idx="4"/>
          </p:nvPr>
        </p:nvSpPr>
        <p:spPr bwMode="auto">
          <a:xfrm>
            <a:off x="0" y="8686800"/>
            <a:ext cx="2971800" cy="457200"/>
          </a:xfrm>
          <a:prstGeom prst="rect">
            <a:avLst/>
          </a:prstGeom>
          <a:noFill/>
          <a:ln w="12700">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eaLnBrk="0" hangingPunct="0">
              <a:defRPr sz="1200">
                <a:latin typeface="Times New Roman" pitchFamily="18" charset="0"/>
              </a:defRPr>
            </a:lvl1pPr>
          </a:lstStyle>
          <a:p>
            <a:pPr>
              <a:defRPr/>
            </a:pPr>
            <a:endParaRPr lang="el-GR"/>
          </a:p>
        </p:txBody>
      </p:sp>
      <p:sp>
        <p:nvSpPr>
          <p:cNvPr id="17415" name="Rectangle 7"/>
          <p:cNvSpPr>
            <a:spLocks noGrp="1" noChangeArrowheads="1"/>
          </p:cNvSpPr>
          <p:nvPr>
            <p:ph type="sldNum" sz="quarter" idx="5"/>
          </p:nvPr>
        </p:nvSpPr>
        <p:spPr bwMode="auto">
          <a:xfrm>
            <a:off x="3886200" y="8686800"/>
            <a:ext cx="2971800" cy="457200"/>
          </a:xfrm>
          <a:prstGeom prst="rect">
            <a:avLst/>
          </a:prstGeom>
          <a:noFill/>
          <a:ln w="12700">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r" eaLnBrk="0" hangingPunct="0">
              <a:defRPr sz="1200">
                <a:latin typeface="Times New Roman" panose="02020603050405020304" pitchFamily="18" charset="0"/>
              </a:defRPr>
            </a:lvl1pPr>
          </a:lstStyle>
          <a:p>
            <a:pPr>
              <a:defRPr/>
            </a:pPr>
            <a:fld id="{378332B0-123C-4420-A88C-44F287BCB09D}" type="slidenum">
              <a:rPr lang="el-GR" altLang="el-GR"/>
              <a:pPr>
                <a:defRPr/>
              </a:pPr>
              <a:t>‹#›</a:t>
            </a:fld>
            <a:endParaRPr lang="el-GR" altLang="el-GR" dirty="0"/>
          </a:p>
        </p:txBody>
      </p:sp>
    </p:spTree>
    <p:extLst>
      <p:ext uri="{BB962C8B-B14F-4D97-AF65-F5344CB8AC3E}">
        <p14:creationId xmlns:p14="http://schemas.microsoft.com/office/powerpoint/2010/main" val="40283245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Θέση εικόνας διαφάνειας 1"/>
          <p:cNvSpPr>
            <a:spLocks noGrp="1" noRot="1" noChangeAspect="1" noTextEdit="1"/>
          </p:cNvSpPr>
          <p:nvPr>
            <p:ph type="sldImg"/>
          </p:nvPr>
        </p:nvSpPr>
        <p:spPr>
          <a:ln/>
        </p:spPr>
      </p:sp>
      <p:sp>
        <p:nvSpPr>
          <p:cNvPr id="18435" name="Θέση σημειώσεων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pPr marL="171450" indent="-171450">
              <a:buFontTx/>
              <a:buChar char="•"/>
            </a:pPr>
            <a:endParaRPr lang="el-GR" altLang="el-GR" smtClean="0">
              <a:solidFill>
                <a:srgbClr val="FF0000"/>
              </a:solidFill>
            </a:endParaRPr>
          </a:p>
        </p:txBody>
      </p:sp>
    </p:spTree>
    <p:extLst>
      <p:ext uri="{BB962C8B-B14F-4D97-AF65-F5344CB8AC3E}">
        <p14:creationId xmlns:p14="http://schemas.microsoft.com/office/powerpoint/2010/main" val="38048113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endParaRPr lang="el-GR" altLang="el-GR" smtClean="0"/>
          </a:p>
        </p:txBody>
      </p:sp>
      <p:sp>
        <p:nvSpPr>
          <p:cNvPr id="46084"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76F18C6D-865C-45D1-A651-2F9BC74445C3}" type="slidenum">
              <a:rPr lang="el-GR" altLang="el-GR" smtClean="0">
                <a:latin typeface="Times New Roman" panose="02020603050405020304" pitchFamily="18" charset="0"/>
              </a:rPr>
              <a:pPr/>
              <a:t>21</a:t>
            </a:fld>
            <a:endParaRPr lang="el-GR" altLang="el-GR" smtClean="0">
              <a:latin typeface="Times New Roman" panose="02020603050405020304" pitchFamily="18" charset="0"/>
            </a:endParaRPr>
          </a:p>
        </p:txBody>
      </p:sp>
    </p:spTree>
    <p:extLst>
      <p:ext uri="{BB962C8B-B14F-4D97-AF65-F5344CB8AC3E}">
        <p14:creationId xmlns:p14="http://schemas.microsoft.com/office/powerpoint/2010/main" val="10754395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spcBef>
                <a:spcPct val="30000"/>
              </a:spcBef>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40DB28ED-2C7C-4CE7-9271-D1B45E3AA8F2}" type="slidenum">
              <a:rPr kumimoji="0" lang="el-GR" altLang="el-GR" smtClean="0"/>
              <a:pPr>
                <a:spcBef>
                  <a:spcPct val="0"/>
                </a:spcBef>
              </a:pPr>
              <a:t>6</a:t>
            </a:fld>
            <a:endParaRPr kumimoji="0" lang="el-GR" altLang="el-GR" smtClean="0"/>
          </a:p>
        </p:txBody>
      </p:sp>
      <p:sp>
        <p:nvSpPr>
          <p:cNvPr id="24579" name="Rectangle 1026"/>
          <p:cNvSpPr>
            <a:spLocks noGrp="1" noRot="1" noChangeAspect="1" noChangeArrowheads="1" noTextEdit="1"/>
          </p:cNvSpPr>
          <p:nvPr>
            <p:ph type="sldImg"/>
          </p:nvPr>
        </p:nvSpPr>
        <p:spPr>
          <a:ln/>
        </p:spPr>
      </p:sp>
      <p:sp>
        <p:nvSpPr>
          <p:cNvPr id="24580" name="Rectangle 1027"/>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pPr eaLnBrk="1" hangingPunct="1"/>
            <a:endParaRPr lang="el-GR" altLang="el-GR" smtClean="0"/>
          </a:p>
        </p:txBody>
      </p:sp>
    </p:spTree>
    <p:extLst>
      <p:ext uri="{BB962C8B-B14F-4D97-AF65-F5344CB8AC3E}">
        <p14:creationId xmlns:p14="http://schemas.microsoft.com/office/powerpoint/2010/main" val="10526594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Θέση εικόνας διαφάνειας 1"/>
          <p:cNvSpPr>
            <a:spLocks noGrp="1" noRot="1" noChangeAspect="1" noTextEdit="1"/>
          </p:cNvSpPr>
          <p:nvPr>
            <p:ph type="sldImg"/>
          </p:nvPr>
        </p:nvSpPr>
        <p:spPr>
          <a:ln/>
        </p:spPr>
      </p:sp>
      <p:sp>
        <p:nvSpPr>
          <p:cNvPr id="33795" name="Θέση σημειώσεων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pPr marL="171450" indent="-171450">
              <a:buFontTx/>
              <a:buChar char="•"/>
            </a:pPr>
            <a:endParaRPr lang="el-GR" altLang="el-GR" smtClean="0"/>
          </a:p>
        </p:txBody>
      </p:sp>
      <p:sp>
        <p:nvSpPr>
          <p:cNvPr id="33796" name="Θέση αριθμού διαφάνειας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56D274BF-AC8B-423E-B99E-A6CCF13CF205}" type="slidenum">
              <a:rPr lang="el-GR" altLang="el-GR" smtClean="0">
                <a:latin typeface="Times New Roman" panose="02020603050405020304" pitchFamily="18" charset="0"/>
              </a:rPr>
              <a:pPr/>
              <a:t>14</a:t>
            </a:fld>
            <a:endParaRPr lang="el-GR" altLang="el-GR" smtClean="0">
              <a:latin typeface="Times New Roman" panose="02020603050405020304" pitchFamily="18" charset="0"/>
            </a:endParaRPr>
          </a:p>
        </p:txBody>
      </p:sp>
    </p:spTree>
    <p:extLst>
      <p:ext uri="{BB962C8B-B14F-4D97-AF65-F5344CB8AC3E}">
        <p14:creationId xmlns:p14="http://schemas.microsoft.com/office/powerpoint/2010/main" val="31936977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endParaRPr lang="el-GR" altLang="el-GR" smtClean="0"/>
          </a:p>
        </p:txBody>
      </p:sp>
      <p:sp>
        <p:nvSpPr>
          <p:cNvPr id="35844"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0EAE28AE-35D8-44AA-BDF9-97F5DB6AC8FB}" type="slidenum">
              <a:rPr lang="el-GR" altLang="el-GR" smtClean="0">
                <a:latin typeface="Times New Roman" panose="02020603050405020304" pitchFamily="18" charset="0"/>
              </a:rPr>
              <a:pPr/>
              <a:t>15</a:t>
            </a:fld>
            <a:endParaRPr lang="el-GR" altLang="el-GR" smtClean="0">
              <a:latin typeface="Times New Roman" panose="02020603050405020304" pitchFamily="18" charset="0"/>
            </a:endParaRPr>
          </a:p>
        </p:txBody>
      </p:sp>
    </p:spTree>
    <p:extLst>
      <p:ext uri="{BB962C8B-B14F-4D97-AF65-F5344CB8AC3E}">
        <p14:creationId xmlns:p14="http://schemas.microsoft.com/office/powerpoint/2010/main" val="28215685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endParaRPr lang="el-GR" altLang="el-GR" smtClean="0"/>
          </a:p>
        </p:txBody>
      </p:sp>
      <p:sp>
        <p:nvSpPr>
          <p:cNvPr id="37892"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DFD5DECC-5246-4AC4-A8B5-F5B370853792}" type="slidenum">
              <a:rPr lang="el-GR" altLang="el-GR" smtClean="0">
                <a:latin typeface="Times New Roman" panose="02020603050405020304" pitchFamily="18" charset="0"/>
              </a:rPr>
              <a:pPr/>
              <a:t>16</a:t>
            </a:fld>
            <a:endParaRPr lang="el-GR" altLang="el-GR" smtClean="0">
              <a:latin typeface="Times New Roman" panose="02020603050405020304" pitchFamily="18" charset="0"/>
            </a:endParaRPr>
          </a:p>
        </p:txBody>
      </p:sp>
    </p:spTree>
    <p:extLst>
      <p:ext uri="{BB962C8B-B14F-4D97-AF65-F5344CB8AC3E}">
        <p14:creationId xmlns:p14="http://schemas.microsoft.com/office/powerpoint/2010/main" val="8860658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endParaRPr lang="el-GR" altLang="el-GR" smtClean="0"/>
          </a:p>
        </p:txBody>
      </p:sp>
      <p:sp>
        <p:nvSpPr>
          <p:cNvPr id="39940"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7BA5293F-FC4B-4491-B4E4-27C0BF91A819}" type="slidenum">
              <a:rPr lang="el-GR" altLang="el-GR" smtClean="0">
                <a:latin typeface="Times New Roman" panose="02020603050405020304" pitchFamily="18" charset="0"/>
              </a:rPr>
              <a:pPr/>
              <a:t>17</a:t>
            </a:fld>
            <a:endParaRPr lang="el-GR" altLang="el-GR" smtClean="0">
              <a:latin typeface="Times New Roman" panose="02020603050405020304" pitchFamily="18" charset="0"/>
            </a:endParaRPr>
          </a:p>
        </p:txBody>
      </p:sp>
    </p:spTree>
    <p:extLst>
      <p:ext uri="{BB962C8B-B14F-4D97-AF65-F5344CB8AC3E}">
        <p14:creationId xmlns:p14="http://schemas.microsoft.com/office/powerpoint/2010/main" val="31254264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endParaRPr lang="el-GR" altLang="el-GR" smtClean="0"/>
          </a:p>
        </p:txBody>
      </p:sp>
    </p:spTree>
    <p:extLst>
      <p:ext uri="{BB962C8B-B14F-4D97-AF65-F5344CB8AC3E}">
        <p14:creationId xmlns:p14="http://schemas.microsoft.com/office/powerpoint/2010/main" val="22528966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endParaRPr lang="el-GR" altLang="el-GR" smtClean="0"/>
          </a:p>
        </p:txBody>
      </p:sp>
    </p:spTree>
    <p:extLst>
      <p:ext uri="{BB962C8B-B14F-4D97-AF65-F5344CB8AC3E}">
        <p14:creationId xmlns:p14="http://schemas.microsoft.com/office/powerpoint/2010/main" val="35780150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endParaRPr lang="el-GR" altLang="el-GR" smtClean="0"/>
          </a:p>
        </p:txBody>
      </p:sp>
      <p:sp>
        <p:nvSpPr>
          <p:cNvPr id="46084"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76F18C6D-865C-45D1-A651-2F9BC74445C3}" type="slidenum">
              <a:rPr lang="el-GR" altLang="el-GR" smtClean="0">
                <a:latin typeface="Times New Roman" panose="02020603050405020304" pitchFamily="18" charset="0"/>
              </a:rPr>
              <a:pPr/>
              <a:t>20</a:t>
            </a:fld>
            <a:endParaRPr lang="el-GR" altLang="el-GR" smtClean="0">
              <a:latin typeface="Times New Roman" panose="02020603050405020304" pitchFamily="18" charset="0"/>
            </a:endParaRPr>
          </a:p>
        </p:txBody>
      </p:sp>
    </p:spTree>
    <p:extLst>
      <p:ext uri="{BB962C8B-B14F-4D97-AF65-F5344CB8AC3E}">
        <p14:creationId xmlns:p14="http://schemas.microsoft.com/office/powerpoint/2010/main" val="15360927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lvl1pPr>
              <a:defRPr>
                <a:solidFill>
                  <a:schemeClr val="accent1"/>
                </a:solidFill>
              </a:defRPr>
            </a:lvl1pPr>
          </a:lstStyle>
          <a:p>
            <a:r>
              <a:rPr lang="el-GR" smtClean="0"/>
              <a:t>Στυλ κύριου τίτλου</a:t>
            </a:r>
            <a:endParaRPr lang="el-GR" dirty="0"/>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dirty="0"/>
          </a:p>
        </p:txBody>
      </p:sp>
    </p:spTree>
    <p:extLst>
      <p:ext uri="{BB962C8B-B14F-4D97-AF65-F5344CB8AC3E}">
        <p14:creationId xmlns:p14="http://schemas.microsoft.com/office/powerpoint/2010/main" val="1701198459"/>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4" name="Θέση αριθμού διαφάνειας 5"/>
          <p:cNvSpPr txBox="1">
            <a:spLocks/>
          </p:cNvSpPr>
          <p:nvPr/>
        </p:nvSpPr>
        <p:spPr>
          <a:xfrm>
            <a:off x="8645525" y="6442075"/>
            <a:ext cx="431800" cy="268288"/>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26760FC4-79A8-43D6-AB4C-796F49DED92F}" type="slidenum">
              <a:rPr lang="el-GR" smtClean="0">
                <a:solidFill>
                  <a:srgbClr val="5075BC"/>
                </a:solidFill>
              </a:rPr>
              <a:pPr algn="ctr">
                <a:defRPr/>
              </a:pPr>
              <a:t>‹#›</a:t>
            </a:fld>
            <a:endParaRPr lang="el-GR" dirty="0">
              <a:solidFill>
                <a:srgbClr val="5075BC"/>
              </a:solidFill>
            </a:endParaRPr>
          </a:p>
        </p:txBody>
      </p:sp>
      <p:sp>
        <p:nvSpPr>
          <p:cNvPr id="5" name="2 - Θέση υποσέλιδου"/>
          <p:cNvSpPr txBox="1">
            <a:spLocks/>
          </p:cNvSpPr>
          <p:nvPr/>
        </p:nvSpPr>
        <p:spPr bwMode="auto">
          <a:xfrm>
            <a:off x="539750" y="6442075"/>
            <a:ext cx="7993063" cy="268288"/>
          </a:xfrm>
          <a:prstGeom prst="rect">
            <a:avLst/>
          </a:prstGeom>
          <a:solidFill>
            <a:schemeClr val="bg1">
              <a:lumMod val="95000"/>
            </a:schemeClr>
          </a:solidFill>
          <a:ln>
            <a:miter lim="800000"/>
            <a:headEnd/>
            <a:tailEnd/>
          </a:ln>
        </p:spPr>
        <p:txBody>
          <a:bodyPr anchor="ctr"/>
          <a:lstStyle/>
          <a:p>
            <a:pPr eaLnBrk="1" fontAlgn="auto" hangingPunct="1">
              <a:spcBef>
                <a:spcPts val="0"/>
              </a:spcBef>
              <a:spcAft>
                <a:spcPts val="0"/>
              </a:spcAft>
              <a:defRPr/>
            </a:pPr>
            <a:r>
              <a:rPr lang="el-GR" sz="1000" dirty="0">
                <a:solidFill>
                  <a:srgbClr val="5075BC"/>
                </a:solidFill>
              </a:rPr>
              <a:t>Ενότητα Α –Κεφάλαιο 2: Ανάπτυξη κρυστάλλων-προετοιμασία δισκίων-</a:t>
            </a:r>
            <a:r>
              <a:rPr lang="el-GR" sz="1000" dirty="0" err="1">
                <a:solidFill>
                  <a:srgbClr val="5075BC"/>
                </a:solidFill>
              </a:rPr>
              <a:t>επιταξία</a:t>
            </a:r>
            <a:endParaRPr lang="el-GR" sz="1000" dirty="0">
              <a:solidFill>
                <a:srgbClr val="5075BC"/>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738" y="6254750"/>
            <a:ext cx="4318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Τίτλος 1"/>
          <p:cNvSpPr>
            <a:spLocks noGrp="1"/>
          </p:cNvSpPr>
          <p:nvPr>
            <p:ph type="title"/>
          </p:nvPr>
        </p:nvSpPr>
        <p:spPr/>
        <p:txBody>
          <a:bodyPr/>
          <a:lstStyle>
            <a:lvl1pPr>
              <a:defRPr b="0">
                <a:solidFill>
                  <a:schemeClr val="accent1"/>
                </a:solidFill>
              </a:defRPr>
            </a:lvl1pPr>
          </a:lstStyle>
          <a:p>
            <a:r>
              <a:rPr lang="el-GR"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754887928"/>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lvl1pPr>
              <a:defRPr b="0">
                <a:solidFill>
                  <a:srgbClr val="5075BC"/>
                </a:solidFill>
              </a:defRPr>
            </a:lvl1pPr>
          </a:lstStyle>
          <a:p>
            <a:r>
              <a:rPr lang="el-GR" smtClean="0"/>
              <a:t>Στυλ κύριου τίτλου</a:t>
            </a:r>
            <a:endParaRPr lang="el-GR" dirty="0"/>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2224636209"/>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Τίτλος και Πίνακ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1150938" y="214313"/>
            <a:ext cx="7793037" cy="1462087"/>
          </a:xfrm>
        </p:spPr>
        <p:txBody>
          <a:bodyPr/>
          <a:lstStyle/>
          <a:p>
            <a:r>
              <a:rPr lang="el-GR" smtClean="0"/>
              <a:t>Kλικ για επεξεργασία του τίτλου</a:t>
            </a:r>
            <a:endParaRPr lang="el-GR"/>
          </a:p>
        </p:txBody>
      </p:sp>
      <p:sp>
        <p:nvSpPr>
          <p:cNvPr id="3" name="2 - Θέση πίνακα"/>
          <p:cNvSpPr>
            <a:spLocks noGrp="1"/>
          </p:cNvSpPr>
          <p:nvPr>
            <p:ph type="tbl" idx="1"/>
          </p:nvPr>
        </p:nvSpPr>
        <p:spPr>
          <a:xfrm>
            <a:off x="1182688" y="2017713"/>
            <a:ext cx="7772400" cy="4114800"/>
          </a:xfrm>
        </p:spPr>
        <p:txBody>
          <a:bodyPr rtlCol="0">
            <a:normAutofit/>
          </a:bodyPr>
          <a:lstStyle/>
          <a:p>
            <a:pPr lvl="0"/>
            <a:endParaRPr lang="el-GR" noProof="0" dirty="0" smtClean="0"/>
          </a:p>
        </p:txBody>
      </p:sp>
      <p:sp>
        <p:nvSpPr>
          <p:cNvPr id="4" name="Rectangle 11"/>
          <p:cNvSpPr>
            <a:spLocks noGrp="1" noChangeArrowheads="1"/>
          </p:cNvSpPr>
          <p:nvPr>
            <p:ph type="dt" sz="half" idx="10"/>
          </p:nvPr>
        </p:nvSpPr>
        <p:spPr>
          <a:xfrm>
            <a:off x="1162050" y="6243638"/>
            <a:ext cx="1905000" cy="457200"/>
          </a:xfrm>
          <a:prstGeom prst="rect">
            <a:avLst/>
          </a:prstGeom>
        </p:spPr>
        <p:txBody>
          <a:bodyPr/>
          <a:lstStyle>
            <a:lvl1pPr eaLnBrk="1" hangingPunct="1">
              <a:defRPr/>
            </a:lvl1pPr>
          </a:lstStyle>
          <a:p>
            <a:pPr>
              <a:defRPr/>
            </a:pPr>
            <a:fld id="{C824707F-2B4B-4B34-B709-E21635D41642}" type="datetime1">
              <a:rPr lang="el-GR"/>
              <a:pPr>
                <a:defRPr/>
              </a:pPr>
              <a:t>6/3/2015</a:t>
            </a:fld>
            <a:endParaRPr lang="el-GR" dirty="0"/>
          </a:p>
        </p:txBody>
      </p:sp>
      <p:sp>
        <p:nvSpPr>
          <p:cNvPr id="5" name="Rectangle 12"/>
          <p:cNvSpPr>
            <a:spLocks noGrp="1" noChangeArrowheads="1"/>
          </p:cNvSpPr>
          <p:nvPr>
            <p:ph type="ftr" sz="quarter" idx="11"/>
          </p:nvPr>
        </p:nvSpPr>
        <p:spPr>
          <a:xfrm>
            <a:off x="3657600" y="6243638"/>
            <a:ext cx="2895600" cy="457200"/>
          </a:xfrm>
          <a:prstGeom prst="rect">
            <a:avLst/>
          </a:prstGeom>
        </p:spPr>
        <p:txBody>
          <a:bodyPr/>
          <a:lstStyle>
            <a:lvl1pPr eaLnBrk="1" hangingPunct="1">
              <a:defRPr/>
            </a:lvl1pPr>
          </a:lstStyle>
          <a:p>
            <a:pPr>
              <a:defRPr/>
            </a:pPr>
            <a:endParaRPr lang="el-GR"/>
          </a:p>
        </p:txBody>
      </p:sp>
      <p:sp>
        <p:nvSpPr>
          <p:cNvPr id="6" name="Rectangle 13"/>
          <p:cNvSpPr>
            <a:spLocks noGrp="1" noChangeArrowheads="1"/>
          </p:cNvSpPr>
          <p:nvPr>
            <p:ph type="sldNum" sz="quarter" idx="12"/>
          </p:nvPr>
        </p:nvSpPr>
        <p:spPr>
          <a:xfrm>
            <a:off x="7042150" y="6243638"/>
            <a:ext cx="1905000" cy="457200"/>
          </a:xfrm>
          <a:prstGeom prst="rect">
            <a:avLst/>
          </a:prstGeom>
        </p:spPr>
        <p:txBody>
          <a:bodyPr/>
          <a:lstStyle>
            <a:lvl1pPr eaLnBrk="1" hangingPunct="1">
              <a:defRPr/>
            </a:lvl1pPr>
          </a:lstStyle>
          <a:p>
            <a:pPr>
              <a:defRPr/>
            </a:pPr>
            <a:fld id="{C394824E-7EF2-4A4B-8B97-0A509EA0F988}" type="slidenum">
              <a:rPr lang="el-GR" altLang="el-GR"/>
              <a:pPr>
                <a:defRPr/>
              </a:pPr>
              <a:t>‹#›</a:t>
            </a:fld>
            <a:endParaRPr lang="el-GR" altLang="el-GR" dirty="0"/>
          </a:p>
        </p:txBody>
      </p:sp>
    </p:spTree>
    <p:extLst>
      <p:ext uri="{BB962C8B-B14F-4D97-AF65-F5344CB8AC3E}">
        <p14:creationId xmlns:p14="http://schemas.microsoft.com/office/powerpoint/2010/main" val="3599598806"/>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cSld name="Τίτλος, Αντικείμενο και 2 Αντικεί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1150938" y="214313"/>
            <a:ext cx="7793037" cy="1462087"/>
          </a:xfrm>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1182688" y="2017713"/>
            <a:ext cx="3810000" cy="41148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quarter" idx="2"/>
          </p:nvPr>
        </p:nvSpPr>
        <p:spPr>
          <a:xfrm>
            <a:off x="5145088" y="2017713"/>
            <a:ext cx="3810000" cy="19812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περιεχομένου"/>
          <p:cNvSpPr>
            <a:spLocks noGrp="1"/>
          </p:cNvSpPr>
          <p:nvPr>
            <p:ph sz="quarter" idx="3"/>
          </p:nvPr>
        </p:nvSpPr>
        <p:spPr>
          <a:xfrm>
            <a:off x="5145088" y="4151313"/>
            <a:ext cx="3810000" cy="19812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Rectangle 11"/>
          <p:cNvSpPr>
            <a:spLocks noGrp="1" noChangeArrowheads="1"/>
          </p:cNvSpPr>
          <p:nvPr>
            <p:ph type="dt" sz="half" idx="10"/>
          </p:nvPr>
        </p:nvSpPr>
        <p:spPr>
          <a:xfrm>
            <a:off x="1162050" y="6243638"/>
            <a:ext cx="1905000" cy="457200"/>
          </a:xfrm>
          <a:prstGeom prst="rect">
            <a:avLst/>
          </a:prstGeom>
        </p:spPr>
        <p:txBody>
          <a:bodyPr/>
          <a:lstStyle>
            <a:lvl1pPr eaLnBrk="1" hangingPunct="1">
              <a:defRPr/>
            </a:lvl1pPr>
          </a:lstStyle>
          <a:p>
            <a:pPr>
              <a:defRPr/>
            </a:pPr>
            <a:fld id="{251C0CF0-8FE6-4CA1-A0DE-FA07B9266C51}" type="datetime1">
              <a:rPr lang="el-GR"/>
              <a:pPr>
                <a:defRPr/>
              </a:pPr>
              <a:t>6/3/2015</a:t>
            </a:fld>
            <a:endParaRPr lang="el-GR" dirty="0"/>
          </a:p>
        </p:txBody>
      </p:sp>
      <p:sp>
        <p:nvSpPr>
          <p:cNvPr id="7" name="Rectangle 12"/>
          <p:cNvSpPr>
            <a:spLocks noGrp="1" noChangeArrowheads="1"/>
          </p:cNvSpPr>
          <p:nvPr>
            <p:ph type="ftr" sz="quarter" idx="11"/>
          </p:nvPr>
        </p:nvSpPr>
        <p:spPr>
          <a:xfrm>
            <a:off x="3657600" y="6243638"/>
            <a:ext cx="2895600" cy="457200"/>
          </a:xfrm>
          <a:prstGeom prst="rect">
            <a:avLst/>
          </a:prstGeom>
        </p:spPr>
        <p:txBody>
          <a:bodyPr/>
          <a:lstStyle>
            <a:lvl1pPr eaLnBrk="1" hangingPunct="1">
              <a:defRPr/>
            </a:lvl1pPr>
          </a:lstStyle>
          <a:p>
            <a:pPr>
              <a:defRPr/>
            </a:pPr>
            <a:endParaRPr lang="el-GR"/>
          </a:p>
        </p:txBody>
      </p:sp>
      <p:sp>
        <p:nvSpPr>
          <p:cNvPr id="8" name="Rectangle 13"/>
          <p:cNvSpPr>
            <a:spLocks noGrp="1" noChangeArrowheads="1"/>
          </p:cNvSpPr>
          <p:nvPr>
            <p:ph type="sldNum" sz="quarter" idx="12"/>
          </p:nvPr>
        </p:nvSpPr>
        <p:spPr>
          <a:xfrm>
            <a:off x="7042150" y="6243638"/>
            <a:ext cx="1905000" cy="457200"/>
          </a:xfrm>
          <a:prstGeom prst="rect">
            <a:avLst/>
          </a:prstGeom>
        </p:spPr>
        <p:txBody>
          <a:bodyPr/>
          <a:lstStyle>
            <a:lvl1pPr eaLnBrk="1" hangingPunct="1">
              <a:defRPr/>
            </a:lvl1pPr>
          </a:lstStyle>
          <a:p>
            <a:pPr>
              <a:defRPr/>
            </a:pPr>
            <a:fld id="{36F54CB5-ACF9-4A2E-90DE-69D5402958FB}" type="slidenum">
              <a:rPr lang="el-GR" altLang="el-GR"/>
              <a:pPr>
                <a:defRPr/>
              </a:pPr>
              <a:t>‹#›</a:t>
            </a:fld>
            <a:endParaRPr lang="el-GR" altLang="el-GR" dirty="0"/>
          </a:p>
        </p:txBody>
      </p:sp>
    </p:spTree>
    <p:extLst>
      <p:ext uri="{BB962C8B-B14F-4D97-AF65-F5344CB8AC3E}">
        <p14:creationId xmlns:p14="http://schemas.microsoft.com/office/powerpoint/2010/main" val="3301004563"/>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4" name="Θέση αριθμού διαφάνειας 5" descr="[DECORATIVE]"/>
          <p:cNvSpPr txBox="1">
            <a:spLocks/>
          </p:cNvSpPr>
          <p:nvPr/>
        </p:nvSpPr>
        <p:spPr>
          <a:xfrm>
            <a:off x="8645525" y="6442075"/>
            <a:ext cx="431800" cy="268288"/>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42E72668-3747-4D1D-951B-D6F529B71B8F}" type="slidenum">
              <a:rPr lang="el-GR" smtClean="0">
                <a:solidFill>
                  <a:srgbClr val="5075BC"/>
                </a:solidFill>
              </a:rPr>
              <a:pPr algn="ctr">
                <a:defRPr/>
              </a:pPr>
              <a:t>‹#›</a:t>
            </a:fld>
            <a:endParaRPr lang="el-GR" dirty="0">
              <a:solidFill>
                <a:srgbClr val="5075BC"/>
              </a:solidFill>
            </a:endParaRPr>
          </a:p>
        </p:txBody>
      </p:sp>
      <p:sp>
        <p:nvSpPr>
          <p:cNvPr id="5" name="2 - Θέση υποσέλιδου" descr="[DECORATIVE]"/>
          <p:cNvSpPr txBox="1">
            <a:spLocks/>
          </p:cNvSpPr>
          <p:nvPr/>
        </p:nvSpPr>
        <p:spPr bwMode="auto">
          <a:xfrm>
            <a:off x="539750" y="6442075"/>
            <a:ext cx="7993063" cy="268288"/>
          </a:xfrm>
          <a:prstGeom prst="rect">
            <a:avLst/>
          </a:prstGeom>
          <a:solidFill>
            <a:schemeClr val="bg1">
              <a:lumMod val="95000"/>
            </a:schemeClr>
          </a:solidFill>
          <a:ln>
            <a:miter lim="800000"/>
            <a:headEnd/>
            <a:tailEnd/>
          </a:ln>
        </p:spPr>
        <p:txBody>
          <a:bodyPr anchor="ctr"/>
          <a:lstStyle/>
          <a:p>
            <a:pPr eaLnBrk="1" fontAlgn="auto" hangingPunct="1">
              <a:spcBef>
                <a:spcPts val="0"/>
              </a:spcBef>
              <a:spcAft>
                <a:spcPts val="0"/>
              </a:spcAft>
              <a:defRPr/>
            </a:pPr>
            <a:r>
              <a:rPr lang="el-GR" sz="1000" dirty="0">
                <a:solidFill>
                  <a:srgbClr val="5075BC"/>
                </a:solidFill>
              </a:rPr>
              <a:t>Ενότητα Α –Κεφάλαιο 2: Ανάπτυξη κρυστάλλων-προετοιμασία δισκίων-</a:t>
            </a:r>
            <a:r>
              <a:rPr lang="el-GR" sz="1000" dirty="0" err="1">
                <a:solidFill>
                  <a:srgbClr val="5075BC"/>
                </a:solidFill>
              </a:rPr>
              <a:t>επιταξία</a:t>
            </a:r>
            <a:endParaRPr lang="el-GR" sz="1000" dirty="0">
              <a:solidFill>
                <a:srgbClr val="5075BC"/>
              </a:solidFill>
            </a:endParaRPr>
          </a:p>
        </p:txBody>
      </p:sp>
      <p:pic>
        <p:nvPicPr>
          <p:cNvPr id="6" name="Picture 5" descr="[DECORATIVE]"/>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738" y="6254750"/>
            <a:ext cx="4318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Τίτλος 1"/>
          <p:cNvSpPr>
            <a:spLocks noGrp="1"/>
          </p:cNvSpPr>
          <p:nvPr>
            <p:ph type="title"/>
          </p:nvPr>
        </p:nvSpPr>
        <p:spPr/>
        <p:txBody>
          <a:bodyPr/>
          <a:lstStyle>
            <a:lvl1pPr>
              <a:defRPr b="0">
                <a:solidFill>
                  <a:srgbClr val="5075BC"/>
                </a:solidFill>
              </a:defRPr>
            </a:lvl1pPr>
          </a:lstStyle>
          <a:p>
            <a:r>
              <a:rPr lang="el-GR" smtClean="0"/>
              <a:t>Στυλ κύριου τίτλου</a:t>
            </a:r>
            <a:endParaRPr lang="el-GR" dirty="0"/>
          </a:p>
        </p:txBody>
      </p:sp>
      <p:sp>
        <p:nvSpPr>
          <p:cNvPr id="3" name="Θέση περιεχομένου 2"/>
          <p:cNvSpPr>
            <a:spLocks noGrp="1"/>
          </p:cNvSpPr>
          <p:nvPr>
            <p:ph idx="1"/>
          </p:nvPr>
        </p:nvSpPr>
        <p:spPr>
          <a:xfrm>
            <a:off x="464156" y="1556792"/>
            <a:ext cx="8229600" cy="45259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Tree>
    <p:extLst>
      <p:ext uri="{BB962C8B-B14F-4D97-AF65-F5344CB8AC3E}">
        <p14:creationId xmlns:p14="http://schemas.microsoft.com/office/powerpoint/2010/main" val="2843408367"/>
      </p:ext>
    </p:extLst>
  </p:cSld>
  <p:clrMapOvr>
    <a:masterClrMapping/>
  </p:clrMapOvr>
  <p:transition/>
  <p:hf hdr="0" ftr="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0" cap="none" baseline="0">
                <a:solidFill>
                  <a:srgbClr val="5075BC"/>
                </a:solidFill>
              </a:defRPr>
            </a:lvl1pPr>
          </a:lstStyle>
          <a:p>
            <a:r>
              <a:rPr lang="el-GR"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Tree>
    <p:extLst>
      <p:ext uri="{BB962C8B-B14F-4D97-AF65-F5344CB8AC3E}">
        <p14:creationId xmlns:p14="http://schemas.microsoft.com/office/powerpoint/2010/main" val="1083516251"/>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5" name="Θέση αριθμού διαφάνειας 5" descr="[DECORATIVE]"/>
          <p:cNvSpPr txBox="1">
            <a:spLocks/>
          </p:cNvSpPr>
          <p:nvPr/>
        </p:nvSpPr>
        <p:spPr>
          <a:xfrm>
            <a:off x="8645525" y="6442075"/>
            <a:ext cx="431800" cy="268288"/>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421C4543-36F8-49C0-961B-5352035FE43B}" type="slidenum">
              <a:rPr lang="el-GR" smtClean="0">
                <a:solidFill>
                  <a:srgbClr val="5075BC"/>
                </a:solidFill>
              </a:rPr>
              <a:pPr algn="ctr">
                <a:defRPr/>
              </a:pPr>
              <a:t>‹#›</a:t>
            </a:fld>
            <a:endParaRPr lang="el-GR" dirty="0">
              <a:solidFill>
                <a:srgbClr val="5075BC"/>
              </a:solidFill>
            </a:endParaRPr>
          </a:p>
        </p:txBody>
      </p:sp>
      <p:sp>
        <p:nvSpPr>
          <p:cNvPr id="6" name="2 - Θέση υποσέλιδου" descr="[DECORATIVE]"/>
          <p:cNvSpPr txBox="1">
            <a:spLocks/>
          </p:cNvSpPr>
          <p:nvPr/>
        </p:nvSpPr>
        <p:spPr bwMode="auto">
          <a:xfrm>
            <a:off x="539750" y="6442075"/>
            <a:ext cx="7993063" cy="268288"/>
          </a:xfrm>
          <a:prstGeom prst="rect">
            <a:avLst/>
          </a:prstGeom>
          <a:solidFill>
            <a:schemeClr val="bg1">
              <a:lumMod val="95000"/>
            </a:schemeClr>
          </a:solidFill>
          <a:ln>
            <a:miter lim="800000"/>
            <a:headEnd/>
            <a:tailEnd/>
          </a:ln>
        </p:spPr>
        <p:txBody>
          <a:bodyPr anchor="ctr"/>
          <a:lstStyle/>
          <a:p>
            <a:pPr eaLnBrk="1" fontAlgn="auto" hangingPunct="1">
              <a:spcBef>
                <a:spcPts val="0"/>
              </a:spcBef>
              <a:spcAft>
                <a:spcPts val="0"/>
              </a:spcAft>
              <a:defRPr/>
            </a:pPr>
            <a:r>
              <a:rPr lang="el-GR" sz="1000" dirty="0">
                <a:solidFill>
                  <a:srgbClr val="5075BC"/>
                </a:solidFill>
              </a:rPr>
              <a:t>Ενότητα Α –Κεφάλαιο 2: Ανάπτυξη κρυστάλλων-προετοιμασία δισκίων-</a:t>
            </a:r>
            <a:r>
              <a:rPr lang="el-GR" sz="1000" dirty="0" err="1">
                <a:solidFill>
                  <a:srgbClr val="5075BC"/>
                </a:solidFill>
              </a:rPr>
              <a:t>επιταξία</a:t>
            </a:r>
            <a:endParaRPr lang="el-GR" sz="1000" dirty="0">
              <a:solidFill>
                <a:srgbClr val="5075BC"/>
              </a:solidFill>
            </a:endParaRPr>
          </a:p>
        </p:txBody>
      </p:sp>
      <p:pic>
        <p:nvPicPr>
          <p:cNvPr id="7" name="Picture 6" descr="[DECORATIVE]"/>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738" y="6254750"/>
            <a:ext cx="4318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Τίτλος 1"/>
          <p:cNvSpPr>
            <a:spLocks noGrp="1"/>
          </p:cNvSpPr>
          <p:nvPr>
            <p:ph type="title"/>
          </p:nvPr>
        </p:nvSpPr>
        <p:spPr/>
        <p:txBody>
          <a:bodyPr/>
          <a:lstStyle>
            <a:lvl1pPr>
              <a:defRPr b="0">
                <a:solidFill>
                  <a:srgbClr val="5075BC"/>
                </a:solidFill>
              </a:defRPr>
            </a:lvl1pPr>
          </a:lstStyle>
          <a:p>
            <a:r>
              <a:rPr lang="el-GR"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180565470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7" name="Θέση αριθμού διαφάνειας 5"/>
          <p:cNvSpPr txBox="1">
            <a:spLocks/>
          </p:cNvSpPr>
          <p:nvPr/>
        </p:nvSpPr>
        <p:spPr>
          <a:xfrm>
            <a:off x="8645525" y="6442075"/>
            <a:ext cx="431800" cy="268288"/>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7ED6EE7C-13EA-4EF0-A941-30DB5E10D7E3}" type="slidenum">
              <a:rPr lang="el-GR" smtClean="0">
                <a:solidFill>
                  <a:srgbClr val="5075BC"/>
                </a:solidFill>
              </a:rPr>
              <a:pPr algn="ctr">
                <a:defRPr/>
              </a:pPr>
              <a:t>‹#›</a:t>
            </a:fld>
            <a:endParaRPr lang="el-GR" dirty="0">
              <a:solidFill>
                <a:srgbClr val="5075BC"/>
              </a:solidFill>
            </a:endParaRPr>
          </a:p>
        </p:txBody>
      </p:sp>
      <p:sp>
        <p:nvSpPr>
          <p:cNvPr id="8" name="2 - Θέση υποσέλιδου"/>
          <p:cNvSpPr txBox="1">
            <a:spLocks/>
          </p:cNvSpPr>
          <p:nvPr/>
        </p:nvSpPr>
        <p:spPr bwMode="auto">
          <a:xfrm>
            <a:off x="539750" y="6442075"/>
            <a:ext cx="7993063" cy="268288"/>
          </a:xfrm>
          <a:prstGeom prst="rect">
            <a:avLst/>
          </a:prstGeom>
          <a:solidFill>
            <a:schemeClr val="bg1">
              <a:lumMod val="95000"/>
            </a:schemeClr>
          </a:solidFill>
          <a:ln>
            <a:miter lim="800000"/>
            <a:headEnd/>
            <a:tailEnd/>
          </a:ln>
        </p:spPr>
        <p:txBody>
          <a:bodyPr anchor="ctr"/>
          <a:lstStyle/>
          <a:p>
            <a:pPr eaLnBrk="1" fontAlgn="auto" hangingPunct="1">
              <a:spcBef>
                <a:spcPts val="0"/>
              </a:spcBef>
              <a:spcAft>
                <a:spcPts val="0"/>
              </a:spcAft>
              <a:defRPr/>
            </a:pPr>
            <a:r>
              <a:rPr lang="el-GR" sz="1000" dirty="0">
                <a:solidFill>
                  <a:srgbClr val="5075BC"/>
                </a:solidFill>
              </a:rPr>
              <a:t>Ενότητα Α –Κεφάλαιο 2: Ανάπτυξη κρυστάλλων-προετοιμασία δισκίων-</a:t>
            </a:r>
            <a:r>
              <a:rPr lang="el-GR" sz="1000" dirty="0" err="1">
                <a:solidFill>
                  <a:srgbClr val="5075BC"/>
                </a:solidFill>
              </a:rPr>
              <a:t>επιταξία</a:t>
            </a:r>
            <a:endParaRPr lang="el-GR" sz="1000" dirty="0">
              <a:solidFill>
                <a:srgbClr val="5075BC"/>
              </a:solidFill>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738" y="6254750"/>
            <a:ext cx="4318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Τίτλος 1"/>
          <p:cNvSpPr>
            <a:spLocks noGrp="1"/>
          </p:cNvSpPr>
          <p:nvPr>
            <p:ph type="title"/>
          </p:nvPr>
        </p:nvSpPr>
        <p:spPr/>
        <p:txBody>
          <a:bodyPr/>
          <a:lstStyle>
            <a:lvl1pPr>
              <a:defRPr>
                <a:solidFill>
                  <a:srgbClr val="5075BC"/>
                </a:solidFill>
              </a:defRPr>
            </a:lvl1pPr>
          </a:lstStyle>
          <a:p>
            <a:r>
              <a:rPr lang="el-GR" smtClean="0"/>
              <a:t>Στυλ κύριου τίτλου</a:t>
            </a:r>
            <a:endParaRPr lang="el-GR" dirty="0"/>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2244488794"/>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3" name="Θέση αριθμού διαφάνειας 5"/>
          <p:cNvSpPr txBox="1">
            <a:spLocks/>
          </p:cNvSpPr>
          <p:nvPr/>
        </p:nvSpPr>
        <p:spPr>
          <a:xfrm>
            <a:off x="8645525" y="6442075"/>
            <a:ext cx="431800" cy="268288"/>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11E6360F-4B8E-4698-BAC2-7B00CF69464B}" type="slidenum">
              <a:rPr lang="el-GR" smtClean="0">
                <a:solidFill>
                  <a:srgbClr val="5075BC"/>
                </a:solidFill>
              </a:rPr>
              <a:pPr algn="ctr">
                <a:defRPr/>
              </a:pPr>
              <a:t>‹#›</a:t>
            </a:fld>
            <a:endParaRPr lang="el-GR" dirty="0">
              <a:solidFill>
                <a:srgbClr val="5075BC"/>
              </a:solidFill>
            </a:endParaRPr>
          </a:p>
        </p:txBody>
      </p:sp>
      <p:sp>
        <p:nvSpPr>
          <p:cNvPr id="4" name="2 - Θέση υποσέλιδου"/>
          <p:cNvSpPr txBox="1">
            <a:spLocks/>
          </p:cNvSpPr>
          <p:nvPr/>
        </p:nvSpPr>
        <p:spPr bwMode="auto">
          <a:xfrm>
            <a:off x="539750" y="6442075"/>
            <a:ext cx="7993063" cy="268288"/>
          </a:xfrm>
          <a:prstGeom prst="rect">
            <a:avLst/>
          </a:prstGeom>
          <a:solidFill>
            <a:schemeClr val="bg1">
              <a:lumMod val="95000"/>
            </a:schemeClr>
          </a:solidFill>
          <a:ln>
            <a:miter lim="800000"/>
            <a:headEnd/>
            <a:tailEnd/>
          </a:ln>
        </p:spPr>
        <p:txBody>
          <a:bodyPr anchor="ctr"/>
          <a:lstStyle/>
          <a:p>
            <a:pPr eaLnBrk="1" fontAlgn="auto" hangingPunct="1">
              <a:spcBef>
                <a:spcPts val="0"/>
              </a:spcBef>
              <a:spcAft>
                <a:spcPts val="0"/>
              </a:spcAft>
              <a:defRPr/>
            </a:pPr>
            <a:r>
              <a:rPr lang="el-GR" sz="1000" dirty="0">
                <a:solidFill>
                  <a:srgbClr val="5075BC"/>
                </a:solidFill>
              </a:rPr>
              <a:t>Ενότητα Α –Κεφάλαιο 2: Ανάπτυξη κρυστάλλων-προετοιμασία δισκίων-</a:t>
            </a:r>
            <a:r>
              <a:rPr lang="el-GR" sz="1000" dirty="0" err="1">
                <a:solidFill>
                  <a:srgbClr val="5075BC"/>
                </a:solidFill>
              </a:rPr>
              <a:t>επιταξία</a:t>
            </a:r>
            <a:endParaRPr lang="el-GR" sz="1000" dirty="0">
              <a:solidFill>
                <a:srgbClr val="5075BC"/>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738" y="6254750"/>
            <a:ext cx="4318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Τίτλος 1"/>
          <p:cNvSpPr>
            <a:spLocks noGrp="1"/>
          </p:cNvSpPr>
          <p:nvPr>
            <p:ph type="title"/>
          </p:nvPr>
        </p:nvSpPr>
        <p:spPr/>
        <p:txBody>
          <a:bodyPr/>
          <a:lstStyle>
            <a:lvl1pPr>
              <a:defRPr b="0">
                <a:solidFill>
                  <a:schemeClr val="accent1"/>
                </a:solidFill>
              </a:defRPr>
            </a:lvl1pPr>
          </a:lstStyle>
          <a:p>
            <a:r>
              <a:rPr lang="el-GR" smtClean="0"/>
              <a:t>Στυλ κύριου τίτλου</a:t>
            </a:r>
            <a:endParaRPr lang="el-GR" dirty="0"/>
          </a:p>
        </p:txBody>
      </p:sp>
    </p:spTree>
    <p:extLst>
      <p:ext uri="{BB962C8B-B14F-4D97-AF65-F5344CB8AC3E}">
        <p14:creationId xmlns:p14="http://schemas.microsoft.com/office/powerpoint/2010/main" val="1471982780"/>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545569"/>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Περιεχόμενο με λεζάντα">
    <p:spTree>
      <p:nvGrpSpPr>
        <p:cNvPr id="1" name=""/>
        <p:cNvGrpSpPr/>
        <p:nvPr/>
      </p:nvGrpSpPr>
      <p:grpSpPr>
        <a:xfrm>
          <a:off x="0" y="0"/>
          <a:ext cx="0" cy="0"/>
          <a:chOff x="0" y="0"/>
          <a:chExt cx="0" cy="0"/>
        </a:xfrm>
      </p:grpSpPr>
      <p:sp>
        <p:nvSpPr>
          <p:cNvPr id="5" name="Θέση αριθμού διαφάνειας 5" descr="[DECORATIVE]"/>
          <p:cNvSpPr txBox="1">
            <a:spLocks/>
          </p:cNvSpPr>
          <p:nvPr/>
        </p:nvSpPr>
        <p:spPr>
          <a:xfrm>
            <a:off x="8645525" y="6442075"/>
            <a:ext cx="431800" cy="268288"/>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39BF897F-0DF2-4672-B78F-ACC132031B4B}" type="slidenum">
              <a:rPr lang="el-GR" smtClean="0">
                <a:solidFill>
                  <a:srgbClr val="5075BC"/>
                </a:solidFill>
              </a:rPr>
              <a:pPr algn="ctr">
                <a:defRPr/>
              </a:pPr>
              <a:t>‹#›</a:t>
            </a:fld>
            <a:endParaRPr lang="el-GR" dirty="0">
              <a:solidFill>
                <a:srgbClr val="5075BC"/>
              </a:solidFill>
            </a:endParaRPr>
          </a:p>
        </p:txBody>
      </p:sp>
      <p:sp>
        <p:nvSpPr>
          <p:cNvPr id="7" name="2 - Θέση υποσέλιδου" descr="[DECORATIVE]"/>
          <p:cNvSpPr txBox="1">
            <a:spLocks/>
          </p:cNvSpPr>
          <p:nvPr/>
        </p:nvSpPr>
        <p:spPr bwMode="auto">
          <a:xfrm>
            <a:off x="539750" y="6442075"/>
            <a:ext cx="7993063" cy="268288"/>
          </a:xfrm>
          <a:prstGeom prst="rect">
            <a:avLst/>
          </a:prstGeom>
          <a:solidFill>
            <a:schemeClr val="bg1">
              <a:lumMod val="95000"/>
            </a:schemeClr>
          </a:solidFill>
          <a:ln>
            <a:miter lim="800000"/>
            <a:headEnd/>
            <a:tailEnd/>
          </a:ln>
        </p:spPr>
        <p:txBody>
          <a:bodyPr anchor="ctr"/>
          <a:lstStyle/>
          <a:p>
            <a:pPr eaLnBrk="1" fontAlgn="auto" hangingPunct="1">
              <a:spcBef>
                <a:spcPts val="0"/>
              </a:spcBef>
              <a:spcAft>
                <a:spcPts val="0"/>
              </a:spcAft>
              <a:defRPr/>
            </a:pPr>
            <a:r>
              <a:rPr lang="el-GR" sz="1000" dirty="0">
                <a:solidFill>
                  <a:srgbClr val="5075BC"/>
                </a:solidFill>
              </a:rPr>
              <a:t>Ενότητα Α –Κεφάλαιο 2: Ανάπτυξη κρυστάλλων-προετοιμασία δισκίων-</a:t>
            </a:r>
            <a:r>
              <a:rPr lang="el-GR" sz="1000" dirty="0" err="1">
                <a:solidFill>
                  <a:srgbClr val="5075BC"/>
                </a:solidFill>
              </a:rPr>
              <a:t>επιταξία</a:t>
            </a:r>
            <a:endParaRPr lang="el-GR" sz="1000" dirty="0">
              <a:solidFill>
                <a:srgbClr val="5075BC"/>
              </a:solidFill>
            </a:endParaRPr>
          </a:p>
        </p:txBody>
      </p:sp>
      <p:pic>
        <p:nvPicPr>
          <p:cNvPr id="8" name="Picture 7" descr="[DECORATIVE]"/>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738" y="6254750"/>
            <a:ext cx="4318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6" name="Τίτλος 1"/>
          <p:cNvSpPr>
            <a:spLocks noGrp="1"/>
          </p:cNvSpPr>
          <p:nvPr>
            <p:ph type="title"/>
          </p:nvPr>
        </p:nvSpPr>
        <p:spPr>
          <a:xfrm>
            <a:off x="457200" y="273600"/>
            <a:ext cx="8229600" cy="1144800"/>
          </a:xfrm>
        </p:spPr>
        <p:txBody>
          <a:bodyPr rtlCol="0">
            <a:normAutofit/>
          </a:bodyPr>
          <a:lstStyle>
            <a:lvl1pPr>
              <a:defRPr lang="el-GR" b="0">
                <a:solidFill>
                  <a:schemeClr val="accent1"/>
                </a:solidFill>
              </a:defRPr>
            </a:lvl1pPr>
          </a:lstStyle>
          <a:p>
            <a:pPr lvl="0"/>
            <a:r>
              <a:rPr lang="el-GR" smtClean="0"/>
              <a:t>Στυλ κύριου τίτλου</a:t>
            </a:r>
            <a:endParaRPr lang="el-GR" dirty="0"/>
          </a:p>
        </p:txBody>
      </p:sp>
    </p:spTree>
    <p:extLst>
      <p:ext uri="{BB962C8B-B14F-4D97-AF65-F5344CB8AC3E}">
        <p14:creationId xmlns:p14="http://schemas.microsoft.com/office/powerpoint/2010/main" val="3370682705"/>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Εικόνα με λεζάντα">
    <p:spTree>
      <p:nvGrpSpPr>
        <p:cNvPr id="1" name=""/>
        <p:cNvGrpSpPr/>
        <p:nvPr/>
      </p:nvGrpSpPr>
      <p:grpSpPr>
        <a:xfrm>
          <a:off x="0" y="0"/>
          <a:ext cx="0" cy="0"/>
          <a:chOff x="0" y="0"/>
          <a:chExt cx="0" cy="0"/>
        </a:xfrm>
      </p:grpSpPr>
      <p:sp>
        <p:nvSpPr>
          <p:cNvPr id="5" name="Θέση αριθμού διαφάνειας 5"/>
          <p:cNvSpPr txBox="1">
            <a:spLocks/>
          </p:cNvSpPr>
          <p:nvPr/>
        </p:nvSpPr>
        <p:spPr>
          <a:xfrm>
            <a:off x="8645525" y="6442075"/>
            <a:ext cx="431800" cy="268288"/>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8D8D90A2-484D-4F7A-B401-1073CC294C9D}" type="slidenum">
              <a:rPr lang="el-GR" smtClean="0">
                <a:solidFill>
                  <a:srgbClr val="5075BC"/>
                </a:solidFill>
              </a:rPr>
              <a:pPr algn="ctr">
                <a:defRPr/>
              </a:pPr>
              <a:t>‹#›</a:t>
            </a:fld>
            <a:endParaRPr lang="el-GR" dirty="0">
              <a:solidFill>
                <a:srgbClr val="5075BC"/>
              </a:solidFill>
            </a:endParaRPr>
          </a:p>
        </p:txBody>
      </p:sp>
      <p:sp>
        <p:nvSpPr>
          <p:cNvPr id="6" name="2 - Θέση υποσέλιδου"/>
          <p:cNvSpPr txBox="1">
            <a:spLocks/>
          </p:cNvSpPr>
          <p:nvPr/>
        </p:nvSpPr>
        <p:spPr bwMode="auto">
          <a:xfrm>
            <a:off x="539750" y="6442075"/>
            <a:ext cx="7993063" cy="268288"/>
          </a:xfrm>
          <a:prstGeom prst="rect">
            <a:avLst/>
          </a:prstGeom>
          <a:solidFill>
            <a:schemeClr val="bg1">
              <a:lumMod val="95000"/>
            </a:schemeClr>
          </a:solidFill>
          <a:ln>
            <a:miter lim="800000"/>
            <a:headEnd/>
            <a:tailEnd/>
          </a:ln>
        </p:spPr>
        <p:txBody>
          <a:bodyPr anchor="ctr"/>
          <a:lstStyle/>
          <a:p>
            <a:pPr eaLnBrk="1" fontAlgn="auto" hangingPunct="1">
              <a:spcBef>
                <a:spcPts val="0"/>
              </a:spcBef>
              <a:spcAft>
                <a:spcPts val="0"/>
              </a:spcAft>
              <a:defRPr/>
            </a:pPr>
            <a:r>
              <a:rPr lang="el-GR" sz="1000" dirty="0">
                <a:solidFill>
                  <a:srgbClr val="5075BC"/>
                </a:solidFill>
              </a:rPr>
              <a:t>Ενότητα Α –Κεφάλαιο 2: Ανάπτυξη κρυστάλλων-προετοιμασία δισκίων-</a:t>
            </a:r>
            <a:r>
              <a:rPr lang="el-GR" sz="1000" dirty="0" err="1">
                <a:solidFill>
                  <a:srgbClr val="5075BC"/>
                </a:solidFill>
              </a:rPr>
              <a:t>επιταξία</a:t>
            </a:r>
            <a:endParaRPr lang="el-GR" sz="1000" dirty="0">
              <a:solidFill>
                <a:srgbClr val="5075BC"/>
              </a:solidFill>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738" y="6254750"/>
            <a:ext cx="4318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Θέση εικόνας 2"/>
          <p:cNvSpPr>
            <a:spLocks noGrp="1"/>
          </p:cNvSpPr>
          <p:nvPr>
            <p:ph type="pic" idx="1"/>
          </p:nvPr>
        </p:nvSpPr>
        <p:spPr>
          <a:xfrm>
            <a:off x="1792288" y="1556792"/>
            <a:ext cx="5486400" cy="3456384"/>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l-GR" noProof="0" smtClean="0"/>
              <a:t>Κάντε κλικ στο εικονίδιο για να προσθέσετε εικόνα</a:t>
            </a:r>
            <a:endParaRPr lang="el-GR" noProof="0"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9" name="Τίτλος 1"/>
          <p:cNvSpPr>
            <a:spLocks noGrp="1"/>
          </p:cNvSpPr>
          <p:nvPr>
            <p:ph type="title"/>
          </p:nvPr>
        </p:nvSpPr>
        <p:spPr>
          <a:xfrm>
            <a:off x="457200" y="273600"/>
            <a:ext cx="8229600" cy="1144800"/>
          </a:xfrm>
        </p:spPr>
        <p:txBody>
          <a:bodyPr rtlCol="0">
            <a:normAutofit/>
          </a:bodyPr>
          <a:lstStyle>
            <a:lvl1pPr>
              <a:defRPr lang="el-GR" b="0">
                <a:solidFill>
                  <a:schemeClr val="accent1"/>
                </a:solidFill>
              </a:defRPr>
            </a:lvl1pPr>
          </a:lstStyle>
          <a:p>
            <a:pPr lvl="0"/>
            <a:r>
              <a:rPr lang="el-GR" smtClean="0"/>
              <a:t>Στυλ κύριου τίτλου</a:t>
            </a:r>
            <a:endParaRPr lang="el-GR" dirty="0"/>
          </a:p>
        </p:txBody>
      </p:sp>
    </p:spTree>
    <p:extLst>
      <p:ext uri="{BB962C8B-B14F-4D97-AF65-F5344CB8AC3E}">
        <p14:creationId xmlns:p14="http://schemas.microsoft.com/office/powerpoint/2010/main" val="810655064"/>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Θέση τίτλου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l-GR" altLang="el-GR" smtClean="0"/>
              <a:t>Στυλ κύριου τίτλου</a:t>
            </a:r>
          </a:p>
        </p:txBody>
      </p:sp>
      <p:sp>
        <p:nvSpPr>
          <p:cNvPr id="1027" name="Θέση κειμένου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l-GR" altLang="el-GR" smtClean="0"/>
              <a:t>Στυλ υποδείγματος κειμένου</a:t>
            </a:r>
          </a:p>
          <a:p>
            <a:pPr lvl="1"/>
            <a:r>
              <a:rPr lang="el-GR" altLang="el-GR" smtClean="0"/>
              <a:t>Δεύτερου επιπέδου</a:t>
            </a:r>
          </a:p>
          <a:p>
            <a:pPr lvl="2"/>
            <a:r>
              <a:rPr lang="el-GR" altLang="el-GR" smtClean="0"/>
              <a:t>Τρίτου επιπέδου</a:t>
            </a:r>
          </a:p>
          <a:p>
            <a:pPr lvl="3"/>
            <a:r>
              <a:rPr lang="el-GR" altLang="el-GR" smtClean="0"/>
              <a:t>Τέταρτου επιπέδου</a:t>
            </a:r>
          </a:p>
          <a:p>
            <a:pPr lvl="4"/>
            <a:r>
              <a:rPr lang="el-GR" altLang="el-GR" smtClean="0"/>
              <a:t>Πέμπτου επιπέδου</a:t>
            </a:r>
          </a:p>
        </p:txBody>
      </p:sp>
    </p:spTree>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 id="2147483844" r:id="rId10"/>
    <p:sldLayoutId id="2147483845" r:id="rId11"/>
    <p:sldLayoutId id="2147483846" r:id="rId12"/>
    <p:sldLayoutId id="2147483847" r:id="rId13"/>
  </p:sldLayoutIdLst>
  <p:transition/>
  <p:timing>
    <p:tnLst>
      <p:par>
        <p:cTn id="1" dur="indefinite" restart="never" nodeType="tmRoot"/>
      </p:par>
    </p:tnLst>
  </p:timing>
  <p:hf hdr="0" ftr="0"/>
  <p:txStyles>
    <p:titleStyle>
      <a:lvl1pPr algn="ctr" rtl="0" eaLnBrk="0" fontAlgn="base" hangingPunct="0">
        <a:spcBef>
          <a:spcPct val="0"/>
        </a:spcBef>
        <a:spcAft>
          <a:spcPct val="0"/>
        </a:spcAft>
        <a:defRPr sz="4400" kern="1200">
          <a:solidFill>
            <a:schemeClr val="accent1"/>
          </a:solidFill>
          <a:latin typeface="+mj-lt"/>
          <a:ea typeface="+mj-ea"/>
          <a:cs typeface="+mj-cs"/>
        </a:defRPr>
      </a:lvl1pPr>
      <a:lvl2pPr algn="ctr" rtl="0" eaLnBrk="0" fontAlgn="base" hangingPunct="0">
        <a:spcBef>
          <a:spcPct val="0"/>
        </a:spcBef>
        <a:spcAft>
          <a:spcPct val="0"/>
        </a:spcAft>
        <a:defRPr sz="4400">
          <a:solidFill>
            <a:schemeClr val="accent1"/>
          </a:solidFill>
          <a:latin typeface="Calibri" panose="020F0502020204030204" pitchFamily="34" charset="0"/>
        </a:defRPr>
      </a:lvl2pPr>
      <a:lvl3pPr algn="ctr" rtl="0" eaLnBrk="0" fontAlgn="base" hangingPunct="0">
        <a:spcBef>
          <a:spcPct val="0"/>
        </a:spcBef>
        <a:spcAft>
          <a:spcPct val="0"/>
        </a:spcAft>
        <a:defRPr sz="4400">
          <a:solidFill>
            <a:schemeClr val="accent1"/>
          </a:solidFill>
          <a:latin typeface="Calibri" panose="020F0502020204030204" pitchFamily="34" charset="0"/>
        </a:defRPr>
      </a:lvl3pPr>
      <a:lvl4pPr algn="ctr" rtl="0" eaLnBrk="0" fontAlgn="base" hangingPunct="0">
        <a:spcBef>
          <a:spcPct val="0"/>
        </a:spcBef>
        <a:spcAft>
          <a:spcPct val="0"/>
        </a:spcAft>
        <a:defRPr sz="4400">
          <a:solidFill>
            <a:schemeClr val="accent1"/>
          </a:solidFill>
          <a:latin typeface="Calibri" panose="020F0502020204030204" pitchFamily="34" charset="0"/>
        </a:defRPr>
      </a:lvl4pPr>
      <a:lvl5pPr algn="ctr" rtl="0" eaLnBrk="0" fontAlgn="base" hangingPunct="0">
        <a:spcBef>
          <a:spcPct val="0"/>
        </a:spcBef>
        <a:spcAft>
          <a:spcPct val="0"/>
        </a:spcAft>
        <a:defRPr sz="4400">
          <a:solidFill>
            <a:schemeClr val="accent1"/>
          </a:solidFill>
          <a:latin typeface="Calibri" panose="020F0502020204030204" pitchFamily="34" charset="0"/>
        </a:defRPr>
      </a:lvl5pPr>
      <a:lvl6pPr marL="457200" algn="ctr" rtl="0" fontAlgn="base">
        <a:spcBef>
          <a:spcPct val="0"/>
        </a:spcBef>
        <a:spcAft>
          <a:spcPct val="0"/>
        </a:spcAft>
        <a:defRPr sz="4400">
          <a:solidFill>
            <a:schemeClr val="accent1"/>
          </a:solidFill>
          <a:latin typeface="Calibri" panose="020F0502020204030204" pitchFamily="34" charset="0"/>
        </a:defRPr>
      </a:lvl6pPr>
      <a:lvl7pPr marL="914400" algn="ctr" rtl="0" fontAlgn="base">
        <a:spcBef>
          <a:spcPct val="0"/>
        </a:spcBef>
        <a:spcAft>
          <a:spcPct val="0"/>
        </a:spcAft>
        <a:defRPr sz="4400">
          <a:solidFill>
            <a:schemeClr val="accent1"/>
          </a:solidFill>
          <a:latin typeface="Calibri" panose="020F0502020204030204" pitchFamily="34" charset="0"/>
        </a:defRPr>
      </a:lvl7pPr>
      <a:lvl8pPr marL="1371600" algn="ctr" rtl="0" fontAlgn="base">
        <a:spcBef>
          <a:spcPct val="0"/>
        </a:spcBef>
        <a:spcAft>
          <a:spcPct val="0"/>
        </a:spcAft>
        <a:defRPr sz="4400">
          <a:solidFill>
            <a:schemeClr val="accent1"/>
          </a:solidFill>
          <a:latin typeface="Calibri" panose="020F0502020204030204" pitchFamily="34" charset="0"/>
        </a:defRPr>
      </a:lvl8pPr>
      <a:lvl9pPr marL="1828800" algn="ctr" rtl="0" fontAlgn="base">
        <a:spcBef>
          <a:spcPct val="0"/>
        </a:spcBef>
        <a:spcAft>
          <a:spcPct val="0"/>
        </a:spcAft>
        <a:defRPr sz="4400">
          <a:solidFill>
            <a:schemeClr val="accent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1.xml"/><Relationship Id="rId1" Type="http://schemas.openxmlformats.org/officeDocument/2006/relationships/tags" Target="../tags/tag8.xml"/><Relationship Id="rId4" Type="http://schemas.openxmlformats.org/officeDocument/2006/relationships/image" Target="../media/image23.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24.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opencourses.uoa.gr/courses/DI31/"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0.xml"/><Relationship Id="rId5" Type="http://schemas.openxmlformats.org/officeDocument/2006/relationships/image" Target="../media/image25.png"/><Relationship Id="rId4" Type="http://schemas.openxmlformats.org/officeDocument/2006/relationships/hyperlink" Target="%5b1%5d%20http:/creativecommons.org/licenses/by-nc-sa/4.0/"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hyperlink" Target="https://upload.wikimedia.org/wikipedia/commons/d/d7/Wafer_2_Zoll_bis_8_Zoll_2.jpg"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hyperlink" Target="https://upload.wikimedia.org/wikipedia/commons/5/57/Vector_de_Burgers.PNG" TargetMode="External"/><Relationship Id="rId4" Type="http://schemas.openxmlformats.org/officeDocument/2006/relationships/hyperlink" Target="https://upload.wikimedia.org/wikipedia/commons/e/e2/Silicon_wafer.jpg"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upload.wikimedia.org/wikipedia/commons/1/11/Compounddefects.png"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upload.wikimedia.org/wikipedia/commons/2/28/Photolithography_lab_in_the_LCN_cleanroom.jp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8.wmf"/><Relationship Id="rId2" Type="http://schemas.openxmlformats.org/officeDocument/2006/relationships/tags" Target="../tags/tag4.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7.wmf"/><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5.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slideLayout" Target="../slideLayouts/slideLayout2.xml"/><Relationship Id="rId7" Type="http://schemas.openxmlformats.org/officeDocument/2006/relationships/oleObject" Target="../embeddings/oleObject4.bin"/><Relationship Id="rId2" Type="http://schemas.openxmlformats.org/officeDocument/2006/relationships/tags" Target="../tags/tag6.xml"/><Relationship Id="rId1" Type="http://schemas.openxmlformats.org/officeDocument/2006/relationships/vmlDrawing" Target="../drawings/vmlDrawing2.vml"/><Relationship Id="rId6" Type="http://schemas.openxmlformats.org/officeDocument/2006/relationships/image" Target="../media/image12.wmf"/><Relationship Id="rId5" Type="http://schemas.openxmlformats.org/officeDocument/2006/relationships/oleObject" Target="../embeddings/oleObject3.bin"/><Relationship Id="rId10" Type="http://schemas.openxmlformats.org/officeDocument/2006/relationships/image" Target="../media/image14.wmf"/><Relationship Id="rId4" Type="http://schemas.openxmlformats.org/officeDocument/2006/relationships/notesSlide" Target="../notesSlides/notesSlide2.xml"/><Relationship Id="rId9" Type="http://schemas.openxmlformats.org/officeDocument/2006/relationships/oleObject" Target="../embeddings/oleObject5.bin"/></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7.xml"/><Relationship Id="rId1" Type="http://schemas.openxmlformats.org/officeDocument/2006/relationships/vmlDrawing" Target="../drawings/vmlDrawing3.vml"/><Relationship Id="rId6" Type="http://schemas.openxmlformats.org/officeDocument/2006/relationships/image" Target="../media/image16.wmf"/><Relationship Id="rId5" Type="http://schemas.openxmlformats.org/officeDocument/2006/relationships/oleObject" Target="../embeddings/oleObject6.bin"/><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6" descr="Λογότυπο Εθνικόν και Καποδιστριακόν Πανεπιστήμιον Αθηνών"/>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9388" y="404813"/>
            <a:ext cx="4148137" cy="81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Τίτλος 1"/>
          <p:cNvSpPr>
            <a:spLocks noGrp="1"/>
          </p:cNvSpPr>
          <p:nvPr>
            <p:ph type="ctrTitle"/>
          </p:nvPr>
        </p:nvSpPr>
        <p:spPr>
          <a:xfrm>
            <a:off x="685800" y="2006600"/>
            <a:ext cx="7772400" cy="1470025"/>
          </a:xfrm>
        </p:spPr>
        <p:txBody>
          <a:bodyPr/>
          <a:lstStyle/>
          <a:p>
            <a:pPr eaLnBrk="1" hangingPunct="1"/>
            <a:r>
              <a:rPr lang="el-GR" altLang="el-GR" smtClean="0">
                <a:solidFill>
                  <a:srgbClr val="5075BC"/>
                </a:solidFill>
              </a:rPr>
              <a:t>Σχεδίαση Ολοκληρωμένων Κυκλωμάτων</a:t>
            </a:r>
          </a:p>
        </p:txBody>
      </p:sp>
      <p:sp>
        <p:nvSpPr>
          <p:cNvPr id="17412" name="Υπότιτλος 2"/>
          <p:cNvSpPr>
            <a:spLocks noGrp="1"/>
          </p:cNvSpPr>
          <p:nvPr>
            <p:ph type="subTitle" idx="1"/>
          </p:nvPr>
        </p:nvSpPr>
        <p:spPr>
          <a:xfrm>
            <a:off x="684213" y="3419475"/>
            <a:ext cx="7775575" cy="2997200"/>
          </a:xfrm>
        </p:spPr>
        <p:txBody>
          <a:bodyPr/>
          <a:lstStyle/>
          <a:p>
            <a:pPr eaLnBrk="1" hangingPunct="1"/>
            <a:r>
              <a:rPr lang="el-GR" altLang="el-GR" sz="2800" smtClean="0"/>
              <a:t>Ενότητα Α-Κεφάλαιο 2: Ανάπτυξη κρυστάλλων-προετοιμασία δισκίων-επιταξία</a:t>
            </a:r>
          </a:p>
          <a:p>
            <a:pPr eaLnBrk="1" hangingPunct="1"/>
            <a:endParaRPr lang="el-GR" altLang="el-GR" sz="2800" smtClean="0"/>
          </a:p>
          <a:p>
            <a:pPr eaLnBrk="1" hangingPunct="1"/>
            <a:r>
              <a:rPr lang="el-GR" altLang="el-GR" sz="2800" smtClean="0"/>
              <a:t>Αγγελική Αραπογιάννη</a:t>
            </a:r>
            <a:endParaRPr lang="en-US" altLang="el-GR" sz="2800" smtClean="0"/>
          </a:p>
          <a:p>
            <a:pPr eaLnBrk="1" hangingPunct="1"/>
            <a:r>
              <a:rPr lang="el-GR" altLang="el-GR" sz="2800" smtClean="0"/>
              <a:t>Τμήμα Πληροφορικής και Τηλεπικοινωνιών</a:t>
            </a:r>
          </a:p>
          <a:p>
            <a:pPr eaLnBrk="1" hangingPunct="1"/>
            <a:endParaRPr lang="el-GR" altLang="el-GR" sz="2800" smtClean="0"/>
          </a:p>
        </p:txBody>
      </p:sp>
    </p:spTree>
    <p:custDataLst>
      <p:tags r:id="rId1"/>
    </p:custData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Τίτλος 1"/>
          <p:cNvSpPr>
            <a:spLocks noGrp="1"/>
          </p:cNvSpPr>
          <p:nvPr>
            <p:ph type="title"/>
          </p:nvPr>
        </p:nvSpPr>
        <p:spPr>
          <a:xfrm>
            <a:off x="457200" y="273050"/>
            <a:ext cx="8229600" cy="1144588"/>
          </a:xfrm>
        </p:spPr>
        <p:txBody>
          <a:bodyPr/>
          <a:lstStyle/>
          <a:p>
            <a:r>
              <a:rPr altLang="el-GR" smtClean="0"/>
              <a:t>Προετοιμασία Πλακετών (Δισκίων)</a:t>
            </a:r>
          </a:p>
        </p:txBody>
      </p:sp>
      <p:sp>
        <p:nvSpPr>
          <p:cNvPr id="3" name="Θέση κειμένου 2"/>
          <p:cNvSpPr>
            <a:spLocks noGrp="1"/>
          </p:cNvSpPr>
          <p:nvPr>
            <p:ph type="body" sz="half" idx="2"/>
          </p:nvPr>
        </p:nvSpPr>
        <p:spPr>
          <a:xfrm>
            <a:off x="457200" y="1557338"/>
            <a:ext cx="3008313" cy="4608512"/>
          </a:xfrm>
        </p:spPr>
        <p:txBody>
          <a:bodyPr rtlCol="0"/>
          <a:lstStyle/>
          <a:p>
            <a:pPr marL="457200" indent="-457200" eaLnBrk="1" fontAlgn="auto" hangingPunct="1">
              <a:spcAft>
                <a:spcPts val="0"/>
              </a:spcAft>
              <a:buFont typeface="+mj-lt"/>
              <a:buAutoNum type="arabicParenR"/>
              <a:defRPr/>
            </a:pPr>
            <a:r>
              <a:rPr kumimoji="1" lang="el-GR" altLang="el-GR" dirty="0" smtClean="0"/>
              <a:t>Καθορισμός </a:t>
            </a:r>
            <a:r>
              <a:rPr kumimoji="1" lang="el-GR" altLang="el-GR" dirty="0"/>
              <a:t>της διαμέτρου</a:t>
            </a:r>
            <a:r>
              <a:rPr kumimoji="1" lang="el-GR" altLang="el-GR" dirty="0" smtClean="0"/>
              <a:t>.</a:t>
            </a:r>
          </a:p>
          <a:p>
            <a:pPr marL="457200" indent="-457200" eaLnBrk="1" fontAlgn="auto" hangingPunct="1">
              <a:spcAft>
                <a:spcPts val="0"/>
              </a:spcAft>
              <a:buFont typeface="+mj-lt"/>
              <a:buAutoNum type="arabicParenR"/>
              <a:defRPr/>
            </a:pPr>
            <a:r>
              <a:rPr kumimoji="1" lang="el-GR" altLang="el-GR" dirty="0" smtClean="0"/>
              <a:t>Προσανατολισμός.</a:t>
            </a:r>
          </a:p>
          <a:p>
            <a:pPr marL="457200" indent="-457200" eaLnBrk="1" fontAlgn="auto" hangingPunct="1">
              <a:spcAft>
                <a:spcPts val="0"/>
              </a:spcAft>
              <a:buFont typeface="+mj-lt"/>
              <a:buAutoNum type="arabicParenR"/>
              <a:defRPr/>
            </a:pPr>
            <a:r>
              <a:rPr kumimoji="1" lang="el-GR" altLang="el-GR" dirty="0" smtClean="0"/>
              <a:t>Κοπή </a:t>
            </a:r>
            <a:r>
              <a:rPr kumimoji="1" lang="el-GR" altLang="el-GR" dirty="0"/>
              <a:t>των δισκίων</a:t>
            </a:r>
            <a:r>
              <a:rPr kumimoji="1" lang="el-GR" altLang="el-GR" dirty="0" smtClean="0"/>
              <a:t>.</a:t>
            </a:r>
          </a:p>
          <a:p>
            <a:pPr marL="457200" indent="-457200" eaLnBrk="1" fontAlgn="auto" hangingPunct="1">
              <a:spcAft>
                <a:spcPts val="0"/>
              </a:spcAft>
              <a:buFont typeface="+mj-lt"/>
              <a:buAutoNum type="arabicParenR"/>
              <a:defRPr/>
            </a:pPr>
            <a:r>
              <a:rPr kumimoji="1" lang="el-GR" altLang="el-GR" dirty="0" err="1" smtClean="0"/>
              <a:t>Etching</a:t>
            </a:r>
            <a:r>
              <a:rPr kumimoji="1" lang="el-GR" altLang="el-GR" dirty="0" smtClean="0"/>
              <a:t>.</a:t>
            </a:r>
          </a:p>
          <a:p>
            <a:pPr marL="457200" indent="-457200" eaLnBrk="1" fontAlgn="auto" hangingPunct="1">
              <a:spcAft>
                <a:spcPts val="0"/>
              </a:spcAft>
              <a:buFont typeface="+mj-lt"/>
              <a:buAutoNum type="arabicParenR"/>
              <a:defRPr/>
            </a:pPr>
            <a:r>
              <a:rPr kumimoji="1" lang="el-GR" altLang="el-GR" dirty="0" smtClean="0"/>
              <a:t>Τελικό </a:t>
            </a:r>
            <a:r>
              <a:rPr kumimoji="1" lang="el-GR" altLang="el-GR" dirty="0"/>
              <a:t>γυάλισμα και καθάρισμα.</a:t>
            </a:r>
          </a:p>
          <a:p>
            <a:pPr eaLnBrk="1" fontAlgn="auto" hangingPunct="1">
              <a:spcAft>
                <a:spcPts val="0"/>
              </a:spcAft>
              <a:defRPr/>
            </a:pPr>
            <a:endParaRPr kumimoji="1" lang="el-GR" altLang="el-GR" b="1" dirty="0" smtClean="0"/>
          </a:p>
          <a:p>
            <a:pPr eaLnBrk="1" fontAlgn="auto" hangingPunct="1">
              <a:spcAft>
                <a:spcPts val="0"/>
              </a:spcAft>
              <a:defRPr/>
            </a:pPr>
            <a:endParaRPr kumimoji="1" lang="el-GR" altLang="el-GR" b="1" dirty="0"/>
          </a:p>
          <a:p>
            <a:pPr eaLnBrk="1" fontAlgn="auto" hangingPunct="1">
              <a:spcAft>
                <a:spcPts val="0"/>
              </a:spcAft>
              <a:defRPr/>
            </a:pPr>
            <a:endParaRPr kumimoji="1" lang="el-GR" altLang="el-GR" b="1" dirty="0"/>
          </a:p>
          <a:p>
            <a:pPr eaLnBrk="1" fontAlgn="auto" hangingPunct="1">
              <a:spcAft>
                <a:spcPts val="0"/>
              </a:spcAft>
              <a:defRPr/>
            </a:pPr>
            <a:endParaRPr kumimoji="1" lang="el-GR" altLang="el-GR" b="1" dirty="0"/>
          </a:p>
          <a:p>
            <a:pPr eaLnBrk="1" fontAlgn="auto" hangingPunct="1">
              <a:spcAft>
                <a:spcPts val="0"/>
              </a:spcAft>
              <a:defRPr/>
            </a:pPr>
            <a:endParaRPr lang="el-GR" dirty="0"/>
          </a:p>
        </p:txBody>
      </p:sp>
      <p:pic>
        <p:nvPicPr>
          <p:cNvPr id="28676" name="Picture 7" descr="Τέσσερης εγκοπές προσανατολισμού των δισκίων Si." title="Εικόνα 11"/>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232275" y="1417638"/>
            <a:ext cx="3962400" cy="3463925"/>
          </a:xfrm>
          <a:noFill/>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Τίτλος 1"/>
          <p:cNvSpPr>
            <a:spLocks noGrp="1"/>
          </p:cNvSpPr>
          <p:nvPr>
            <p:ph type="title"/>
          </p:nvPr>
        </p:nvSpPr>
        <p:spPr/>
        <p:txBody>
          <a:bodyPr/>
          <a:lstStyle/>
          <a:p>
            <a:r>
              <a:rPr lang="el-GR" altLang="el-GR" smtClean="0"/>
              <a:t>Επιταξία</a:t>
            </a:r>
          </a:p>
        </p:txBody>
      </p:sp>
      <p:pic>
        <p:nvPicPr>
          <p:cNvPr id="29699" name="Picture 9" descr="Οι τρεις τύποι αντιδραστήρων για επιταξία." title="Εικόνα 1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376488" y="1733550"/>
            <a:ext cx="4356100" cy="3668713"/>
          </a:xfrm>
          <a:noFill/>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l-GR" altLang="el-GR" smtClean="0"/>
              <a:t>Καθαρός χώρος</a:t>
            </a:r>
          </a:p>
        </p:txBody>
      </p:sp>
      <p:pic>
        <p:nvPicPr>
          <p:cNvPr id="30723" name="Picture 4" descr="Φωτογράφια από εργαστήριο ηλεκτρονικής" title="Εικόνα 13"/>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1987408" y="2084388"/>
            <a:ext cx="5181883" cy="3471862"/>
          </a:xfrm>
          <a:noFill/>
        </p:spPr>
      </p:pic>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3"/>
          <p:cNvSpPr>
            <a:spLocks noGrp="1"/>
          </p:cNvSpPr>
          <p:nvPr>
            <p:ph type="ctrTitle"/>
          </p:nvPr>
        </p:nvSpPr>
        <p:spPr/>
        <p:txBody>
          <a:bodyPr/>
          <a:lstStyle/>
          <a:p>
            <a:pPr eaLnBrk="1" hangingPunct="1"/>
            <a:r>
              <a:rPr lang="el-GR" altLang="el-GR" smtClean="0"/>
              <a:t>Τέλος Ενότητας</a:t>
            </a:r>
          </a:p>
        </p:txBody>
      </p:sp>
      <p:sp>
        <p:nvSpPr>
          <p:cNvPr id="31747" name="Subtitle 4"/>
          <p:cNvSpPr>
            <a:spLocks noGrp="1"/>
          </p:cNvSpPr>
          <p:nvPr>
            <p:ph type="subTitle" idx="1"/>
          </p:nvPr>
        </p:nvSpPr>
        <p:spPr>
          <a:xfrm>
            <a:off x="684213" y="3886200"/>
            <a:ext cx="7775575" cy="1752600"/>
          </a:xfrm>
        </p:spPr>
        <p:txBody>
          <a:bodyPr/>
          <a:lstStyle/>
          <a:p>
            <a:pPr eaLnBrk="1" hangingPunct="1"/>
            <a:endParaRPr lang="el-GR" altLang="el-GR" smtClean="0"/>
          </a:p>
        </p:txBody>
      </p:sp>
      <p:pic>
        <p:nvPicPr>
          <p:cNvPr id="31748" name="7 - Εικόνα" descr="Άδειες χρήσης Creative Common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81213" y="5827713"/>
            <a:ext cx="158115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Picture 3" descr="Λογότυπο - 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62363" y="5732463"/>
            <a:ext cx="3240087"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eaLnBrk="1" hangingPunct="1"/>
            <a:r>
              <a:rPr lang="el-GR" altLang="el-GR" smtClean="0"/>
              <a:t>Χρηματοδότηση</a:t>
            </a:r>
          </a:p>
        </p:txBody>
      </p:sp>
      <p:sp>
        <p:nvSpPr>
          <p:cNvPr id="32771" name="Content Placeholder 2"/>
          <p:cNvSpPr>
            <a:spLocks noGrp="1"/>
          </p:cNvSpPr>
          <p:nvPr>
            <p:ph idx="1"/>
          </p:nvPr>
        </p:nvSpPr>
        <p:spPr>
          <a:xfrm>
            <a:off x="457200" y="1341438"/>
            <a:ext cx="8229600" cy="4525962"/>
          </a:xfrm>
        </p:spPr>
        <p:txBody>
          <a:bodyPr/>
          <a:lstStyle/>
          <a:p>
            <a:pPr eaLnBrk="1" hangingPunct="1"/>
            <a:r>
              <a:rPr lang="el-GR" altLang="el-GR" sz="2000" smtClean="0"/>
              <a:t>Το παρόν εκπαιδευτικό υλικό έχει αναπτυχθεί στ</a:t>
            </a:r>
            <a:r>
              <a:rPr lang="en-US" altLang="el-GR" sz="2000" smtClean="0"/>
              <a:t>o</a:t>
            </a:r>
            <a:r>
              <a:rPr lang="el-GR" altLang="el-GR" sz="2000" smtClean="0"/>
              <a:t> πλαίσι</a:t>
            </a:r>
            <a:r>
              <a:rPr lang="en-US" altLang="el-GR" sz="2000" smtClean="0"/>
              <a:t>o</a:t>
            </a:r>
            <a:r>
              <a:rPr lang="el-GR" altLang="el-GR" sz="2000" smtClean="0"/>
              <a:t> του εκπαιδευτικού έργου του διδάσκοντα.</a:t>
            </a:r>
            <a:endParaRPr lang="en-US" altLang="el-GR" sz="2000" smtClean="0"/>
          </a:p>
          <a:p>
            <a:pPr eaLnBrk="1" hangingPunct="1"/>
            <a:r>
              <a:rPr lang="el-GR" altLang="el-GR" sz="2000" smtClean="0"/>
              <a:t>Το έργο «</a:t>
            </a:r>
            <a:r>
              <a:rPr lang="el-GR" altLang="el-GR" sz="2000" b="1" smtClean="0"/>
              <a:t>Ανοικτά Ακαδημαϊκά Μαθήματα στο Πανεπιστήμιο Αθηνών</a:t>
            </a:r>
            <a:r>
              <a:rPr lang="el-GR" altLang="el-GR" sz="2000" smtClean="0"/>
              <a:t>» έχει χρηματοδοτήσει μόνο την αναδιαμόρφωση του εκπαιδευτικού υλικού. </a:t>
            </a:r>
            <a:endParaRPr lang="en-US" altLang="el-GR" sz="2000" smtClean="0"/>
          </a:p>
          <a:p>
            <a:pPr eaLnBrk="1" hangingPunct="1"/>
            <a:r>
              <a:rPr lang="el-GR" altLang="el-GR" sz="200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32772" name="Picture 6" descr="Λογότυπο Επιχειρησιακού Προγράμματος Εκπαίδευση και Δια βίου Μάθηση"/>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19250" y="4652963"/>
            <a:ext cx="5502275" cy="138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3"/>
          <p:cNvSpPr>
            <a:spLocks noGrp="1"/>
          </p:cNvSpPr>
          <p:nvPr>
            <p:ph type="title"/>
          </p:nvPr>
        </p:nvSpPr>
        <p:spPr/>
        <p:txBody>
          <a:bodyPr/>
          <a:lstStyle/>
          <a:p>
            <a:pPr eaLnBrk="1" hangingPunct="1"/>
            <a:r>
              <a:rPr lang="el-GR" altLang="el-GR" sz="4400" smtClean="0"/>
              <a:t>Σημειώματα</a:t>
            </a:r>
          </a:p>
        </p:txBody>
      </p:sp>
      <p:sp>
        <p:nvSpPr>
          <p:cNvPr id="34819" name="Text Placeholder 4"/>
          <p:cNvSpPr>
            <a:spLocks noGrp="1"/>
          </p:cNvSpPr>
          <p:nvPr>
            <p:ph type="body" idx="1"/>
          </p:nvPr>
        </p:nvSpPr>
        <p:spPr/>
        <p:txBody>
          <a:bodyPr/>
          <a:lstStyle/>
          <a:p>
            <a:pPr eaLnBrk="1" hangingPunct="1"/>
            <a:endParaRPr lang="el-GR" altLang="el-GR" smtClean="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3"/>
          <p:cNvSpPr>
            <a:spLocks noGrp="1"/>
          </p:cNvSpPr>
          <p:nvPr>
            <p:ph type="title"/>
          </p:nvPr>
        </p:nvSpPr>
        <p:spPr>
          <a:xfrm>
            <a:off x="0" y="274638"/>
            <a:ext cx="9144000" cy="1143000"/>
          </a:xfrm>
        </p:spPr>
        <p:txBody>
          <a:bodyPr/>
          <a:lstStyle/>
          <a:p>
            <a:pPr eaLnBrk="1" hangingPunct="1"/>
            <a:r>
              <a:rPr lang="el-GR" altLang="el-GR" smtClean="0"/>
              <a:t>Σημείωμα Ιστορικού Εκδόσεων</a:t>
            </a:r>
            <a:r>
              <a:rPr lang="en-US" altLang="el-GR" smtClean="0"/>
              <a:t> </a:t>
            </a:r>
            <a:r>
              <a:rPr lang="el-GR" altLang="el-GR" smtClean="0"/>
              <a:t>Έργου</a:t>
            </a:r>
          </a:p>
        </p:txBody>
      </p:sp>
      <p:sp>
        <p:nvSpPr>
          <p:cNvPr id="36867" name="Content Placeholder 4"/>
          <p:cNvSpPr>
            <a:spLocks noGrp="1"/>
          </p:cNvSpPr>
          <p:nvPr>
            <p:ph idx="1"/>
          </p:nvPr>
        </p:nvSpPr>
        <p:spPr>
          <a:xfrm>
            <a:off x="234950" y="1557338"/>
            <a:ext cx="8585200" cy="4525962"/>
          </a:xfrm>
        </p:spPr>
        <p:txBody>
          <a:bodyPr/>
          <a:lstStyle/>
          <a:p>
            <a:pPr marL="0" indent="0" eaLnBrk="1" hangingPunct="1">
              <a:buFont typeface="Arial" panose="020B0604020202020204" pitchFamily="34" charset="0"/>
              <a:buNone/>
            </a:pPr>
            <a:r>
              <a:rPr lang="el-GR" altLang="el-GR" sz="2000" smtClean="0"/>
              <a:t>Το παρόν έργο αποτελεί την έκδοση 1.0.  </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pPr eaLnBrk="1" hangingPunct="1"/>
            <a:r>
              <a:rPr lang="el-GR" altLang="el-GR" smtClean="0"/>
              <a:t>Σημείωμα Αναφοράς</a:t>
            </a:r>
          </a:p>
        </p:txBody>
      </p:sp>
      <p:sp>
        <p:nvSpPr>
          <p:cNvPr id="38915" name="Content Placeholder 2"/>
          <p:cNvSpPr>
            <a:spLocks noGrp="1"/>
          </p:cNvSpPr>
          <p:nvPr>
            <p:ph idx="1"/>
          </p:nvPr>
        </p:nvSpPr>
        <p:spPr>
          <a:xfrm>
            <a:off x="463550" y="1557338"/>
            <a:ext cx="8229600" cy="4525962"/>
          </a:xfrm>
        </p:spPr>
        <p:txBody>
          <a:bodyPr/>
          <a:lstStyle/>
          <a:p>
            <a:pPr marL="0" indent="0" eaLnBrk="1" hangingPunct="1">
              <a:buFont typeface="Arial" panose="020B0604020202020204" pitchFamily="34" charset="0"/>
              <a:buNone/>
            </a:pPr>
            <a:r>
              <a:rPr lang="el-GR" altLang="el-GR" sz="2000" smtClean="0"/>
              <a:t>Copyright Εθνικόν και Καποδιστριακόν Πανεπιστήμιον Αθηνών</a:t>
            </a:r>
            <a:r>
              <a:rPr lang="en-US" altLang="el-GR" sz="2000" smtClean="0"/>
              <a:t>,</a:t>
            </a:r>
            <a:r>
              <a:rPr lang="el-GR" altLang="el-GR" sz="2000" smtClean="0"/>
              <a:t> Αραπογιάννη Αγγελική 2014. «Σχεδίαση Ολοκληρωμένων Κυκλωμάτων. Ενότητα Α-Κεφάλαιο 2: Ανάπτυξη κρυστάλλων-προετοιμασία δισκίων-επιταξία.». Έκδοση: 1.0. Αθήνα 2014. Διαθέσιμο από τη δικτυακή διεύθυνση: </a:t>
            </a:r>
            <a:r>
              <a:rPr lang="el-GR" altLang="el-GR" sz="2000" smtClean="0">
                <a:hlinkClick r:id="rId3"/>
              </a:rPr>
              <a:t>http://opencourses.uoa.gr/courses/DI31/</a:t>
            </a:r>
            <a:endParaRPr lang="el-GR" altLang="el-GR" sz="2000" smtClean="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457200" y="-161925"/>
            <a:ext cx="8229600" cy="1143000"/>
          </a:xfrm>
        </p:spPr>
        <p:txBody>
          <a:bodyPr/>
          <a:lstStyle/>
          <a:p>
            <a:pPr eaLnBrk="1" hangingPunct="1"/>
            <a:r>
              <a:rPr lang="el-GR" altLang="el-GR" smtClean="0"/>
              <a:t>Σημείωμα Αδειοδότησης</a:t>
            </a:r>
          </a:p>
        </p:txBody>
      </p:sp>
      <p:sp>
        <p:nvSpPr>
          <p:cNvPr id="40963" name="Content Placeholder 2"/>
          <p:cNvSpPr>
            <a:spLocks noGrp="1"/>
          </p:cNvSpPr>
          <p:nvPr>
            <p:ph idx="1"/>
          </p:nvPr>
        </p:nvSpPr>
        <p:spPr>
          <a:xfrm>
            <a:off x="107950" y="765175"/>
            <a:ext cx="8928100" cy="1439863"/>
          </a:xfrm>
        </p:spPr>
        <p:txBody>
          <a:bodyPr/>
          <a:lstStyle/>
          <a:p>
            <a:pPr marL="0" indent="0" eaLnBrk="1" hangingPunct="1">
              <a:buFont typeface="Arial" panose="020B0604020202020204" pitchFamily="34" charset="0"/>
              <a:buNone/>
            </a:pPr>
            <a:r>
              <a:rPr lang="el-GR" altLang="el-GR" sz="2000" smtClean="0"/>
              <a:t>Το 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τα οποία εμπεριέχονται σε αυτό και τα οποία αναφέρονται μαζί με τους όρους χρήσης τους στο «Σημείωμα Χρήσης Έργων Τρίτων».                     </a:t>
            </a:r>
          </a:p>
          <a:p>
            <a:pPr marL="0" indent="0" eaLnBrk="1" hangingPunct="1">
              <a:buFont typeface="Arial" panose="020B0604020202020204" pitchFamily="34" charset="0"/>
              <a:buNone/>
            </a:pPr>
            <a:endParaRPr lang="el-GR" altLang="el-GR" sz="2000" smtClean="0"/>
          </a:p>
        </p:txBody>
      </p:sp>
      <p:pic>
        <p:nvPicPr>
          <p:cNvPr id="40964" name="Picture 22" descr="Λογότυπο για Άδειες χρήσης Creative Commons BY-NC-ND">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48088" y="2420938"/>
            <a:ext cx="16478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07950" y="2924175"/>
            <a:ext cx="9036050" cy="3457575"/>
          </a:xfrm>
          <a:prstGeom prst="rect">
            <a:avLst/>
          </a:prstGeom>
        </p:spPr>
        <p:txBody>
          <a:bodyPr anchor="ctr">
            <a:normAutofit/>
          </a:bodyPr>
          <a:lstStyle/>
          <a:p>
            <a:pPr eaLnBrk="1" hangingPunct="1">
              <a:defRPr/>
            </a:pPr>
            <a:r>
              <a:rPr lang="el-GR" dirty="0"/>
              <a:t>[1] http://creativecommons.org/licenses/by-nc-sa/4.0/ </a:t>
            </a:r>
            <a:endParaRPr lang="en-US"/>
          </a:p>
          <a:p>
            <a:pPr eaLnBrk="1" hangingPunct="1">
              <a:defRPr/>
            </a:pPr>
            <a:endParaRPr lang="el-GR" dirty="0"/>
          </a:p>
          <a:p>
            <a:pPr eaLnBrk="1" hangingPunct="1">
              <a:defRPr/>
            </a:pPr>
            <a:r>
              <a:rPr lang="el-GR" dirty="0"/>
              <a:t>Ως </a:t>
            </a:r>
            <a:r>
              <a:rPr lang="el-GR" b="1" dirty="0"/>
              <a:t>Μη Εμπορική</a:t>
            </a:r>
            <a:r>
              <a:rPr lang="el-GR" dirty="0"/>
              <a:t> ορίζεται η χρήση:</a:t>
            </a:r>
          </a:p>
          <a:p>
            <a:pPr marL="342900" indent="-342900" eaLnBrk="1" hangingPunct="1">
              <a:buFont typeface="Arial" panose="020B0604020202020204" pitchFamily="34" charset="0"/>
              <a:buChar char="•"/>
              <a:defRPr/>
            </a:pPr>
            <a:r>
              <a:rPr lang="el-GR" dirty="0"/>
              <a:t>που δεν περιλαμβάνει άμεσο ή έμμεσο οικονομικό όφελος από την χρήση του έργου, για το διανομέα του έργου και </a:t>
            </a:r>
            <a:r>
              <a:rPr lang="el-GR" dirty="0" err="1"/>
              <a:t>αδειοδόχο</a:t>
            </a:r>
            <a:endParaRPr lang="el-GR" dirty="0"/>
          </a:p>
          <a:p>
            <a:pPr marL="342900" indent="-342900" eaLnBrk="1" hangingPunct="1">
              <a:buFont typeface="Arial" panose="020B0604020202020204" pitchFamily="34" charset="0"/>
              <a:buChar char="•"/>
              <a:defRPr/>
            </a:pPr>
            <a:r>
              <a:rPr lang="el-GR" dirty="0"/>
              <a:t>που</a:t>
            </a:r>
            <a:r>
              <a:rPr lang="en-GB" dirty="0"/>
              <a:t> </a:t>
            </a:r>
            <a:r>
              <a:rPr lang="el-GR" dirty="0"/>
              <a:t>δεν περιλαμβάνει οικονομική συναλλαγή ως προϋπόθεση για τη χρήση ή πρόσβαση στο έργο</a:t>
            </a:r>
          </a:p>
          <a:p>
            <a:pPr marL="342900" indent="-342900" eaLnBrk="1" hangingPunct="1">
              <a:buFont typeface="Arial" panose="020B0604020202020204" pitchFamily="34" charset="0"/>
              <a:buChar char="•"/>
              <a:defRPr/>
            </a:pPr>
            <a:r>
              <a:rPr lang="el-GR" dirty="0"/>
              <a:t>που</a:t>
            </a:r>
            <a:r>
              <a:rPr lang="en-GB" dirty="0"/>
              <a:t> </a:t>
            </a:r>
            <a:r>
              <a:rPr lang="el-GR" dirty="0"/>
              <a:t>δεν προσπορίζει στο διανομέα του έργου και</a:t>
            </a:r>
            <a:r>
              <a:rPr lang="en-GB" dirty="0"/>
              <a:t> </a:t>
            </a:r>
            <a:r>
              <a:rPr lang="el-GR" dirty="0" err="1"/>
              <a:t>αδειοδόχο</a:t>
            </a:r>
            <a:r>
              <a:rPr lang="en-GB" dirty="0"/>
              <a:t> </a:t>
            </a:r>
            <a:r>
              <a:rPr lang="el-GR" dirty="0"/>
              <a:t>έμμεσο οικονομικό όφελος (π.χ. διαφημίσεις) από την προβολή του έργου σε διαδικτυακό τόπο</a:t>
            </a:r>
            <a:endParaRPr lang="en-US" dirty="0"/>
          </a:p>
          <a:p>
            <a:pPr marL="342900" indent="-342900" eaLnBrk="1" hangingPunct="1">
              <a:buFont typeface="Arial" panose="020B0604020202020204" pitchFamily="34" charset="0"/>
              <a:buChar char="•"/>
              <a:defRPr/>
            </a:pPr>
            <a:endParaRPr lang="el-GR" dirty="0"/>
          </a:p>
          <a:p>
            <a:pPr eaLnBrk="1" hangingPunct="1">
              <a:defRPr/>
            </a:pPr>
            <a:r>
              <a:rPr lang="el-GR" dirty="0"/>
              <a:t>Ο δικαιούχος μπορεί να παρέχει στον </a:t>
            </a:r>
            <a:r>
              <a:rPr lang="el-GR" dirty="0" err="1"/>
              <a:t>αδειοδόχο</a:t>
            </a:r>
            <a:r>
              <a:rPr lang="el-GR" dirty="0"/>
              <a:t> ξεχωριστή άδεια να χρησιμοποιεί το έργο για εμπορική χρήση, εφόσον αυτό του ζητηθεί.</a:t>
            </a:r>
          </a:p>
        </p:txBody>
      </p:sp>
    </p:spTree>
    <p:custDataLst>
      <p:tags r:id="rId1"/>
    </p:custData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pPr eaLnBrk="1" hangingPunct="1"/>
            <a:r>
              <a:rPr lang="el-GR" altLang="el-GR" smtClean="0"/>
              <a:t>Διατήρηση Σημειωμάτων</a:t>
            </a:r>
          </a:p>
        </p:txBody>
      </p:sp>
      <p:sp>
        <p:nvSpPr>
          <p:cNvPr id="3" name="Content Placeholder 2"/>
          <p:cNvSpPr>
            <a:spLocks noGrp="1"/>
          </p:cNvSpPr>
          <p:nvPr>
            <p:ph idx="1"/>
          </p:nvPr>
        </p:nvSpPr>
        <p:spPr>
          <a:xfrm>
            <a:off x="463550" y="1557338"/>
            <a:ext cx="8229600" cy="4525962"/>
          </a:xfrm>
        </p:spPr>
        <p:txBody>
          <a:bodyPr rtlCol="0">
            <a:normAutofit/>
          </a:bodyPr>
          <a:lstStyle/>
          <a:p>
            <a:pPr marL="0" indent="0" eaLnBrk="1" fontAlgn="auto" hangingPunct="1">
              <a:spcAft>
                <a:spcPts val="0"/>
              </a:spcAft>
              <a:buFont typeface="Arial" panose="020B0604020202020204" pitchFamily="34" charset="0"/>
              <a:buNone/>
              <a:defRPr/>
            </a:pPr>
            <a:r>
              <a:rPr lang="el-GR" sz="2400" dirty="0" smtClean="0"/>
              <a:t>Οποιαδήποτε </a:t>
            </a:r>
            <a:r>
              <a:rPr lang="el-GR" sz="2400" dirty="0"/>
              <a:t>αναπαραγωγή ή διασκευή του υλικού θα πρέπει να συμπεριλαμβάνει:</a:t>
            </a:r>
          </a:p>
          <a:p>
            <a:pPr lvl="1" eaLnBrk="1" fontAlgn="auto" hangingPunct="1">
              <a:spcAft>
                <a:spcPts val="0"/>
              </a:spcAft>
              <a:buFont typeface="Wingdings" panose="05000000000000000000" pitchFamily="2" charset="2"/>
              <a:buChar char="§"/>
              <a:defRPr/>
            </a:pPr>
            <a:r>
              <a:rPr lang="el-GR" sz="2000" dirty="0" err="1"/>
              <a:t>τ</a:t>
            </a:r>
            <a:r>
              <a:rPr lang="en-US" sz="2000" dirty="0" smtClean="0"/>
              <a:t>ο </a:t>
            </a:r>
            <a:r>
              <a:rPr lang="en-US" sz="2000" dirty="0" err="1"/>
              <a:t>Σημείωμ</a:t>
            </a:r>
            <a:r>
              <a:rPr lang="en-US" sz="2000" dirty="0"/>
              <a:t>α Αναφοράς</a:t>
            </a:r>
            <a:endParaRPr lang="el-GR" sz="2000" dirty="0"/>
          </a:p>
          <a:p>
            <a:pPr lvl="1" eaLnBrk="1" fontAlgn="auto" hangingPunct="1">
              <a:spcAft>
                <a:spcPts val="0"/>
              </a:spcAft>
              <a:buFont typeface="Wingdings" panose="05000000000000000000" pitchFamily="2" charset="2"/>
              <a:buChar char="§"/>
              <a:defRP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eaLnBrk="1" fontAlgn="auto" hangingPunct="1">
              <a:spcAft>
                <a:spcPts val="0"/>
              </a:spcAft>
              <a:buFont typeface="Wingdings" panose="05000000000000000000" pitchFamily="2" charset="2"/>
              <a:buChar char="§"/>
              <a:defRP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eaLnBrk="1" fontAlgn="auto" hangingPunct="1">
              <a:spcAft>
                <a:spcPts val="0"/>
              </a:spcAft>
              <a:buFont typeface="Wingdings" panose="05000000000000000000" pitchFamily="2" charset="2"/>
              <a:buChar char="§"/>
              <a:defRPr/>
            </a:pPr>
            <a:r>
              <a:rPr lang="el-GR" sz="2000" dirty="0"/>
              <a:t>τ</a:t>
            </a:r>
            <a:r>
              <a:rPr lang="el-GR" sz="2000" dirty="0" smtClean="0"/>
              <a:t>ο Σημείωμα Χρήσης Έργων Τρίτων </a:t>
            </a:r>
            <a:r>
              <a:rPr lang="el-GR" sz="2000" dirty="0"/>
              <a:t>(εφόσον υπάρχει)</a:t>
            </a:r>
          </a:p>
          <a:p>
            <a:pPr marL="0" indent="0" eaLnBrk="1" fontAlgn="auto" hangingPunct="1">
              <a:spcAft>
                <a:spcPts val="0"/>
              </a:spcAft>
              <a:buFont typeface="Arial" panose="020B0604020202020204" pitchFamily="34" charset="0"/>
              <a:buNone/>
              <a:defRPr/>
            </a:pPr>
            <a:r>
              <a:rPr lang="el-GR" sz="2400" dirty="0"/>
              <a:t>μαζί με τους συνοδευόμενους </a:t>
            </a:r>
            <a:r>
              <a:rPr lang="el-GR" sz="2400" dirty="0" err="1"/>
              <a:t>υπερσυνδέσμους</a:t>
            </a:r>
            <a:r>
              <a:rPr lang="el-GR" sz="2400" dirty="0"/>
              <a:t>.</a:t>
            </a:r>
          </a:p>
          <a:p>
            <a:pPr eaLnBrk="1" fontAlgn="auto" hangingPunct="1">
              <a:spcAft>
                <a:spcPts val="0"/>
              </a:spcAft>
              <a:defRPr/>
            </a:pPr>
            <a:endParaRPr lang="el-GR" sz="2000" dirty="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1 - Τίτλος"/>
          <p:cNvSpPr>
            <a:spLocks noGrp="1"/>
          </p:cNvSpPr>
          <p:nvPr>
            <p:ph type="title"/>
          </p:nvPr>
        </p:nvSpPr>
        <p:spPr/>
        <p:txBody>
          <a:bodyPr/>
          <a:lstStyle/>
          <a:p>
            <a:pPr eaLnBrk="1" hangingPunct="1"/>
            <a:r>
              <a:rPr lang="el-GR" altLang="el-GR" smtClean="0"/>
              <a:t>Το υπόστρωμα</a:t>
            </a:r>
          </a:p>
        </p:txBody>
      </p:sp>
      <p:pic>
        <p:nvPicPr>
          <p:cNvPr id="19459" name="Picture 2" descr="Φωτογραφία υποστρωμάτων" title="Εικόνα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3963" y="2579688"/>
            <a:ext cx="2667000" cy="216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Εικόνα 6" descr="Φωτογραφία ενός silicon wafer" title="Εικόνα 2"/>
          <p:cNvPicPr>
            <a:picLocks noChangeAspect="1"/>
          </p:cNvPicPr>
          <p:nvPr/>
        </p:nvPicPr>
        <p:blipFill>
          <a:blip r:embed="rId4"/>
          <a:stretch>
            <a:fillRect/>
          </a:stretch>
        </p:blipFill>
        <p:spPr bwMode="auto">
          <a:xfrm>
            <a:off x="4859338" y="2416175"/>
            <a:ext cx="2387600" cy="2411413"/>
          </a:xfrm>
          <a:prstGeom prst="rect">
            <a:avLst/>
          </a:prstGeom>
        </p:spPr>
      </p:pic>
    </p:spTree>
    <p:custDataLst>
      <p:tags r:id="rId1"/>
    </p:custData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0" y="-100013"/>
            <a:ext cx="9144000" cy="1143001"/>
          </a:xfrm>
        </p:spPr>
        <p:txBody>
          <a:bodyPr/>
          <a:lstStyle/>
          <a:p>
            <a:pPr eaLnBrk="1" hangingPunct="1"/>
            <a:r>
              <a:rPr lang="el-GR" altLang="el-GR" sz="4000" dirty="0" smtClean="0"/>
              <a:t>Σημείωμα Χρήσης Έργων Τρίτων (1 από 2)</a:t>
            </a:r>
          </a:p>
        </p:txBody>
      </p:sp>
      <p:sp>
        <p:nvSpPr>
          <p:cNvPr id="3" name="Content Placeholder 2"/>
          <p:cNvSpPr>
            <a:spLocks noGrp="1"/>
          </p:cNvSpPr>
          <p:nvPr>
            <p:ph idx="1"/>
          </p:nvPr>
        </p:nvSpPr>
        <p:spPr>
          <a:xfrm>
            <a:off x="142875" y="1042988"/>
            <a:ext cx="8858250" cy="4525962"/>
          </a:xfrm>
        </p:spPr>
        <p:txBody>
          <a:bodyPr rtlCol="0">
            <a:noAutofit/>
          </a:bodyPr>
          <a:lstStyle/>
          <a:p>
            <a:pPr marL="0" indent="0" eaLnBrk="1" fontAlgn="auto" hangingPunct="1">
              <a:spcAft>
                <a:spcPts val="0"/>
              </a:spcAft>
              <a:buFont typeface="Arial" panose="020B0604020202020204" pitchFamily="34" charset="0"/>
              <a:buNone/>
              <a:defRPr/>
            </a:pPr>
            <a:r>
              <a:rPr lang="el-GR" sz="2000" dirty="0" smtClean="0"/>
              <a:t>Το </a:t>
            </a:r>
            <a:r>
              <a:rPr lang="el-GR" sz="2000" dirty="0"/>
              <a:t>Έργο αυτό κάνει χρήση των ακόλουθων έργων</a:t>
            </a:r>
            <a:r>
              <a:rPr lang="el-GR" sz="2000" dirty="0" smtClean="0"/>
              <a:t>:</a:t>
            </a:r>
          </a:p>
          <a:p>
            <a:pPr eaLnBrk="1" fontAlgn="auto" hangingPunct="1">
              <a:spcAft>
                <a:spcPts val="0"/>
              </a:spcAft>
              <a:defRPr/>
            </a:pPr>
            <a:r>
              <a:rPr lang="el-GR" sz="2000" dirty="0"/>
              <a:t>Εικόνα </a:t>
            </a:r>
            <a:r>
              <a:rPr lang="el-GR" sz="2000" dirty="0" smtClean="0"/>
              <a:t>1: </a:t>
            </a:r>
            <a:r>
              <a:rPr lang="en-US" altLang="el-GR" sz="2000" dirty="0"/>
              <a:t>See page for author [</a:t>
            </a:r>
            <a:r>
              <a:rPr lang="en-US" altLang="el-GR" sz="2000" b="1" dirty="0"/>
              <a:t>GFDL</a:t>
            </a:r>
            <a:r>
              <a:rPr lang="en-US" altLang="el-GR" sz="2000" dirty="0"/>
              <a:t> (http://www.gnu.org/copyleft/fdl.html) or</a:t>
            </a:r>
            <a:r>
              <a:rPr lang="en-US" altLang="el-GR" sz="2000" b="1" dirty="0"/>
              <a:t> CC-BY-SA-3.0 </a:t>
            </a:r>
            <a:r>
              <a:rPr lang="en-US" altLang="el-GR" sz="2000" dirty="0"/>
              <a:t>(http://creativecommons.org/licenses/by-sa/3.0/)], via Wikimedia Commons.</a:t>
            </a:r>
            <a:r>
              <a:rPr lang="el-GR" altLang="el-GR" sz="2000" dirty="0"/>
              <a:t> </a:t>
            </a:r>
            <a:r>
              <a:rPr lang="en-US" sz="2000" dirty="0"/>
              <a:t>Retrieved from </a:t>
            </a:r>
            <a:r>
              <a:rPr lang="en-US" altLang="el-GR" sz="2000" dirty="0" smtClean="0"/>
              <a:t>: </a:t>
            </a:r>
            <a:r>
              <a:rPr lang="en-US" altLang="el-GR" sz="2000" dirty="0">
                <a:hlinkClick r:id="rId3"/>
              </a:rPr>
              <a:t>https://</a:t>
            </a:r>
            <a:r>
              <a:rPr lang="en-US" altLang="el-GR" sz="2000" dirty="0" smtClean="0">
                <a:hlinkClick r:id="rId3"/>
              </a:rPr>
              <a:t>upload.wikimedia.org/wikipedia/commons/d/d7/Wafer_2_Zoll_bis_8_Zoll_2.jpg</a:t>
            </a:r>
            <a:endParaRPr lang="el-GR" sz="2000" dirty="0" smtClean="0"/>
          </a:p>
          <a:p>
            <a:pPr eaLnBrk="1" fontAlgn="auto" hangingPunct="1">
              <a:spcAft>
                <a:spcPts val="0"/>
              </a:spcAft>
              <a:defRPr/>
            </a:pPr>
            <a:r>
              <a:rPr lang="el-GR" sz="2000" dirty="0"/>
              <a:t>Εικόνα </a:t>
            </a:r>
            <a:r>
              <a:rPr lang="el-GR" sz="2000" dirty="0" smtClean="0"/>
              <a:t>2: </a:t>
            </a:r>
            <a:r>
              <a:rPr lang="en-US" sz="2000" dirty="0"/>
              <a:t>By </a:t>
            </a:r>
            <a:r>
              <a:rPr lang="en-US" sz="2000" dirty="0" err="1"/>
              <a:t>Inductiveload</a:t>
            </a:r>
            <a:r>
              <a:rPr lang="en-US" sz="2000" dirty="0"/>
              <a:t> (Own work) [</a:t>
            </a:r>
            <a:r>
              <a:rPr lang="en-US" sz="2000" b="1" dirty="0"/>
              <a:t>Public domain</a:t>
            </a:r>
            <a:r>
              <a:rPr lang="en-US" sz="2000" dirty="0"/>
              <a:t>], via Wikimedia </a:t>
            </a:r>
            <a:r>
              <a:rPr lang="en-US" sz="2000" dirty="0" smtClean="0"/>
              <a:t>Commons.</a:t>
            </a:r>
            <a:r>
              <a:rPr lang="el-GR" sz="2000" dirty="0" smtClean="0"/>
              <a:t> </a:t>
            </a:r>
            <a:r>
              <a:rPr lang="en-US" sz="2000" dirty="0"/>
              <a:t>Retrieved from : </a:t>
            </a:r>
            <a:r>
              <a:rPr lang="en-US" sz="2000" dirty="0">
                <a:solidFill>
                  <a:srgbClr val="FF0000"/>
                </a:solidFill>
                <a:hlinkClick r:id="rId4"/>
              </a:rPr>
              <a:t>https://</a:t>
            </a:r>
            <a:r>
              <a:rPr lang="en-US" sz="2000" dirty="0" smtClean="0">
                <a:solidFill>
                  <a:srgbClr val="FF0000"/>
                </a:solidFill>
                <a:hlinkClick r:id="rId4"/>
              </a:rPr>
              <a:t>upload.wikimedia.org/wikipedia/commons/e/e2/Silicon_wafer.jpg</a:t>
            </a:r>
            <a:endParaRPr lang="el-GR" sz="2000" dirty="0" smtClean="0">
              <a:solidFill>
                <a:srgbClr val="FF0000"/>
              </a:solidFill>
            </a:endParaRPr>
          </a:p>
          <a:p>
            <a:pPr eaLnBrk="1" fontAlgn="auto" hangingPunct="1">
              <a:spcAft>
                <a:spcPts val="0"/>
              </a:spcAft>
              <a:defRPr/>
            </a:pPr>
            <a:r>
              <a:rPr lang="el-GR" sz="2000" dirty="0" smtClean="0"/>
              <a:t>Εικόνες 5,6: </a:t>
            </a:r>
            <a:r>
              <a:rPr lang="en-US" sz="2000" dirty="0"/>
              <a:t>By Javier </a:t>
            </a:r>
            <a:r>
              <a:rPr lang="en-US" sz="2000" dirty="0" err="1"/>
              <a:t>Bartolomé</a:t>
            </a:r>
            <a:r>
              <a:rPr lang="en-US" sz="2000" dirty="0"/>
              <a:t> </a:t>
            </a:r>
            <a:r>
              <a:rPr lang="en-US" sz="2000" dirty="0" err="1"/>
              <a:t>Vílchez</a:t>
            </a:r>
            <a:r>
              <a:rPr lang="en-US" sz="2000" dirty="0"/>
              <a:t> (</a:t>
            </a:r>
            <a:r>
              <a:rPr lang="en-US" sz="2000" dirty="0" err="1"/>
              <a:t>Autor</a:t>
            </a:r>
            <a:r>
              <a:rPr lang="en-US" sz="2000" dirty="0"/>
              <a:t> de la </a:t>
            </a:r>
            <a:r>
              <a:rPr lang="en-US" sz="2000" dirty="0" err="1"/>
              <a:t>imagen</a:t>
            </a:r>
            <a:r>
              <a:rPr lang="en-US" sz="2000" dirty="0"/>
              <a:t> original: David Gabriel </a:t>
            </a:r>
            <a:r>
              <a:rPr lang="en-US" sz="2000" dirty="0" err="1"/>
              <a:t>García</a:t>
            </a:r>
            <a:r>
              <a:rPr lang="en-US" sz="2000" dirty="0"/>
              <a:t> Andrade) (</a:t>
            </a:r>
            <a:r>
              <a:rPr lang="en-US" sz="2000" dirty="0" err="1"/>
              <a:t>Modificación</a:t>
            </a:r>
            <a:r>
              <a:rPr lang="en-US" sz="2000" dirty="0"/>
              <a:t> de </a:t>
            </a:r>
            <a:r>
              <a:rPr lang="en-US" sz="2000" dirty="0" err="1"/>
              <a:t>una</a:t>
            </a:r>
            <a:r>
              <a:rPr lang="en-US" sz="2000" dirty="0"/>
              <a:t> </a:t>
            </a:r>
            <a:r>
              <a:rPr lang="en-US" sz="2000" dirty="0" err="1"/>
              <a:t>imagen</a:t>
            </a:r>
            <a:r>
              <a:rPr lang="en-US" sz="2000" dirty="0"/>
              <a:t> </a:t>
            </a:r>
            <a:r>
              <a:rPr lang="en-US" sz="2000" dirty="0" err="1"/>
              <a:t>subida</a:t>
            </a:r>
            <a:r>
              <a:rPr lang="en-US" sz="2000" dirty="0"/>
              <a:t> al Commons) [GFDL (http://www.gnu.org/copyleft/fdl.html) or </a:t>
            </a:r>
            <a:r>
              <a:rPr lang="en-US" sz="2000" b="1" dirty="0"/>
              <a:t>CC-BY-SA-3.0 </a:t>
            </a:r>
            <a:r>
              <a:rPr lang="en-US" sz="2000" dirty="0"/>
              <a:t>(http://creativecommons.org/licenses/by-sa/3.0/)], via Wikimedia </a:t>
            </a:r>
            <a:r>
              <a:rPr lang="en-US" sz="2000" dirty="0" smtClean="0"/>
              <a:t>Commons</a:t>
            </a:r>
            <a:r>
              <a:rPr lang="el-GR" sz="2000" dirty="0" smtClean="0"/>
              <a:t>. </a:t>
            </a:r>
            <a:r>
              <a:rPr lang="en-US" sz="2000" dirty="0"/>
              <a:t>Retrieved from: </a:t>
            </a:r>
            <a:r>
              <a:rPr lang="en-US" sz="2000" dirty="0">
                <a:hlinkClick r:id="rId5"/>
              </a:rPr>
              <a:t>https://</a:t>
            </a:r>
            <a:r>
              <a:rPr lang="en-US" sz="2000" dirty="0" smtClean="0">
                <a:hlinkClick r:id="rId5"/>
              </a:rPr>
              <a:t>upload.wikimedia.org/wikipedia/commons/5/57/Vector_de_Burgers.PNG</a:t>
            </a:r>
            <a:r>
              <a:rPr lang="en-US" sz="2000" dirty="0" smtClean="0"/>
              <a:t> </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0" y="-100013"/>
            <a:ext cx="9144000" cy="1143001"/>
          </a:xfrm>
        </p:spPr>
        <p:txBody>
          <a:bodyPr/>
          <a:lstStyle/>
          <a:p>
            <a:pPr eaLnBrk="1" hangingPunct="1"/>
            <a:r>
              <a:rPr lang="el-GR" altLang="el-GR" sz="4000" dirty="0" smtClean="0"/>
              <a:t>Σημείωμα Χρήσης Έργων Τρίτων (2 από 2)</a:t>
            </a:r>
          </a:p>
        </p:txBody>
      </p:sp>
      <p:sp>
        <p:nvSpPr>
          <p:cNvPr id="3" name="Content Placeholder 2"/>
          <p:cNvSpPr>
            <a:spLocks noGrp="1"/>
          </p:cNvSpPr>
          <p:nvPr>
            <p:ph idx="1"/>
          </p:nvPr>
        </p:nvSpPr>
        <p:spPr>
          <a:xfrm>
            <a:off x="142875" y="1042988"/>
            <a:ext cx="8858250" cy="4525962"/>
          </a:xfrm>
        </p:spPr>
        <p:txBody>
          <a:bodyPr rtlCol="0">
            <a:noAutofit/>
          </a:bodyPr>
          <a:lstStyle/>
          <a:p>
            <a:pPr marL="0" indent="0" eaLnBrk="1" fontAlgn="auto" hangingPunct="1">
              <a:spcAft>
                <a:spcPts val="0"/>
              </a:spcAft>
              <a:buFont typeface="Arial" panose="020B0604020202020204" pitchFamily="34" charset="0"/>
              <a:buNone/>
              <a:defRPr/>
            </a:pPr>
            <a:r>
              <a:rPr lang="el-GR" sz="2000" dirty="0" smtClean="0"/>
              <a:t>Το </a:t>
            </a:r>
            <a:r>
              <a:rPr lang="el-GR" sz="2000" dirty="0"/>
              <a:t>Έργο αυτό κάνει χρήση των ακόλουθων έργων</a:t>
            </a:r>
            <a:r>
              <a:rPr lang="el-GR" sz="2000" dirty="0" smtClean="0"/>
              <a:t>:</a:t>
            </a:r>
          </a:p>
          <a:p>
            <a:pPr eaLnBrk="1" fontAlgn="auto" hangingPunct="1">
              <a:spcAft>
                <a:spcPts val="0"/>
              </a:spcAft>
              <a:defRPr/>
            </a:pPr>
            <a:r>
              <a:rPr lang="el-GR" sz="2000" dirty="0"/>
              <a:t>Εικόνα</a:t>
            </a:r>
            <a:r>
              <a:rPr lang="en-US" sz="2000" dirty="0"/>
              <a:t>7</a:t>
            </a:r>
            <a:r>
              <a:rPr lang="el-GR" sz="2000" dirty="0"/>
              <a:t>: </a:t>
            </a:r>
            <a:r>
              <a:rPr lang="en-US" sz="2000" dirty="0"/>
              <a:t>By </a:t>
            </a:r>
            <a:r>
              <a:rPr lang="en-US" sz="2000" dirty="0" err="1"/>
              <a:t>Knordlun</a:t>
            </a:r>
            <a:r>
              <a:rPr lang="en-US" sz="2000" dirty="0"/>
              <a:t> at </a:t>
            </a:r>
            <a:r>
              <a:rPr lang="en-US" sz="2000" dirty="0" err="1"/>
              <a:t>en.wikipedia</a:t>
            </a:r>
            <a:r>
              <a:rPr lang="en-US" sz="2000" dirty="0"/>
              <a:t> (Transferred from </a:t>
            </a:r>
            <a:r>
              <a:rPr lang="en-US" sz="2000" dirty="0" err="1"/>
              <a:t>en.wikipedia</a:t>
            </a:r>
            <a:r>
              <a:rPr lang="en-US" sz="2000" dirty="0"/>
              <a:t>) [</a:t>
            </a:r>
            <a:r>
              <a:rPr lang="en-US" sz="2000" i="1" dirty="0"/>
              <a:t>Public domain</a:t>
            </a:r>
            <a:r>
              <a:rPr lang="en-US" sz="2000" dirty="0"/>
              <a:t>], from Wikimedia Commons</a:t>
            </a:r>
            <a:r>
              <a:rPr lang="el-GR" sz="2000" dirty="0"/>
              <a:t>. </a:t>
            </a:r>
            <a:r>
              <a:rPr lang="en-US" sz="2000" dirty="0"/>
              <a:t>Retrieved from: </a:t>
            </a:r>
            <a:r>
              <a:rPr lang="en-US" sz="2000" dirty="0">
                <a:hlinkClick r:id="rId3"/>
              </a:rPr>
              <a:t>https://upload.wikimedia.org/wikipedia/commons/1/11/Compounddefects.png</a:t>
            </a:r>
            <a:r>
              <a:rPr lang="en-US" sz="2000" dirty="0"/>
              <a:t> </a:t>
            </a:r>
          </a:p>
          <a:p>
            <a:pPr eaLnBrk="1" fontAlgn="auto" hangingPunct="1">
              <a:spcAft>
                <a:spcPts val="0"/>
              </a:spcAft>
              <a:defRPr/>
            </a:pPr>
            <a:r>
              <a:rPr lang="el-GR" sz="2000" dirty="0"/>
              <a:t>Εικόνες </a:t>
            </a:r>
            <a:r>
              <a:rPr lang="en-US" sz="2000" smtClean="0"/>
              <a:t>8,</a:t>
            </a:r>
            <a:r>
              <a:rPr lang="el-GR" sz="2000" smtClean="0"/>
              <a:t>9,10,12</a:t>
            </a:r>
            <a:r>
              <a:rPr lang="el-GR" sz="2000" dirty="0"/>
              <a:t>: </a:t>
            </a:r>
            <a:r>
              <a:rPr lang="en-US" sz="2000" dirty="0"/>
              <a:t>Original image from: R. </a:t>
            </a:r>
            <a:r>
              <a:rPr lang="en-US" sz="2000" dirty="0" err="1"/>
              <a:t>Colclaser</a:t>
            </a:r>
            <a:r>
              <a:rPr lang="en-US" sz="2000" dirty="0"/>
              <a:t>. </a:t>
            </a:r>
            <a:r>
              <a:rPr lang="en-US" sz="2000" i="1" dirty="0"/>
              <a:t>Microelectronics Processing and Device Design</a:t>
            </a:r>
            <a:r>
              <a:rPr lang="en-US" sz="2000" dirty="0"/>
              <a:t>. New York, NY: John Wiley &amp; Sons, 1980</a:t>
            </a:r>
            <a:r>
              <a:rPr lang="en-US" sz="2000" dirty="0" smtClean="0"/>
              <a:t>.</a:t>
            </a:r>
          </a:p>
          <a:p>
            <a:pPr eaLnBrk="1" fontAlgn="auto" hangingPunct="1">
              <a:spcAft>
                <a:spcPts val="0"/>
              </a:spcAft>
              <a:defRPr/>
            </a:pPr>
            <a:r>
              <a:rPr lang="el-GR" sz="2000" dirty="0" smtClean="0"/>
              <a:t>Εικόνα 13: </a:t>
            </a:r>
            <a:r>
              <a:rPr lang="en-US" sz="2000" dirty="0"/>
              <a:t>O. Usher (UCL MAPS) [</a:t>
            </a:r>
            <a:r>
              <a:rPr lang="en-US" sz="2000" b="1" dirty="0"/>
              <a:t>CC BY 2.0 </a:t>
            </a:r>
            <a:r>
              <a:rPr lang="en-US" sz="2000" dirty="0"/>
              <a:t>(http://creativecommons.org/licenses/by/2.0)], </a:t>
            </a:r>
            <a:r>
              <a:rPr lang="en-US" sz="2000" dirty="0" err="1"/>
              <a:t>μέσω</a:t>
            </a:r>
            <a:r>
              <a:rPr lang="en-US" sz="2000" dirty="0"/>
              <a:t> </a:t>
            </a:r>
            <a:r>
              <a:rPr lang="en-US" sz="2000" dirty="0" err="1"/>
              <a:t>των</a:t>
            </a:r>
            <a:r>
              <a:rPr lang="en-US" sz="2000" dirty="0"/>
              <a:t> Wikimedia </a:t>
            </a:r>
            <a:r>
              <a:rPr lang="en-US" sz="2000" dirty="0" smtClean="0"/>
              <a:t>Commons</a:t>
            </a:r>
            <a:r>
              <a:rPr lang="el-GR" sz="2000" dirty="0" smtClean="0"/>
              <a:t>. </a:t>
            </a:r>
            <a:r>
              <a:rPr lang="en-US" sz="2000" dirty="0"/>
              <a:t>Retrieved from: </a:t>
            </a:r>
            <a:r>
              <a:rPr lang="en-US" sz="2000" dirty="0">
                <a:hlinkClick r:id="rId4"/>
              </a:rPr>
              <a:t>https://</a:t>
            </a:r>
            <a:r>
              <a:rPr lang="en-US" sz="2000" dirty="0" smtClean="0">
                <a:hlinkClick r:id="rId4"/>
              </a:rPr>
              <a:t>upload.wikimedia.org/wikipedia/commons/2/28/Photolithography_lab_in_the_LCN_cleanroom.jpg</a:t>
            </a:r>
            <a:r>
              <a:rPr lang="en-US" sz="2000" dirty="0" smtClean="0"/>
              <a:t> </a:t>
            </a:r>
            <a:endParaRPr lang="el-GR" sz="2000" dirty="0"/>
          </a:p>
        </p:txBody>
      </p:sp>
    </p:spTree>
    <p:extLst>
      <p:ext uri="{BB962C8B-B14F-4D97-AF65-F5344CB8AC3E}">
        <p14:creationId xmlns:p14="http://schemas.microsoft.com/office/powerpoint/2010/main" val="3295806032"/>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2"/>
          <p:cNvSpPr>
            <a:spLocks noGrp="1" noChangeArrowheads="1"/>
          </p:cNvSpPr>
          <p:nvPr>
            <p:ph type="title"/>
          </p:nvPr>
        </p:nvSpPr>
        <p:spPr/>
        <p:txBody>
          <a:bodyPr rtlCol="0">
            <a:normAutofit/>
          </a:bodyPr>
          <a:lstStyle/>
          <a:p>
            <a:pPr eaLnBrk="1" fontAlgn="auto" hangingPunct="1">
              <a:spcAft>
                <a:spcPts val="0"/>
              </a:spcAft>
              <a:defRPr/>
            </a:pPr>
            <a:r>
              <a:rPr lang="el-GR" altLang="el-GR" dirty="0" smtClean="0">
                <a:latin typeface="+mn-lt"/>
              </a:rPr>
              <a:t> Η κρυσταλλική δομή του </a:t>
            </a:r>
            <a:r>
              <a:rPr lang="el-GR" altLang="el-GR" dirty="0" err="1" smtClean="0">
                <a:latin typeface="+mn-lt"/>
              </a:rPr>
              <a:t>Si</a:t>
            </a:r>
            <a:endParaRPr lang="el-GR" altLang="el-GR" dirty="0" smtClean="0">
              <a:latin typeface="+mn-lt"/>
            </a:endParaRPr>
          </a:p>
        </p:txBody>
      </p:sp>
      <p:pic>
        <p:nvPicPr>
          <p:cNvPr id="20483" name="Picture 155" descr="Σχήμα της κρυσταλλικής δομής του Si" title="Εικόνα 3"/>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92075" y="1736725"/>
            <a:ext cx="4038600" cy="3573463"/>
          </a:xfrm>
          <a:noFill/>
        </p:spPr>
      </p:pic>
      <p:pic>
        <p:nvPicPr>
          <p:cNvPr id="20484" name="Picture 156" descr="Κρυσταλλική δομή του Si" title="Εικόνα 4"/>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922838" y="1600200"/>
            <a:ext cx="3489325" cy="4525963"/>
          </a:xfrm>
          <a:noFill/>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Τίτλος 1"/>
          <p:cNvSpPr>
            <a:spLocks noGrp="1"/>
          </p:cNvSpPr>
          <p:nvPr>
            <p:ph type="title"/>
          </p:nvPr>
        </p:nvSpPr>
        <p:spPr>
          <a:xfrm>
            <a:off x="457200" y="225425"/>
            <a:ext cx="8229600" cy="1143000"/>
          </a:xfrm>
        </p:spPr>
        <p:txBody>
          <a:bodyPr/>
          <a:lstStyle/>
          <a:p>
            <a:pPr eaLnBrk="1" hangingPunct="1"/>
            <a:r>
              <a:rPr lang="el-GR" altLang="el-GR" sz="4000" smtClean="0"/>
              <a:t>Ατέλειες στους κρυστάλλους</a:t>
            </a:r>
            <a:r>
              <a:rPr lang="en-US" altLang="el-GR" sz="4000" smtClean="0"/>
              <a:t> (</a:t>
            </a:r>
            <a:r>
              <a:rPr lang="el-GR" altLang="el-GR" sz="4000" smtClean="0"/>
              <a:t>1από2)</a:t>
            </a:r>
          </a:p>
        </p:txBody>
      </p:sp>
      <p:sp>
        <p:nvSpPr>
          <p:cNvPr id="21507" name="Θέση περιεχομένου 2"/>
          <p:cNvSpPr>
            <a:spLocks noGrp="1"/>
          </p:cNvSpPr>
          <p:nvPr>
            <p:ph idx="1"/>
          </p:nvPr>
        </p:nvSpPr>
        <p:spPr>
          <a:xfrm>
            <a:off x="463550" y="1520825"/>
            <a:ext cx="8229600" cy="4525963"/>
          </a:xfrm>
        </p:spPr>
        <p:txBody>
          <a:bodyPr/>
          <a:lstStyle/>
          <a:p>
            <a:pPr marL="0" indent="0" eaLnBrk="1" hangingPunct="1">
              <a:buFont typeface="Arial" panose="020B0604020202020204" pitchFamily="34" charset="0"/>
              <a:buNone/>
            </a:pPr>
            <a:r>
              <a:rPr lang="el-GR" altLang="el-GR" smtClean="0"/>
              <a:t>Σημειακές ατέλειες</a:t>
            </a:r>
          </a:p>
        </p:txBody>
      </p:sp>
      <p:graphicFrame>
        <p:nvGraphicFramePr>
          <p:cNvPr id="21508" name="Object 22"/>
          <p:cNvGraphicFramePr>
            <a:graphicFrameLocks noChangeAspect="1"/>
          </p:cNvGraphicFramePr>
          <p:nvPr/>
        </p:nvGraphicFramePr>
        <p:xfrm>
          <a:off x="950913" y="2533650"/>
          <a:ext cx="2124075" cy="781050"/>
        </p:xfrm>
        <a:graphic>
          <a:graphicData uri="http://schemas.openxmlformats.org/presentationml/2006/ole">
            <mc:AlternateContent xmlns:mc="http://schemas.openxmlformats.org/markup-compatibility/2006">
              <mc:Choice xmlns:v="urn:schemas-microsoft-com:vml" Requires="v">
                <p:oleObj spid="_x0000_s21528" name="Εξίσωση" r:id="rId4" imgW="1117115" imgH="406224" progId="Equation.3">
                  <p:embed/>
                </p:oleObj>
              </mc:Choice>
              <mc:Fallback>
                <p:oleObj name="Εξίσωση" r:id="rId4" imgW="1117115" imgH="406224" progId="Equation.3">
                  <p:embed/>
                  <p:pic>
                    <p:nvPicPr>
                      <p:cNvPr id="0" name="Object 2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0913" y="2533650"/>
                        <a:ext cx="2124075"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1510" name="Rectangle 27"/>
          <p:cNvSpPr>
            <a:spLocks noChangeArrowheads="1"/>
          </p:cNvSpPr>
          <p:nvPr/>
        </p:nvSpPr>
        <p:spPr bwMode="auto">
          <a:xfrm>
            <a:off x="4176713" y="2754313"/>
            <a:ext cx="20843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kumimoji="1" lang="el-GR" altLang="el-GR" sz="1800" dirty="0">
                <a:latin typeface="Tahoma" panose="020B0604030504040204" pitchFamily="34" charset="0"/>
              </a:rPr>
              <a:t>Ατέλειες  </a:t>
            </a:r>
            <a:r>
              <a:rPr kumimoji="1" lang="el-GR" altLang="el-GR" sz="1800" dirty="0" err="1">
                <a:latin typeface="Tahoma" panose="020B0604030504040204" pitchFamily="34" charset="0"/>
              </a:rPr>
              <a:t>Schottky</a:t>
            </a:r>
            <a:r>
              <a:rPr kumimoji="1" lang="el-GR" altLang="el-GR" sz="1800" dirty="0">
                <a:latin typeface="Tahoma" panose="020B0604030504040204" pitchFamily="34" charset="0"/>
              </a:rPr>
              <a:t> </a:t>
            </a:r>
          </a:p>
        </p:txBody>
      </p:sp>
      <p:graphicFrame>
        <p:nvGraphicFramePr>
          <p:cNvPr id="21509" name="Object 24"/>
          <p:cNvGraphicFramePr>
            <a:graphicFrameLocks noChangeAspect="1"/>
          </p:cNvGraphicFramePr>
          <p:nvPr/>
        </p:nvGraphicFramePr>
        <p:xfrm>
          <a:off x="946150" y="4005263"/>
          <a:ext cx="2555875" cy="742950"/>
        </p:xfrm>
        <a:graphic>
          <a:graphicData uri="http://schemas.openxmlformats.org/presentationml/2006/ole">
            <mc:AlternateContent xmlns:mc="http://schemas.openxmlformats.org/markup-compatibility/2006">
              <mc:Choice xmlns:v="urn:schemas-microsoft-com:vml" Requires="v">
                <p:oleObj spid="_x0000_s21529" name="Εξίσωση" r:id="rId6" imgW="1409088" imgH="406224" progId="Equation.3">
                  <p:embed/>
                </p:oleObj>
              </mc:Choice>
              <mc:Fallback>
                <p:oleObj name="Εξίσωση" r:id="rId6" imgW="1409088" imgH="406224" progId="Equation.3">
                  <p:embed/>
                  <p:pic>
                    <p:nvPicPr>
                      <p:cNvPr id="0" name="Object 2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46150" y="4005263"/>
                        <a:ext cx="2555875"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1511" name="Rectangle 28"/>
          <p:cNvSpPr>
            <a:spLocks noChangeArrowheads="1"/>
          </p:cNvSpPr>
          <p:nvPr/>
        </p:nvSpPr>
        <p:spPr bwMode="auto">
          <a:xfrm>
            <a:off x="4303713" y="4192588"/>
            <a:ext cx="19573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kumimoji="1" lang="el-GR" altLang="el-GR" sz="1800" dirty="0">
                <a:latin typeface="Tahoma" panose="020B0604030504040204" pitchFamily="34" charset="0"/>
              </a:rPr>
              <a:t>Ατέλειες  </a:t>
            </a:r>
            <a:r>
              <a:rPr kumimoji="1" lang="en-US" altLang="el-GR" sz="1800" dirty="0" err="1">
                <a:latin typeface="Tahoma" panose="020B0604030504040204" pitchFamily="34" charset="0"/>
              </a:rPr>
              <a:t>Frenkel</a:t>
            </a:r>
            <a:r>
              <a:rPr kumimoji="1" lang="el-GR" altLang="el-GR" sz="1800" dirty="0">
                <a:latin typeface="Tahoma" panose="020B0604030504040204" pitchFamily="34" charset="0"/>
              </a:rPr>
              <a:t> </a:t>
            </a:r>
          </a:p>
        </p:txBody>
      </p:sp>
    </p:spTree>
    <p:custDataLst>
      <p:tags r:id="rId2"/>
    </p:custData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Τίτλος 1"/>
          <p:cNvSpPr>
            <a:spLocks noGrp="1"/>
          </p:cNvSpPr>
          <p:nvPr>
            <p:ph type="title"/>
          </p:nvPr>
        </p:nvSpPr>
        <p:spPr/>
        <p:txBody>
          <a:bodyPr/>
          <a:lstStyle/>
          <a:p>
            <a:pPr eaLnBrk="1" hangingPunct="1"/>
            <a:r>
              <a:rPr lang="el-GR" altLang="el-GR" sz="4000" dirty="0" smtClean="0"/>
              <a:t>Ατέλειες στους κρυστάλλους</a:t>
            </a:r>
            <a:r>
              <a:rPr lang="en-US" altLang="el-GR" sz="4000" dirty="0" smtClean="0"/>
              <a:t> (</a:t>
            </a:r>
            <a:r>
              <a:rPr lang="el-GR" altLang="el-GR" sz="4000" dirty="0" smtClean="0"/>
              <a:t>2από2)</a:t>
            </a:r>
          </a:p>
        </p:txBody>
      </p:sp>
      <p:sp>
        <p:nvSpPr>
          <p:cNvPr id="22531" name="Θέση περιεχομένου 2"/>
          <p:cNvSpPr>
            <a:spLocks noGrp="1"/>
          </p:cNvSpPr>
          <p:nvPr>
            <p:ph idx="1"/>
          </p:nvPr>
        </p:nvSpPr>
        <p:spPr>
          <a:xfrm>
            <a:off x="463550" y="1557338"/>
            <a:ext cx="8229600" cy="1323975"/>
          </a:xfrm>
        </p:spPr>
        <p:txBody>
          <a:bodyPr/>
          <a:lstStyle/>
          <a:p>
            <a:pPr marL="0" indent="0" eaLnBrk="1" hangingPunct="1">
              <a:buFont typeface="Arial" panose="020B0604020202020204" pitchFamily="34" charset="0"/>
              <a:buNone/>
            </a:pPr>
            <a:r>
              <a:rPr kumimoji="1" lang="el-GR" altLang="el-GR" smtClean="0"/>
              <a:t> Εκτεταμένες ατέλειες</a:t>
            </a:r>
          </a:p>
        </p:txBody>
      </p:sp>
      <p:pic>
        <p:nvPicPr>
          <p:cNvPr id="22532" name="Picture 6" descr="Ατέλειες στους κρυστάλλους" title="Εικόνα 5"/>
          <p:cNvPicPr>
            <a:picLocks noChangeAspect="1" noChangeArrowheads="1"/>
          </p:cNvPicPr>
          <p:nvPr/>
        </p:nvPicPr>
        <p:blipFill rotWithShape="1">
          <a:blip r:embed="rId3">
            <a:extLst>
              <a:ext uri="{28A0092B-C50C-407E-A947-70E740481C1C}">
                <a14:useLocalDpi xmlns:a14="http://schemas.microsoft.com/office/drawing/2010/main" val="0"/>
              </a:ext>
            </a:extLst>
          </a:blip>
          <a:srcRect t="1286" b="60889"/>
          <a:stretch/>
        </p:blipFill>
        <p:spPr bwMode="auto">
          <a:xfrm>
            <a:off x="54615" y="3789040"/>
            <a:ext cx="2789633" cy="1722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7" descr="Σχήμα ατελειών σε κρύσταλλο" title="Εικόνα 6"/>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096109" y="3500438"/>
            <a:ext cx="2088182" cy="206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Picture 8" descr="Ατέλειες στουε κρυστάλλους" title="Εικόνα 7"/>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5688013" y="3213520"/>
            <a:ext cx="3060700" cy="2131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Τίτλος 1"/>
          <p:cNvSpPr>
            <a:spLocks noGrp="1"/>
          </p:cNvSpPr>
          <p:nvPr>
            <p:ph type="title"/>
          </p:nvPr>
        </p:nvSpPr>
        <p:spPr/>
        <p:txBody>
          <a:bodyPr/>
          <a:lstStyle/>
          <a:p>
            <a:r>
              <a:rPr lang="el-GR" altLang="el-GR" smtClean="0"/>
              <a:t> Καθαρισμός του πυριτίου</a:t>
            </a:r>
          </a:p>
        </p:txBody>
      </p:sp>
      <p:graphicFrame>
        <p:nvGraphicFramePr>
          <p:cNvPr id="23555" name="Object 34"/>
          <p:cNvGraphicFramePr>
            <a:graphicFrameLocks noGrp="1" noChangeAspect="1"/>
          </p:cNvGraphicFramePr>
          <p:nvPr>
            <p:ph sz="quarter" idx="4294967295"/>
          </p:nvPr>
        </p:nvGraphicFramePr>
        <p:xfrm>
          <a:off x="0" y="2379663"/>
          <a:ext cx="1566863" cy="741362"/>
        </p:xfrm>
        <a:graphic>
          <a:graphicData uri="http://schemas.openxmlformats.org/presentationml/2006/ole">
            <mc:AlternateContent xmlns:mc="http://schemas.openxmlformats.org/markup-compatibility/2006">
              <mc:Choice xmlns:v="urn:schemas-microsoft-com:vml" Requires="v">
                <p:oleObj spid="_x0000_s23580" name="Equation" r:id="rId5" imgW="723586" imgH="342751" progId="Equation.3">
                  <p:embed/>
                </p:oleObj>
              </mc:Choice>
              <mc:Fallback>
                <p:oleObj name="Equation" r:id="rId5" imgW="723586" imgH="342751" progId="Equation.3">
                  <p:embed/>
                  <p:pic>
                    <p:nvPicPr>
                      <p:cNvPr id="0" name="Object 34"/>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2379663"/>
                        <a:ext cx="1566863" cy="74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9468" name="Rectangle 29"/>
          <p:cNvSpPr>
            <a:spLocks noChangeArrowheads="1"/>
          </p:cNvSpPr>
          <p:nvPr/>
        </p:nvSpPr>
        <p:spPr bwMode="auto">
          <a:xfrm>
            <a:off x="2303463" y="2357438"/>
            <a:ext cx="558165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defRPr/>
            </a:pPr>
            <a:r>
              <a:rPr kumimoji="1" lang="el-GR" altLang="el-GR" sz="2400" dirty="0" err="1" smtClean="0">
                <a:latin typeface="+mn-lt"/>
              </a:rPr>
              <a:t>Si</a:t>
            </a:r>
            <a:r>
              <a:rPr kumimoji="1" lang="el-GR" altLang="el-GR" sz="2400" dirty="0" smtClean="0">
                <a:latin typeface="+mn-lt"/>
              </a:rPr>
              <a:t> μεταλλουργικής ποιότητας με καθαρότητα 98%</a:t>
            </a:r>
            <a:endParaRPr kumimoji="1" lang="en-US" altLang="el-GR" sz="2400" dirty="0" smtClean="0">
              <a:latin typeface="+mn-lt"/>
            </a:endParaRPr>
          </a:p>
          <a:p>
            <a:pPr algn="just" eaLnBrk="1" hangingPunct="1">
              <a:spcBef>
                <a:spcPct val="0"/>
              </a:spcBef>
              <a:buFontTx/>
              <a:buNone/>
              <a:defRPr/>
            </a:pPr>
            <a:endParaRPr kumimoji="1" lang="el-GR" altLang="el-GR" dirty="0" smtClean="0">
              <a:latin typeface="+mn-lt"/>
            </a:endParaRPr>
          </a:p>
        </p:txBody>
      </p:sp>
      <p:graphicFrame>
        <p:nvGraphicFramePr>
          <p:cNvPr id="23557" name="Object 36"/>
          <p:cNvGraphicFramePr>
            <a:graphicFrameLocks noGrp="1" noChangeAspect="1"/>
          </p:cNvGraphicFramePr>
          <p:nvPr>
            <p:ph sz="quarter" idx="4294967295"/>
          </p:nvPr>
        </p:nvGraphicFramePr>
        <p:xfrm>
          <a:off x="0" y="3557588"/>
          <a:ext cx="2057400" cy="830262"/>
        </p:xfrm>
        <a:graphic>
          <a:graphicData uri="http://schemas.openxmlformats.org/presentationml/2006/ole">
            <mc:AlternateContent xmlns:mc="http://schemas.openxmlformats.org/markup-compatibility/2006">
              <mc:Choice xmlns:v="urn:schemas-microsoft-com:vml" Requires="v">
                <p:oleObj spid="_x0000_s23581" name="Equation" r:id="rId7" imgW="850531" imgH="342751" progId="Equation.3">
                  <p:embed/>
                </p:oleObj>
              </mc:Choice>
              <mc:Fallback>
                <p:oleObj name="Equation" r:id="rId7" imgW="850531" imgH="342751" progId="Equation.3">
                  <p:embed/>
                  <p:pic>
                    <p:nvPicPr>
                      <p:cNvPr id="0" name="Object 36"/>
                      <p:cNvPicPr>
                        <a:picLocks noGrp="1"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3557588"/>
                        <a:ext cx="20574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3558" name="Object 39"/>
          <p:cNvGraphicFramePr>
            <a:graphicFrameLocks noGrp="1" noChangeAspect="1"/>
          </p:cNvGraphicFramePr>
          <p:nvPr>
            <p:ph idx="1"/>
            <p:extLst>
              <p:ext uri="{D42A27DB-BD31-4B8C-83A1-F6EECF244321}">
                <p14:modId xmlns:p14="http://schemas.microsoft.com/office/powerpoint/2010/main" val="3414134061"/>
              </p:ext>
            </p:extLst>
          </p:nvPr>
        </p:nvGraphicFramePr>
        <p:xfrm>
          <a:off x="3851920" y="3443978"/>
          <a:ext cx="2477692" cy="954707"/>
        </p:xfrm>
        <a:graphic>
          <a:graphicData uri="http://schemas.openxmlformats.org/presentationml/2006/ole">
            <mc:AlternateContent xmlns:mc="http://schemas.openxmlformats.org/markup-compatibility/2006">
              <mc:Choice xmlns:v="urn:schemas-microsoft-com:vml" Requires="v">
                <p:oleObj spid="_x0000_s23582" name="Equation" r:id="rId9" imgW="1384300" imgH="533400" progId="Equation.3">
                  <p:embed/>
                </p:oleObj>
              </mc:Choice>
              <mc:Fallback>
                <p:oleObj name="Equation" r:id="rId9" imgW="1384300" imgH="533400" progId="Equation.3">
                  <p:embed/>
                  <p:pic>
                    <p:nvPicPr>
                      <p:cNvPr id="0" name="Object 39"/>
                      <p:cNvPicPr>
                        <a:picLocks noGrp="1"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51920" y="3443978"/>
                        <a:ext cx="2477692" cy="954707"/>
                      </a:xfrm>
                      <a:prstGeom prst="rect">
                        <a:avLst/>
                      </a:prstGeom>
                      <a:noFill/>
                      <a:ln>
                        <a:noFill/>
                      </a:ln>
                    </p:spPr>
                  </p:pic>
                </p:oleObj>
              </mc:Fallback>
            </mc:AlternateContent>
          </a:graphicData>
        </a:graphic>
      </p:graphicFrame>
    </p:spTree>
    <p:custDataLst>
      <p:tags r:id="rId2"/>
    </p:custData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Θέση κειμένου 5"/>
          <p:cNvSpPr>
            <a:spLocks noGrp="1"/>
          </p:cNvSpPr>
          <p:nvPr>
            <p:ph type="body" sz="half" idx="2"/>
          </p:nvPr>
        </p:nvSpPr>
        <p:spPr>
          <a:xfrm>
            <a:off x="457200" y="1557338"/>
            <a:ext cx="3008313" cy="4608512"/>
          </a:xfrm>
        </p:spPr>
        <p:txBody>
          <a:bodyPr/>
          <a:lstStyle/>
          <a:p>
            <a:pPr eaLnBrk="1" hangingPunct="1"/>
            <a:r>
              <a:rPr lang="el-GR" altLang="el-GR" smtClean="0"/>
              <a:t>Η μέθοδος </a:t>
            </a:r>
            <a:r>
              <a:rPr lang="en-US" altLang="el-GR" smtClean="0"/>
              <a:t>Czochralski</a:t>
            </a:r>
          </a:p>
        </p:txBody>
      </p:sp>
      <p:sp>
        <p:nvSpPr>
          <p:cNvPr id="4" name="Τίτλος 3"/>
          <p:cNvSpPr>
            <a:spLocks noGrp="1"/>
          </p:cNvSpPr>
          <p:nvPr>
            <p:ph type="title"/>
          </p:nvPr>
        </p:nvSpPr>
        <p:spPr>
          <a:xfrm>
            <a:off x="457200" y="273050"/>
            <a:ext cx="8229600" cy="1144588"/>
          </a:xfrm>
        </p:spPr>
        <p:txBody>
          <a:bodyPr>
            <a:normAutofit fontScale="90000"/>
          </a:bodyPr>
          <a:lstStyle/>
          <a:p>
            <a:pPr eaLnBrk="1" fontAlgn="auto" hangingPunct="1">
              <a:spcAft>
                <a:spcPts val="0"/>
              </a:spcAft>
              <a:defRPr/>
            </a:pPr>
            <a:r>
              <a:rPr dirty="0"/>
              <a:t>Ανάπτυξη </a:t>
            </a:r>
            <a:r>
              <a:rPr dirty="0" err="1"/>
              <a:t>μονοκρυστάλλων</a:t>
            </a:r>
            <a:r>
              <a:rPr dirty="0"/>
              <a:t> </a:t>
            </a:r>
            <a:r>
              <a:rPr dirty="0" smtClean="0"/>
              <a:t>πυριτίου (1από3) </a:t>
            </a:r>
            <a:endParaRPr dirty="0"/>
          </a:p>
        </p:txBody>
      </p:sp>
      <p:pic>
        <p:nvPicPr>
          <p:cNvPr id="25604" name="Picture 9" descr="Συσκευή παραγωγής κρυστάλλων" title="Εικόνα 8"/>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589463" y="1665288"/>
            <a:ext cx="3132137" cy="4319587"/>
          </a:xfrm>
          <a:noFill/>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9" name="Rectangle 14"/>
          <p:cNvSpPr>
            <a:spLocks noGrp="1" noChangeArrowheads="1"/>
          </p:cNvSpPr>
          <p:nvPr>
            <p:ph type="title"/>
          </p:nvPr>
        </p:nvSpPr>
        <p:spPr>
          <a:xfrm>
            <a:off x="457200" y="274638"/>
            <a:ext cx="8686800" cy="1143000"/>
          </a:xfrm>
        </p:spPr>
        <p:txBody>
          <a:bodyPr rtlCol="0">
            <a:noAutofit/>
          </a:bodyPr>
          <a:lstStyle/>
          <a:p>
            <a:pPr eaLnBrk="1" fontAlgn="auto" hangingPunct="1">
              <a:spcAft>
                <a:spcPts val="0"/>
              </a:spcAft>
              <a:defRPr/>
            </a:pPr>
            <a:r>
              <a:rPr lang="el-GR" sz="4000" dirty="0" smtClean="0"/>
              <a:t>Ανάπτυξη </a:t>
            </a:r>
            <a:r>
              <a:rPr lang="el-GR" sz="4000" dirty="0" err="1" smtClean="0"/>
              <a:t>μονοκρυστάλλων</a:t>
            </a:r>
            <a:r>
              <a:rPr lang="el-GR" sz="4000" dirty="0" smtClean="0"/>
              <a:t> πυριτίου (2από 3) </a:t>
            </a:r>
            <a:endParaRPr lang="el-GR" altLang="el-GR" sz="4000" dirty="0" smtClean="0">
              <a:latin typeface="+mn-lt"/>
            </a:endParaRPr>
          </a:p>
        </p:txBody>
      </p:sp>
      <p:pic>
        <p:nvPicPr>
          <p:cNvPr id="26627" name="Picture 18" descr="Πίνακας συντελεστών διαχωρισμού των προσμίξεων αντικατάστασης στο Si"/>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b="63399"/>
          <a:stretch>
            <a:fillRect/>
          </a:stretch>
        </p:blipFill>
        <p:spPr>
          <a:xfrm>
            <a:off x="52388" y="1768475"/>
            <a:ext cx="4117975" cy="2884488"/>
          </a:xfrm>
          <a:noFill/>
        </p:spPr>
      </p:pic>
      <p:pic>
        <p:nvPicPr>
          <p:cNvPr id="26628" name="Picture 17" descr="Η ειδική αντίσταση σαν συνάρτηση της συγκέντρωσης προσμίξεων στο πυρίτιο στους 300 Κ" title="Εικόνα 9"/>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t="38597"/>
          <a:stretch>
            <a:fillRect/>
          </a:stretch>
        </p:blipFill>
        <p:spPr>
          <a:xfrm>
            <a:off x="4968875" y="1557338"/>
            <a:ext cx="3275013" cy="3414712"/>
          </a:xfrm>
          <a:noFill/>
        </p:spPr>
      </p:pic>
      <p:graphicFrame>
        <p:nvGraphicFramePr>
          <p:cNvPr id="26629" name="Object 15"/>
          <p:cNvGraphicFramePr>
            <a:graphicFrameLocks noChangeAspect="1"/>
          </p:cNvGraphicFramePr>
          <p:nvPr/>
        </p:nvGraphicFramePr>
        <p:xfrm>
          <a:off x="1079500" y="5153025"/>
          <a:ext cx="3408363" cy="908050"/>
        </p:xfrm>
        <a:graphic>
          <a:graphicData uri="http://schemas.openxmlformats.org/presentationml/2006/ole">
            <mc:AlternateContent xmlns:mc="http://schemas.openxmlformats.org/markup-compatibility/2006">
              <mc:Choice xmlns:v="urn:schemas-microsoft-com:vml" Requires="v">
                <p:oleObj spid="_x0000_s26637" name="Equation" r:id="rId5" imgW="1752600" imgH="469900" progId="Equation.3">
                  <p:embed/>
                </p:oleObj>
              </mc:Choice>
              <mc:Fallback>
                <p:oleObj name="Equation" r:id="rId5" imgW="1752600" imgH="469900" progId="Equation.3">
                  <p:embed/>
                  <p:pic>
                    <p:nvPicPr>
                      <p:cNvPr id="0" name="Object 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9500" y="5153025"/>
                        <a:ext cx="3408363"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ustDataLst>
      <p:tags r:id="rId2"/>
    </p:custData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8229600" cy="1144588"/>
          </a:xfrm>
        </p:spPr>
        <p:txBody>
          <a:bodyPr>
            <a:normAutofit fontScale="90000"/>
          </a:bodyPr>
          <a:lstStyle/>
          <a:p>
            <a:pPr>
              <a:defRPr/>
            </a:pPr>
            <a:r>
              <a:rPr altLang="el-GR" dirty="0"/>
              <a:t>Ανάπτυξη </a:t>
            </a:r>
            <a:r>
              <a:rPr altLang="el-GR" dirty="0" err="1"/>
              <a:t>μονοκρυστάλλων</a:t>
            </a:r>
            <a:r>
              <a:rPr altLang="el-GR" dirty="0"/>
              <a:t> πυριτίου (3από3) </a:t>
            </a:r>
            <a:endParaRPr dirty="0"/>
          </a:p>
        </p:txBody>
      </p:sp>
      <p:sp>
        <p:nvSpPr>
          <p:cNvPr id="27651" name="Θέση κειμένου 2"/>
          <p:cNvSpPr>
            <a:spLocks noGrp="1"/>
          </p:cNvSpPr>
          <p:nvPr>
            <p:ph type="body" sz="half" idx="2"/>
          </p:nvPr>
        </p:nvSpPr>
        <p:spPr>
          <a:xfrm>
            <a:off x="457200" y="1557338"/>
            <a:ext cx="3008313" cy="4608512"/>
          </a:xfrm>
        </p:spPr>
        <p:txBody>
          <a:bodyPr/>
          <a:lstStyle/>
          <a:p>
            <a:pPr eaLnBrk="1" hangingPunct="1"/>
            <a:r>
              <a:rPr kumimoji="1" lang="el-GR" altLang="el-GR" smtClean="0"/>
              <a:t>Η μέθοδος Κινητής Ζώνης (Float Zone)</a:t>
            </a:r>
          </a:p>
          <a:p>
            <a:pPr eaLnBrk="1" hangingPunct="1"/>
            <a:endParaRPr lang="el-GR" altLang="el-GR" smtClean="0"/>
          </a:p>
        </p:txBody>
      </p:sp>
      <p:pic>
        <p:nvPicPr>
          <p:cNvPr id="27652" name="Picture 17" descr="Συσκευή ανάπτυξης κρυστάλλων με τη μέθοδο κινητής ζώνης" title="Εικόνα 10"/>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824413" y="1952625"/>
            <a:ext cx="3321050" cy="4214813"/>
          </a:xfrm>
          <a:noFill/>
        </p:spPr>
      </p:pic>
    </p:spTree>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ZHAW.ACCESSIBILITYADDIN.CHECKTIMEDATE" val="3/6/2015 11:50:38 AM"/>
</p:tagLst>
</file>

<file path=ppt/tags/tag10.xml><?xml version="1.0" encoding="utf-8"?>
<p:tagLst xmlns:a="http://schemas.openxmlformats.org/drawingml/2006/main" xmlns:r="http://schemas.openxmlformats.org/officeDocument/2006/relationships" xmlns:p="http://schemas.openxmlformats.org/presentationml/2006/main">
  <p:tag name="ZHAW.ACCESSIBILITYADDIN.READINGORDER" val="40962,40963,40964,6,"/>
</p:tagLst>
</file>

<file path=ppt/tags/tag2.xml><?xml version="1.0" encoding="utf-8"?>
<p:tagLst xmlns:a="http://schemas.openxmlformats.org/drawingml/2006/main" xmlns:r="http://schemas.openxmlformats.org/officeDocument/2006/relationships" xmlns:p="http://schemas.openxmlformats.org/presentationml/2006/main">
  <p:tag name="ZHAW.ACCESSIBILITYADDIN.READINGORDER" val="17410,17411,17412,"/>
</p:tagLst>
</file>

<file path=ppt/tags/tag3.xml><?xml version="1.0" encoding="utf-8"?>
<p:tagLst xmlns:a="http://schemas.openxmlformats.org/drawingml/2006/main" xmlns:r="http://schemas.openxmlformats.org/officeDocument/2006/relationships" xmlns:p="http://schemas.openxmlformats.org/presentationml/2006/main">
  <p:tag name="ZHAW.ACCESSIBILITYADDIN.READINGORDER" val="19458,19459,7,"/>
</p:tagLst>
</file>

<file path=ppt/tags/tag4.xml><?xml version="1.0" encoding="utf-8"?>
<p:tagLst xmlns:a="http://schemas.openxmlformats.org/drawingml/2006/main" xmlns:r="http://schemas.openxmlformats.org/officeDocument/2006/relationships" xmlns:p="http://schemas.openxmlformats.org/presentationml/2006/main">
  <p:tag name="ZHAW.ACCESSIBILITYADDIN.READINGORDER" val="21506,21507,21508,21510,21509,21511,"/>
</p:tagLst>
</file>

<file path=ppt/tags/tag5.xml><?xml version="1.0" encoding="utf-8"?>
<p:tagLst xmlns:a="http://schemas.openxmlformats.org/drawingml/2006/main" xmlns:r="http://schemas.openxmlformats.org/officeDocument/2006/relationships" xmlns:p="http://schemas.openxmlformats.org/presentationml/2006/main">
  <p:tag name="ZHAW.ACCESSIBILITYADDIN.READINGORDER" val="22530,22531,22532,22533,22534,"/>
</p:tagLst>
</file>

<file path=ppt/tags/tag6.xml><?xml version="1.0" encoding="utf-8"?>
<p:tagLst xmlns:a="http://schemas.openxmlformats.org/drawingml/2006/main" xmlns:r="http://schemas.openxmlformats.org/officeDocument/2006/relationships" xmlns:p="http://schemas.openxmlformats.org/presentationml/2006/main">
  <p:tag name="ZHAW.ACCESSIBILITYADDIN.READINGORDER" val="23554,23555,19468,23557,23558,"/>
</p:tagLst>
</file>

<file path=ppt/tags/tag7.xml><?xml version="1.0" encoding="utf-8"?>
<p:tagLst xmlns:a="http://schemas.openxmlformats.org/drawingml/2006/main" xmlns:r="http://schemas.openxmlformats.org/officeDocument/2006/relationships" xmlns:p="http://schemas.openxmlformats.org/presentationml/2006/main">
  <p:tag name="ZHAW.ACCESSIBILITYADDIN.READINGORDER" val="3079,26627,26628,26629,"/>
</p:tagLst>
</file>

<file path=ppt/tags/tag8.xml><?xml version="1.0" encoding="utf-8"?>
<p:tagLst xmlns:a="http://schemas.openxmlformats.org/drawingml/2006/main" xmlns:r="http://schemas.openxmlformats.org/officeDocument/2006/relationships" xmlns:p="http://schemas.openxmlformats.org/presentationml/2006/main">
  <p:tag name="ZHAW.ACCESSIBILITYADDIN.READINGORDER" val="31746,31747,31748,31749,"/>
</p:tagLst>
</file>

<file path=ppt/tags/tag9.xml><?xml version="1.0" encoding="utf-8"?>
<p:tagLst xmlns:a="http://schemas.openxmlformats.org/drawingml/2006/main" xmlns:r="http://schemas.openxmlformats.org/officeDocument/2006/relationships" xmlns:p="http://schemas.openxmlformats.org/presentationml/2006/main">
  <p:tag name="ZHAW.ACCESSIBILITYADDIN.READINGORDER" val="32770,32771,32772,"/>
</p:tagLst>
</file>

<file path=ppt/theme/theme1.xml><?xml version="1.0" encoding="utf-8"?>
<a:theme xmlns:a="http://schemas.openxmlformats.org/drawingml/2006/main" name="Θέμα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extLst>
    <a:ext uri="{05A4C25C-085E-4340-85A3-A5531E510DB2}">
      <thm15:themeFamily xmlns:thm15="http://schemas.microsoft.com/office/thememl/2012/main" name="Θέμα1" id="{B29AADF5-6E2F-434D-811B-0B0C536D4007}" vid="{D139F02E-CA47-4A70-9E9B-7A8FE5ABB24E}"/>
    </a:ext>
  </a:extLst>
</a:theme>
</file>

<file path=ppt/theme/theme2.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i = " h t t p : / / w w w . w 3 . o r g / 2 0 0 1 / X M L S c h e m a - i n s t a n c e "   x m l n s : x s d = " h t t p : / / w w w . w 3 . o r g / 2 0 0 1 / X M L S c h e m a " 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A7A65F20-1B57-4AB7-B52B-3335AF0961A5}">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emplate>Θέμα1</Template>
  <TotalTime>3658</TotalTime>
  <Words>614</Words>
  <Application>Microsoft Office PowerPoint</Application>
  <PresentationFormat>Προβολή στην οθόνη (4:3)</PresentationFormat>
  <Paragraphs>75</Paragraphs>
  <Slides>21</Slides>
  <Notes>10</Notes>
  <HiddenSlides>0</HiddenSlides>
  <MMClips>0</MMClips>
  <ScaleCrop>false</ScaleCrop>
  <HeadingPairs>
    <vt:vector size="8" baseType="variant">
      <vt:variant>
        <vt:lpstr>Γραμματοσειρές που χρησιμοποιούνται</vt:lpstr>
      </vt:variant>
      <vt:variant>
        <vt:i4>5</vt:i4>
      </vt:variant>
      <vt:variant>
        <vt:lpstr>Θέμα</vt:lpstr>
      </vt:variant>
      <vt:variant>
        <vt:i4>1</vt:i4>
      </vt:variant>
      <vt:variant>
        <vt:lpstr>Ενσωματωμένοι διακομιστές OLE</vt:lpstr>
      </vt:variant>
      <vt:variant>
        <vt:i4>2</vt:i4>
      </vt:variant>
      <vt:variant>
        <vt:lpstr>Τίτλοι διαφανειών</vt:lpstr>
      </vt:variant>
      <vt:variant>
        <vt:i4>21</vt:i4>
      </vt:variant>
    </vt:vector>
  </HeadingPairs>
  <TitlesOfParts>
    <vt:vector size="29" baseType="lpstr">
      <vt:lpstr>Arial</vt:lpstr>
      <vt:lpstr>Calibri</vt:lpstr>
      <vt:lpstr>Tahoma</vt:lpstr>
      <vt:lpstr>Times New Roman</vt:lpstr>
      <vt:lpstr>Wingdings</vt:lpstr>
      <vt:lpstr>Θέμα1</vt:lpstr>
      <vt:lpstr>Εξίσωση</vt:lpstr>
      <vt:lpstr>Equation</vt:lpstr>
      <vt:lpstr>Σχεδίαση Ολοκληρωμένων Κυκλωμάτων</vt:lpstr>
      <vt:lpstr>Το υπόστρωμα</vt:lpstr>
      <vt:lpstr> Η κρυσταλλική δομή του Si</vt:lpstr>
      <vt:lpstr>Ατέλειες στους κρυστάλλους (1από2)</vt:lpstr>
      <vt:lpstr>Ατέλειες στους κρυστάλλους (2από2)</vt:lpstr>
      <vt:lpstr> Καθαρισμός του πυριτίου</vt:lpstr>
      <vt:lpstr>Ανάπτυξη μονοκρυστάλλων πυριτίου (1από3) </vt:lpstr>
      <vt:lpstr>Ανάπτυξη μονοκρυστάλλων πυριτίου (2από 3) </vt:lpstr>
      <vt:lpstr>Ανάπτυξη μονοκρυστάλλων πυριτίου (3από3) </vt:lpstr>
      <vt:lpstr>Προετοιμασία Πλακετών (Δισκίων)</vt:lpstr>
      <vt:lpstr>Επιταξία</vt:lpstr>
      <vt:lpstr>Καθαρός χώρος</vt:lpstr>
      <vt:lpstr>Τέλος Ενότητας</vt:lpstr>
      <vt:lpstr>Χρηματοδότηση</vt:lpstr>
      <vt:lpstr>Σημειώματα</vt:lpstr>
      <vt:lpstr>Σημείωμα Ιστορικού Εκδόσεων Έργου</vt:lpstr>
      <vt:lpstr>Σημείωμα Αναφοράς</vt:lpstr>
      <vt:lpstr>Σημείωμα Αδειοδότησης</vt:lpstr>
      <vt:lpstr>Διατήρηση Σημειωμάτων</vt:lpstr>
      <vt:lpstr>Σημείωμα Χρήσης Έργων Τρίτων (1 από 2)</vt:lpstr>
      <vt:lpstr>Σημείωμα Χρήσης Έργων Τρίτων (2 από 2)</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Morgana</dc:creator>
  <cp:lastModifiedBy>Δεσποινίς Βατόμουρο .</cp:lastModifiedBy>
  <cp:revision>97</cp:revision>
  <cp:lastPrinted>1601-01-01T00:00:00Z</cp:lastPrinted>
  <dcterms:created xsi:type="dcterms:W3CDTF">1601-01-01T00:00:00Z</dcterms:created>
  <dcterms:modified xsi:type="dcterms:W3CDTF">2015-03-06T09:51:07Z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4</vt:i4>
  </property>
  <property fmtid="{D5CDD505-2E9C-101B-9397-08002B2CF9AE}" pid="3" name="LCID">
    <vt:i4>1032</vt:i4>
  </property>
</Properties>
</file>