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2" r:id="rId3"/>
    <p:sldId id="261" r:id="rId4"/>
    <p:sldId id="266" r:id="rId5"/>
    <p:sldId id="296" r:id="rId6"/>
    <p:sldId id="329"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32" r:id="rId32"/>
    <p:sldId id="321" r:id="rId33"/>
    <p:sldId id="322" r:id="rId34"/>
    <p:sldId id="323" r:id="rId35"/>
    <p:sldId id="324" r:id="rId36"/>
    <p:sldId id="325" r:id="rId37"/>
    <p:sldId id="326" r:id="rId38"/>
    <p:sldId id="327" r:id="rId39"/>
    <p:sldId id="330" r:id="rId40"/>
    <p:sldId id="328" r:id="rId41"/>
    <p:sldId id="280" r:id="rId42"/>
    <p:sldId id="290" r:id="rId43"/>
    <p:sldId id="295" r:id="rId44"/>
    <p:sldId id="331" r:id="rId45"/>
    <p:sldId id="292" r:id="rId46"/>
    <p:sldId id="291" r:id="rId47"/>
    <p:sldId id="294" r:id="rId48"/>
    <p:sldId id="293"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96"/>
            <p14:sldId id="329"/>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32"/>
            <p14:sldId id="321"/>
            <p14:sldId id="322"/>
            <p14:sldId id="323"/>
            <p14:sldId id="324"/>
            <p14:sldId id="325"/>
            <p14:sldId id="326"/>
            <p14:sldId id="327"/>
            <p14:sldId id="330"/>
            <p14:sldId id="328"/>
            <p14:sldId id="280"/>
            <p14:sldId id="290"/>
            <p14:sldId id="295"/>
            <p14:sldId id="331"/>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9" autoAdjust="0"/>
    <p:restoredTop sz="86355" autoAdjust="0"/>
  </p:normalViewPr>
  <p:slideViewPr>
    <p:cSldViewPr>
      <p:cViewPr varScale="1">
        <p:scale>
          <a:sx n="74" d="100"/>
          <a:sy n="74" d="100"/>
        </p:scale>
        <p:origin x="9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70203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7"/>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5" y="6441973"/>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3" y="6441602"/>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Η Άλγεβρα της Αναγέννησης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istory.mcs.st-andrews.ac.uk/Mathematicians/Khayyam.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a.wikipedia.org/wiki/Bagda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istory.mcs.st-andrews.ac.uk/Mathematicians/Diophantus.html" TargetMode="External"/><Relationship Id="rId2" Type="http://schemas.openxmlformats.org/officeDocument/2006/relationships/hyperlink" Target="http://www-history.mcs.st-andrews.ac.uk/Biographies/Bombelli.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history.mcs.st-andrews.ac.uk/Mathematicians/Diophantu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istory.mcs.st-andrews.ac.uk/Mathematicians/Tartaglia.html" TargetMode="External"/><Relationship Id="rId2" Type="http://schemas.openxmlformats.org/officeDocument/2006/relationships/hyperlink" Target="http://www-history.mcs.st-andrews.ac.uk/Mathematicians/Cardan.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history.mcs.st-andrews.ac.uk/Mathematicians/Cardan.html" TargetMode="External"/><Relationship Id="rId2" Type="http://schemas.openxmlformats.org/officeDocument/2006/relationships/hyperlink" Target="http://www-history.mcs.st-andrews.ac.uk/Mathematicians/Pacioli.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7"/>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el-GR" sz="2800" dirty="0">
                <a:latin typeface="+mj-lt"/>
                <a:ea typeface="+mj-ea"/>
                <a:cs typeface="+mj-cs"/>
              </a:rPr>
              <a:t>Η Άλγεβρα της Αναγέννησης</a:t>
            </a:r>
            <a:endParaRPr lang="en-US" sz="2800" dirty="0"/>
          </a:p>
          <a:p>
            <a:endParaRPr lang="el-GR" sz="2800" dirty="0"/>
          </a:p>
          <a:p>
            <a:r>
              <a:rPr lang="el-GR" sz="2800" dirty="0"/>
              <a:t>Παπασταυρίδης Σταύρος</a:t>
            </a:r>
          </a:p>
          <a:p>
            <a:r>
              <a:rPr lang="el-GR" sz="2800" dirty="0"/>
              <a:t>Σχολή Θετικών 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Άλγεβρα (1572): Δυνάμεις</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71756" y="1988840"/>
            <a:ext cx="8000489" cy="253371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37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Θέση κειμένου 13"/>
          <p:cNvSpPr>
            <a:spLocks noGrp="1"/>
          </p:cNvSpPr>
          <p:nvPr>
            <p:ph type="body" sz="half" idx="2"/>
          </p:nvPr>
        </p:nvSpPr>
        <p:spPr>
          <a:xfrm>
            <a:off x="457201" y="1556791"/>
            <a:ext cx="8229600" cy="2376265"/>
          </a:xfrm>
        </p:spPr>
        <p:txBody>
          <a:bodyPr>
            <a:normAutofit/>
          </a:bodyPr>
          <a:lstStyle/>
          <a:p>
            <a:pPr marL="342900" indent="-342900">
              <a:buFont typeface="Arial" panose="020B0604020202020204" pitchFamily="34" charset="0"/>
              <a:buChar char="•"/>
            </a:pPr>
            <a:r>
              <a:rPr lang="en-US" dirty="0"/>
              <a:t>Writing powers numerically rather than in the German form of symbols allowed him easily</a:t>
            </a:r>
            <a:r>
              <a:rPr lang="el-GR" dirty="0"/>
              <a:t> </a:t>
            </a:r>
            <a:r>
              <a:rPr lang="en-US" dirty="0"/>
              <a:t>to express the exponential laws for multiplying and dividing monomials.</a:t>
            </a:r>
          </a:p>
          <a:p>
            <a:pPr marL="342900" indent="-342900">
              <a:buFont typeface="Arial" panose="020B0604020202020204" pitchFamily="34" charset="0"/>
              <a:buChar char="•"/>
            </a:pPr>
            <a:r>
              <a:rPr lang="en-US" dirty="0"/>
              <a:t>Late in the first part of the </a:t>
            </a:r>
            <a:r>
              <a:rPr lang="en-US" i="1" dirty="0"/>
              <a:t>Algebra, </a:t>
            </a:r>
            <a:r>
              <a:rPr lang="en-US" i="1" dirty="0" err="1"/>
              <a:t>Bombelli</a:t>
            </a:r>
            <a:r>
              <a:rPr lang="en-US" i="1" dirty="0"/>
              <a:t> introduced “another sort of cube root much</a:t>
            </a:r>
            <a:r>
              <a:rPr lang="el-GR" i="1" dirty="0"/>
              <a:t> </a:t>
            </a:r>
            <a:r>
              <a:rPr lang="en-US" dirty="0"/>
              <a:t>different from the former, which comes from the chapter on the cube equal to the thing</a:t>
            </a:r>
            <a:r>
              <a:rPr lang="el-GR" dirty="0"/>
              <a:t> </a:t>
            </a:r>
            <a:r>
              <a:rPr lang="en-US" dirty="0"/>
              <a:t>and number; . . . this sort of root has it own algorithms for various operations and a new</a:t>
            </a:r>
            <a:r>
              <a:rPr lang="el-GR" dirty="0"/>
              <a:t> </a:t>
            </a:r>
            <a:r>
              <a:rPr lang="en-US" dirty="0"/>
              <a:t>name</a:t>
            </a:r>
            <a:r>
              <a:rPr lang="en-US" dirty="0" smtClean="0"/>
              <a:t>.”</a:t>
            </a:r>
            <a:endParaRPr lang="el-GR" dirty="0"/>
          </a:p>
        </p:txBody>
      </p:sp>
      <p:sp>
        <p:nvSpPr>
          <p:cNvPr id="13" name="Τίτλος 12"/>
          <p:cNvSpPr>
            <a:spLocks noGrp="1"/>
          </p:cNvSpPr>
          <p:nvPr>
            <p:ph type="title"/>
          </p:nvPr>
        </p:nvSpPr>
        <p:spPr/>
        <p:txBody>
          <a:bodyPr/>
          <a:lstStyle/>
          <a:p>
            <a:r>
              <a:rPr lang="el-GR" dirty="0" smtClean="0"/>
              <a:t>Άλγεβρα (1572). Μιγαδικοί (1/2)</a:t>
            </a:r>
            <a:endParaRPr lang="el-GR" dirty="0"/>
          </a:p>
        </p:txBody>
      </p:sp>
      <p:pic>
        <p:nvPicPr>
          <p:cNvPr id="17" name="Picture 3"/>
          <p:cNvPicPr>
            <a:picLocks noGrp="1" noChangeAspect="1" noChangeArrowheads="1"/>
          </p:cNvPicPr>
          <p:nvPr>
            <p:ph idx="1"/>
          </p:nvPr>
        </p:nvPicPr>
        <p:blipFill>
          <a:blip r:embed="rId2" cstate="print"/>
          <a:srcRect/>
          <a:stretch>
            <a:fillRect/>
          </a:stretch>
        </p:blipFill>
        <p:spPr bwMode="auto">
          <a:xfrm>
            <a:off x="435182" y="4149080"/>
            <a:ext cx="8282641" cy="134004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51763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Άλγεβρα (1572). Μιγαδικοί </a:t>
            </a:r>
            <a:r>
              <a:rPr lang="el-GR" dirty="0" smtClean="0"/>
              <a:t>(2/2</a:t>
            </a:r>
            <a:r>
              <a:rPr lang="el-GR" dirty="0"/>
              <a:t>)</a:t>
            </a:r>
          </a:p>
        </p:txBody>
      </p:sp>
      <mc:AlternateContent xmlns:mc="http://schemas.openxmlformats.org/markup-compatibility/2006" xmlns:a14="http://schemas.microsoft.com/office/drawing/2010/main">
        <mc:Choice Requires="a14">
          <p:sp>
            <p:nvSpPr>
              <p:cNvPr id="6" name="Θέση περιεχομένου 5"/>
              <p:cNvSpPr>
                <a:spLocks noGrp="1"/>
              </p:cNvSpPr>
              <p:nvPr>
                <p:ph idx="1"/>
              </p:nvPr>
            </p:nvSpPr>
            <p:spPr/>
            <p:txBody>
              <a:bodyPr>
                <a:normAutofit fontScale="92500" lnSpcReduction="10000"/>
              </a:bodyPr>
              <a:lstStyle/>
              <a:p>
                <a:r>
                  <a:rPr lang="en-US" dirty="0" smtClean="0"/>
                  <a:t>As </a:t>
                </a:r>
                <a:r>
                  <a:rPr lang="en-US" dirty="0"/>
                  <a:t>2mdi m3. </a:t>
                </a:r>
                <a:r>
                  <a:rPr lang="en-US" dirty="0" err="1"/>
                  <a:t>Bombelli</a:t>
                </a:r>
                <a:r>
                  <a:rPr lang="en-US" dirty="0"/>
                  <a:t> presented the various laws of multiplication for these new (complex)</a:t>
                </a:r>
                <a:r>
                  <a:rPr lang="el-GR" dirty="0"/>
                  <a:t> </a:t>
                </a:r>
                <a:r>
                  <a:rPr lang="it-IT" dirty="0"/>
                  <a:t>numbers, such as </a:t>
                </a:r>
                <a:endParaRPr lang="el-GR" dirty="0" smtClean="0"/>
              </a:p>
              <a:p>
                <a:r>
                  <a:rPr lang="it-IT" dirty="0" smtClean="0"/>
                  <a:t>pi`u </a:t>
                </a:r>
                <a:r>
                  <a:rPr lang="it-IT" dirty="0"/>
                  <a:t>di meno times pi`u di meno gives meno and pi`u di meno times meno di</a:t>
                </a:r>
                <a:r>
                  <a:rPr lang="el-GR" dirty="0"/>
                  <a:t> </a:t>
                </a:r>
                <a:r>
                  <a:rPr lang="en-US" dirty="0" err="1"/>
                  <a:t>meno</a:t>
                </a:r>
                <a:r>
                  <a:rPr lang="en-US" dirty="0"/>
                  <a:t> gives </a:t>
                </a:r>
                <a:r>
                  <a:rPr lang="en-US" dirty="0" err="1"/>
                  <a:t>pi`u</a:t>
                </a:r>
                <a:r>
                  <a:rPr lang="en-US" dirty="0"/>
                  <a:t> </a:t>
                </a:r>
                <a:endParaRPr lang="el-GR"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𝑏𝑖</m:t>
                      </m:r>
                      <m:r>
                        <a:rPr lang="en-US" i="1" dirty="0" smtClean="0">
                          <a:latin typeface="Cambria Math" panose="02040503050406030204" pitchFamily="18" charset="0"/>
                        </a:rPr>
                        <m:t>)(</m:t>
                      </m:r>
                      <m:r>
                        <a:rPr lang="en-US" i="1" dirty="0" smtClean="0">
                          <a:latin typeface="Cambria Math" panose="02040503050406030204" pitchFamily="18" charset="0"/>
                        </a:rPr>
                        <m:t>𝑐𝑖</m:t>
                      </m:r>
                      <m:r>
                        <a:rPr lang="en-US" i="1" dirty="0" smtClean="0">
                          <a:latin typeface="Cambria Math" panose="02040503050406030204" pitchFamily="18" charset="0"/>
                        </a:rPr>
                        <m:t>)=−</m:t>
                      </m:r>
                      <m:r>
                        <a:rPr lang="en-US" i="1" dirty="0" err="1">
                          <a:latin typeface="Cambria Math" panose="02040503050406030204" pitchFamily="18" charset="0"/>
                        </a:rPr>
                        <m:t>𝑏𝑐</m:t>
                      </m:r>
                      <m:r>
                        <a:rPr lang="en-US" i="1" dirty="0">
                          <a:latin typeface="Cambria Math" panose="02040503050406030204" pitchFamily="18" charset="0"/>
                        </a:rPr>
                        <m:t>, </m:t>
                      </m:r>
                      <m:r>
                        <a:rPr lang="en-US" i="1" dirty="0">
                          <a:latin typeface="Cambria Math" panose="02040503050406030204" pitchFamily="18" charset="0"/>
                        </a:rPr>
                        <m:t>𝑏𝑖</m:t>
                      </m:r>
                      <m:r>
                        <a:rPr lang="en-US" i="1" dirty="0">
                          <a:latin typeface="Cambria Math" panose="02040503050406030204" pitchFamily="18" charset="0"/>
                        </a:rPr>
                        <m:t>(−</m:t>
                      </m:r>
                      <m:r>
                        <a:rPr lang="en-US" i="1" dirty="0">
                          <a:latin typeface="Cambria Math" panose="02040503050406030204" pitchFamily="18" charset="0"/>
                        </a:rPr>
                        <m:t>𝑐𝑖</m:t>
                      </m:r>
                      <m:r>
                        <a:rPr lang="en-US" i="1" dirty="0">
                          <a:latin typeface="Cambria Math" panose="02040503050406030204" pitchFamily="18" charset="0"/>
                        </a:rPr>
                        <m:t>) = </m:t>
                      </m:r>
                      <m:r>
                        <a:rPr lang="en-US" i="1" dirty="0" err="1">
                          <a:latin typeface="Cambria Math" panose="02040503050406030204" pitchFamily="18" charset="0"/>
                        </a:rPr>
                        <m:t>𝑏𝑐</m:t>
                      </m:r>
                      <m:r>
                        <a:rPr lang="en-US" i="1" dirty="0">
                          <a:latin typeface="Cambria Math" panose="02040503050406030204" pitchFamily="18" charset="0"/>
                        </a:rPr>
                        <m:t>).</m:t>
                      </m:r>
                    </m:oMath>
                  </m:oMathPara>
                </a14:m>
                <a:endParaRPr lang="el-GR" dirty="0"/>
              </a:p>
              <a:p>
                <a:r>
                  <a:rPr lang="el-GR" dirty="0" smtClean="0"/>
                  <a:t>Κατά κάποιο τρόπο </a:t>
                </a:r>
                <a:r>
                  <a:rPr lang="el-GR" dirty="0" err="1" smtClean="0"/>
                  <a:t>συνεβόλιζε</a:t>
                </a:r>
                <a:r>
                  <a:rPr lang="el-GR" dirty="0" smtClean="0"/>
                  <a:t> </a:t>
                </a:r>
                <a:r>
                  <a:rPr lang="el-GR" dirty="0"/>
                  <a:t>το </a:t>
                </a:r>
                <a:r>
                  <a:rPr lang="el-GR" dirty="0" smtClean="0"/>
                  <a:t>σημερνό </a:t>
                </a:r>
                <a:r>
                  <a:rPr lang="en-US" dirty="0" err="1"/>
                  <a:t>i</a:t>
                </a:r>
                <a:r>
                  <a:rPr lang="el-GR" dirty="0"/>
                  <a:t>, </a:t>
                </a:r>
                <a:r>
                  <a:rPr lang="en-US" dirty="0"/>
                  <a:t>me</a:t>
                </a:r>
                <a:r>
                  <a:rPr lang="el-GR" dirty="0"/>
                  <a:t>  </a:t>
                </a:r>
                <a:r>
                  <a:rPr lang="el-GR" dirty="0" smtClean="0"/>
                  <a:t>“</a:t>
                </a:r>
                <a:r>
                  <a:rPr lang="en-US" dirty="0" smtClean="0"/>
                  <a:t>p di m</a:t>
                </a:r>
                <a:r>
                  <a:rPr lang="el-GR" dirty="0" smtClean="0"/>
                  <a:t>”</a:t>
                </a:r>
                <a:endParaRPr lang="el-GR" dirty="0"/>
              </a:p>
              <a:p>
                <a:r>
                  <a:rPr lang="el-GR" dirty="0"/>
                  <a:t>Σ</a:t>
                </a:r>
                <a:r>
                  <a:rPr lang="el-GR" dirty="0" smtClean="0"/>
                  <a:t>χόλιο. </a:t>
                </a:r>
                <a:r>
                  <a:rPr lang="en-US" dirty="0"/>
                  <a:t>I</a:t>
                </a:r>
                <a:r>
                  <a:rPr lang="en-US" dirty="0" smtClean="0"/>
                  <a:t>maginary numbers: </a:t>
                </a:r>
                <a:r>
                  <a:rPr lang="el-GR" dirty="0" smtClean="0"/>
                  <a:t>ατυχής ονομασία !</a:t>
                </a:r>
                <a:endParaRPr lang="el-GR" dirty="0"/>
              </a:p>
            </p:txBody>
          </p:sp>
        </mc:Choice>
        <mc:Fallback xmlns="">
          <p:sp>
            <p:nvSpPr>
              <p:cNvPr id="6" name="Θέση περιεχομένου 5"/>
              <p:cNvSpPr>
                <a:spLocks noGrp="1" noRot="1" noChangeAspect="1" noMove="1" noResize="1" noEditPoints="1" noAdjustHandles="1" noChangeArrowheads="1" noChangeShapeType="1" noTextEdit="1"/>
              </p:cNvSpPr>
              <p:nvPr>
                <p:ph idx="1"/>
              </p:nvPr>
            </p:nvSpPr>
            <p:spPr>
              <a:blipFill rotWithShape="0">
                <a:blip r:embed="rId2"/>
                <a:stretch>
                  <a:fillRect l="-1481" t="-2692" r="-1556"/>
                </a:stretch>
              </a:blipFill>
            </p:spPr>
            <p:txBody>
              <a:bodyPr/>
              <a:lstStyle/>
              <a:p>
                <a:r>
                  <a:rPr lang="el-GR">
                    <a:noFill/>
                  </a:rPr>
                  <a:t> </a:t>
                </a:r>
              </a:p>
            </p:txBody>
          </p:sp>
        </mc:Fallback>
      </mc:AlternateContent>
    </p:spTree>
    <p:extLst>
      <p:ext uri="{BB962C8B-B14F-4D97-AF65-F5344CB8AC3E}">
        <p14:creationId xmlns:p14="http://schemas.microsoft.com/office/powerpoint/2010/main" val="3689587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Άλγεβρα (1572). Πράξεις μιγαδικών. “</a:t>
            </a:r>
            <a:r>
              <a:rPr lang="en-US" dirty="0" err="1" smtClean="0"/>
              <a:t>Sofistry</a:t>
            </a:r>
            <a:r>
              <a:rPr lang="en-US" dirty="0" smtClean="0"/>
              <a:t>”.</a:t>
            </a:r>
            <a:r>
              <a:rPr lang="el-GR" dirty="0" smtClean="0"/>
              <a:t> (1/2)</a:t>
            </a:r>
            <a:r>
              <a:rPr lang="en-US" dirty="0" smtClean="0"/>
              <a:t> </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06964" y="1988840"/>
            <a:ext cx="8130071" cy="230281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07152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Άλγεβρα (1572). Πράξεις μιγαδικών. “</a:t>
            </a:r>
            <a:r>
              <a:rPr lang="en-US" dirty="0" err="1" smtClean="0"/>
              <a:t>Sofistry</a:t>
            </a:r>
            <a:r>
              <a:rPr lang="en-US" dirty="0" smtClean="0"/>
              <a:t>”.</a:t>
            </a:r>
            <a:r>
              <a:rPr lang="el-GR" dirty="0" smtClean="0"/>
              <a:t> (2/2)</a:t>
            </a:r>
            <a:r>
              <a:rPr lang="en-US" dirty="0" smtClean="0"/>
              <a:t> </a:t>
            </a:r>
            <a:endParaRPr lang="el-G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746880" y="2852937"/>
            <a:ext cx="7650241" cy="150887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11399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Επεξηγήσεις (1/5)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r>
                  <a:rPr lang="el-GR" dirty="0" smtClean="0"/>
                  <a:t>Πιο συγκεκριμένα χρησιμοποιεί:  </a:t>
                </a:r>
                <a14:m>
                  <m:oMath xmlns:m="http://schemas.openxmlformats.org/officeDocument/2006/math">
                    <m:r>
                      <a:rPr lang="en-US" i="1" dirty="0" smtClean="0">
                        <a:latin typeface="Cambria Math" panose="02040503050406030204" pitchFamily="18" charset="0"/>
                      </a:rPr>
                      <m:t>𝑎</m:t>
                    </m:r>
                    <m:r>
                      <a:rPr lang="en-US" i="1" baseline="30000" dirty="0">
                        <a:latin typeface="Cambria Math" panose="02040503050406030204" pitchFamily="18" charset="0"/>
                      </a:rPr>
                      <m:t>1/3</m:t>
                    </m:r>
                    <m:r>
                      <a:rPr lang="en-US" i="1" dirty="0">
                        <a:latin typeface="Cambria Math" panose="02040503050406030204" pitchFamily="18" charset="0"/>
                      </a:rPr>
                      <m:t>𝑏</m:t>
                    </m:r>
                    <m:r>
                      <a:rPr lang="en-US" i="1" baseline="30000" dirty="0">
                        <a:latin typeface="Cambria Math" panose="02040503050406030204" pitchFamily="18" charset="0"/>
                      </a:rPr>
                      <m:t>1/3</m:t>
                    </m:r>
                    <m:r>
                      <a:rPr lang="en-US" i="1" dirty="0">
                        <a:latin typeface="Cambria Math" panose="02040503050406030204" pitchFamily="18" charset="0"/>
                      </a:rPr>
                      <m:t>=(</m:t>
                    </m:r>
                    <m:r>
                      <a:rPr lang="en-US" i="1" dirty="0" err="1">
                        <a:latin typeface="Cambria Math" panose="02040503050406030204" pitchFamily="18" charset="0"/>
                      </a:rPr>
                      <m:t>𝑎𝑏</m:t>
                    </m:r>
                    <m:r>
                      <a:rPr lang="en-US" i="1" dirty="0">
                        <a:latin typeface="Cambria Math" panose="02040503050406030204" pitchFamily="18" charset="0"/>
                      </a:rPr>
                      <m:t>)</m:t>
                    </m:r>
                    <m:r>
                      <a:rPr lang="en-US" i="1" baseline="30000" dirty="0">
                        <a:latin typeface="Cambria Math" panose="02040503050406030204" pitchFamily="18" charset="0"/>
                      </a:rPr>
                      <m:t>1/3</m:t>
                    </m:r>
                  </m:oMath>
                </a14:m>
                <a:r>
                  <a:rPr lang="en-US" dirty="0"/>
                  <a:t>,   </a:t>
                </a:r>
                <a:endParaRPr lang="el-GR" dirty="0"/>
              </a:p>
              <a:p>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baseline="30000" dirty="0">
                        <a:latin typeface="Cambria Math" panose="02040503050406030204" pitchFamily="18" charset="0"/>
                      </a:rPr>
                      <m:t>1/2</m:t>
                    </m:r>
                    <m:r>
                      <a:rPr lang="en-US" i="1" dirty="0">
                        <a:latin typeface="Cambria Math" panose="02040503050406030204" pitchFamily="18" charset="0"/>
                      </a:rPr>
                      <m:t>)</m:t>
                    </m:r>
                    <m:r>
                      <a:rPr lang="en-US" i="1" baseline="30000"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  </m:t>
                    </m:r>
                  </m:oMath>
                </a14:m>
                <a:r>
                  <a:rPr lang="el-GR" dirty="0" smtClean="0"/>
                  <a:t>και όχι </a:t>
                </a:r>
                <a14:m>
                  <m:oMath xmlns:m="http://schemas.openxmlformats.org/officeDocument/2006/math">
                    <m:r>
                      <a:rPr lang="en-US" i="1" dirty="0" smtClean="0">
                        <a:latin typeface="Cambria Math" panose="02040503050406030204" pitchFamily="18" charset="0"/>
                      </a:rPr>
                      <m:t>𝑎</m:t>
                    </m:r>
                    <m:r>
                      <a:rPr lang="en-US" i="1" baseline="30000" dirty="0">
                        <a:latin typeface="Cambria Math" panose="02040503050406030204" pitchFamily="18" charset="0"/>
                      </a:rPr>
                      <m:t>1/2</m:t>
                    </m:r>
                    <m:r>
                      <a:rPr lang="en-US" i="1" dirty="0">
                        <a:latin typeface="Cambria Math" panose="02040503050406030204" pitchFamily="18" charset="0"/>
                      </a:rPr>
                      <m:t>𝑎</m:t>
                    </m:r>
                    <m:r>
                      <a:rPr lang="en-US" i="1" baseline="30000" dirty="0">
                        <a:latin typeface="Cambria Math" panose="02040503050406030204" pitchFamily="18" charset="0"/>
                      </a:rPr>
                      <m:t>1/2</m:t>
                    </m:r>
                    <m:r>
                      <a:rPr lang="en-US" i="1" dirty="0">
                        <a:latin typeface="Cambria Math" panose="02040503050406030204" pitchFamily="18" charset="0"/>
                      </a:rPr>
                      <m:t> =(</m:t>
                    </m:r>
                    <m:r>
                      <a:rPr lang="en-US" i="1" dirty="0" err="1" smtClean="0">
                        <a:latin typeface="Cambria Math" panose="02040503050406030204" pitchFamily="18" charset="0"/>
                      </a:rPr>
                      <m:t>𝑎𝑎</m:t>
                    </m:r>
                    <m:r>
                      <a:rPr lang="en-US" i="1" dirty="0" smtClean="0">
                        <a:latin typeface="Cambria Math" panose="02040503050406030204" pitchFamily="18" charset="0"/>
                      </a:rPr>
                      <m:t>)</m:t>
                    </m:r>
                    <m:r>
                      <a:rPr lang="en-US" i="1" baseline="30000" dirty="0" smtClean="0">
                        <a:latin typeface="Cambria Math" panose="02040503050406030204" pitchFamily="18" charset="0"/>
                      </a:rPr>
                      <m:t>1/2</m:t>
                    </m:r>
                  </m:oMath>
                </a14:m>
                <a:endParaRPr lang="el-GR" dirty="0"/>
              </a:p>
              <a:p>
                <a:r>
                  <a:rPr lang="en-US" dirty="0" smtClean="0"/>
                  <a:t>Question</a:t>
                </a:r>
                <a:r>
                  <a:rPr lang="el-GR" dirty="0" smtClean="0"/>
                  <a:t>:</a:t>
                </a:r>
                <a:r>
                  <a:rPr lang="en-US" dirty="0" smtClean="0"/>
                  <a:t> </a:t>
                </a:r>
                <a:r>
                  <a:rPr lang="en-US" dirty="0"/>
                  <a:t>Can we define f a complex function on C, so as to be </a:t>
                </a:r>
                <a:r>
                  <a:rPr lang="en-US" dirty="0" smtClean="0"/>
                  <a:t>continuous </a:t>
                </a:r>
                <a:r>
                  <a:rPr lang="en-US" dirty="0"/>
                  <a:t>and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))2 =</m:t>
                    </m:r>
                    <m:r>
                      <a:rPr lang="en-US" i="1" dirty="0" smtClean="0">
                        <a:latin typeface="Cambria Math" panose="02040503050406030204" pitchFamily="18" charset="0"/>
                      </a:rPr>
                      <m:t>𝑧</m:t>
                    </m:r>
                    <m:r>
                      <a:rPr lang="el-GR" i="1" dirty="0" smtClean="0">
                        <a:latin typeface="Cambria Math" panose="02040503050406030204" pitchFamily="18" charset="0"/>
                      </a:rPr>
                      <m:t>?</m:t>
                    </m:r>
                  </m:oMath>
                </a14:m>
                <a:endParaRPr lang="el-GR" dirty="0"/>
              </a:p>
              <a:p>
                <a:r>
                  <a:rPr lang="en-US" dirty="0" smtClean="0"/>
                  <a:t>Question</a:t>
                </a:r>
                <a:r>
                  <a:rPr lang="el-GR" dirty="0" smtClean="0"/>
                  <a:t>:</a:t>
                </a:r>
                <a:r>
                  <a:rPr lang="en-US" dirty="0" smtClean="0"/>
                  <a:t> </a:t>
                </a:r>
                <a:r>
                  <a:rPr lang="en-US" dirty="0"/>
                  <a:t>Can we define f a complex function on C, so as to be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dirty="0" smtClean="0">
                        <a:latin typeface="Cambria Math" panose="02040503050406030204" pitchFamily="18" charset="0"/>
                      </a:rPr>
                      <m:t>))2 =</m:t>
                    </m:r>
                    <m:r>
                      <a:rPr lang="en-US" i="1" dirty="0">
                        <a:latin typeface="Cambria Math" panose="02040503050406030204" pitchFamily="18" charset="0"/>
                      </a:rPr>
                      <m:t>𝑧</m:t>
                    </m:r>
                    <m:r>
                      <a:rPr lang="en-US" i="1" dirty="0">
                        <a:latin typeface="Cambria Math" panose="02040503050406030204" pitchFamily="18" charset="0"/>
                      </a:rPr>
                      <m:t>  </m:t>
                    </m:r>
                  </m:oMath>
                </a14:m>
                <a:r>
                  <a:rPr lang="en-US" dirty="0" smtClean="0"/>
                  <a:t>and</a:t>
                </a:r>
                <a:endParaRPr lang="el-GR" dirty="0" smtClean="0"/>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𝑧</m:t>
                    </m:r>
                    <m:r>
                      <a:rPr lang="en-US" i="1" baseline="-25000" dirty="0" smtClean="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𝑓</m:t>
                    </m:r>
                    <m:r>
                      <a:rPr lang="en-US" i="1" dirty="0">
                        <a:latin typeface="Cambria Math" panose="02040503050406030204" pitchFamily="18" charset="0"/>
                      </a:rPr>
                      <m:t>(</m:t>
                    </m:r>
                    <m:r>
                      <a:rPr lang="en-US" i="1" dirty="0">
                        <a:latin typeface="Cambria Math" panose="02040503050406030204" pitchFamily="18" charset="0"/>
                      </a:rPr>
                      <m:t>𝑧</m:t>
                    </m:r>
                    <m:r>
                      <a:rPr lang="en-US" i="1" baseline="-25000" dirty="0">
                        <a:latin typeface="Cambria Math" panose="02040503050406030204" pitchFamily="18" charset="0"/>
                      </a:rPr>
                      <m:t>1</m:t>
                    </m:r>
                    <m:r>
                      <a:rPr lang="en-US" i="1" dirty="0">
                        <a:latin typeface="Cambria Math" panose="02040503050406030204" pitchFamily="18" charset="0"/>
                      </a:rPr>
                      <m:t>𝑧</m:t>
                    </m:r>
                    <m:r>
                      <a:rPr lang="en-US" i="1" baseline="-25000" dirty="0">
                        <a:latin typeface="Cambria Math" panose="02040503050406030204" pitchFamily="18" charset="0"/>
                      </a:rPr>
                      <m:t>2</m:t>
                    </m:r>
                    <m:r>
                      <a:rPr lang="en-US" i="1" dirty="0">
                        <a:latin typeface="Cambria Math" panose="02040503050406030204" pitchFamily="18" charset="0"/>
                      </a:rPr>
                      <m:t>)</m:t>
                    </m:r>
                  </m:oMath>
                </a14:m>
                <a:endParaRPr lang="el-GR" dirty="0"/>
              </a:p>
              <a:p>
                <a:r>
                  <a:rPr lang="en-US" dirty="0"/>
                  <a:t>Let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(1)=1 </m:t>
                    </m:r>
                  </m:oMath>
                </a14:m>
                <a:r>
                  <a:rPr lang="en-US" dirty="0"/>
                  <a:t>( we should examine the case -1  too).</a:t>
                </a:r>
                <a:endParaRPr lang="el-GR" dirty="0"/>
              </a:p>
              <a:p>
                <a:r>
                  <a:rPr lang="en-US" dirty="0"/>
                  <a:t>Let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(−1)=</m:t>
                    </m:r>
                    <m:r>
                      <a:rPr lang="en-US" i="1" dirty="0" err="1">
                        <a:latin typeface="Cambria Math" panose="02040503050406030204" pitchFamily="18" charset="0"/>
                      </a:rPr>
                      <m:t>𝑖</m:t>
                    </m:r>
                    <m:r>
                      <a:rPr lang="en-US" i="1" dirty="0">
                        <a:latin typeface="Cambria Math" panose="02040503050406030204" pitchFamily="18" charset="0"/>
                      </a:rPr>
                      <m:t> </m:t>
                    </m:r>
                  </m:oMath>
                </a14:m>
                <a:r>
                  <a:rPr lang="en-US" dirty="0"/>
                  <a:t>( we should examine the case -</a:t>
                </a:r>
                <a:r>
                  <a:rPr lang="en-US" dirty="0" err="1"/>
                  <a:t>i</a:t>
                </a:r>
                <a:r>
                  <a:rPr lang="en-US" dirty="0"/>
                  <a:t>  too).</a:t>
                </a:r>
                <a:endParaRPr lang="el-GR" dirty="0"/>
              </a:p>
              <a:p>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(1)=</m:t>
                    </m:r>
                    <m:r>
                      <a:rPr lang="en-US" i="1" dirty="0" smtClean="0">
                        <a:latin typeface="Cambria Math" panose="02040503050406030204" pitchFamily="18" charset="0"/>
                      </a:rPr>
                      <m:t>𝑓</m:t>
                    </m:r>
                    <m:r>
                      <a:rPr lang="en-US" i="1" dirty="0" smtClean="0">
                        <a:latin typeface="Cambria Math" panose="02040503050406030204" pitchFamily="18" charset="0"/>
                      </a:rPr>
                      <m:t>( (−1)(−1) )=</m:t>
                    </m:r>
                    <m:r>
                      <a:rPr lang="en-US" i="1" dirty="0" smtClean="0">
                        <a:latin typeface="Cambria Math" panose="02040503050406030204" pitchFamily="18" charset="0"/>
                      </a:rPr>
                      <m:t>𝑓</m:t>
                    </m:r>
                    <m:r>
                      <a:rPr lang="en-US" i="1" dirty="0" smtClean="0">
                        <a:latin typeface="Cambria Math" panose="02040503050406030204" pitchFamily="18" charset="0"/>
                      </a:rPr>
                      <m:t>(−1)</m:t>
                    </m:r>
                    <m:r>
                      <a:rPr lang="en-US" i="1" dirty="0" smtClean="0">
                        <a:latin typeface="Cambria Math" panose="02040503050406030204" pitchFamily="18" charset="0"/>
                      </a:rPr>
                      <m:t>𝑓</m:t>
                    </m:r>
                    <m:r>
                      <a:rPr lang="en-US" i="1" dirty="0" smtClean="0">
                        <a:latin typeface="Cambria Math" panose="02040503050406030204" pitchFamily="18" charset="0"/>
                      </a:rPr>
                      <m:t>(−1)=</m:t>
                    </m:r>
                    <m:r>
                      <a:rPr lang="en-US" i="1" dirty="0" smtClean="0">
                        <a:latin typeface="Cambria Math" panose="02040503050406030204" pitchFamily="18" charset="0"/>
                      </a:rPr>
                      <m:t>𝑖𝑖</m:t>
                    </m:r>
                    <m:r>
                      <a:rPr lang="en-US" i="1" dirty="0" smtClean="0">
                        <a:latin typeface="Cambria Math" panose="02040503050406030204" pitchFamily="18" charset="0"/>
                      </a:rPr>
                      <m:t>=−1</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33" t="-2692"/>
                </a:stretch>
              </a:blipFill>
            </p:spPr>
            <p:txBody>
              <a:bodyPr/>
              <a:lstStyle/>
              <a:p>
                <a:r>
                  <a:rPr lang="el-GR">
                    <a:noFill/>
                  </a:rPr>
                  <a:t> </a:t>
                </a:r>
              </a:p>
            </p:txBody>
          </p:sp>
        </mc:Fallback>
      </mc:AlternateContent>
    </p:spTree>
    <p:extLst>
      <p:ext uri="{BB962C8B-B14F-4D97-AF65-F5344CB8AC3E}">
        <p14:creationId xmlns:p14="http://schemas.microsoft.com/office/powerpoint/2010/main" val="3440983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Επεξηγήσεις (2/5)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2748" y="1700808"/>
            <a:ext cx="8238504" cy="208823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7242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Επεξηγήσεις </a:t>
            </a:r>
            <a:r>
              <a:rPr lang="el-GR" dirty="0" smtClean="0"/>
              <a:t>(3/5)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20198" y="2636912"/>
            <a:ext cx="7903605" cy="193169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56893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Επεξηγήσεις </a:t>
            </a:r>
            <a:r>
              <a:rPr lang="el-GR" dirty="0" smtClean="0"/>
              <a:t>(4/5)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84656" y="2420889"/>
            <a:ext cx="8174688" cy="267863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7451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Επεξηγήσεις </a:t>
            </a:r>
            <a:r>
              <a:rPr lang="el-GR" dirty="0" smtClean="0"/>
              <a:t>(5/5)</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76887" y="2996953"/>
            <a:ext cx="8790227" cy="129492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60455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Ιταλοί </a:t>
            </a:r>
            <a:r>
              <a:rPr lang="el-GR" dirty="0" err="1"/>
              <a:t>Αβακιστές</a:t>
            </a:r>
            <a:r>
              <a:rPr lang="el-GR" dirty="0"/>
              <a:t>. Αλγεβρικός Συμβολισμός. </a:t>
            </a:r>
            <a:r>
              <a:rPr lang="el-GR" dirty="0" smtClean="0"/>
              <a:t>Άλγεβρα </a:t>
            </a:r>
            <a:r>
              <a:rPr lang="el-GR" dirty="0"/>
              <a:t>στην Γαλλία, Γερμανία, Αγγλία. Εξισώσεις τρίτου και τετάρτου βαθμού. Μιγαδικοί αριθμοί. Εξισώσεις τετάρτου βαθμού και συμμετρίες</a:t>
            </a:r>
            <a:r>
              <a:rPr lang="el-GR" dirty="0" smtClean="0"/>
              <a:t>.</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Σχολιασμος</a:t>
            </a:r>
            <a:r>
              <a:rPr lang="el-GR" dirty="0" smtClean="0"/>
              <a:t>: Διάσταση Ιστορίας Και Σχολικού Συστήματος</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92421" y="2564904"/>
            <a:ext cx="7759158" cy="217095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22762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«Άλγεβρα» </a:t>
            </a:r>
            <a:r>
              <a:rPr lang="el-GR" dirty="0"/>
              <a:t>τ</a:t>
            </a:r>
            <a:r>
              <a:rPr lang="el-GR" dirty="0" smtClean="0"/>
              <a:t>ου </a:t>
            </a:r>
            <a:r>
              <a:rPr lang="en-US" dirty="0" err="1" smtClean="0"/>
              <a:t>Bombelli</a:t>
            </a:r>
            <a:r>
              <a:rPr lang="en-US" dirty="0" smtClean="0"/>
              <a:t> (Ital.), 1579</a:t>
            </a:r>
            <a:endParaRPr lang="el-GR" dirty="0"/>
          </a:p>
        </p:txBody>
      </p:sp>
      <p:pic>
        <p:nvPicPr>
          <p:cNvPr id="6" name="Θέση περιεχομένου 5" title="Η Άλγεβρα του Bombelli, εξώφυλλο"/>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1617" y="1417638"/>
            <a:ext cx="3000765" cy="4445578"/>
          </a:xfrm>
          <a:ln>
            <a:solidFill>
              <a:schemeClr val="tx1"/>
            </a:solidFill>
          </a:ln>
        </p:spPr>
      </p:pic>
      <p:sp>
        <p:nvSpPr>
          <p:cNvPr id="3" name="TextBox 2"/>
          <p:cNvSpPr txBox="1"/>
          <p:nvPr/>
        </p:nvSpPr>
        <p:spPr>
          <a:xfrm>
            <a:off x="3059832" y="5949280"/>
            <a:ext cx="3024336" cy="288032"/>
          </a:xfrm>
          <a:prstGeom prst="rect">
            <a:avLst/>
          </a:prstGeom>
        </p:spPr>
        <p:txBody>
          <a:bodyPr vert="horz" wrap="square" lIns="91440" tIns="45720" rIns="91440" bIns="45720" rtlCol="0" anchor="ctr">
            <a:noAutofit/>
          </a:bodyPr>
          <a:lstStyle/>
          <a:p>
            <a:pPr algn="ctr"/>
            <a:r>
              <a:rPr lang="el-GR" sz="1400" i="1" dirty="0" smtClean="0"/>
              <a:t>Εικόνα 1.</a:t>
            </a:r>
          </a:p>
        </p:txBody>
      </p:sp>
    </p:spTree>
    <p:extLst>
      <p:ext uri="{BB962C8B-B14F-4D97-AF65-F5344CB8AC3E}">
        <p14:creationId xmlns:p14="http://schemas.microsoft.com/office/powerpoint/2010/main" val="3286653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«Άλγεβρα». Ευχαριστίες στο χορηγό</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733550" y="2105819"/>
            <a:ext cx="5695950" cy="3429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86266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Σύνδεση με προηγούμενα.</a:t>
            </a:r>
            <a:br>
              <a:rPr lang="el-GR" sz="3200" dirty="0"/>
            </a:br>
            <a:r>
              <a:rPr lang="el-GR" sz="3200" dirty="0"/>
              <a:t>Ο ρόλος των μιγαδικών αριθμών στα μαθηματικά, περί το 1800</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4156" y="1772816"/>
                <a:ext cx="8229600" cy="4309941"/>
              </a:xfrm>
            </p:spPr>
            <p:txBody>
              <a:bodyPr/>
              <a:lstStyle/>
              <a:p>
                <a:r>
                  <a:rPr lang="el-GR" dirty="0"/>
                  <a:t>Ε</a:t>
                </a:r>
                <a:r>
                  <a:rPr lang="el-GR" dirty="0" smtClean="0"/>
                  <a:t>ξισώσεις τρίτου και τέταρτου βαθμού</a:t>
                </a:r>
                <a:endParaRPr lang="en-US" dirty="0" smtClean="0"/>
              </a:p>
              <a:p>
                <a:r>
                  <a:rPr lang="el-GR" dirty="0" err="1"/>
                  <a:t>Π</a:t>
                </a:r>
                <a:r>
                  <a:rPr lang="el-GR" dirty="0" err="1" smtClean="0"/>
                  <a:t>ραξεολογια</a:t>
                </a:r>
                <a:r>
                  <a:rPr lang="el-GR" dirty="0" smtClean="0"/>
                  <a:t> μιγαδικών </a:t>
                </a:r>
                <a14:m>
                  <m:oMath xmlns:m="http://schemas.openxmlformats.org/officeDocument/2006/math">
                    <m:r>
                      <a:rPr lang="el-GR" i="1" dirty="0" smtClean="0">
                        <a:latin typeface="Cambria Math" panose="02040503050406030204" pitchFamily="18" charset="0"/>
                      </a:rPr>
                      <m:t>−</m:t>
                    </m:r>
                  </m:oMath>
                </a14:m>
                <a:r>
                  <a:rPr lang="el-GR" dirty="0" smtClean="0"/>
                  <a:t> </a:t>
                </a:r>
                <a:r>
                  <a:rPr lang="en-US" dirty="0" err="1"/>
                  <a:t>B</a:t>
                </a:r>
                <a:r>
                  <a:rPr lang="en-US" dirty="0" smtClean="0"/>
                  <a:t>ombelli </a:t>
                </a:r>
                <a:r>
                  <a:rPr lang="el-GR" dirty="0" err="1" smtClean="0"/>
                  <a:t>κλπ</a:t>
                </a:r>
                <a:endParaRPr lang="en-US" dirty="0" smtClean="0"/>
              </a:p>
              <a:p>
                <a:r>
                  <a:rPr lang="el-GR" dirty="0"/>
                  <a:t>Μ</a:t>
                </a:r>
                <a:r>
                  <a:rPr lang="el-GR" dirty="0" smtClean="0"/>
                  <a:t>ιγαδική εκθετική συνάρτηση</a:t>
                </a:r>
              </a:p>
              <a:p>
                <a:r>
                  <a:rPr lang="el-GR" dirty="0"/>
                  <a:t>Ε</a:t>
                </a:r>
                <a:r>
                  <a:rPr lang="el-GR" dirty="0" smtClean="0"/>
                  <a:t>ξισώσεις </a:t>
                </a:r>
                <a:r>
                  <a:rPr lang="en-US" dirty="0" smtClean="0"/>
                  <a:t>Caychy</a:t>
                </a:r>
                <a:r>
                  <a:rPr lang="el-GR" dirty="0" smtClean="0"/>
                  <a:t> </a:t>
                </a:r>
                <a14:m>
                  <m:oMath xmlns:m="http://schemas.openxmlformats.org/officeDocument/2006/math">
                    <m:r>
                      <a:rPr lang="en-US" i="1" dirty="0" smtClean="0">
                        <a:latin typeface="Cambria Math" panose="02040503050406030204" pitchFamily="18" charset="0"/>
                      </a:rPr>
                      <m:t>−</m:t>
                    </m:r>
                  </m:oMath>
                </a14:m>
                <a:r>
                  <a:rPr lang="el-GR" dirty="0" smtClean="0"/>
                  <a:t> </a:t>
                </a:r>
                <a:r>
                  <a:rPr lang="en-US" dirty="0" smtClean="0"/>
                  <a:t>Riemann</a:t>
                </a:r>
                <a:endParaRPr lang="el-GR" dirty="0" smtClean="0"/>
              </a:p>
              <a:p>
                <a:r>
                  <a:rPr lang="el-GR" dirty="0"/>
                  <a:t>Θ</a:t>
                </a:r>
                <a:r>
                  <a:rPr lang="el-GR" dirty="0" smtClean="0"/>
                  <a:t>εμελιώδες θεώρημα της άλγεβρας</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4156" y="1772816"/>
                <a:ext cx="8229600" cy="4309941"/>
              </a:xfrm>
              <a:blipFill rotWithShape="0">
                <a:blip r:embed="rId2"/>
                <a:stretch>
                  <a:fillRect l="-1704" t="-1839"/>
                </a:stretch>
              </a:blipFill>
            </p:spPr>
            <p:txBody>
              <a:bodyPr/>
              <a:lstStyle/>
              <a:p>
                <a:r>
                  <a:rPr lang="el-GR">
                    <a:noFill/>
                  </a:rPr>
                  <a:t> </a:t>
                </a:r>
              </a:p>
            </p:txBody>
          </p:sp>
        </mc:Fallback>
      </mc:AlternateContent>
    </p:spTree>
    <p:extLst>
      <p:ext uri="{BB962C8B-B14F-4D97-AF65-F5344CB8AC3E}">
        <p14:creationId xmlns:p14="http://schemas.microsoft.com/office/powerpoint/2010/main" val="316567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Exponential Function</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074561" y="1628800"/>
            <a:ext cx="6994878" cy="42214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37205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p:txBody>
              <a:bodyPr/>
              <a:lstStyle/>
              <a:p>
                <a:r>
                  <a:rPr lang="el-GR" dirty="0" smtClean="0"/>
                  <a:t>Εξισώσεις </a:t>
                </a:r>
                <a:r>
                  <a:rPr lang="en-US" dirty="0" smtClean="0"/>
                  <a:t>Cauchy</a:t>
                </a:r>
                <a:r>
                  <a:rPr lang="el-GR" dirty="0" smtClean="0"/>
                  <a:t> </a:t>
                </a:r>
                <a14:m>
                  <m:oMath xmlns:m="http://schemas.openxmlformats.org/officeDocument/2006/math">
                    <m:r>
                      <a:rPr lang="el-GR" i="1" dirty="0" smtClean="0">
                        <a:latin typeface="Cambria Math" panose="02040503050406030204" pitchFamily="18" charset="0"/>
                      </a:rPr>
                      <m:t>−</m:t>
                    </m:r>
                  </m:oMath>
                </a14:m>
                <a:r>
                  <a:rPr lang="el-GR" dirty="0" smtClean="0"/>
                  <a:t> </a:t>
                </a:r>
                <a:r>
                  <a:rPr lang="en-US" dirty="0" err="1" smtClean="0"/>
                  <a:t>Reimann</a:t>
                </a:r>
                <a:endParaRPr lang="el-GR"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blipFill rotWithShape="0">
                <a:blip r:embed="rId2"/>
                <a:stretch>
                  <a:fillRect b="-8511"/>
                </a:stretch>
              </a:blipFill>
            </p:spPr>
            <p:txBody>
              <a:bodyPr/>
              <a:lstStyle/>
              <a:p>
                <a:r>
                  <a:rPr lang="el-GR">
                    <a:noFill/>
                  </a:rPr>
                  <a:t> </a:t>
                </a:r>
              </a:p>
            </p:txBody>
          </p:sp>
        </mc:Fallback>
      </mc:AlternateContent>
      <p:pic>
        <p:nvPicPr>
          <p:cNvPr id="4" name="Picture 2"/>
          <p:cNvPicPr>
            <a:picLocks noGrp="1" noChangeAspect="1" noChangeArrowheads="1"/>
          </p:cNvPicPr>
          <p:nvPr>
            <p:ph idx="1"/>
          </p:nvPr>
        </p:nvPicPr>
        <p:blipFill>
          <a:blip r:embed="rId3" cstate="print"/>
          <a:srcRect/>
          <a:stretch>
            <a:fillRect/>
          </a:stretch>
        </p:blipFill>
        <p:spPr bwMode="auto">
          <a:xfrm>
            <a:off x="1261448" y="1916832"/>
            <a:ext cx="6621104" cy="36739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0667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ωραιότερος μαθηματικός τύπος!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14:m>
                  <m:oMath xmlns:m="http://schemas.openxmlformats.org/officeDocument/2006/math">
                    <m:r>
                      <a:rPr lang="en-US" i="1" dirty="0" smtClean="0">
                        <a:latin typeface="Cambria Math" panose="02040503050406030204" pitchFamily="18" charset="0"/>
                      </a:rPr>
                      <m:t>𝑒</m:t>
                    </m:r>
                    <m:r>
                      <a:rPr lang="en-US" i="1" baseline="30000" dirty="0" err="1">
                        <a:latin typeface="Cambria Math" panose="02040503050406030204" pitchFamily="18" charset="0"/>
                      </a:rPr>
                      <m:t>𝑖</m:t>
                    </m:r>
                    <m:r>
                      <a:rPr lang="el-GR" i="1" baseline="30000" dirty="0">
                        <a:latin typeface="Cambria Math" panose="02040503050406030204" pitchFamily="18" charset="0"/>
                      </a:rPr>
                      <m:t>𝜋</m:t>
                    </m:r>
                    <m:r>
                      <a:rPr lang="el-GR" i="1" dirty="0">
                        <a:latin typeface="Cambria Math" panose="02040503050406030204" pitchFamily="18" charset="0"/>
                      </a:rPr>
                      <m:t> = −</m:t>
                    </m:r>
                    <m:r>
                      <a:rPr lang="el-GR" i="1" dirty="0" smtClean="0">
                        <a:latin typeface="Cambria Math" panose="02040503050406030204" pitchFamily="18" charset="0"/>
                      </a:rPr>
                      <m:t>1</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746715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a:t>
            </a:r>
            <a:r>
              <a:rPr lang="el-GR" dirty="0"/>
              <a:t>Ά</a:t>
            </a:r>
            <a:r>
              <a:rPr lang="el-GR" dirty="0" smtClean="0"/>
              <a:t>λγεβρα» του </a:t>
            </a:r>
            <a:r>
              <a:rPr lang="en-US" dirty="0" err="1" smtClean="0"/>
              <a:t>Bombelli</a:t>
            </a:r>
            <a:r>
              <a:rPr lang="en-US" dirty="0" smtClean="0"/>
              <a:t> (</a:t>
            </a:r>
            <a:r>
              <a:rPr lang="en-US" dirty="0"/>
              <a:t>ital</a:t>
            </a:r>
            <a:r>
              <a:rPr lang="en-US" dirty="0" smtClean="0"/>
              <a:t>.)</a:t>
            </a:r>
            <a:r>
              <a:rPr lang="el-GR" dirty="0" smtClean="0"/>
              <a:t>. Λίγα λόγια</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err="1"/>
              <a:t>Bombelli's</a:t>
            </a:r>
            <a:r>
              <a:rPr lang="en-US" dirty="0"/>
              <a:t> </a:t>
            </a:r>
            <a:r>
              <a:rPr lang="en-US" i="1" dirty="0"/>
              <a:t>Algebra</a:t>
            </a:r>
            <a:r>
              <a:rPr lang="en-US" dirty="0"/>
              <a:t> was intended to be in five books. The first three were published in 1572 and at the end of the third book he wrote that [1</a:t>
            </a:r>
            <a:r>
              <a:rPr lang="en-US" dirty="0" smtClean="0"/>
              <a:t>]:</a:t>
            </a:r>
            <a:endParaRPr lang="en-US" dirty="0"/>
          </a:p>
          <a:p>
            <a:r>
              <a:rPr lang="en-US" i="1" dirty="0"/>
              <a:t>... the geometrical part, Books IV and V, is not yet ready for the publisher, but its publication will follow shortly.</a:t>
            </a:r>
            <a:endParaRPr lang="en-US" dirty="0"/>
          </a:p>
          <a:p>
            <a:r>
              <a:rPr lang="en-US" dirty="0"/>
              <a:t>Unfortunately </a:t>
            </a:r>
            <a:r>
              <a:rPr lang="en-US" dirty="0" err="1"/>
              <a:t>Bombelli</a:t>
            </a:r>
            <a:r>
              <a:rPr lang="en-US" dirty="0"/>
              <a:t> was never able to complete these last two volumes for he died shortly after the publication of the first three volumes. In 1923, however, </a:t>
            </a:r>
            <a:r>
              <a:rPr lang="en-US" dirty="0" err="1"/>
              <a:t>Bombelli's</a:t>
            </a:r>
            <a:r>
              <a:rPr lang="en-US" dirty="0"/>
              <a:t> manuscript was discovered in a library in Bologna by </a:t>
            </a:r>
            <a:r>
              <a:rPr lang="en-US" dirty="0" err="1"/>
              <a:t>Bortolotti</a:t>
            </a:r>
            <a:r>
              <a:rPr lang="en-US" dirty="0"/>
              <a:t>. As well as a manuscript version of the three published books, there was the unfinished manuscript of the other two books. </a:t>
            </a:r>
            <a:r>
              <a:rPr lang="en-US" dirty="0" err="1"/>
              <a:t>Bortolotti</a:t>
            </a:r>
            <a:r>
              <a:rPr lang="en-US" dirty="0"/>
              <a:t> published the incomplete geometrical part of </a:t>
            </a:r>
            <a:r>
              <a:rPr lang="en-US" dirty="0" err="1"/>
              <a:t>Bombelli's</a:t>
            </a:r>
            <a:r>
              <a:rPr lang="en-US" dirty="0"/>
              <a:t> work in 1929. Some results from </a:t>
            </a:r>
            <a:r>
              <a:rPr lang="en-US" dirty="0" err="1"/>
              <a:t>Bombelli's</a:t>
            </a:r>
            <a:r>
              <a:rPr lang="en-US" dirty="0"/>
              <a:t> incomplete Book IV are also described in [17] where author remarks that </a:t>
            </a:r>
            <a:r>
              <a:rPr lang="en-US" dirty="0" err="1"/>
              <a:t>Bombelli's</a:t>
            </a:r>
            <a:r>
              <a:rPr lang="en-US" dirty="0"/>
              <a:t> methods are related to the geometrical procedures of </a:t>
            </a:r>
            <a:r>
              <a:rPr lang="en-US" dirty="0">
                <a:hlinkClick r:id="rId2"/>
              </a:rPr>
              <a:t>Omar Khayyam</a:t>
            </a:r>
            <a:r>
              <a:rPr lang="en-US" dirty="0" smtClean="0"/>
              <a:t>.</a:t>
            </a:r>
            <a:endParaRPr lang="en-US" dirty="0"/>
          </a:p>
        </p:txBody>
      </p:sp>
    </p:spTree>
    <p:extLst>
      <p:ext uri="{BB962C8B-B14F-4D97-AF65-F5344CB8AC3E}">
        <p14:creationId xmlns:p14="http://schemas.microsoft.com/office/powerpoint/2010/main" val="1174988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500" dirty="0" err="1"/>
              <a:t>Muhàmmad</a:t>
            </a:r>
            <a:r>
              <a:rPr lang="en-US" sz="3500" dirty="0"/>
              <a:t> </a:t>
            </a:r>
            <a:r>
              <a:rPr lang="en-US" sz="3500" dirty="0" err="1"/>
              <a:t>ibn</a:t>
            </a:r>
            <a:r>
              <a:rPr lang="en-US" sz="3500" dirty="0"/>
              <a:t> </a:t>
            </a:r>
            <a:r>
              <a:rPr lang="en-US" sz="3500" dirty="0" err="1"/>
              <a:t>Mussa</a:t>
            </a:r>
            <a:r>
              <a:rPr lang="en-US" sz="3500" dirty="0"/>
              <a:t> al-</a:t>
            </a:r>
            <a:r>
              <a:rPr lang="en-US" sz="3500" dirty="0" err="1"/>
              <a:t>Khwarazmí</a:t>
            </a:r>
            <a:r>
              <a:rPr lang="en-US" sz="3500" dirty="0"/>
              <a:t> (</a:t>
            </a:r>
            <a:r>
              <a:rPr lang="en-US" sz="3500" dirty="0">
                <a:hlinkClick r:id="rId2" tooltip="Bagdad"/>
              </a:rPr>
              <a:t>Bagdad</a:t>
            </a:r>
            <a:r>
              <a:rPr lang="en-US" sz="3500" dirty="0"/>
              <a:t>?, 780 - 850)</a:t>
            </a:r>
            <a:endParaRPr lang="el-GR" sz="3500" dirty="0"/>
          </a:p>
        </p:txBody>
      </p:sp>
      <p:pic>
        <p:nvPicPr>
          <p:cNvPr id="4" name="Picture 6"/>
          <p:cNvPicPr>
            <a:picLocks noGrp="1" noChangeAspect="1" noChangeArrowheads="1"/>
          </p:cNvPicPr>
          <p:nvPr>
            <p:ph idx="1"/>
          </p:nvPr>
        </p:nvPicPr>
        <p:blipFill>
          <a:blip r:embed="rId3" cstate="print"/>
          <a:srcRect/>
          <a:stretch>
            <a:fillRect/>
          </a:stretch>
        </p:blipFill>
        <p:spPr bwMode="auto">
          <a:xfrm>
            <a:off x="1561456" y="2430528"/>
            <a:ext cx="6021089" cy="199694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07874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«Άλγεβρα». Αναφορά σε Διόφαντο (</a:t>
            </a:r>
            <a:r>
              <a:rPr lang="el-GR" dirty="0" smtClean="0"/>
              <a:t>1/</a:t>
            </a:r>
            <a:r>
              <a:rPr lang="en-US" dirty="0" smtClean="0"/>
              <a:t>3</a:t>
            </a:r>
            <a:r>
              <a:rPr lang="el-GR" dirty="0" smtClean="0"/>
              <a:t>)</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757363" y="2691607"/>
            <a:ext cx="5648325" cy="22574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1716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err="1" smtClean="0"/>
              <a:t>Υποενότητας</a:t>
            </a:r>
            <a:endParaRPr lang="el-GR" dirty="0"/>
          </a:p>
        </p:txBody>
      </p:sp>
      <p:sp>
        <p:nvSpPr>
          <p:cNvPr id="3" name="Content Placeholder 2"/>
          <p:cNvSpPr>
            <a:spLocks noGrp="1"/>
          </p:cNvSpPr>
          <p:nvPr>
            <p:ph idx="1"/>
          </p:nvPr>
        </p:nvSpPr>
        <p:spPr/>
        <p:txBody>
          <a:bodyPr>
            <a:normAutofit/>
          </a:bodyPr>
          <a:lstStyle/>
          <a:p>
            <a:r>
              <a:rPr lang="en-US" dirty="0" smtClean="0"/>
              <a:t>Rafael </a:t>
            </a:r>
            <a:r>
              <a:rPr lang="en-US" dirty="0" err="1" smtClean="0"/>
              <a:t>Bombelli</a:t>
            </a:r>
            <a:endParaRPr lang="en-US" dirty="0" smtClean="0"/>
          </a:p>
          <a:p>
            <a:r>
              <a:rPr lang="el-GR" dirty="0" smtClean="0"/>
              <a:t>Άλγεβρα, 1572. Δυνάμεις, μιγαδικοί, πράξεις μιγαδικών</a:t>
            </a:r>
          </a:p>
          <a:p>
            <a:r>
              <a:rPr lang="el-GR" dirty="0" smtClean="0"/>
              <a:t>Η «Άλγεβρα» του </a:t>
            </a:r>
            <a:r>
              <a:rPr lang="en-US" dirty="0" err="1" smtClean="0"/>
              <a:t>Bombelli</a:t>
            </a:r>
            <a:r>
              <a:rPr lang="el-GR" dirty="0" smtClean="0"/>
              <a:t>. Αναφορά σε Διόφαντο, </a:t>
            </a:r>
            <a:r>
              <a:rPr lang="el-GR" dirty="0" err="1" smtClean="0"/>
              <a:t>πολλαπλασιαμός</a:t>
            </a:r>
            <a:r>
              <a:rPr lang="el-GR" dirty="0" smtClean="0"/>
              <a:t> ριζικών, πραγματικών, μιγαδικών. </a:t>
            </a:r>
            <a:r>
              <a:rPr lang="el-GR" smtClean="0"/>
              <a:t>Συμβολισμοί</a:t>
            </a:r>
            <a:endParaRPr lang="en-US" dirty="0" smtClean="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«Άλγεβρα». Αναφορά σε </a:t>
            </a:r>
            <a:r>
              <a:rPr lang="el-GR" dirty="0" smtClean="0"/>
              <a:t>Διόφαντο (</a:t>
            </a:r>
            <a:r>
              <a:rPr lang="el-GR" dirty="0" smtClean="0"/>
              <a:t>2/</a:t>
            </a:r>
            <a:r>
              <a:rPr lang="en-US" dirty="0" smtClean="0"/>
              <a:t>3</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400" dirty="0">
                <a:hlinkClick r:id="rId2"/>
              </a:rPr>
              <a:t>http://www-history.mcs.st-andrews.ac.uk/Biographies/Bombelli.html</a:t>
            </a:r>
            <a:r>
              <a:rPr lang="en-US" sz="2400" dirty="0"/>
              <a:t>, On one of </a:t>
            </a:r>
            <a:r>
              <a:rPr lang="en-US" sz="2400" dirty="0" err="1"/>
              <a:t>Bombelli's</a:t>
            </a:r>
            <a:r>
              <a:rPr lang="en-US" sz="2400" dirty="0"/>
              <a:t> visits to Rome he made an exciting mathematical discovery. Antonio Maria </a:t>
            </a:r>
            <a:r>
              <a:rPr lang="en-US" sz="2400" dirty="0" err="1"/>
              <a:t>Pazzi</a:t>
            </a:r>
            <a:r>
              <a:rPr lang="en-US" sz="2400" dirty="0"/>
              <a:t>, who taught mathematics at the University of Rome, showed </a:t>
            </a:r>
            <a:r>
              <a:rPr lang="en-US" sz="2400" dirty="0" err="1"/>
              <a:t>Bombelli</a:t>
            </a:r>
            <a:r>
              <a:rPr lang="en-US" sz="2400" dirty="0"/>
              <a:t> a manuscript of </a:t>
            </a:r>
            <a:r>
              <a:rPr lang="en-US" sz="2400" dirty="0" err="1">
                <a:hlinkClick r:id="rId3"/>
              </a:rPr>
              <a:t>Diophantus</a:t>
            </a:r>
            <a:r>
              <a:rPr lang="en-US" sz="2400" dirty="0" err="1"/>
              <a:t>'s</a:t>
            </a:r>
            <a:r>
              <a:rPr lang="en-US" sz="2400" dirty="0"/>
              <a:t> </a:t>
            </a:r>
            <a:r>
              <a:rPr lang="en-US" sz="2400" i="1" dirty="0" err="1"/>
              <a:t>Arithmetica</a:t>
            </a:r>
            <a:r>
              <a:rPr lang="en-US" sz="2400" dirty="0"/>
              <a:t> and, after </a:t>
            </a:r>
            <a:r>
              <a:rPr lang="en-US" sz="2400" dirty="0" err="1"/>
              <a:t>Bombelli</a:t>
            </a:r>
            <a:r>
              <a:rPr lang="en-US" sz="2400" dirty="0"/>
              <a:t> had examined it, the two men decided to make a translation. </a:t>
            </a:r>
            <a:r>
              <a:rPr lang="en-US" sz="2400" dirty="0" err="1"/>
              <a:t>Bombelli</a:t>
            </a:r>
            <a:r>
              <a:rPr lang="en-US" sz="2400" dirty="0"/>
              <a:t> wrote in [2] (see also [3]):- ... [</a:t>
            </a:r>
            <a:r>
              <a:rPr lang="en-US" sz="2400" i="1" dirty="0"/>
              <a:t>we</a:t>
            </a:r>
            <a:r>
              <a:rPr lang="en-US" sz="2400" dirty="0"/>
              <a:t>]</a:t>
            </a:r>
            <a:r>
              <a:rPr lang="en-US" sz="2400" i="1" dirty="0"/>
              <a:t>, in order to enrich the world with a work so finely made, decided to translate it and we have translated five of the books </a:t>
            </a:r>
            <a:r>
              <a:rPr lang="en-US" sz="2400" dirty="0"/>
              <a:t>(</a:t>
            </a:r>
            <a:r>
              <a:rPr lang="en-US" sz="2400" i="1" dirty="0"/>
              <a:t>there being seven in all</a:t>
            </a:r>
            <a:r>
              <a:rPr lang="en-US" sz="2400" dirty="0"/>
              <a:t>)</a:t>
            </a:r>
            <a:r>
              <a:rPr lang="en-US" sz="2400" i="1" dirty="0"/>
              <a:t>; the remainder we were not able to finish because of pressure of work on one or other. </a:t>
            </a:r>
            <a:endParaRPr lang="en-US" sz="2400" dirty="0"/>
          </a:p>
        </p:txBody>
      </p:sp>
    </p:spTree>
    <p:extLst>
      <p:ext uri="{BB962C8B-B14F-4D97-AF65-F5344CB8AC3E}">
        <p14:creationId xmlns:p14="http://schemas.microsoft.com/office/powerpoint/2010/main" val="3025600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«Άλγεβρα». Αναφορά σε </a:t>
            </a:r>
            <a:r>
              <a:rPr lang="el-GR" dirty="0" smtClean="0"/>
              <a:t>Διόφαντο </a:t>
            </a:r>
            <a:r>
              <a:rPr lang="el-GR" dirty="0" smtClean="0"/>
              <a:t>(</a:t>
            </a:r>
            <a:r>
              <a:rPr lang="en-US" dirty="0" smtClean="0"/>
              <a:t>3/3</a:t>
            </a:r>
            <a:r>
              <a:rPr lang="el-GR" dirty="0" smtClean="0"/>
              <a:t>)</a:t>
            </a:r>
            <a:endParaRPr lang="el-GR" dirty="0"/>
          </a:p>
        </p:txBody>
      </p:sp>
      <p:sp>
        <p:nvSpPr>
          <p:cNvPr id="3" name="Θέση περιεχομένου 2"/>
          <p:cNvSpPr>
            <a:spLocks noGrp="1"/>
          </p:cNvSpPr>
          <p:nvPr>
            <p:ph idx="1"/>
          </p:nvPr>
        </p:nvSpPr>
        <p:spPr/>
        <p:txBody>
          <a:bodyPr>
            <a:noAutofit/>
          </a:bodyPr>
          <a:lstStyle/>
          <a:p>
            <a:r>
              <a:rPr lang="en-US" sz="2800" dirty="0" smtClean="0"/>
              <a:t>Despite </a:t>
            </a:r>
            <a:r>
              <a:rPr lang="en-US" sz="2800" dirty="0"/>
              <a:t>never completing the task, </a:t>
            </a:r>
            <a:r>
              <a:rPr lang="en-US" sz="2800" dirty="0" err="1"/>
              <a:t>Bombelli</a:t>
            </a:r>
            <a:r>
              <a:rPr lang="en-US" sz="2800" dirty="0"/>
              <a:t> began to revise his algebra text in the light of what he had discovered in </a:t>
            </a:r>
            <a:r>
              <a:rPr lang="en-US" sz="2800" dirty="0" err="1">
                <a:hlinkClick r:id="rId2"/>
              </a:rPr>
              <a:t>Diophantus</a:t>
            </a:r>
            <a:r>
              <a:rPr lang="en-US" sz="2800" dirty="0"/>
              <a:t>. In particular, 143 of the 272 problems which </a:t>
            </a:r>
            <a:r>
              <a:rPr lang="en-US" sz="2800" dirty="0" err="1"/>
              <a:t>Bombelli</a:t>
            </a:r>
            <a:r>
              <a:rPr lang="en-US" sz="2800" dirty="0"/>
              <a:t> gives in Book III are taken from</a:t>
            </a:r>
            <a:r>
              <a:rPr lang="el-GR" sz="2800" dirty="0"/>
              <a:t>  </a:t>
            </a:r>
            <a:r>
              <a:rPr lang="en-US" sz="2800" dirty="0" err="1">
                <a:hlinkClick r:id="rId2"/>
              </a:rPr>
              <a:t>Diophantus</a:t>
            </a:r>
            <a:r>
              <a:rPr lang="en-US" sz="2800" dirty="0"/>
              <a:t>. </a:t>
            </a:r>
            <a:r>
              <a:rPr lang="en-US" sz="2800" dirty="0" err="1"/>
              <a:t>Bombelli</a:t>
            </a:r>
            <a:r>
              <a:rPr lang="en-US" sz="2800" dirty="0"/>
              <a:t> does not identify which problems are his own and which are due to </a:t>
            </a:r>
            <a:r>
              <a:rPr lang="en-US" sz="2800" dirty="0" err="1">
                <a:hlinkClick r:id="rId2"/>
              </a:rPr>
              <a:t>Diophantus</a:t>
            </a:r>
            <a:r>
              <a:rPr lang="en-US" sz="2800" dirty="0"/>
              <a:t>, but he does give full credit to </a:t>
            </a:r>
            <a:r>
              <a:rPr lang="en-US" sz="2800" dirty="0" err="1">
                <a:hlinkClick r:id="rId2"/>
              </a:rPr>
              <a:t>Diophantus</a:t>
            </a:r>
            <a:r>
              <a:rPr lang="en-US" sz="2800" dirty="0"/>
              <a:t> acknowledging that he has borrowed many of the problems given in his text from the </a:t>
            </a:r>
            <a:r>
              <a:rPr lang="en-US" sz="2800" i="1" dirty="0" err="1"/>
              <a:t>Arithmetica</a:t>
            </a:r>
            <a:r>
              <a:rPr lang="en-US" sz="2800" i="1" dirty="0"/>
              <a:t>.</a:t>
            </a:r>
            <a:endParaRPr lang="el-GR" sz="2800" dirty="0"/>
          </a:p>
        </p:txBody>
      </p:sp>
    </p:spTree>
    <p:extLst>
      <p:ext uri="{BB962C8B-B14F-4D97-AF65-F5344CB8AC3E}">
        <p14:creationId xmlns:p14="http://schemas.microsoft.com/office/powerpoint/2010/main" val="1975004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«Άλγεβρα». Σύμβολα Ριζικών</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952625" y="2167732"/>
            <a:ext cx="5257800" cy="33051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41533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«Άλγεβρα</a:t>
            </a:r>
            <a:r>
              <a:rPr lang="el-GR" dirty="0" smtClean="0"/>
              <a:t>». Πολλαπλασιασμός ριζικών</a:t>
            </a:r>
            <a:endParaRPr lang="el-G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609850" y="2482057"/>
            <a:ext cx="3943350" cy="26765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837770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900" dirty="0"/>
              <a:t>Η «Άλγεβρα». Πολλαπλασιασμός πραγματικών (1/2)</a:t>
            </a:r>
          </a:p>
        </p:txBody>
      </p:sp>
      <p:pic>
        <p:nvPicPr>
          <p:cNvPr id="4" name="Picture 2"/>
          <p:cNvPicPr>
            <a:picLocks noGrp="1" noChangeAspect="1" noChangeArrowheads="1"/>
          </p:cNvPicPr>
          <p:nvPr>
            <p:ph idx="1"/>
          </p:nvPr>
        </p:nvPicPr>
        <p:blipFill>
          <a:blip r:embed="rId2" cstate="print"/>
          <a:srcRect/>
          <a:stretch>
            <a:fillRect/>
          </a:stretch>
        </p:blipFill>
        <p:spPr bwMode="auto">
          <a:xfrm>
            <a:off x="2598056" y="2348880"/>
            <a:ext cx="3947889" cy="268741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722051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900" dirty="0"/>
              <a:t>Η «Άλγεβρα». Πολλαπλασιασμός πραγματικών (2/2)</a:t>
            </a:r>
          </a:p>
        </p:txBody>
      </p:sp>
      <p:sp>
        <p:nvSpPr>
          <p:cNvPr id="3" name="Θέση περιεχομένου 2"/>
          <p:cNvSpPr>
            <a:spLocks noGrp="1"/>
          </p:cNvSpPr>
          <p:nvPr>
            <p:ph idx="1"/>
          </p:nvPr>
        </p:nvSpPr>
        <p:spPr/>
        <p:txBody>
          <a:bodyPr>
            <a:normAutofit fontScale="62500" lnSpcReduction="20000"/>
          </a:bodyPr>
          <a:lstStyle/>
          <a:p>
            <a:r>
              <a:rPr lang="en-US" dirty="0" err="1"/>
              <a:t>Bombelli's</a:t>
            </a:r>
            <a:r>
              <a:rPr lang="en-US" dirty="0"/>
              <a:t> </a:t>
            </a:r>
            <a:r>
              <a:rPr lang="en-US" i="1" dirty="0"/>
              <a:t>Algebra</a:t>
            </a:r>
            <a:r>
              <a:rPr lang="en-US" dirty="0"/>
              <a:t> gives a thorough account of the algebra then known and includes </a:t>
            </a:r>
            <a:r>
              <a:rPr lang="en-US" dirty="0" err="1"/>
              <a:t>Bombelli's</a:t>
            </a:r>
            <a:r>
              <a:rPr lang="en-US" dirty="0"/>
              <a:t> important contribution to complex numbers. Before looking at his remarkable contribution to complex numbers we should remark that </a:t>
            </a:r>
            <a:r>
              <a:rPr lang="en-US" dirty="0" err="1"/>
              <a:t>Bombelli</a:t>
            </a:r>
            <a:r>
              <a:rPr lang="en-US" dirty="0"/>
              <a:t> first wrote down how to calculate with negative numbers. He wrote (see [2] or [3]):-</a:t>
            </a:r>
          </a:p>
          <a:p>
            <a:r>
              <a:rPr lang="en-US" i="1" dirty="0"/>
              <a:t>Plus times plus makes plus, Minus times minus makes plus</a:t>
            </a:r>
            <a:br>
              <a:rPr lang="en-US" i="1" dirty="0"/>
            </a:br>
            <a:r>
              <a:rPr lang="en-US" i="1" dirty="0" err="1"/>
              <a:t>Plus</a:t>
            </a:r>
            <a:r>
              <a:rPr lang="en-US" i="1" dirty="0"/>
              <a:t> times minus makes minus, Minus times plus makes minus</a:t>
            </a:r>
            <a:br>
              <a:rPr lang="en-US" i="1" dirty="0"/>
            </a:br>
            <a:r>
              <a:rPr lang="en-US" i="1" dirty="0"/>
              <a:t>Plus </a:t>
            </a:r>
            <a:r>
              <a:rPr lang="en-US" dirty="0"/>
              <a:t>8</a:t>
            </a:r>
            <a:r>
              <a:rPr lang="en-US" i="1" dirty="0"/>
              <a:t> times plus </a:t>
            </a:r>
            <a:r>
              <a:rPr lang="en-US" dirty="0"/>
              <a:t>8</a:t>
            </a:r>
            <a:r>
              <a:rPr lang="en-US" i="1" dirty="0"/>
              <a:t> makes plus </a:t>
            </a:r>
            <a:r>
              <a:rPr lang="en-US" dirty="0"/>
              <a:t>64, </a:t>
            </a:r>
            <a:r>
              <a:rPr lang="en-US" i="1" dirty="0"/>
              <a:t>Minus </a:t>
            </a:r>
            <a:r>
              <a:rPr lang="en-US" dirty="0"/>
              <a:t>5</a:t>
            </a:r>
            <a:r>
              <a:rPr lang="en-US" i="1" dirty="0"/>
              <a:t> times minus </a:t>
            </a:r>
            <a:r>
              <a:rPr lang="en-US" dirty="0"/>
              <a:t>6</a:t>
            </a:r>
            <a:r>
              <a:rPr lang="en-US" i="1" dirty="0"/>
              <a:t> makes plus </a:t>
            </a:r>
            <a:r>
              <a:rPr lang="en-US" dirty="0"/>
              <a:t>30</a:t>
            </a:r>
            <a:r>
              <a:rPr lang="en-US" i="1" dirty="0"/>
              <a:t/>
            </a:r>
            <a:br>
              <a:rPr lang="en-US" i="1" dirty="0"/>
            </a:br>
            <a:r>
              <a:rPr lang="en-US" i="1" dirty="0"/>
              <a:t>Minus </a:t>
            </a:r>
            <a:r>
              <a:rPr lang="en-US" dirty="0"/>
              <a:t>4</a:t>
            </a:r>
            <a:r>
              <a:rPr lang="en-US" i="1" dirty="0"/>
              <a:t> times plus </a:t>
            </a:r>
            <a:r>
              <a:rPr lang="en-US" dirty="0"/>
              <a:t>5</a:t>
            </a:r>
            <a:r>
              <a:rPr lang="en-US" i="1" dirty="0"/>
              <a:t> makes minus </a:t>
            </a:r>
            <a:r>
              <a:rPr lang="en-US" dirty="0"/>
              <a:t>20, </a:t>
            </a:r>
            <a:r>
              <a:rPr lang="en-US" i="1" dirty="0"/>
              <a:t>Plus </a:t>
            </a:r>
            <a:r>
              <a:rPr lang="en-US" dirty="0"/>
              <a:t>5</a:t>
            </a:r>
            <a:r>
              <a:rPr lang="en-US" i="1" dirty="0"/>
              <a:t> times minus </a:t>
            </a:r>
            <a:r>
              <a:rPr lang="en-US" dirty="0"/>
              <a:t>4</a:t>
            </a:r>
            <a:r>
              <a:rPr lang="en-US" i="1" dirty="0"/>
              <a:t> makes minus </a:t>
            </a:r>
            <a:r>
              <a:rPr lang="en-US" dirty="0"/>
              <a:t>20</a:t>
            </a:r>
          </a:p>
          <a:p>
            <a:r>
              <a:rPr lang="en-US" dirty="0"/>
              <a:t>As </a:t>
            </a:r>
            <a:r>
              <a:rPr lang="en-US" dirty="0" err="1"/>
              <a:t>Crossley</a:t>
            </a:r>
            <a:r>
              <a:rPr lang="en-US" dirty="0"/>
              <a:t> notes in [3]:- </a:t>
            </a:r>
            <a:r>
              <a:rPr lang="en-US" i="1" dirty="0" err="1"/>
              <a:t>Bombelli</a:t>
            </a:r>
            <a:r>
              <a:rPr lang="en-US" i="1" dirty="0"/>
              <a:t> is explicitly working with signed numbers. He has no reservations about doing this, even though in the problems he subsequently treats he neglects possible negative solutions.</a:t>
            </a:r>
            <a:endParaRPr lang="en-US" dirty="0"/>
          </a:p>
          <a:p>
            <a:r>
              <a:rPr lang="en-US" dirty="0"/>
              <a:t>In </a:t>
            </a:r>
            <a:r>
              <a:rPr lang="en-US" dirty="0" err="1"/>
              <a:t>Bombelli's</a:t>
            </a:r>
            <a:r>
              <a:rPr lang="en-US" dirty="0"/>
              <a:t> </a:t>
            </a:r>
            <a:r>
              <a:rPr lang="en-US" i="1" dirty="0"/>
              <a:t>Algebra</a:t>
            </a:r>
            <a:r>
              <a:rPr lang="en-US" dirty="0"/>
              <a:t> there is even a geometric proof that minus time minus makes plus; something which causes many people difficulty even today despite our mathematical sophistication</a:t>
            </a:r>
            <a:r>
              <a:rPr lang="en-US" dirty="0" smtClean="0"/>
              <a:t>.</a:t>
            </a:r>
            <a:endParaRPr lang="en-US" dirty="0"/>
          </a:p>
        </p:txBody>
      </p:sp>
    </p:spTree>
    <p:extLst>
      <p:ext uri="{BB962C8B-B14F-4D97-AF65-F5344CB8AC3E}">
        <p14:creationId xmlns:p14="http://schemas.microsoft.com/office/powerpoint/2010/main" val="980768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Η «</a:t>
            </a:r>
            <a:r>
              <a:rPr lang="el-GR" sz="3200" dirty="0"/>
              <a:t>Ά</a:t>
            </a:r>
            <a:r>
              <a:rPr lang="el-GR" sz="3200" dirty="0" smtClean="0"/>
              <a:t>λγεβρα». Πολλαπλασιασμός μιγαδικών. </a:t>
            </a:r>
            <a:br>
              <a:rPr lang="el-GR" sz="3200" dirty="0" smtClean="0"/>
            </a:br>
            <a:r>
              <a:rPr lang="en-US" sz="3200" dirty="0" err="1" smtClean="0"/>
              <a:t>i</a:t>
            </a:r>
            <a:r>
              <a:rPr lang="en-US" sz="3200" dirty="0" smtClean="0"/>
              <a:t>,  </a:t>
            </a:r>
            <a:r>
              <a:rPr lang="en-US" sz="3200" dirty="0" err="1" smtClean="0"/>
              <a:t>piu</a:t>
            </a:r>
            <a:r>
              <a:rPr lang="en-US" sz="3200" dirty="0" smtClean="0"/>
              <a:t> di </a:t>
            </a:r>
            <a:r>
              <a:rPr lang="en-US" sz="3200" dirty="0" err="1" smtClean="0"/>
              <a:t>meno</a:t>
            </a:r>
            <a:r>
              <a:rPr lang="en-US" sz="3200" dirty="0" smtClean="0"/>
              <a:t>, -</a:t>
            </a:r>
            <a:r>
              <a:rPr lang="en-US" sz="3200" dirty="0" err="1" smtClean="0"/>
              <a:t>i</a:t>
            </a:r>
            <a:r>
              <a:rPr lang="en-US" sz="3200" dirty="0" smtClean="0"/>
              <a:t> </a:t>
            </a:r>
            <a:r>
              <a:rPr lang="en-US" sz="3200" dirty="0" err="1" smtClean="0"/>
              <a:t>meno</a:t>
            </a:r>
            <a:r>
              <a:rPr lang="en-US" sz="3200" dirty="0" smtClean="0"/>
              <a:t> di </a:t>
            </a:r>
            <a:r>
              <a:rPr lang="en-US" sz="3200" dirty="0" err="1" smtClean="0"/>
              <a:t>meno</a:t>
            </a:r>
            <a:endParaRPr lang="el-GR" sz="32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830252" y="2204864"/>
            <a:ext cx="5483497" cy="300481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06932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«Άλγεβρα». Πολλαπλασιασμός </a:t>
            </a:r>
            <a:r>
              <a:rPr lang="el-GR" dirty="0" smtClean="0"/>
              <a:t>μιγαδικών</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err="1"/>
              <a:t>Bombelli</a:t>
            </a:r>
            <a:r>
              <a:rPr lang="en-US" dirty="0"/>
              <a:t>, himself, did not find working with complex numbers easy at first, writing in [2] (see also [3]):- </a:t>
            </a:r>
            <a:r>
              <a:rPr lang="en-US" i="1" dirty="0"/>
              <a:t>And although to many this will appear an extravagant thing, because even I held this opinion some time ago, since it appeared to me more sophistic than true, nevertheless I searched hard and found the demonstration, which will be noted below. ... But let the reader apply all his strength of mind, for </a:t>
            </a:r>
            <a:r>
              <a:rPr lang="en-US" dirty="0"/>
              <a:t>[</a:t>
            </a:r>
            <a:r>
              <a:rPr lang="en-US" i="1" dirty="0"/>
              <a:t>otherwise</a:t>
            </a:r>
            <a:r>
              <a:rPr lang="en-US" dirty="0"/>
              <a:t>]</a:t>
            </a:r>
            <a:r>
              <a:rPr lang="en-US" i="1" dirty="0"/>
              <a:t> even he will find himself deceived.</a:t>
            </a:r>
            <a:endParaRPr lang="en-US" dirty="0"/>
          </a:p>
          <a:p>
            <a:r>
              <a:rPr lang="en-US" dirty="0" err="1"/>
              <a:t>Bombelli</a:t>
            </a:r>
            <a:r>
              <a:rPr lang="en-US" dirty="0"/>
              <a:t> was the first person to write down the rules for addition, subtraction and multiplication of complex numbers. After giving this description of multiplication of complex numbers, </a:t>
            </a:r>
            <a:r>
              <a:rPr lang="en-US" dirty="0" err="1"/>
              <a:t>Bombelli</a:t>
            </a:r>
            <a:r>
              <a:rPr lang="en-US" dirty="0"/>
              <a:t> went on to give rules for adding and subtracting them. He then showed that, using his calculus of complex numbers, correct real solutions could be obtained from the </a:t>
            </a:r>
            <a:r>
              <a:rPr lang="en-US" dirty="0" err="1">
                <a:hlinkClick r:id="rId2"/>
              </a:rPr>
              <a:t>Cardan</a:t>
            </a:r>
            <a:r>
              <a:rPr lang="en-US" dirty="0" err="1"/>
              <a:t>-</a:t>
            </a:r>
            <a:r>
              <a:rPr lang="en-US" dirty="0" err="1">
                <a:hlinkClick r:id="rId3"/>
              </a:rPr>
              <a:t>Tartaglia</a:t>
            </a:r>
            <a:r>
              <a:rPr lang="en-US" dirty="0"/>
              <a:t> formula for the solution to a cubic even when the formula gave an expression involving the square roots of negative numbers</a:t>
            </a:r>
            <a:r>
              <a:rPr lang="en-US" dirty="0" smtClean="0"/>
              <a:t>.</a:t>
            </a:r>
            <a:endParaRPr lang="en-US" dirty="0"/>
          </a:p>
        </p:txBody>
      </p:sp>
    </p:spTree>
    <p:extLst>
      <p:ext uri="{BB962C8B-B14F-4D97-AF65-F5344CB8AC3E}">
        <p14:creationId xmlns:p14="http://schemas.microsoft.com/office/powerpoint/2010/main" val="4196947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Η «Άλγεβρα</a:t>
            </a:r>
            <a:r>
              <a:rPr lang="el-GR" dirty="0" smtClean="0"/>
              <a:t>». Συμβολισμοί</a:t>
            </a:r>
            <a:endParaRPr lang="el-GR" dirty="0"/>
          </a:p>
        </p:txBody>
      </p:sp>
      <p:sp>
        <p:nvSpPr>
          <p:cNvPr id="8" name="Θέση περιεχομένου 7"/>
          <p:cNvSpPr>
            <a:spLocks noGrp="1"/>
          </p:cNvSpPr>
          <p:nvPr>
            <p:ph idx="1"/>
          </p:nvPr>
        </p:nvSpPr>
        <p:spPr/>
        <p:txBody>
          <a:bodyPr>
            <a:noAutofit/>
          </a:bodyPr>
          <a:lstStyle/>
          <a:p>
            <a:r>
              <a:rPr lang="en-US" sz="2600" dirty="0"/>
              <a:t>Finally we should make some comments on </a:t>
            </a:r>
            <a:r>
              <a:rPr lang="en-US" sz="2600" dirty="0" err="1"/>
              <a:t>Bombelli's</a:t>
            </a:r>
            <a:r>
              <a:rPr lang="en-US" sz="2600" dirty="0"/>
              <a:t> notation. Although authors such as </a:t>
            </a:r>
            <a:r>
              <a:rPr lang="en-US" sz="2600" dirty="0" err="1">
                <a:hlinkClick r:id="rId2"/>
              </a:rPr>
              <a:t>Pacioli</a:t>
            </a:r>
            <a:r>
              <a:rPr lang="en-US" sz="2600" dirty="0"/>
              <a:t> had made limited use of notation, others such as </a:t>
            </a:r>
            <a:r>
              <a:rPr lang="en-US" sz="2600" dirty="0" err="1">
                <a:hlinkClick r:id="rId3"/>
              </a:rPr>
              <a:t>Cardan</a:t>
            </a:r>
            <a:r>
              <a:rPr lang="en-US" sz="2600" dirty="0"/>
              <a:t> had used no symbols at all. </a:t>
            </a:r>
            <a:r>
              <a:rPr lang="en-US" sz="2600" dirty="0" err="1"/>
              <a:t>Bombelli</a:t>
            </a:r>
            <a:r>
              <a:rPr lang="en-US" sz="2600" dirty="0"/>
              <a:t>, however, used quite </a:t>
            </a:r>
            <a:r>
              <a:rPr lang="en-US" sz="2600" b="1" dirty="0"/>
              <a:t>sophisticated</a:t>
            </a:r>
            <a:r>
              <a:rPr lang="en-US" sz="2600" dirty="0"/>
              <a:t> notation.</a:t>
            </a:r>
            <a:endParaRPr lang="el-GR" sz="2600" dirty="0"/>
          </a:p>
          <a:p>
            <a:r>
              <a:rPr lang="en-US" sz="2600" dirty="0"/>
              <a:t>It is worth remarking that the printed version of his book uses a slightly different notation from his manuscript, and this is not really surprising for there were problems printing mathematical notation which to some extent limited the type of notation which could be used in print.</a:t>
            </a:r>
            <a:endParaRPr lang="el-GR" sz="2600" dirty="0"/>
          </a:p>
        </p:txBody>
      </p:sp>
    </p:spTree>
    <p:extLst>
      <p:ext uri="{BB962C8B-B14F-4D97-AF65-F5344CB8AC3E}">
        <p14:creationId xmlns:p14="http://schemas.microsoft.com/office/powerpoint/2010/main" val="3367361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Η «Άλγεβρα</a:t>
            </a:r>
            <a:r>
              <a:rPr lang="el-GR" dirty="0" smtClean="0"/>
              <a:t>». Συμβολισμοί</a:t>
            </a:r>
            <a:endParaRPr lang="el-GR" dirty="0"/>
          </a:p>
        </p:txBody>
      </p:sp>
      <p:pic>
        <p:nvPicPr>
          <p:cNvPr id="10" name="Picture 2"/>
          <p:cNvPicPr>
            <a:picLocks noGrp="1" noChangeAspect="1" noChangeArrowheads="1"/>
          </p:cNvPicPr>
          <p:nvPr>
            <p:ph sz="half" idx="2"/>
          </p:nvPr>
        </p:nvPicPr>
        <p:blipFill>
          <a:blip r:embed="rId2" cstate="print"/>
          <a:srcRect/>
          <a:stretch>
            <a:fillRect/>
          </a:stretch>
        </p:blipFill>
        <p:spPr bwMode="auto">
          <a:xfrm>
            <a:off x="1844903" y="1844824"/>
            <a:ext cx="5454195" cy="3612702"/>
          </a:xfrm>
          <a:prstGeom prst="rect">
            <a:avLst/>
          </a:prstGeom>
          <a:noFill/>
          <a:ln w="9525">
            <a:noFill/>
            <a:miter lim="800000"/>
            <a:headEnd/>
            <a:tailEnd/>
          </a:ln>
        </p:spPr>
      </p:pic>
    </p:spTree>
    <p:extLst>
      <p:ext uri="{BB962C8B-B14F-4D97-AF65-F5344CB8AC3E}">
        <p14:creationId xmlns:p14="http://schemas.microsoft.com/office/powerpoint/2010/main" val="332830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algn="l"/>
            <a:r>
              <a:rPr lang="el-GR" dirty="0" smtClean="0"/>
              <a:t>Η Άλγεβρα της Αναγέννησης</a:t>
            </a:r>
            <a:endParaRPr lang="el-GR" dirty="0"/>
          </a:p>
        </p:txBody>
      </p:sp>
      <p:sp>
        <p:nvSpPr>
          <p:cNvPr id="5" name="Υπότιτλος 4"/>
          <p:cNvSpPr>
            <a:spLocks noGrp="1"/>
          </p:cNvSpPr>
          <p:nvPr>
            <p:ph type="subTitle" idx="1"/>
          </p:nvPr>
        </p:nvSpPr>
        <p:spPr/>
        <p:txBody>
          <a:bodyPr/>
          <a:lstStyle/>
          <a:p>
            <a:pPr algn="l"/>
            <a:r>
              <a:rPr lang="en-US" dirty="0" err="1" smtClean="0"/>
              <a:t>Bombelli</a:t>
            </a:r>
            <a:r>
              <a:rPr lang="en-US" dirty="0" smtClean="0"/>
              <a:t> </a:t>
            </a:r>
            <a:r>
              <a:rPr lang="el-GR" dirty="0" smtClean="0"/>
              <a:t>και μιγαδικοί αριθμοί</a:t>
            </a:r>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κειμένου 9"/>
          <p:cNvSpPr>
            <a:spLocks noGrp="1"/>
          </p:cNvSpPr>
          <p:nvPr>
            <p:ph type="body" sz="half" idx="2"/>
          </p:nvPr>
        </p:nvSpPr>
        <p:spPr>
          <a:xfrm>
            <a:off x="457201" y="1556792"/>
            <a:ext cx="8229600" cy="1296144"/>
          </a:xfrm>
        </p:spPr>
        <p:txBody>
          <a:bodyPr/>
          <a:lstStyle/>
          <a:p>
            <a:pPr marL="342900" indent="-342900">
              <a:buFont typeface="Arial" panose="020B0604020202020204" pitchFamily="34" charset="0"/>
              <a:buChar char="•"/>
            </a:pPr>
            <a:r>
              <a:rPr lang="el-GR" dirty="0" smtClean="0"/>
              <a:t>Οι μιγαδικοί εντάχθηκαν στο γενικότερο σύστημα. </a:t>
            </a:r>
          </a:p>
          <a:p>
            <a:pPr marL="342900" indent="-342900">
              <a:buFont typeface="Arial" panose="020B0604020202020204" pitchFamily="34" charset="0"/>
              <a:buChar char="•"/>
            </a:pPr>
            <a:r>
              <a:rPr lang="el-GR" dirty="0" smtClean="0"/>
              <a:t>Εξηγήθηκε (ως </a:t>
            </a:r>
            <a:r>
              <a:rPr lang="el-GR" dirty="0"/>
              <a:t>έ</a:t>
            </a:r>
            <a:r>
              <a:rPr lang="el-GR" dirty="0" smtClean="0"/>
              <a:t>να βαθμό) ο τύπος του </a:t>
            </a:r>
            <a:r>
              <a:rPr lang="en-US" dirty="0" err="1"/>
              <a:t>C</a:t>
            </a:r>
            <a:r>
              <a:rPr lang="en-US" dirty="0" err="1" smtClean="0"/>
              <a:t>ardano</a:t>
            </a:r>
            <a:r>
              <a:rPr lang="el-GR" dirty="0" smtClean="0"/>
              <a:t/>
            </a:r>
            <a:br>
              <a:rPr lang="el-GR" dirty="0" smtClean="0"/>
            </a:br>
            <a:r>
              <a:rPr lang="el-GR" dirty="0" smtClean="0"/>
              <a:t>συμβολισμός δυνάμεων και ριζικών με αριθμούς</a:t>
            </a:r>
            <a:r>
              <a:rPr lang="en-US" dirty="0" smtClean="0"/>
              <a:t>.</a:t>
            </a:r>
            <a:endParaRPr lang="el-GR" dirty="0"/>
          </a:p>
        </p:txBody>
      </p:sp>
      <p:sp>
        <p:nvSpPr>
          <p:cNvPr id="8" name="Τίτλος 7"/>
          <p:cNvSpPr>
            <a:spLocks noGrp="1"/>
          </p:cNvSpPr>
          <p:nvPr>
            <p:ph type="title"/>
          </p:nvPr>
        </p:nvSpPr>
        <p:spPr/>
        <p:txBody>
          <a:bodyPr/>
          <a:lstStyle/>
          <a:p>
            <a:r>
              <a:rPr lang="el-GR" dirty="0"/>
              <a:t>Η «Άλγεβρα</a:t>
            </a:r>
            <a:r>
              <a:rPr lang="el-GR" dirty="0" smtClean="0"/>
              <a:t>». Επίλογος</a:t>
            </a:r>
            <a:endParaRPr lang="el-GR" dirty="0"/>
          </a:p>
        </p:txBody>
      </p:sp>
      <p:pic>
        <p:nvPicPr>
          <p:cNvPr id="11" name="Picture 2"/>
          <p:cNvPicPr>
            <a:picLocks noGrp="1" noChangeAspect="1" noChangeArrowheads="1"/>
          </p:cNvPicPr>
          <p:nvPr>
            <p:ph idx="1"/>
          </p:nvPr>
        </p:nvPicPr>
        <p:blipFill>
          <a:blip r:embed="rId2" cstate="print"/>
          <a:srcRect/>
          <a:stretch>
            <a:fillRect/>
          </a:stretch>
        </p:blipFill>
        <p:spPr bwMode="auto">
          <a:xfrm>
            <a:off x="320079" y="3501008"/>
            <a:ext cx="8503841" cy="121483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44363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err="1" smtClean="0"/>
              <a:t>Υποενότητας</a:t>
            </a:r>
            <a:endParaRPr lang="el-GR" dirty="0"/>
          </a:p>
        </p:txBody>
      </p:sp>
      <p:sp>
        <p:nvSpPr>
          <p:cNvPr id="8" name="Υπότιτλος 7"/>
          <p:cNvSpPr>
            <a:spLocks noGrp="1"/>
          </p:cNvSpPr>
          <p:nvPr>
            <p:ph type="subTitle" idx="1"/>
          </p:nvPr>
        </p:nvSpPr>
        <p:spPr/>
        <p:txBody>
          <a:bodyPr/>
          <a:lstStyle/>
          <a:p>
            <a:r>
              <a:rPr lang="en-US" dirty="0" err="1" smtClean="0"/>
              <a:t>Bombelli</a:t>
            </a:r>
            <a:r>
              <a:rPr lang="en-US" dirty="0" smtClean="0"/>
              <a:t> </a:t>
            </a:r>
            <a:r>
              <a:rPr lang="el-GR" dirty="0" smtClean="0"/>
              <a:t>και μιγαδικοί αριθμοί</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0"/>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2484316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Παπασταυρίδης Σταύρος. «Ιστορία Νεότερων Μαθηματικών, Η Άλγεβρα της </a:t>
            </a:r>
            <a:r>
              <a:rPr lang="el-GR" sz="2000" dirty="0" smtClean="0"/>
              <a:t>Αναγέννησης». </a:t>
            </a:r>
            <a:r>
              <a:rPr lang="el-GR" sz="2000" dirty="0"/>
              <a:t>Έκδοση: 1.0. Αθήνα </a:t>
            </a:r>
            <a:r>
              <a:rPr lang="el-GR" sz="2000" dirty="0" smtClean="0"/>
              <a:t>2015. </a:t>
            </a:r>
            <a:r>
              <a:rPr lang="el-GR" sz="2000" dirty="0"/>
              <a:t>Διαθέσιμο από τη δικτυακή διεύθυνση: </a:t>
            </a:r>
            <a:r>
              <a:rPr lang="en-US" sz="2000" dirty="0"/>
              <a:t>http://opencourses.uoa.gr/courses/MATH113/</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6"/>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4"/>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dirty="0"/>
              <a:t>Εικόνα 1: </a:t>
            </a:r>
            <a:r>
              <a:rPr lang="en-US" sz="2000" dirty="0" smtClean="0"/>
              <a:t>"</a:t>
            </a:r>
            <a:r>
              <a:rPr lang="en-US" sz="2000" dirty="0"/>
              <a:t>Algebra by Rafael </a:t>
            </a:r>
            <a:r>
              <a:rPr lang="en-US" sz="2000" dirty="0" err="1"/>
              <a:t>Bombelli</a:t>
            </a:r>
            <a:r>
              <a:rPr lang="en-US" sz="2000" dirty="0"/>
              <a:t>" by Unknown - Book printed by editor Giovanni </a:t>
            </a:r>
            <a:r>
              <a:rPr lang="en-US" sz="2000" dirty="0" smtClean="0"/>
              <a:t>Rossi. Licensed </a:t>
            </a:r>
            <a:r>
              <a:rPr lang="en-US" sz="2000" dirty="0"/>
              <a:t>under Public Domain via Wikimedia Commons - https://commons.wikimedia.org/wiki/File:Algebra_by_Rafael_Bombelli.gif</a:t>
            </a:r>
            <a:r>
              <a:rPr lang="en-US" sz="2000"/>
              <a:t>#/</a:t>
            </a:r>
            <a:r>
              <a:rPr lang="en-US" sz="2000" smtClean="0"/>
              <a:t>media/File:Algebra_by_Rafael_Bombelli.gif</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Rafael </a:t>
            </a:r>
            <a:r>
              <a:rPr lang="en-US" dirty="0" err="1" smtClean="0"/>
              <a:t>Bombelli</a:t>
            </a:r>
            <a:r>
              <a:rPr lang="en-US" dirty="0" smtClean="0"/>
              <a:t> (1526-1572)</a:t>
            </a:r>
            <a:r>
              <a:rPr lang="el-GR" dirty="0" smtClean="0"/>
              <a:t> (1/4)</a:t>
            </a:r>
            <a:endParaRPr lang="el-GR" dirty="0"/>
          </a:p>
        </p:txBody>
      </p:sp>
      <p:sp>
        <p:nvSpPr>
          <p:cNvPr id="3" name="Θέση περιεχομένου 2"/>
          <p:cNvSpPr>
            <a:spLocks noGrp="1"/>
          </p:cNvSpPr>
          <p:nvPr>
            <p:ph idx="1"/>
          </p:nvPr>
        </p:nvSpPr>
        <p:spPr/>
        <p:txBody>
          <a:bodyPr>
            <a:noAutofit/>
          </a:bodyPr>
          <a:lstStyle/>
          <a:p>
            <a:r>
              <a:rPr lang="en-US" sz="2200" dirty="0"/>
              <a:t>Rafael </a:t>
            </a:r>
            <a:r>
              <a:rPr lang="en-US" sz="2200" dirty="0" err="1"/>
              <a:t>Bombelli</a:t>
            </a:r>
            <a:r>
              <a:rPr lang="en-US" sz="2200" dirty="0"/>
              <a:t> (</a:t>
            </a:r>
            <a:r>
              <a:rPr lang="en-US" sz="2200" dirty="0" err="1"/>
              <a:t>baptised</a:t>
            </a:r>
            <a:r>
              <a:rPr lang="en-US" sz="2200" dirty="0"/>
              <a:t> on 20 January 1526; died 1572[a]) was an Italian mathematician.</a:t>
            </a:r>
          </a:p>
          <a:p>
            <a:r>
              <a:rPr lang="en-US" sz="2200" dirty="0"/>
              <a:t>Born in Bologna, he is the author of a treatise on algebra and is a central figure in the understanding of imaginary numbers.</a:t>
            </a:r>
          </a:p>
          <a:p>
            <a:r>
              <a:rPr lang="en-US" sz="2200" dirty="0"/>
              <a:t>He was the one who finally managed to address the problem with imaginary numbers. In his 1572 book, </a:t>
            </a:r>
            <a:r>
              <a:rPr lang="en-US" sz="2200" dirty="0" err="1"/>
              <a:t>L'Algebra</a:t>
            </a:r>
            <a:r>
              <a:rPr lang="en-US" sz="2200" dirty="0"/>
              <a:t>, </a:t>
            </a:r>
            <a:r>
              <a:rPr lang="en-US" sz="2200" dirty="0" err="1"/>
              <a:t>Bombelli</a:t>
            </a:r>
            <a:r>
              <a:rPr lang="en-US" sz="2200" dirty="0"/>
              <a:t> solved equations using the method of del Ferro/</a:t>
            </a:r>
            <a:r>
              <a:rPr lang="en-US" sz="2200" dirty="0" err="1"/>
              <a:t>Tartaglia</a:t>
            </a:r>
            <a:r>
              <a:rPr lang="en-US" sz="2200" dirty="0"/>
              <a:t>. He introduced the rhetoric that preceded the representative symbols +</a:t>
            </a:r>
            <a:r>
              <a:rPr lang="en-US" sz="2200" dirty="0" err="1"/>
              <a:t>i</a:t>
            </a:r>
            <a:r>
              <a:rPr lang="en-US" sz="2200" dirty="0"/>
              <a:t> and -</a:t>
            </a:r>
            <a:r>
              <a:rPr lang="en-US" sz="2200" dirty="0" err="1"/>
              <a:t>i</a:t>
            </a:r>
            <a:r>
              <a:rPr lang="en-US" sz="2200" dirty="0"/>
              <a:t> and described how they both worked</a:t>
            </a:r>
            <a:r>
              <a:rPr lang="en-US" sz="2200" dirty="0" smtClean="0"/>
              <a:t>.</a:t>
            </a:r>
            <a:endParaRPr lang="en-US" sz="2200" dirty="0"/>
          </a:p>
        </p:txBody>
      </p:sp>
    </p:spTree>
    <p:extLst>
      <p:ext uri="{BB962C8B-B14F-4D97-AF65-F5344CB8AC3E}">
        <p14:creationId xmlns:p14="http://schemas.microsoft.com/office/powerpoint/2010/main" val="13827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Rafael </a:t>
            </a:r>
            <a:r>
              <a:rPr lang="en-US" dirty="0" err="1" smtClean="0"/>
              <a:t>Bombelli</a:t>
            </a:r>
            <a:r>
              <a:rPr lang="en-US" dirty="0" smtClean="0"/>
              <a:t> (1526-1572)</a:t>
            </a:r>
            <a:r>
              <a:rPr lang="el-GR" dirty="0" smtClean="0"/>
              <a:t> (2/4)</a:t>
            </a:r>
            <a:endParaRPr lang="el-GR" dirty="0"/>
          </a:p>
        </p:txBody>
      </p:sp>
      <p:sp>
        <p:nvSpPr>
          <p:cNvPr id="3" name="Θέση περιεχομένου 2"/>
          <p:cNvSpPr>
            <a:spLocks noGrp="1"/>
          </p:cNvSpPr>
          <p:nvPr>
            <p:ph idx="1"/>
          </p:nvPr>
        </p:nvSpPr>
        <p:spPr/>
        <p:txBody>
          <a:bodyPr>
            <a:noAutofit/>
          </a:bodyPr>
          <a:lstStyle/>
          <a:p>
            <a:r>
              <a:rPr lang="en-US" sz="2200" dirty="0" smtClean="0"/>
              <a:t>Rafael </a:t>
            </a:r>
            <a:r>
              <a:rPr lang="en-US" sz="2200" dirty="0" err="1" smtClean="0"/>
              <a:t>Bombelli</a:t>
            </a:r>
            <a:r>
              <a:rPr lang="en-US" sz="2200" dirty="0" smtClean="0"/>
              <a:t> was </a:t>
            </a:r>
            <a:r>
              <a:rPr lang="en-US" sz="2200" dirty="0" err="1" smtClean="0"/>
              <a:t>baptised</a:t>
            </a:r>
            <a:r>
              <a:rPr lang="en-US" sz="2200" dirty="0" smtClean="0"/>
              <a:t> on 20 January 1526[1] in Bologna, </a:t>
            </a:r>
            <a:r>
              <a:rPr lang="en-US" sz="2200" b="1" dirty="0" smtClean="0"/>
              <a:t>Papal States</a:t>
            </a:r>
            <a:r>
              <a:rPr lang="en-US" sz="2200" dirty="0" smtClean="0"/>
              <a:t>. He was born to </a:t>
            </a:r>
            <a:r>
              <a:rPr lang="en-US" sz="2200" b="1" dirty="0" smtClean="0"/>
              <a:t>Antonio </a:t>
            </a:r>
            <a:r>
              <a:rPr lang="en-US" sz="2200" b="1" dirty="0" err="1" smtClean="0"/>
              <a:t>Mazzoli</a:t>
            </a:r>
            <a:r>
              <a:rPr lang="en-US" sz="2200" dirty="0" smtClean="0"/>
              <a:t>, a wool merchant, and Diamante </a:t>
            </a:r>
            <a:r>
              <a:rPr lang="en-US" sz="2200" dirty="0" err="1" smtClean="0"/>
              <a:t>Scudieri</a:t>
            </a:r>
            <a:r>
              <a:rPr lang="en-US" sz="2200" dirty="0" smtClean="0"/>
              <a:t>, a tailor's daughter. The </a:t>
            </a:r>
            <a:r>
              <a:rPr lang="en-US" sz="2200" dirty="0" err="1" smtClean="0"/>
              <a:t>Mazzoli</a:t>
            </a:r>
            <a:r>
              <a:rPr lang="en-US" sz="2200" dirty="0" smtClean="0"/>
              <a:t> family was once quite powerful in Bologna. When Pope Julius II came to power, in 1506, he exiled the ruling family, the </a:t>
            </a:r>
            <a:r>
              <a:rPr lang="en-US" sz="2200" dirty="0" err="1" smtClean="0"/>
              <a:t>Bentivoglios</a:t>
            </a:r>
            <a:r>
              <a:rPr lang="en-US" sz="2200" dirty="0" smtClean="0"/>
              <a:t>. The </a:t>
            </a:r>
            <a:r>
              <a:rPr lang="en-US" sz="2200" dirty="0" err="1" smtClean="0"/>
              <a:t>Bentivoglio</a:t>
            </a:r>
            <a:r>
              <a:rPr lang="en-US" sz="2200" dirty="0" smtClean="0"/>
              <a:t> family attempted to retake Bologna in 1508, but failed. Rafael's grandfather participated in the coup attempt, and was captured and executed.</a:t>
            </a:r>
            <a:endParaRPr lang="el-GR" sz="2200" dirty="0"/>
          </a:p>
        </p:txBody>
      </p:sp>
    </p:spTree>
    <p:extLst>
      <p:ext uri="{BB962C8B-B14F-4D97-AF65-F5344CB8AC3E}">
        <p14:creationId xmlns:p14="http://schemas.microsoft.com/office/powerpoint/2010/main" val="106691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Rafael </a:t>
            </a:r>
            <a:r>
              <a:rPr lang="en-US" dirty="0" err="1"/>
              <a:t>Bombelli</a:t>
            </a:r>
            <a:r>
              <a:rPr lang="en-US" dirty="0"/>
              <a:t> (1526-1572</a:t>
            </a:r>
            <a:r>
              <a:rPr lang="en-US" dirty="0" smtClean="0"/>
              <a:t>)</a:t>
            </a:r>
            <a:r>
              <a:rPr lang="el-GR" dirty="0" smtClean="0"/>
              <a:t> (3/4)</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a:t>Later, Antonio was able to return to Bologna, having changed his surname to </a:t>
            </a:r>
            <a:r>
              <a:rPr lang="en-US" dirty="0" err="1"/>
              <a:t>Bombelli</a:t>
            </a:r>
            <a:r>
              <a:rPr lang="en-US" dirty="0"/>
              <a:t> to escape the reputation of the </a:t>
            </a:r>
            <a:r>
              <a:rPr lang="en-US" dirty="0" err="1"/>
              <a:t>Mazzoli</a:t>
            </a:r>
            <a:r>
              <a:rPr lang="en-US" dirty="0"/>
              <a:t> family. Rafael was the oldest of six children. </a:t>
            </a:r>
            <a:r>
              <a:rPr lang="en-US" b="1" dirty="0"/>
              <a:t>Rafael received no college education, but was instead taught by an engineer-architect by the name of Pier Francesco </a:t>
            </a:r>
            <a:r>
              <a:rPr lang="en-US" b="1" dirty="0" err="1"/>
              <a:t>Clementi</a:t>
            </a:r>
            <a:r>
              <a:rPr lang="en-US" dirty="0"/>
              <a:t>.</a:t>
            </a:r>
          </a:p>
          <a:p>
            <a:r>
              <a:rPr lang="en-US" dirty="0" smtClean="0"/>
              <a:t>Katz </a:t>
            </a:r>
            <a:r>
              <a:rPr lang="en-US" dirty="0"/>
              <a:t>3rd </a:t>
            </a:r>
            <a:r>
              <a:rPr lang="en-US" dirty="0" err="1"/>
              <a:t>ed</a:t>
            </a:r>
            <a:r>
              <a:rPr lang="en-US" dirty="0"/>
              <a:t> p. 405. </a:t>
            </a:r>
            <a:r>
              <a:rPr lang="en-US" dirty="0" err="1"/>
              <a:t>Bombelli</a:t>
            </a:r>
            <a:r>
              <a:rPr lang="el-GR" dirty="0"/>
              <a:t> </a:t>
            </a:r>
            <a:r>
              <a:rPr lang="en-US" dirty="0"/>
              <a:t>was educated as an engineer and spent much of his adult life working on engineering projects in the service of his patron, a Roman nobleman who was a favorite of Pope</a:t>
            </a:r>
          </a:p>
          <a:p>
            <a:r>
              <a:rPr lang="en-US" dirty="0"/>
              <a:t>Paul III. The largest project in which he was involved was </a:t>
            </a:r>
            <a:r>
              <a:rPr lang="en-US" dirty="0" smtClean="0"/>
              <a:t>the reclamation </a:t>
            </a:r>
            <a:r>
              <a:rPr lang="en-US" dirty="0"/>
              <a:t>of the marshes in the Val di </a:t>
            </a:r>
            <a:r>
              <a:rPr lang="en-US" dirty="0" err="1"/>
              <a:t>Chiana</a:t>
            </a:r>
            <a:r>
              <a:rPr lang="en-US" dirty="0"/>
              <a:t> into arable</a:t>
            </a:r>
          </a:p>
          <a:p>
            <a:r>
              <a:rPr lang="en-US" dirty="0"/>
              <a:t>land. Today that valley, extending southeast for about </a:t>
            </a:r>
            <a:r>
              <a:rPr lang="en-US" dirty="0" smtClean="0"/>
              <a:t>sixty miles </a:t>
            </a:r>
            <a:r>
              <a:rPr lang="en-US" dirty="0"/>
              <a:t>between the Arno and the Tiber, is still one of the </a:t>
            </a:r>
            <a:r>
              <a:rPr lang="en-US" dirty="0" smtClean="0"/>
              <a:t>most fertile </a:t>
            </a:r>
            <a:r>
              <a:rPr lang="en-US" dirty="0"/>
              <a:t>in central Italy</a:t>
            </a:r>
            <a:r>
              <a:rPr lang="en-US" dirty="0" smtClean="0"/>
              <a:t>.</a:t>
            </a:r>
            <a:endParaRPr lang="en-US" dirty="0"/>
          </a:p>
        </p:txBody>
      </p:sp>
    </p:spTree>
    <p:extLst>
      <p:ext uri="{BB962C8B-B14F-4D97-AF65-F5344CB8AC3E}">
        <p14:creationId xmlns:p14="http://schemas.microsoft.com/office/powerpoint/2010/main" val="302408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Rafael </a:t>
            </a:r>
            <a:r>
              <a:rPr lang="en-US" dirty="0" err="1"/>
              <a:t>Bombelli</a:t>
            </a:r>
            <a:r>
              <a:rPr lang="en-US" dirty="0"/>
              <a:t> (1526-1572</a:t>
            </a:r>
            <a:r>
              <a:rPr lang="en-US" dirty="0" smtClean="0"/>
              <a:t>)</a:t>
            </a:r>
            <a:r>
              <a:rPr lang="el-GR" dirty="0" smtClean="0"/>
              <a:t> (4/4)</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err="1"/>
              <a:t>Bombelli</a:t>
            </a:r>
            <a:r>
              <a:rPr lang="en-US" dirty="0"/>
              <a:t> later served as a </a:t>
            </a:r>
            <a:r>
              <a:rPr lang="en-US" dirty="0" smtClean="0"/>
              <a:t>consultant on </a:t>
            </a:r>
            <a:r>
              <a:rPr lang="en-US" dirty="0"/>
              <a:t>a proposed project for the draining of the Pontine </a:t>
            </a:r>
            <a:r>
              <a:rPr lang="en-US" dirty="0" smtClean="0"/>
              <a:t>Marshes near </a:t>
            </a:r>
            <a:r>
              <a:rPr lang="en-US" dirty="0"/>
              <a:t>Rome. </a:t>
            </a:r>
            <a:endParaRPr lang="en-US" dirty="0" smtClean="0"/>
          </a:p>
          <a:p>
            <a:r>
              <a:rPr lang="en-US" dirty="0" smtClean="0"/>
              <a:t>During </a:t>
            </a:r>
            <a:r>
              <a:rPr lang="en-US" dirty="0"/>
              <a:t>a lull in the reclamation work caused by </a:t>
            </a:r>
            <a:r>
              <a:rPr lang="en-US" dirty="0" smtClean="0"/>
              <a:t>a war </a:t>
            </a:r>
            <a:r>
              <a:rPr lang="en-US" dirty="0"/>
              <a:t>in the area, he was able to work on his algebra </a:t>
            </a:r>
            <a:r>
              <a:rPr lang="en-US" dirty="0" smtClean="0"/>
              <a:t>treatise at </a:t>
            </a:r>
            <a:r>
              <a:rPr lang="en-US" dirty="0"/>
              <a:t>his patron’s villa in Rome sometime between 1557 </a:t>
            </a:r>
            <a:r>
              <a:rPr lang="en-US" dirty="0" smtClean="0"/>
              <a:t>and 1560</a:t>
            </a:r>
            <a:r>
              <a:rPr lang="en-US" dirty="0"/>
              <a:t>. </a:t>
            </a:r>
            <a:endParaRPr lang="en-US" dirty="0" smtClean="0"/>
          </a:p>
          <a:p>
            <a:r>
              <a:rPr lang="en-US" dirty="0" smtClean="0"/>
              <a:t>Other </a:t>
            </a:r>
            <a:r>
              <a:rPr lang="en-US" dirty="0"/>
              <a:t>professional engagements delayed the printing </a:t>
            </a:r>
            <a:r>
              <a:rPr lang="en-US" dirty="0" smtClean="0"/>
              <a:t>of it</a:t>
            </a:r>
            <a:r>
              <a:rPr lang="en-US" dirty="0"/>
              <a:t>, however, and it did not appear until shortly before his </a:t>
            </a:r>
            <a:r>
              <a:rPr lang="en-US" dirty="0" smtClean="0"/>
              <a:t>death in </a:t>
            </a:r>
            <a:r>
              <a:rPr lang="en-US" dirty="0"/>
              <a:t>1572.</a:t>
            </a:r>
            <a:endParaRPr lang="el-GR" dirty="0"/>
          </a:p>
          <a:p>
            <a:r>
              <a:rPr lang="en-US" dirty="0"/>
              <a:t>Rafael </a:t>
            </a:r>
            <a:r>
              <a:rPr lang="en-US" dirty="0" err="1"/>
              <a:t>Bombelli</a:t>
            </a:r>
            <a:r>
              <a:rPr lang="en-US" dirty="0"/>
              <a:t> felt that none of the works on algebra by the leading mathematicians of his day provided a careful and thorough exposition of the subject. Instead of another convoluted treatise that only mathematicians could comprehend, Rafael decided to write a book on algebra that could be understood by anyone. His text would be self-contained and easily read by those without higher education.</a:t>
            </a:r>
          </a:p>
          <a:p>
            <a:r>
              <a:rPr lang="en-US" dirty="0" err="1" smtClean="0"/>
              <a:t>Σχ</a:t>
            </a:r>
            <a:r>
              <a:rPr lang="el-GR" dirty="0" smtClean="0"/>
              <a:t>ό</a:t>
            </a:r>
            <a:r>
              <a:rPr lang="en-US" dirty="0" err="1" smtClean="0"/>
              <a:t>λιο</a:t>
            </a:r>
            <a:r>
              <a:rPr lang="el-GR" dirty="0" smtClean="0"/>
              <a:t>: </a:t>
            </a:r>
            <a:r>
              <a:rPr lang="el-GR" dirty="0"/>
              <a:t>τ</a:t>
            </a:r>
            <a:r>
              <a:rPr lang="en-US" dirty="0" err="1" smtClean="0"/>
              <a:t>ην</a:t>
            </a:r>
            <a:r>
              <a:rPr lang="en-US" dirty="0" smtClean="0"/>
              <a:t> </a:t>
            </a:r>
            <a:r>
              <a:rPr lang="el-GR" dirty="0" err="1" smtClean="0"/>
              <a:t>έ</a:t>
            </a:r>
            <a:r>
              <a:rPr lang="en-US" dirty="0" err="1" smtClean="0"/>
              <a:t>γρ</a:t>
            </a:r>
            <a:r>
              <a:rPr lang="en-US" dirty="0" smtClean="0"/>
              <a:t>αψε </a:t>
            </a:r>
            <a:r>
              <a:rPr lang="en-US" dirty="0"/>
              <a:t>στα </a:t>
            </a:r>
            <a:r>
              <a:rPr lang="en-US" dirty="0" smtClean="0"/>
              <a:t>ιταλικ</a:t>
            </a:r>
            <a:r>
              <a:rPr lang="el-GR" dirty="0" smtClean="0"/>
              <a:t>ά</a:t>
            </a:r>
            <a:r>
              <a:rPr lang="en-US" dirty="0" smtClean="0"/>
              <a:t>.</a:t>
            </a:r>
            <a:endParaRPr lang="el-GR" dirty="0"/>
          </a:p>
        </p:txBody>
      </p:sp>
    </p:spTree>
    <p:extLst>
      <p:ext uri="{BB962C8B-B14F-4D97-AF65-F5344CB8AC3E}">
        <p14:creationId xmlns:p14="http://schemas.microsoft.com/office/powerpoint/2010/main" val="143151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Άλγεβρα (1572)</a:t>
            </a:r>
            <a:endParaRPr lang="el-GR" dirty="0"/>
          </a:p>
        </p:txBody>
      </p:sp>
      <p:sp>
        <p:nvSpPr>
          <p:cNvPr id="3" name="Θέση περιεχομένου 2"/>
          <p:cNvSpPr>
            <a:spLocks noGrp="1"/>
          </p:cNvSpPr>
          <p:nvPr>
            <p:ph idx="1"/>
          </p:nvPr>
        </p:nvSpPr>
        <p:spPr/>
        <p:txBody>
          <a:bodyPr>
            <a:normAutofit fontScale="62500" lnSpcReduction="20000"/>
          </a:bodyPr>
          <a:lstStyle/>
          <a:p>
            <a:r>
              <a:rPr lang="en-US" dirty="0" err="1"/>
              <a:t>Bombelli’s</a:t>
            </a:r>
            <a:r>
              <a:rPr lang="en-US" dirty="0"/>
              <a:t> </a:t>
            </a:r>
            <a:r>
              <a:rPr lang="en-US" i="1" dirty="0"/>
              <a:t>Algebra was more in the tradition of Luca </a:t>
            </a:r>
            <a:r>
              <a:rPr lang="en-US" i="1" dirty="0" err="1"/>
              <a:t>Pacioli’s</a:t>
            </a:r>
            <a:r>
              <a:rPr lang="en-US" i="1" dirty="0"/>
              <a:t> Summa and the German</a:t>
            </a:r>
            <a:r>
              <a:rPr lang="el-GR" i="1" dirty="0"/>
              <a:t> </a:t>
            </a:r>
            <a:r>
              <a:rPr lang="en-US" i="1" dirty="0" err="1"/>
              <a:t>Coss</a:t>
            </a:r>
            <a:r>
              <a:rPr lang="en-US" i="1" dirty="0"/>
              <a:t> works than was </a:t>
            </a:r>
            <a:r>
              <a:rPr lang="en-US" i="1" dirty="0" err="1"/>
              <a:t>Cardano’s</a:t>
            </a:r>
            <a:r>
              <a:rPr lang="en-US" i="1" dirty="0"/>
              <a:t> book. </a:t>
            </a:r>
            <a:r>
              <a:rPr lang="en-US" i="1" dirty="0" err="1"/>
              <a:t>Bombelli</a:t>
            </a:r>
            <a:r>
              <a:rPr lang="en-US" i="1" dirty="0"/>
              <a:t> began the book with elementary material</a:t>
            </a:r>
            <a:r>
              <a:rPr lang="el-GR" i="1" dirty="0"/>
              <a:t> </a:t>
            </a:r>
            <a:r>
              <a:rPr lang="en-US" dirty="0"/>
              <a:t>and gradually worked up to the solving of cubic and quartic </a:t>
            </a:r>
            <a:r>
              <a:rPr lang="en-US" dirty="0" smtClean="0"/>
              <a:t>equations.</a:t>
            </a:r>
            <a:endParaRPr lang="el-GR" dirty="0" smtClean="0"/>
          </a:p>
          <a:p>
            <a:r>
              <a:rPr lang="en-US" dirty="0" smtClean="0"/>
              <a:t>Like </a:t>
            </a:r>
            <a:r>
              <a:rPr lang="en-US" dirty="0" err="1"/>
              <a:t>Cardano</a:t>
            </a:r>
            <a:r>
              <a:rPr lang="en-US" dirty="0"/>
              <a:t>, he</a:t>
            </a:r>
            <a:r>
              <a:rPr lang="el-GR" dirty="0"/>
              <a:t> </a:t>
            </a:r>
            <a:r>
              <a:rPr lang="en-US" dirty="0"/>
              <a:t>gave a separate treatment to each class of </a:t>
            </a:r>
            <a:r>
              <a:rPr lang="en-US" dirty="0" err="1"/>
              <a:t>cubics</a:t>
            </a:r>
            <a:r>
              <a:rPr lang="en-US" dirty="0"/>
              <a:t>, but he expanded on </a:t>
            </a:r>
            <a:r>
              <a:rPr lang="en-US" dirty="0" err="1"/>
              <a:t>Cardano’s</a:t>
            </a:r>
            <a:r>
              <a:rPr lang="en-US" dirty="0"/>
              <a:t> brief</a:t>
            </a:r>
            <a:r>
              <a:rPr lang="el-GR" dirty="0"/>
              <a:t> </a:t>
            </a:r>
            <a:r>
              <a:rPr lang="en-US" dirty="0"/>
              <a:t>treatment of </a:t>
            </a:r>
            <a:r>
              <a:rPr lang="en-US" dirty="0" err="1"/>
              <a:t>quartics</a:t>
            </a:r>
            <a:r>
              <a:rPr lang="en-US" dirty="0"/>
              <a:t> by giving a separate section to each of those classes as </a:t>
            </a:r>
            <a:r>
              <a:rPr lang="en-US" dirty="0" smtClean="0"/>
              <a:t>well.</a:t>
            </a:r>
            <a:endParaRPr lang="el-GR" dirty="0" smtClean="0"/>
          </a:p>
          <a:p>
            <a:r>
              <a:rPr lang="en-US" dirty="0" smtClean="0"/>
              <a:t>After</a:t>
            </a:r>
            <a:r>
              <a:rPr lang="el-GR" dirty="0" smtClean="0"/>
              <a:t> </a:t>
            </a:r>
            <a:r>
              <a:rPr lang="en-US" dirty="0"/>
              <a:t>dealing with the theoretical material, he presented the student with a multitude of problems</a:t>
            </a:r>
            <a:r>
              <a:rPr lang="el-GR" dirty="0"/>
              <a:t> </a:t>
            </a:r>
            <a:r>
              <a:rPr lang="en-US" dirty="0"/>
              <a:t>using the techniques developed in the earlier chapters. He had originally intended to include</a:t>
            </a:r>
            <a:r>
              <a:rPr lang="el-GR" dirty="0"/>
              <a:t> </a:t>
            </a:r>
            <a:r>
              <a:rPr lang="en-US" dirty="0"/>
              <a:t>practical problems similar to those of the earlier abacus works, but after studying a copy of</a:t>
            </a:r>
          </a:p>
          <a:p>
            <a:r>
              <a:rPr lang="en-US" dirty="0" err="1"/>
              <a:t>Diophantus’s</a:t>
            </a:r>
            <a:r>
              <a:rPr lang="en-US" dirty="0"/>
              <a:t> </a:t>
            </a:r>
            <a:r>
              <a:rPr lang="en-US" i="1" dirty="0" err="1"/>
              <a:t>Arithmetica</a:t>
            </a:r>
            <a:r>
              <a:rPr lang="en-US" i="1" dirty="0"/>
              <a:t> at the Vatican Library, he decided to replace these with abstract</a:t>
            </a:r>
            <a:r>
              <a:rPr lang="el-GR" i="1" dirty="0"/>
              <a:t> </a:t>
            </a:r>
            <a:r>
              <a:rPr lang="en-US" dirty="0"/>
              <a:t>numerical problems taken from </a:t>
            </a:r>
            <a:r>
              <a:rPr lang="en-US" dirty="0" err="1"/>
              <a:t>Diophantus</a:t>
            </a:r>
            <a:r>
              <a:rPr lang="en-US" dirty="0"/>
              <a:t> and other sources</a:t>
            </a:r>
            <a:r>
              <a:rPr lang="en-US" dirty="0" smtClean="0"/>
              <a:t>.</a:t>
            </a:r>
            <a:endParaRPr lang="el-GR" dirty="0"/>
          </a:p>
        </p:txBody>
      </p:sp>
    </p:spTree>
    <p:extLst>
      <p:ext uri="{BB962C8B-B14F-4D97-AF65-F5344CB8AC3E}">
        <p14:creationId xmlns:p14="http://schemas.microsoft.com/office/powerpoint/2010/main" val="4199251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2585</TotalTime>
  <Words>1833</Words>
  <Application>Microsoft Office PowerPoint</Application>
  <PresentationFormat>Προβολή στην οθόνη (4:3)</PresentationFormat>
  <Paragraphs>151</Paragraphs>
  <Slides>48</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48</vt:i4>
      </vt:variant>
    </vt:vector>
  </HeadingPairs>
  <TitlesOfParts>
    <vt:vector size="54" baseType="lpstr">
      <vt:lpstr>ＭＳ Ｐゴシック</vt:lpstr>
      <vt:lpstr>Arial</vt:lpstr>
      <vt:lpstr>Calibri</vt:lpstr>
      <vt:lpstr>Cambria Math</vt:lpstr>
      <vt:lpstr>Wingdings</vt:lpstr>
      <vt:lpstr>Θέμα του Office</vt:lpstr>
      <vt:lpstr>Ιστορία νεότερων Μαθηματικών</vt:lpstr>
      <vt:lpstr>Περιγραφή Ενότητας</vt:lpstr>
      <vt:lpstr>Περιεχόμενα Υποενότητας</vt:lpstr>
      <vt:lpstr>Η Άλγεβρα της Αναγέννησης</vt:lpstr>
      <vt:lpstr>Rafael Bombelli (1526-1572) (1/4)</vt:lpstr>
      <vt:lpstr>Rafael Bombelli (1526-1572) (2/4)</vt:lpstr>
      <vt:lpstr>Rafael Bombelli (1526-1572) (3/4)</vt:lpstr>
      <vt:lpstr>Rafael Bombelli (1526-1572) (4/4)</vt:lpstr>
      <vt:lpstr>Άλγεβρα (1572)</vt:lpstr>
      <vt:lpstr>Άλγεβρα (1572): Δυνάμεις</vt:lpstr>
      <vt:lpstr>Άλγεβρα (1572). Μιγαδικοί (1/2)</vt:lpstr>
      <vt:lpstr>Άλγεβρα (1572). Μιγαδικοί (2/2)</vt:lpstr>
      <vt:lpstr>Άλγεβρα (1572). Πράξεις μιγαδικών. “Sofistry”. (1/2) </vt:lpstr>
      <vt:lpstr>Άλγεβρα (1572). Πράξεις μιγαδικών. “Sofistry”. (2/2) </vt:lpstr>
      <vt:lpstr>Επεξηγήσεις (1/5)</vt:lpstr>
      <vt:lpstr>Επεξηγήσεις (2/5)</vt:lpstr>
      <vt:lpstr>Επεξηγήσεις (3/5)</vt:lpstr>
      <vt:lpstr>Επεξηγήσεις (4/5)</vt:lpstr>
      <vt:lpstr>Επεξηγήσεις (5/5)</vt:lpstr>
      <vt:lpstr>Σχολιασμος: Διάσταση Ιστορίας Και Σχολικού Συστήματος</vt:lpstr>
      <vt:lpstr>Η «Άλγεβρα» του Bombelli (Ital.), 1579</vt:lpstr>
      <vt:lpstr>Η «Άλγεβρα». Ευχαριστίες στο χορηγό</vt:lpstr>
      <vt:lpstr>Σύνδεση με προηγούμενα. Ο ρόλος των μιγαδικών αριθμών στα μαθηματικά, περί το 1800</vt:lpstr>
      <vt:lpstr>Exponential Function</vt:lpstr>
      <vt:lpstr>Εξισώσεις Cauchy - Reimann</vt:lpstr>
      <vt:lpstr>Ο ωραιότερος μαθηματικός τύπος!</vt:lpstr>
      <vt:lpstr>Η «Άλγεβρα» του Bombelli (ital.). Λίγα λόγια</vt:lpstr>
      <vt:lpstr>Muhàmmad ibn Mussa al-Khwarazmí (Bagdad?, 780 - 850)</vt:lpstr>
      <vt:lpstr>Η «Άλγεβρα». Αναφορά σε Διόφαντο (1/3)</vt:lpstr>
      <vt:lpstr>Η «Άλγεβρα». Αναφορά σε Διόφαντο (2/3)</vt:lpstr>
      <vt:lpstr>Η «Άλγεβρα». Αναφορά σε Διόφαντο (3/3)</vt:lpstr>
      <vt:lpstr>Η «Άλγεβρα». Σύμβολα Ριζικών</vt:lpstr>
      <vt:lpstr>Η «Άλγεβρα». Πολλαπλασιασμός ριζικών</vt:lpstr>
      <vt:lpstr>Η «Άλγεβρα». Πολλαπλασιασμός πραγματικών (1/2)</vt:lpstr>
      <vt:lpstr>Η «Άλγεβρα». Πολλαπλασιασμός πραγματικών (2/2)</vt:lpstr>
      <vt:lpstr>Η «Άλγεβρα». Πολλαπλασιασμός μιγαδικών.  i,  piu di meno, -i meno di meno</vt:lpstr>
      <vt:lpstr>Η «Άλγεβρα». Πολλαπλασιασμός μιγαδικών</vt:lpstr>
      <vt:lpstr>Η «Άλγεβρα». Συμβολισμοί</vt:lpstr>
      <vt:lpstr>Η «Άλγεβρα». Συμβολισμοί</vt:lpstr>
      <vt:lpstr>Η «Άλγεβρα». Επίλογος</vt:lpstr>
      <vt:lpstr>Τέλος Υποενότητας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310</cp:revision>
  <dcterms:created xsi:type="dcterms:W3CDTF">2012-09-06T09:03:05Z</dcterms:created>
  <dcterms:modified xsi:type="dcterms:W3CDTF">2015-07-16T10:17:33Z</dcterms:modified>
</cp:coreProperties>
</file>