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sldIdLst>
    <p:sldId id="357" r:id="rId3"/>
    <p:sldId id="308" r:id="rId4"/>
    <p:sldId id="347" r:id="rId5"/>
    <p:sldId id="348" r:id="rId6"/>
    <p:sldId id="349" r:id="rId7"/>
    <p:sldId id="350" r:id="rId8"/>
    <p:sldId id="351" r:id="rId9"/>
    <p:sldId id="352" r:id="rId10"/>
    <p:sldId id="353" r:id="rId11"/>
    <p:sldId id="354" r:id="rId12"/>
    <p:sldId id="355" r:id="rId13"/>
    <p:sldId id="356" r:id="rId14"/>
    <p:sldId id="290" r:id="rId15"/>
    <p:sldId id="295" r:id="rId16"/>
    <p:sldId id="299" r:id="rId17"/>
    <p:sldId id="358" r:id="rId18"/>
    <p:sldId id="359" r:id="rId19"/>
    <p:sldId id="360" r:id="rId20"/>
    <p:sldId id="293" r:id="rId21"/>
  </p:sldIdLst>
  <p:sldSz cx="9144000" cy="6858000" type="screen4x3"/>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7"/>
            <p14:sldId id="308"/>
            <p14:sldId id="347"/>
            <p14:sldId id="348"/>
            <p14:sldId id="349"/>
            <p14:sldId id="350"/>
            <p14:sldId id="351"/>
            <p14:sldId id="352"/>
            <p14:sldId id="353"/>
            <p14:sldId id="354"/>
            <p14:sldId id="355"/>
            <p14:sldId id="356"/>
            <p14:sldId id="290"/>
            <p14:sldId id="295"/>
            <p14:sldId id="299"/>
            <p14:sldId id="358"/>
            <p14:sldId id="359"/>
            <p14:sldId id="360"/>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28/10/2015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hyperlink" Target="%5b1%5d%20http:/creativecommons.org/licenses/by-nc-sa/4.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iblionet.gr/book/144810/%CE%98%CE%B5%CE%BF%CE%AF_%CE%BA%CE%B1%CE%B9_%CE%B8%CE%B5%CE%AD%CF%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biblionet.gr/main.asp?page=results&amp;Titlesid=1765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Μυθολογία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684478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Δραστηριότητα </a:t>
            </a:r>
            <a:r>
              <a:rPr lang="el-GR" dirty="0" smtClean="0"/>
              <a:t>(4/5</a:t>
            </a:r>
            <a:r>
              <a:rPr lang="el-GR" dirty="0"/>
              <a:t>)</a:t>
            </a:r>
            <a:endParaRPr lang="en-GB" dirty="0"/>
          </a:p>
        </p:txBody>
      </p:sp>
      <p:pic>
        <p:nvPicPr>
          <p:cNvPr id="7" name="Picture 2" descr="Τα παιδιά παίζουν."/>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561626" y="1557338"/>
            <a:ext cx="6033447" cy="4525962"/>
          </a:xfrm>
        </p:spPr>
      </p:pic>
    </p:spTree>
    <p:extLst>
      <p:ext uri="{BB962C8B-B14F-4D97-AF65-F5344CB8AC3E}">
        <p14:creationId xmlns:p14="http://schemas.microsoft.com/office/powerpoint/2010/main" val="2063395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Τα παιδιά παίζουν."/>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xfrm>
            <a:off x="1428750" y="1556792"/>
            <a:ext cx="6286500" cy="3960440"/>
          </a:xfrm>
          <a:prstGeom prst="rect">
            <a:avLst/>
          </a:prstGeom>
          <a:noFill/>
          <a:ln w="9525">
            <a:noFill/>
            <a:miter lim="800000"/>
            <a:headEnd/>
            <a:tailEnd/>
          </a:ln>
        </p:spPr>
      </p:pic>
      <p:sp>
        <p:nvSpPr>
          <p:cNvPr id="6" name="Θέση κειμένου 5"/>
          <p:cNvSpPr>
            <a:spLocks noGrp="1"/>
          </p:cNvSpPr>
          <p:nvPr>
            <p:ph type="body" sz="half" idx="2"/>
          </p:nvPr>
        </p:nvSpPr>
        <p:spPr>
          <a:xfrm>
            <a:off x="1792288" y="5661248"/>
            <a:ext cx="5486400" cy="510952"/>
          </a:xfrm>
        </p:spPr>
        <p:txBody>
          <a:bodyPr>
            <a:noAutofit/>
          </a:bodyPr>
          <a:lstStyle/>
          <a:p>
            <a:pPr algn="ctr"/>
            <a:r>
              <a:rPr lang="el-GR" sz="2800" dirty="0"/>
              <a:t>Ο Α. φυλάκιζε </a:t>
            </a:r>
            <a:r>
              <a:rPr lang="el-GR" sz="2800" dirty="0" smtClean="0"/>
              <a:t>έντομα</a:t>
            </a:r>
            <a:r>
              <a:rPr lang="el-GR" sz="2800" dirty="0"/>
              <a:t>. </a:t>
            </a:r>
            <a:r>
              <a:rPr lang="el-GR" sz="2800" dirty="0" smtClean="0"/>
              <a:t> </a:t>
            </a:r>
            <a:endParaRPr lang="en-GB" sz="2800" dirty="0"/>
          </a:p>
        </p:txBody>
      </p:sp>
      <p:sp>
        <p:nvSpPr>
          <p:cNvPr id="5" name="Τίτλος 4"/>
          <p:cNvSpPr>
            <a:spLocks noGrp="1"/>
          </p:cNvSpPr>
          <p:nvPr>
            <p:ph type="title"/>
          </p:nvPr>
        </p:nvSpPr>
        <p:spPr/>
        <p:txBody>
          <a:bodyPr/>
          <a:lstStyle/>
          <a:p>
            <a:r>
              <a:rPr lang="el-GR" dirty="0"/>
              <a:t>Δραστηριότητα </a:t>
            </a:r>
            <a:r>
              <a:rPr lang="el-GR" dirty="0" smtClean="0"/>
              <a:t>(5/5</a:t>
            </a:r>
            <a:r>
              <a:rPr lang="el-GR" dirty="0"/>
              <a:t>)</a:t>
            </a:r>
            <a:endParaRPr lang="en-GB" dirty="0"/>
          </a:p>
        </p:txBody>
      </p:sp>
    </p:spTree>
    <p:extLst>
      <p:ext uri="{BB962C8B-B14F-4D97-AF65-F5344CB8AC3E}">
        <p14:creationId xmlns:p14="http://schemas.microsoft.com/office/powerpoint/2010/main" val="3951895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Και στο τέλος…</a:t>
            </a:r>
            <a:endParaRPr lang="en-GB" dirty="0"/>
          </a:p>
        </p:txBody>
      </p:sp>
      <p:sp>
        <p:nvSpPr>
          <p:cNvPr id="5" name="Θέση περιεχομένου 4"/>
          <p:cNvSpPr>
            <a:spLocks noGrp="1"/>
          </p:cNvSpPr>
          <p:nvPr>
            <p:ph sz="half" idx="1"/>
          </p:nvPr>
        </p:nvSpPr>
        <p:spPr>
          <a:xfrm>
            <a:off x="457200" y="1600200"/>
            <a:ext cx="3178696" cy="4525963"/>
          </a:xfrm>
        </p:spPr>
        <p:txBody>
          <a:bodyPr/>
          <a:lstStyle/>
          <a:p>
            <a:pPr marL="0" indent="0">
              <a:buNone/>
            </a:pPr>
            <a:r>
              <a:rPr lang="el-GR" dirty="0" smtClean="0"/>
              <a:t>Και </a:t>
            </a:r>
            <a:r>
              <a:rPr lang="el-GR" dirty="0"/>
              <a:t>η μέρα τέλειωσε γλυκά με μια </a:t>
            </a:r>
            <a:r>
              <a:rPr lang="el-GR"/>
              <a:t>πολύ </a:t>
            </a:r>
            <a:r>
              <a:rPr lang="el-GR" smtClean="0"/>
              <a:t>νεότερη </a:t>
            </a:r>
            <a:r>
              <a:rPr lang="el-GR" dirty="0"/>
              <a:t>μυθοπλαστική μετάλλαξη της αράχνης.</a:t>
            </a:r>
          </a:p>
          <a:p>
            <a:endParaRPr lang="en-GB" dirty="0"/>
          </a:p>
        </p:txBody>
      </p:sp>
      <p:pic>
        <p:nvPicPr>
          <p:cNvPr id="7" name="Picture 2" descr="Τούρτα Spiderman."/>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3887466" y="1700808"/>
            <a:ext cx="4799334" cy="3600400"/>
          </a:xfrm>
        </p:spPr>
      </p:pic>
    </p:spTree>
    <p:extLst>
      <p:ext uri="{BB962C8B-B14F-4D97-AF65-F5344CB8AC3E}">
        <p14:creationId xmlns:p14="http://schemas.microsoft.com/office/powerpoint/2010/main" val="124587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Ελένη </a:t>
            </a:r>
            <a:r>
              <a:rPr lang="el-GR" sz="2000" dirty="0" err="1" smtClean="0"/>
              <a:t>Ζαχαριά</a:t>
            </a:r>
            <a:r>
              <a:rPr lang="el-GR" sz="2000" dirty="0" smtClean="0"/>
              <a:t>,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Μυθολογία. Αράχνη». 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a:t>.</a:t>
            </a:r>
          </a:p>
          <a:p>
            <a:pPr marL="0" indent="0">
              <a:buNone/>
              <a:defRPr/>
            </a:pP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659819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250717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2019234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2: Εξώφυλλο και </a:t>
            </a:r>
            <a:r>
              <a:rPr lang="el-GR" sz="2000" dirty="0" smtClean="0"/>
              <a:t>εσωτερική σελίδα του </a:t>
            </a:r>
            <a:r>
              <a:rPr lang="el-GR" sz="2000" dirty="0"/>
              <a:t>βιβλίου </a:t>
            </a:r>
            <a:r>
              <a:rPr lang="el-GR" sz="2000" dirty="0" smtClean="0"/>
              <a:t>«</a:t>
            </a:r>
            <a:r>
              <a:rPr lang="el-GR" sz="2000" dirty="0" smtClean="0">
                <a:hlinkClick r:id="rId3"/>
              </a:rPr>
              <a:t>Θεοί </a:t>
            </a:r>
            <a:r>
              <a:rPr lang="el-GR" sz="2000" dirty="0">
                <a:hlinkClick r:id="rId3"/>
              </a:rPr>
              <a:t>και </a:t>
            </a:r>
            <a:r>
              <a:rPr lang="el-GR" sz="2000" dirty="0" smtClean="0">
                <a:hlinkClick r:id="rId3"/>
              </a:rPr>
              <a:t>θεές</a:t>
            </a:r>
            <a:r>
              <a:rPr lang="el-GR" sz="2000" dirty="0" smtClean="0"/>
              <a:t>» /  </a:t>
            </a:r>
            <a:r>
              <a:rPr lang="el-GR" sz="2000" dirty="0"/>
              <a:t>επιμέλεια Βεατρίκη </a:t>
            </a:r>
            <a:r>
              <a:rPr lang="el-GR" sz="2000" dirty="0" err="1"/>
              <a:t>Κάντζολα</a:t>
            </a:r>
            <a:r>
              <a:rPr lang="el-GR" sz="2000" dirty="0"/>
              <a:t> - </a:t>
            </a:r>
            <a:r>
              <a:rPr lang="el-GR" sz="2000" dirty="0" err="1"/>
              <a:t>Σαμπατάκου</a:t>
            </a:r>
            <a:r>
              <a:rPr lang="el-GR" sz="2000" dirty="0"/>
              <a:t>. - 1η </a:t>
            </a:r>
            <a:r>
              <a:rPr lang="el-GR" sz="2000" dirty="0" err="1"/>
              <a:t>έκδ</a:t>
            </a:r>
            <a:r>
              <a:rPr lang="el-GR" sz="2000" dirty="0"/>
              <a:t>. - Αθήνα: Σαββάλας, 2009</a:t>
            </a:r>
            <a:r>
              <a:rPr lang="el-GR" sz="2000" dirty="0" smtClean="0"/>
              <a:t>. </a:t>
            </a:r>
            <a:r>
              <a:rPr lang="en-GB" sz="2000" dirty="0" err="1" smtClean="0"/>
              <a:t>Biblionet</a:t>
            </a:r>
            <a:r>
              <a:rPr lang="en-GB" sz="2000" dirty="0" smtClean="0"/>
              <a:t>.</a:t>
            </a:r>
          </a:p>
          <a:p>
            <a:pPr marL="0" indent="0">
              <a:buNone/>
            </a:pPr>
            <a:r>
              <a:rPr lang="el-GR" sz="2000" dirty="0" smtClean="0"/>
              <a:t>Εικόνα 3</a:t>
            </a:r>
            <a:r>
              <a:rPr lang="el-GR" sz="2000" dirty="0"/>
              <a:t>: Εξώφυλλο του βιβλίου </a:t>
            </a:r>
            <a:r>
              <a:rPr lang="el-GR" sz="2000" dirty="0" smtClean="0"/>
              <a:t>«</a:t>
            </a:r>
            <a:r>
              <a:rPr lang="el-GR" sz="2000" dirty="0" smtClean="0">
                <a:hlinkClick r:id="rId4"/>
              </a:rPr>
              <a:t>Θέλω </a:t>
            </a:r>
            <a:r>
              <a:rPr lang="el-GR" sz="2000" dirty="0">
                <a:hlinkClick r:id="rId4"/>
              </a:rPr>
              <a:t>να ξέρω γιατί οι αράχνες υφαίνουν ιστούς : Και άλλα ερωτήματα σχετικά με τα </a:t>
            </a:r>
            <a:r>
              <a:rPr lang="el-GR" sz="2000" dirty="0" smtClean="0">
                <a:hlinkClick r:id="rId4"/>
              </a:rPr>
              <a:t>έντομα</a:t>
            </a:r>
            <a:r>
              <a:rPr lang="el-GR" sz="2000" dirty="0" smtClean="0"/>
              <a:t>» </a:t>
            </a:r>
            <a:r>
              <a:rPr lang="el-GR" sz="2000" dirty="0"/>
              <a:t>/ </a:t>
            </a:r>
            <a:r>
              <a:rPr lang="el-GR" sz="2000" dirty="0" err="1"/>
              <a:t>Αμάντα</a:t>
            </a:r>
            <a:r>
              <a:rPr lang="el-GR" sz="2000" dirty="0"/>
              <a:t> Ο' </a:t>
            </a:r>
            <a:r>
              <a:rPr lang="el-GR" sz="2000" dirty="0" err="1"/>
              <a:t>Νηλ</a:t>
            </a:r>
            <a:r>
              <a:rPr lang="el-GR" sz="2000" dirty="0"/>
              <a:t> · μετάφραση Ντίνα </a:t>
            </a:r>
            <a:r>
              <a:rPr lang="el-GR" sz="2000" dirty="0" err="1"/>
              <a:t>Μπιτοπούλου</a:t>
            </a:r>
            <a:r>
              <a:rPr lang="el-GR" sz="2000" dirty="0"/>
              <a:t>. - 1η </a:t>
            </a:r>
            <a:r>
              <a:rPr lang="el-GR" sz="2000" dirty="0" err="1"/>
              <a:t>έκδ</a:t>
            </a:r>
            <a:r>
              <a:rPr lang="el-GR" sz="2000" dirty="0"/>
              <a:t>. - Θεσσαλονίκη : </a:t>
            </a:r>
            <a:r>
              <a:rPr lang="el-GR" sz="2000" dirty="0" err="1"/>
              <a:t>Σίρρις</a:t>
            </a:r>
            <a:r>
              <a:rPr lang="el-GR" sz="2000" dirty="0"/>
              <a:t>, 1996</a:t>
            </a:r>
            <a:r>
              <a:rPr lang="el-GR" sz="2000" dirty="0" smtClean="0"/>
              <a:t>. </a:t>
            </a:r>
            <a:r>
              <a:rPr lang="en-GB" sz="2000" dirty="0" err="1"/>
              <a:t>Biblionet</a:t>
            </a:r>
            <a:r>
              <a:rPr lang="en-GB" sz="2000" dirty="0" smtClean="0"/>
              <a:t>.</a:t>
            </a:r>
            <a:endParaRPr lang="el-GR" sz="2000" dirty="0"/>
          </a:p>
          <a:p>
            <a:pPr marL="0" indent="0">
              <a:buNone/>
            </a:pPr>
            <a:endParaRPr lang="el-GR" sz="2000" dirty="0">
              <a:solidFill>
                <a:srgbClr val="FF0000"/>
              </a:solidFill>
            </a:endParaRP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a:t>Ελένη </a:t>
            </a:r>
            <a:r>
              <a:rPr lang="el-GR" sz="2400" dirty="0" err="1" smtClean="0"/>
              <a:t>Ζαχαριά</a:t>
            </a:r>
            <a:r>
              <a:rPr lang="el-GR" sz="2400" dirty="0" smtClean="0"/>
              <a:t>.</a:t>
            </a:r>
          </a:p>
          <a:p>
            <a:pPr marL="0" indent="0">
              <a:spcBef>
                <a:spcPts val="1800"/>
              </a:spcBef>
              <a:spcAft>
                <a:spcPts val="1200"/>
              </a:spcAft>
              <a:buNone/>
            </a:pPr>
            <a:r>
              <a:rPr lang="el-GR" sz="2400" b="1" dirty="0" smtClean="0"/>
              <a:t>Μυθολογικό θέμα</a:t>
            </a:r>
            <a:r>
              <a:rPr lang="el-GR" sz="2400" dirty="0" smtClean="0"/>
              <a:t>: Αράχνη.</a:t>
            </a:r>
            <a:endParaRPr lang="el-GR" sz="2400" dirty="0"/>
          </a:p>
          <a:p>
            <a:pPr marL="0" indent="0">
              <a:spcBef>
                <a:spcPts val="1000"/>
              </a:spcBef>
              <a:buNone/>
            </a:pPr>
            <a:r>
              <a:rPr lang="el-GR" altLang="en-US" sz="2400" b="1" dirty="0" smtClean="0"/>
              <a:t>Βιβλίο</a:t>
            </a:r>
            <a:r>
              <a:rPr lang="el-GR" altLang="en-US" sz="2400" dirty="0"/>
              <a:t>: </a:t>
            </a:r>
            <a:r>
              <a:rPr lang="el-GR" altLang="en-US" sz="2400" b="1" dirty="0"/>
              <a:t>Θεοί και θεές </a:t>
            </a:r>
            <a:r>
              <a:rPr lang="el-GR" altLang="en-US" sz="2400" dirty="0"/>
              <a:t>/ επιμέλεια Βεατρίκη </a:t>
            </a:r>
            <a:r>
              <a:rPr lang="el-GR" altLang="en-US" sz="2400" dirty="0" err="1"/>
              <a:t>Κάντζολα</a:t>
            </a:r>
            <a:r>
              <a:rPr lang="el-GR" altLang="en-US" sz="2400" dirty="0"/>
              <a:t> - </a:t>
            </a:r>
            <a:r>
              <a:rPr lang="el-GR" altLang="en-US" sz="2400" dirty="0" err="1"/>
              <a:t>Σαμπατάκου</a:t>
            </a:r>
            <a:r>
              <a:rPr lang="el-GR" altLang="en-US" sz="2400" dirty="0"/>
              <a:t>. - 1η </a:t>
            </a:r>
            <a:r>
              <a:rPr lang="el-GR" altLang="en-US" sz="2400" dirty="0" err="1"/>
              <a:t>έκδ</a:t>
            </a:r>
            <a:r>
              <a:rPr lang="el-GR" altLang="en-US" sz="2400" dirty="0"/>
              <a:t>. - </a:t>
            </a:r>
            <a:r>
              <a:rPr lang="el-GR" altLang="en-US" sz="2400" dirty="0" smtClean="0"/>
              <a:t>Αθήνα: </a:t>
            </a:r>
            <a:r>
              <a:rPr lang="el-GR" altLang="en-US" sz="2400" dirty="0"/>
              <a:t>Σαββάλας, 2009</a:t>
            </a:r>
            <a:r>
              <a:rPr lang="el-GR" altLang="en-US" sz="2400" dirty="0" smtClean="0"/>
              <a:t>.</a:t>
            </a:r>
            <a:endParaRPr lang="en-GB" sz="2400" dirty="0"/>
          </a:p>
        </p:txBody>
      </p:sp>
      <p:pic>
        <p:nvPicPr>
          <p:cNvPr id="3" name="Content Placeholder 2" descr="Εξώφυλλο του βιβλίου: Θεοί και θεές "/>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958299" y="1600200"/>
            <a:ext cx="3418401"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48299" y="573325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p:txBody>
          <a:bodyPr/>
          <a:lstStyle/>
          <a:p>
            <a:r>
              <a:rPr lang="el-GR" dirty="0" smtClean="0"/>
              <a:t>Λίγα λόγια για τον μύθο</a:t>
            </a:r>
            <a:endParaRPr lang="en-GB" dirty="0"/>
          </a:p>
        </p:txBody>
      </p:sp>
      <p:sp>
        <p:nvSpPr>
          <p:cNvPr id="11" name="Θέση περιεχομένου 10"/>
          <p:cNvSpPr>
            <a:spLocks noGrp="1"/>
          </p:cNvSpPr>
          <p:nvPr>
            <p:ph sz="half" idx="1"/>
          </p:nvPr>
        </p:nvSpPr>
        <p:spPr/>
        <p:txBody>
          <a:bodyPr>
            <a:noAutofit/>
          </a:bodyPr>
          <a:lstStyle/>
          <a:p>
            <a:pPr marL="0" indent="0">
              <a:buNone/>
            </a:pPr>
            <a:r>
              <a:rPr lang="el-GR" sz="2400" dirty="0"/>
              <a:t>Η Αράχνη ήταν μια κοπέλα που καυχιόταν ότι ήταν πολύ καλή στην υφαντική, καλύτερη και από τη Θεά Αθηνά. Όταν την άκουσε η Θεά Αθηνά εμφανίστηκε μπροστά της και την προκάλεσε σε διαγωνισμό για το καλύτερο υφαντό. Μόλις τελείωσαν η Αθηνά είχε το καλύτερο υφαντό και μεταμόρφωσε την κοπέλα σε αράχνη.</a:t>
            </a:r>
          </a:p>
          <a:p>
            <a:endParaRPr lang="en-GB" sz="2400" dirty="0"/>
          </a:p>
        </p:txBody>
      </p:sp>
      <p:pic>
        <p:nvPicPr>
          <p:cNvPr id="13" name="5 - Θέση περιεχομένου" descr="Σελίδα του βιβλίου."/>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5075869" y="1772816"/>
            <a:ext cx="3610931" cy="4163767"/>
          </a:xfrm>
          <a:prstGeom prst="rect">
            <a:avLst/>
          </a:prstGeom>
          <a:noFill/>
          <a:ln w="9525">
            <a:noFill/>
            <a:miter lim="800000"/>
            <a:headEnd/>
            <a:tailEnd/>
          </a:ln>
        </p:spPr>
      </p:pic>
      <p:sp>
        <p:nvSpPr>
          <p:cNvPr id="5" name="TextBox 4"/>
          <p:cNvSpPr txBox="1"/>
          <p:nvPr/>
        </p:nvSpPr>
        <p:spPr>
          <a:xfrm>
            <a:off x="8348299" y="5949280"/>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35734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Πριν την ανάγνωση</a:t>
            </a:r>
            <a:endParaRPr lang="en-GB" dirty="0"/>
          </a:p>
        </p:txBody>
      </p:sp>
      <p:sp>
        <p:nvSpPr>
          <p:cNvPr id="3" name="Θέση περιεχομένου 2"/>
          <p:cNvSpPr>
            <a:spLocks noGrp="1"/>
          </p:cNvSpPr>
          <p:nvPr>
            <p:ph sz="half" idx="1"/>
          </p:nvPr>
        </p:nvSpPr>
        <p:spPr/>
        <p:txBody>
          <a:bodyPr/>
          <a:lstStyle/>
          <a:p>
            <a:pPr marL="0" indent="0">
              <a:buNone/>
            </a:pPr>
            <a:r>
              <a:rPr lang="el-GR" dirty="0" smtClean="0">
                <a:cs typeface="Arial" charset="0"/>
              </a:rPr>
              <a:t>Τα </a:t>
            </a:r>
            <a:r>
              <a:rPr lang="el-GR" dirty="0">
                <a:cs typeface="Arial" charset="0"/>
              </a:rPr>
              <a:t>παιδιά γνώριζαν πολλά πράγματα για τις αράχνες και είδαν με ευχαρίστηση βιβλία που αναφέρονταν σε αυτές.</a:t>
            </a:r>
          </a:p>
          <a:p>
            <a:endParaRPr lang="en-GB" dirty="0"/>
          </a:p>
        </p:txBody>
      </p:sp>
      <p:pic>
        <p:nvPicPr>
          <p:cNvPr id="5" name="6 - Θέση περιεχομένου" descr="Εξώφυλλο άλλου βιβλίου σχετικού με αράχνες."/>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004048" y="1600199"/>
            <a:ext cx="3682752" cy="4573921"/>
          </a:xfrm>
          <a:prstGeom prst="rect">
            <a:avLst/>
          </a:prstGeom>
          <a:noFill/>
          <a:ln w="9525">
            <a:noFill/>
            <a:miter lim="800000"/>
            <a:headEnd/>
            <a:tailEnd/>
          </a:ln>
        </p:spPr>
      </p:pic>
      <p:sp>
        <p:nvSpPr>
          <p:cNvPr id="6" name="TextBox 5"/>
          <p:cNvSpPr txBox="1"/>
          <p:nvPr/>
        </p:nvSpPr>
        <p:spPr>
          <a:xfrm>
            <a:off x="4499992" y="5805264"/>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416936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type="body" sz="half" idx="2"/>
          </p:nvPr>
        </p:nvSpPr>
        <p:spPr>
          <a:xfrm>
            <a:off x="960163" y="5439600"/>
            <a:ext cx="7488832" cy="438944"/>
          </a:xfrm>
        </p:spPr>
        <p:txBody>
          <a:bodyPr>
            <a:noAutofit/>
          </a:bodyPr>
          <a:lstStyle/>
          <a:p>
            <a:pPr marL="0" indent="0" algn="ctr">
              <a:buNone/>
            </a:pPr>
            <a:r>
              <a:rPr lang="el-GR" sz="2400" dirty="0" smtClean="0">
                <a:cs typeface="Arial" charset="0"/>
              </a:rPr>
              <a:t>Κανένας </a:t>
            </a:r>
            <a:r>
              <a:rPr lang="el-GR" sz="2400" dirty="0">
                <a:cs typeface="Arial" charset="0"/>
              </a:rPr>
              <a:t>όμως δεν γνώριζε το μύθο της αράχνης</a:t>
            </a:r>
            <a:r>
              <a:rPr lang="el-GR" sz="2400" dirty="0" smtClean="0">
                <a:cs typeface="Arial" charset="0"/>
              </a:rPr>
              <a:t>.</a:t>
            </a:r>
            <a:endParaRPr lang="el-GR" sz="2400" dirty="0">
              <a:cs typeface="Arial" charset="0"/>
            </a:endParaRPr>
          </a:p>
        </p:txBody>
      </p:sp>
      <p:sp>
        <p:nvSpPr>
          <p:cNvPr id="6" name="Τίτλος 5"/>
          <p:cNvSpPr>
            <a:spLocks noGrp="1"/>
          </p:cNvSpPr>
          <p:nvPr>
            <p:ph type="title"/>
          </p:nvPr>
        </p:nvSpPr>
        <p:spPr/>
        <p:txBody>
          <a:bodyPr/>
          <a:lstStyle/>
          <a:p>
            <a:r>
              <a:rPr lang="el-GR" dirty="0" smtClean="0"/>
              <a:t>Ανάγνωση του βιβλίου</a:t>
            </a:r>
            <a:endParaRPr lang="en-GB" dirty="0"/>
          </a:p>
        </p:txBody>
      </p:sp>
      <p:pic>
        <p:nvPicPr>
          <p:cNvPr id="8" name="Picture 2" descr="Η νηπιαγωγός διαβάζει το βιβλίο."/>
          <p:cNvPicPr>
            <a:picLocks noGrp="1" noChangeAspect="1" noChangeArrowheads="1"/>
          </p:cNvPicPr>
          <p:nvPr>
            <p:ph type="pic" idx="1"/>
          </p:nvPr>
        </p:nvPicPr>
        <p:blipFill rotWithShape="1">
          <a:blip r:embed="rId2" cstate="screen">
            <a:extLst>
              <a:ext uri="{28A0092B-C50C-407E-A947-70E740481C1C}">
                <a14:useLocalDpi xmlns:a14="http://schemas.microsoft.com/office/drawing/2010/main"/>
              </a:ext>
            </a:extLst>
          </a:blip>
          <a:srcRect/>
          <a:stretch/>
        </p:blipFill>
        <p:spPr bwMode="auto">
          <a:xfrm>
            <a:off x="899592" y="1772816"/>
            <a:ext cx="7609974" cy="3312368"/>
          </a:xfrm>
          <a:prstGeom prst="rect">
            <a:avLst/>
          </a:prstGeom>
          <a:noFill/>
          <a:ln w="9525">
            <a:noFill/>
            <a:miter lim="800000"/>
            <a:headEnd/>
            <a:tailEnd/>
          </a:ln>
        </p:spPr>
      </p:pic>
    </p:spTree>
    <p:extLst>
      <p:ext uri="{BB962C8B-B14F-4D97-AF65-F5344CB8AC3E}">
        <p14:creationId xmlns:p14="http://schemas.microsoft.com/office/powerpoint/2010/main" val="332810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Μετά την ανάγνωση</a:t>
            </a:r>
            <a:endParaRPr lang="en-GB" dirty="0"/>
          </a:p>
        </p:txBody>
      </p:sp>
      <p:sp>
        <p:nvSpPr>
          <p:cNvPr id="6" name="Θέση περιεχομένου 5"/>
          <p:cNvSpPr>
            <a:spLocks noGrp="1"/>
          </p:cNvSpPr>
          <p:nvPr>
            <p:ph sz="half" idx="1"/>
          </p:nvPr>
        </p:nvSpPr>
        <p:spPr>
          <a:xfrm>
            <a:off x="457200" y="1600200"/>
            <a:ext cx="2746648" cy="4525963"/>
          </a:xfrm>
        </p:spPr>
        <p:txBody>
          <a:bodyPr/>
          <a:lstStyle/>
          <a:p>
            <a:pPr marL="0" indent="0">
              <a:buNone/>
            </a:pPr>
            <a:r>
              <a:rPr lang="el-GR" dirty="0" smtClean="0"/>
              <a:t>Μετά </a:t>
            </a:r>
            <a:r>
              <a:rPr lang="el-GR" dirty="0"/>
              <a:t>την ανάγνωση δημιουργήσαμε στο προαύλιο με νήματα τον ιστό της </a:t>
            </a:r>
            <a:r>
              <a:rPr lang="el-GR" dirty="0" smtClean="0"/>
              <a:t>αράχνης</a:t>
            </a:r>
            <a:r>
              <a:rPr lang="el-GR" dirty="0"/>
              <a:t>.</a:t>
            </a:r>
          </a:p>
          <a:p>
            <a:endParaRPr lang="en-GB" dirty="0"/>
          </a:p>
        </p:txBody>
      </p:sp>
      <p:pic>
        <p:nvPicPr>
          <p:cNvPr id="8" name="Picture 2" descr="Τα παιδιά δημιουργούν έναν ιστό αράχνης."/>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3419475" y="1772816"/>
            <a:ext cx="5267325" cy="3949596"/>
          </a:xfrm>
          <a:prstGeom prst="rect">
            <a:avLst/>
          </a:prstGeom>
          <a:noFill/>
          <a:ln w="9525">
            <a:noFill/>
            <a:miter lim="800000"/>
            <a:headEnd/>
            <a:tailEnd/>
          </a:ln>
        </p:spPr>
      </p:pic>
    </p:spTree>
    <p:extLst>
      <p:ext uri="{BB962C8B-B14F-4D97-AF65-F5344CB8AC3E}">
        <p14:creationId xmlns:p14="http://schemas.microsoft.com/office/powerpoint/2010/main" val="384878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Δραστηριότητα (1/5)</a:t>
            </a:r>
            <a:endParaRPr lang="en-GB" dirty="0"/>
          </a:p>
        </p:txBody>
      </p:sp>
      <p:sp>
        <p:nvSpPr>
          <p:cNvPr id="3" name="Θέση περιεχομένου 2"/>
          <p:cNvSpPr>
            <a:spLocks noGrp="1"/>
          </p:cNvSpPr>
          <p:nvPr>
            <p:ph sz="half" idx="1"/>
          </p:nvPr>
        </p:nvSpPr>
        <p:spPr/>
        <p:txBody>
          <a:bodyPr>
            <a:noAutofit/>
          </a:bodyPr>
          <a:lstStyle/>
          <a:p>
            <a:pPr marL="0" indent="0">
              <a:buNone/>
            </a:pPr>
            <a:r>
              <a:rPr lang="el-GR" sz="2700" dirty="0"/>
              <a:t>Αρχικά, τοποθετήσαμε τα στεφάνια κυκλικά και μέσα στέκονταν τα παιδιά, εκτός από το παιδί που ήταν η αράχνη και βρισκόταν στο κέντρο του κύκλου. Στη μέση του παιδιού-αράχνης δέθηκε νήμα και από εκεί κρέμονταν άλλα 8 νήματα.</a:t>
            </a:r>
            <a:endParaRPr lang="en-GB" sz="2700" dirty="0"/>
          </a:p>
        </p:txBody>
      </p:sp>
      <p:pic>
        <p:nvPicPr>
          <p:cNvPr id="5" name="Picture 2" descr="Τα παιδιά δημιουργούν έναν ιστό αράχνης με στεφάνια και κλωστές."/>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648200" y="1772816"/>
            <a:ext cx="4038600" cy="3807222"/>
          </a:xfrm>
          <a:prstGeom prst="rect">
            <a:avLst/>
          </a:prstGeom>
          <a:noFill/>
          <a:ln w="9525">
            <a:noFill/>
            <a:miter lim="800000"/>
            <a:headEnd/>
            <a:tailEnd/>
          </a:ln>
        </p:spPr>
      </p:pic>
    </p:spTree>
    <p:extLst>
      <p:ext uri="{BB962C8B-B14F-4D97-AF65-F5344CB8AC3E}">
        <p14:creationId xmlns:p14="http://schemas.microsoft.com/office/powerpoint/2010/main" val="2867389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Δραστηριότητα </a:t>
            </a:r>
            <a:r>
              <a:rPr lang="el-GR" dirty="0" smtClean="0"/>
              <a:t>(2/5</a:t>
            </a:r>
            <a:r>
              <a:rPr lang="el-GR" dirty="0"/>
              <a:t>)</a:t>
            </a:r>
            <a:endParaRPr lang="en-GB" dirty="0"/>
          </a:p>
        </p:txBody>
      </p:sp>
      <p:sp>
        <p:nvSpPr>
          <p:cNvPr id="3" name="Θέση περιεχομένου 2"/>
          <p:cNvSpPr>
            <a:spLocks noGrp="1"/>
          </p:cNvSpPr>
          <p:nvPr>
            <p:ph sz="half" idx="1"/>
          </p:nvPr>
        </p:nvSpPr>
        <p:spPr>
          <a:xfrm>
            <a:off x="457200" y="1600200"/>
            <a:ext cx="3538736" cy="4525963"/>
          </a:xfrm>
        </p:spPr>
        <p:txBody>
          <a:bodyPr/>
          <a:lstStyle/>
          <a:p>
            <a:pPr marL="0" indent="0">
              <a:buNone/>
            </a:pPr>
            <a:r>
              <a:rPr lang="el-GR" dirty="0"/>
              <a:t>Κάθε ένα παιδί έβγαινε από το στεφάνι του, πήγαινε κοντά στο παιδί-αράχνη, έπιανε ένα νήμα και γυρνούσε στη θέση του. Έπρεπε να κρατήσει τεντωμένο το νήμα.</a:t>
            </a:r>
            <a:endParaRPr lang="en-GB" dirty="0"/>
          </a:p>
        </p:txBody>
      </p:sp>
      <p:pic>
        <p:nvPicPr>
          <p:cNvPr id="5" name="Picture 3" descr="Τα παιδιά παίζουν."/>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292274" y="1700808"/>
            <a:ext cx="4394526" cy="3312368"/>
          </a:xfrm>
        </p:spPr>
      </p:pic>
    </p:spTree>
    <p:extLst>
      <p:ext uri="{BB962C8B-B14F-4D97-AF65-F5344CB8AC3E}">
        <p14:creationId xmlns:p14="http://schemas.microsoft.com/office/powerpoint/2010/main" val="104298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Δραστηριότητα </a:t>
            </a:r>
            <a:r>
              <a:rPr lang="el-GR" dirty="0" smtClean="0"/>
              <a:t>(3/5</a:t>
            </a:r>
            <a:r>
              <a:rPr lang="el-GR" dirty="0"/>
              <a:t>)</a:t>
            </a:r>
            <a:endParaRPr lang="en-GB" dirty="0"/>
          </a:p>
        </p:txBody>
      </p:sp>
      <p:sp>
        <p:nvSpPr>
          <p:cNvPr id="3" name="Θέση περιεχομένου 2"/>
          <p:cNvSpPr>
            <a:spLocks noGrp="1"/>
          </p:cNvSpPr>
          <p:nvPr>
            <p:ph sz="half" idx="1"/>
          </p:nvPr>
        </p:nvSpPr>
        <p:spPr>
          <a:xfrm>
            <a:off x="457200" y="1600200"/>
            <a:ext cx="3466728" cy="4525963"/>
          </a:xfrm>
        </p:spPr>
        <p:txBody>
          <a:bodyPr>
            <a:normAutofit/>
          </a:bodyPr>
          <a:lstStyle/>
          <a:p>
            <a:pPr marL="0" indent="0">
              <a:buNone/>
            </a:pPr>
            <a:r>
              <a:rPr lang="el-GR" sz="2600" dirty="0"/>
              <a:t>Μόλις και τα 8 παιδιά τελείωσαν την προηγούμενη διαδικασία και κρατούσαν τεντωμένα τα νήματα, ο Α. περνούσε κάθετα το δικό του νήμα σ’ αυτά και εγώ ένωνα τα νήματα με μανταλάκια.</a:t>
            </a:r>
            <a:endParaRPr lang="en-GB" sz="2600" dirty="0"/>
          </a:p>
        </p:txBody>
      </p:sp>
      <p:pic>
        <p:nvPicPr>
          <p:cNvPr id="5" name="Picture 2" descr="Τα παιδιά παίζουν."/>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139952" y="1772816"/>
            <a:ext cx="4546848" cy="3409528"/>
          </a:xfrm>
          <a:prstGeom prst="rect">
            <a:avLst/>
          </a:prstGeom>
          <a:noFill/>
          <a:ln w="9525">
            <a:noFill/>
            <a:miter lim="800000"/>
            <a:headEnd/>
            <a:tailEnd/>
          </a:ln>
        </p:spPr>
      </p:pic>
    </p:spTree>
    <p:extLst>
      <p:ext uri="{BB962C8B-B14F-4D97-AF65-F5344CB8AC3E}">
        <p14:creationId xmlns:p14="http://schemas.microsoft.com/office/powerpoint/2010/main" val="20697988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6/2015 1:57:39 P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3,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10,11,13,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57CFF6C-874C-43BE-B502-99F6FFA53AE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2041</TotalTime>
  <Words>704</Words>
  <Application>Microsoft Office PowerPoint</Application>
  <PresentationFormat>On-screen Show (4:3)</PresentationFormat>
  <Paragraphs>70</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Θέμα του Office</vt:lpstr>
      <vt:lpstr>Το Εικονογραφημένο Βιβλίο στην Προσχολική Εκπαίδευση</vt:lpstr>
      <vt:lpstr>Διδακτική Πρακτική</vt:lpstr>
      <vt:lpstr>Λίγα λόγια για τον μύθο</vt:lpstr>
      <vt:lpstr>Πριν την ανάγνωση</vt:lpstr>
      <vt:lpstr>Ανάγνωση του βιβλίου</vt:lpstr>
      <vt:lpstr>Μετά την ανάγνωση</vt:lpstr>
      <vt:lpstr>Δραστηριότητα (1/5)</vt:lpstr>
      <vt:lpstr>Δραστηριότητα (2/5)</vt:lpstr>
      <vt:lpstr>Δραστηριότητα (3/5)</vt:lpstr>
      <vt:lpstr>Δραστηριότητα (4/5)</vt:lpstr>
      <vt:lpstr>Δραστηριότητα (5/5)</vt:lpstr>
      <vt:lpstr>Και στο 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Μυθολογία - Αράχνη</dc:title>
  <dc:subject>Το Εικονογραφημένο Βιβλίο στην Προσχολική Εκπαίδευση</dc:subject>
  <dc:creator> Αγγελική Γιαννικοπούλου</dc:creator>
  <cp:lastModifiedBy>Smaragda Papadopoulou</cp:lastModifiedBy>
  <cp:revision>217</cp:revision>
  <dcterms:created xsi:type="dcterms:W3CDTF">2012-09-06T09:03:05Z</dcterms:created>
  <dcterms:modified xsi:type="dcterms:W3CDTF">2015-10-28T20:55:32Z</dcterms:modified>
  <cp:category>Λογοτεχνικά Είδη</cp:category>
</cp:coreProperties>
</file>