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17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18" r:id="rId23"/>
    <p:sldId id="290" r:id="rId24"/>
    <p:sldId id="295" r:id="rId25"/>
    <p:sldId id="299" r:id="rId26"/>
    <p:sldId id="292" r:id="rId27"/>
    <p:sldId id="291" r:id="rId28"/>
    <p:sldId id="294" r:id="rId2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17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318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122" d="100"/>
          <a:sy n="122" d="100"/>
        </p:scale>
        <p:origin x="147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5600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9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10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3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9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.uoa.gr/courses/THEOL112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err="1"/>
              <a:t>Γενικὴ</a:t>
            </a:r>
            <a:r>
              <a:rPr lang="el-GR" dirty="0"/>
              <a:t> </a:t>
            </a:r>
            <a:r>
              <a:rPr lang="el-GR" dirty="0" err="1"/>
              <a:t>Ἐκκλησιαστικὴ</a:t>
            </a:r>
            <a:r>
              <a:rPr lang="el-GR" dirty="0"/>
              <a:t> </a:t>
            </a:r>
            <a:r>
              <a:rPr lang="el-GR" dirty="0" err="1"/>
              <a:t>Ἱστορία</a:t>
            </a:r>
            <a:r>
              <a:rPr lang="el-GR" dirty="0"/>
              <a:t> Α´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196305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10: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err="1">
                <a:cs typeface="Helvetica" charset="0"/>
                <a:sym typeface="Helvetica" charset="0"/>
              </a:rPr>
              <a:t>Ἀντιχαλκηδονισμός</a:t>
            </a:r>
            <a:r>
              <a:rPr lang="el-GR" sz="2800" dirty="0">
                <a:cs typeface="Helvetica" charset="0"/>
                <a:sym typeface="Helvetica" charset="0"/>
              </a:rPr>
              <a:t> </a:t>
            </a:r>
            <a:r>
              <a:rPr lang="el-GR" sz="2800" dirty="0" smtClean="0">
                <a:cs typeface="Helvetica" charset="0"/>
                <a:sym typeface="Helvetica" charset="0"/>
              </a:rPr>
              <a:t>– </a:t>
            </a:r>
            <a:r>
              <a:rPr lang="el-GR" sz="2800" dirty="0" err="1" smtClean="0">
                <a:cs typeface="Helvetica" charset="0"/>
                <a:sym typeface="Helvetica" charset="0"/>
              </a:rPr>
              <a:t>Νεοχαλκηδονισμός</a:t>
            </a:r>
            <a:endParaRPr lang="el-GR" sz="2800" dirty="0" smtClean="0">
              <a:cs typeface="Helvetica" charset="0"/>
              <a:sym typeface="Helvetica" charset="0"/>
            </a:endParaRPr>
          </a:p>
          <a:p>
            <a:endParaRPr lang="en-US" sz="2800" dirty="0"/>
          </a:p>
          <a:p>
            <a:r>
              <a:rPr lang="en-US" sz="2800" dirty="0" err="1">
                <a:sym typeface="Helvetica" pitchFamily="2" charset="0"/>
              </a:rPr>
              <a:t>Δρ</a:t>
            </a:r>
            <a:r>
              <a:rPr lang="en-US" sz="2800" dirty="0">
                <a:sym typeface="Helvetica" pitchFamily="2" charset="0"/>
              </a:rPr>
              <a:t>. </a:t>
            </a:r>
            <a:r>
              <a:rPr lang="en-US" sz="2800" dirty="0" err="1">
                <a:sym typeface="Helvetica" pitchFamily="2" charset="0"/>
              </a:rPr>
              <a:t>Ἰωάννης</a:t>
            </a:r>
            <a:r>
              <a:rPr lang="en-US" sz="2800" dirty="0">
                <a:sym typeface="Helvetica" pitchFamily="2" charset="0"/>
              </a:rPr>
              <a:t> </a:t>
            </a:r>
            <a:r>
              <a:rPr lang="en-US" sz="2800" dirty="0" err="1">
                <a:sym typeface="Helvetica" pitchFamily="2" charset="0"/>
              </a:rPr>
              <a:t>Ἀντ</a:t>
            </a:r>
            <a:r>
              <a:rPr lang="en-US" sz="2800" dirty="0">
                <a:sym typeface="Helvetica" pitchFamily="2" charset="0"/>
              </a:rPr>
              <a:t>. Πανα</a:t>
            </a:r>
            <a:r>
              <a:rPr lang="en-US" sz="2800" dirty="0" err="1">
                <a:sym typeface="Helvetica" pitchFamily="2" charset="0"/>
              </a:rPr>
              <a:t>γιωτό</a:t>
            </a:r>
            <a:r>
              <a:rPr lang="en-US" sz="2800" dirty="0">
                <a:sym typeface="Helvetica" pitchFamily="2" charset="0"/>
              </a:rPr>
              <a:t>πουλος</a:t>
            </a:r>
            <a:endParaRPr lang="el-GR" sz="2800" dirty="0">
              <a:sym typeface="Helvetica" pitchFamily="2" charset="0"/>
            </a:endParaRPr>
          </a:p>
          <a:p>
            <a:r>
              <a:rPr lang="en-US" sz="2400" dirty="0" err="1">
                <a:sym typeface="Helvetica" pitchFamily="2" charset="0"/>
              </a:rPr>
              <a:t>Λέκτορ</a:t>
            </a:r>
            <a:r>
              <a:rPr lang="en-US" sz="2400" dirty="0">
                <a:sym typeface="Helvetica" pitchFamily="2" charset="0"/>
              </a:rPr>
              <a:t>ας Γενικῆς Ἐκκλησιαστικῆς Ἱστορίας</a:t>
            </a:r>
          </a:p>
          <a:p>
            <a:r>
              <a:rPr lang="en-US" sz="2800" dirty="0" err="1">
                <a:sym typeface="Helvetica" pitchFamily="2" charset="0"/>
              </a:rPr>
              <a:t>Ἐθνικὸ</a:t>
            </a:r>
            <a:r>
              <a:rPr lang="en-US" sz="2800" dirty="0">
                <a:sym typeface="Helvetica" pitchFamily="2" charset="0"/>
              </a:rPr>
              <a:t> καὶ Καπ</a:t>
            </a:r>
            <a:r>
              <a:rPr lang="en-US" sz="2800" dirty="0" err="1">
                <a:sym typeface="Helvetica" pitchFamily="2" charset="0"/>
              </a:rPr>
              <a:t>οδιστρι</a:t>
            </a:r>
            <a:r>
              <a:rPr lang="en-US" sz="2800" dirty="0">
                <a:sym typeface="Helvetica" pitchFamily="2" charset="0"/>
              </a:rPr>
              <a:t>ακὸ Πανεπιστήμιο Ἀθηνῶν</a:t>
            </a:r>
          </a:p>
          <a:p>
            <a:r>
              <a:rPr lang="en-US" sz="2800" dirty="0" err="1">
                <a:sym typeface="Helvetica" pitchFamily="2" charset="0"/>
              </a:rPr>
              <a:t>Τμῆμ</a:t>
            </a:r>
            <a:r>
              <a:rPr lang="en-US" sz="2800" dirty="0">
                <a:sym typeface="Helvetica" pitchFamily="2" charset="0"/>
              </a:rPr>
              <a:t>α Θεολογίας - Θεολογικὴ </a:t>
            </a:r>
            <a:r>
              <a:rPr lang="en-US" sz="2800" dirty="0" smtClean="0">
                <a:sym typeface="Helvetica" pitchFamily="2" charset="0"/>
              </a:rPr>
              <a:t>Σχολή</a:t>
            </a:r>
            <a:endParaRPr lang="en-US" sz="2800" dirty="0"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25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41103" y="884040"/>
            <a:ext cx="8706445" cy="5045273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511: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Τιμόθεος</a:t>
            </a:r>
            <a:r>
              <a:rPr lang="en-US" sz="2000" b="1" dirty="0">
                <a:cs typeface="Helvetica" charset="0"/>
                <a:sym typeface="Helvetica" charset="0"/>
              </a:rPr>
              <a:t> (511-518)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        </a:t>
            </a: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Σε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ῆρος</a:t>
            </a:r>
            <a:r>
              <a:rPr lang="en-US" sz="2000" b="1" dirty="0">
                <a:cs typeface="Helvetica" charset="0"/>
                <a:sym typeface="Helvetica" charset="0"/>
              </a:rPr>
              <a:t> (511-518)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ἀντίδρ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ση</a:t>
            </a:r>
            <a:r>
              <a:rPr lang="en-US" sz="2000" b="1" dirty="0">
                <a:cs typeface="Helvetica" charset="0"/>
                <a:sym typeface="Helvetica" charset="0"/>
              </a:rPr>
              <a:t>: </a:t>
            </a:r>
            <a:r>
              <a:rPr lang="en-US" sz="2000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Ἠλί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μον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χοὶ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ιστίνης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Ἰωάννης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</a:t>
            </a:r>
            <a:r>
              <a:rPr lang="en-US" sz="2000" b="1" dirty="0">
                <a:cs typeface="Helvetica" charset="0"/>
                <a:sym typeface="Helvetica" charset="0"/>
              </a:rPr>
              <a:t>´ (516-524) 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512 - 513: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cs typeface="Helvetica" charset="0"/>
                <a:sym typeface="Helvetica" charset="0"/>
              </a:rPr>
              <a:t>νάστ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Βιτ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νοῦ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Ρόλος</a:t>
            </a:r>
            <a:r>
              <a:rPr lang="en-US" sz="2000" b="1" dirty="0">
                <a:cs typeface="Helvetica" charset="0"/>
                <a:sym typeface="Helvetica" charset="0"/>
              </a:rPr>
              <a:t>: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Θεσσ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λονίκης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Δωρόθεος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Ὁρμίσδ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(514-523)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ἡ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ἀνάγκη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σύγκλησης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Συνόδου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99179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Ἄρση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Ἀκ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κι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νοῦ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Σχίσμ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τος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(519)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518-527: </a:t>
            </a:r>
            <a:r>
              <a:rPr lang="en-US" sz="2000" b="1" dirty="0" err="1">
                <a:solidFill>
                  <a:srgbClr val="200063"/>
                </a:solidFill>
                <a:cs typeface="Helvetica" charset="0"/>
                <a:sym typeface="Helvetica" charset="0"/>
              </a:rPr>
              <a:t>Ἰουστίνος</a:t>
            </a:r>
            <a:r>
              <a:rPr lang="en-US" sz="2000" b="1" dirty="0">
                <a:solidFill>
                  <a:srgbClr val="200063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00063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solidFill>
                  <a:srgbClr val="200063"/>
                </a:solidFill>
                <a:cs typeface="Helvetica" charset="0"/>
                <a:sym typeface="Helvetica" charset="0"/>
              </a:rPr>
              <a:t>´</a:t>
            </a:r>
            <a:endParaRPr lang="en-US" sz="2000" b="1" dirty="0">
              <a:solidFill>
                <a:srgbClr val="200063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i="1" dirty="0" err="1">
                <a:cs typeface="Helvetica" charset="0"/>
                <a:sym typeface="Helvetica" charset="0"/>
              </a:rPr>
              <a:t>δράση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τῶν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Ἀκοιμήτων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μον</a:t>
            </a:r>
            <a:r>
              <a:rPr lang="en-US" sz="2000" b="1" i="1" dirty="0"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cs typeface="Helvetica" charset="0"/>
                <a:sym typeface="Helvetica" charset="0"/>
              </a:rPr>
              <a:t>χῶν</a:t>
            </a:r>
            <a:endParaRPr lang="en-US" sz="2000" b="1" i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518-520: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Ἰωάννης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αππα</a:t>
            </a:r>
            <a:r>
              <a:rPr lang="en-US" sz="2000" b="1" dirty="0" err="1">
                <a:cs typeface="Helvetica" charset="0"/>
                <a:sym typeface="Helvetica" charset="0"/>
              </a:rPr>
              <a:t>δόκης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518: </a:t>
            </a:r>
            <a:r>
              <a:rPr lang="en-US" sz="2000" b="1" dirty="0" err="1">
                <a:cs typeface="Helvetica" charset="0"/>
                <a:sym typeface="Helvetica" charset="0"/>
              </a:rPr>
              <a:t>Ἐνδημούσ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Ἁγί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Σοφί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1700" b="1" dirty="0" err="1">
                <a:cs typeface="Zapf Dingbats" charset="0"/>
                <a:sym typeface="Helvetica" charset="0"/>
              </a:rPr>
              <a:t>Ἀντιοχεί</a:t>
            </a:r>
            <a:r>
              <a:rPr lang="en-US" sz="1700" b="1" dirty="0">
                <a:cs typeface="Zapf Dingbats" charset="0"/>
                <a:sym typeface="Helvetica" charset="0"/>
              </a:rPr>
              <a:t>α</a:t>
            </a:r>
            <a:r>
              <a:rPr lang="en-US" sz="1700" b="1" dirty="0" err="1">
                <a:cs typeface="Zapf Dingbats" charset="0"/>
                <a:sym typeface="Helvetica" charset="0"/>
              </a:rPr>
              <a:t>ς</a:t>
            </a:r>
            <a:r>
              <a:rPr lang="en-US" sz="1700" b="1" dirty="0">
                <a:cs typeface="Zapf Dingbats" charset="0"/>
                <a:sym typeface="Helvetica" charset="0"/>
              </a:rPr>
              <a:t> </a:t>
            </a:r>
            <a:r>
              <a:rPr lang="en-US" sz="1700" b="1" dirty="0" err="1">
                <a:cs typeface="Zapf Dingbats" charset="0"/>
                <a:sym typeface="Helvetica" charset="0"/>
              </a:rPr>
              <a:t>Σε</a:t>
            </a:r>
            <a:r>
              <a:rPr lang="en-US" sz="1700" b="1" dirty="0">
                <a:cs typeface="Zapf Dingbats" charset="0"/>
                <a:sym typeface="Helvetica" charset="0"/>
              </a:rPr>
              <a:t>β</a:t>
            </a:r>
            <a:r>
              <a:rPr lang="en-US" sz="1700" b="1" dirty="0" err="1">
                <a:cs typeface="Zapf Dingbats" charset="0"/>
                <a:sym typeface="Helvetica" charset="0"/>
              </a:rPr>
              <a:t>ῆρος</a:t>
            </a:r>
            <a:r>
              <a:rPr lang="en-US" sz="1700" b="1" dirty="0">
                <a:cs typeface="Zapf Dingbats" charset="0"/>
                <a:sym typeface="Helvetica" charset="0"/>
              </a:rPr>
              <a:t> ➞ </a:t>
            </a:r>
            <a:r>
              <a:rPr lang="en-US" sz="1700" b="1" dirty="0" err="1">
                <a:cs typeface="Zapf Dingbats" charset="0"/>
                <a:sym typeface="Helvetica" charset="0"/>
              </a:rPr>
              <a:t>Ἀλεξ</a:t>
            </a:r>
            <a:r>
              <a:rPr lang="en-US" sz="1700" b="1" dirty="0">
                <a:cs typeface="Zapf Dingbats" charset="0"/>
                <a:sym typeface="Helvetica" charset="0"/>
              </a:rPr>
              <a:t>α</a:t>
            </a:r>
            <a:r>
              <a:rPr lang="en-US" sz="1700" b="1" dirty="0" err="1">
                <a:cs typeface="Zapf Dingbats" charset="0"/>
                <a:sym typeface="Helvetica" charset="0"/>
              </a:rPr>
              <a:t>νδρεί</a:t>
            </a:r>
            <a:r>
              <a:rPr lang="en-US" sz="1700" b="1" dirty="0">
                <a:cs typeface="Zapf Dingbats" charset="0"/>
                <a:sym typeface="Helvetica" charset="0"/>
              </a:rPr>
              <a:t>α</a:t>
            </a:r>
            <a:r>
              <a:rPr lang="en-US" sz="1700" b="1" dirty="0" err="1">
                <a:cs typeface="Zapf Dingbats" charset="0"/>
                <a:sym typeface="Helvetica" charset="0"/>
              </a:rPr>
              <a:t>ς</a:t>
            </a:r>
            <a:r>
              <a:rPr lang="en-US" sz="1700" b="1" dirty="0">
                <a:cs typeface="Zapf Dingbats" charset="0"/>
                <a:sym typeface="Helvetica" charset="0"/>
              </a:rPr>
              <a:t> </a:t>
            </a:r>
            <a:r>
              <a:rPr lang="en-US" sz="1700" b="1" dirty="0" err="1">
                <a:cs typeface="Zapf Dingbats" charset="0"/>
                <a:sym typeface="Helvetica" charset="0"/>
              </a:rPr>
              <a:t>Τιμόθεος</a:t>
            </a:r>
            <a:r>
              <a:rPr lang="en-US" sz="1700" b="1" dirty="0">
                <a:cs typeface="Zapf Dingbats" charset="0"/>
                <a:sym typeface="Helvetica" charset="0"/>
              </a:rPr>
              <a:t> </a:t>
            </a:r>
            <a:r>
              <a:rPr lang="en-US" sz="1700" b="1" dirty="0" err="1">
                <a:cs typeface="Zapf Dingbats" charset="0"/>
                <a:sym typeface="Helvetica" charset="0"/>
              </a:rPr>
              <a:t>Γ</a:t>
            </a:r>
            <a:r>
              <a:rPr lang="en-US" sz="1700" b="1" dirty="0">
                <a:cs typeface="Zapf Dingbats" charset="0"/>
                <a:sym typeface="Helvetica" charset="0"/>
              </a:rPr>
              <a:t>´ (517-535)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518: </a:t>
            </a: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ῦλος</a:t>
            </a:r>
            <a:r>
              <a:rPr lang="en-US" sz="2000" b="1" dirty="0">
                <a:cs typeface="Helvetica" charset="0"/>
                <a:sym typeface="Helvetica" charset="0"/>
              </a:rPr>
              <a:t> (519-521)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        </a:t>
            </a:r>
            <a:r>
              <a:rPr lang="en-US" sz="2000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Ἰωάννης</a:t>
            </a:r>
            <a:r>
              <a:rPr lang="en-US" sz="2000" b="1" dirty="0">
                <a:cs typeface="Helvetica" charset="0"/>
                <a:sym typeface="Helvetica" charset="0"/>
              </a:rPr>
              <a:t> (516-524)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Πέτρος</a:t>
            </a:r>
            <a:r>
              <a:rPr lang="en-US" sz="2000" b="1" dirty="0">
                <a:cs typeface="Helvetica" charset="0"/>
                <a:sym typeface="Helvetica" charset="0"/>
              </a:rPr>
              <a:t> (524-552)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Λί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β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ελος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Πίστεως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(Formula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Hormisdae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) ➡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ιστολὴ</a:t>
            </a:r>
            <a:r>
              <a:rPr lang="en-US" sz="2000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Ἰωάννη</a:t>
            </a:r>
            <a:r>
              <a:rPr lang="en-US" sz="2000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solidFill>
                  <a:srgbClr val="140041"/>
                </a:solidFill>
                <a:cs typeface="Helvetica" charset="0"/>
                <a:sym typeface="Helvetica" charset="0"/>
              </a:rPr>
              <a:t>´ </a:t>
            </a:r>
            <a:r>
              <a:rPr lang="en-US" sz="2000" b="1" dirty="0">
                <a:cs typeface="Helvetica" charset="0"/>
                <a:sym typeface="Helvetica" charset="0"/>
              </a:rPr>
              <a:t>(</a:t>
            </a:r>
            <a:r>
              <a:rPr lang="en-US" sz="2000" b="1" dirty="0" err="1">
                <a:cs typeface="Helvetica" charset="0"/>
                <a:sym typeface="Helvetica" charset="0"/>
              </a:rPr>
              <a:t>Mansi</a:t>
            </a:r>
            <a:r>
              <a:rPr lang="en-US" sz="2000" b="1" dirty="0">
                <a:cs typeface="Helvetica" charset="0"/>
                <a:sym typeface="Helvetica" charset="0"/>
              </a:rPr>
              <a:t> 8, 451-452)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464695"/>
      </p:ext>
    </p:extLst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Νεοχ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λκηδονισμός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(519-553)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1.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τάρρευση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δυτικοῦ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Κράτους</a:t>
            </a:r>
            <a:r>
              <a:rPr lang="en-US" sz="2000" b="1" dirty="0">
                <a:cs typeface="Helvetica" charset="0"/>
                <a:sym typeface="Helvetica" charset="0"/>
              </a:rPr>
              <a:t> (476),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2.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ιδρομὲς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Περσῶν</a:t>
            </a:r>
            <a:r>
              <a:rPr lang="en-US" sz="2000" b="1" dirty="0">
                <a:cs typeface="Helvetica" charset="0"/>
                <a:sym typeface="Helvetica" charset="0"/>
              </a:rPr>
              <a:t>,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3. </a:t>
            </a:r>
            <a:r>
              <a:rPr lang="en-US" sz="2000" b="1" dirty="0" err="1">
                <a:cs typeface="Helvetica" charset="0"/>
                <a:sym typeface="Helvetica" charset="0"/>
              </a:rPr>
              <a:t>ἐχθρότητ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ἀντιχ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λκηδόνιων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μον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χῶν</a:t>
            </a:r>
            <a:r>
              <a:rPr lang="en-US" sz="2000" b="1" dirty="0">
                <a:cs typeface="Helvetica" charset="0"/>
                <a:sym typeface="Helvetica" charset="0"/>
              </a:rPr>
              <a:t>,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4. </a:t>
            </a:r>
            <a:r>
              <a:rPr lang="en-US" sz="2000" b="1" dirty="0" err="1">
                <a:cs typeface="Helvetica" charset="0"/>
                <a:sym typeface="Helvetica" charset="0"/>
              </a:rPr>
              <a:t>ἐσωτερικὴ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ίρεση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ἀντιχ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λκηδονίων</a:t>
            </a:r>
            <a:r>
              <a:rPr lang="en-US" sz="2000" b="1" dirty="0">
                <a:cs typeface="Helvetica" charset="0"/>
                <a:sym typeface="Helvetica" charset="0"/>
              </a:rPr>
              <a:t>,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5. </a:t>
            </a:r>
            <a:r>
              <a:rPr lang="en-US" sz="2000" b="1" dirty="0"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cs typeface="Helvetica" charset="0"/>
                <a:sym typeface="Helvetica" charset="0"/>
              </a:rPr>
              <a:t>λινδρομήσεις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Ἰουστινι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νοῦ</a:t>
            </a:r>
            <a:r>
              <a:rPr lang="en-US" sz="2000" b="1" dirty="0">
                <a:cs typeface="Helvetica" charset="0"/>
                <a:sym typeface="Helvetica" charset="0"/>
              </a:rPr>
              <a:t> (527-565),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6. </a:t>
            </a:r>
            <a:r>
              <a:rPr lang="en-US" sz="2000" b="1" dirty="0" err="1">
                <a:cs typeface="Helvetica" charset="0"/>
                <a:sym typeface="Helvetica" charset="0"/>
              </a:rPr>
              <a:t>ἀξιο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οίηση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θεολογί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Κυρίλλου</a:t>
            </a:r>
            <a:r>
              <a:rPr lang="en-US" sz="2000" b="1" dirty="0">
                <a:cs typeface="Helvetica" charset="0"/>
                <a:sym typeface="Helvetica" charset="0"/>
              </a:rPr>
              <a:t>.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 algn="r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Λεόντιος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Βυζάντιος</a:t>
            </a:r>
            <a:r>
              <a:rPr lang="en-US" sz="2000" b="1" dirty="0">
                <a:cs typeface="Helvetica" charset="0"/>
                <a:sym typeface="Helvetica" charset="0"/>
              </a:rPr>
              <a:t> (485-π. 543) = </a:t>
            </a:r>
            <a:r>
              <a:rPr lang="en-US" sz="2000" b="1" i="1" dirty="0" err="1">
                <a:cs typeface="Helvetica" charset="0"/>
                <a:sym typeface="Helvetica" charset="0"/>
              </a:rPr>
              <a:t>ἐνυ</a:t>
            </a:r>
            <a:r>
              <a:rPr lang="en-US" sz="2000" b="1" i="1" dirty="0"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cs typeface="Helvetica" charset="0"/>
                <a:sym typeface="Helvetica" charset="0"/>
              </a:rPr>
              <a:t>όστ</a:t>
            </a:r>
            <a:r>
              <a:rPr lang="en-US" sz="2000" b="1" i="1" dirty="0"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cs typeface="Helvetica" charset="0"/>
                <a:sym typeface="Helvetica" charset="0"/>
              </a:rPr>
              <a:t>τον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ἐγκ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τάστ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ση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Σε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β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ήρου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στὴν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Αἴγυ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το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 ≠ 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Σέργιος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ὁ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Γρ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μμ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τικός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, 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Ἰουλι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νὸς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Ἁλικ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ρν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6" charset="0"/>
                <a:cs typeface="ヒラギノ角ゴ ProN W6" charset="0"/>
                <a:sym typeface="Helvetica" charset="0"/>
              </a:rPr>
              <a:t>σσοῦ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 ⇒</a:t>
            </a:r>
            <a:r>
              <a:rPr lang="en-US" sz="2000" b="1" dirty="0">
                <a:solidFill>
                  <a:srgbClr val="644600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644600"/>
                </a:solidFill>
                <a:cs typeface="Helvetica" charset="0"/>
                <a:sym typeface="Helvetica" charset="0"/>
              </a:rPr>
              <a:t>Ἀφθ</a:t>
            </a:r>
            <a:r>
              <a:rPr lang="en-US" sz="2000" b="1" dirty="0">
                <a:solidFill>
                  <a:srgbClr val="644600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644600"/>
                </a:solidFill>
                <a:cs typeface="Helvetica" charset="0"/>
                <a:sym typeface="Helvetica" charset="0"/>
              </a:rPr>
              <a:t>ρτοδοκητισμός</a:t>
            </a:r>
            <a:r>
              <a:rPr lang="en-US" sz="2000" b="1" dirty="0">
                <a:ea typeface="ヒラギノ角ゴ ProN W6" charset="0"/>
                <a:cs typeface="ヒラギノ角ゴ ProN W6" charset="0"/>
                <a:sym typeface="Helvetica" charset="0"/>
              </a:rPr>
              <a:t> ⇒ </a:t>
            </a:r>
            <a:r>
              <a:rPr lang="en-US" sz="2000" b="1" dirty="0" err="1">
                <a:solidFill>
                  <a:srgbClr val="1D300D"/>
                </a:solidFill>
                <a:cs typeface="Helvetica" charset="0"/>
                <a:sym typeface="Helvetica" charset="0"/>
              </a:rPr>
              <a:t>Ἀκτιστίτες</a:t>
            </a:r>
            <a:r>
              <a:rPr lang="en-US" sz="2000" b="1" dirty="0">
                <a:cs typeface="Helvetica" charset="0"/>
                <a:sym typeface="Helvetica" charset="0"/>
              </a:rPr>
              <a:t>. 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74100"/>
      </p:ext>
    </p:extLst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532: </a:t>
            </a:r>
            <a:r>
              <a:rPr lang="en-US" sz="2000" b="1" dirty="0" err="1">
                <a:cs typeface="Helvetica" charset="0"/>
                <a:sym typeface="Helvetica" charset="0"/>
              </a:rPr>
              <a:t>θεολογικὴ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Διάσκεψη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535: </a:t>
            </a:r>
            <a:r>
              <a:rPr lang="en-US" sz="2000" b="1" dirty="0" err="1">
                <a:cs typeface="Helvetica" charset="0"/>
                <a:sym typeface="Helvetica" charset="0"/>
              </a:rPr>
              <a:t>ἐκλογὴ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ισκό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Γ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ϊνᾶς</a:t>
            </a:r>
            <a:r>
              <a:rPr lang="en-US" b="1" dirty="0">
                <a:cs typeface="Helvetica" charset="0"/>
                <a:sym typeface="Helvetica" charset="0"/>
              </a:rPr>
              <a:t> ≠ </a:t>
            </a:r>
            <a:r>
              <a:rPr lang="en-US" b="1" dirty="0" err="1">
                <a:cs typeface="Helvetica" charset="0"/>
                <a:sym typeface="Helvetica" charset="0"/>
              </a:rPr>
              <a:t>Θεοδόσιος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Α</a:t>
            </a:r>
            <a:r>
              <a:rPr lang="en-US" b="1" dirty="0">
                <a:cs typeface="Helvetica" charset="0"/>
                <a:sym typeface="Helvetica" charset="0"/>
              </a:rPr>
              <a:t>´ (535-566). 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600323" lvl="4" indent="0">
              <a:spcBef>
                <a:spcPts val="1306"/>
              </a:spcBef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Ἰωάννης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Φιλό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ονος</a:t>
            </a:r>
            <a:r>
              <a:rPr lang="en-US" b="1" dirty="0">
                <a:cs typeface="Helvetica" charset="0"/>
                <a:sym typeface="Helvetica" charset="0"/>
              </a:rPr>
              <a:t> ≠ π</a:t>
            </a:r>
            <a:r>
              <a:rPr lang="en-US" b="1" dirty="0" err="1">
                <a:cs typeface="Helvetica" charset="0"/>
                <a:sym typeface="Helvetica" charset="0"/>
              </a:rPr>
              <a:t>ρεσ</a:t>
            </a:r>
            <a:r>
              <a:rPr lang="en-US" b="1" dirty="0">
                <a:cs typeface="Helvetica" charset="0"/>
                <a:sym typeface="Helvetica" charset="0"/>
              </a:rPr>
              <a:t>β</a:t>
            </a:r>
            <a:r>
              <a:rPr lang="en-US" b="1" dirty="0" err="1">
                <a:cs typeface="Helvetica" charset="0"/>
                <a:sym typeface="Helvetica" charset="0"/>
              </a:rPr>
              <a:t>ύτερος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Τιμόθεος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600323" lvl="4" indent="0">
              <a:spcBef>
                <a:spcPts val="1306"/>
              </a:spcBef>
              <a:buNone/>
            </a:pPr>
            <a:r>
              <a:rPr lang="en-US" b="1" dirty="0" err="1">
                <a:ea typeface="ヒラギノ角ゴ ProN W6" charset="0"/>
                <a:cs typeface="ヒラギノ角ゴ ProN W6" charset="0"/>
                <a:sym typeface="Helvetica" charset="0"/>
              </a:rPr>
              <a:t>διάκονος</a:t>
            </a:r>
            <a:r>
              <a:rPr lang="en-US" b="1" dirty="0">
                <a:ea typeface="ヒラギノ角ゴ ProN W6" charset="0"/>
                <a:cs typeface="ヒラギノ角ゴ ProN W6" charset="0"/>
                <a:sym typeface="Helvetica" charset="0"/>
              </a:rPr>
              <a:t> </a:t>
            </a:r>
            <a:r>
              <a:rPr lang="en-US" b="1" dirty="0" err="1">
                <a:ea typeface="ヒラギノ角ゴ ProN W6" charset="0"/>
                <a:cs typeface="ヒラギノ角ゴ ProN W6" charset="0"/>
                <a:sym typeface="Helvetica" charset="0"/>
              </a:rPr>
              <a:t>Θεμίστιος</a:t>
            </a:r>
            <a:r>
              <a:rPr lang="en-US" b="1" dirty="0">
                <a:ea typeface="ヒラギノ角ゴ ProN W6" charset="0"/>
                <a:cs typeface="ヒラギノ角ゴ ProN W6" charset="0"/>
                <a:sym typeface="Helvetica" charset="0"/>
              </a:rPr>
              <a:t> ⇒</a:t>
            </a:r>
            <a:r>
              <a:rPr lang="en-US" b="1" dirty="0">
                <a:solidFill>
                  <a:srgbClr val="644600"/>
                </a:solidFill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644600"/>
                </a:solidFill>
                <a:cs typeface="Helvetica" charset="0"/>
                <a:sym typeface="Helvetica" charset="0"/>
              </a:rPr>
              <a:t>Ἀγνοῆτες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536: </a:t>
            </a:r>
            <a:r>
              <a:rPr lang="en-US" sz="2000" b="1" dirty="0" err="1">
                <a:cs typeface="Helvetica" charset="0"/>
                <a:sym typeface="Helvetica" charset="0"/>
              </a:rPr>
              <a:t>Ἐνδημούσ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: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δίκη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Σε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ήρου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012264"/>
      </p:ext>
    </p:extLst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Ἡ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Θεο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πα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σχιτικὴ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ἔριδ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(519-536)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Σκύθες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μον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χοί</a:t>
            </a:r>
            <a:r>
              <a:rPr lang="en-US" sz="2000" b="1" dirty="0">
                <a:cs typeface="Helvetica" charset="0"/>
                <a:sym typeface="Helvetica" charset="0"/>
              </a:rPr>
              <a:t>: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Μα</a:t>
            </a:r>
            <a:r>
              <a:rPr lang="en-US" sz="2000" b="1" dirty="0" err="1">
                <a:cs typeface="Helvetica" charset="0"/>
                <a:sym typeface="Helvetica" charset="0"/>
              </a:rPr>
              <a:t>ξέντιος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Ἀχίλλιος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Ἰωάννης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Λεόντιος</a:t>
            </a:r>
            <a:r>
              <a:rPr lang="en-US" sz="2000" b="1" dirty="0">
                <a:cs typeface="Helvetica" charset="0"/>
                <a:sym typeface="Helvetica" charset="0"/>
              </a:rPr>
              <a:t>, Μα</a:t>
            </a:r>
            <a:r>
              <a:rPr lang="en-US" sz="2000" b="1" dirty="0" err="1">
                <a:cs typeface="Helvetica" charset="0"/>
                <a:sym typeface="Helvetica" charset="0"/>
              </a:rPr>
              <a:t>υρίτιος</a:t>
            </a:r>
            <a:r>
              <a:rPr lang="en-US" sz="2000" b="1" dirty="0">
                <a:cs typeface="Helvetica" charset="0"/>
                <a:sym typeface="Helvetica" charset="0"/>
              </a:rPr>
              <a:t>.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«</a:t>
            </a:r>
            <a:r>
              <a:rPr lang="en-US" sz="2000" b="1" dirty="0" err="1"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ἕν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Τριάδος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ε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ονθέν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ι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ρκί</a:t>
            </a:r>
            <a:r>
              <a:rPr lang="en-US" sz="2000" b="1" dirty="0">
                <a:cs typeface="Helvetica" charset="0"/>
                <a:sym typeface="Helvetica" charset="0"/>
              </a:rPr>
              <a:t>»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532: </a:t>
            </a:r>
            <a:r>
              <a:rPr lang="en-US" sz="2000" b="1" dirty="0" err="1">
                <a:cs typeface="Helvetica" charset="0"/>
                <a:sym typeface="Helvetica" charset="0"/>
              </a:rPr>
              <a:t>θεολογικὴ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Διάσκεψη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533 Μα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ρτίου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5: </a:t>
            </a:r>
            <a:r>
              <a:rPr lang="en-US" sz="2000" b="1" dirty="0" err="1">
                <a:cs typeface="Helvetica" charset="0"/>
                <a:sym typeface="Helvetica" charset="0"/>
              </a:rPr>
              <a:t>Θεο</a:t>
            </a:r>
            <a:r>
              <a:rPr lang="en-US" sz="2000" b="1" dirty="0"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cs typeface="Helvetica" charset="0"/>
                <a:sym typeface="Helvetica" charset="0"/>
              </a:rPr>
              <a:t>σχητικό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Διάτ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γμ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Ἄνθιμος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cs typeface="Helvetica" charset="0"/>
                <a:sym typeface="Helvetica" charset="0"/>
              </a:rPr>
              <a:t>´ (535-536)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Θεοδόσιος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cs typeface="Helvetica" charset="0"/>
                <a:sym typeface="Helvetica" charset="0"/>
              </a:rPr>
              <a:t>´ (535-566)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Ἀγ</a:t>
            </a:r>
            <a:r>
              <a:rPr lang="en-US" sz="2000" b="1" dirty="0">
                <a:cs typeface="Helvetica" charset="0"/>
                <a:sym typeface="Helvetica" charset="0"/>
              </a:rPr>
              <a:t>απ</a:t>
            </a:r>
            <a:r>
              <a:rPr lang="en-US" sz="2000" b="1" dirty="0" err="1">
                <a:cs typeface="Helvetica" charset="0"/>
                <a:sym typeface="Helvetica" charset="0"/>
              </a:rPr>
              <a:t>ητός</a:t>
            </a:r>
            <a:r>
              <a:rPr lang="en-US" sz="2000" b="1" dirty="0">
                <a:cs typeface="Helvetica" charset="0"/>
                <a:sym typeface="Helvetica" charset="0"/>
              </a:rPr>
              <a:t> (535-536)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536: </a:t>
            </a:r>
            <a:r>
              <a:rPr lang="en-US" sz="2000" b="1" dirty="0" err="1">
                <a:cs typeface="Helvetica" charset="0"/>
                <a:sym typeface="Helvetica" charset="0"/>
              </a:rPr>
              <a:t>Ἐνδημούσ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: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Μηνᾶς</a:t>
            </a:r>
            <a:r>
              <a:rPr lang="en-US" sz="2000" b="1" dirty="0">
                <a:cs typeface="Helvetica" charset="0"/>
                <a:sym typeface="Helvetica" charset="0"/>
              </a:rPr>
              <a:t> (536-552).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ῦλος</a:t>
            </a:r>
            <a:r>
              <a:rPr lang="en-US" sz="2000" b="1" dirty="0">
                <a:cs typeface="Helvetica" charset="0"/>
                <a:sym typeface="Helvetica" charset="0"/>
              </a:rPr>
              <a:t> (538-540).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649406"/>
      </p:ext>
    </p:extLst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Διάτ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γμ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τὰ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Ὠριγενισμοῦ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(543)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653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Εὐσέ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ιος</a:t>
            </a:r>
            <a:r>
              <a:rPr lang="en-US" sz="2000" b="1" dirty="0">
                <a:cs typeface="Helvetica" charset="0"/>
                <a:sym typeface="Helvetica" charset="0"/>
              </a:rPr>
              <a:t>, π</a:t>
            </a:r>
            <a:r>
              <a:rPr lang="en-US" sz="2000" b="1" dirty="0" err="1">
                <a:cs typeface="Helvetica" charset="0"/>
                <a:sym typeface="Helvetica" charset="0"/>
              </a:rPr>
              <a:t>ρεσ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ύτερος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653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Θεόδωρος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Ἀσκιδᾶς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ἔξ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ρχος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Νέ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Λ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ύρ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653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Δομετι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νός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ἡγούμενος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Μονῆς</a:t>
            </a:r>
            <a:r>
              <a:rPr lang="en-US" sz="2000" b="1" dirty="0">
                <a:cs typeface="Helvetica" charset="0"/>
                <a:sym typeface="Helvetica" charset="0"/>
              </a:rPr>
              <a:t> Μα</a:t>
            </a:r>
            <a:r>
              <a:rPr lang="en-US" sz="2000" b="1" dirty="0" err="1">
                <a:cs typeface="Helvetica" charset="0"/>
                <a:sym typeface="Helvetica" charset="0"/>
              </a:rPr>
              <a:t>ρτυρίου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537: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ισ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αππα</a:t>
            </a:r>
            <a:r>
              <a:rPr lang="en-US" sz="2000" b="1" dirty="0" err="1">
                <a:cs typeface="Helvetica" charset="0"/>
                <a:sym typeface="Helvetica" charset="0"/>
              </a:rPr>
              <a:t>δοκί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Θεόδωρος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       </a:t>
            </a:r>
            <a:r>
              <a:rPr lang="en-US" sz="2000" b="1" dirty="0" err="1">
                <a:cs typeface="Helvetica" charset="0"/>
                <a:sym typeface="Helvetica" charset="0"/>
              </a:rPr>
              <a:t>Ἀγκύρ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Δομετι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νός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cs typeface="Helvetica" charset="0"/>
                <a:sym typeface="Helvetica" charset="0"/>
              </a:rPr>
              <a:t>Νέ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Λ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ύρ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ιστίνης</a:t>
            </a:r>
            <a:r>
              <a:rPr lang="en-US" sz="2000" b="1" dirty="0">
                <a:cs typeface="Helvetica" charset="0"/>
                <a:sym typeface="Helvetica" charset="0"/>
              </a:rPr>
              <a:t> : </a:t>
            </a:r>
            <a:r>
              <a:rPr lang="en-US" sz="2000" b="1" dirty="0" err="1">
                <a:cs typeface="Helvetica" charset="0"/>
                <a:sym typeface="Helvetica" charset="0"/>
              </a:rPr>
              <a:t>Λεόντιος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Βυζάντιος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537: </a:t>
            </a:r>
            <a:r>
              <a:rPr lang="en-US" sz="2000" b="1" dirty="0" err="1">
                <a:cs typeface="Helvetica" charset="0"/>
                <a:sym typeface="Helvetica" charset="0"/>
              </a:rPr>
              <a:t>Μεγάλη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Λ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ύρ</a:t>
            </a:r>
            <a:r>
              <a:rPr lang="en-US" sz="2000" b="1" dirty="0">
                <a:cs typeface="Helvetica" charset="0"/>
                <a:sym typeface="Helvetica" charset="0"/>
              </a:rPr>
              <a:t>α : </a:t>
            </a:r>
            <a:r>
              <a:rPr lang="en-US" sz="2000" b="1" dirty="0" err="1">
                <a:cs typeface="Helvetica" charset="0"/>
                <a:sym typeface="Helvetica" charset="0"/>
              </a:rPr>
              <a:t>νέος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ἡγούμενος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Γελάσιος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622197"/>
      </p:ext>
    </p:extLst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540: </a:t>
            </a:r>
            <a:r>
              <a:rPr lang="en-US" sz="2000" b="1" dirty="0" err="1"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Γάζ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 err="1">
                <a:cs typeface="Zapf Dingbats" charset="0"/>
                <a:sym typeface="Helvetica" charset="0"/>
              </a:rPr>
              <a:t>Ρώμης</a:t>
            </a:r>
            <a:r>
              <a:rPr lang="en-US" sz="2000" b="1" dirty="0">
                <a:cs typeface="Zapf Dingbats" charset="0"/>
                <a:sym typeface="Helvetica" charset="0"/>
              </a:rPr>
              <a:t> ➣ </a:t>
            </a:r>
            <a:r>
              <a:rPr lang="en-US" sz="2000" b="1" dirty="0" err="1">
                <a:cs typeface="Zapf Dingbats" charset="0"/>
                <a:sym typeface="Helvetica" charset="0"/>
              </a:rPr>
              <a:t>ἀ</a:t>
            </a:r>
            <a:r>
              <a:rPr lang="en-US" sz="2000" b="1" dirty="0"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cs typeface="Zapf Dingbats" charset="0"/>
                <a:sym typeface="Helvetica" charset="0"/>
              </a:rPr>
              <a:t>οκρισιάριος</a:t>
            </a:r>
            <a:r>
              <a:rPr lang="en-US" sz="2000" b="1" dirty="0"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cs typeface="Zapf Dingbats" charset="0"/>
                <a:sym typeface="Helvetica" charset="0"/>
              </a:rPr>
              <a:t>Πελάγιος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 err="1">
                <a:cs typeface="Zapf Dingbats" charset="0"/>
                <a:sym typeface="Helvetica" charset="0"/>
              </a:rPr>
              <a:t>Κωνστ</a:t>
            </a:r>
            <a:r>
              <a:rPr lang="en-US" sz="2000" b="1" dirty="0"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cs typeface="Zapf Dingbats" charset="0"/>
                <a:sym typeface="Helvetica" charset="0"/>
              </a:rPr>
              <a:t>ντινου</a:t>
            </a:r>
            <a:r>
              <a:rPr lang="en-US" sz="2000" b="1" dirty="0"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cs typeface="Zapf Dingbats" charset="0"/>
                <a:sym typeface="Helvetica" charset="0"/>
              </a:rPr>
              <a:t>όλεως</a:t>
            </a:r>
            <a:r>
              <a:rPr lang="en-US" sz="2000" b="1" dirty="0">
                <a:cs typeface="Zapf Dingbats" charset="0"/>
                <a:sym typeface="Helvetica" charset="0"/>
              </a:rPr>
              <a:t> ➣ </a:t>
            </a:r>
            <a:r>
              <a:rPr lang="en-US" sz="2000" b="1" dirty="0" err="1">
                <a:cs typeface="Zapf Dingbats" charset="0"/>
                <a:sym typeface="Helvetica" charset="0"/>
              </a:rPr>
              <a:t>Ἐφέσου</a:t>
            </a:r>
            <a:r>
              <a:rPr lang="en-US" sz="2000" b="1" dirty="0"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cs typeface="Zapf Dingbats" charset="0"/>
                <a:sym typeface="Helvetica" charset="0"/>
              </a:rPr>
              <a:t>Ὑ</a:t>
            </a:r>
            <a:r>
              <a:rPr lang="en-US" sz="2000" b="1" dirty="0"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cs typeface="Zapf Dingbats" charset="0"/>
                <a:sym typeface="Helvetica" charset="0"/>
              </a:rPr>
              <a:t>άτιος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Ἐφρ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ίμιος</a:t>
            </a:r>
            <a:r>
              <a:rPr lang="en-US" sz="2000" b="1" dirty="0">
                <a:cs typeface="Helvetica" charset="0"/>
                <a:sym typeface="Helvetica" charset="0"/>
              </a:rPr>
              <a:t> (527-545)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Πέτρος</a:t>
            </a:r>
            <a:r>
              <a:rPr lang="en-US" sz="2000" b="1" dirty="0">
                <a:cs typeface="Helvetica" charset="0"/>
                <a:sym typeface="Helvetica" charset="0"/>
              </a:rPr>
              <a:t> (524-552)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368152" lvl="4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ὑ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όδικος</a:t>
            </a:r>
            <a:r>
              <a:rPr lang="en-US" b="1" dirty="0">
                <a:cs typeface="Helvetica" charset="0"/>
                <a:sym typeface="Helvetica" charset="0"/>
              </a:rPr>
              <a:t>: </a:t>
            </a:r>
            <a:r>
              <a:rPr lang="en-US" b="1" dirty="0" err="1">
                <a:cs typeface="Helvetica" charset="0"/>
                <a:sym typeface="Helvetica" charset="0"/>
              </a:rPr>
              <a:t>Ἀλεξ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νδρεί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Π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ῦλος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368152" lvl="4" indent="0">
              <a:buNone/>
            </a:pP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368152" lvl="4" indent="0">
              <a:buNone/>
            </a:pPr>
            <a:r>
              <a:rPr lang="en-US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b="1" dirty="0" err="1">
                <a:cs typeface="Helvetica" charset="0"/>
                <a:sym typeface="Helvetica" charset="0"/>
              </a:rPr>
              <a:t>Ἀλεξ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νδρεί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Ζωΐλος</a:t>
            </a:r>
            <a:r>
              <a:rPr lang="en-US" b="1" dirty="0">
                <a:cs typeface="Helvetica" charset="0"/>
                <a:sym typeface="Helvetica" charset="0"/>
              </a:rPr>
              <a:t> (540-551)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543: </a:t>
            </a:r>
            <a:r>
              <a:rPr lang="en-US" sz="2000" b="1" dirty="0" err="1">
                <a:cs typeface="Helvetica" charset="0"/>
                <a:sym typeface="Helvetica" charset="0"/>
              </a:rPr>
              <a:t>Διάτ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γμ</a:t>
            </a:r>
            <a:r>
              <a:rPr lang="en-US" sz="2000" b="1" dirty="0">
                <a:cs typeface="Helvetica" charset="0"/>
                <a:sym typeface="Helvetica" charset="0"/>
              </a:rPr>
              <a:t>α  : </a:t>
            </a:r>
            <a:r>
              <a:rPr lang="en-US" sz="2000" b="1" dirty="0" err="1">
                <a:cs typeface="Helvetica" charset="0"/>
                <a:sym typeface="Helvetica" charset="0"/>
              </a:rPr>
              <a:t>Δέκ</a:t>
            </a:r>
            <a:r>
              <a:rPr lang="en-US" sz="2000" b="1" dirty="0">
                <a:cs typeface="Helvetica" charset="0"/>
                <a:sym typeface="Helvetica" charset="0"/>
              </a:rPr>
              <a:t>α (10) </a:t>
            </a:r>
            <a:r>
              <a:rPr lang="en-US" sz="2000" b="1" dirty="0" err="1"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θεμ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τισμοί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543: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Ἐνδημούσ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: 15 </a:t>
            </a:r>
            <a:r>
              <a:rPr lang="en-US" sz="2000" b="1" dirty="0" err="1">
                <a:cs typeface="Helvetica" charset="0"/>
                <a:sym typeface="Helvetica" charset="0"/>
              </a:rPr>
              <a:t>συνοδικοὶ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θεμ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τισμοί</a:t>
            </a:r>
            <a:r>
              <a:rPr lang="en-US" sz="2000" b="1" dirty="0">
                <a:cs typeface="Helvetica" charset="0"/>
                <a:sym typeface="Helvetica" charset="0"/>
              </a:rPr>
              <a:t>.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418093"/>
      </p:ext>
    </p:extLst>
  </p:cSld>
  <p:clrMapOvr>
    <a:masterClrMapping/>
  </p:clrMapOvr>
  <p:transition spd="slow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Διάτ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γμ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τὰ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«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Τριῶν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Κεφ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λ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ίων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»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(544)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653"/>
              </a:spcBef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α)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ροσώ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ἔργων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Μοψουεστί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Θεοδώρου</a:t>
            </a:r>
            <a:r>
              <a:rPr lang="en-US" sz="2000" b="1" dirty="0">
                <a:cs typeface="Helvetica" charset="0"/>
                <a:sym typeface="Helvetica" charset="0"/>
              </a:rPr>
              <a:t>,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653"/>
              </a:spcBef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β) </a:t>
            </a:r>
            <a:r>
              <a:rPr lang="en-US" sz="2000" b="1" dirty="0" err="1"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ἔργων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Κύρου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Θεοδωρήτου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τὰ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Κυρίλλου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653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γ</a:t>
            </a:r>
            <a:r>
              <a:rPr lang="en-US" sz="2000" b="1" dirty="0">
                <a:cs typeface="Helvetica" charset="0"/>
                <a:sym typeface="Helvetica" charset="0"/>
              </a:rPr>
              <a:t>) </a:t>
            </a:r>
            <a:r>
              <a:rPr lang="en-US" sz="2000" b="1" dirty="0" err="1"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ιστολῆς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Ἐδέσσης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Ἴ</a:t>
            </a:r>
            <a:r>
              <a:rPr lang="en-US" sz="2000" b="1" dirty="0">
                <a:cs typeface="Helvetica" charset="0"/>
                <a:sym typeface="Helvetica" charset="0"/>
              </a:rPr>
              <a:t>βα π</a:t>
            </a:r>
            <a:r>
              <a:rPr lang="en-US" sz="2000" b="1" dirty="0" err="1">
                <a:cs typeface="Helvetica" charset="0"/>
                <a:sym typeface="Helvetica" charset="0"/>
              </a:rPr>
              <a:t>ρὸς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Μάριν</a:t>
            </a:r>
            <a:r>
              <a:rPr lang="en-US" sz="2000" b="1" dirty="0">
                <a:cs typeface="Helvetica" charset="0"/>
                <a:sym typeface="Helvetica" charset="0"/>
              </a:rPr>
              <a:t>.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«</a:t>
            </a:r>
            <a:r>
              <a:rPr lang="en-US" sz="2000" b="1" dirty="0" err="1">
                <a:cs typeface="Helvetica" charset="0"/>
                <a:sym typeface="Helvetica" charset="0"/>
              </a:rPr>
              <a:t>Κεφάλ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ι</a:t>
            </a:r>
            <a:r>
              <a:rPr lang="en-US" sz="2000" b="1" dirty="0">
                <a:cs typeface="Helvetica" charset="0"/>
                <a:sym typeface="Helvetica" charset="0"/>
              </a:rPr>
              <a:t>α» : </a:t>
            </a:r>
            <a:r>
              <a:rPr lang="en-US" sz="2000" b="1" dirty="0" err="1">
                <a:cs typeface="Helvetica" charset="0"/>
                <a:sym typeface="Helvetica" charset="0"/>
              </a:rPr>
              <a:t>θεολογικὲς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θέσεις</a:t>
            </a:r>
            <a:r>
              <a:rPr lang="en-US" sz="2000" b="1" dirty="0">
                <a:cs typeface="Helvetica" charset="0"/>
                <a:sym typeface="Helvetica" charset="0"/>
              </a:rPr>
              <a:t> + </a:t>
            </a:r>
            <a:r>
              <a:rPr lang="en-US" sz="2000" b="1" dirty="0" err="1"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θεμ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τισμός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392"/>
              </a:spcBef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α. </a:t>
            </a:r>
            <a:r>
              <a:rPr lang="en-US" sz="2000" b="1" dirty="0" err="1">
                <a:cs typeface="Helvetica" charset="0"/>
                <a:sym typeface="Helvetica" charset="0"/>
              </a:rPr>
              <a:t>ἑνωτικὴ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ολιτικὴ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Ἰουστινι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νοῦ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392"/>
              </a:spcBef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β. </a:t>
            </a:r>
            <a:r>
              <a:rPr lang="en-US" sz="2000" b="1" dirty="0" err="1">
                <a:cs typeface="Helvetica" charset="0"/>
                <a:sym typeface="Helvetica" charset="0"/>
              </a:rPr>
              <a:t>ἑνωτικὸς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χ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κτήρ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νεοχ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λκηδονισμοῦ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457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       </a:t>
            </a:r>
            <a:r>
              <a:rPr lang="en-US" sz="2000" b="1" dirty="0" err="1"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έγρ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ψε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Μηνᾶς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457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ἀγνοήθηκε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παπ</a:t>
            </a:r>
            <a:r>
              <a:rPr lang="en-US" sz="2000" b="1" dirty="0" err="1">
                <a:cs typeface="Helvetica" charset="0"/>
                <a:sym typeface="Helvetica" charset="0"/>
              </a:rPr>
              <a:t>ικὸς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οκρισιάριος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Στέφ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                                        548: </a:t>
            </a:r>
            <a:r>
              <a:rPr lang="en-US" sz="2000" b="1" dirty="0" err="1">
                <a:cs typeface="Helvetica" charset="0"/>
                <a:sym typeface="Helvetica" charset="0"/>
              </a:rPr>
              <a:t>judicatum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ά</a:t>
            </a:r>
            <a:r>
              <a:rPr lang="en-US" sz="2000" b="1" dirty="0">
                <a:cs typeface="Helvetica" charset="0"/>
                <a:sym typeface="Helvetica" charset="0"/>
              </a:rPr>
              <a:t>πα </a:t>
            </a:r>
            <a:r>
              <a:rPr lang="en-US" sz="2000" b="1" dirty="0" err="1">
                <a:cs typeface="Helvetica" charset="0"/>
                <a:sym typeface="Helvetica" charset="0"/>
              </a:rPr>
              <a:t>Βιγιλίου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457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547: </a:t>
            </a:r>
            <a:r>
              <a:rPr lang="en-US" sz="2000" b="1" dirty="0" err="1">
                <a:cs typeface="Helvetica" charset="0"/>
                <a:sym typeface="Helvetica" charset="0"/>
              </a:rPr>
              <a:t>ἄρνηση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Ζωΐλου</a:t>
            </a:r>
            <a:r>
              <a:rPr lang="en-US" sz="2000" b="1" dirty="0">
                <a:cs typeface="Helvetica" charset="0"/>
                <a:sym typeface="Helvetica" charset="0"/>
              </a:rPr>
              <a:t>: </a:t>
            </a:r>
            <a:r>
              <a:rPr lang="en-US" sz="2000" b="1" dirty="0" err="1"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ολινάριος</a:t>
            </a:r>
            <a:r>
              <a:rPr lang="en-US" sz="2000" b="1" dirty="0">
                <a:cs typeface="Helvetica" charset="0"/>
                <a:sym typeface="Helvetica" charset="0"/>
              </a:rPr>
              <a:t> (551-570)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457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Ἐφρ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ίμιος</a:t>
            </a:r>
            <a:r>
              <a:rPr lang="en-US" sz="2000" b="1" dirty="0">
                <a:cs typeface="Helvetica" charset="0"/>
                <a:sym typeface="Helvetica" charset="0"/>
              </a:rPr>
              <a:t> (527-545), </a:t>
            </a:r>
            <a:r>
              <a:rPr lang="en-US" sz="2000" b="1" dirty="0" err="1">
                <a:cs typeface="Helvetica" charset="0"/>
                <a:sym typeface="Helvetica" charset="0"/>
              </a:rPr>
              <a:t>Δόμνος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</a:t>
            </a:r>
            <a:r>
              <a:rPr lang="en-US" sz="2000" b="1" dirty="0">
                <a:cs typeface="Helvetica" charset="0"/>
                <a:sym typeface="Helvetica" charset="0"/>
              </a:rPr>
              <a:t>´ (545-559)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spcBef>
                <a:spcPts val="457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Πέτρος</a:t>
            </a:r>
            <a:r>
              <a:rPr lang="en-US" sz="2000" b="1" dirty="0">
                <a:cs typeface="Helvetica" charset="0"/>
                <a:sym typeface="Helvetica" charset="0"/>
              </a:rPr>
              <a:t> (524-552), Μα</a:t>
            </a:r>
            <a:r>
              <a:rPr lang="en-US" sz="2000" b="1" dirty="0" err="1">
                <a:cs typeface="Helvetica" charset="0"/>
                <a:sym typeface="Helvetica" charset="0"/>
              </a:rPr>
              <a:t>κάριος</a:t>
            </a:r>
            <a:r>
              <a:rPr lang="en-US" sz="2000" b="1" dirty="0">
                <a:cs typeface="Helvetica" charset="0"/>
                <a:sym typeface="Helvetica" charset="0"/>
              </a:rPr>
              <a:t> (552, 564-575), </a:t>
            </a:r>
            <a:r>
              <a:rPr lang="en-US" sz="2000" b="1" dirty="0" err="1">
                <a:cs typeface="Helvetica" charset="0"/>
                <a:sym typeface="Helvetica" charset="0"/>
              </a:rPr>
              <a:t>Εὐστόχιος</a:t>
            </a:r>
            <a:r>
              <a:rPr lang="en-US" sz="2000" b="1" dirty="0">
                <a:cs typeface="Helvetica" charset="0"/>
                <a:sym typeface="Helvetica" charset="0"/>
              </a:rPr>
              <a:t> (552-564)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128084"/>
      </p:ext>
    </p:extLst>
  </p:cSld>
  <p:clrMapOvr>
    <a:masterClrMapping/>
  </p:clrMapOvr>
  <p:transition spd="slow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892970" y="653355"/>
            <a:ext cx="7358063" cy="2232422"/>
          </a:xfrm>
          <a:ln/>
        </p:spPr>
        <p:txBody>
          <a:bodyPr/>
          <a:lstStyle/>
          <a:p>
            <a:pPr marL="571500" indent="-571500">
              <a:buFont typeface="Arial"/>
              <a:buChar char="•"/>
            </a:pPr>
            <a:r>
              <a:rPr lang="en-US" sz="3600" b="1" dirty="0" err="1">
                <a:cs typeface="Helvetica" charset="0"/>
                <a:sym typeface="Helvetica" charset="0"/>
              </a:rPr>
              <a:t>Ε</a:t>
            </a:r>
            <a:r>
              <a:rPr lang="en-US" sz="3600" b="1" dirty="0">
                <a:cs typeface="Helvetica" charset="0"/>
                <a:sym typeface="Helvetica" charset="0"/>
              </a:rPr>
              <a:t>´ </a:t>
            </a:r>
            <a:r>
              <a:rPr lang="en-US" sz="3600" b="1" dirty="0" err="1">
                <a:cs typeface="Helvetica" charset="0"/>
                <a:sym typeface="Helvetica" charset="0"/>
              </a:rPr>
              <a:t>Οἰκουμενικὴ</a:t>
            </a:r>
            <a:r>
              <a:rPr lang="en-US" sz="3600" b="1" dirty="0">
                <a:cs typeface="Helvetica" charset="0"/>
                <a:sym typeface="Helvetica" charset="0"/>
              </a:rPr>
              <a:t> </a:t>
            </a:r>
            <a:r>
              <a:rPr lang="en-US" sz="3600" b="1" dirty="0" err="1">
                <a:cs typeface="Helvetica" charset="0"/>
                <a:sym typeface="Helvetica" charset="0"/>
              </a:rPr>
              <a:t>Σύνοοδος</a:t>
            </a:r>
            <a:r>
              <a:rPr lang="en-US" sz="3600" b="1" dirty="0">
                <a:cs typeface="Helvetica" charset="0"/>
                <a:sym typeface="Helvetica" charset="0"/>
              </a:rPr>
              <a:t> 553</a:t>
            </a:r>
            <a:endParaRPr lang="en-US" sz="36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205351"/>
      </p:ext>
    </p:extLst>
  </p:cSld>
  <p:clrMapOvr>
    <a:masterClrMapping/>
  </p:clrMapOvr>
  <p:transition spd="slow"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/>
          <a:lstStyle/>
          <a:p>
            <a:pPr marL="5183" lvl="2" indent="0">
              <a:buNone/>
            </a:pPr>
            <a:r>
              <a:rPr lang="en-US" b="1" dirty="0" err="1">
                <a:solidFill>
                  <a:srgbClr val="002D99"/>
                </a:solidFill>
                <a:latin typeface="+mn-lt"/>
                <a:cs typeface="Zapf Dingbats" charset="0"/>
                <a:sym typeface="Helvetica" charset="0"/>
              </a:rPr>
              <a:t>Ἰουστινι</a:t>
            </a:r>
            <a:r>
              <a:rPr lang="en-US" b="1" dirty="0">
                <a:solidFill>
                  <a:srgbClr val="002D99"/>
                </a:solidFill>
                <a:latin typeface="+mn-lt"/>
                <a:cs typeface="Zapf Dingbats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002D99"/>
                </a:solidFill>
                <a:latin typeface="+mn-lt"/>
                <a:cs typeface="Zapf Dingbats" charset="0"/>
                <a:sym typeface="Helvetica" charset="0"/>
              </a:rPr>
              <a:t>νός</a:t>
            </a:r>
            <a:r>
              <a:rPr lang="en-US" b="1" dirty="0">
                <a:solidFill>
                  <a:srgbClr val="002D99"/>
                </a:solidFill>
                <a:latin typeface="+mn-lt"/>
                <a:cs typeface="Zapf Dingbats" charset="0"/>
                <a:sym typeface="Helvetica" charset="0"/>
              </a:rPr>
              <a:t> ➜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ἦτ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ν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π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ολὺ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εὔκολο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νὰ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ἀρχίσει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μιὰ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θεολογικὴ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ἔριδ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α,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ἀλλὰ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ἦτ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ν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π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ολὺ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δύσκολο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νὰ</a:t>
            </a:r>
            <a:r>
              <a:rPr lang="en-US" sz="2000" b="1" i="1" dirty="0">
                <a:solidFill>
                  <a:srgbClr val="5C650A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5C650A"/>
                </a:solidFill>
                <a:cs typeface="Helvetica" charset="0"/>
                <a:sym typeface="Helvetica" charset="0"/>
              </a:rPr>
              <a:t>κλείσει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550: </a:t>
            </a:r>
            <a:r>
              <a:rPr lang="en-US" sz="2000" b="1" dirty="0">
                <a:cs typeface="Helvetica" charset="0"/>
                <a:sym typeface="Helvetica" charset="0"/>
              </a:rPr>
              <a:t>(</a:t>
            </a:r>
            <a:r>
              <a:rPr lang="en-US" sz="2000" b="1" dirty="0" err="1">
                <a:cs typeface="Helvetica" charset="0"/>
                <a:sym typeface="Helvetica" charset="0"/>
              </a:rPr>
              <a:t>νέ</a:t>
            </a:r>
            <a:r>
              <a:rPr lang="en-US" sz="2000" b="1" dirty="0">
                <a:cs typeface="Helvetica" charset="0"/>
                <a:sym typeface="Helvetica" charset="0"/>
              </a:rPr>
              <a:t>α) </a:t>
            </a:r>
            <a:r>
              <a:rPr lang="en-US" sz="2000" b="1" dirty="0" err="1">
                <a:cs typeface="Helvetica" charset="0"/>
                <a:sym typeface="Helvetica" charset="0"/>
              </a:rPr>
              <a:t>θεολογικὴ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Διάσκεψη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: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r>
              <a:rPr lang="en-US" b="1" dirty="0">
                <a:cs typeface="Helvetica" charset="0"/>
                <a:sym typeface="Helvetica" charset="0"/>
              </a:rPr>
              <a:t>α. </a:t>
            </a:r>
            <a:r>
              <a:rPr lang="en-US" b="1" dirty="0" err="1">
                <a:cs typeface="Helvetica" charset="0"/>
                <a:sym typeface="Helvetica" charset="0"/>
              </a:rPr>
              <a:t>ἐγκ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λείφθηκε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ἡ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δι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δικ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σί</a:t>
            </a:r>
            <a:r>
              <a:rPr lang="en-US" b="1" dirty="0"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cs typeface="Helvetica" charset="0"/>
                <a:sym typeface="Helvetica" charset="0"/>
              </a:rPr>
              <a:t>ἐ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ι</a:t>
            </a:r>
            <a:r>
              <a:rPr lang="en-US" b="1" dirty="0">
                <a:cs typeface="Helvetica" charset="0"/>
                <a:sym typeface="Helvetica" charset="0"/>
              </a:rPr>
              <a:t>β</a:t>
            </a:r>
            <a:r>
              <a:rPr lang="en-US" b="1" dirty="0" err="1">
                <a:cs typeface="Helvetica" charset="0"/>
                <a:sym typeface="Helvetica" charset="0"/>
              </a:rPr>
              <a:t>ολῆς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Δι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τάγμ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τος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cs typeface="Helvetica" charset="0"/>
                <a:sym typeface="Helvetica" charset="0"/>
              </a:rPr>
              <a:t> «</a:t>
            </a:r>
            <a:r>
              <a:rPr lang="en-US" b="1" dirty="0" err="1">
                <a:cs typeface="Helvetica" charset="0"/>
                <a:sym typeface="Helvetica" charset="0"/>
              </a:rPr>
              <a:t>Τριῶν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Κεφ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λ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ίων</a:t>
            </a:r>
            <a:r>
              <a:rPr lang="en-US" b="1" dirty="0">
                <a:cs typeface="Helvetica" charset="0"/>
                <a:sym typeface="Helvetica" charset="0"/>
              </a:rPr>
              <a:t>»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r>
              <a:rPr lang="en-US" b="1" dirty="0">
                <a:cs typeface="Helvetica" charset="0"/>
                <a:sym typeface="Helvetica" charset="0"/>
              </a:rPr>
              <a:t>β. </a:t>
            </a:r>
            <a:r>
              <a:rPr lang="en-US" b="1" i="1" dirty="0" err="1">
                <a:cs typeface="Helvetica" charset="0"/>
                <a:sym typeface="Helvetica" charset="0"/>
              </a:rPr>
              <a:t>τὴ</a:t>
            </a:r>
            <a:r>
              <a:rPr lang="en-US" b="1" i="1" dirty="0"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cs typeface="Helvetica" charset="0"/>
                <a:sym typeface="Helvetica" charset="0"/>
              </a:rPr>
              <a:t>συνείδηση</a:t>
            </a:r>
            <a:r>
              <a:rPr lang="en-US" b="1" i="1" dirty="0"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cs typeface="Helvetica" charset="0"/>
                <a:sym typeface="Helvetica" charset="0"/>
              </a:rPr>
              <a:t>τῆς</a:t>
            </a:r>
            <a:r>
              <a:rPr lang="en-US" b="1" i="1" dirty="0"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cs typeface="Helvetica" charset="0"/>
                <a:sym typeface="Helvetica" charset="0"/>
              </a:rPr>
              <a:t>Ἐκκλησί</a:t>
            </a:r>
            <a:r>
              <a:rPr lang="en-US" b="1" i="1" dirty="0">
                <a:cs typeface="Helvetica" charset="0"/>
                <a:sym typeface="Helvetica" charset="0"/>
              </a:rPr>
              <a:t>α</a:t>
            </a:r>
            <a:r>
              <a:rPr lang="en-US" b="1" i="1" dirty="0" err="1">
                <a:cs typeface="Helvetica" charset="0"/>
                <a:sym typeface="Helvetica" charset="0"/>
              </a:rPr>
              <a:t>ς</a:t>
            </a:r>
            <a:r>
              <a:rPr lang="en-US" b="1" i="1" dirty="0"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cs typeface="Helvetica" charset="0"/>
                <a:sym typeface="Helvetica" charset="0"/>
              </a:rPr>
              <a:t>ἐκφράζει</a:t>
            </a:r>
            <a:r>
              <a:rPr lang="en-US" b="1" i="1" dirty="0"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cs typeface="Helvetica" charset="0"/>
                <a:sym typeface="Helvetica" charset="0"/>
              </a:rPr>
              <a:t>ἡ</a:t>
            </a:r>
            <a:r>
              <a:rPr lang="en-US" b="1" i="1" dirty="0"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solidFill>
                  <a:srgbClr val="A40800"/>
                </a:solidFill>
                <a:latin typeface="+mn-lt"/>
                <a:cs typeface="Helvetica" charset="0"/>
                <a:sym typeface="Helvetica" charset="0"/>
              </a:rPr>
              <a:t>Οἰκουμενικὴ</a:t>
            </a:r>
            <a:r>
              <a:rPr lang="en-US" b="1" i="1" dirty="0">
                <a:solidFill>
                  <a:srgbClr val="A40800"/>
                </a:solidFill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cs typeface="Helvetica" charset="0"/>
                <a:sym typeface="Helvetica" charset="0"/>
              </a:rPr>
              <a:t>Σύνοδος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550: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cs typeface="Helvetica" charset="0"/>
                <a:sym typeface="Helvetica" charset="0"/>
              </a:rPr>
              <a:t>ρχι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κὴ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Δευτέρ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Κιλικί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στὴ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Μοψουεστί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      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cs typeface="Helvetica" charset="0"/>
                <a:sym typeface="Helvetica" charset="0"/>
              </a:rPr>
              <a:t>ρχι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κὴ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Συρί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551: </a:t>
            </a:r>
            <a:r>
              <a:rPr lang="en-US" sz="2000" b="1" dirty="0" err="1">
                <a:cs typeface="Helvetica" charset="0"/>
                <a:sym typeface="Helvetica" charset="0"/>
              </a:rPr>
              <a:t>Διάτ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γμ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ιρέσεως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ἔργου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κούνδου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Ἑρμι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νῆς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551: </a:t>
            </a:r>
            <a:r>
              <a:rPr lang="en-US" sz="2000" b="1" dirty="0" err="1">
                <a:cs typeface="Helvetica" charset="0"/>
                <a:sym typeface="Helvetica" charset="0"/>
              </a:rPr>
              <a:t>σύγκρουση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ά</a:t>
            </a:r>
            <a:r>
              <a:rPr lang="en-US" sz="2000" b="1" dirty="0">
                <a:cs typeface="Helvetica" charset="0"/>
                <a:sym typeface="Helvetica" charset="0"/>
              </a:rPr>
              <a:t>πα </a:t>
            </a:r>
            <a:r>
              <a:rPr lang="en-US" sz="2000" b="1" dirty="0" err="1">
                <a:cs typeface="Helvetica" charset="0"/>
                <a:sym typeface="Helvetica" charset="0"/>
              </a:rPr>
              <a:t>Βιγιλίου</a:t>
            </a:r>
            <a:r>
              <a:rPr lang="en-US" sz="2000" b="1" dirty="0">
                <a:cs typeface="Helvetica" charset="0"/>
                <a:sym typeface="Helvetica" charset="0"/>
              </a:rPr>
              <a:t> - </a:t>
            </a:r>
            <a:r>
              <a:rPr lang="en-US" sz="2000" b="1" dirty="0" err="1">
                <a:cs typeface="Helvetica" charset="0"/>
                <a:sym typeface="Helvetica" charset="0"/>
              </a:rPr>
              <a:t>Ἰουστινι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νοῦ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552: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Εὐτύχιος</a:t>
            </a:r>
            <a:r>
              <a:rPr lang="en-US" sz="2000" b="1" dirty="0">
                <a:cs typeface="Helvetica" charset="0"/>
                <a:sym typeface="Helvetica" charset="0"/>
              </a:rPr>
              <a:t> (552-570)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        </a:t>
            </a:r>
            <a:r>
              <a:rPr lang="en-US" sz="2000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Εὐστόχιος</a:t>
            </a:r>
            <a:r>
              <a:rPr lang="en-US" sz="2000" b="1" dirty="0">
                <a:cs typeface="Helvetica" charset="0"/>
                <a:sym typeface="Helvetica" charset="0"/>
              </a:rPr>
              <a:t> (552-564)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472667"/>
      </p:ext>
    </p:extLst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39824"/>
            <a:ext cx="8229600" cy="1515805"/>
          </a:xfrm>
          <a:ln/>
        </p:spPr>
        <p:txBody>
          <a:bodyPr/>
          <a:lstStyle/>
          <a:p>
            <a:r>
              <a:rPr lang="el-GR" sz="3900" b="1" dirty="0">
                <a:cs typeface="Helvetica" charset="0"/>
                <a:sym typeface="Helvetica" charset="0"/>
              </a:rPr>
              <a:t>Ἀντιχαλκηδονισμός </a:t>
            </a:r>
            <a:r>
              <a:rPr lang="el-GR" sz="3900" b="1" dirty="0">
                <a:cs typeface="Helvetica" charset="0"/>
                <a:sym typeface="Helvetica" charset="0"/>
              </a:rPr>
              <a:t>-</a:t>
            </a:r>
            <a:r>
              <a:rPr lang="el-GR" sz="3900" b="1" dirty="0">
                <a:cs typeface="Helvetica" charset="0"/>
                <a:sym typeface="Helvetica" charset="0"/>
              </a:rPr>
              <a:t> Νεοχαλκηδονισμός</a:t>
            </a:r>
            <a:endParaRPr lang="en-US" sz="39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500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/>
          <a:lstStyle/>
          <a:p>
            <a:pPr marL="5183" lvl="2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 Μα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ΐου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553: </a:t>
            </a:r>
            <a:r>
              <a:rPr lang="en-US" sz="2000" b="1" dirty="0" err="1">
                <a:cs typeface="Helvetica" charset="0"/>
                <a:sym typeface="Helvetica" charset="0"/>
              </a:rPr>
              <a:t>ἔν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ρξη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ἐργ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σιῶν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Συνόδου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14 Μα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ΐου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553: </a:t>
            </a:r>
            <a:r>
              <a:rPr lang="en-US" sz="2000" b="1" dirty="0" err="1">
                <a:cs typeface="Helvetica" charset="0"/>
                <a:sym typeface="Helvetica" charset="0"/>
              </a:rPr>
              <a:t>Constitutum</a:t>
            </a:r>
            <a:r>
              <a:rPr lang="en-US" sz="2000" b="1" dirty="0">
                <a:cs typeface="Helvetica" charset="0"/>
                <a:sym typeface="Helvetica" charset="0"/>
              </a:rPr>
              <a:t> I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26 Μα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ΐου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553: </a:t>
            </a:r>
            <a:r>
              <a:rPr lang="en-US" sz="2000" b="1" dirty="0" err="1">
                <a:cs typeface="Helvetica" charset="0"/>
                <a:sym typeface="Helvetica" charset="0"/>
              </a:rPr>
              <a:t>Ζ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cs typeface="Helvetica" charset="0"/>
                <a:sym typeface="Helvetica" charset="0"/>
              </a:rPr>
              <a:t>Συνεδρί</a:t>
            </a:r>
            <a:r>
              <a:rPr lang="en-US" sz="2000" b="1" dirty="0">
                <a:cs typeface="Helvetica" charset="0"/>
                <a:sym typeface="Helvetica" charset="0"/>
              </a:rPr>
              <a:t>α : </a:t>
            </a:r>
            <a:r>
              <a:rPr lang="en-US" sz="2000" b="1" dirty="0" err="1"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γρ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φὴ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ὀνόμ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τος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ά</a:t>
            </a:r>
            <a:r>
              <a:rPr lang="en-US" sz="2000" b="1" dirty="0">
                <a:cs typeface="Helvetica" charset="0"/>
                <a:sym typeface="Helvetica" charset="0"/>
              </a:rPr>
              <a:t>πα / </a:t>
            </a:r>
            <a:r>
              <a:rPr lang="en-US" sz="2000" b="1" dirty="0" err="1">
                <a:cs typeface="Helvetica" charset="0"/>
                <a:sym typeface="Helvetica" charset="0"/>
              </a:rPr>
              <a:t>μὴ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κο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κοινωνί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μὲ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τὴν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ἐκκλησί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r>
              <a:rPr lang="en-US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b="1" dirty="0" err="1">
                <a:cs typeface="Helvetica" charset="0"/>
                <a:sym typeface="Helvetica" charset="0"/>
              </a:rPr>
              <a:t>ἀντι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ροτάσεις</a:t>
            </a:r>
            <a:r>
              <a:rPr lang="en-US" b="1" dirty="0"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cs typeface="Helvetica" charset="0"/>
                <a:sym typeface="Helvetica" charset="0"/>
              </a:rPr>
              <a:t>ά</a:t>
            </a:r>
            <a:r>
              <a:rPr lang="en-US" b="1" dirty="0">
                <a:cs typeface="Helvetica" charset="0"/>
                <a:sym typeface="Helvetica" charset="0"/>
              </a:rPr>
              <a:t>πα </a:t>
            </a:r>
            <a:r>
              <a:rPr lang="en-US" b="1" dirty="0" err="1">
                <a:cs typeface="Helvetica" charset="0"/>
                <a:sym typeface="Helvetica" charset="0"/>
              </a:rPr>
              <a:t>Βιγιλίου</a:t>
            </a:r>
            <a:r>
              <a:rPr lang="en-US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r>
              <a:rPr lang="en-US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b="1" dirty="0" err="1">
                <a:cs typeface="Helvetica" charset="0"/>
                <a:sym typeface="Helvetica" charset="0"/>
              </a:rPr>
              <a:t>ἡ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Σύνοδος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ἀ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έρριψε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cs typeface="Helvetica" charset="0"/>
                <a:sym typeface="Helvetica" charset="0"/>
              </a:rPr>
              <a:t>ρότ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ση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cs typeface="Helvetica" charset="0"/>
                <a:sym typeface="Helvetica" charset="0"/>
              </a:rPr>
              <a:t>contradictio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2 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Ἰουνίου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553: </a:t>
            </a:r>
            <a:r>
              <a:rPr lang="en-US" sz="2000" b="1" dirty="0" err="1">
                <a:cs typeface="Helvetica" charset="0"/>
                <a:sym typeface="Helvetica" charset="0"/>
              </a:rPr>
              <a:t>Η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cs typeface="Helvetica" charset="0"/>
                <a:sym typeface="Helvetica" charset="0"/>
              </a:rPr>
              <a:t>Συνεδρί</a:t>
            </a:r>
            <a:r>
              <a:rPr lang="en-US" sz="2000" b="1" dirty="0">
                <a:cs typeface="Helvetica" charset="0"/>
                <a:sym typeface="Helvetica" charset="0"/>
              </a:rPr>
              <a:t>α : </a:t>
            </a:r>
            <a:r>
              <a:rPr lang="en-US" sz="2000" b="1" dirty="0" err="1">
                <a:cs typeface="Helvetica" charset="0"/>
                <a:sym typeface="Helvetica" charset="0"/>
              </a:rPr>
              <a:t>ὁλοκλήρωση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ἐργ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σιῶν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Συνόδου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συμμετεῖχ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</a:t>
            </a:r>
            <a:r>
              <a:rPr lang="en-US" b="1" dirty="0">
                <a:cs typeface="Helvetica" charset="0"/>
                <a:sym typeface="Helvetica" charset="0"/>
              </a:rPr>
              <a:t> 164 </a:t>
            </a:r>
            <a:r>
              <a:rPr lang="en-US" b="1" dirty="0" err="1">
                <a:cs typeface="Helvetica" charset="0"/>
                <a:sym typeface="Helvetica" charset="0"/>
              </a:rPr>
              <a:t>ἐ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ίσκο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οι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r>
              <a:rPr lang="en-US" b="1" i="1" dirty="0">
                <a:cs typeface="Helvetica" charset="0"/>
                <a:sym typeface="Helvetica" charset="0"/>
              </a:rPr>
              <a:t>π</a:t>
            </a:r>
            <a:r>
              <a:rPr lang="en-US" b="1" i="1" dirty="0" err="1">
                <a:cs typeface="Helvetica" charset="0"/>
                <a:sym typeface="Helvetica" charset="0"/>
              </a:rPr>
              <a:t>ρ</a:t>
            </a:r>
            <a:r>
              <a:rPr lang="en-US" b="1" i="1" dirty="0">
                <a:cs typeface="Helvetica" charset="0"/>
                <a:sym typeface="Helvetica" charset="0"/>
              </a:rPr>
              <a:t>α</a:t>
            </a:r>
            <a:r>
              <a:rPr lang="en-US" b="1" i="1" dirty="0" err="1">
                <a:cs typeface="Helvetica" charset="0"/>
                <a:sym typeface="Helvetica" charset="0"/>
              </a:rPr>
              <a:t>κτικὰ</a:t>
            </a:r>
            <a:r>
              <a:rPr lang="en-US" b="1" i="1" dirty="0">
                <a:cs typeface="Helvetica" charset="0"/>
                <a:sym typeface="Helvetica" charset="0"/>
              </a:rPr>
              <a:t> </a:t>
            </a:r>
            <a:r>
              <a:rPr lang="en-US" b="1" i="1" dirty="0" err="1">
                <a:cs typeface="Helvetica" charset="0"/>
                <a:sym typeface="Helvetica" charset="0"/>
              </a:rPr>
              <a:t>Συνόδου</a:t>
            </a:r>
            <a:endParaRPr lang="en-US" b="1" i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Ὅρος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τῆς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Συνόδου</a:t>
            </a:r>
            <a:endParaRPr lang="en-US" b="1" i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22 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Φε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ρου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ρίου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554: </a:t>
            </a:r>
            <a:r>
              <a:rPr lang="en-US" sz="2000" b="1" dirty="0" err="1">
                <a:cs typeface="Helvetica" charset="0"/>
                <a:sym typeface="Helvetica" charset="0"/>
              </a:rPr>
              <a:t>Constitutum</a:t>
            </a:r>
            <a:r>
              <a:rPr lang="en-US" sz="2000" b="1" dirty="0">
                <a:cs typeface="Helvetica" charset="0"/>
                <a:sym typeface="Helvetica" charset="0"/>
              </a:rPr>
              <a:t> IΙ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34251"/>
      </p:ext>
    </p:extLst>
  </p:cSld>
  <p:clrMapOvr>
    <a:masterClrMapping/>
  </p:clrMapOvr>
  <p:transition spd="slow"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>
            <a:normAutofit lnSpcReduction="10000"/>
          </a:bodyPr>
          <a:lstStyle/>
          <a:p>
            <a:pPr marL="5183" lvl="2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7 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Ἰουνίου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555: </a:t>
            </a:r>
            <a:r>
              <a:rPr lang="en-US" sz="2000" b="1" dirty="0" err="1">
                <a:cs typeface="Helvetica" charset="0"/>
                <a:sym typeface="Helvetica" charset="0"/>
              </a:rPr>
              <a:t>θάν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Βιγιλίου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στὴ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Σικελί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556-561: 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ά</a:t>
            </a:r>
            <a:r>
              <a:rPr lang="en-US" sz="2000" b="1" dirty="0"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Ρῶμης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Πελάγιος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cs typeface="Helvetica" charset="0"/>
                <a:sym typeface="Helvetica" charset="0"/>
              </a:rPr>
              <a:t>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r>
              <a:rPr lang="en-US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572: </a:t>
            </a:r>
            <a:r>
              <a:rPr lang="en-US" b="1" dirty="0" err="1">
                <a:cs typeface="Helvetica" charset="0"/>
                <a:sym typeface="Helvetica" charset="0"/>
              </a:rPr>
              <a:t>ἀ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οκ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τάστ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ση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κοινωνί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Ρώμης</a:t>
            </a:r>
            <a:r>
              <a:rPr lang="en-US" b="1" dirty="0">
                <a:cs typeface="Helvetica" charset="0"/>
                <a:sym typeface="Helvetica" charset="0"/>
              </a:rPr>
              <a:t> - </a:t>
            </a:r>
            <a:r>
              <a:rPr lang="en-US" b="1" dirty="0" err="1">
                <a:cs typeface="Helvetica" charset="0"/>
                <a:sym typeface="Helvetica" charset="0"/>
              </a:rPr>
              <a:t>Μεδιολάνων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r>
              <a:rPr lang="en-US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689: </a:t>
            </a:r>
            <a:r>
              <a:rPr lang="en-US" b="1" dirty="0" err="1">
                <a:cs typeface="Helvetica" charset="0"/>
                <a:sym typeface="Helvetica" charset="0"/>
              </a:rPr>
              <a:t>ἀ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οκ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τάστ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ση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κοινωνί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Ρώμης</a:t>
            </a:r>
            <a:r>
              <a:rPr lang="en-US" b="1" dirty="0">
                <a:cs typeface="Helvetica" charset="0"/>
                <a:sym typeface="Helvetica" charset="0"/>
              </a:rPr>
              <a:t> - </a:t>
            </a:r>
            <a:r>
              <a:rPr lang="en-US" b="1" dirty="0" err="1">
                <a:cs typeface="Helvetica" charset="0"/>
                <a:sym typeface="Helvetica" charset="0"/>
              </a:rPr>
              <a:t>Ἀκυληί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Ἀν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τολή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: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Ἰάκω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δ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ῖος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ἢ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Ζάνζ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λος</a:t>
            </a:r>
            <a:r>
              <a:rPr lang="en-US" sz="2000" b="1" dirty="0">
                <a:cs typeface="Helvetica" charset="0"/>
                <a:sym typeface="Helvetica" charset="0"/>
              </a:rPr>
              <a:t> (543-578)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563: </a:t>
            </a:r>
            <a:r>
              <a:rPr lang="en-US" sz="2000" b="1" dirty="0" err="1">
                <a:cs typeface="Helvetica" charset="0"/>
                <a:sym typeface="Helvetica" charset="0"/>
              </a:rPr>
              <a:t>Διάτ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γμ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Ἀφθ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ρτοδοκητισμοῦ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564: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θ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ίρεση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Εὐτυχίου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564: </a:t>
            </a:r>
            <a:r>
              <a:rPr lang="en-US" sz="2000" b="1" dirty="0"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cs typeface="Helvetica" charset="0"/>
                <a:sym typeface="Helvetica" charset="0"/>
              </a:rPr>
              <a:t>τρι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ρχικὴ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τὴν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ροεδρί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σίου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cs typeface="Helvetica" charset="0"/>
                <a:sym typeface="Helvetica" charset="0"/>
              </a:rPr>
              <a:t>´ (559-570)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565-578: </a:t>
            </a:r>
            <a:r>
              <a:rPr lang="en-US" sz="2000" b="1" dirty="0" err="1">
                <a:cs typeface="Helvetica" charset="0"/>
                <a:sym typeface="Helvetica" charset="0"/>
              </a:rPr>
              <a:t>Ἰουστίνος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567: </a:t>
            </a:r>
            <a:r>
              <a:rPr lang="en-US" sz="2000" b="1" dirty="0" err="1">
                <a:cs typeface="Helvetica" charset="0"/>
                <a:sym typeface="Helvetica" charset="0"/>
              </a:rPr>
              <a:t>Διάτ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γμ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νέωσης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«</a:t>
            </a:r>
            <a:r>
              <a:rPr lang="en-US" sz="2000" b="1" dirty="0" err="1">
                <a:cs typeface="Helvetica" charset="0"/>
                <a:sym typeface="Helvetica" charset="0"/>
              </a:rPr>
              <a:t>Ἑνωτικοῦ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Ζήνων</a:t>
            </a:r>
            <a:r>
              <a:rPr lang="en-US" sz="2000" b="1" dirty="0">
                <a:cs typeface="Helvetica" charset="0"/>
                <a:sym typeface="Helvetica" charset="0"/>
              </a:rPr>
              <a:t>α».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578-582: </a:t>
            </a:r>
            <a:r>
              <a:rPr lang="en-US" sz="2000" b="1" dirty="0" err="1">
                <a:cs typeface="Helvetica" charset="0"/>
                <a:sym typeface="Helvetica" charset="0"/>
              </a:rPr>
              <a:t>Τι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έριος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582-602: </a:t>
            </a:r>
            <a:r>
              <a:rPr lang="en-US" sz="2000" b="1" dirty="0">
                <a:cs typeface="Helvetica" charset="0"/>
                <a:sym typeface="Helvetica" charset="0"/>
              </a:rPr>
              <a:t>Μα</a:t>
            </a:r>
            <a:r>
              <a:rPr lang="en-US" sz="2000" b="1" dirty="0" err="1">
                <a:cs typeface="Helvetica" charset="0"/>
                <a:sym typeface="Helvetica" charset="0"/>
              </a:rPr>
              <a:t>ύρικιος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2" indent="0">
              <a:spcBef>
                <a:spcPts val="653"/>
              </a:spcBef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spcBef>
                <a:spcPts val="653"/>
              </a:spcBef>
              <a:buNone/>
            </a:pP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878936"/>
      </p:ext>
    </p:extLst>
  </p:cSld>
  <p:clrMapOvr>
    <a:masterClrMapping/>
  </p:clrMapOvr>
  <p:transition spd="slow"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490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1.0.</a:t>
            </a:r>
            <a:r>
              <a:rPr lang="el-GR" sz="2000" dirty="0" smtClean="0"/>
              <a:t>  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Πανεπιστήμιον Αθηνών</a:t>
            </a:r>
            <a:r>
              <a:rPr lang="en-US" sz="2000" dirty="0" err="1" smtClean="0">
                <a:sym typeface="Helvetica" pitchFamily="2" charset="0"/>
              </a:rPr>
              <a:t>Δρ</a:t>
            </a:r>
            <a:r>
              <a:rPr lang="en-US" sz="2000" dirty="0" smtClean="0">
                <a:sym typeface="Helvetica" pitchFamily="2" charset="0"/>
              </a:rPr>
              <a:t>. </a:t>
            </a:r>
            <a:r>
              <a:rPr lang="en-US" sz="2000" dirty="0" err="1" smtClean="0">
                <a:sym typeface="Helvetica" pitchFamily="2" charset="0"/>
              </a:rPr>
              <a:t>Ἰωάννης</a:t>
            </a:r>
            <a:r>
              <a:rPr lang="en-US" sz="2000" dirty="0" smtClean="0">
                <a:sym typeface="Helvetica" pitchFamily="2" charset="0"/>
              </a:rPr>
              <a:t> </a:t>
            </a:r>
            <a:r>
              <a:rPr lang="en-US" sz="2000" dirty="0" err="1" smtClean="0">
                <a:sym typeface="Helvetica" pitchFamily="2" charset="0"/>
              </a:rPr>
              <a:t>Ἀντ</a:t>
            </a:r>
            <a:r>
              <a:rPr lang="en-US" sz="2000" dirty="0" smtClean="0">
                <a:sym typeface="Helvetica" pitchFamily="2" charset="0"/>
              </a:rPr>
              <a:t>. </a:t>
            </a:r>
            <a:r>
              <a:rPr lang="en-US" sz="2000" dirty="0" err="1" smtClean="0">
                <a:sym typeface="Helvetica" pitchFamily="2" charset="0"/>
              </a:rPr>
              <a:t>Παναγιωτόπουλος</a:t>
            </a:r>
            <a:r>
              <a:rPr lang="el-GR" sz="2000" dirty="0" smtClean="0"/>
              <a:t>. «</a:t>
            </a:r>
            <a:r>
              <a:rPr lang="el-GR" sz="2000" dirty="0" err="1" smtClean="0"/>
              <a:t>Γενικὴ</a:t>
            </a:r>
            <a:r>
              <a:rPr lang="el-GR" sz="2000" dirty="0" smtClean="0"/>
              <a:t> </a:t>
            </a:r>
            <a:r>
              <a:rPr lang="el-GR" sz="2000" dirty="0" err="1" smtClean="0"/>
              <a:t>Ἐκκλησιαστικὴ</a:t>
            </a:r>
            <a:r>
              <a:rPr lang="el-GR" sz="2000" dirty="0" smtClean="0"/>
              <a:t> </a:t>
            </a:r>
            <a:r>
              <a:rPr lang="el-GR" sz="2000" dirty="0" err="1" smtClean="0"/>
              <a:t>Ἱστορία</a:t>
            </a:r>
            <a:r>
              <a:rPr lang="el-GR" sz="2000" dirty="0" smtClean="0"/>
              <a:t> Α´. </a:t>
            </a:r>
            <a:r>
              <a:rPr lang="el-GR" sz="2000" dirty="0" err="1">
                <a:cs typeface="Helvetica" charset="0"/>
                <a:sym typeface="Helvetica" charset="0"/>
              </a:rPr>
              <a:t>Ἀντιχαλκηδονισμός</a:t>
            </a:r>
            <a:r>
              <a:rPr lang="el-GR" sz="2000" dirty="0">
                <a:cs typeface="Helvetica" charset="0"/>
                <a:sym typeface="Helvetica" charset="0"/>
              </a:rPr>
              <a:t> - </a:t>
            </a:r>
            <a:r>
              <a:rPr lang="el-GR" sz="2000" dirty="0" err="1">
                <a:cs typeface="Helvetica" charset="0"/>
                <a:sym typeface="Helvetica" charset="0"/>
              </a:rPr>
              <a:t>Νεοχαλκηδονισμός</a:t>
            </a:r>
            <a:r>
              <a:rPr lang="el-GR" sz="2000" dirty="0" smtClean="0"/>
              <a:t>». </a:t>
            </a:r>
            <a:r>
              <a:rPr lang="el-GR" sz="2000" dirty="0" smtClean="0"/>
              <a:t>Έκδοση: 1.0. Αθήνα 201</a:t>
            </a:r>
            <a:r>
              <a:rPr lang="en-US" sz="2000" dirty="0" smtClean="0"/>
              <a:t>5</a:t>
            </a:r>
            <a:r>
              <a:rPr lang="el-GR" sz="2000" dirty="0" smtClean="0"/>
              <a:t>. Διαθέσιμο από τη δικτυακή διεύθυνση: </a:t>
            </a:r>
            <a:r>
              <a:rPr lang="en-US" sz="2000" dirty="0" smtClean="0">
                <a:solidFill>
                  <a:srgbClr val="FF0000"/>
                </a:solidFill>
                <a:hlinkClick r:id="rId3"/>
              </a:rPr>
              <a:t>eclass.uoa.gr/courses/THEOL112/ </a:t>
            </a:r>
            <a:endParaRPr lang="el-GR" sz="2000" dirty="0" smtClean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433: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Ὅρος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Δι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λλ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γῶν</a:t>
            </a:r>
            <a:endParaRPr lang="en-US" b="1" dirty="0">
              <a:solidFill>
                <a:srgbClr val="2B4714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451: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Ὅρος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τῆς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Δ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´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Οἰκουμενικῆς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Συνόδου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ἀντίθεση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φιλοσοφικῆς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σκέψης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ἐμ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ειρί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ίστεως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cs typeface="Helvetica" charset="0"/>
                <a:sym typeface="Helvetica" charset="0"/>
              </a:rPr>
              <a:t>ἐκλετικὴ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χρήση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φιλοσοφικῶν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ὅρων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μετ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ξὺ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τὸ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«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ἐνυ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όστ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το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»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τῆς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ἀνθρώ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ινης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φύσεως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στὸ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π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ρόσω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ο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τοῦ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θείου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Λόγου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75210"/>
      </p:ext>
    </p:extLst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Ἀντιχ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λκηδομισμός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(451-482)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451: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νόν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ΚΗ´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Δ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Οἰκουμενικῆς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Συνόδου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452: </a:t>
            </a:r>
            <a:r>
              <a:rPr lang="en-US" sz="2000" b="1" dirty="0" err="1"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τάγμ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</a:t>
            </a:r>
            <a:r>
              <a:rPr lang="en-US" sz="2000" b="1" dirty="0">
                <a:cs typeface="Helvetica" charset="0"/>
                <a:sym typeface="Helvetica" charset="0"/>
              </a:rPr>
              <a:t>α (3) α</a:t>
            </a:r>
            <a:r>
              <a:rPr lang="en-US" sz="2000" b="1" dirty="0" err="1">
                <a:cs typeface="Helvetica" charset="0"/>
                <a:sym typeface="Helvetica" charset="0"/>
              </a:rPr>
              <a:t>ὐτοκράτορ</a:t>
            </a:r>
            <a:r>
              <a:rPr lang="en-US" sz="2000" b="1" dirty="0">
                <a:cs typeface="Helvetica" charset="0"/>
                <a:sym typeface="Helvetica" charset="0"/>
              </a:rPr>
              <a:t>α Μα</a:t>
            </a:r>
            <a:r>
              <a:rPr lang="en-US" sz="2000" b="1" dirty="0" err="1">
                <a:cs typeface="Helvetica" charset="0"/>
                <a:sym typeface="Helvetica" charset="0"/>
              </a:rPr>
              <a:t>ρκι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νοῦ</a:t>
            </a:r>
            <a:r>
              <a:rPr lang="en-US" sz="2000" b="1" dirty="0">
                <a:cs typeface="Helvetica" charset="0"/>
                <a:sym typeface="Helvetica" charset="0"/>
              </a:rPr>
              <a:t> (450-457) : α</a:t>
            </a:r>
            <a:r>
              <a:rPr lang="en-US" sz="2000" b="1" dirty="0" err="1">
                <a:cs typeface="Helvetica" charset="0"/>
                <a:sym typeface="Helvetica" charset="0"/>
              </a:rPr>
              <a:t>ὐστηρότητ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τάγμ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τος</a:t>
            </a:r>
            <a:r>
              <a:rPr lang="en-US" sz="2000" b="1" dirty="0">
                <a:cs typeface="Helvetica" charset="0"/>
                <a:sym typeface="Helvetica" charset="0"/>
              </a:rPr>
              <a:t> (6 </a:t>
            </a:r>
            <a:r>
              <a:rPr lang="en-US" sz="2000" b="1" dirty="0" err="1">
                <a:cs typeface="Helvetica" charset="0"/>
                <a:sym typeface="Helvetica" charset="0"/>
              </a:rPr>
              <a:t>Ἰουλίου</a:t>
            </a:r>
            <a:r>
              <a:rPr lang="en-US" sz="2000" b="1" dirty="0">
                <a:cs typeface="Helvetica" charset="0"/>
                <a:sym typeface="Helvetica" charset="0"/>
              </a:rPr>
              <a:t> 452)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452 - 453: </a:t>
            </a:r>
            <a:r>
              <a:rPr lang="en-US" sz="2000" b="1" dirty="0" err="1">
                <a:cs typeface="Helvetica" charset="0"/>
                <a:sym typeface="Helvetica" charset="0"/>
              </a:rPr>
              <a:t>μον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χὸς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Θεοδόσιος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τὰ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Ἰου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εν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λίου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οστηρικτὲς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Χ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λκηδόνος</a:t>
            </a:r>
            <a:r>
              <a:rPr lang="en-US" sz="2000" b="1" dirty="0">
                <a:cs typeface="Helvetica" charset="0"/>
                <a:sym typeface="Helvetica" charset="0"/>
              </a:rPr>
              <a:t>: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Zapf Dingbats" charset="0"/>
                <a:sym typeface="Helvetica" charset="0"/>
              </a:rPr>
              <a:t>Εὐθύμιος</a:t>
            </a:r>
            <a:r>
              <a:rPr lang="en-US" b="1" dirty="0">
                <a:cs typeface="Zapf Dingbats" charset="0"/>
                <a:sym typeface="Helvetica" charset="0"/>
              </a:rPr>
              <a:t> (✝473) 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600323" lvl="4" indent="0">
              <a:buNone/>
            </a:pPr>
            <a:r>
              <a:rPr lang="en-US" b="1" dirty="0" err="1">
                <a:cs typeface="Zapf Dingbats" charset="0"/>
                <a:sym typeface="Helvetica" charset="0"/>
              </a:rPr>
              <a:t>Σά</a:t>
            </a:r>
            <a:r>
              <a:rPr lang="en-US" b="1" dirty="0">
                <a:cs typeface="Zapf Dingbats" charset="0"/>
                <a:sym typeface="Helvetica" charset="0"/>
              </a:rPr>
              <a:t>ββα</a:t>
            </a:r>
            <a:r>
              <a:rPr lang="en-US" b="1" dirty="0" err="1">
                <a:cs typeface="Zapf Dingbats" charset="0"/>
                <a:sym typeface="Helvetica" charset="0"/>
              </a:rPr>
              <a:t>ς</a:t>
            </a:r>
            <a:r>
              <a:rPr lang="en-US" b="1" dirty="0">
                <a:cs typeface="Zapf Dingbats" charset="0"/>
                <a:sym typeface="Helvetica" charset="0"/>
              </a:rPr>
              <a:t> (✝532) 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600323" lvl="4" indent="0">
              <a:buNone/>
            </a:pPr>
            <a:r>
              <a:rPr lang="en-US" b="1" dirty="0" err="1">
                <a:cs typeface="Zapf Dingbats" charset="0"/>
                <a:sym typeface="Helvetica" charset="0"/>
              </a:rPr>
              <a:t>Θεοδόσιος</a:t>
            </a:r>
            <a:r>
              <a:rPr lang="en-US" b="1" dirty="0">
                <a:cs typeface="Zapf Dingbats" charset="0"/>
                <a:sym typeface="Helvetica" charset="0"/>
              </a:rPr>
              <a:t> (✝529)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b="1" dirty="0" err="1">
                <a:solidFill>
                  <a:srgbClr val="002D99"/>
                </a:solidFill>
                <a:latin typeface="+mn-lt"/>
                <a:cs typeface="Helvetica" charset="0"/>
                <a:sym typeface="Helvetica" charset="0"/>
              </a:rPr>
              <a:t>Ἀλεξάνδρει</a:t>
            </a:r>
            <a:r>
              <a:rPr lang="en-US" b="1" dirty="0">
                <a:solidFill>
                  <a:srgbClr val="002D99"/>
                </a:solidFill>
                <a:latin typeface="+mn-lt"/>
                <a:cs typeface="Helvetica" charset="0"/>
                <a:sym typeface="Helvetica" charset="0"/>
              </a:rPr>
              <a:t>α: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ἐκλογὴ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Προτερίου</a:t>
            </a:r>
            <a:r>
              <a:rPr lang="en-US" sz="2000" b="1" dirty="0">
                <a:cs typeface="Helvetica" charset="0"/>
                <a:sym typeface="Helvetica" charset="0"/>
              </a:rPr>
              <a:t> (451-457)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392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ἀντι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πα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ράθεση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μὲ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τοὺς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μον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χοὺς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τῆς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Αἰγύ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9B2C01"/>
                </a:solidFill>
                <a:cs typeface="Zapf Dingbats" charset="0"/>
                <a:sym typeface="Helvetica" charset="0"/>
              </a:rPr>
              <a:t>του</a:t>
            </a: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cs typeface="Helvetica" charset="0"/>
                <a:sym typeface="Helvetica" charset="0"/>
              </a:rPr>
              <a:t>τρ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γικὰ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γεγονότ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cs typeface="Helvetica" charset="0"/>
                <a:sym typeface="Helvetica" charset="0"/>
              </a:rPr>
              <a:t>ἐγκ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τάλειψη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πα</a:t>
            </a:r>
            <a:r>
              <a:rPr lang="en-US" sz="2000" b="1" dirty="0" err="1">
                <a:cs typeface="Helvetica" charset="0"/>
                <a:sym typeface="Helvetica" charset="0"/>
              </a:rPr>
              <a:t>τριάρχη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Τιμόθεο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Αἴλουρο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1D300D"/>
                </a:solidFill>
                <a:cs typeface="Helvetica" charset="0"/>
                <a:sym typeface="Helvetica" charset="0"/>
              </a:rPr>
              <a:t>Πέτρο</a:t>
            </a:r>
            <a:r>
              <a:rPr lang="en-US" sz="2000" b="1" dirty="0">
                <a:solidFill>
                  <a:srgbClr val="1D300D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1D300D"/>
                </a:solidFill>
                <a:cs typeface="Helvetica" charset="0"/>
                <a:sym typeface="Helvetica" charset="0"/>
              </a:rPr>
              <a:t>Μογγό</a:t>
            </a:r>
            <a:endParaRPr lang="en-US" sz="2000" b="1" dirty="0">
              <a:solidFill>
                <a:srgbClr val="1D300D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buNone/>
            </a:pPr>
            <a:endParaRPr lang="en-US" sz="2000" b="1" dirty="0">
              <a:solidFill>
                <a:srgbClr val="1D300D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454: </a:t>
            </a:r>
            <a:r>
              <a:rPr lang="en-US" sz="2000" b="1" dirty="0" err="1">
                <a:cs typeface="Helvetica" charset="0"/>
                <a:sym typeface="Helvetica" charset="0"/>
              </a:rPr>
              <a:t>θάν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Διόσκορου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στὴ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Γάγγρ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24345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40"/>
            <a:ext cx="8706445" cy="5045273"/>
          </a:xfrm>
          <a:ln/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457: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ὐτοκράτορ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Λέων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´ (457-474) 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457: </a:t>
            </a:r>
            <a:r>
              <a:rPr lang="en-US" sz="2000" b="1" dirty="0" err="1">
                <a:cs typeface="Helvetica" charset="0"/>
                <a:sym typeface="Helvetica" charset="0"/>
              </a:rPr>
              <a:t>Δολοφονεῖτ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ι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ὄχλο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στὸ</a:t>
            </a:r>
            <a:r>
              <a:rPr lang="en-US" sz="2000" b="1" dirty="0">
                <a:cs typeface="Helvetica" charset="0"/>
                <a:sym typeface="Helvetica" charset="0"/>
              </a:rPr>
              <a:t> βαπ</a:t>
            </a:r>
            <a:r>
              <a:rPr lang="en-US" sz="2000" b="1" dirty="0" err="1">
                <a:cs typeface="Helvetica" charset="0"/>
                <a:sym typeface="Helvetica" charset="0"/>
              </a:rPr>
              <a:t>τιστήριο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μητρο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ολιτικοῦ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πα</a:t>
            </a:r>
            <a:r>
              <a:rPr lang="en-US" sz="2000" b="1" dirty="0" err="1">
                <a:cs typeface="Helvetica" charset="0"/>
                <a:sym typeface="Helvetica" charset="0"/>
              </a:rPr>
              <a:t>τριάρχης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Προτέριος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457 - 460: </a:t>
            </a:r>
            <a:r>
              <a:rPr lang="en-US" sz="2000" b="1" dirty="0"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cs typeface="Helvetica" charset="0"/>
                <a:sym typeface="Helvetica" charset="0"/>
              </a:rPr>
              <a:t>τριάρχης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Τιμόθεος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Αἴλουρος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i="1" dirty="0" err="1">
                <a:cs typeface="Helvetica" charset="0"/>
                <a:sym typeface="Helvetica" charset="0"/>
              </a:rPr>
              <a:t>ἀθρόες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140041"/>
                </a:solidFill>
                <a:cs typeface="Helvetica" charset="0"/>
                <a:sym typeface="Helvetica" charset="0"/>
              </a:rPr>
              <a:t>χειροτονίες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ἀντιχ</a:t>
            </a:r>
            <a:r>
              <a:rPr lang="en-US" sz="2000" b="1" i="1" dirty="0"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cs typeface="Helvetica" charset="0"/>
                <a:sym typeface="Helvetica" charset="0"/>
              </a:rPr>
              <a:t>λκηδονίων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Σύνοδος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Ἀλεξ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ννδρεί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: </a:t>
            </a:r>
            <a:r>
              <a:rPr lang="en-US" b="1" dirty="0" err="1">
                <a:cs typeface="Helvetica" charset="0"/>
                <a:sym typeface="Helvetica" charset="0"/>
              </a:rPr>
              <a:t>ἀν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θεμ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τισμὸς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Χ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λκηδόν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, </a:t>
            </a:r>
            <a:r>
              <a:rPr lang="en-US" b="1" dirty="0" err="1">
                <a:cs typeface="Helvetica" charset="0"/>
                <a:sym typeface="Helvetica" charset="0"/>
              </a:rPr>
              <a:t>Ρώμης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Λέοντ</a:t>
            </a:r>
            <a:r>
              <a:rPr lang="en-US" b="1" dirty="0"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cs typeface="Helvetica" charset="0"/>
                <a:sym typeface="Helvetica" charset="0"/>
              </a:rPr>
              <a:t>κ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ὶ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ντινου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όλεως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Ἀν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τολίου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460: </a:t>
            </a:r>
            <a:r>
              <a:rPr lang="en-US" sz="2000" b="1" dirty="0" err="1">
                <a:cs typeface="Helvetica" charset="0"/>
                <a:sym typeface="Helvetica" charset="0"/>
              </a:rPr>
              <a:t>ἐξορί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Τιμοθέου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Αἴλουρου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στὴ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Γάγγρ</a:t>
            </a:r>
            <a:r>
              <a:rPr lang="en-US" sz="2000" b="1" dirty="0">
                <a:cs typeface="Helvetica" charset="0"/>
                <a:sym typeface="Helvetica" charset="0"/>
              </a:rPr>
              <a:t>α,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μετὰ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Χερσών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460-475: </a:t>
            </a:r>
            <a:r>
              <a:rPr lang="en-US" sz="2000" b="1" dirty="0" err="1">
                <a:cs typeface="Helvetica" charset="0"/>
                <a:sym typeface="Helvetica" charset="0"/>
              </a:rPr>
              <a:t>Τιμόθεος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λοφ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κίολος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474: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σφετεριστὴς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σιλίσκος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οκ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τάστ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ση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: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Τιμοθέου</a:t>
            </a:r>
            <a:r>
              <a:rPr lang="en-US" sz="2000" b="1" dirty="0">
                <a:cs typeface="Helvetica" charset="0"/>
                <a:sym typeface="Helvetica" charset="0"/>
              </a:rPr>
              <a:t> (575-477)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Πέτρου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φέως</a:t>
            </a:r>
            <a:r>
              <a:rPr lang="en-US" sz="2000" b="1" dirty="0">
                <a:cs typeface="Helvetica" charset="0"/>
                <a:sym typeface="Helvetica" charset="0"/>
              </a:rPr>
              <a:t> (475-477)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 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29187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40"/>
            <a:ext cx="8706445" cy="5045273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476: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600" b="1" i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Ἐγκύκλιον</a:t>
            </a:r>
            <a:r>
              <a:rPr lang="en-US" sz="2600" b="1" i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600" b="1" i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Διάτ</a:t>
            </a:r>
            <a:r>
              <a:rPr lang="en-US" sz="2600" b="1" i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600" b="1" i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γμ</a:t>
            </a:r>
            <a:r>
              <a:rPr lang="en-US" sz="2600" b="1" i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έγρ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ψ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</a:t>
            </a:r>
            <a:r>
              <a:rPr lang="en-US" sz="2000" b="1" dirty="0">
                <a:cs typeface="Helvetica" charset="0"/>
                <a:sym typeface="Helvetica" charset="0"/>
              </a:rPr>
              <a:t>: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Ἀλεξ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νδρεί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Τιμόθεος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Αἴλουρος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Ἀντιοχεί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Πέτρος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Κν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φεύς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Ἀν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στάσιος</a:t>
            </a:r>
            <a:r>
              <a:rPr lang="en-US" b="1" dirty="0">
                <a:cs typeface="Helvetica" charset="0"/>
                <a:sym typeface="Helvetica" charset="0"/>
              </a:rPr>
              <a:t> (458-478) : </a:t>
            </a:r>
            <a:r>
              <a:rPr lang="en-US" b="1" i="1" dirty="0">
                <a:solidFill>
                  <a:srgbClr val="558E28"/>
                </a:solidFill>
                <a:cs typeface="Helvetica" charset="0"/>
                <a:sym typeface="Helvetica" charset="0"/>
              </a:rPr>
              <a:t>π</a:t>
            </a:r>
            <a:r>
              <a:rPr lang="en-US" b="1" i="1" dirty="0" err="1">
                <a:solidFill>
                  <a:srgbClr val="558E28"/>
                </a:solidFill>
                <a:cs typeface="Helvetica" charset="0"/>
                <a:sym typeface="Helvetica" charset="0"/>
              </a:rPr>
              <a:t>ιθ</a:t>
            </a:r>
            <a:r>
              <a:rPr lang="en-US" b="1" i="1" dirty="0">
                <a:solidFill>
                  <a:srgbClr val="558E28"/>
                </a:solidFill>
                <a:cs typeface="Helvetica" charset="0"/>
                <a:sym typeface="Helvetica" charset="0"/>
              </a:rPr>
              <a:t>α</a:t>
            </a:r>
            <a:r>
              <a:rPr lang="en-US" b="1" i="1" dirty="0" err="1">
                <a:solidFill>
                  <a:srgbClr val="558E28"/>
                </a:solidFill>
                <a:cs typeface="Helvetica" charset="0"/>
                <a:sym typeface="Helvetica" charset="0"/>
              </a:rPr>
              <a:t>νότ</a:t>
            </a:r>
            <a:r>
              <a:rPr lang="en-US" b="1" i="1" dirty="0">
                <a:solidFill>
                  <a:srgbClr val="558E28"/>
                </a:solidFill>
                <a:cs typeface="Helvetica" charset="0"/>
                <a:sym typeface="Helvetica" charset="0"/>
              </a:rPr>
              <a:t>α</a:t>
            </a:r>
            <a:r>
              <a:rPr lang="en-US" b="1" i="1" dirty="0" err="1">
                <a:solidFill>
                  <a:srgbClr val="558E28"/>
                </a:solidFill>
                <a:cs typeface="Helvetica" charset="0"/>
                <a:sym typeface="Helvetica" charset="0"/>
              </a:rPr>
              <a:t>τ</a:t>
            </a:r>
            <a:r>
              <a:rPr lang="en-US" b="1" i="1" dirty="0">
                <a:solidFill>
                  <a:srgbClr val="558E28"/>
                </a:solidFill>
                <a:cs typeface="Helvetica" charset="0"/>
                <a:sym typeface="Helvetica" charset="0"/>
              </a:rPr>
              <a:t>α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Δὲν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ὑ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π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έγρ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ψε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:</a:t>
            </a:r>
            <a:r>
              <a:rPr lang="en-US" sz="2000" b="1" u="sng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ντινου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όλεως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Ἀκάκιος</a:t>
            </a:r>
            <a:r>
              <a:rPr lang="en-US" b="1" dirty="0">
                <a:cs typeface="Helvetica" charset="0"/>
                <a:sym typeface="Helvetica" charset="0"/>
              </a:rPr>
              <a:t> (472-489) 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Ἀντίστ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κίου</a:t>
            </a:r>
            <a:r>
              <a:rPr lang="en-US" sz="2000" b="1" dirty="0">
                <a:cs typeface="Helvetica" charset="0"/>
                <a:sym typeface="Helvetica" charset="0"/>
              </a:rPr>
              <a:t> : </a:t>
            </a:r>
            <a:r>
              <a:rPr lang="en-US" sz="2000" b="1" dirty="0" err="1">
                <a:cs typeface="Helvetica" charset="0"/>
                <a:sym typeface="Helvetica" charset="0"/>
              </a:rPr>
              <a:t>ἔκδοση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600" b="1" i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Ἀντεγκυκλίου</a:t>
            </a:r>
            <a:r>
              <a:rPr lang="en-US" sz="2600" b="1" i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σιλίσκο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477: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ικράτηση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ὐτοκράτορ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Ζήνωνος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(474-491)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κ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θ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ίρεση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Τιμοθέου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κ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ὶ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Πέτρου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435558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  <a:ln/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Ἀκ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κι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νὸ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Σχίσμ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(484-519)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482: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6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«</a:t>
            </a:r>
            <a:r>
              <a:rPr lang="en-US" sz="26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Ἑνωτικὸν</a:t>
            </a:r>
            <a:r>
              <a:rPr lang="en-US" sz="26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» </a:t>
            </a:r>
            <a:r>
              <a:rPr lang="en-US" sz="26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τοῦ</a:t>
            </a:r>
            <a:r>
              <a:rPr lang="en-US" sz="26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6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Ζήνωνος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06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θεολογικὴ</a:t>
            </a:r>
            <a:r>
              <a:rPr lang="en-US" sz="2000" b="1" dirty="0">
                <a:cs typeface="Helvetica" charset="0"/>
                <a:sym typeface="Helvetica" charset="0"/>
              </a:rPr>
              <a:t> β</a:t>
            </a:r>
            <a:r>
              <a:rPr lang="en-US" sz="2000" b="1" dirty="0" err="1">
                <a:cs typeface="Helvetica" charset="0"/>
                <a:sym typeface="Helvetica" charset="0"/>
              </a:rPr>
              <a:t>άση</a:t>
            </a:r>
            <a:r>
              <a:rPr lang="en-US" sz="2000" b="1" dirty="0">
                <a:cs typeface="Helvetica" charset="0"/>
                <a:sym typeface="Helvetica" charset="0"/>
              </a:rPr>
              <a:t>: </a:t>
            </a:r>
            <a:r>
              <a:rPr lang="en-US" sz="2000" b="1" dirty="0" err="1"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ειρ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συμ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ι</a:t>
            </a:r>
            <a:r>
              <a:rPr lang="en-US" sz="2000" b="1" dirty="0">
                <a:cs typeface="Helvetica" charset="0"/>
                <a:sym typeface="Helvetica" charset="0"/>
              </a:rPr>
              <a:t>βα</a:t>
            </a:r>
            <a:r>
              <a:rPr lang="en-US" sz="2000" b="1" dirty="0" err="1">
                <a:cs typeface="Helvetica" charset="0"/>
                <a:sym typeface="Helvetica" charset="0"/>
              </a:rPr>
              <a:t>σμοῦ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σὲ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λογί</a:t>
            </a:r>
            <a:r>
              <a:rPr lang="en-US" sz="2000" b="1" dirty="0">
                <a:cs typeface="Helvetica" charset="0"/>
                <a:sym typeface="Helvetica" charset="0"/>
              </a:rPr>
              <a:t>α π</a:t>
            </a:r>
            <a:r>
              <a:rPr lang="en-US" sz="2000" b="1" dirty="0" err="1">
                <a:cs typeface="Helvetica" charset="0"/>
                <a:sym typeface="Helvetica" charset="0"/>
              </a:rPr>
              <a:t>ρὸς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Ὅρο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λλ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γῶν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.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έγρ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ψ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</a:t>
            </a:r>
            <a:r>
              <a:rPr lang="en-US" sz="2000" b="1" dirty="0">
                <a:cs typeface="Helvetica" charset="0"/>
                <a:sym typeface="Helvetica" charset="0"/>
              </a:rPr>
              <a:t>: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ντινου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όλεως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Ἀκάκιος</a:t>
            </a:r>
            <a:r>
              <a:rPr lang="en-US" b="1" dirty="0">
                <a:cs typeface="Helvetica" charset="0"/>
                <a:sym typeface="Helvetica" charset="0"/>
              </a:rPr>
              <a:t> (472-489)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b="1" dirty="0">
                <a:cs typeface="Helvetica" charset="0"/>
                <a:sym typeface="Helvetica" charset="0"/>
              </a:rPr>
              <a:t> Μα</a:t>
            </a:r>
            <a:r>
              <a:rPr lang="en-US" b="1" dirty="0" err="1">
                <a:cs typeface="Helvetica" charset="0"/>
                <a:sym typeface="Helvetica" charset="0"/>
              </a:rPr>
              <a:t>ρτύριος</a:t>
            </a:r>
            <a:r>
              <a:rPr lang="en-US" b="1" dirty="0">
                <a:cs typeface="Helvetica" charset="0"/>
                <a:sym typeface="Helvetica" charset="0"/>
              </a:rPr>
              <a:t> (478-486)  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Δὲν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ὑ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π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έγρ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ψ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ν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:</a:t>
            </a:r>
            <a:r>
              <a:rPr lang="en-US" sz="2000" b="1" u="sng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Ρώμης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Φήλιξ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Γ</a:t>
            </a:r>
            <a:r>
              <a:rPr lang="en-US" b="1" dirty="0">
                <a:cs typeface="Helvetica" charset="0"/>
                <a:sym typeface="Helvetica" charset="0"/>
              </a:rPr>
              <a:t>´ (483-492)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Ἀλεξ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νδρεί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Ἰωάννης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Α</a:t>
            </a:r>
            <a:r>
              <a:rPr lang="en-US" b="1" dirty="0">
                <a:cs typeface="Helvetica" charset="0"/>
                <a:sym typeface="Helvetica" charset="0"/>
              </a:rPr>
              <a:t>´ </a:t>
            </a:r>
            <a:r>
              <a:rPr lang="en-US" b="1" dirty="0" err="1">
                <a:cs typeface="Helvetica" charset="0"/>
                <a:sym typeface="Helvetica" charset="0"/>
              </a:rPr>
              <a:t>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λάι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(482)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Ἀντιοχεί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Κ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λ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νδίων</a:t>
            </a:r>
            <a:r>
              <a:rPr lang="en-US" b="1" dirty="0">
                <a:cs typeface="Helvetica" charset="0"/>
                <a:sym typeface="Helvetica" charset="0"/>
              </a:rPr>
              <a:t> (479-484)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Ὑ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π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έγρ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ψ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u="sng" dirty="0" err="1">
                <a:solidFill>
                  <a:srgbClr val="671D00"/>
                </a:solidFill>
                <a:cs typeface="Helvetica" charset="0"/>
                <a:sym typeface="Helvetica" charset="0"/>
              </a:rPr>
              <a:t>ν</a:t>
            </a:r>
            <a:r>
              <a:rPr lang="en-US" sz="2000" b="1" u="sng" dirty="0">
                <a:solidFill>
                  <a:srgbClr val="671D00"/>
                </a:solidFill>
                <a:cs typeface="Helvetica" charset="0"/>
                <a:sym typeface="Helvetica" charset="0"/>
              </a:rPr>
              <a:t>:</a:t>
            </a:r>
            <a:r>
              <a:rPr lang="en-US" sz="2000" b="1" u="sng" dirty="0">
                <a:cs typeface="Helvetica" charset="0"/>
                <a:sym typeface="Helvetica" charset="0"/>
              </a:rPr>
              <a:t>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Ἀλεξ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νδρεί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Πέτρος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Γ</a:t>
            </a:r>
            <a:r>
              <a:rPr lang="en-US" b="1" dirty="0">
                <a:cs typeface="Helvetica" charset="0"/>
                <a:sym typeface="Helvetica" charset="0"/>
              </a:rPr>
              <a:t>´ </a:t>
            </a:r>
            <a:r>
              <a:rPr lang="en-US" b="1" dirty="0" err="1">
                <a:cs typeface="Helvetica" charset="0"/>
                <a:sym typeface="Helvetica" charset="0"/>
              </a:rPr>
              <a:t>Μογγός</a:t>
            </a:r>
            <a:r>
              <a:rPr lang="en-US" b="1" dirty="0">
                <a:cs typeface="Helvetica" charset="0"/>
                <a:sym typeface="Helvetica" charset="0"/>
              </a:rPr>
              <a:t> (482-489)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Ἀντιοχεί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Πέτρος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Κν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φεύς</a:t>
            </a:r>
            <a:r>
              <a:rPr lang="en-US" b="1" dirty="0">
                <a:cs typeface="Helvetica" charset="0"/>
                <a:sym typeface="Helvetica" charset="0"/>
              </a:rPr>
              <a:t> (485-489)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60038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41103" y="884040"/>
            <a:ext cx="8706445" cy="5045273"/>
          </a:xfrm>
          <a:ln/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484: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: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θ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ίρεση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κίου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ειδή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κοινώνησε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μὲ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Πέτρο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Μογγό</a:t>
            </a:r>
            <a:r>
              <a:rPr lang="en-US" sz="2000" b="1" dirty="0">
                <a:cs typeface="Helvetica" charset="0"/>
                <a:sym typeface="Helvetica" charset="0"/>
              </a:rPr>
              <a:t>.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 algn="just">
              <a:spcBef>
                <a:spcPts val="1306"/>
              </a:spcBef>
              <a:buNone/>
            </a:pPr>
            <a:r>
              <a:rPr lang="en-US" sz="2000" b="1" i="1" dirty="0" err="1">
                <a:cs typeface="Helvetica" charset="0"/>
                <a:sym typeface="Helvetica" charset="0"/>
              </a:rPr>
              <a:t>ἀ</a:t>
            </a:r>
            <a:r>
              <a:rPr lang="en-US" sz="2000" b="1" i="1" dirty="0"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cs typeface="Helvetica" charset="0"/>
                <a:sym typeface="Helvetica" charset="0"/>
              </a:rPr>
              <a:t>οτυχί</a:t>
            </a:r>
            <a:r>
              <a:rPr lang="en-US" sz="2000" b="1" i="1" dirty="0">
                <a:cs typeface="Helvetica" charset="0"/>
                <a:sym typeface="Helvetica" charset="0"/>
              </a:rPr>
              <a:t>α </a:t>
            </a:r>
            <a:r>
              <a:rPr lang="en-US" sz="2000" b="1" i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Ἑνωτικοῦ</a:t>
            </a:r>
            <a:r>
              <a:rPr lang="en-US" sz="2000" b="1" i="1" dirty="0">
                <a:solidFill>
                  <a:srgbClr val="9B2C01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ἀφοῦ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δὲν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ἐ</a:t>
            </a:r>
            <a:r>
              <a:rPr lang="en-US" sz="2000" b="1" i="1" dirty="0"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cs typeface="Helvetica" charset="0"/>
                <a:sym typeface="Helvetica" charset="0"/>
              </a:rPr>
              <a:t>ετεύχθηκε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ἡ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σύμφωνη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γνώμη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τῶν</a:t>
            </a:r>
            <a:r>
              <a:rPr lang="en-US" sz="2000" b="1" i="1" dirty="0">
                <a:cs typeface="Helvetica" charset="0"/>
                <a:sym typeface="Helvetica" charset="0"/>
              </a:rPr>
              <a:t> π</a:t>
            </a:r>
            <a:r>
              <a:rPr lang="en-US" sz="2000" b="1" i="1" dirty="0" err="1">
                <a:cs typeface="Helvetica" charset="0"/>
                <a:sym typeface="Helvetica" charset="0"/>
              </a:rPr>
              <a:t>έντε</a:t>
            </a:r>
            <a:r>
              <a:rPr lang="en-US" sz="2000" b="1" i="1" dirty="0">
                <a:cs typeface="Helvetica" charset="0"/>
                <a:sym typeface="Helvetica" charset="0"/>
              </a:rPr>
              <a:t> πα</a:t>
            </a:r>
            <a:r>
              <a:rPr lang="en-US" sz="2000" b="1" i="1" dirty="0" err="1">
                <a:cs typeface="Helvetica" charset="0"/>
                <a:sym typeface="Helvetica" charset="0"/>
              </a:rPr>
              <a:t>τρι</a:t>
            </a:r>
            <a:r>
              <a:rPr lang="en-US" sz="2000" b="1" i="1" dirty="0"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cs typeface="Helvetica" charset="0"/>
                <a:sym typeface="Helvetica" charset="0"/>
              </a:rPr>
              <a:t>ρχῶν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484: </a:t>
            </a:r>
            <a:r>
              <a:rPr lang="en-US" sz="2000" b="1" dirty="0" err="1"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γρ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φὴ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Φήλικ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τὰ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Δί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τυχ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06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δημιουργί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 «</a:t>
            </a:r>
            <a:r>
              <a:rPr lang="en-US" sz="2000" b="1" dirty="0" err="1">
                <a:solidFill>
                  <a:srgbClr val="9B2C01"/>
                </a:solidFill>
                <a:cs typeface="Helvetica" charset="0"/>
                <a:sym typeface="Helvetica" charset="0"/>
              </a:rPr>
              <a:t>Ἀκεφάλων</a:t>
            </a: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»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490: </a:t>
            </a:r>
            <a:r>
              <a:rPr lang="en-US" sz="2000" b="1" dirty="0" err="1"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κο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κοινωνί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-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Εὐφήμιος</a:t>
            </a:r>
            <a:r>
              <a:rPr lang="en-US" sz="2000" b="1" dirty="0">
                <a:cs typeface="Helvetica" charset="0"/>
                <a:sym typeface="Helvetica" charset="0"/>
              </a:rPr>
              <a:t> (490-496)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</a:t>
            </a:r>
            <a:r>
              <a:rPr lang="en-US" sz="2000" b="1" dirty="0" err="1"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Μα</a:t>
            </a:r>
            <a:r>
              <a:rPr lang="en-US" sz="2000" b="1" dirty="0" err="1">
                <a:cs typeface="Helvetica" charset="0"/>
                <a:sym typeface="Helvetica" charset="0"/>
              </a:rPr>
              <a:t>κεδόνιος</a:t>
            </a:r>
            <a:r>
              <a:rPr lang="en-US" sz="2000" b="1" dirty="0">
                <a:cs typeface="Helvetica" charset="0"/>
                <a:sym typeface="Helvetica" charset="0"/>
              </a:rPr>
              <a:t> (496-511)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Ἀθ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νάσιος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 (490-497)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Ἰωάννης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Μονάζων</a:t>
            </a:r>
            <a:r>
              <a:rPr lang="en-US" sz="2000" b="1" dirty="0">
                <a:cs typeface="Helvetica" charset="0"/>
                <a:sym typeface="Helvetica" charset="0"/>
              </a:rPr>
              <a:t> (497-505)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Ἰωάννης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Νικ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ιώτης</a:t>
            </a:r>
            <a:r>
              <a:rPr lang="en-US" sz="2000" b="1" dirty="0">
                <a:cs typeface="Helvetica" charset="0"/>
                <a:sym typeface="Helvetica" charset="0"/>
              </a:rPr>
              <a:t> (505-516)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113567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41103" y="884040"/>
            <a:ext cx="8706445" cy="5045273"/>
          </a:xfrm>
          <a:ln/>
        </p:spPr>
        <p:txBody>
          <a:bodyPr>
            <a:normAutofit fontScale="85000" lnSpcReduction="20000"/>
          </a:bodyPr>
          <a:lstStyle/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</a:t>
            </a: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λλάδιος</a:t>
            </a:r>
            <a:r>
              <a:rPr lang="en-US" sz="2000" b="1" dirty="0">
                <a:cs typeface="Helvetica" charset="0"/>
                <a:sym typeface="Helvetica" charset="0"/>
              </a:rPr>
              <a:t> (488-498)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</a:t>
            </a: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Φλ</a:t>
            </a:r>
            <a:r>
              <a:rPr lang="en-US" sz="2000" b="1" dirty="0">
                <a:cs typeface="Helvetica" charset="0"/>
                <a:sym typeface="Helvetica" charset="0"/>
              </a:rPr>
              <a:t>αβ</a:t>
            </a:r>
            <a:r>
              <a:rPr lang="en-US" sz="2000" b="1" dirty="0" err="1">
                <a:cs typeface="Helvetica" charset="0"/>
                <a:sym typeface="Helvetica" charset="0"/>
              </a:rPr>
              <a:t>ι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νὸς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 (498-512)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</a:t>
            </a:r>
            <a:r>
              <a:rPr lang="en-US" sz="2000" b="1" dirty="0" err="1"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Σε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ῆρο</a:t>
            </a:r>
            <a:r>
              <a:rPr lang="en-US" sz="2000" b="1" dirty="0">
                <a:cs typeface="Helvetica" charset="0"/>
                <a:sym typeface="Helvetica" charset="0"/>
              </a:rPr>
              <a:t> (512-518) - </a:t>
            </a:r>
            <a:r>
              <a:rPr lang="en-US" sz="2000" b="1" dirty="0" err="1">
                <a:cs typeface="Helvetica" charset="0"/>
                <a:sym typeface="Helvetica" charset="0"/>
              </a:rPr>
              <a:t>Ἱερ</a:t>
            </a:r>
            <a:r>
              <a:rPr lang="en-US" sz="2000" b="1" dirty="0">
                <a:cs typeface="Helvetica" charset="0"/>
                <a:sym typeface="Helvetica" charset="0"/>
              </a:rPr>
              <a:t>απ</a:t>
            </a:r>
            <a:r>
              <a:rPr lang="en-US" sz="2000" b="1" dirty="0" err="1"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Φιλόξενο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787724" lvl="2" indent="0"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- </a:t>
            </a:r>
            <a:r>
              <a:rPr lang="en-US" sz="2000" b="1" dirty="0" err="1"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Ἠλί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(494-516)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491: 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ὐτοκράτορ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στάσιος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2B4714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solidFill>
                  <a:srgbClr val="2B4714"/>
                </a:solidFill>
                <a:cs typeface="Helvetica" charset="0"/>
                <a:sym typeface="Helvetica" charset="0"/>
              </a:rPr>
              <a:t>´ (491-518)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ὁρκίσθηκε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σε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βα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σμὸ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στὴν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Ὀρθόδοξη</a:t>
            </a:r>
            <a:r>
              <a:rPr lang="en-US" b="1" dirty="0">
                <a:latin typeface="+mn-lt"/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latin typeface="+mn-lt"/>
                <a:cs typeface="Helvetica" charset="0"/>
                <a:sym typeface="Helvetica" charset="0"/>
              </a:rPr>
              <a:t>ίστη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στ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δι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κή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μετ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κίνηση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ὑ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ὲρ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ἀντιχ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λκηδονίων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ρωμ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ῖος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συγκλητικὸς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Φῆστος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Σε</a:t>
            </a:r>
            <a:r>
              <a:rPr lang="en-US" b="1" dirty="0">
                <a:cs typeface="Helvetica" charset="0"/>
                <a:sym typeface="Helvetica" charset="0"/>
              </a:rPr>
              <a:t>β</a:t>
            </a:r>
            <a:r>
              <a:rPr lang="en-US" b="1" dirty="0" err="1">
                <a:cs typeface="Helvetica" charset="0"/>
                <a:sym typeface="Helvetica" charset="0"/>
              </a:rPr>
              <a:t>ῆρος</a:t>
            </a:r>
            <a:r>
              <a:rPr lang="en-US" b="1" dirty="0">
                <a:cs typeface="Helvetica" charset="0"/>
                <a:sym typeface="Helvetica" charset="0"/>
              </a:rPr>
              <a:t> (</a:t>
            </a:r>
            <a:r>
              <a:rPr lang="en-US" b="1" dirty="0" err="1">
                <a:cs typeface="Helvetica" charset="0"/>
                <a:sym typeface="Helvetica" charset="0"/>
              </a:rPr>
              <a:t>στὴν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cs typeface="Helvetica" charset="0"/>
                <a:sym typeface="Helvetica" charset="0"/>
              </a:rPr>
              <a:t>ντινού</a:t>
            </a:r>
            <a:r>
              <a:rPr lang="en-US" b="1" dirty="0"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cs typeface="Helvetica" charset="0"/>
                <a:sym typeface="Helvetica" charset="0"/>
              </a:rPr>
              <a:t>ολη</a:t>
            </a:r>
            <a:r>
              <a:rPr lang="en-US" b="1" dirty="0">
                <a:cs typeface="Helvetica" charset="0"/>
                <a:sym typeface="Helvetica" charset="0"/>
              </a:rPr>
              <a:t> 508-511)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077938" lvl="3" indent="0">
              <a:buNone/>
            </a:pPr>
            <a:r>
              <a:rPr lang="en-US" b="1" dirty="0" err="1">
                <a:cs typeface="Helvetica" charset="0"/>
                <a:sym typeface="Helvetica" charset="0"/>
              </a:rPr>
              <a:t>ἔκδοση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cs typeface="Helvetica" charset="0"/>
                <a:sym typeface="Helvetica" charset="0"/>
              </a:rPr>
              <a:t> 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«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Τύ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ου</a:t>
            </a:r>
            <a:r>
              <a:rPr lang="en-US" b="1" dirty="0">
                <a:solidFill>
                  <a:srgbClr val="2B4714"/>
                </a:solidFill>
                <a:latin typeface="+mn-lt"/>
                <a:cs typeface="Helvetica" charset="0"/>
                <a:sym typeface="Helvetica" charset="0"/>
              </a:rPr>
              <a:t>»</a:t>
            </a:r>
            <a:endParaRPr lang="en-US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496-498: </a:t>
            </a:r>
            <a:r>
              <a:rPr lang="en-US" sz="2000" b="1" dirty="0" err="1"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στάσιος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cs typeface="Helvetica" charset="0"/>
                <a:sym typeface="Helvetica" charset="0"/>
              </a:rPr>
              <a:t>´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ἀντί</a:t>
            </a:r>
            <a:r>
              <a:rPr lang="en-US" sz="2000" b="1" dirty="0"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cs typeface="Helvetica" charset="0"/>
                <a:sym typeface="Helvetica" charset="0"/>
              </a:rPr>
              <a:t>λος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Σε</a:t>
            </a:r>
            <a:r>
              <a:rPr lang="en-US" sz="2000" b="1" dirty="0"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cs typeface="Helvetica" charset="0"/>
                <a:sym typeface="Helvetica" charset="0"/>
              </a:rPr>
              <a:t>ήρου</a:t>
            </a:r>
            <a:r>
              <a:rPr lang="en-US" sz="2000" b="1" dirty="0">
                <a:cs typeface="Helvetica" charset="0"/>
                <a:sym typeface="Helvetica" charset="0"/>
              </a:rPr>
              <a:t> : </a:t>
            </a:r>
            <a:r>
              <a:rPr lang="en-US" sz="2000" b="1" dirty="0" err="1">
                <a:cs typeface="Helvetica" charset="0"/>
                <a:sym typeface="Helvetica" charset="0"/>
              </a:rPr>
              <a:t>Νηφάλιος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ἐξ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0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cs typeface="Helvetica" charset="0"/>
                <a:sym typeface="Helvetica" charset="0"/>
              </a:rPr>
              <a:t>511: </a:t>
            </a:r>
            <a:r>
              <a:rPr lang="en-US" sz="2000" b="1" dirty="0">
                <a:cs typeface="Helvetica" charset="0"/>
                <a:sym typeface="Helvetica" charset="0"/>
              </a:rPr>
              <a:t> </a:t>
            </a:r>
            <a:r>
              <a:rPr lang="en-US" sz="2000" b="1" dirty="0" err="1"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Σιδῶνος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23355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2887</TotalTime>
  <Words>1594</Words>
  <Application>Microsoft Office PowerPoint</Application>
  <PresentationFormat>Προβολή στην οθόνη (4:3)</PresentationFormat>
  <Paragraphs>235</Paragraphs>
  <Slides>28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35" baseType="lpstr">
      <vt:lpstr>Arial</vt:lpstr>
      <vt:lpstr>Calibri</vt:lpstr>
      <vt:lpstr>Helvetica</vt:lpstr>
      <vt:lpstr>Wingdings</vt:lpstr>
      <vt:lpstr>Zapf Dingbats</vt:lpstr>
      <vt:lpstr>ヒラギノ角ゴ ProN W6</vt:lpstr>
      <vt:lpstr>Θέμα του Office</vt:lpstr>
      <vt:lpstr>Γενικὴ Ἐκκλησιαστικὴ Ἱστορία Α´</vt:lpstr>
      <vt:lpstr>Ἀντιχαλκηδονισμός - Νεοχαλκηδονισμός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Ε´ Οἰκουμενικὴ Σύνοοδος 553</vt:lpstr>
      <vt:lpstr>Παρουσίαση του PowerPoint</vt:lpstr>
      <vt:lpstr>Παρουσίαση του PowerPoint</vt:lpstr>
      <vt:lpstr>Παρουσίαση του PowerPoint</vt:lpstr>
      <vt:lpstr>Τέλος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Ανθούλα</cp:lastModifiedBy>
  <cp:revision>211</cp:revision>
  <dcterms:created xsi:type="dcterms:W3CDTF">2012-09-06T09:03:05Z</dcterms:created>
  <dcterms:modified xsi:type="dcterms:W3CDTF">2015-06-08T08:16:34Z</dcterms:modified>
</cp:coreProperties>
</file>