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40" r:id="rId3"/>
    <p:sldId id="341" r:id="rId4"/>
    <p:sldId id="342" r:id="rId5"/>
    <p:sldId id="343" r:id="rId6"/>
    <p:sldId id="344" r:id="rId7"/>
    <p:sldId id="345"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362" r:id="rId25"/>
    <p:sldId id="363" r:id="rId26"/>
    <p:sldId id="364" r:id="rId27"/>
    <p:sldId id="365" r:id="rId28"/>
    <p:sldId id="366" r:id="rId29"/>
    <p:sldId id="367" r:id="rId30"/>
    <p:sldId id="368" r:id="rId31"/>
    <p:sldId id="369" r:id="rId32"/>
    <p:sldId id="370" r:id="rId33"/>
    <p:sldId id="371" r:id="rId34"/>
    <p:sldId id="372" r:id="rId35"/>
    <p:sldId id="373" r:id="rId36"/>
    <p:sldId id="374" r:id="rId37"/>
    <p:sldId id="375" r:id="rId38"/>
    <p:sldId id="376" r:id="rId39"/>
    <p:sldId id="377" r:id="rId40"/>
    <p:sldId id="378" r:id="rId41"/>
    <p:sldId id="379" r:id="rId42"/>
    <p:sldId id="380" r:id="rId43"/>
    <p:sldId id="280" r:id="rId44"/>
    <p:sldId id="290" r:id="rId45"/>
    <p:sldId id="335" r:id="rId46"/>
    <p:sldId id="336" r:id="rId47"/>
    <p:sldId id="337" r:id="rId48"/>
    <p:sldId id="338" r:id="rId49"/>
    <p:sldId id="339" r:id="rId5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280"/>
            <p14:sldId id="290"/>
            <p14:sldId id="335"/>
            <p14:sldId id="336"/>
            <p14:sldId id="337"/>
            <p14:sldId id="338"/>
            <p14:sldId id="33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105" d="100"/>
          <a:sy n="105" d="100"/>
        </p:scale>
        <p:origin x="-736"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commentAuthors" Target="commentAuthors.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24/3/15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1600" b="1">
                <a:solidFill>
                  <a:schemeClr val="tx1"/>
                </a:solidFill>
                <a:latin typeface="Arial" charset="0"/>
                <a:ea typeface="ＭＳ Ｐゴシック" charset="0"/>
              </a:defRPr>
            </a:lvl1pPr>
            <a:lvl2pPr marL="742950" indent="-285750" defTabSz="911225" eaLnBrk="0" hangingPunct="0">
              <a:defRPr sz="1600" b="1">
                <a:solidFill>
                  <a:schemeClr val="tx1"/>
                </a:solidFill>
                <a:latin typeface="Arial" charset="0"/>
                <a:ea typeface="ＭＳ Ｐゴシック" charset="0"/>
              </a:defRPr>
            </a:lvl2pPr>
            <a:lvl3pPr marL="1143000" indent="-228600" defTabSz="911225" eaLnBrk="0" hangingPunct="0">
              <a:defRPr sz="1600" b="1">
                <a:solidFill>
                  <a:schemeClr val="tx1"/>
                </a:solidFill>
                <a:latin typeface="Arial" charset="0"/>
                <a:ea typeface="ＭＳ Ｐゴシック" charset="0"/>
              </a:defRPr>
            </a:lvl3pPr>
            <a:lvl4pPr marL="1600200" indent="-228600" defTabSz="911225" eaLnBrk="0" hangingPunct="0">
              <a:defRPr sz="1600" b="1">
                <a:solidFill>
                  <a:schemeClr val="tx1"/>
                </a:solidFill>
                <a:latin typeface="Arial" charset="0"/>
                <a:ea typeface="ＭＳ Ｐゴシック" charset="0"/>
              </a:defRPr>
            </a:lvl4pPr>
            <a:lvl5pPr marL="2057400" indent="-228600" defTabSz="911225" eaLnBrk="0" hangingPunct="0">
              <a:defRPr sz="1600" b="1">
                <a:solidFill>
                  <a:schemeClr val="tx1"/>
                </a:solidFill>
                <a:latin typeface="Arial" charset="0"/>
                <a:ea typeface="ＭＳ Ｐゴシック" charset="0"/>
              </a:defRPr>
            </a:lvl5pPr>
            <a:lvl6pPr marL="2514600" indent="-228600" algn="ctr" defTabSz="911225"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defTabSz="911225"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defTabSz="911225"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defTabSz="911225"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fld id="{C32074F2-F51A-0244-87CB-744D68D3226F}" type="slidenum">
              <a:rPr lang="el-GR" sz="1200" b="0"/>
              <a:pPr eaLnBrk="1" hangingPunct="1"/>
              <a:t>11</a:t>
            </a:fld>
            <a:endParaRPr lang="el-GR" sz="1200" b="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1600" b="1">
                <a:solidFill>
                  <a:schemeClr val="tx1"/>
                </a:solidFill>
                <a:latin typeface="Arial" charset="0"/>
                <a:ea typeface="ＭＳ Ｐゴシック" charset="0"/>
              </a:defRPr>
            </a:lvl1pPr>
            <a:lvl2pPr marL="742950" indent="-285750" defTabSz="911225" eaLnBrk="0" hangingPunct="0">
              <a:defRPr sz="1600" b="1">
                <a:solidFill>
                  <a:schemeClr val="tx1"/>
                </a:solidFill>
                <a:latin typeface="Arial" charset="0"/>
                <a:ea typeface="ＭＳ Ｐゴシック" charset="0"/>
              </a:defRPr>
            </a:lvl2pPr>
            <a:lvl3pPr marL="1143000" indent="-228600" defTabSz="911225" eaLnBrk="0" hangingPunct="0">
              <a:defRPr sz="1600" b="1">
                <a:solidFill>
                  <a:schemeClr val="tx1"/>
                </a:solidFill>
                <a:latin typeface="Arial" charset="0"/>
                <a:ea typeface="ＭＳ Ｐゴシック" charset="0"/>
              </a:defRPr>
            </a:lvl3pPr>
            <a:lvl4pPr marL="1600200" indent="-228600" defTabSz="911225" eaLnBrk="0" hangingPunct="0">
              <a:defRPr sz="1600" b="1">
                <a:solidFill>
                  <a:schemeClr val="tx1"/>
                </a:solidFill>
                <a:latin typeface="Arial" charset="0"/>
                <a:ea typeface="ＭＳ Ｐゴシック" charset="0"/>
              </a:defRPr>
            </a:lvl4pPr>
            <a:lvl5pPr marL="2057400" indent="-228600" defTabSz="911225" eaLnBrk="0" hangingPunct="0">
              <a:defRPr sz="1600" b="1">
                <a:solidFill>
                  <a:schemeClr val="tx1"/>
                </a:solidFill>
                <a:latin typeface="Arial" charset="0"/>
                <a:ea typeface="ＭＳ Ｐゴシック" charset="0"/>
              </a:defRPr>
            </a:lvl5pPr>
            <a:lvl6pPr marL="2514600" indent="-228600" algn="ctr" defTabSz="911225"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defTabSz="911225"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defTabSz="911225"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defTabSz="911225"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fld id="{43DE839B-ADBF-B049-A36B-F938E7A1438F}" type="slidenum">
              <a:rPr lang="el-GR" sz="1200" b="0"/>
              <a:pPr eaLnBrk="1" hangingPunct="1"/>
              <a:t>12</a:t>
            </a:fld>
            <a:endParaRPr lang="el-GR" sz="1200" b="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1600" b="1">
                <a:solidFill>
                  <a:schemeClr val="tx1"/>
                </a:solidFill>
                <a:latin typeface="Arial" charset="0"/>
                <a:ea typeface="ＭＳ Ｐゴシック" charset="0"/>
              </a:defRPr>
            </a:lvl1pPr>
            <a:lvl2pPr marL="742950" indent="-285750" defTabSz="911225" eaLnBrk="0" hangingPunct="0">
              <a:defRPr sz="1600" b="1">
                <a:solidFill>
                  <a:schemeClr val="tx1"/>
                </a:solidFill>
                <a:latin typeface="Arial" charset="0"/>
                <a:ea typeface="ＭＳ Ｐゴシック" charset="0"/>
              </a:defRPr>
            </a:lvl2pPr>
            <a:lvl3pPr marL="1143000" indent="-228600" defTabSz="911225" eaLnBrk="0" hangingPunct="0">
              <a:defRPr sz="1600" b="1">
                <a:solidFill>
                  <a:schemeClr val="tx1"/>
                </a:solidFill>
                <a:latin typeface="Arial" charset="0"/>
                <a:ea typeface="ＭＳ Ｐゴシック" charset="0"/>
              </a:defRPr>
            </a:lvl3pPr>
            <a:lvl4pPr marL="1600200" indent="-228600" defTabSz="911225" eaLnBrk="0" hangingPunct="0">
              <a:defRPr sz="1600" b="1">
                <a:solidFill>
                  <a:schemeClr val="tx1"/>
                </a:solidFill>
                <a:latin typeface="Arial" charset="0"/>
                <a:ea typeface="ＭＳ Ｐゴシック" charset="0"/>
              </a:defRPr>
            </a:lvl4pPr>
            <a:lvl5pPr marL="2057400" indent="-228600" defTabSz="911225" eaLnBrk="0" hangingPunct="0">
              <a:defRPr sz="1600" b="1">
                <a:solidFill>
                  <a:schemeClr val="tx1"/>
                </a:solidFill>
                <a:latin typeface="Arial" charset="0"/>
                <a:ea typeface="ＭＳ Ｐゴシック" charset="0"/>
              </a:defRPr>
            </a:lvl5pPr>
            <a:lvl6pPr marL="2514600" indent="-228600" algn="ctr" defTabSz="911225"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defTabSz="911225"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defTabSz="911225"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defTabSz="911225"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fld id="{678C3319-BEAC-004F-83AC-DE921405A4BB}" type="slidenum">
              <a:rPr lang="el-GR" sz="1200" b="0"/>
              <a:pPr eaLnBrk="1" hangingPunct="1"/>
              <a:t>13</a:t>
            </a:fld>
            <a:endParaRPr lang="el-GR" sz="1200" b="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1600" b="1">
                <a:solidFill>
                  <a:schemeClr val="tx1"/>
                </a:solidFill>
                <a:latin typeface="Arial" charset="0"/>
                <a:ea typeface="ＭＳ Ｐゴシック" charset="0"/>
              </a:defRPr>
            </a:lvl1pPr>
            <a:lvl2pPr marL="742950" indent="-285750" defTabSz="911225" eaLnBrk="0" hangingPunct="0">
              <a:defRPr sz="1600" b="1">
                <a:solidFill>
                  <a:schemeClr val="tx1"/>
                </a:solidFill>
                <a:latin typeface="Arial" charset="0"/>
                <a:ea typeface="ＭＳ Ｐゴシック" charset="0"/>
              </a:defRPr>
            </a:lvl2pPr>
            <a:lvl3pPr marL="1143000" indent="-228600" defTabSz="911225" eaLnBrk="0" hangingPunct="0">
              <a:defRPr sz="1600" b="1">
                <a:solidFill>
                  <a:schemeClr val="tx1"/>
                </a:solidFill>
                <a:latin typeface="Arial" charset="0"/>
                <a:ea typeface="ＭＳ Ｐゴシック" charset="0"/>
              </a:defRPr>
            </a:lvl3pPr>
            <a:lvl4pPr marL="1600200" indent="-228600" defTabSz="911225" eaLnBrk="0" hangingPunct="0">
              <a:defRPr sz="1600" b="1">
                <a:solidFill>
                  <a:schemeClr val="tx1"/>
                </a:solidFill>
                <a:latin typeface="Arial" charset="0"/>
                <a:ea typeface="ＭＳ Ｐゴシック" charset="0"/>
              </a:defRPr>
            </a:lvl4pPr>
            <a:lvl5pPr marL="2057400" indent="-228600" defTabSz="911225" eaLnBrk="0" hangingPunct="0">
              <a:defRPr sz="1600" b="1">
                <a:solidFill>
                  <a:schemeClr val="tx1"/>
                </a:solidFill>
                <a:latin typeface="Arial" charset="0"/>
                <a:ea typeface="ＭＳ Ｐゴシック" charset="0"/>
              </a:defRPr>
            </a:lvl5pPr>
            <a:lvl6pPr marL="2514600" indent="-228600" algn="ctr" defTabSz="911225"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defTabSz="911225"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defTabSz="911225"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defTabSz="911225"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fld id="{EC89195F-6719-7A44-8670-17A74EE7F172}" type="slidenum">
              <a:rPr lang="el-GR" sz="1200" b="0"/>
              <a:pPr eaLnBrk="1" hangingPunct="1"/>
              <a:t>14</a:t>
            </a:fld>
            <a:endParaRPr lang="el-GR" sz="1200" b="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1600" b="1">
                <a:solidFill>
                  <a:schemeClr val="tx1"/>
                </a:solidFill>
                <a:latin typeface="Arial" charset="0"/>
                <a:ea typeface="ＭＳ Ｐゴシック" charset="0"/>
              </a:defRPr>
            </a:lvl1pPr>
            <a:lvl2pPr marL="742950" indent="-285750" defTabSz="911225" eaLnBrk="0" hangingPunct="0">
              <a:defRPr sz="1600" b="1">
                <a:solidFill>
                  <a:schemeClr val="tx1"/>
                </a:solidFill>
                <a:latin typeface="Arial" charset="0"/>
                <a:ea typeface="ＭＳ Ｐゴシック" charset="0"/>
              </a:defRPr>
            </a:lvl2pPr>
            <a:lvl3pPr marL="1143000" indent="-228600" defTabSz="911225" eaLnBrk="0" hangingPunct="0">
              <a:defRPr sz="1600" b="1">
                <a:solidFill>
                  <a:schemeClr val="tx1"/>
                </a:solidFill>
                <a:latin typeface="Arial" charset="0"/>
                <a:ea typeface="ＭＳ Ｐゴシック" charset="0"/>
              </a:defRPr>
            </a:lvl3pPr>
            <a:lvl4pPr marL="1600200" indent="-228600" defTabSz="911225" eaLnBrk="0" hangingPunct="0">
              <a:defRPr sz="1600" b="1">
                <a:solidFill>
                  <a:schemeClr val="tx1"/>
                </a:solidFill>
                <a:latin typeface="Arial" charset="0"/>
                <a:ea typeface="ＭＳ Ｐゴシック" charset="0"/>
              </a:defRPr>
            </a:lvl4pPr>
            <a:lvl5pPr marL="2057400" indent="-228600" defTabSz="911225" eaLnBrk="0" hangingPunct="0">
              <a:defRPr sz="1600" b="1">
                <a:solidFill>
                  <a:schemeClr val="tx1"/>
                </a:solidFill>
                <a:latin typeface="Arial" charset="0"/>
                <a:ea typeface="ＭＳ Ｐゴシック" charset="0"/>
              </a:defRPr>
            </a:lvl5pPr>
            <a:lvl6pPr marL="2514600" indent="-228600" algn="ctr" defTabSz="911225"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defTabSz="911225"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defTabSz="911225"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defTabSz="911225"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fld id="{F3212E1B-D56F-7044-99B4-7DE5E012740F}" type="slidenum">
              <a:rPr lang="el-GR" sz="1200" b="0"/>
              <a:pPr eaLnBrk="1" hangingPunct="1"/>
              <a:t>15</a:t>
            </a:fld>
            <a:endParaRPr lang="el-GR" sz="1200" b="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1600" b="1">
                <a:solidFill>
                  <a:schemeClr val="tx1"/>
                </a:solidFill>
                <a:latin typeface="Arial" charset="0"/>
                <a:ea typeface="ＭＳ Ｐゴシック" charset="0"/>
              </a:defRPr>
            </a:lvl1pPr>
            <a:lvl2pPr marL="742950" indent="-285750" defTabSz="911225" eaLnBrk="0" hangingPunct="0">
              <a:defRPr sz="1600" b="1">
                <a:solidFill>
                  <a:schemeClr val="tx1"/>
                </a:solidFill>
                <a:latin typeface="Arial" charset="0"/>
                <a:ea typeface="ＭＳ Ｐゴシック" charset="0"/>
              </a:defRPr>
            </a:lvl2pPr>
            <a:lvl3pPr marL="1143000" indent="-228600" defTabSz="911225" eaLnBrk="0" hangingPunct="0">
              <a:defRPr sz="1600" b="1">
                <a:solidFill>
                  <a:schemeClr val="tx1"/>
                </a:solidFill>
                <a:latin typeface="Arial" charset="0"/>
                <a:ea typeface="ＭＳ Ｐゴシック" charset="0"/>
              </a:defRPr>
            </a:lvl3pPr>
            <a:lvl4pPr marL="1600200" indent="-228600" defTabSz="911225" eaLnBrk="0" hangingPunct="0">
              <a:defRPr sz="1600" b="1">
                <a:solidFill>
                  <a:schemeClr val="tx1"/>
                </a:solidFill>
                <a:latin typeface="Arial" charset="0"/>
                <a:ea typeface="ＭＳ Ｐゴシック" charset="0"/>
              </a:defRPr>
            </a:lvl4pPr>
            <a:lvl5pPr marL="2057400" indent="-228600" defTabSz="911225" eaLnBrk="0" hangingPunct="0">
              <a:defRPr sz="1600" b="1">
                <a:solidFill>
                  <a:schemeClr val="tx1"/>
                </a:solidFill>
                <a:latin typeface="Arial" charset="0"/>
                <a:ea typeface="ＭＳ Ｐゴシック" charset="0"/>
              </a:defRPr>
            </a:lvl5pPr>
            <a:lvl6pPr marL="2514600" indent="-228600" algn="ctr" defTabSz="911225"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defTabSz="911225"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defTabSz="911225"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defTabSz="911225"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fld id="{AEF1F732-6A82-264C-AAFA-7EB734EE5A30}" type="slidenum">
              <a:rPr lang="el-GR" sz="1200" b="0"/>
              <a:pPr eaLnBrk="1" hangingPunct="1"/>
              <a:t>16</a:t>
            </a:fld>
            <a:endParaRPr lang="el-GR" sz="1200" b="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1600" b="1">
                <a:solidFill>
                  <a:schemeClr val="tx1"/>
                </a:solidFill>
                <a:latin typeface="Arial" charset="0"/>
                <a:ea typeface="ＭＳ Ｐゴシック" charset="0"/>
              </a:defRPr>
            </a:lvl1pPr>
            <a:lvl2pPr marL="742950" indent="-285750" defTabSz="911225" eaLnBrk="0" hangingPunct="0">
              <a:defRPr sz="1600" b="1">
                <a:solidFill>
                  <a:schemeClr val="tx1"/>
                </a:solidFill>
                <a:latin typeface="Arial" charset="0"/>
                <a:ea typeface="ＭＳ Ｐゴシック" charset="0"/>
              </a:defRPr>
            </a:lvl2pPr>
            <a:lvl3pPr marL="1143000" indent="-228600" defTabSz="911225" eaLnBrk="0" hangingPunct="0">
              <a:defRPr sz="1600" b="1">
                <a:solidFill>
                  <a:schemeClr val="tx1"/>
                </a:solidFill>
                <a:latin typeface="Arial" charset="0"/>
                <a:ea typeface="ＭＳ Ｐゴシック" charset="0"/>
              </a:defRPr>
            </a:lvl3pPr>
            <a:lvl4pPr marL="1600200" indent="-228600" defTabSz="911225" eaLnBrk="0" hangingPunct="0">
              <a:defRPr sz="1600" b="1">
                <a:solidFill>
                  <a:schemeClr val="tx1"/>
                </a:solidFill>
                <a:latin typeface="Arial" charset="0"/>
                <a:ea typeface="ＭＳ Ｐゴシック" charset="0"/>
              </a:defRPr>
            </a:lvl4pPr>
            <a:lvl5pPr marL="2057400" indent="-228600" defTabSz="911225" eaLnBrk="0" hangingPunct="0">
              <a:defRPr sz="1600" b="1">
                <a:solidFill>
                  <a:schemeClr val="tx1"/>
                </a:solidFill>
                <a:latin typeface="Arial" charset="0"/>
                <a:ea typeface="ＭＳ Ｐゴシック" charset="0"/>
              </a:defRPr>
            </a:lvl5pPr>
            <a:lvl6pPr marL="2514600" indent="-228600" algn="ctr" defTabSz="911225"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defTabSz="911225"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defTabSz="911225"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defTabSz="911225"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fld id="{09810BD5-6DDF-9846-983C-E84581060E46}" type="slidenum">
              <a:rPr lang="el-GR" sz="1200" b="0"/>
              <a:pPr eaLnBrk="1" hangingPunct="1"/>
              <a:t>17</a:t>
            </a:fld>
            <a:endParaRPr lang="el-GR" sz="12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1600" b="1">
                <a:solidFill>
                  <a:schemeClr val="tx1"/>
                </a:solidFill>
                <a:latin typeface="Arial" charset="0"/>
                <a:ea typeface="ＭＳ Ｐゴシック" charset="0"/>
              </a:defRPr>
            </a:lvl1pPr>
            <a:lvl2pPr marL="742950" indent="-285750" defTabSz="911225" eaLnBrk="0" hangingPunct="0">
              <a:defRPr sz="1600" b="1">
                <a:solidFill>
                  <a:schemeClr val="tx1"/>
                </a:solidFill>
                <a:latin typeface="Arial" charset="0"/>
                <a:ea typeface="ＭＳ Ｐゴシック" charset="0"/>
              </a:defRPr>
            </a:lvl2pPr>
            <a:lvl3pPr marL="1143000" indent="-228600" defTabSz="911225" eaLnBrk="0" hangingPunct="0">
              <a:defRPr sz="1600" b="1">
                <a:solidFill>
                  <a:schemeClr val="tx1"/>
                </a:solidFill>
                <a:latin typeface="Arial" charset="0"/>
                <a:ea typeface="ＭＳ Ｐゴシック" charset="0"/>
              </a:defRPr>
            </a:lvl3pPr>
            <a:lvl4pPr marL="1600200" indent="-228600" defTabSz="911225" eaLnBrk="0" hangingPunct="0">
              <a:defRPr sz="1600" b="1">
                <a:solidFill>
                  <a:schemeClr val="tx1"/>
                </a:solidFill>
                <a:latin typeface="Arial" charset="0"/>
                <a:ea typeface="ＭＳ Ｐゴシック" charset="0"/>
              </a:defRPr>
            </a:lvl4pPr>
            <a:lvl5pPr marL="2057400" indent="-228600" defTabSz="911225" eaLnBrk="0" hangingPunct="0">
              <a:defRPr sz="1600" b="1">
                <a:solidFill>
                  <a:schemeClr val="tx1"/>
                </a:solidFill>
                <a:latin typeface="Arial" charset="0"/>
                <a:ea typeface="ＭＳ Ｐゴシック" charset="0"/>
              </a:defRPr>
            </a:lvl5pPr>
            <a:lvl6pPr marL="2514600" indent="-228600" algn="ctr" defTabSz="911225"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defTabSz="911225"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defTabSz="911225"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defTabSz="911225"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fld id="{34CD1DC5-9149-504D-A91E-A7D637102B86}" type="slidenum">
              <a:rPr lang="el-GR" sz="1200" b="0"/>
              <a:pPr eaLnBrk="1" hangingPunct="1"/>
              <a:t>23</a:t>
            </a:fld>
            <a:endParaRPr lang="el-GR" sz="1200" b="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1600" b="1">
                <a:solidFill>
                  <a:schemeClr val="tx1"/>
                </a:solidFill>
                <a:latin typeface="Arial" charset="0"/>
                <a:ea typeface="ＭＳ Ｐゴシック" charset="0"/>
              </a:defRPr>
            </a:lvl1pPr>
            <a:lvl2pPr marL="742950" indent="-285750" defTabSz="911225" eaLnBrk="0" hangingPunct="0">
              <a:defRPr sz="1600" b="1">
                <a:solidFill>
                  <a:schemeClr val="tx1"/>
                </a:solidFill>
                <a:latin typeface="Arial" charset="0"/>
                <a:ea typeface="ＭＳ Ｐゴシック" charset="0"/>
              </a:defRPr>
            </a:lvl2pPr>
            <a:lvl3pPr marL="1143000" indent="-228600" defTabSz="911225" eaLnBrk="0" hangingPunct="0">
              <a:defRPr sz="1600" b="1">
                <a:solidFill>
                  <a:schemeClr val="tx1"/>
                </a:solidFill>
                <a:latin typeface="Arial" charset="0"/>
                <a:ea typeface="ＭＳ Ｐゴシック" charset="0"/>
              </a:defRPr>
            </a:lvl3pPr>
            <a:lvl4pPr marL="1600200" indent="-228600" defTabSz="911225" eaLnBrk="0" hangingPunct="0">
              <a:defRPr sz="1600" b="1">
                <a:solidFill>
                  <a:schemeClr val="tx1"/>
                </a:solidFill>
                <a:latin typeface="Arial" charset="0"/>
                <a:ea typeface="ＭＳ Ｐゴシック" charset="0"/>
              </a:defRPr>
            </a:lvl4pPr>
            <a:lvl5pPr marL="2057400" indent="-228600" defTabSz="911225" eaLnBrk="0" hangingPunct="0">
              <a:defRPr sz="1600" b="1">
                <a:solidFill>
                  <a:schemeClr val="tx1"/>
                </a:solidFill>
                <a:latin typeface="Arial" charset="0"/>
                <a:ea typeface="ＭＳ Ｐゴシック" charset="0"/>
              </a:defRPr>
            </a:lvl5pPr>
            <a:lvl6pPr marL="2514600" indent="-228600" algn="ctr" defTabSz="911225"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defTabSz="911225"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defTabSz="911225"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defTabSz="911225"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fld id="{CCCC2D47-4ACF-3F4C-902C-C58EF226DDD3}" type="slidenum">
              <a:rPr lang="el-GR" sz="1200" b="0"/>
              <a:pPr eaLnBrk="1" hangingPunct="1"/>
              <a:t>28</a:t>
            </a:fld>
            <a:endParaRPr lang="el-GR" sz="1200" b="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1600" b="1">
                <a:solidFill>
                  <a:schemeClr val="tx1"/>
                </a:solidFill>
                <a:latin typeface="Arial" charset="0"/>
                <a:ea typeface="ＭＳ Ｐゴシック" charset="0"/>
              </a:defRPr>
            </a:lvl1pPr>
            <a:lvl2pPr marL="742950" indent="-285750" defTabSz="911225" eaLnBrk="0" hangingPunct="0">
              <a:defRPr sz="1600" b="1">
                <a:solidFill>
                  <a:schemeClr val="tx1"/>
                </a:solidFill>
                <a:latin typeface="Arial" charset="0"/>
                <a:ea typeface="ＭＳ Ｐゴシック" charset="0"/>
              </a:defRPr>
            </a:lvl2pPr>
            <a:lvl3pPr marL="1143000" indent="-228600" defTabSz="911225" eaLnBrk="0" hangingPunct="0">
              <a:defRPr sz="1600" b="1">
                <a:solidFill>
                  <a:schemeClr val="tx1"/>
                </a:solidFill>
                <a:latin typeface="Arial" charset="0"/>
                <a:ea typeface="ＭＳ Ｐゴシック" charset="0"/>
              </a:defRPr>
            </a:lvl3pPr>
            <a:lvl4pPr marL="1600200" indent="-228600" defTabSz="911225" eaLnBrk="0" hangingPunct="0">
              <a:defRPr sz="1600" b="1">
                <a:solidFill>
                  <a:schemeClr val="tx1"/>
                </a:solidFill>
                <a:latin typeface="Arial" charset="0"/>
                <a:ea typeface="ＭＳ Ｐゴシック" charset="0"/>
              </a:defRPr>
            </a:lvl4pPr>
            <a:lvl5pPr marL="2057400" indent="-228600" defTabSz="911225" eaLnBrk="0" hangingPunct="0">
              <a:defRPr sz="1600" b="1">
                <a:solidFill>
                  <a:schemeClr val="tx1"/>
                </a:solidFill>
                <a:latin typeface="Arial" charset="0"/>
                <a:ea typeface="ＭＳ Ｐゴシック" charset="0"/>
              </a:defRPr>
            </a:lvl5pPr>
            <a:lvl6pPr marL="2514600" indent="-228600" algn="ctr" defTabSz="911225"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defTabSz="911225"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defTabSz="911225"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defTabSz="911225"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fld id="{0E0A0C64-DF88-A245-87CD-5FA87EEBF451}" type="slidenum">
              <a:rPr lang="el-GR" sz="1200" b="0"/>
              <a:pPr eaLnBrk="1" hangingPunct="1"/>
              <a:t>3</a:t>
            </a:fld>
            <a:endParaRPr lang="el-GR" sz="1200" b="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1600" b="1">
                <a:solidFill>
                  <a:schemeClr val="tx1"/>
                </a:solidFill>
                <a:latin typeface="Arial" charset="0"/>
                <a:ea typeface="ＭＳ Ｐゴシック" charset="0"/>
              </a:defRPr>
            </a:lvl1pPr>
            <a:lvl2pPr marL="742950" indent="-285750" defTabSz="911225" eaLnBrk="0" hangingPunct="0">
              <a:defRPr sz="1600" b="1">
                <a:solidFill>
                  <a:schemeClr val="tx1"/>
                </a:solidFill>
                <a:latin typeface="Arial" charset="0"/>
                <a:ea typeface="ＭＳ Ｐゴシック" charset="0"/>
              </a:defRPr>
            </a:lvl2pPr>
            <a:lvl3pPr marL="1143000" indent="-228600" defTabSz="911225" eaLnBrk="0" hangingPunct="0">
              <a:defRPr sz="1600" b="1">
                <a:solidFill>
                  <a:schemeClr val="tx1"/>
                </a:solidFill>
                <a:latin typeface="Arial" charset="0"/>
                <a:ea typeface="ＭＳ Ｐゴシック" charset="0"/>
              </a:defRPr>
            </a:lvl3pPr>
            <a:lvl4pPr marL="1600200" indent="-228600" defTabSz="911225" eaLnBrk="0" hangingPunct="0">
              <a:defRPr sz="1600" b="1">
                <a:solidFill>
                  <a:schemeClr val="tx1"/>
                </a:solidFill>
                <a:latin typeface="Arial" charset="0"/>
                <a:ea typeface="ＭＳ Ｐゴシック" charset="0"/>
              </a:defRPr>
            </a:lvl4pPr>
            <a:lvl5pPr marL="2057400" indent="-228600" defTabSz="911225" eaLnBrk="0" hangingPunct="0">
              <a:defRPr sz="1600" b="1">
                <a:solidFill>
                  <a:schemeClr val="tx1"/>
                </a:solidFill>
                <a:latin typeface="Arial" charset="0"/>
                <a:ea typeface="ＭＳ Ｐゴシック" charset="0"/>
              </a:defRPr>
            </a:lvl5pPr>
            <a:lvl6pPr marL="2514600" indent="-228600" algn="ctr" defTabSz="911225"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defTabSz="911225"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defTabSz="911225"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defTabSz="911225"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fld id="{C9EABBED-B8B9-3B46-89E8-52294CA37EDD}" type="slidenum">
              <a:rPr lang="el-GR" sz="1200" b="0"/>
              <a:pPr eaLnBrk="1" hangingPunct="1"/>
              <a:t>4</a:t>
            </a:fld>
            <a:endParaRPr lang="el-GR" sz="1200" b="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1600" b="1">
                <a:solidFill>
                  <a:schemeClr val="tx1"/>
                </a:solidFill>
                <a:latin typeface="Arial" charset="0"/>
                <a:ea typeface="ＭＳ Ｐゴシック" charset="0"/>
              </a:defRPr>
            </a:lvl1pPr>
            <a:lvl2pPr marL="742950" indent="-285750" defTabSz="911225" eaLnBrk="0" hangingPunct="0">
              <a:defRPr sz="1600" b="1">
                <a:solidFill>
                  <a:schemeClr val="tx1"/>
                </a:solidFill>
                <a:latin typeface="Arial" charset="0"/>
                <a:ea typeface="ＭＳ Ｐゴシック" charset="0"/>
              </a:defRPr>
            </a:lvl2pPr>
            <a:lvl3pPr marL="1143000" indent="-228600" defTabSz="911225" eaLnBrk="0" hangingPunct="0">
              <a:defRPr sz="1600" b="1">
                <a:solidFill>
                  <a:schemeClr val="tx1"/>
                </a:solidFill>
                <a:latin typeface="Arial" charset="0"/>
                <a:ea typeface="ＭＳ Ｐゴシック" charset="0"/>
              </a:defRPr>
            </a:lvl3pPr>
            <a:lvl4pPr marL="1600200" indent="-228600" defTabSz="911225" eaLnBrk="0" hangingPunct="0">
              <a:defRPr sz="1600" b="1">
                <a:solidFill>
                  <a:schemeClr val="tx1"/>
                </a:solidFill>
                <a:latin typeface="Arial" charset="0"/>
                <a:ea typeface="ＭＳ Ｐゴシック" charset="0"/>
              </a:defRPr>
            </a:lvl4pPr>
            <a:lvl5pPr marL="2057400" indent="-228600" defTabSz="911225" eaLnBrk="0" hangingPunct="0">
              <a:defRPr sz="1600" b="1">
                <a:solidFill>
                  <a:schemeClr val="tx1"/>
                </a:solidFill>
                <a:latin typeface="Arial" charset="0"/>
                <a:ea typeface="ＭＳ Ｐゴシック" charset="0"/>
              </a:defRPr>
            </a:lvl5pPr>
            <a:lvl6pPr marL="2514600" indent="-228600" algn="ctr" defTabSz="911225"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defTabSz="911225"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defTabSz="911225"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defTabSz="911225"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fld id="{4A10EC82-B86B-754F-A9E3-EB4037B4361D}" type="slidenum">
              <a:rPr lang="el-GR" sz="1200" b="0"/>
              <a:pPr eaLnBrk="1" hangingPunct="1"/>
              <a:t>5</a:t>
            </a:fld>
            <a:endParaRPr lang="el-GR" sz="1200"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1600" b="1">
                <a:solidFill>
                  <a:schemeClr val="tx1"/>
                </a:solidFill>
                <a:latin typeface="Arial" charset="0"/>
                <a:ea typeface="ＭＳ Ｐゴシック" charset="0"/>
              </a:defRPr>
            </a:lvl1pPr>
            <a:lvl2pPr marL="742950" indent="-285750" defTabSz="911225" eaLnBrk="0" hangingPunct="0">
              <a:defRPr sz="1600" b="1">
                <a:solidFill>
                  <a:schemeClr val="tx1"/>
                </a:solidFill>
                <a:latin typeface="Arial" charset="0"/>
                <a:ea typeface="ＭＳ Ｐゴシック" charset="0"/>
              </a:defRPr>
            </a:lvl2pPr>
            <a:lvl3pPr marL="1143000" indent="-228600" defTabSz="911225" eaLnBrk="0" hangingPunct="0">
              <a:defRPr sz="1600" b="1">
                <a:solidFill>
                  <a:schemeClr val="tx1"/>
                </a:solidFill>
                <a:latin typeface="Arial" charset="0"/>
                <a:ea typeface="ＭＳ Ｐゴシック" charset="0"/>
              </a:defRPr>
            </a:lvl3pPr>
            <a:lvl4pPr marL="1600200" indent="-228600" defTabSz="911225" eaLnBrk="0" hangingPunct="0">
              <a:defRPr sz="1600" b="1">
                <a:solidFill>
                  <a:schemeClr val="tx1"/>
                </a:solidFill>
                <a:latin typeface="Arial" charset="0"/>
                <a:ea typeface="ＭＳ Ｐゴシック" charset="0"/>
              </a:defRPr>
            </a:lvl4pPr>
            <a:lvl5pPr marL="2057400" indent="-228600" defTabSz="911225" eaLnBrk="0" hangingPunct="0">
              <a:defRPr sz="1600" b="1">
                <a:solidFill>
                  <a:schemeClr val="tx1"/>
                </a:solidFill>
                <a:latin typeface="Arial" charset="0"/>
                <a:ea typeface="ＭＳ Ｐゴシック" charset="0"/>
              </a:defRPr>
            </a:lvl5pPr>
            <a:lvl6pPr marL="2514600" indent="-228600" algn="ctr" defTabSz="911225"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defTabSz="911225"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defTabSz="911225"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defTabSz="911225"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fld id="{F0968A2B-4C07-B944-AA68-B70490511235}" type="slidenum">
              <a:rPr lang="el-GR" sz="1200" b="0"/>
              <a:pPr eaLnBrk="1" hangingPunct="1"/>
              <a:t>6</a:t>
            </a:fld>
            <a:endParaRPr lang="el-GR"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1600" b="1">
                <a:solidFill>
                  <a:schemeClr val="tx1"/>
                </a:solidFill>
                <a:latin typeface="Arial" charset="0"/>
                <a:ea typeface="ＭＳ Ｐゴシック" charset="0"/>
              </a:defRPr>
            </a:lvl1pPr>
            <a:lvl2pPr marL="742950" indent="-285750" defTabSz="911225" eaLnBrk="0" hangingPunct="0">
              <a:defRPr sz="1600" b="1">
                <a:solidFill>
                  <a:schemeClr val="tx1"/>
                </a:solidFill>
                <a:latin typeface="Arial" charset="0"/>
                <a:ea typeface="ＭＳ Ｐゴシック" charset="0"/>
              </a:defRPr>
            </a:lvl2pPr>
            <a:lvl3pPr marL="1143000" indent="-228600" defTabSz="911225" eaLnBrk="0" hangingPunct="0">
              <a:defRPr sz="1600" b="1">
                <a:solidFill>
                  <a:schemeClr val="tx1"/>
                </a:solidFill>
                <a:latin typeface="Arial" charset="0"/>
                <a:ea typeface="ＭＳ Ｐゴシック" charset="0"/>
              </a:defRPr>
            </a:lvl3pPr>
            <a:lvl4pPr marL="1600200" indent="-228600" defTabSz="911225" eaLnBrk="0" hangingPunct="0">
              <a:defRPr sz="1600" b="1">
                <a:solidFill>
                  <a:schemeClr val="tx1"/>
                </a:solidFill>
                <a:latin typeface="Arial" charset="0"/>
                <a:ea typeface="ＭＳ Ｐゴシック" charset="0"/>
              </a:defRPr>
            </a:lvl4pPr>
            <a:lvl5pPr marL="2057400" indent="-228600" defTabSz="911225" eaLnBrk="0" hangingPunct="0">
              <a:defRPr sz="1600" b="1">
                <a:solidFill>
                  <a:schemeClr val="tx1"/>
                </a:solidFill>
                <a:latin typeface="Arial" charset="0"/>
                <a:ea typeface="ＭＳ Ｐゴシック" charset="0"/>
              </a:defRPr>
            </a:lvl5pPr>
            <a:lvl6pPr marL="2514600" indent="-228600" algn="ctr" defTabSz="911225"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defTabSz="911225"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defTabSz="911225"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defTabSz="911225"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fld id="{0E7E7390-5B7A-6440-9414-530C97BD7FF0}" type="slidenum">
              <a:rPr lang="el-GR" sz="1200" b="0"/>
              <a:pPr eaLnBrk="1" hangingPunct="1"/>
              <a:t>7</a:t>
            </a:fld>
            <a:endParaRPr lang="el-GR" sz="1200" b="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1600" b="1">
                <a:solidFill>
                  <a:schemeClr val="tx1"/>
                </a:solidFill>
                <a:latin typeface="Arial" charset="0"/>
                <a:ea typeface="ＭＳ Ｐゴシック" charset="0"/>
              </a:defRPr>
            </a:lvl1pPr>
            <a:lvl2pPr marL="742950" indent="-285750" defTabSz="911225" eaLnBrk="0" hangingPunct="0">
              <a:defRPr sz="1600" b="1">
                <a:solidFill>
                  <a:schemeClr val="tx1"/>
                </a:solidFill>
                <a:latin typeface="Arial" charset="0"/>
                <a:ea typeface="ＭＳ Ｐゴシック" charset="0"/>
              </a:defRPr>
            </a:lvl2pPr>
            <a:lvl3pPr marL="1143000" indent="-228600" defTabSz="911225" eaLnBrk="0" hangingPunct="0">
              <a:defRPr sz="1600" b="1">
                <a:solidFill>
                  <a:schemeClr val="tx1"/>
                </a:solidFill>
                <a:latin typeface="Arial" charset="0"/>
                <a:ea typeface="ＭＳ Ｐゴシック" charset="0"/>
              </a:defRPr>
            </a:lvl3pPr>
            <a:lvl4pPr marL="1600200" indent="-228600" defTabSz="911225" eaLnBrk="0" hangingPunct="0">
              <a:defRPr sz="1600" b="1">
                <a:solidFill>
                  <a:schemeClr val="tx1"/>
                </a:solidFill>
                <a:latin typeface="Arial" charset="0"/>
                <a:ea typeface="ＭＳ Ｐゴシック" charset="0"/>
              </a:defRPr>
            </a:lvl4pPr>
            <a:lvl5pPr marL="2057400" indent="-228600" defTabSz="911225" eaLnBrk="0" hangingPunct="0">
              <a:defRPr sz="1600" b="1">
                <a:solidFill>
                  <a:schemeClr val="tx1"/>
                </a:solidFill>
                <a:latin typeface="Arial" charset="0"/>
                <a:ea typeface="ＭＳ Ｐゴシック" charset="0"/>
              </a:defRPr>
            </a:lvl5pPr>
            <a:lvl6pPr marL="2514600" indent="-228600" algn="ctr" defTabSz="911225"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defTabSz="911225"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defTabSz="911225"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defTabSz="911225"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fld id="{AF1D2A0F-6905-B24A-B262-D43F3CD7A64E}" type="slidenum">
              <a:rPr lang="el-GR" sz="1200" b="0"/>
              <a:pPr eaLnBrk="1" hangingPunct="1"/>
              <a:t>8</a:t>
            </a:fld>
            <a:endParaRPr lang="el-GR" sz="1200" b="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1600" b="1">
                <a:solidFill>
                  <a:schemeClr val="tx1"/>
                </a:solidFill>
                <a:latin typeface="Arial" charset="0"/>
                <a:ea typeface="ＭＳ Ｐゴシック" charset="0"/>
              </a:defRPr>
            </a:lvl1pPr>
            <a:lvl2pPr marL="742950" indent="-285750" defTabSz="911225" eaLnBrk="0" hangingPunct="0">
              <a:defRPr sz="1600" b="1">
                <a:solidFill>
                  <a:schemeClr val="tx1"/>
                </a:solidFill>
                <a:latin typeface="Arial" charset="0"/>
                <a:ea typeface="ＭＳ Ｐゴシック" charset="0"/>
              </a:defRPr>
            </a:lvl2pPr>
            <a:lvl3pPr marL="1143000" indent="-228600" defTabSz="911225" eaLnBrk="0" hangingPunct="0">
              <a:defRPr sz="1600" b="1">
                <a:solidFill>
                  <a:schemeClr val="tx1"/>
                </a:solidFill>
                <a:latin typeface="Arial" charset="0"/>
                <a:ea typeface="ＭＳ Ｐゴシック" charset="0"/>
              </a:defRPr>
            </a:lvl3pPr>
            <a:lvl4pPr marL="1600200" indent="-228600" defTabSz="911225" eaLnBrk="0" hangingPunct="0">
              <a:defRPr sz="1600" b="1">
                <a:solidFill>
                  <a:schemeClr val="tx1"/>
                </a:solidFill>
                <a:latin typeface="Arial" charset="0"/>
                <a:ea typeface="ＭＳ Ｐゴシック" charset="0"/>
              </a:defRPr>
            </a:lvl4pPr>
            <a:lvl5pPr marL="2057400" indent="-228600" defTabSz="911225" eaLnBrk="0" hangingPunct="0">
              <a:defRPr sz="1600" b="1">
                <a:solidFill>
                  <a:schemeClr val="tx1"/>
                </a:solidFill>
                <a:latin typeface="Arial" charset="0"/>
                <a:ea typeface="ＭＳ Ｐゴシック" charset="0"/>
              </a:defRPr>
            </a:lvl5pPr>
            <a:lvl6pPr marL="2514600" indent="-228600" algn="ctr" defTabSz="911225"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defTabSz="911225"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defTabSz="911225"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defTabSz="911225"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fld id="{BD698DC7-C223-DB4C-B2CA-6C166C246C48}" type="slidenum">
              <a:rPr lang="el-GR" sz="1200" b="0"/>
              <a:pPr eaLnBrk="1" hangingPunct="1"/>
              <a:t>9</a:t>
            </a:fld>
            <a:endParaRPr lang="el-GR"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1600" b="1">
                <a:solidFill>
                  <a:schemeClr val="tx1"/>
                </a:solidFill>
                <a:latin typeface="Arial" charset="0"/>
                <a:ea typeface="ＭＳ Ｐゴシック" charset="0"/>
              </a:defRPr>
            </a:lvl1pPr>
            <a:lvl2pPr marL="742950" indent="-285750" defTabSz="911225" eaLnBrk="0" hangingPunct="0">
              <a:defRPr sz="1600" b="1">
                <a:solidFill>
                  <a:schemeClr val="tx1"/>
                </a:solidFill>
                <a:latin typeface="Arial" charset="0"/>
                <a:ea typeface="ＭＳ Ｐゴシック" charset="0"/>
              </a:defRPr>
            </a:lvl2pPr>
            <a:lvl3pPr marL="1143000" indent="-228600" defTabSz="911225" eaLnBrk="0" hangingPunct="0">
              <a:defRPr sz="1600" b="1">
                <a:solidFill>
                  <a:schemeClr val="tx1"/>
                </a:solidFill>
                <a:latin typeface="Arial" charset="0"/>
                <a:ea typeface="ＭＳ Ｐゴシック" charset="0"/>
              </a:defRPr>
            </a:lvl3pPr>
            <a:lvl4pPr marL="1600200" indent="-228600" defTabSz="911225" eaLnBrk="0" hangingPunct="0">
              <a:defRPr sz="1600" b="1">
                <a:solidFill>
                  <a:schemeClr val="tx1"/>
                </a:solidFill>
                <a:latin typeface="Arial" charset="0"/>
                <a:ea typeface="ＭＳ Ｐゴシック" charset="0"/>
              </a:defRPr>
            </a:lvl4pPr>
            <a:lvl5pPr marL="2057400" indent="-228600" defTabSz="911225" eaLnBrk="0" hangingPunct="0">
              <a:defRPr sz="1600" b="1">
                <a:solidFill>
                  <a:schemeClr val="tx1"/>
                </a:solidFill>
                <a:latin typeface="Arial" charset="0"/>
                <a:ea typeface="ＭＳ Ｐゴシック" charset="0"/>
              </a:defRPr>
            </a:lvl5pPr>
            <a:lvl6pPr marL="2514600" indent="-228600" algn="ctr" defTabSz="911225"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defTabSz="911225"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defTabSz="911225"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defTabSz="911225"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fld id="{ED8F9FEA-2DCF-A54F-B6B0-4A74DAD7EBC2}" type="slidenum">
              <a:rPr lang="el-GR" sz="1200" b="0"/>
              <a:pPr eaLnBrk="1" hangingPunct="1"/>
              <a:t>10</a:t>
            </a:fld>
            <a:endParaRPr lang="el-GR" sz="1200" b="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Διδασκαλία του Προγραμματισμού</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Διδασκαλία του Προγραμματισμού</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hyperlink" Target="http://alkisg.mysch.gr/" TargetMode="External"/><Relationship Id="rId4" Type="http://schemas.openxmlformats.org/officeDocument/2006/relationships/hyperlink" Target="http://www.ecedu.upatras.gr/algorithmics/" TargetMode="External"/><Relationship Id="rId5" Type="http://schemas.openxmlformats.org/officeDocument/2006/relationships/hyperlink" Target="http://e-yliko.gr/Lists/List40/DispForm.aspx?ID=178" TargetMode="External"/><Relationship Id="rId6" Type="http://schemas.openxmlformats.org/officeDocument/2006/relationships/hyperlink" Target="https://scratch.mit.edu/" TargetMode="External"/><Relationship Id="rId1" Type="http://schemas.openxmlformats.org/officeDocument/2006/relationships/slideLayout" Target="../slideLayouts/slideLayout2.xml"/><Relationship Id="rId2" Type="http://schemas.openxmlformats.org/officeDocument/2006/relationships/hyperlink" Target="http://www.pseudoglossa.g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ermes.di.uoa.gr/activities-eclip.ht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cstate="print"/>
          <a:stretch>
            <a:fillRect/>
          </a:stretch>
        </p:blipFill>
        <p:spPr>
          <a:xfrm>
            <a:off x="179512" y="404664"/>
            <a:ext cx="4147938" cy="817388"/>
          </a:xfrm>
          <a:prstGeom prst="rect">
            <a:avLst/>
          </a:prstGeom>
        </p:spPr>
      </p:pic>
      <p:sp>
        <p:nvSpPr>
          <p:cNvPr id="10" name="Τίτλος 1"/>
          <p:cNvSpPr>
            <a:spLocks noGrp="1"/>
          </p:cNvSpPr>
          <p:nvPr>
            <p:ph type="ctrTitle"/>
          </p:nvPr>
        </p:nvSpPr>
        <p:spPr>
          <a:xfrm>
            <a:off x="685800" y="2006575"/>
            <a:ext cx="7772400" cy="1470025"/>
          </a:xfrm>
        </p:spPr>
        <p:txBody>
          <a:bodyPr/>
          <a:lstStyle/>
          <a:p>
            <a:r>
              <a:rPr lang="el-GR" dirty="0" smtClean="0">
                <a:solidFill>
                  <a:srgbClr val="5075BC"/>
                </a:solidFill>
              </a:rPr>
              <a:t>Διδακτική της Πληροφορικής</a:t>
            </a:r>
            <a:endParaRPr lang="el-GR" dirty="0">
              <a:solidFill>
                <a:srgbClr val="5075BC"/>
              </a:solidFill>
            </a:endParaRPr>
          </a:p>
        </p:txBody>
      </p:sp>
      <p:sp>
        <p:nvSpPr>
          <p:cNvPr id="11"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4:</a:t>
            </a:r>
            <a:r>
              <a:rPr lang="en-US" sz="2800" dirty="0" smtClean="0">
                <a:solidFill>
                  <a:srgbClr val="5075BC"/>
                </a:solidFill>
                <a:latin typeface="+mj-lt"/>
                <a:ea typeface="+mj-ea"/>
                <a:cs typeface="+mj-cs"/>
              </a:rPr>
              <a:t> </a:t>
            </a:r>
            <a:r>
              <a:rPr lang="el-GR" sz="2800" dirty="0" smtClean="0"/>
              <a:t>Η Διδασκαλία του Προγραμματισμού</a:t>
            </a:r>
            <a:endParaRPr lang="en-US" sz="2800" dirty="0" smtClean="0"/>
          </a:p>
          <a:p>
            <a:endParaRPr lang="en-US" sz="2800" dirty="0" smtClean="0"/>
          </a:p>
          <a:p>
            <a:r>
              <a:rPr lang="el-GR" sz="2800" dirty="0" smtClean="0"/>
              <a:t>Μ. </a:t>
            </a:r>
            <a:r>
              <a:rPr lang="el-GR" sz="2800" dirty="0" err="1" smtClean="0"/>
              <a:t>Γρηγοριάδου</a:t>
            </a:r>
            <a:r>
              <a:rPr lang="el-GR" sz="2800" dirty="0" smtClean="0"/>
              <a:t>, Α. </a:t>
            </a:r>
            <a:r>
              <a:rPr lang="el-GR" sz="2800" dirty="0" err="1" smtClean="0"/>
              <a:t>Γόγουλου</a:t>
            </a:r>
            <a:r>
              <a:rPr lang="el-GR" sz="2800" dirty="0" smtClean="0"/>
              <a:t>, Ε. </a:t>
            </a:r>
            <a:r>
              <a:rPr lang="el-GR" sz="2800" dirty="0" err="1" smtClean="0"/>
              <a:t>Γουλή</a:t>
            </a:r>
            <a:endParaRPr lang="el-GR" sz="2800" dirty="0" smtClean="0"/>
          </a:p>
          <a:p>
            <a:r>
              <a:rPr lang="el-GR" sz="2800" dirty="0" smtClean="0"/>
              <a:t>Σχολή Θετικών Επιστημών</a:t>
            </a:r>
          </a:p>
          <a:p>
            <a:r>
              <a:rPr lang="el-GR" sz="2800" dirty="0" smtClean="0"/>
              <a:t>Τμήμα Πληροφορικής και Τηλεπικοινωνιών</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0" y="333375"/>
            <a:ext cx="9144000" cy="869950"/>
          </a:xfrm>
        </p:spPr>
        <p:txBody>
          <a:bodyPr/>
          <a:lstStyle/>
          <a:p>
            <a:pPr eaLnBrk="1" hangingPunct="1"/>
            <a:r>
              <a:rPr lang="el-GR" sz="2800">
                <a:latin typeface="Verdana" charset="0"/>
              </a:rPr>
              <a:t>Στις Εντολές Εισόδου-Εξόδου</a:t>
            </a:r>
            <a:r>
              <a:rPr lang="el-GR" sz="3200">
                <a:latin typeface="Verdana" charset="0"/>
              </a:rPr>
              <a:t> </a:t>
            </a:r>
          </a:p>
        </p:txBody>
      </p:sp>
      <p:sp>
        <p:nvSpPr>
          <p:cNvPr id="331779" name="Rectangle 3"/>
          <p:cNvSpPr>
            <a:spLocks noGrp="1" noChangeArrowheads="1"/>
          </p:cNvSpPr>
          <p:nvPr>
            <p:ph type="body" idx="1"/>
          </p:nvPr>
        </p:nvSpPr>
        <p:spPr>
          <a:xfrm>
            <a:off x="285750" y="1428750"/>
            <a:ext cx="8607425" cy="4737100"/>
          </a:xfrm>
        </p:spPr>
        <p:txBody>
          <a:bodyPr/>
          <a:lstStyle/>
          <a:p>
            <a:pPr eaLnBrk="1" hangingPunct="1">
              <a:spcBef>
                <a:spcPts val="900"/>
              </a:spcBef>
              <a:spcAft>
                <a:spcPts val="600"/>
              </a:spcAft>
            </a:pPr>
            <a:r>
              <a:rPr lang="el-GR" sz="2200" b="1" i="1">
                <a:latin typeface="Calibri" charset="0"/>
                <a:cs typeface="Calibri" charset="0"/>
              </a:rPr>
              <a:t>Συνδυασμός μηνυμάτων προς εμφάνιση και μεταβλητών</a:t>
            </a:r>
            <a:r>
              <a:rPr lang="el-GR" sz="2200">
                <a:latin typeface="Calibri" charset="0"/>
                <a:cs typeface="Calibri" charset="0"/>
              </a:rPr>
              <a:t>: Οι μαθητές αντιμετωπίζουν δυσκολίες να συνδυάσουν μεταβλητές με μηνύματα, που επιθυμούν να εμφανιστούν στην οθόνη του υπολογιστή, κατά την είσοδο ή κατά την εμφάνιση της τιμής των μεταβλητών.</a:t>
            </a:r>
          </a:p>
          <a:p>
            <a:pPr eaLnBrk="1" hangingPunct="1">
              <a:spcBef>
                <a:spcPts val="900"/>
              </a:spcBef>
              <a:spcAft>
                <a:spcPts val="600"/>
              </a:spcAft>
            </a:pPr>
            <a:r>
              <a:rPr lang="el-GR" sz="2200" b="1" i="1">
                <a:latin typeface="Calibri" charset="0"/>
                <a:cs typeface="Calibri" charset="0"/>
              </a:rPr>
              <a:t>Αντιστοίχιση τιμών εισόδου βάσει του ονόματος της μεταβλητής</a:t>
            </a:r>
            <a:r>
              <a:rPr lang="el-GR" sz="2200">
                <a:latin typeface="Calibri" charset="0"/>
                <a:cs typeface="Calibri" charset="0"/>
              </a:rPr>
              <a:t>: Αποδίδουν τις εισαγόμενες τιμές στις μεταβλητές με βάση τη σειρά που επιθυμούν.</a:t>
            </a:r>
          </a:p>
          <a:p>
            <a:pPr eaLnBrk="1" hangingPunct="1">
              <a:spcBef>
                <a:spcPts val="900"/>
              </a:spcBef>
              <a:spcAft>
                <a:spcPts val="600"/>
              </a:spcAft>
            </a:pPr>
            <a:r>
              <a:rPr lang="el-GR" sz="2200" b="1" i="1">
                <a:latin typeface="Calibri" charset="0"/>
                <a:cs typeface="Calibri" charset="0"/>
              </a:rPr>
              <a:t>Συνδυασμός εντολής ανάγνωσης και εντολής ανάθεσης τιμής για την απόδοση τιμής στη μεταβλητή</a:t>
            </a:r>
            <a:r>
              <a:rPr lang="el-GR" sz="2200">
                <a:latin typeface="Calibri" charset="0"/>
                <a:cs typeface="Calibri" charset="0"/>
              </a:rPr>
              <a:t>: Συνδυάζουν την εντολή εισόδου με την εντολή ανάθεσης τιμής (π.χ. Διάβασε </a:t>
            </a:r>
            <a:r>
              <a:rPr lang="en-US" sz="2200">
                <a:latin typeface="Calibri" charset="0"/>
                <a:cs typeface="Calibri" charset="0"/>
              </a:rPr>
              <a:t>x</a:t>
            </a:r>
            <a:r>
              <a:rPr lang="el-GR" sz="2200">
                <a:latin typeface="Calibri" charset="0"/>
                <a:cs typeface="Calibri" charset="0"/>
              </a:rPr>
              <a:t>=5) προκειμένου να ανατεθεί η επιθυμητή τιμή εισόδου στην αντίστοιχη μεταβλητή.</a:t>
            </a:r>
          </a:p>
        </p:txBody>
      </p:sp>
    </p:spTree>
    <p:extLst>
      <p:ext uri="{BB962C8B-B14F-4D97-AF65-F5344CB8AC3E}">
        <p14:creationId xmlns:p14="http://schemas.microsoft.com/office/powerpoint/2010/main" val="812333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anim calcmode="lin" valueType="num">
                                      <p:cBhvr additive="base">
                                        <p:cTn id="7" dur="500" fill="hold"/>
                                        <p:tgtEl>
                                          <p:spTgt spid="331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1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1779">
                                            <p:txEl>
                                              <p:pRg st="1" end="1"/>
                                            </p:txEl>
                                          </p:spTgt>
                                        </p:tgtEl>
                                        <p:attrNameLst>
                                          <p:attrName>style.visibility</p:attrName>
                                        </p:attrNameLst>
                                      </p:cBhvr>
                                      <p:to>
                                        <p:strVal val="visible"/>
                                      </p:to>
                                    </p:set>
                                    <p:anim calcmode="lin" valueType="num">
                                      <p:cBhvr additive="base">
                                        <p:cTn id="13" dur="500" fill="hold"/>
                                        <p:tgtEl>
                                          <p:spTgt spid="3317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1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1779">
                                            <p:txEl>
                                              <p:pRg st="2" end="2"/>
                                            </p:txEl>
                                          </p:spTgt>
                                        </p:tgtEl>
                                        <p:attrNameLst>
                                          <p:attrName>style.visibility</p:attrName>
                                        </p:attrNameLst>
                                      </p:cBhvr>
                                      <p:to>
                                        <p:strVal val="visible"/>
                                      </p:to>
                                    </p:set>
                                    <p:anim calcmode="lin" valueType="num">
                                      <p:cBhvr additive="base">
                                        <p:cTn id="19" dur="500" fill="hold"/>
                                        <p:tgtEl>
                                          <p:spTgt spid="3317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17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0" y="111125"/>
            <a:ext cx="9144000" cy="869950"/>
          </a:xfrm>
        </p:spPr>
        <p:txBody>
          <a:bodyPr/>
          <a:lstStyle/>
          <a:p>
            <a:pPr eaLnBrk="1" hangingPunct="1"/>
            <a:r>
              <a:rPr lang="el-GR" sz="2800">
                <a:latin typeface="Verdana" charset="0"/>
              </a:rPr>
              <a:t>Στις Δομές Επιλογής</a:t>
            </a:r>
            <a:r>
              <a:rPr lang="el-GR" sz="3200">
                <a:latin typeface="Verdana" charset="0"/>
              </a:rPr>
              <a:t> </a:t>
            </a:r>
          </a:p>
        </p:txBody>
      </p:sp>
      <p:sp>
        <p:nvSpPr>
          <p:cNvPr id="333827" name="Rectangle 3"/>
          <p:cNvSpPr>
            <a:spLocks noGrp="1" noChangeArrowheads="1"/>
          </p:cNvSpPr>
          <p:nvPr>
            <p:ph type="body" idx="1"/>
          </p:nvPr>
        </p:nvSpPr>
        <p:spPr>
          <a:xfrm>
            <a:off x="-214313" y="911225"/>
            <a:ext cx="8929688" cy="5661025"/>
          </a:xfrm>
        </p:spPr>
        <p:txBody>
          <a:bodyPr>
            <a:normAutofit lnSpcReduction="10000"/>
          </a:bodyPr>
          <a:lstStyle/>
          <a:p>
            <a:pPr marL="803275" lvl="2" indent="-428625" algn="just" eaLnBrk="1" hangingPunct="1">
              <a:lnSpc>
                <a:spcPct val="114000"/>
              </a:lnSpc>
              <a:spcBef>
                <a:spcPts val="900"/>
              </a:spcBef>
              <a:spcAft>
                <a:spcPts val="600"/>
              </a:spcAft>
              <a:buSzPct val="130000"/>
              <a:buFont typeface="Wingdings" charset="0"/>
              <a:buChar char="§"/>
            </a:pPr>
            <a:r>
              <a:rPr lang="el-GR" sz="2200" b="1" i="1" dirty="0">
                <a:latin typeface="Calibri" charset="0"/>
                <a:cs typeface="Calibri" charset="0"/>
              </a:rPr>
              <a:t>Ομαδοποίηση εντολών σε εμφωλευμένες δομές επιλογής</a:t>
            </a:r>
            <a:r>
              <a:rPr lang="el-GR" sz="2200" dirty="0">
                <a:latin typeface="Calibri" charset="0"/>
                <a:cs typeface="Calibri" charset="0"/>
              </a:rPr>
              <a:t>: Δε χρησιμοποιούν στα κατάλληλα σημεία τα σύμβολα/λέξεις που δηλώνουν την αρχή και το τέλος της δομής επιλογής.</a:t>
            </a:r>
          </a:p>
          <a:p>
            <a:pPr marL="803275" lvl="2" indent="-428625" algn="just" eaLnBrk="1" hangingPunct="1">
              <a:lnSpc>
                <a:spcPct val="114000"/>
              </a:lnSpc>
              <a:spcBef>
                <a:spcPts val="900"/>
              </a:spcBef>
              <a:spcAft>
                <a:spcPts val="600"/>
              </a:spcAft>
              <a:buSzPct val="130000"/>
              <a:buFont typeface="Wingdings" charset="0"/>
              <a:buChar char="§"/>
            </a:pPr>
            <a:r>
              <a:rPr lang="el-GR" sz="2200" b="1" i="1" dirty="0">
                <a:latin typeface="Calibri" charset="0"/>
                <a:cs typeface="Calibri" charset="0"/>
              </a:rPr>
              <a:t>Κατανόηση της λειτουργίας</a:t>
            </a:r>
            <a:r>
              <a:rPr lang="el-GR" sz="2200" i="1" dirty="0">
                <a:latin typeface="Calibri" charset="0"/>
                <a:cs typeface="Calibri" charset="0"/>
              </a:rPr>
              <a:t>:</a:t>
            </a:r>
          </a:p>
          <a:p>
            <a:pPr marL="1260475" lvl="3" indent="-266700" algn="just" eaLnBrk="1" hangingPunct="1">
              <a:lnSpc>
                <a:spcPct val="80000"/>
              </a:lnSpc>
              <a:spcBef>
                <a:spcPts val="900"/>
              </a:spcBef>
              <a:spcAft>
                <a:spcPts val="300"/>
              </a:spcAft>
              <a:buSzPct val="130000"/>
              <a:buFont typeface="Wingdings" charset="0"/>
              <a:buChar char="§"/>
            </a:pPr>
            <a:r>
              <a:rPr lang="el-GR" sz="2200" dirty="0">
                <a:latin typeface="Calibri" charset="0"/>
                <a:cs typeface="Calibri" charset="0"/>
              </a:rPr>
              <a:t>Εκτέλεση του σώματος εντολών ανεξάρτητα από την τιμή της συνθήκης ελέγχου</a:t>
            </a:r>
          </a:p>
          <a:p>
            <a:pPr marL="1260475" lvl="3" indent="-266700" algn="just" eaLnBrk="1" hangingPunct="1">
              <a:lnSpc>
                <a:spcPct val="80000"/>
              </a:lnSpc>
              <a:spcBef>
                <a:spcPts val="900"/>
              </a:spcBef>
              <a:spcAft>
                <a:spcPts val="300"/>
              </a:spcAft>
              <a:buSzPct val="130000"/>
              <a:buFont typeface="Wingdings" charset="0"/>
              <a:buChar char="§"/>
            </a:pPr>
            <a:r>
              <a:rPr lang="el-GR" sz="2200" dirty="0">
                <a:latin typeface="Calibri" charset="0"/>
                <a:cs typeface="Calibri" charset="0"/>
              </a:rPr>
              <a:t>Τερματισμός της εκτέλεσης του προγράμματος σε περίπτωση μη αληθείας της συνθήκης ελέγχου </a:t>
            </a:r>
          </a:p>
          <a:p>
            <a:pPr marL="1260475" lvl="3" indent="-266700" algn="just" eaLnBrk="1" hangingPunct="1">
              <a:lnSpc>
                <a:spcPct val="80000"/>
              </a:lnSpc>
              <a:spcBef>
                <a:spcPts val="900"/>
              </a:spcBef>
              <a:spcAft>
                <a:spcPts val="300"/>
              </a:spcAft>
              <a:buSzPct val="130000"/>
              <a:buFont typeface="Wingdings" charset="0"/>
              <a:buNone/>
            </a:pPr>
            <a:r>
              <a:rPr lang="el-GR" sz="1800" dirty="0">
                <a:latin typeface="Calibri" charset="0"/>
                <a:cs typeface="Calibri" charset="0"/>
              </a:rPr>
              <a:t>    </a:t>
            </a:r>
            <a:r>
              <a:rPr lang="el-GR" sz="1700" dirty="0">
                <a:solidFill>
                  <a:srgbClr val="5075BC"/>
                </a:solidFill>
                <a:latin typeface="Calibri" charset="0"/>
                <a:cs typeface="Calibri" charset="0"/>
              </a:rPr>
              <a:t>Οι μαθητές θεωρούν ότι</a:t>
            </a:r>
            <a:r>
              <a:rPr lang="en-US" sz="1700" dirty="0">
                <a:solidFill>
                  <a:srgbClr val="5075BC"/>
                </a:solidFill>
                <a:latin typeface="Calibri" charset="0"/>
                <a:cs typeface="Calibri" charset="0"/>
              </a:rPr>
              <a:t> …</a:t>
            </a:r>
            <a:r>
              <a:rPr lang="el-GR" sz="1700" dirty="0">
                <a:solidFill>
                  <a:srgbClr val="5075BC"/>
                </a:solidFill>
                <a:latin typeface="Calibri" charset="0"/>
                <a:cs typeface="Calibri" charset="0"/>
              </a:rPr>
              <a:t> </a:t>
            </a:r>
            <a:endParaRPr lang="en-US" sz="1700" dirty="0">
              <a:solidFill>
                <a:srgbClr val="5075BC"/>
              </a:solidFill>
              <a:latin typeface="Calibri" charset="0"/>
              <a:cs typeface="Calibri" charset="0"/>
            </a:endParaRPr>
          </a:p>
          <a:p>
            <a:pPr marL="1260475" lvl="3" indent="-266700" algn="just" eaLnBrk="1" hangingPunct="1">
              <a:lnSpc>
                <a:spcPct val="80000"/>
              </a:lnSpc>
              <a:spcBef>
                <a:spcPts val="900"/>
              </a:spcBef>
              <a:spcAft>
                <a:spcPts val="300"/>
              </a:spcAft>
              <a:buSzPct val="130000"/>
              <a:buFont typeface="Wingdings" charset="0"/>
              <a:buNone/>
            </a:pPr>
            <a:r>
              <a:rPr lang="en-US" sz="1700" dirty="0">
                <a:solidFill>
                  <a:srgbClr val="5075BC"/>
                </a:solidFill>
                <a:latin typeface="Calibri" charset="0"/>
                <a:cs typeface="Calibri" charset="0"/>
              </a:rPr>
              <a:t>    </a:t>
            </a:r>
            <a:r>
              <a:rPr lang="el-GR" sz="1700" dirty="0">
                <a:solidFill>
                  <a:srgbClr val="5075BC"/>
                </a:solidFill>
                <a:latin typeface="Calibri" charset="0"/>
                <a:cs typeface="Calibri" charset="0"/>
              </a:rPr>
              <a:t> σε περίπτωση που δεν αληθεύει η συνθήκη ελέγχου στο «if», το σώμα των εντολών που ακολουθεί το «then» θα εκτελεστεί ούτως ή άλλως, </a:t>
            </a:r>
            <a:endParaRPr lang="en-US" sz="1700" dirty="0">
              <a:solidFill>
                <a:srgbClr val="5075BC"/>
              </a:solidFill>
              <a:latin typeface="Calibri" charset="0"/>
              <a:cs typeface="Calibri" charset="0"/>
            </a:endParaRPr>
          </a:p>
          <a:p>
            <a:pPr marL="1260475" lvl="3" indent="-266700" algn="just" eaLnBrk="1" hangingPunct="1">
              <a:lnSpc>
                <a:spcPct val="80000"/>
              </a:lnSpc>
              <a:spcBef>
                <a:spcPts val="900"/>
              </a:spcBef>
              <a:spcAft>
                <a:spcPts val="300"/>
              </a:spcAft>
              <a:buSzPct val="130000"/>
              <a:buFont typeface="Wingdings" charset="0"/>
              <a:buNone/>
            </a:pPr>
            <a:r>
              <a:rPr lang="en-US" sz="1700" dirty="0">
                <a:solidFill>
                  <a:srgbClr val="5075BC"/>
                </a:solidFill>
                <a:latin typeface="Calibri" charset="0"/>
                <a:cs typeface="Calibri" charset="0"/>
              </a:rPr>
              <a:t>   </a:t>
            </a:r>
            <a:r>
              <a:rPr lang="el-GR" sz="1700" dirty="0">
                <a:solidFill>
                  <a:srgbClr val="5075BC"/>
                </a:solidFill>
                <a:latin typeface="Calibri" charset="0"/>
                <a:cs typeface="Calibri" charset="0"/>
              </a:rPr>
              <a:t> </a:t>
            </a:r>
            <a:r>
              <a:rPr lang="en-US" sz="1700" dirty="0">
                <a:solidFill>
                  <a:srgbClr val="5075BC"/>
                </a:solidFill>
                <a:latin typeface="Calibri" charset="0"/>
                <a:cs typeface="Calibri" charset="0"/>
              </a:rPr>
              <a:t> </a:t>
            </a:r>
            <a:r>
              <a:rPr lang="el-GR" sz="1700" dirty="0">
                <a:solidFill>
                  <a:srgbClr val="5075BC"/>
                </a:solidFill>
                <a:latin typeface="Calibri" charset="0"/>
                <a:cs typeface="Calibri" charset="0"/>
              </a:rPr>
              <a:t>θα εκτελεστούν τόσο οι εντολές που βρίσκονται στο σώμα εντολών του «if» όσο και αυτές που βρίσκονται στο σώμα εντολών του «else» ανεξάρτητα από το ποια συνθήκη αληθεύει, και</a:t>
            </a:r>
            <a:endParaRPr lang="en-US" sz="1700" dirty="0">
              <a:solidFill>
                <a:srgbClr val="5075BC"/>
              </a:solidFill>
              <a:latin typeface="Calibri" charset="0"/>
              <a:cs typeface="Calibri" charset="0"/>
            </a:endParaRPr>
          </a:p>
          <a:p>
            <a:pPr marL="1260475" lvl="3" indent="-266700" algn="just" eaLnBrk="1" hangingPunct="1">
              <a:lnSpc>
                <a:spcPct val="80000"/>
              </a:lnSpc>
              <a:spcBef>
                <a:spcPts val="900"/>
              </a:spcBef>
              <a:spcAft>
                <a:spcPts val="300"/>
              </a:spcAft>
              <a:buSzPct val="130000"/>
              <a:buFont typeface="Wingdings" charset="0"/>
              <a:buNone/>
            </a:pPr>
            <a:r>
              <a:rPr lang="en-US" sz="1700" dirty="0">
                <a:solidFill>
                  <a:srgbClr val="5075BC"/>
                </a:solidFill>
                <a:latin typeface="Calibri" charset="0"/>
                <a:cs typeface="Calibri" charset="0"/>
              </a:rPr>
              <a:t>    </a:t>
            </a:r>
            <a:r>
              <a:rPr lang="el-GR" sz="1700" dirty="0">
                <a:solidFill>
                  <a:srgbClr val="5075BC"/>
                </a:solidFill>
                <a:latin typeface="Calibri" charset="0"/>
                <a:cs typeface="Calibri" charset="0"/>
              </a:rPr>
              <a:t>σε περίπτωση που δεν αληθεύει η συνθήκη ελέγχου στο «if», το πρόγραμμα θα σταματήσει εμφανίζοντας κάποιο μήνυμα λάθους, έστω και αν δεν περιλαμβάνεται σχετικό μήνυμα στο σώμα εντολών του «</a:t>
            </a:r>
            <a:r>
              <a:rPr lang="en-US" sz="1700" dirty="0">
                <a:solidFill>
                  <a:srgbClr val="5075BC"/>
                </a:solidFill>
                <a:latin typeface="Calibri" charset="0"/>
                <a:cs typeface="Calibri" charset="0"/>
              </a:rPr>
              <a:t>else</a:t>
            </a:r>
            <a:r>
              <a:rPr lang="el-GR" sz="1700" dirty="0">
                <a:solidFill>
                  <a:srgbClr val="5075BC"/>
                </a:solidFill>
                <a:latin typeface="Calibri" charset="0"/>
                <a:cs typeface="Calibri" charset="0"/>
              </a:rPr>
              <a:t>» (ή ακόμη και αν δεν υπάρχει «else»).</a:t>
            </a:r>
          </a:p>
        </p:txBody>
      </p:sp>
    </p:spTree>
    <p:extLst>
      <p:ext uri="{BB962C8B-B14F-4D97-AF65-F5344CB8AC3E}">
        <p14:creationId xmlns:p14="http://schemas.microsoft.com/office/powerpoint/2010/main" val="2607261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3827">
                                            <p:txEl>
                                              <p:pRg st="0" end="0"/>
                                            </p:txEl>
                                          </p:spTgt>
                                        </p:tgtEl>
                                        <p:attrNameLst>
                                          <p:attrName>style.visibility</p:attrName>
                                        </p:attrNameLst>
                                      </p:cBhvr>
                                      <p:to>
                                        <p:strVal val="visible"/>
                                      </p:to>
                                    </p:set>
                                    <p:anim calcmode="lin" valueType="num">
                                      <p:cBhvr additive="base">
                                        <p:cTn id="7" dur="500" fill="hold"/>
                                        <p:tgtEl>
                                          <p:spTgt spid="333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3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3827">
                                            <p:txEl>
                                              <p:pRg st="1" end="1"/>
                                            </p:txEl>
                                          </p:spTgt>
                                        </p:tgtEl>
                                        <p:attrNameLst>
                                          <p:attrName>style.visibility</p:attrName>
                                        </p:attrNameLst>
                                      </p:cBhvr>
                                      <p:to>
                                        <p:strVal val="visible"/>
                                      </p:to>
                                    </p:set>
                                    <p:anim calcmode="lin" valueType="num">
                                      <p:cBhvr additive="base">
                                        <p:cTn id="13" dur="500" fill="hold"/>
                                        <p:tgtEl>
                                          <p:spTgt spid="3338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382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33827">
                                            <p:txEl>
                                              <p:pRg st="2" end="2"/>
                                            </p:txEl>
                                          </p:spTgt>
                                        </p:tgtEl>
                                        <p:attrNameLst>
                                          <p:attrName>style.visibility</p:attrName>
                                        </p:attrNameLst>
                                      </p:cBhvr>
                                      <p:to>
                                        <p:strVal val="visible"/>
                                      </p:to>
                                    </p:set>
                                    <p:anim calcmode="lin" valueType="num">
                                      <p:cBhvr additive="base">
                                        <p:cTn id="17" dur="500" fill="hold"/>
                                        <p:tgtEl>
                                          <p:spTgt spid="33382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382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3827">
                                            <p:txEl>
                                              <p:pRg st="3" end="3"/>
                                            </p:txEl>
                                          </p:spTgt>
                                        </p:tgtEl>
                                        <p:attrNameLst>
                                          <p:attrName>style.visibility</p:attrName>
                                        </p:attrNameLst>
                                      </p:cBhvr>
                                      <p:to>
                                        <p:strVal val="visible"/>
                                      </p:to>
                                    </p:set>
                                    <p:anim calcmode="lin" valueType="num">
                                      <p:cBhvr additive="base">
                                        <p:cTn id="21" dur="500" fill="hold"/>
                                        <p:tgtEl>
                                          <p:spTgt spid="33382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3382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33827">
                                            <p:txEl>
                                              <p:pRg st="4" end="4"/>
                                            </p:txEl>
                                          </p:spTgt>
                                        </p:tgtEl>
                                        <p:attrNameLst>
                                          <p:attrName>style.visibility</p:attrName>
                                        </p:attrNameLst>
                                      </p:cBhvr>
                                      <p:to>
                                        <p:strVal val="visible"/>
                                      </p:to>
                                    </p:set>
                                    <p:anim calcmode="lin" valueType="num">
                                      <p:cBhvr additive="base">
                                        <p:cTn id="25" dur="500" fill="hold"/>
                                        <p:tgtEl>
                                          <p:spTgt spid="33382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382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33827">
                                            <p:txEl>
                                              <p:pRg st="5" end="5"/>
                                            </p:txEl>
                                          </p:spTgt>
                                        </p:tgtEl>
                                        <p:attrNameLst>
                                          <p:attrName>style.visibility</p:attrName>
                                        </p:attrNameLst>
                                      </p:cBhvr>
                                      <p:to>
                                        <p:strVal val="visible"/>
                                      </p:to>
                                    </p:set>
                                    <p:anim calcmode="lin" valueType="num">
                                      <p:cBhvr additive="base">
                                        <p:cTn id="29" dur="500" fill="hold"/>
                                        <p:tgtEl>
                                          <p:spTgt spid="33382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3382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33827">
                                            <p:txEl>
                                              <p:pRg st="6" end="6"/>
                                            </p:txEl>
                                          </p:spTgt>
                                        </p:tgtEl>
                                        <p:attrNameLst>
                                          <p:attrName>style.visibility</p:attrName>
                                        </p:attrNameLst>
                                      </p:cBhvr>
                                      <p:to>
                                        <p:strVal val="visible"/>
                                      </p:to>
                                    </p:set>
                                    <p:anim calcmode="lin" valueType="num">
                                      <p:cBhvr additive="base">
                                        <p:cTn id="33" dur="500" fill="hold"/>
                                        <p:tgtEl>
                                          <p:spTgt spid="33382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33827">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33827">
                                            <p:txEl>
                                              <p:pRg st="7" end="7"/>
                                            </p:txEl>
                                          </p:spTgt>
                                        </p:tgtEl>
                                        <p:attrNameLst>
                                          <p:attrName>style.visibility</p:attrName>
                                        </p:attrNameLst>
                                      </p:cBhvr>
                                      <p:to>
                                        <p:strVal val="visible"/>
                                      </p:to>
                                    </p:set>
                                    <p:anim calcmode="lin" valueType="num">
                                      <p:cBhvr additive="base">
                                        <p:cTn id="37" dur="500" fill="hold"/>
                                        <p:tgtEl>
                                          <p:spTgt spid="33382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382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0" y="142875"/>
            <a:ext cx="9144000" cy="869950"/>
          </a:xfrm>
        </p:spPr>
        <p:txBody>
          <a:bodyPr/>
          <a:lstStyle/>
          <a:p>
            <a:pPr eaLnBrk="1" hangingPunct="1"/>
            <a:r>
              <a:rPr lang="el-GR" sz="2800">
                <a:latin typeface="Verdana" charset="0"/>
              </a:rPr>
              <a:t>Στις Δομές Επανάληψης </a:t>
            </a:r>
            <a:r>
              <a:rPr lang="el-GR" sz="2400">
                <a:solidFill>
                  <a:schemeClr val="bg2"/>
                </a:solidFill>
                <a:latin typeface="Verdana" charset="0"/>
              </a:rPr>
              <a:t>(1) </a:t>
            </a:r>
          </a:p>
        </p:txBody>
      </p:sp>
      <p:sp>
        <p:nvSpPr>
          <p:cNvPr id="335875" name="Rectangle 3"/>
          <p:cNvSpPr>
            <a:spLocks noGrp="1" noChangeArrowheads="1"/>
          </p:cNvSpPr>
          <p:nvPr>
            <p:ph type="body" idx="1"/>
          </p:nvPr>
        </p:nvSpPr>
        <p:spPr>
          <a:xfrm>
            <a:off x="0" y="857250"/>
            <a:ext cx="8893175" cy="5357813"/>
          </a:xfrm>
        </p:spPr>
        <p:txBody>
          <a:bodyPr/>
          <a:lstStyle/>
          <a:p>
            <a:pPr algn="just" eaLnBrk="1" hangingPunct="1">
              <a:spcBef>
                <a:spcPts val="900"/>
              </a:spcBef>
              <a:spcAft>
                <a:spcPts val="600"/>
              </a:spcAft>
              <a:buSzPct val="130000"/>
              <a:buFont typeface="Wingdings" charset="0"/>
              <a:buChar char="§"/>
            </a:pPr>
            <a:r>
              <a:rPr lang="el-GR" sz="2200" b="1" i="1" dirty="0">
                <a:latin typeface="Calibri" charset="0"/>
                <a:cs typeface="Calibri" charset="0"/>
              </a:rPr>
              <a:t>Καθορισμός της συνθήκης ελέγχου όταν απαιτείται λογική έκφραση με περισσότερες από μία μεταβλητές ελέγχου</a:t>
            </a:r>
            <a:r>
              <a:rPr lang="el-GR" sz="2200" dirty="0">
                <a:latin typeface="Calibri" charset="0"/>
                <a:cs typeface="Calibri" charset="0"/>
              </a:rPr>
              <a:t>: Οι μαθητές δυσκολεύονται να καθορίσουν/«κωδικοποιήσουν» τη συνθήκη ελέγχου της επαναληπτικής δομής στο πλαίσιο ενός συγκεκριμένου προβλήματος, ιδιαίτερα, αν απαιτείται συνδυασμός λογικών εκφράσεων.</a:t>
            </a:r>
          </a:p>
          <a:p>
            <a:pPr algn="just" eaLnBrk="1" hangingPunct="1">
              <a:spcBef>
                <a:spcPts val="900"/>
              </a:spcBef>
              <a:spcAft>
                <a:spcPts val="600"/>
              </a:spcAft>
              <a:buSzPct val="130000"/>
              <a:buFont typeface="Wingdings" charset="0"/>
              <a:buChar char="§"/>
            </a:pPr>
            <a:r>
              <a:rPr lang="el-GR" sz="2200" b="1" i="1" dirty="0">
                <a:latin typeface="Calibri" charset="0"/>
                <a:cs typeface="Calibri" charset="0"/>
              </a:rPr>
              <a:t>Μη αρχικοποίηση και ανανέωση της τιμής των μεταβλητών ελέγχου</a:t>
            </a:r>
            <a:r>
              <a:rPr lang="el-GR" sz="2200" dirty="0">
                <a:latin typeface="Calibri" charset="0"/>
                <a:cs typeface="Calibri" charset="0"/>
              </a:rPr>
              <a:t>: Οι μαθητές αντιμετωπίζουν δυσκολίες τόσο στον καθορισμό της εντολής αρχικοποίησης της τιμής όσο και στον καθορισμό της εντολής ανανέωσης της τιμής των μεταβλητών ελέγχου (</a:t>
            </a:r>
            <a:r>
              <a:rPr lang="el-GR" sz="2200" dirty="0" err="1">
                <a:latin typeface="Calibri" charset="0"/>
                <a:cs typeface="Calibri" charset="0"/>
              </a:rPr>
              <a:t>ατέρμονοι</a:t>
            </a:r>
            <a:r>
              <a:rPr lang="el-GR" sz="2200" dirty="0">
                <a:latin typeface="Calibri" charset="0"/>
                <a:cs typeface="Calibri" charset="0"/>
              </a:rPr>
              <a:t> βρόχοι).</a:t>
            </a:r>
          </a:p>
          <a:p>
            <a:pPr algn="just" eaLnBrk="1" hangingPunct="1">
              <a:spcBef>
                <a:spcPts val="900"/>
              </a:spcBef>
              <a:spcAft>
                <a:spcPts val="600"/>
              </a:spcAft>
              <a:buSzPct val="130000"/>
              <a:buFont typeface="Wingdings" charset="0"/>
              <a:buChar char="§"/>
            </a:pPr>
            <a:r>
              <a:rPr lang="el-GR" sz="2200" b="1" i="1" dirty="0">
                <a:latin typeface="Calibri" charset="0"/>
                <a:cs typeface="Calibri" charset="0"/>
              </a:rPr>
              <a:t>Μη αναγνώριση του ατέρμονα βρόχου και της μη εκτέλεσης της επανάληψης</a:t>
            </a:r>
            <a:r>
              <a:rPr lang="el-GR" sz="2200" dirty="0">
                <a:latin typeface="Calibri" charset="0"/>
                <a:cs typeface="Calibri" charset="0"/>
              </a:rPr>
              <a:t>: Στην πρώτη περίπτωση οι μαθητές θεωρούν ότι η επανάληψη τερματίζει μετά από πεπερασμένο αριθμό επαναλήψεων ενώ στη δεύτερη περίπτωση πιστεύουν ότι η επανάληψη εκτελείται τουλάχιστον μία φορά.</a:t>
            </a:r>
          </a:p>
        </p:txBody>
      </p:sp>
    </p:spTree>
    <p:extLst>
      <p:ext uri="{BB962C8B-B14F-4D97-AF65-F5344CB8AC3E}">
        <p14:creationId xmlns:p14="http://schemas.microsoft.com/office/powerpoint/2010/main" val="25589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5875">
                                            <p:txEl>
                                              <p:pRg st="0" end="0"/>
                                            </p:txEl>
                                          </p:spTgt>
                                        </p:tgtEl>
                                        <p:attrNameLst>
                                          <p:attrName>style.visibility</p:attrName>
                                        </p:attrNameLst>
                                      </p:cBhvr>
                                      <p:to>
                                        <p:strVal val="visible"/>
                                      </p:to>
                                    </p:set>
                                    <p:anim calcmode="lin" valueType="num">
                                      <p:cBhvr additive="base">
                                        <p:cTn id="7" dur="500" fill="hold"/>
                                        <p:tgtEl>
                                          <p:spTgt spid="3358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5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5875">
                                            <p:txEl>
                                              <p:pRg st="1" end="1"/>
                                            </p:txEl>
                                          </p:spTgt>
                                        </p:tgtEl>
                                        <p:attrNameLst>
                                          <p:attrName>style.visibility</p:attrName>
                                        </p:attrNameLst>
                                      </p:cBhvr>
                                      <p:to>
                                        <p:strVal val="visible"/>
                                      </p:to>
                                    </p:set>
                                    <p:anim calcmode="lin" valueType="num">
                                      <p:cBhvr additive="base">
                                        <p:cTn id="13" dur="500" fill="hold"/>
                                        <p:tgtEl>
                                          <p:spTgt spid="3358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5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5875">
                                            <p:txEl>
                                              <p:pRg st="2" end="2"/>
                                            </p:txEl>
                                          </p:spTgt>
                                        </p:tgtEl>
                                        <p:attrNameLst>
                                          <p:attrName>style.visibility</p:attrName>
                                        </p:attrNameLst>
                                      </p:cBhvr>
                                      <p:to>
                                        <p:strVal val="visible"/>
                                      </p:to>
                                    </p:set>
                                    <p:anim calcmode="lin" valueType="num">
                                      <p:cBhvr additive="base">
                                        <p:cTn id="19" dur="500" fill="hold"/>
                                        <p:tgtEl>
                                          <p:spTgt spid="3358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58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0" y="333375"/>
            <a:ext cx="9144000" cy="869950"/>
          </a:xfrm>
        </p:spPr>
        <p:txBody>
          <a:bodyPr/>
          <a:lstStyle/>
          <a:p>
            <a:pPr eaLnBrk="1" hangingPunct="1"/>
            <a:r>
              <a:rPr lang="el-GR" sz="2800">
                <a:latin typeface="Verdana" charset="0"/>
              </a:rPr>
              <a:t>Στις Δομές Επανάληψης </a:t>
            </a:r>
            <a:r>
              <a:rPr lang="el-GR" sz="2400">
                <a:solidFill>
                  <a:schemeClr val="bg2"/>
                </a:solidFill>
                <a:latin typeface="Verdana" charset="0"/>
              </a:rPr>
              <a:t>(2)</a:t>
            </a:r>
            <a:r>
              <a:rPr lang="el-GR" sz="3200">
                <a:latin typeface="Verdana" charset="0"/>
              </a:rPr>
              <a:t> </a:t>
            </a:r>
          </a:p>
        </p:txBody>
      </p:sp>
      <p:sp>
        <p:nvSpPr>
          <p:cNvPr id="337923" name="Rectangle 3"/>
          <p:cNvSpPr>
            <a:spLocks noGrp="1" noChangeArrowheads="1"/>
          </p:cNvSpPr>
          <p:nvPr>
            <p:ph type="body" idx="1"/>
          </p:nvPr>
        </p:nvSpPr>
        <p:spPr>
          <a:xfrm>
            <a:off x="250825" y="1700213"/>
            <a:ext cx="8388350" cy="4681537"/>
          </a:xfrm>
        </p:spPr>
        <p:txBody>
          <a:bodyPr/>
          <a:lstStyle/>
          <a:p>
            <a:pPr algn="just" eaLnBrk="1" hangingPunct="1">
              <a:spcBef>
                <a:spcPts val="900"/>
              </a:spcBef>
              <a:spcAft>
                <a:spcPts val="600"/>
              </a:spcAft>
              <a:buSzPct val="130000"/>
              <a:buFont typeface="Wingdings" charset="0"/>
              <a:buChar char="§"/>
            </a:pPr>
            <a:r>
              <a:rPr lang="el-GR" sz="2200" b="1" i="1">
                <a:latin typeface="Calibri" charset="0"/>
                <a:cs typeface="Calibri" charset="0"/>
              </a:rPr>
              <a:t>Καθορισμός του βήματος ανανέωσης της μεταβλητής-μετρητή στη «</a:t>
            </a:r>
            <a:r>
              <a:rPr lang="en-US" sz="2200" b="1" i="1">
                <a:latin typeface="Calibri" charset="0"/>
                <a:cs typeface="Calibri" charset="0"/>
              </a:rPr>
              <a:t>For</a:t>
            </a:r>
            <a:r>
              <a:rPr lang="el-GR" sz="2200" b="1" i="1">
                <a:latin typeface="Calibri" charset="0"/>
                <a:cs typeface="Calibri" charset="0"/>
              </a:rPr>
              <a:t>» μέσω εντολής ανάθεσης τιμής</a:t>
            </a:r>
            <a:r>
              <a:rPr lang="el-GR" sz="2200">
                <a:latin typeface="Calibri" charset="0"/>
                <a:cs typeface="Calibri" charset="0"/>
              </a:rPr>
              <a:t>: Οι μαθητές δεν είναι πάντα σε θέση να καθορίσουν την τιμή βάσει της οποίας θα αυξάνεται ή θα μειώνεται η τρέχουσα τιμή της μεταβλητής-μετρητή. Συχνά μάλιστα, χρησιμοποιούν μία επιπλέον μεταβλητή (ή και την ίδια μεταβλητή) στο σώμα εντολών της επανάληψης και αλλάζουν την τιμή της χρησιμοποιώντας εντολή ανάθεσης τιμής.</a:t>
            </a:r>
          </a:p>
          <a:p>
            <a:pPr algn="just" eaLnBrk="1" hangingPunct="1">
              <a:spcBef>
                <a:spcPts val="900"/>
              </a:spcBef>
              <a:spcAft>
                <a:spcPts val="600"/>
              </a:spcAft>
              <a:buSzPct val="130000"/>
              <a:buFont typeface="Wingdings" charset="0"/>
              <a:buChar char="§"/>
            </a:pPr>
            <a:r>
              <a:rPr lang="el-GR" sz="2200" b="1" i="1">
                <a:latin typeface="Calibri" charset="0"/>
                <a:cs typeface="Calibri" charset="0"/>
              </a:rPr>
              <a:t>Προσδιορισμός της λειτουργίας εμφωλευμένων «</a:t>
            </a:r>
            <a:r>
              <a:rPr lang="en-US" sz="2200" b="1" i="1">
                <a:latin typeface="Calibri" charset="0"/>
                <a:cs typeface="Calibri" charset="0"/>
              </a:rPr>
              <a:t>For</a:t>
            </a:r>
            <a:r>
              <a:rPr lang="el-GR" sz="2200" b="1" i="1">
                <a:latin typeface="Calibri" charset="0"/>
                <a:cs typeface="Calibri" charset="0"/>
              </a:rPr>
              <a:t>»</a:t>
            </a:r>
            <a:r>
              <a:rPr lang="el-GR" sz="2200">
                <a:latin typeface="Calibri" charset="0"/>
                <a:cs typeface="Calibri" charset="0"/>
              </a:rPr>
              <a:t>: οι μαθητές θεωρούν ότι η εσωτερική «For» εκτελείται μόνο μία φορά σε κάθε επανάληψη της εξωτερικής «For».</a:t>
            </a:r>
          </a:p>
        </p:txBody>
      </p:sp>
    </p:spTree>
    <p:extLst>
      <p:ext uri="{BB962C8B-B14F-4D97-AF65-F5344CB8AC3E}">
        <p14:creationId xmlns:p14="http://schemas.microsoft.com/office/powerpoint/2010/main" val="3496265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23">
                                            <p:txEl>
                                              <p:pRg st="0" end="0"/>
                                            </p:txEl>
                                          </p:spTgt>
                                        </p:tgtEl>
                                        <p:attrNameLst>
                                          <p:attrName>style.visibility</p:attrName>
                                        </p:attrNameLst>
                                      </p:cBhvr>
                                      <p:to>
                                        <p:strVal val="visible"/>
                                      </p:to>
                                    </p:set>
                                    <p:anim calcmode="lin" valueType="num">
                                      <p:cBhvr additive="base">
                                        <p:cTn id="7" dur="500" fill="hold"/>
                                        <p:tgtEl>
                                          <p:spTgt spid="337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23">
                                            <p:txEl>
                                              <p:pRg st="1" end="1"/>
                                            </p:txEl>
                                          </p:spTgt>
                                        </p:tgtEl>
                                        <p:attrNameLst>
                                          <p:attrName>style.visibility</p:attrName>
                                        </p:attrNameLst>
                                      </p:cBhvr>
                                      <p:to>
                                        <p:strVal val="visible"/>
                                      </p:to>
                                    </p:set>
                                    <p:anim calcmode="lin" valueType="num">
                                      <p:cBhvr additive="base">
                                        <p:cTn id="13" dur="500" fill="hold"/>
                                        <p:tgtEl>
                                          <p:spTgt spid="3379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0" y="333375"/>
            <a:ext cx="9144000" cy="869950"/>
          </a:xfrm>
        </p:spPr>
        <p:txBody>
          <a:bodyPr/>
          <a:lstStyle/>
          <a:p>
            <a:pPr eaLnBrk="1" hangingPunct="1"/>
            <a:r>
              <a:rPr lang="el-GR" sz="2800">
                <a:latin typeface="Verdana" charset="0"/>
              </a:rPr>
              <a:t>Στους Πίνακες</a:t>
            </a:r>
            <a:r>
              <a:rPr lang="el-GR" sz="3200">
                <a:latin typeface="Verdana" charset="0"/>
              </a:rPr>
              <a:t> </a:t>
            </a:r>
          </a:p>
        </p:txBody>
      </p:sp>
      <p:sp>
        <p:nvSpPr>
          <p:cNvPr id="339971" name="Rectangle 3"/>
          <p:cNvSpPr>
            <a:spLocks noGrp="1" noChangeArrowheads="1"/>
          </p:cNvSpPr>
          <p:nvPr>
            <p:ph type="body" idx="1"/>
          </p:nvPr>
        </p:nvSpPr>
        <p:spPr>
          <a:xfrm>
            <a:off x="250825" y="1700213"/>
            <a:ext cx="8388350" cy="4681537"/>
          </a:xfrm>
        </p:spPr>
        <p:txBody>
          <a:bodyPr/>
          <a:lstStyle/>
          <a:p>
            <a:pPr algn="just" eaLnBrk="1" hangingPunct="1">
              <a:spcBef>
                <a:spcPts val="900"/>
              </a:spcBef>
              <a:spcAft>
                <a:spcPts val="600"/>
              </a:spcAft>
              <a:buSzPct val="130000"/>
              <a:buFont typeface="Wingdings" charset="0"/>
              <a:buChar char="§"/>
            </a:pPr>
            <a:r>
              <a:rPr lang="el-GR" sz="2200" b="1" i="1">
                <a:latin typeface="Calibri" charset="0"/>
                <a:cs typeface="Calibri" charset="0"/>
              </a:rPr>
              <a:t>Διάκριση του δείκτη και του αντίστοιχου στοιχείου του πίνακα</a:t>
            </a:r>
            <a:r>
              <a:rPr lang="el-GR" sz="2200">
                <a:latin typeface="Calibri" charset="0"/>
                <a:cs typeface="Calibri" charset="0"/>
              </a:rPr>
              <a:t>: Οι μαθητές συγχέουν το δείκτη με το αντίστοιχο στοιχείο θεωρώντας ότι η χρησιμοποίηση του δείκτη έχει ως αποτέλεσμα την αναφορά στο αντίστοιχο στοιχείο.</a:t>
            </a:r>
          </a:p>
          <a:p>
            <a:pPr algn="just" eaLnBrk="1" hangingPunct="1">
              <a:spcBef>
                <a:spcPts val="900"/>
              </a:spcBef>
              <a:spcAft>
                <a:spcPts val="600"/>
              </a:spcAft>
              <a:buSzPct val="130000"/>
              <a:buFont typeface="Wingdings" charset="0"/>
              <a:buChar char="§"/>
            </a:pPr>
            <a:r>
              <a:rPr lang="el-GR" sz="2200" b="1" i="1">
                <a:latin typeface="Calibri" charset="0"/>
                <a:cs typeface="Calibri" charset="0"/>
              </a:rPr>
              <a:t>Επεξεργασία στοιχείων ενός δισδιάστατου πίνακα κατά γραμμές ή στήλες</a:t>
            </a:r>
            <a:r>
              <a:rPr lang="el-GR" sz="2200">
                <a:latin typeface="Calibri" charset="0"/>
                <a:cs typeface="Calibri" charset="0"/>
              </a:rPr>
              <a:t>: Οι μαθητές αντιμετωπίζουν δυσκολία στην επεξεργασία των στοιχείων ενός δισδιάστατου πίνακα κατά γραμμές ή κατά στήλες (π.χ. εύρεση του αθροίσματος των στοιχείων κατά στήλες).</a:t>
            </a:r>
          </a:p>
        </p:txBody>
      </p:sp>
    </p:spTree>
    <p:extLst>
      <p:ext uri="{BB962C8B-B14F-4D97-AF65-F5344CB8AC3E}">
        <p14:creationId xmlns:p14="http://schemas.microsoft.com/office/powerpoint/2010/main" val="2711617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anim calcmode="lin" valueType="num">
                                      <p:cBhvr additive="base">
                                        <p:cTn id="7" dur="500" fill="hold"/>
                                        <p:tgtEl>
                                          <p:spTgt spid="339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9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9971">
                                            <p:txEl>
                                              <p:pRg st="1" end="1"/>
                                            </p:txEl>
                                          </p:spTgt>
                                        </p:tgtEl>
                                        <p:attrNameLst>
                                          <p:attrName>style.visibility</p:attrName>
                                        </p:attrNameLst>
                                      </p:cBhvr>
                                      <p:to>
                                        <p:strVal val="visible"/>
                                      </p:to>
                                    </p:set>
                                    <p:anim calcmode="lin" valueType="num">
                                      <p:cBhvr additive="base">
                                        <p:cTn id="13" dur="500" fill="hold"/>
                                        <p:tgtEl>
                                          <p:spTgt spid="3399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99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71438" y="142875"/>
            <a:ext cx="9144000" cy="869950"/>
          </a:xfrm>
        </p:spPr>
        <p:txBody>
          <a:bodyPr/>
          <a:lstStyle/>
          <a:p>
            <a:pPr eaLnBrk="1" hangingPunct="1"/>
            <a:r>
              <a:rPr lang="el-GR" sz="2800">
                <a:latin typeface="Verdana" charset="0"/>
              </a:rPr>
              <a:t>Βασικές Αιτίες Μαθησιακών Δυσκολιών </a:t>
            </a:r>
            <a:r>
              <a:rPr lang="el-GR" sz="2400">
                <a:solidFill>
                  <a:schemeClr val="bg2"/>
                </a:solidFill>
                <a:latin typeface="Verdana" charset="0"/>
              </a:rPr>
              <a:t>(1)</a:t>
            </a:r>
            <a:r>
              <a:rPr lang="el-GR" sz="3200">
                <a:latin typeface="Verdana" charset="0"/>
              </a:rPr>
              <a:t> </a:t>
            </a:r>
          </a:p>
        </p:txBody>
      </p:sp>
      <p:sp>
        <p:nvSpPr>
          <p:cNvPr id="342019" name="Rectangle 3"/>
          <p:cNvSpPr>
            <a:spLocks noGrp="1" noChangeArrowheads="1"/>
          </p:cNvSpPr>
          <p:nvPr>
            <p:ph type="body" idx="1"/>
          </p:nvPr>
        </p:nvSpPr>
        <p:spPr>
          <a:xfrm>
            <a:off x="142875" y="857250"/>
            <a:ext cx="8893175" cy="5572125"/>
          </a:xfrm>
        </p:spPr>
        <p:txBody>
          <a:bodyPr/>
          <a:lstStyle/>
          <a:p>
            <a:pPr eaLnBrk="1" hangingPunct="1">
              <a:spcBef>
                <a:spcPts val="600"/>
              </a:spcBef>
            </a:pPr>
            <a:r>
              <a:rPr lang="el-GR" sz="2200">
                <a:latin typeface="Calibri" charset="0"/>
                <a:cs typeface="Calibri" charset="0"/>
              </a:rPr>
              <a:t>Οι μαθητές δε διαθέτουν ένα </a:t>
            </a:r>
            <a:r>
              <a:rPr lang="el-GR" sz="2200" b="1">
                <a:latin typeface="Calibri" charset="0"/>
                <a:cs typeface="Calibri" charset="0"/>
              </a:rPr>
              <a:t>αποτελεσματικό νοητικό μοντέλο</a:t>
            </a:r>
            <a:r>
              <a:rPr lang="el-GR" sz="2200">
                <a:latin typeface="Calibri" charset="0"/>
                <a:cs typeface="Calibri" charset="0"/>
              </a:rPr>
              <a:t> για τη λειτουργία του υπολογιστή και τον τρόπο εκτέλεσης των προγραμματιστικών δομών. </a:t>
            </a:r>
          </a:p>
          <a:p>
            <a:pPr eaLnBrk="1" hangingPunct="1">
              <a:spcBef>
                <a:spcPts val="600"/>
              </a:spcBef>
            </a:pPr>
            <a:r>
              <a:rPr lang="el-GR" sz="2200">
                <a:latin typeface="Calibri" charset="0"/>
                <a:cs typeface="Calibri" charset="0"/>
              </a:rPr>
              <a:t>Η </a:t>
            </a:r>
            <a:r>
              <a:rPr lang="el-GR" sz="2200" b="1">
                <a:latin typeface="Calibri" charset="0"/>
                <a:cs typeface="Calibri" charset="0"/>
              </a:rPr>
              <a:t>προϋπάρχουσα γνώση</a:t>
            </a:r>
            <a:r>
              <a:rPr lang="el-GR" sz="2200">
                <a:latin typeface="Calibri" charset="0"/>
                <a:cs typeface="Calibri" charset="0"/>
              </a:rPr>
              <a:t> των μαθητών δε συμβαδίζει με τις έννοιες του προγραμματισμού (π.χ η έννοια της μεταβλητής από τα μαθηματικά)</a:t>
            </a:r>
          </a:p>
          <a:p>
            <a:pPr eaLnBrk="1" hangingPunct="1">
              <a:spcBef>
                <a:spcPts val="600"/>
              </a:spcBef>
            </a:pPr>
            <a:r>
              <a:rPr lang="el-GR" sz="2200">
                <a:latin typeface="Calibri" charset="0"/>
                <a:cs typeface="Calibri" charset="0"/>
              </a:rPr>
              <a:t>Οι μαθητές συχνά θεωρούν ότι ο υπολογιστής εκτελεί τις εντολές σύμφωνα με τον τρόπο που εκείνοι πιστεύουν ότι εκτελούνται – και ο οποίος δε συνάδει με τον τρόπο εκτέλεσης τους από τον υπολογιστή - με αποτέλεσμα να οδηγούνται σε μη ορθά προγράμματα (</a:t>
            </a:r>
            <a:r>
              <a:rPr lang="el-GR" sz="2200" b="1">
                <a:latin typeface="Calibri" charset="0"/>
                <a:cs typeface="Calibri" charset="0"/>
              </a:rPr>
              <a:t>«Ανθρωπομορφισμός» του υπολογιστή</a:t>
            </a:r>
            <a:r>
              <a:rPr lang="el-GR" sz="2200">
                <a:latin typeface="Calibri" charset="0"/>
                <a:cs typeface="Calibri" charset="0"/>
              </a:rPr>
              <a:t>). </a:t>
            </a:r>
          </a:p>
          <a:p>
            <a:pPr eaLnBrk="1" hangingPunct="1">
              <a:spcBef>
                <a:spcPts val="600"/>
              </a:spcBef>
            </a:pPr>
            <a:r>
              <a:rPr lang="el-GR" sz="2200">
                <a:latin typeface="Calibri" charset="0"/>
                <a:cs typeface="Calibri" charset="0"/>
              </a:rPr>
              <a:t>Οι μαθητές εκφράζονται μέσω της </a:t>
            </a:r>
            <a:r>
              <a:rPr lang="el-GR" sz="2200" b="1">
                <a:latin typeface="Calibri" charset="0"/>
                <a:cs typeface="Calibri" charset="0"/>
              </a:rPr>
              <a:t>φυσικής γλώσσας</a:t>
            </a:r>
            <a:r>
              <a:rPr lang="el-GR" sz="2200">
                <a:latin typeface="Calibri" charset="0"/>
                <a:cs typeface="Calibri" charset="0"/>
              </a:rPr>
              <a:t> που μιλούν. Το συντακτικό και η σημασιολογία της φυσικής γλώσσας διαφέρουν από το συντακτικό και τη σημασιολογία των γλωσσών προγραμματισμού.</a:t>
            </a:r>
          </a:p>
          <a:p>
            <a:pPr eaLnBrk="1" hangingPunct="1">
              <a:spcBef>
                <a:spcPts val="600"/>
              </a:spcBef>
            </a:pPr>
            <a:endParaRPr lang="el-GR" sz="2000">
              <a:latin typeface="Tahoma" charset="0"/>
              <a:cs typeface="Calibri" charset="0"/>
            </a:endParaRPr>
          </a:p>
        </p:txBody>
      </p:sp>
    </p:spTree>
    <p:extLst>
      <p:ext uri="{BB962C8B-B14F-4D97-AF65-F5344CB8AC3E}">
        <p14:creationId xmlns:p14="http://schemas.microsoft.com/office/powerpoint/2010/main" val="835015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anim calcmode="lin" valueType="num">
                                      <p:cBhvr additive="base">
                                        <p:cTn id="7" dur="500" fill="hold"/>
                                        <p:tgtEl>
                                          <p:spTgt spid="342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20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2019">
                                            <p:txEl>
                                              <p:pRg st="1" end="1"/>
                                            </p:txEl>
                                          </p:spTgt>
                                        </p:tgtEl>
                                        <p:attrNameLst>
                                          <p:attrName>style.visibility</p:attrName>
                                        </p:attrNameLst>
                                      </p:cBhvr>
                                      <p:to>
                                        <p:strVal val="visible"/>
                                      </p:to>
                                    </p:set>
                                    <p:anim calcmode="lin" valueType="num">
                                      <p:cBhvr additive="base">
                                        <p:cTn id="13" dur="500" fill="hold"/>
                                        <p:tgtEl>
                                          <p:spTgt spid="3420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2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2019">
                                            <p:txEl>
                                              <p:pRg st="2" end="2"/>
                                            </p:txEl>
                                          </p:spTgt>
                                        </p:tgtEl>
                                        <p:attrNameLst>
                                          <p:attrName>style.visibility</p:attrName>
                                        </p:attrNameLst>
                                      </p:cBhvr>
                                      <p:to>
                                        <p:strVal val="visible"/>
                                      </p:to>
                                    </p:set>
                                    <p:anim calcmode="lin" valueType="num">
                                      <p:cBhvr additive="base">
                                        <p:cTn id="19" dur="500" fill="hold"/>
                                        <p:tgtEl>
                                          <p:spTgt spid="3420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20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2019">
                                            <p:txEl>
                                              <p:pRg st="3" end="3"/>
                                            </p:txEl>
                                          </p:spTgt>
                                        </p:tgtEl>
                                        <p:attrNameLst>
                                          <p:attrName>style.visibility</p:attrName>
                                        </p:attrNameLst>
                                      </p:cBhvr>
                                      <p:to>
                                        <p:strVal val="visible"/>
                                      </p:to>
                                    </p:set>
                                    <p:anim calcmode="lin" valueType="num">
                                      <p:cBhvr additive="base">
                                        <p:cTn id="25" dur="500" fill="hold"/>
                                        <p:tgtEl>
                                          <p:spTgt spid="3420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20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71438" y="214313"/>
            <a:ext cx="9144000" cy="869950"/>
          </a:xfrm>
        </p:spPr>
        <p:txBody>
          <a:bodyPr/>
          <a:lstStyle/>
          <a:p>
            <a:pPr eaLnBrk="1" hangingPunct="1"/>
            <a:r>
              <a:rPr lang="el-GR" sz="2800">
                <a:latin typeface="Verdana" charset="0"/>
              </a:rPr>
              <a:t>Βασικές Αιτίες Μαθησιακών Δυσκολιών </a:t>
            </a:r>
            <a:r>
              <a:rPr lang="el-GR" sz="2400">
                <a:solidFill>
                  <a:schemeClr val="bg2"/>
                </a:solidFill>
                <a:latin typeface="Verdana" charset="0"/>
              </a:rPr>
              <a:t>(2) </a:t>
            </a:r>
          </a:p>
        </p:txBody>
      </p:sp>
      <p:sp>
        <p:nvSpPr>
          <p:cNvPr id="344067" name="Rectangle 3"/>
          <p:cNvSpPr>
            <a:spLocks noGrp="1" noChangeArrowheads="1"/>
          </p:cNvSpPr>
          <p:nvPr>
            <p:ph type="body" idx="1"/>
          </p:nvPr>
        </p:nvSpPr>
        <p:spPr>
          <a:xfrm>
            <a:off x="250825" y="1071563"/>
            <a:ext cx="8607425" cy="5165749"/>
          </a:xfrm>
        </p:spPr>
        <p:txBody>
          <a:bodyPr/>
          <a:lstStyle/>
          <a:p>
            <a:pPr eaLnBrk="1" hangingPunct="1">
              <a:spcBef>
                <a:spcPts val="600"/>
              </a:spcBef>
              <a:spcAft>
                <a:spcPts val="600"/>
              </a:spcAft>
            </a:pPr>
            <a:r>
              <a:rPr lang="el-GR" sz="2200" dirty="0">
                <a:latin typeface="Calibri" charset="0"/>
                <a:cs typeface="Calibri" charset="0"/>
              </a:rPr>
              <a:t>Η </a:t>
            </a:r>
            <a:r>
              <a:rPr lang="el-GR" sz="2200" b="1" dirty="0">
                <a:latin typeface="Calibri" charset="0"/>
                <a:cs typeface="Calibri" charset="0"/>
              </a:rPr>
              <a:t>διδακτική προσέγγιση</a:t>
            </a:r>
            <a:r>
              <a:rPr lang="el-GR" sz="2200" dirty="0">
                <a:latin typeface="Calibri" charset="0"/>
                <a:cs typeface="Calibri" charset="0"/>
              </a:rPr>
              <a:t> που συνήθως ακολουθείται στα μαθήματα του προγραμματισμού βασίζεται σε διαλέξεις και αναθέσεις εργασιών και δίνει έμφαση στο συντακτικό και στη σημασιολογία μιας συγκεκριμένης γλώσσας προγραμματισμού. Επίσης, χρησιμοποιούνται κυρίως αριθμητικά προβλήματα.</a:t>
            </a:r>
          </a:p>
          <a:p>
            <a:pPr eaLnBrk="1" hangingPunct="1">
              <a:spcBef>
                <a:spcPts val="600"/>
              </a:spcBef>
              <a:spcAft>
                <a:spcPts val="600"/>
              </a:spcAft>
            </a:pPr>
            <a:r>
              <a:rPr lang="el-GR" sz="2200" dirty="0">
                <a:latin typeface="Calibri" charset="0"/>
                <a:cs typeface="Calibri" charset="0"/>
              </a:rPr>
              <a:t>Τα </a:t>
            </a:r>
            <a:r>
              <a:rPr lang="el-GR" sz="2200" b="1" dirty="0">
                <a:latin typeface="Calibri" charset="0"/>
                <a:cs typeface="Calibri" charset="0"/>
              </a:rPr>
              <a:t>προγραμματιστικά περιβάλλοντα</a:t>
            </a:r>
            <a:r>
              <a:rPr lang="el-GR" sz="2200" dirty="0">
                <a:latin typeface="Calibri" charset="0"/>
                <a:cs typeface="Calibri" charset="0"/>
              </a:rPr>
              <a:t> </a:t>
            </a:r>
          </a:p>
          <a:p>
            <a:pPr lvl="1" eaLnBrk="1" hangingPunct="1">
              <a:lnSpc>
                <a:spcPct val="80000"/>
              </a:lnSpc>
              <a:spcBef>
                <a:spcPts val="600"/>
              </a:spcBef>
              <a:spcAft>
                <a:spcPts val="600"/>
              </a:spcAft>
            </a:pPr>
            <a:r>
              <a:rPr lang="el-GR" sz="2000" dirty="0">
                <a:latin typeface="Calibri" charset="0"/>
                <a:cs typeface="Calibri" charset="0"/>
              </a:rPr>
              <a:t>αναγκάζουν τους μαθητές να «μεταφράζουν» τη λύση που σκέφτονται (σε γενικό και αφηρημένο επίπεδο) σε χαμηλού επιπέδου δομές (προγραμματιστικές δομές που υποστηρίζει η γλώσσα) </a:t>
            </a:r>
          </a:p>
          <a:p>
            <a:pPr lvl="1" eaLnBrk="1" hangingPunct="1">
              <a:lnSpc>
                <a:spcPct val="80000"/>
              </a:lnSpc>
              <a:spcBef>
                <a:spcPts val="600"/>
              </a:spcBef>
              <a:spcAft>
                <a:spcPts val="600"/>
              </a:spcAft>
            </a:pPr>
            <a:r>
              <a:rPr lang="el-GR" sz="2000" dirty="0">
                <a:latin typeface="Calibri" charset="0"/>
                <a:cs typeface="Calibri" charset="0"/>
              </a:rPr>
              <a:t>το λεξιλόγιο και το συντακτικό των γλωσσών προγραμματισμού δεν είναι οικεία στους μαθητές </a:t>
            </a:r>
          </a:p>
          <a:p>
            <a:pPr lvl="1" eaLnBrk="1" hangingPunct="1">
              <a:lnSpc>
                <a:spcPct val="80000"/>
              </a:lnSpc>
              <a:spcBef>
                <a:spcPts val="600"/>
              </a:spcBef>
              <a:spcAft>
                <a:spcPts val="600"/>
              </a:spcAft>
            </a:pPr>
            <a:r>
              <a:rPr lang="el-GR" sz="2000" dirty="0">
                <a:latin typeface="Calibri" charset="0"/>
                <a:cs typeface="Calibri" charset="0"/>
              </a:rPr>
              <a:t>η εκτέλεση του προγράμματος δεν είναι διαφανής </a:t>
            </a:r>
          </a:p>
          <a:p>
            <a:pPr lvl="1" eaLnBrk="1" hangingPunct="1">
              <a:lnSpc>
                <a:spcPct val="80000"/>
              </a:lnSpc>
              <a:spcBef>
                <a:spcPts val="600"/>
              </a:spcBef>
              <a:spcAft>
                <a:spcPts val="600"/>
              </a:spcAft>
            </a:pPr>
            <a:r>
              <a:rPr lang="el-GR" sz="2000" dirty="0">
                <a:latin typeface="Calibri" charset="0"/>
                <a:cs typeface="Calibri" charset="0"/>
              </a:rPr>
              <a:t>δε δίνουν έμφαση στον πειραματισμό</a:t>
            </a:r>
          </a:p>
          <a:p>
            <a:pPr lvl="1" eaLnBrk="1" hangingPunct="1">
              <a:lnSpc>
                <a:spcPct val="80000"/>
              </a:lnSpc>
              <a:spcBef>
                <a:spcPts val="600"/>
              </a:spcBef>
              <a:spcAft>
                <a:spcPts val="600"/>
              </a:spcAft>
            </a:pPr>
            <a:r>
              <a:rPr lang="el-GR" sz="2000" dirty="0">
                <a:latin typeface="Calibri" charset="0"/>
                <a:cs typeface="Calibri" charset="0"/>
              </a:rPr>
              <a:t>δε διευκολύνουν τη διαδικασία </a:t>
            </a:r>
            <a:r>
              <a:rPr lang="el-GR" sz="2000" dirty="0" err="1" smtClean="0">
                <a:latin typeface="Calibri" charset="0"/>
                <a:cs typeface="Calibri" charset="0"/>
              </a:rPr>
              <a:t>εκσφαλμάτωσης</a:t>
            </a:r>
            <a:endParaRPr lang="el-GR" sz="2000" dirty="0">
              <a:latin typeface="Tahoma" charset="0"/>
              <a:cs typeface="Calibri" charset="0"/>
            </a:endParaRPr>
          </a:p>
          <a:p>
            <a:pPr eaLnBrk="1" hangingPunct="1">
              <a:lnSpc>
                <a:spcPct val="80000"/>
              </a:lnSpc>
              <a:spcBef>
                <a:spcPct val="0"/>
              </a:spcBef>
            </a:pPr>
            <a:endParaRPr lang="el-GR" sz="2000" dirty="0">
              <a:latin typeface="Tahoma" charset="0"/>
              <a:cs typeface="Calibri" charset="0"/>
            </a:endParaRPr>
          </a:p>
        </p:txBody>
      </p:sp>
    </p:spTree>
    <p:extLst>
      <p:ext uri="{BB962C8B-B14F-4D97-AF65-F5344CB8AC3E}">
        <p14:creationId xmlns:p14="http://schemas.microsoft.com/office/powerpoint/2010/main" val="1467703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anim calcmode="lin" valueType="num">
                                      <p:cBhvr additive="base">
                                        <p:cTn id="7" dur="500" fill="hold"/>
                                        <p:tgtEl>
                                          <p:spTgt spid="344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40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4067">
                                            <p:txEl>
                                              <p:pRg st="1" end="1"/>
                                            </p:txEl>
                                          </p:spTgt>
                                        </p:tgtEl>
                                        <p:attrNameLst>
                                          <p:attrName>style.visibility</p:attrName>
                                        </p:attrNameLst>
                                      </p:cBhvr>
                                      <p:to>
                                        <p:strVal val="visible"/>
                                      </p:to>
                                    </p:set>
                                    <p:anim calcmode="lin" valueType="num">
                                      <p:cBhvr additive="base">
                                        <p:cTn id="13" dur="500" fill="hold"/>
                                        <p:tgtEl>
                                          <p:spTgt spid="3440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406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44067">
                                            <p:txEl>
                                              <p:pRg st="2" end="2"/>
                                            </p:txEl>
                                          </p:spTgt>
                                        </p:tgtEl>
                                        <p:attrNameLst>
                                          <p:attrName>style.visibility</p:attrName>
                                        </p:attrNameLst>
                                      </p:cBhvr>
                                      <p:to>
                                        <p:strVal val="visible"/>
                                      </p:to>
                                    </p:set>
                                    <p:anim calcmode="lin" valueType="num">
                                      <p:cBhvr additive="base">
                                        <p:cTn id="17" dur="500" fill="hold"/>
                                        <p:tgtEl>
                                          <p:spTgt spid="34406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4406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44067">
                                            <p:txEl>
                                              <p:pRg st="3" end="3"/>
                                            </p:txEl>
                                          </p:spTgt>
                                        </p:tgtEl>
                                        <p:attrNameLst>
                                          <p:attrName>style.visibility</p:attrName>
                                        </p:attrNameLst>
                                      </p:cBhvr>
                                      <p:to>
                                        <p:strVal val="visible"/>
                                      </p:to>
                                    </p:set>
                                    <p:anim calcmode="lin" valueType="num">
                                      <p:cBhvr additive="base">
                                        <p:cTn id="21" dur="500" fill="hold"/>
                                        <p:tgtEl>
                                          <p:spTgt spid="34406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4406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44067">
                                            <p:txEl>
                                              <p:pRg st="4" end="4"/>
                                            </p:txEl>
                                          </p:spTgt>
                                        </p:tgtEl>
                                        <p:attrNameLst>
                                          <p:attrName>style.visibility</p:attrName>
                                        </p:attrNameLst>
                                      </p:cBhvr>
                                      <p:to>
                                        <p:strVal val="visible"/>
                                      </p:to>
                                    </p:set>
                                    <p:anim calcmode="lin" valueType="num">
                                      <p:cBhvr additive="base">
                                        <p:cTn id="25" dur="500" fill="hold"/>
                                        <p:tgtEl>
                                          <p:spTgt spid="34406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406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44067">
                                            <p:txEl>
                                              <p:pRg st="5" end="5"/>
                                            </p:txEl>
                                          </p:spTgt>
                                        </p:tgtEl>
                                        <p:attrNameLst>
                                          <p:attrName>style.visibility</p:attrName>
                                        </p:attrNameLst>
                                      </p:cBhvr>
                                      <p:to>
                                        <p:strVal val="visible"/>
                                      </p:to>
                                    </p:set>
                                    <p:anim calcmode="lin" valueType="num">
                                      <p:cBhvr additive="base">
                                        <p:cTn id="29" dur="500" fill="hold"/>
                                        <p:tgtEl>
                                          <p:spTgt spid="34406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4406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44067">
                                            <p:txEl>
                                              <p:pRg st="6" end="6"/>
                                            </p:txEl>
                                          </p:spTgt>
                                        </p:tgtEl>
                                        <p:attrNameLst>
                                          <p:attrName>style.visibility</p:attrName>
                                        </p:attrNameLst>
                                      </p:cBhvr>
                                      <p:to>
                                        <p:strVal val="visible"/>
                                      </p:to>
                                    </p:set>
                                    <p:anim calcmode="lin" valueType="num">
                                      <p:cBhvr additive="base">
                                        <p:cTn id="33" dur="500" fill="hold"/>
                                        <p:tgtEl>
                                          <p:spTgt spid="34406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440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l-GR" sz="900">
                <a:solidFill>
                  <a:schemeClr val="tx1"/>
                </a:solidFill>
                <a:latin typeface="Verdana" charset="0"/>
              </a:rPr>
              <a:t/>
            </a:r>
            <a:br>
              <a:rPr lang="el-GR" sz="900">
                <a:solidFill>
                  <a:schemeClr val="tx1"/>
                </a:solidFill>
                <a:latin typeface="Verdana" charset="0"/>
              </a:rPr>
            </a:br>
            <a:r>
              <a:rPr lang="el-GR" sz="900">
                <a:solidFill>
                  <a:schemeClr val="tx1"/>
                </a:solidFill>
                <a:latin typeface="Verdana" charset="0"/>
              </a:rPr>
              <a:t> </a:t>
            </a:r>
            <a:r>
              <a:rPr lang="el-GR" sz="3400">
                <a:latin typeface="Tahoma" charset="0"/>
              </a:rPr>
              <a:t>Διδακτικές Προσεγγίσεις στον Προγραμματισμό</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34963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468313" y="404813"/>
            <a:ext cx="8097837" cy="936625"/>
          </a:xfrm>
        </p:spPr>
        <p:txBody>
          <a:bodyPr>
            <a:normAutofit fontScale="90000"/>
          </a:bodyPr>
          <a:lstStyle/>
          <a:p>
            <a:pPr eaLnBrk="1" hangingPunct="1"/>
            <a:r>
              <a:rPr lang="el-GR" sz="3000">
                <a:latin typeface="Verdana" charset="0"/>
              </a:rPr>
              <a:t>Διδακτικές Προσεγγίσεις </a:t>
            </a:r>
            <a:br>
              <a:rPr lang="el-GR" sz="3000">
                <a:latin typeface="Verdana" charset="0"/>
              </a:rPr>
            </a:br>
            <a:r>
              <a:rPr lang="el-GR" sz="3000">
                <a:latin typeface="Verdana" charset="0"/>
              </a:rPr>
              <a:t>σε μαθήματα Προγραμματισμού</a:t>
            </a:r>
          </a:p>
        </p:txBody>
      </p:sp>
      <p:sp>
        <p:nvSpPr>
          <p:cNvPr id="20485" name="Rectangle 3"/>
          <p:cNvSpPr>
            <a:spLocks noGrp="1" noChangeArrowheads="1"/>
          </p:cNvSpPr>
          <p:nvPr>
            <p:ph type="body" idx="1"/>
          </p:nvPr>
        </p:nvSpPr>
        <p:spPr>
          <a:xfrm>
            <a:off x="228600" y="1844675"/>
            <a:ext cx="8915400" cy="4464050"/>
          </a:xfrm>
        </p:spPr>
        <p:txBody>
          <a:bodyPr/>
          <a:lstStyle/>
          <a:p>
            <a:pPr marL="0" indent="0" eaLnBrk="1" hangingPunct="1">
              <a:spcBef>
                <a:spcPct val="0"/>
              </a:spcBef>
              <a:tabLst>
                <a:tab pos="225425" algn="l"/>
              </a:tabLst>
            </a:pPr>
            <a:r>
              <a:rPr lang="el-GR" sz="2800" b="1" dirty="0">
                <a:solidFill>
                  <a:schemeClr val="tx2"/>
                </a:solidFill>
                <a:latin typeface="Times New Roman" charset="0"/>
                <a:cs typeface="Calibri" charset="0"/>
              </a:rPr>
              <a:t>   </a:t>
            </a:r>
            <a:r>
              <a:rPr lang="el-GR" sz="2400" b="1" dirty="0">
                <a:latin typeface="Calibri" charset="0"/>
                <a:cs typeface="Calibri" charset="0"/>
              </a:rPr>
              <a:t>Κλασσική (Παραδοσιακή) προσέγγιση</a:t>
            </a:r>
          </a:p>
          <a:p>
            <a:pPr marL="809625" lvl="1" indent="-333375" eaLnBrk="1" hangingPunct="1">
              <a:buFont typeface="Wingdings" charset="0"/>
              <a:buNone/>
              <a:tabLst>
                <a:tab pos="225425" algn="l"/>
              </a:tabLst>
            </a:pPr>
            <a:r>
              <a:rPr lang="el-GR" dirty="0">
                <a:latin typeface="Calibri" charset="0"/>
                <a:cs typeface="Calibri" charset="0"/>
              </a:rPr>
              <a:t>   </a:t>
            </a:r>
            <a:r>
              <a:rPr lang="el-GR" sz="2000" dirty="0">
                <a:latin typeface="Calibri" charset="0"/>
                <a:cs typeface="Calibri" charset="0"/>
              </a:rPr>
              <a:t>παρουσίαση των βασικών προγραμματιστικών εννοιών/δομών μέσω μιας συγκεκριμένης γλώσσας προγραμματισμού</a:t>
            </a:r>
            <a:r>
              <a:rPr lang="el-GR" b="1" dirty="0">
                <a:latin typeface="Calibri" charset="0"/>
                <a:cs typeface="Calibri" charset="0"/>
              </a:rPr>
              <a:t> </a:t>
            </a:r>
          </a:p>
          <a:p>
            <a:pPr marL="0" indent="0" eaLnBrk="1" hangingPunct="1">
              <a:spcBef>
                <a:spcPct val="60000"/>
              </a:spcBef>
              <a:tabLst>
                <a:tab pos="225425" algn="l"/>
              </a:tabLst>
            </a:pPr>
            <a:r>
              <a:rPr lang="el-GR" sz="2400" b="1" dirty="0">
                <a:latin typeface="Calibri" charset="0"/>
                <a:cs typeface="Calibri" charset="0"/>
              </a:rPr>
              <a:t>   Εναλλακτικές προσεγγίσεις που δίνουν έμφαση</a:t>
            </a:r>
            <a:endParaRPr lang="el-GR" sz="2800" dirty="0">
              <a:latin typeface="Calibri" charset="0"/>
              <a:cs typeface="Calibri" charset="0"/>
            </a:endParaRPr>
          </a:p>
          <a:p>
            <a:pPr marL="809625" lvl="1" indent="-333375" eaLnBrk="1" hangingPunct="1">
              <a:tabLst>
                <a:tab pos="225425" algn="l"/>
              </a:tabLst>
            </a:pPr>
            <a:r>
              <a:rPr lang="el-GR" sz="2000" dirty="0">
                <a:latin typeface="Calibri" charset="0"/>
                <a:cs typeface="Calibri" charset="0"/>
              </a:rPr>
              <a:t>στη χρησιμοποίηση εναλλακτικών μορφών αναπαράστασης της λύσης</a:t>
            </a:r>
          </a:p>
          <a:p>
            <a:pPr marL="809625" lvl="1" indent="-333375" eaLnBrk="1" hangingPunct="1">
              <a:tabLst>
                <a:tab pos="225425" algn="l"/>
              </a:tabLst>
            </a:pPr>
            <a:r>
              <a:rPr lang="el-GR" sz="2000" dirty="0">
                <a:latin typeface="Calibri" charset="0"/>
                <a:cs typeface="Calibri" charset="0"/>
              </a:rPr>
              <a:t>στον πειραματισμό και στη διερεύνηση</a:t>
            </a:r>
          </a:p>
          <a:p>
            <a:pPr marL="809625" lvl="1" indent="-333375" eaLnBrk="1" hangingPunct="1">
              <a:tabLst>
                <a:tab pos="225425" algn="l"/>
              </a:tabLst>
            </a:pPr>
            <a:r>
              <a:rPr lang="el-GR" sz="2000" dirty="0">
                <a:latin typeface="Calibri" charset="0"/>
                <a:cs typeface="Calibri" charset="0"/>
              </a:rPr>
              <a:t>στη συνεργατική μάθηση</a:t>
            </a:r>
          </a:p>
          <a:p>
            <a:pPr marL="809625" lvl="1" indent="-333375" eaLnBrk="1" hangingPunct="1">
              <a:tabLst>
                <a:tab pos="225425" algn="l"/>
              </a:tabLst>
            </a:pPr>
            <a:r>
              <a:rPr lang="el-GR" sz="2000" dirty="0">
                <a:latin typeface="Calibri" charset="0"/>
                <a:cs typeface="Calibri" charset="0"/>
              </a:rPr>
              <a:t>στην αξιοποίηση</a:t>
            </a:r>
            <a:r>
              <a:rPr lang="el-GR" sz="2000" dirty="0">
                <a:latin typeface="Calibri" charset="0"/>
                <a:cs typeface="Times New Roman" charset="0"/>
              </a:rPr>
              <a:t> </a:t>
            </a:r>
            <a:r>
              <a:rPr lang="el-GR" sz="2000" dirty="0">
                <a:latin typeface="Calibri" charset="0"/>
                <a:cs typeface="Calibri" charset="0"/>
              </a:rPr>
              <a:t>εκπαιδευτικών εργαλείων</a:t>
            </a:r>
            <a:endParaRPr lang="el-GR" sz="1800" b="1" dirty="0">
              <a:latin typeface="Times New Roman" charset="0"/>
              <a:cs typeface="Calibri" charset="0"/>
            </a:endParaRPr>
          </a:p>
        </p:txBody>
      </p:sp>
    </p:spTree>
    <p:extLst>
      <p:ext uri="{BB962C8B-B14F-4D97-AF65-F5344CB8AC3E}">
        <p14:creationId xmlns:p14="http://schemas.microsoft.com/office/powerpoint/2010/main" val="40505584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582613" y="506413"/>
            <a:ext cx="7505700" cy="593725"/>
          </a:xfrm>
        </p:spPr>
        <p:txBody>
          <a:bodyPr/>
          <a:lstStyle/>
          <a:p>
            <a:pPr eaLnBrk="1" hangingPunct="1"/>
            <a:r>
              <a:rPr lang="el-GR" sz="3200">
                <a:latin typeface="Verdana" charset="0"/>
              </a:rPr>
              <a:t>Η Προσέγγιση </a:t>
            </a:r>
            <a:r>
              <a:rPr lang="el-GR" sz="3200">
                <a:latin typeface="Times New Roman" charset="0"/>
              </a:rPr>
              <a:t>«</a:t>
            </a:r>
            <a:r>
              <a:rPr lang="el-GR" sz="3200">
                <a:latin typeface="Verdana" charset="0"/>
              </a:rPr>
              <a:t>Μαύρο-Κουτί</a:t>
            </a:r>
            <a:r>
              <a:rPr lang="el-GR" sz="3200">
                <a:latin typeface="Times New Roman" charset="0"/>
              </a:rPr>
              <a:t>»</a:t>
            </a:r>
            <a:endParaRPr lang="el-GR" sz="3200">
              <a:latin typeface="Verdana" charset="0"/>
            </a:endParaRPr>
          </a:p>
        </p:txBody>
      </p:sp>
      <p:sp>
        <p:nvSpPr>
          <p:cNvPr id="353283" name="Rectangle 3"/>
          <p:cNvSpPr>
            <a:spLocks noGrp="1" noChangeArrowheads="1"/>
          </p:cNvSpPr>
          <p:nvPr>
            <p:ph type="body" idx="1"/>
          </p:nvPr>
        </p:nvSpPr>
        <p:spPr>
          <a:xfrm>
            <a:off x="228600" y="1484313"/>
            <a:ext cx="8736013" cy="4419600"/>
          </a:xfrm>
        </p:spPr>
        <p:txBody>
          <a:bodyPr/>
          <a:lstStyle/>
          <a:p>
            <a:pPr marL="609600" indent="-609600" eaLnBrk="1" hangingPunct="1">
              <a:spcBef>
                <a:spcPct val="0"/>
              </a:spcBef>
              <a:buFont typeface="Wingdings" charset="0"/>
              <a:buNone/>
            </a:pPr>
            <a:r>
              <a:rPr lang="el-GR" sz="2400" b="1" dirty="0">
                <a:solidFill>
                  <a:srgbClr val="000000"/>
                </a:solidFill>
                <a:latin typeface="Calibri" charset="0"/>
                <a:cs typeface="Calibri" charset="0"/>
              </a:rPr>
              <a:t>Διαδικασία:</a:t>
            </a:r>
          </a:p>
          <a:p>
            <a:pPr marL="609600" indent="-609600" eaLnBrk="1" hangingPunct="1">
              <a:spcBef>
                <a:spcPct val="0"/>
              </a:spcBef>
              <a:buSzPct val="80000"/>
              <a:buFont typeface="Wingdings" charset="0"/>
              <a:buAutoNum type="arabicPeriod"/>
            </a:pPr>
            <a:r>
              <a:rPr lang="el-GR" sz="2400" dirty="0">
                <a:solidFill>
                  <a:srgbClr val="000000"/>
                </a:solidFill>
                <a:latin typeface="Calibri" charset="0"/>
                <a:cs typeface="Calibri" charset="0"/>
              </a:rPr>
              <a:t>εκτέλεση απλών προγραμμάτων (των οποίων οι μαθητές δε γνωρίζουν τον κώδικα και τη λειτουργία – «μαύρα κουτιά») </a:t>
            </a:r>
          </a:p>
          <a:p>
            <a:pPr marL="609600" indent="-609600" eaLnBrk="1" hangingPunct="1">
              <a:spcBef>
                <a:spcPct val="0"/>
              </a:spcBef>
              <a:buSzPct val="80000"/>
              <a:buFont typeface="Wingdings" charset="0"/>
              <a:buAutoNum type="arabicPeriod"/>
            </a:pPr>
            <a:r>
              <a:rPr lang="el-GR" sz="2400" dirty="0">
                <a:solidFill>
                  <a:srgbClr val="000000"/>
                </a:solidFill>
                <a:latin typeface="Calibri" charset="0"/>
                <a:cs typeface="Calibri" charset="0"/>
              </a:rPr>
              <a:t>«διάλογος» με τον υπολογιστή  - είσοδος δεδομένων</a:t>
            </a:r>
          </a:p>
          <a:p>
            <a:pPr marL="609600" indent="-609600" eaLnBrk="1" hangingPunct="1">
              <a:spcBef>
                <a:spcPct val="0"/>
              </a:spcBef>
              <a:buSzPct val="80000"/>
              <a:buFont typeface="Wingdings" charset="0"/>
              <a:buAutoNum type="arabicPeriod"/>
            </a:pPr>
            <a:r>
              <a:rPr lang="el-GR" sz="2400" dirty="0">
                <a:solidFill>
                  <a:srgbClr val="000000"/>
                </a:solidFill>
                <a:latin typeface="Calibri" charset="0"/>
                <a:cs typeface="Calibri" charset="0"/>
              </a:rPr>
              <a:t>μελέτη του κώδικα του προγράμματος</a:t>
            </a:r>
          </a:p>
          <a:p>
            <a:pPr marL="609600" indent="-609600" eaLnBrk="1" hangingPunct="1">
              <a:spcBef>
                <a:spcPct val="0"/>
              </a:spcBef>
              <a:buSzPct val="80000"/>
              <a:buFont typeface="Wingdings" charset="0"/>
              <a:buAutoNum type="arabicPeriod"/>
            </a:pPr>
            <a:r>
              <a:rPr lang="el-GR" sz="2400" dirty="0">
                <a:solidFill>
                  <a:srgbClr val="000000"/>
                </a:solidFill>
                <a:latin typeface="Calibri" charset="0"/>
                <a:cs typeface="Calibri" charset="0"/>
              </a:rPr>
              <a:t>απαντήσεις σε ερωτήσεις σχετικά με τις εντολές που χρησιμοποιούνται </a:t>
            </a:r>
          </a:p>
          <a:p>
            <a:pPr marL="609600" indent="-609600" eaLnBrk="1" hangingPunct="1">
              <a:spcBef>
                <a:spcPct val="0"/>
              </a:spcBef>
              <a:buSzPct val="80000"/>
              <a:buFont typeface="Wingdings" charset="0"/>
              <a:buAutoNum type="arabicPeriod"/>
            </a:pPr>
            <a:r>
              <a:rPr lang="el-GR" sz="2400" dirty="0">
                <a:solidFill>
                  <a:srgbClr val="000000"/>
                </a:solidFill>
                <a:latin typeface="Calibri" charset="0"/>
                <a:cs typeface="Calibri" charset="0"/>
              </a:rPr>
              <a:t>επίλυση αποριών με το διδάσκοντα</a:t>
            </a:r>
          </a:p>
          <a:p>
            <a:pPr marL="609600" indent="-609600" eaLnBrk="1" hangingPunct="1">
              <a:spcBef>
                <a:spcPct val="0"/>
              </a:spcBef>
            </a:pPr>
            <a:endParaRPr lang="el-GR" sz="2400" dirty="0">
              <a:solidFill>
                <a:schemeClr val="tx2"/>
              </a:solidFill>
              <a:latin typeface="Calibri" charset="0"/>
              <a:cs typeface="Calibri" charset="0"/>
            </a:endParaRPr>
          </a:p>
        </p:txBody>
      </p:sp>
    </p:spTree>
    <p:extLst>
      <p:ext uri="{BB962C8B-B14F-4D97-AF65-F5344CB8AC3E}">
        <p14:creationId xmlns:p14="http://schemas.microsoft.com/office/powerpoint/2010/main" val="1324471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anim calcmode="lin" valueType="num">
                                      <p:cBhvr additive="base">
                                        <p:cTn id="7" dur="500" fill="hold"/>
                                        <p:tgtEl>
                                          <p:spTgt spid="3532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32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3283">
                                            <p:txEl>
                                              <p:pRg st="1" end="1"/>
                                            </p:txEl>
                                          </p:spTgt>
                                        </p:tgtEl>
                                        <p:attrNameLst>
                                          <p:attrName>style.visibility</p:attrName>
                                        </p:attrNameLst>
                                      </p:cBhvr>
                                      <p:to>
                                        <p:strVal val="visible"/>
                                      </p:to>
                                    </p:set>
                                    <p:anim calcmode="lin" valueType="num">
                                      <p:cBhvr additive="base">
                                        <p:cTn id="13" dur="500" fill="hold"/>
                                        <p:tgtEl>
                                          <p:spTgt spid="3532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3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3283">
                                            <p:txEl>
                                              <p:pRg st="2" end="2"/>
                                            </p:txEl>
                                          </p:spTgt>
                                        </p:tgtEl>
                                        <p:attrNameLst>
                                          <p:attrName>style.visibility</p:attrName>
                                        </p:attrNameLst>
                                      </p:cBhvr>
                                      <p:to>
                                        <p:strVal val="visible"/>
                                      </p:to>
                                    </p:set>
                                    <p:anim calcmode="lin" valueType="num">
                                      <p:cBhvr additive="base">
                                        <p:cTn id="19" dur="500" fill="hold"/>
                                        <p:tgtEl>
                                          <p:spTgt spid="3532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32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3283">
                                            <p:txEl>
                                              <p:pRg st="3" end="3"/>
                                            </p:txEl>
                                          </p:spTgt>
                                        </p:tgtEl>
                                        <p:attrNameLst>
                                          <p:attrName>style.visibility</p:attrName>
                                        </p:attrNameLst>
                                      </p:cBhvr>
                                      <p:to>
                                        <p:strVal val="visible"/>
                                      </p:to>
                                    </p:set>
                                    <p:anim calcmode="lin" valueType="num">
                                      <p:cBhvr additive="base">
                                        <p:cTn id="25" dur="500" fill="hold"/>
                                        <p:tgtEl>
                                          <p:spTgt spid="3532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32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3283">
                                            <p:txEl>
                                              <p:pRg st="4" end="4"/>
                                            </p:txEl>
                                          </p:spTgt>
                                        </p:tgtEl>
                                        <p:attrNameLst>
                                          <p:attrName>style.visibility</p:attrName>
                                        </p:attrNameLst>
                                      </p:cBhvr>
                                      <p:to>
                                        <p:strVal val="visible"/>
                                      </p:to>
                                    </p:set>
                                    <p:anim calcmode="lin" valueType="num">
                                      <p:cBhvr additive="base">
                                        <p:cTn id="31" dur="500" fill="hold"/>
                                        <p:tgtEl>
                                          <p:spTgt spid="3532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32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3283">
                                            <p:txEl>
                                              <p:pRg st="5" end="5"/>
                                            </p:txEl>
                                          </p:spTgt>
                                        </p:tgtEl>
                                        <p:attrNameLst>
                                          <p:attrName>style.visibility</p:attrName>
                                        </p:attrNameLst>
                                      </p:cBhvr>
                                      <p:to>
                                        <p:strVal val="visible"/>
                                      </p:to>
                                    </p:set>
                                    <p:anim calcmode="lin" valueType="num">
                                      <p:cBhvr additive="base">
                                        <p:cTn id="37" dur="500" fill="hold"/>
                                        <p:tgtEl>
                                          <p:spTgt spid="3532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32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pPr eaLnBrk="1" hangingPunct="1"/>
            <a:r>
              <a:rPr lang="el-GR">
                <a:latin typeface="Verdana" charset="0"/>
              </a:rPr>
              <a:t>Περιεχόμενα Παρουσίασης</a:t>
            </a:r>
          </a:p>
        </p:txBody>
      </p:sp>
      <p:sp>
        <p:nvSpPr>
          <p:cNvPr id="4101" name="Rectangle 3"/>
          <p:cNvSpPr>
            <a:spLocks noGrp="1" noChangeArrowheads="1"/>
          </p:cNvSpPr>
          <p:nvPr>
            <p:ph type="body" idx="1"/>
          </p:nvPr>
        </p:nvSpPr>
        <p:spPr/>
        <p:txBody>
          <a:bodyPr/>
          <a:lstStyle/>
          <a:p>
            <a:pPr eaLnBrk="1" hangingPunct="1">
              <a:spcBef>
                <a:spcPct val="0"/>
              </a:spcBef>
            </a:pPr>
            <a:r>
              <a:rPr lang="el-GR" sz="2800">
                <a:latin typeface="Calibri" charset="0"/>
                <a:cs typeface="Calibri" charset="0"/>
              </a:rPr>
              <a:t>Γνώσεις και Δεξιότητες στον Προγραμματισμό</a:t>
            </a:r>
          </a:p>
          <a:p>
            <a:pPr eaLnBrk="1" hangingPunct="1">
              <a:spcBef>
                <a:spcPct val="0"/>
              </a:spcBef>
            </a:pPr>
            <a:r>
              <a:rPr lang="el-GR" sz="2800">
                <a:latin typeface="Calibri" charset="0"/>
                <a:cs typeface="Calibri" charset="0"/>
              </a:rPr>
              <a:t>Δυσκολίες στον Προγραμματισμό και αιτίες αυτών</a:t>
            </a:r>
          </a:p>
          <a:p>
            <a:pPr eaLnBrk="1" hangingPunct="1">
              <a:spcBef>
                <a:spcPct val="0"/>
              </a:spcBef>
            </a:pPr>
            <a:r>
              <a:rPr lang="el-GR" sz="2800">
                <a:latin typeface="Calibri" charset="0"/>
                <a:cs typeface="Calibri" charset="0"/>
              </a:rPr>
              <a:t>Διδακτικές προσεγγίσεις στον Προγραμματισμό</a:t>
            </a:r>
          </a:p>
          <a:p>
            <a:pPr eaLnBrk="1" hangingPunct="1">
              <a:spcBef>
                <a:spcPct val="0"/>
              </a:spcBef>
            </a:pPr>
            <a:r>
              <a:rPr lang="el-GR" sz="2800">
                <a:latin typeface="Calibri" charset="0"/>
                <a:cs typeface="Calibri" charset="0"/>
              </a:rPr>
              <a:t>Το Διδακτικό Πλαίσιο </a:t>
            </a:r>
            <a:r>
              <a:rPr lang="en-US" sz="2800">
                <a:latin typeface="Calibri" charset="0"/>
                <a:cs typeface="Calibri" charset="0"/>
              </a:rPr>
              <a:t>ECLiP</a:t>
            </a:r>
            <a:endParaRPr lang="el-GR" sz="2800">
              <a:latin typeface="Calibri" charset="0"/>
              <a:cs typeface="Calibri" charset="0"/>
            </a:endParaRPr>
          </a:p>
          <a:p>
            <a:pPr eaLnBrk="1" hangingPunct="1">
              <a:spcBef>
                <a:spcPct val="0"/>
              </a:spcBef>
            </a:pPr>
            <a:endParaRPr lang="el-GR" sz="2800">
              <a:latin typeface="Tahoma" charset="0"/>
              <a:cs typeface="Calibri" charset="0"/>
            </a:endParaRPr>
          </a:p>
          <a:p>
            <a:pPr eaLnBrk="1" hangingPunct="1">
              <a:spcBef>
                <a:spcPct val="50000"/>
              </a:spcBef>
              <a:buFont typeface="Wingdings" charset="0"/>
              <a:buNone/>
            </a:pPr>
            <a:endParaRPr lang="el-GR" sz="2400">
              <a:latin typeface="Tahoma" charset="0"/>
              <a:cs typeface="Calibri" charset="0"/>
            </a:endParaRPr>
          </a:p>
        </p:txBody>
      </p:sp>
    </p:spTree>
    <p:extLst>
      <p:ext uri="{BB962C8B-B14F-4D97-AF65-F5344CB8AC3E}">
        <p14:creationId xmlns:p14="http://schemas.microsoft.com/office/powerpoint/2010/main" val="8282652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0" y="476250"/>
            <a:ext cx="9144000" cy="865188"/>
          </a:xfrm>
        </p:spPr>
        <p:txBody>
          <a:bodyPr/>
          <a:lstStyle/>
          <a:p>
            <a:pPr eaLnBrk="1" hangingPunct="1"/>
            <a:r>
              <a:rPr lang="el-GR" sz="3200">
                <a:latin typeface="Verdana" charset="0"/>
              </a:rPr>
              <a:t>Προσέγγιση βασισμένη στις </a:t>
            </a:r>
            <a:r>
              <a:rPr lang="el-GR" sz="3200">
                <a:latin typeface="Times New Roman" charset="0"/>
              </a:rPr>
              <a:t>«</a:t>
            </a:r>
            <a:r>
              <a:rPr lang="el-GR" sz="3200">
                <a:latin typeface="Verdana" charset="0"/>
              </a:rPr>
              <a:t>Διερευνήσεις</a:t>
            </a:r>
            <a:r>
              <a:rPr lang="el-GR" sz="3200">
                <a:latin typeface="Times New Roman" charset="0"/>
              </a:rPr>
              <a:t>»</a:t>
            </a:r>
            <a:r>
              <a:rPr lang="el-GR" sz="3200" b="0">
                <a:latin typeface="Times New Roman" charset="0"/>
              </a:rPr>
              <a:t> </a:t>
            </a:r>
          </a:p>
        </p:txBody>
      </p:sp>
      <p:sp>
        <p:nvSpPr>
          <p:cNvPr id="354307" name="Rectangle 3"/>
          <p:cNvSpPr>
            <a:spLocks noGrp="1" noChangeArrowheads="1"/>
          </p:cNvSpPr>
          <p:nvPr>
            <p:ph type="body" idx="1"/>
          </p:nvPr>
        </p:nvSpPr>
        <p:spPr>
          <a:xfrm>
            <a:off x="228600" y="1484313"/>
            <a:ext cx="8807450" cy="5181600"/>
          </a:xfrm>
        </p:spPr>
        <p:txBody>
          <a:bodyPr/>
          <a:lstStyle/>
          <a:p>
            <a:pPr marL="441325" indent="-441325" eaLnBrk="1" hangingPunct="1">
              <a:lnSpc>
                <a:spcPct val="80000"/>
              </a:lnSpc>
              <a:spcBef>
                <a:spcPct val="0"/>
              </a:spcBef>
              <a:buFont typeface="Wingdings" charset="0"/>
              <a:buNone/>
            </a:pPr>
            <a:r>
              <a:rPr lang="el-GR" sz="2400" b="1" dirty="0">
                <a:solidFill>
                  <a:srgbClr val="000000"/>
                </a:solidFill>
                <a:latin typeface="Calibri" charset="0"/>
                <a:cs typeface="Calibri" charset="0"/>
              </a:rPr>
              <a:t>Διαδικασία:</a:t>
            </a:r>
          </a:p>
          <a:p>
            <a:pPr marL="441325" indent="-441325" eaLnBrk="1" hangingPunct="1">
              <a:lnSpc>
                <a:spcPct val="90000"/>
              </a:lnSpc>
              <a:spcBef>
                <a:spcPts val="600"/>
              </a:spcBef>
              <a:spcAft>
                <a:spcPts val="600"/>
              </a:spcAft>
              <a:buSzPct val="80000"/>
              <a:buFont typeface="Wingdings" charset="0"/>
              <a:buAutoNum type="arabicPeriod"/>
            </a:pPr>
            <a:r>
              <a:rPr lang="el-GR" sz="2200" dirty="0">
                <a:solidFill>
                  <a:srgbClr val="000000"/>
                </a:solidFill>
                <a:latin typeface="Calibri" charset="0"/>
                <a:cs typeface="Calibri" charset="0"/>
              </a:rPr>
              <a:t>μελέτη του κώδικα του προγράμματος</a:t>
            </a:r>
          </a:p>
          <a:p>
            <a:pPr marL="441325" indent="-441325" eaLnBrk="1" hangingPunct="1">
              <a:lnSpc>
                <a:spcPct val="90000"/>
              </a:lnSpc>
              <a:spcBef>
                <a:spcPts val="600"/>
              </a:spcBef>
              <a:spcAft>
                <a:spcPts val="600"/>
              </a:spcAft>
              <a:buSzPct val="80000"/>
              <a:buFont typeface="Wingdings" charset="0"/>
              <a:buAutoNum type="arabicPeriod"/>
            </a:pPr>
            <a:r>
              <a:rPr lang="el-GR" sz="2200" dirty="0">
                <a:solidFill>
                  <a:srgbClr val="000000"/>
                </a:solidFill>
                <a:latin typeface="Calibri" charset="0"/>
                <a:cs typeface="Calibri" charset="0"/>
              </a:rPr>
              <a:t>απαντήσεις σε ερωτήσεις σχετικές με τη λειτουργία και τα αποτελέσματα της εκτέλεσης των προγραμματιστικών δομών που χρησιμοποιούνται</a:t>
            </a:r>
          </a:p>
          <a:p>
            <a:pPr marL="441325" indent="-441325" eaLnBrk="1" hangingPunct="1">
              <a:lnSpc>
                <a:spcPct val="90000"/>
              </a:lnSpc>
              <a:spcBef>
                <a:spcPts val="600"/>
              </a:spcBef>
              <a:spcAft>
                <a:spcPts val="600"/>
              </a:spcAft>
              <a:buSzPct val="80000"/>
              <a:buFont typeface="Wingdings" charset="0"/>
              <a:buAutoNum type="arabicPeriod"/>
            </a:pPr>
            <a:r>
              <a:rPr lang="el-GR" sz="2200" dirty="0">
                <a:solidFill>
                  <a:srgbClr val="000000"/>
                </a:solidFill>
                <a:latin typeface="Calibri" charset="0"/>
                <a:cs typeface="Calibri" charset="0"/>
              </a:rPr>
              <a:t>πρόβλεψη της «συμπεριφοράς» του προγράμματος σε είσοδο δεδομένων </a:t>
            </a:r>
          </a:p>
          <a:p>
            <a:pPr marL="441325" indent="-441325" eaLnBrk="1" hangingPunct="1">
              <a:lnSpc>
                <a:spcPct val="90000"/>
              </a:lnSpc>
              <a:spcBef>
                <a:spcPts val="600"/>
              </a:spcBef>
              <a:spcAft>
                <a:spcPts val="600"/>
              </a:spcAft>
              <a:buSzPct val="80000"/>
              <a:buFont typeface="Wingdings" charset="0"/>
              <a:buAutoNum type="arabicPeriod"/>
            </a:pPr>
            <a:r>
              <a:rPr lang="el-GR" sz="2200" dirty="0">
                <a:solidFill>
                  <a:srgbClr val="000000"/>
                </a:solidFill>
                <a:latin typeface="Calibri" charset="0"/>
                <a:cs typeface="Calibri" charset="0"/>
              </a:rPr>
              <a:t>εκτέλεση του προγράμματος</a:t>
            </a:r>
          </a:p>
          <a:p>
            <a:pPr marL="441325" indent="-441325" eaLnBrk="1" hangingPunct="1">
              <a:lnSpc>
                <a:spcPct val="90000"/>
              </a:lnSpc>
              <a:spcBef>
                <a:spcPts val="600"/>
              </a:spcBef>
              <a:spcAft>
                <a:spcPts val="600"/>
              </a:spcAft>
              <a:buSzPct val="80000"/>
              <a:buFont typeface="Wingdings" charset="0"/>
              <a:buAutoNum type="arabicPeriod"/>
            </a:pPr>
            <a:r>
              <a:rPr lang="el-GR" sz="2200" dirty="0">
                <a:solidFill>
                  <a:srgbClr val="000000"/>
                </a:solidFill>
                <a:latin typeface="Calibri" charset="0"/>
                <a:cs typeface="Calibri" charset="0"/>
              </a:rPr>
              <a:t>σύγκριση και έλεγχος των απαντήσεων του βήματος 3 και των αποτελεσμάτων της εκτέλεσης του προγράμματος</a:t>
            </a:r>
          </a:p>
          <a:p>
            <a:pPr marL="441325" indent="-441325" eaLnBrk="1" hangingPunct="1">
              <a:lnSpc>
                <a:spcPct val="90000"/>
              </a:lnSpc>
              <a:spcBef>
                <a:spcPts val="600"/>
              </a:spcBef>
              <a:buClr>
                <a:schemeClr val="tx2"/>
              </a:buClr>
              <a:buSzPct val="70000"/>
              <a:buFont typeface="Wingdings" charset="0"/>
              <a:buNone/>
            </a:pPr>
            <a:r>
              <a:rPr lang="el-GR" sz="1800" b="1" i="1" dirty="0">
                <a:solidFill>
                  <a:schemeClr val="bg2"/>
                </a:solidFill>
                <a:latin typeface="Calibri" charset="0"/>
                <a:cs typeface="Calibri" charset="0"/>
              </a:rPr>
              <a:t>         </a:t>
            </a:r>
            <a:r>
              <a:rPr lang="el-GR" sz="1800" b="1" i="1" dirty="0">
                <a:solidFill>
                  <a:srgbClr val="5075BC"/>
                </a:solidFill>
                <a:latin typeface="Calibri" charset="0"/>
                <a:cs typeface="Calibri" charset="0"/>
              </a:rPr>
              <a:t>Σε περίπτωση που οι προβλέψεις δεν ανταποκρίνονται στα πραγματικά αποτελέσματα, τότε οι μαθητές καθοδηγούμενοι από ειδικά σχεδιασμένες ερωτήσεις/εργασίες καλούνται να εξηγήσουν/τεκμηριώσουν τις απαντήσεις τους </a:t>
            </a:r>
          </a:p>
        </p:txBody>
      </p:sp>
    </p:spTree>
    <p:extLst>
      <p:ext uri="{BB962C8B-B14F-4D97-AF65-F5344CB8AC3E}">
        <p14:creationId xmlns:p14="http://schemas.microsoft.com/office/powerpoint/2010/main" val="3224570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4307">
                                            <p:txEl>
                                              <p:pRg st="0" end="0"/>
                                            </p:txEl>
                                          </p:spTgt>
                                        </p:tgtEl>
                                        <p:attrNameLst>
                                          <p:attrName>style.visibility</p:attrName>
                                        </p:attrNameLst>
                                      </p:cBhvr>
                                      <p:to>
                                        <p:strVal val="visible"/>
                                      </p:to>
                                    </p:set>
                                    <p:anim calcmode="lin" valueType="num">
                                      <p:cBhvr additive="base">
                                        <p:cTn id="7" dur="500" fill="hold"/>
                                        <p:tgtEl>
                                          <p:spTgt spid="354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4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4307">
                                            <p:txEl>
                                              <p:pRg st="1" end="1"/>
                                            </p:txEl>
                                          </p:spTgt>
                                        </p:tgtEl>
                                        <p:attrNameLst>
                                          <p:attrName>style.visibility</p:attrName>
                                        </p:attrNameLst>
                                      </p:cBhvr>
                                      <p:to>
                                        <p:strVal val="visible"/>
                                      </p:to>
                                    </p:set>
                                    <p:anim calcmode="lin" valueType="num">
                                      <p:cBhvr additive="base">
                                        <p:cTn id="13" dur="500" fill="hold"/>
                                        <p:tgtEl>
                                          <p:spTgt spid="354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43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4307">
                                            <p:txEl>
                                              <p:pRg st="2" end="2"/>
                                            </p:txEl>
                                          </p:spTgt>
                                        </p:tgtEl>
                                        <p:attrNameLst>
                                          <p:attrName>style.visibility</p:attrName>
                                        </p:attrNameLst>
                                      </p:cBhvr>
                                      <p:to>
                                        <p:strVal val="visible"/>
                                      </p:to>
                                    </p:set>
                                    <p:anim calcmode="lin" valueType="num">
                                      <p:cBhvr additive="base">
                                        <p:cTn id="19" dur="500" fill="hold"/>
                                        <p:tgtEl>
                                          <p:spTgt spid="3543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43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4307">
                                            <p:txEl>
                                              <p:pRg st="3" end="3"/>
                                            </p:txEl>
                                          </p:spTgt>
                                        </p:tgtEl>
                                        <p:attrNameLst>
                                          <p:attrName>style.visibility</p:attrName>
                                        </p:attrNameLst>
                                      </p:cBhvr>
                                      <p:to>
                                        <p:strVal val="visible"/>
                                      </p:to>
                                    </p:set>
                                    <p:anim calcmode="lin" valueType="num">
                                      <p:cBhvr additive="base">
                                        <p:cTn id="25" dur="500" fill="hold"/>
                                        <p:tgtEl>
                                          <p:spTgt spid="3543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43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4307">
                                            <p:txEl>
                                              <p:pRg st="4" end="4"/>
                                            </p:txEl>
                                          </p:spTgt>
                                        </p:tgtEl>
                                        <p:attrNameLst>
                                          <p:attrName>style.visibility</p:attrName>
                                        </p:attrNameLst>
                                      </p:cBhvr>
                                      <p:to>
                                        <p:strVal val="visible"/>
                                      </p:to>
                                    </p:set>
                                    <p:anim calcmode="lin" valueType="num">
                                      <p:cBhvr additive="base">
                                        <p:cTn id="31" dur="500" fill="hold"/>
                                        <p:tgtEl>
                                          <p:spTgt spid="3543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43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4307">
                                            <p:txEl>
                                              <p:pRg st="5" end="5"/>
                                            </p:txEl>
                                          </p:spTgt>
                                        </p:tgtEl>
                                        <p:attrNameLst>
                                          <p:attrName>style.visibility</p:attrName>
                                        </p:attrNameLst>
                                      </p:cBhvr>
                                      <p:to>
                                        <p:strVal val="visible"/>
                                      </p:to>
                                    </p:set>
                                    <p:anim calcmode="lin" valueType="num">
                                      <p:cBhvr additive="base">
                                        <p:cTn id="37" dur="500" fill="hold"/>
                                        <p:tgtEl>
                                          <p:spTgt spid="3543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43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4307">
                                            <p:txEl>
                                              <p:pRg st="6" end="6"/>
                                            </p:txEl>
                                          </p:spTgt>
                                        </p:tgtEl>
                                        <p:attrNameLst>
                                          <p:attrName>style.visibility</p:attrName>
                                        </p:attrNameLst>
                                      </p:cBhvr>
                                      <p:to>
                                        <p:strVal val="visible"/>
                                      </p:to>
                                    </p:set>
                                    <p:anim calcmode="lin" valueType="num">
                                      <p:cBhvr additive="base">
                                        <p:cTn id="43" dur="500" fill="hold"/>
                                        <p:tgtEl>
                                          <p:spTgt spid="35430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543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215900" y="476250"/>
            <a:ext cx="9540875" cy="1296988"/>
          </a:xfrm>
        </p:spPr>
        <p:txBody>
          <a:bodyPr/>
          <a:lstStyle/>
          <a:p>
            <a:pPr eaLnBrk="1" hangingPunct="1"/>
            <a:r>
              <a:rPr lang="el-GR" sz="3000">
                <a:latin typeface="Verdana" charset="0"/>
              </a:rPr>
              <a:t>Προσέγγιση βασισμένη στη συνεργασία: </a:t>
            </a:r>
            <a:br>
              <a:rPr lang="el-GR" sz="3000">
                <a:latin typeface="Verdana" charset="0"/>
              </a:rPr>
            </a:br>
            <a:r>
              <a:rPr lang="el-GR" sz="3000">
                <a:latin typeface="Verdana" charset="0"/>
              </a:rPr>
              <a:t>Προγραμματίζοντας σε Ζευγάρια</a:t>
            </a:r>
            <a:r>
              <a:rPr lang="el-GR">
                <a:latin typeface="Verdana" charset="0"/>
              </a:rPr>
              <a:t> </a:t>
            </a:r>
          </a:p>
        </p:txBody>
      </p:sp>
      <p:sp>
        <p:nvSpPr>
          <p:cNvPr id="23557" name="Rectangle 3"/>
          <p:cNvSpPr>
            <a:spLocks noGrp="1" noChangeArrowheads="1"/>
          </p:cNvSpPr>
          <p:nvPr>
            <p:ph type="body" idx="1"/>
          </p:nvPr>
        </p:nvSpPr>
        <p:spPr>
          <a:xfrm>
            <a:off x="250825" y="2114550"/>
            <a:ext cx="8458200" cy="4267200"/>
          </a:xfrm>
        </p:spPr>
        <p:txBody>
          <a:bodyPr/>
          <a:lstStyle/>
          <a:p>
            <a:pPr marL="609600" indent="-609600" eaLnBrk="1" hangingPunct="1">
              <a:lnSpc>
                <a:spcPct val="90000"/>
              </a:lnSpc>
              <a:spcBef>
                <a:spcPct val="0"/>
              </a:spcBef>
              <a:buFont typeface="Wingdings" charset="0"/>
              <a:buNone/>
            </a:pPr>
            <a:r>
              <a:rPr lang="el-GR" sz="2400" b="1" dirty="0">
                <a:solidFill>
                  <a:srgbClr val="000000"/>
                </a:solidFill>
                <a:latin typeface="Calibri" charset="0"/>
                <a:cs typeface="Calibri" charset="0"/>
              </a:rPr>
              <a:t>Διαδικασία:</a:t>
            </a:r>
          </a:p>
          <a:p>
            <a:pPr marL="609600" indent="-609600" eaLnBrk="1" hangingPunct="1">
              <a:lnSpc>
                <a:spcPct val="90000"/>
              </a:lnSpc>
              <a:spcBef>
                <a:spcPct val="65000"/>
              </a:spcBef>
              <a:buSzPct val="80000"/>
              <a:buFont typeface="Wingdings" charset="0"/>
              <a:buAutoNum type="arabicPeriod"/>
            </a:pPr>
            <a:r>
              <a:rPr lang="el-GR" sz="2200" dirty="0">
                <a:solidFill>
                  <a:srgbClr val="000000"/>
                </a:solidFill>
                <a:latin typeface="Calibri" charset="0"/>
                <a:cs typeface="Calibri" charset="0"/>
              </a:rPr>
              <a:t>το ένα μέλος της ομάδας, παίζει το ρόλο του «οδηγού» (driver) και έχει τον έλεγχο του μολυβιού/ποντικιού/ πληκτρολογίου στην ανάπτυξη του προγράμματος</a:t>
            </a:r>
          </a:p>
          <a:p>
            <a:pPr marL="609600" indent="-609600" eaLnBrk="1" hangingPunct="1">
              <a:lnSpc>
                <a:spcPct val="90000"/>
              </a:lnSpc>
              <a:spcBef>
                <a:spcPct val="40000"/>
              </a:spcBef>
              <a:buSzPct val="80000"/>
              <a:buFont typeface="Wingdings" charset="0"/>
              <a:buAutoNum type="arabicPeriod"/>
            </a:pPr>
            <a:r>
              <a:rPr lang="el-GR" sz="2200" dirty="0">
                <a:solidFill>
                  <a:srgbClr val="000000"/>
                </a:solidFill>
                <a:latin typeface="Calibri" charset="0"/>
                <a:cs typeface="Calibri" charset="0"/>
              </a:rPr>
              <a:t>το δεύτερο μέλος είναι ο «παρατηρητής» (observer) που διαρκώς ελέγχει το έργο του «οδηγού» θέτοντας ερωτήσεις, διερευνώντας εναλλακτικές λύσεις, παρατηρώντας ελλείψεις, </a:t>
            </a:r>
            <a:r>
              <a:rPr lang="el-GR" sz="2200" dirty="0" err="1">
                <a:solidFill>
                  <a:srgbClr val="000000"/>
                </a:solidFill>
                <a:latin typeface="Calibri" charset="0"/>
                <a:cs typeface="Calibri" charset="0"/>
              </a:rPr>
              <a:t>κ.λπ</a:t>
            </a:r>
            <a:r>
              <a:rPr lang="el-GR" sz="2200" dirty="0">
                <a:solidFill>
                  <a:srgbClr val="000000"/>
                </a:solidFill>
                <a:latin typeface="Calibri" charset="0"/>
                <a:cs typeface="Calibri" charset="0"/>
              </a:rPr>
              <a:t>. </a:t>
            </a:r>
          </a:p>
          <a:p>
            <a:pPr marL="609600" indent="-609600" eaLnBrk="1" hangingPunct="1">
              <a:lnSpc>
                <a:spcPct val="90000"/>
              </a:lnSpc>
              <a:spcBef>
                <a:spcPct val="40000"/>
              </a:spcBef>
              <a:buSzPct val="80000"/>
              <a:buFont typeface="Wingdings" charset="0"/>
              <a:buAutoNum type="arabicPeriod"/>
            </a:pPr>
            <a:r>
              <a:rPr lang="el-GR" sz="2200" dirty="0">
                <a:solidFill>
                  <a:srgbClr val="000000"/>
                </a:solidFill>
                <a:latin typeface="Calibri" charset="0"/>
                <a:cs typeface="Calibri" charset="0"/>
              </a:rPr>
              <a:t>οι ρόλοι του «οδηγού» και του «παρατηρητή» εναλλάσσονται μεταξύ των δύο ατόμων</a:t>
            </a:r>
            <a:endParaRPr lang="el-GR" sz="2200" dirty="0">
              <a:solidFill>
                <a:srgbClr val="000000"/>
              </a:solidFill>
              <a:latin typeface="Times New Roman" charset="0"/>
              <a:cs typeface="Calibri" charset="0"/>
            </a:endParaRPr>
          </a:p>
        </p:txBody>
      </p:sp>
    </p:spTree>
    <p:extLst>
      <p:ext uri="{BB962C8B-B14F-4D97-AF65-F5344CB8AC3E}">
        <p14:creationId xmlns:p14="http://schemas.microsoft.com/office/powerpoint/2010/main" val="26211610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l-GR">
                <a:latin typeface="Verdana" charset="0"/>
              </a:rPr>
              <a:t>Δραστηριότητα</a:t>
            </a:r>
          </a:p>
        </p:txBody>
      </p:sp>
      <p:sp>
        <p:nvSpPr>
          <p:cNvPr id="24579" name="Content Placeholder 2"/>
          <p:cNvSpPr>
            <a:spLocks noGrp="1"/>
          </p:cNvSpPr>
          <p:nvPr>
            <p:ph idx="1"/>
          </p:nvPr>
        </p:nvSpPr>
        <p:spPr/>
        <p:txBody>
          <a:bodyPr/>
          <a:lstStyle/>
          <a:p>
            <a:pPr eaLnBrk="1" hangingPunct="1">
              <a:spcBef>
                <a:spcPct val="0"/>
              </a:spcBef>
              <a:buFont typeface="Wingdings" charset="0"/>
              <a:buNone/>
            </a:pPr>
            <a:r>
              <a:rPr lang="el-GR" b="1" dirty="0">
                <a:latin typeface="Calibri" charset="0"/>
                <a:cs typeface="Calibri" charset="0"/>
              </a:rPr>
              <a:t>   </a:t>
            </a:r>
          </a:p>
          <a:p>
            <a:pPr eaLnBrk="1" hangingPunct="1">
              <a:spcBef>
                <a:spcPct val="0"/>
              </a:spcBef>
              <a:buFont typeface="Wingdings" charset="0"/>
              <a:buNone/>
            </a:pPr>
            <a:endParaRPr lang="el-GR" b="1" dirty="0">
              <a:latin typeface="Calibri" charset="0"/>
              <a:cs typeface="Calibri" charset="0"/>
            </a:endParaRPr>
          </a:p>
          <a:p>
            <a:pPr eaLnBrk="1" hangingPunct="1">
              <a:spcBef>
                <a:spcPct val="0"/>
              </a:spcBef>
              <a:buFont typeface="Wingdings" charset="0"/>
              <a:buNone/>
            </a:pPr>
            <a:r>
              <a:rPr lang="el-GR" sz="2800" b="1" dirty="0">
                <a:solidFill>
                  <a:schemeClr val="bg2"/>
                </a:solidFill>
                <a:latin typeface="Calibri" charset="0"/>
                <a:cs typeface="Calibri" charset="0"/>
              </a:rPr>
              <a:t>   </a:t>
            </a:r>
            <a:r>
              <a:rPr lang="el-GR" sz="2800" b="1" dirty="0">
                <a:solidFill>
                  <a:srgbClr val="5075BC"/>
                </a:solidFill>
                <a:latin typeface="Calibri" charset="0"/>
                <a:cs typeface="Calibri" charset="0"/>
              </a:rPr>
              <a:t>«Σχεδίαση δραστηριότητας που βασίζεται στο Μαύρο-Κουτί»</a:t>
            </a:r>
            <a:endParaRPr lang="el-GR" sz="2800" dirty="0">
              <a:solidFill>
                <a:srgbClr val="5075BC"/>
              </a:solidFill>
              <a:latin typeface="Calibri" charset="0"/>
              <a:cs typeface="Calibri" charset="0"/>
            </a:endParaRPr>
          </a:p>
        </p:txBody>
      </p:sp>
    </p:spTree>
    <p:extLst>
      <p:ext uri="{BB962C8B-B14F-4D97-AF65-F5344CB8AC3E}">
        <p14:creationId xmlns:p14="http://schemas.microsoft.com/office/powerpoint/2010/main" val="12185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l-GR" sz="3600" dirty="0">
                <a:latin typeface="Verdana" charset="0"/>
              </a:rPr>
              <a:t>Προγραμματιστικά Περιβάλλοντα για τη Δευτεροβάθμια Εκπαίδευση</a:t>
            </a:r>
            <a:endParaRPr lang="el-GR" sz="3400" dirty="0">
              <a:latin typeface="Tahoma" charset="0"/>
            </a:endParaRP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0582101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571500"/>
            <a:ext cx="8229600" cy="5016500"/>
          </a:xfrm>
        </p:spPr>
        <p:txBody>
          <a:bodyPr/>
          <a:lstStyle/>
          <a:p>
            <a:pPr eaLnBrk="1" hangingPunct="1">
              <a:spcBef>
                <a:spcPct val="0"/>
              </a:spcBef>
              <a:buFont typeface="Wingdings" charset="0"/>
              <a:buNone/>
            </a:pPr>
            <a:r>
              <a:rPr lang="el-GR" b="1" dirty="0">
                <a:latin typeface="Calibri" charset="0"/>
                <a:cs typeface="Calibri" charset="0"/>
              </a:rPr>
              <a:t>   </a:t>
            </a:r>
          </a:p>
          <a:p>
            <a:pPr eaLnBrk="1" hangingPunct="1">
              <a:spcBef>
                <a:spcPct val="0"/>
              </a:spcBef>
              <a:buFont typeface="Wingdings" charset="0"/>
              <a:buNone/>
            </a:pPr>
            <a:r>
              <a:rPr lang="el-GR" sz="2800" b="1" dirty="0" err="1">
                <a:solidFill>
                  <a:srgbClr val="5075BC"/>
                </a:solidFill>
                <a:latin typeface="Calibri" charset="0"/>
                <a:cs typeface="Calibri" charset="0"/>
              </a:rPr>
              <a:t>Ψευδογλώσσα</a:t>
            </a:r>
            <a:r>
              <a:rPr lang="el-GR" sz="2800" b="1" dirty="0">
                <a:solidFill>
                  <a:srgbClr val="5075BC"/>
                </a:solidFill>
                <a:latin typeface="Calibri" charset="0"/>
                <a:cs typeface="Calibri" charset="0"/>
              </a:rPr>
              <a:t>: </a:t>
            </a:r>
            <a:r>
              <a:rPr lang="en-US" sz="2800" b="1" dirty="0">
                <a:solidFill>
                  <a:schemeClr val="bg2"/>
                </a:solidFill>
                <a:latin typeface="Calibri" charset="0"/>
                <a:cs typeface="Calibri" charset="0"/>
                <a:hlinkClick r:id="rId2"/>
              </a:rPr>
              <a:t>http://www.pseudoglossa.gr/</a:t>
            </a:r>
            <a:endParaRPr lang="el-GR" sz="2800" b="1" dirty="0">
              <a:solidFill>
                <a:schemeClr val="bg2"/>
              </a:solidFill>
              <a:latin typeface="Calibri" charset="0"/>
              <a:cs typeface="Calibri" charset="0"/>
            </a:endParaRPr>
          </a:p>
          <a:p>
            <a:pPr eaLnBrk="1" hangingPunct="1">
              <a:spcBef>
                <a:spcPct val="0"/>
              </a:spcBef>
              <a:buFont typeface="Wingdings" charset="0"/>
              <a:buNone/>
            </a:pPr>
            <a:r>
              <a:rPr lang="el-GR" sz="2800" b="1" dirty="0">
                <a:solidFill>
                  <a:srgbClr val="5075BC"/>
                </a:solidFill>
                <a:latin typeface="Calibri" charset="0"/>
                <a:cs typeface="Calibri" charset="0"/>
              </a:rPr>
              <a:t>Διερμηνευτής της ΓΛΩΣΣΑΣ: </a:t>
            </a:r>
            <a:r>
              <a:rPr lang="en-US" sz="2800" b="1" dirty="0">
                <a:solidFill>
                  <a:srgbClr val="5075BC"/>
                </a:solidFill>
                <a:latin typeface="Calibri" charset="0"/>
                <a:cs typeface="Calibri" charset="0"/>
                <a:hlinkClick r:id="rId3"/>
              </a:rPr>
              <a:t>http://alkisg.mysch.gr/</a:t>
            </a:r>
            <a:endParaRPr lang="el-GR" sz="2800" b="1" dirty="0">
              <a:solidFill>
                <a:srgbClr val="5075BC"/>
              </a:solidFill>
              <a:latin typeface="Calibri" charset="0"/>
              <a:cs typeface="Calibri" charset="0"/>
            </a:endParaRPr>
          </a:p>
          <a:p>
            <a:pPr eaLnBrk="1" hangingPunct="1">
              <a:spcBef>
                <a:spcPct val="0"/>
              </a:spcBef>
              <a:buFont typeface="Wingdings" charset="0"/>
              <a:buNone/>
            </a:pPr>
            <a:r>
              <a:rPr lang="el-GR" sz="2800" b="1" dirty="0">
                <a:solidFill>
                  <a:srgbClr val="5075BC"/>
                </a:solidFill>
                <a:latin typeface="Calibri" charset="0"/>
                <a:cs typeface="Calibri" charset="0"/>
              </a:rPr>
              <a:t>Αλγοριθμική:</a:t>
            </a:r>
          </a:p>
          <a:p>
            <a:pPr eaLnBrk="1" hangingPunct="1">
              <a:spcBef>
                <a:spcPct val="0"/>
              </a:spcBef>
              <a:buFont typeface="Wingdings" charset="0"/>
              <a:buNone/>
            </a:pPr>
            <a:r>
              <a:rPr lang="en-US" sz="2800" b="1" dirty="0">
                <a:solidFill>
                  <a:schemeClr val="bg2"/>
                </a:solidFill>
                <a:latin typeface="Calibri" charset="0"/>
                <a:cs typeface="Calibri" charset="0"/>
                <a:hlinkClick r:id="rId4"/>
              </a:rPr>
              <a:t>http://www.ecedu.upatras.gr/algorithmics/</a:t>
            </a:r>
            <a:endParaRPr lang="el-GR" sz="2800" b="1" dirty="0">
              <a:solidFill>
                <a:schemeClr val="bg2"/>
              </a:solidFill>
              <a:latin typeface="Calibri" charset="0"/>
              <a:cs typeface="Calibri" charset="0"/>
            </a:endParaRPr>
          </a:p>
          <a:p>
            <a:pPr eaLnBrk="1" hangingPunct="1">
              <a:spcBef>
                <a:spcPct val="0"/>
              </a:spcBef>
              <a:buFont typeface="Wingdings" charset="0"/>
              <a:buNone/>
            </a:pPr>
            <a:r>
              <a:rPr lang="en-US" sz="2800" dirty="0">
                <a:solidFill>
                  <a:schemeClr val="bg2"/>
                </a:solidFill>
                <a:latin typeface="Calibri" charset="0"/>
                <a:cs typeface="Calibri" charset="0"/>
                <a:hlinkClick r:id="rId5"/>
              </a:rPr>
              <a:t>http://e-yliko.gr/Lists/List40/DispForm.aspx?ID=178</a:t>
            </a:r>
            <a:endParaRPr lang="en-US" sz="2800" dirty="0">
              <a:solidFill>
                <a:schemeClr val="bg2"/>
              </a:solidFill>
              <a:latin typeface="Calibri" charset="0"/>
              <a:cs typeface="Calibri" charset="0"/>
            </a:endParaRPr>
          </a:p>
          <a:p>
            <a:pPr eaLnBrk="1" hangingPunct="1">
              <a:spcBef>
                <a:spcPct val="0"/>
              </a:spcBef>
              <a:buFont typeface="Wingdings" charset="0"/>
              <a:buNone/>
            </a:pPr>
            <a:r>
              <a:rPr lang="en-US" sz="2800" b="1" dirty="0">
                <a:solidFill>
                  <a:srgbClr val="5075BC"/>
                </a:solidFill>
                <a:latin typeface="Calibri" charset="0"/>
                <a:cs typeface="Calibri" charset="0"/>
              </a:rPr>
              <a:t>SCRATCH:</a:t>
            </a:r>
            <a:r>
              <a:rPr lang="en-US" sz="2800" b="1" dirty="0">
                <a:solidFill>
                  <a:schemeClr val="bg2"/>
                </a:solidFill>
                <a:latin typeface="Calibri" charset="0"/>
                <a:cs typeface="Calibri" charset="0"/>
              </a:rPr>
              <a:t> </a:t>
            </a:r>
            <a:r>
              <a:rPr lang="en-US" sz="2800" b="1" dirty="0">
                <a:solidFill>
                  <a:schemeClr val="bg2"/>
                </a:solidFill>
                <a:latin typeface="Calibri" charset="0"/>
                <a:cs typeface="Calibri" charset="0"/>
                <a:hlinkClick r:id="rId6"/>
              </a:rPr>
              <a:t>https://scratch.mit.edu</a:t>
            </a:r>
            <a:r>
              <a:rPr lang="en-US" sz="2800" b="1" dirty="0" smtClean="0">
                <a:solidFill>
                  <a:schemeClr val="bg2"/>
                </a:solidFill>
                <a:latin typeface="Calibri" charset="0"/>
                <a:cs typeface="Calibri" charset="0"/>
                <a:hlinkClick r:id="rId6"/>
              </a:rPr>
              <a:t>/</a:t>
            </a:r>
            <a:r>
              <a:rPr lang="en-US" sz="2800" b="1" dirty="0" smtClean="0">
                <a:solidFill>
                  <a:schemeClr val="bg2"/>
                </a:solidFill>
                <a:latin typeface="Calibri" charset="0"/>
                <a:cs typeface="Calibri" charset="0"/>
              </a:rPr>
              <a:t> </a:t>
            </a:r>
            <a:endParaRPr lang="el-GR" sz="2800" b="1" dirty="0">
              <a:solidFill>
                <a:schemeClr val="bg2"/>
              </a:solidFill>
              <a:latin typeface="Calibri" charset="0"/>
              <a:cs typeface="Calibri" charset="0"/>
            </a:endParaRPr>
          </a:p>
        </p:txBody>
      </p:sp>
    </p:spTree>
    <p:extLst>
      <p:ext uri="{BB962C8B-B14F-4D97-AF65-F5344CB8AC3E}">
        <p14:creationId xmlns:p14="http://schemas.microsoft.com/office/powerpoint/2010/main" val="4099788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l-GR">
                <a:latin typeface="Verdana" charset="0"/>
              </a:rPr>
              <a:t>Παιχνίδι Ρόλων</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383030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l-GR">
                <a:latin typeface="Verdana" charset="0"/>
              </a:rPr>
              <a:t>Ταξινόμηση Φυσαλίδας</a:t>
            </a:r>
          </a:p>
        </p:txBody>
      </p:sp>
      <p:sp>
        <p:nvSpPr>
          <p:cNvPr id="28675" name="Content Placeholder 2"/>
          <p:cNvSpPr>
            <a:spLocks noGrp="1"/>
          </p:cNvSpPr>
          <p:nvPr>
            <p:ph idx="1"/>
          </p:nvPr>
        </p:nvSpPr>
        <p:spPr/>
        <p:txBody>
          <a:bodyPr/>
          <a:lstStyle/>
          <a:p>
            <a:pPr>
              <a:spcBef>
                <a:spcPct val="0"/>
              </a:spcBef>
            </a:pPr>
            <a:r>
              <a:rPr lang="el-GR">
                <a:latin typeface="Calibri" charset="0"/>
                <a:cs typeface="Calibri" charset="0"/>
              </a:rPr>
              <a:t>6 μαθητές με καρτέλα που να αναγράφεται το ύψος τους</a:t>
            </a:r>
          </a:p>
          <a:p>
            <a:pPr>
              <a:spcBef>
                <a:spcPct val="0"/>
              </a:spcBef>
            </a:pPr>
            <a:r>
              <a:rPr lang="el-GR">
                <a:latin typeface="Calibri" charset="0"/>
                <a:cs typeface="Calibri" charset="0"/>
              </a:rPr>
              <a:t>1 μαθητής – εκτελεστής του αλγορίθμου</a:t>
            </a:r>
          </a:p>
          <a:p>
            <a:pPr>
              <a:spcBef>
                <a:spcPct val="0"/>
              </a:spcBef>
            </a:pPr>
            <a:r>
              <a:rPr lang="el-GR">
                <a:latin typeface="Calibri" charset="0"/>
                <a:cs typeface="Calibri" charset="0"/>
              </a:rPr>
              <a:t>1 μαθητής που να αναπαριστά το δείκτη </a:t>
            </a:r>
            <a:r>
              <a:rPr lang="en-US">
                <a:latin typeface="Calibri" charset="0"/>
                <a:cs typeface="Calibri" charset="0"/>
              </a:rPr>
              <a:t>i</a:t>
            </a:r>
          </a:p>
          <a:p>
            <a:pPr>
              <a:spcBef>
                <a:spcPct val="0"/>
              </a:spcBef>
            </a:pPr>
            <a:r>
              <a:rPr lang="en-US">
                <a:latin typeface="Calibri" charset="0"/>
                <a:cs typeface="Calibri" charset="0"/>
              </a:rPr>
              <a:t>1 </a:t>
            </a:r>
            <a:r>
              <a:rPr lang="el-GR">
                <a:latin typeface="Calibri" charset="0"/>
                <a:cs typeface="Calibri" charset="0"/>
              </a:rPr>
              <a:t>μαθητής που θα αναπαριστά το δείκτη </a:t>
            </a:r>
            <a:r>
              <a:rPr lang="en-US">
                <a:latin typeface="Calibri" charset="0"/>
                <a:cs typeface="Calibri" charset="0"/>
              </a:rPr>
              <a:t>j</a:t>
            </a:r>
            <a:endParaRPr lang="el-GR">
              <a:latin typeface="Calibri" charset="0"/>
              <a:cs typeface="Calibri" charset="0"/>
            </a:endParaRPr>
          </a:p>
        </p:txBody>
      </p:sp>
    </p:spTree>
    <p:extLst>
      <p:ext uri="{BB962C8B-B14F-4D97-AF65-F5344CB8AC3E}">
        <p14:creationId xmlns:p14="http://schemas.microsoft.com/office/powerpoint/2010/main" val="2206078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76225" y="404813"/>
            <a:ext cx="8867775" cy="811212"/>
          </a:xfrm>
        </p:spPr>
        <p:txBody>
          <a:bodyPr/>
          <a:lstStyle/>
          <a:p>
            <a:r>
              <a:rPr lang="el-GR" sz="3200">
                <a:latin typeface="Verdana" charset="0"/>
              </a:rPr>
              <a:t>Αλγόριθμος Ταξινόμησης Φυσαλίδας</a:t>
            </a:r>
          </a:p>
        </p:txBody>
      </p:sp>
      <p:sp>
        <p:nvSpPr>
          <p:cNvPr id="3" name="Content Placeholder 2"/>
          <p:cNvSpPr>
            <a:spLocks noGrp="1"/>
          </p:cNvSpPr>
          <p:nvPr>
            <p:ph idx="1"/>
          </p:nvPr>
        </p:nvSpPr>
        <p:spPr/>
        <p:txBody>
          <a:bodyPr/>
          <a:lstStyle/>
          <a:p>
            <a:pPr marL="0" indent="0">
              <a:spcBef>
                <a:spcPct val="0"/>
              </a:spcBef>
              <a:buFont typeface="Wingdings" charset="0"/>
              <a:buNone/>
            </a:pPr>
            <a:r>
              <a:rPr lang="el-GR" b="1">
                <a:latin typeface="Calibri" charset="0"/>
                <a:cs typeface="Calibri" charset="0"/>
              </a:rPr>
              <a:t>ΓΙΑ</a:t>
            </a:r>
            <a:r>
              <a:rPr lang="el-GR" b="1">
                <a:solidFill>
                  <a:srgbClr val="FF0000"/>
                </a:solidFill>
                <a:latin typeface="Calibri" charset="0"/>
                <a:cs typeface="Calibri" charset="0"/>
              </a:rPr>
              <a:t> </a:t>
            </a:r>
            <a:r>
              <a:rPr lang="en-US" b="1">
                <a:solidFill>
                  <a:srgbClr val="FF0000"/>
                </a:solidFill>
                <a:latin typeface="Calibri" charset="0"/>
                <a:cs typeface="Calibri" charset="0"/>
              </a:rPr>
              <a:t>i</a:t>
            </a:r>
            <a:r>
              <a:rPr lang="el-GR" b="1">
                <a:solidFill>
                  <a:srgbClr val="FF0000"/>
                </a:solidFill>
                <a:latin typeface="Calibri" charset="0"/>
                <a:cs typeface="Calibri" charset="0"/>
              </a:rPr>
              <a:t> </a:t>
            </a:r>
            <a:r>
              <a:rPr lang="el-GR" b="1">
                <a:latin typeface="Calibri" charset="0"/>
                <a:cs typeface="Calibri" charset="0"/>
              </a:rPr>
              <a:t>ΑΠΟ</a:t>
            </a:r>
            <a:r>
              <a:rPr lang="el-GR">
                <a:latin typeface="Calibri" charset="0"/>
                <a:cs typeface="Calibri" charset="0"/>
              </a:rPr>
              <a:t> 2 </a:t>
            </a:r>
            <a:r>
              <a:rPr lang="el-GR" b="1">
                <a:latin typeface="Calibri" charset="0"/>
                <a:cs typeface="Calibri" charset="0"/>
              </a:rPr>
              <a:t>ΜΕΧΡΙ</a:t>
            </a:r>
            <a:r>
              <a:rPr lang="el-GR">
                <a:latin typeface="Calibri" charset="0"/>
                <a:cs typeface="Calibri" charset="0"/>
              </a:rPr>
              <a:t> 5</a:t>
            </a:r>
            <a:br>
              <a:rPr lang="el-GR">
                <a:latin typeface="Calibri" charset="0"/>
                <a:cs typeface="Calibri" charset="0"/>
              </a:rPr>
            </a:br>
            <a:r>
              <a:rPr lang="el-GR">
                <a:latin typeface="Calibri" charset="0"/>
                <a:cs typeface="Calibri" charset="0"/>
              </a:rPr>
              <a:t>    </a:t>
            </a:r>
            <a:r>
              <a:rPr lang="el-GR" b="1">
                <a:latin typeface="Calibri" charset="0"/>
                <a:cs typeface="Calibri" charset="0"/>
              </a:rPr>
              <a:t>ΓΙΑ</a:t>
            </a:r>
            <a:r>
              <a:rPr lang="el-GR">
                <a:latin typeface="Calibri" charset="0"/>
                <a:cs typeface="Calibri" charset="0"/>
              </a:rPr>
              <a:t> </a:t>
            </a:r>
            <a:r>
              <a:rPr lang="en-US" b="1">
                <a:solidFill>
                  <a:srgbClr val="0000CC"/>
                </a:solidFill>
                <a:latin typeface="Calibri" charset="0"/>
                <a:cs typeface="Calibri" charset="0"/>
              </a:rPr>
              <a:t>j</a:t>
            </a:r>
            <a:r>
              <a:rPr lang="el-GR" b="1">
                <a:solidFill>
                  <a:srgbClr val="0000CC"/>
                </a:solidFill>
                <a:latin typeface="Calibri" charset="0"/>
                <a:cs typeface="Calibri" charset="0"/>
              </a:rPr>
              <a:t> </a:t>
            </a:r>
            <a:r>
              <a:rPr lang="el-GR" b="1">
                <a:latin typeface="Calibri" charset="0"/>
                <a:cs typeface="Calibri" charset="0"/>
              </a:rPr>
              <a:t>ΑΠΟ</a:t>
            </a:r>
            <a:r>
              <a:rPr lang="el-GR">
                <a:latin typeface="Calibri" charset="0"/>
                <a:cs typeface="Calibri" charset="0"/>
              </a:rPr>
              <a:t> 5 </a:t>
            </a:r>
            <a:r>
              <a:rPr lang="el-GR" b="1">
                <a:latin typeface="Calibri" charset="0"/>
                <a:cs typeface="Calibri" charset="0"/>
              </a:rPr>
              <a:t>ΜΕΧΡΙ</a:t>
            </a:r>
            <a:r>
              <a:rPr lang="el-GR">
                <a:latin typeface="Calibri" charset="0"/>
                <a:cs typeface="Calibri" charset="0"/>
              </a:rPr>
              <a:t> </a:t>
            </a:r>
            <a:r>
              <a:rPr lang="en-US" b="1">
                <a:solidFill>
                  <a:srgbClr val="FF0000"/>
                </a:solidFill>
                <a:latin typeface="Calibri" charset="0"/>
                <a:cs typeface="Calibri" charset="0"/>
              </a:rPr>
              <a:t> i </a:t>
            </a:r>
            <a:r>
              <a:rPr lang="el-GR">
                <a:latin typeface="Calibri" charset="0"/>
                <a:cs typeface="Calibri" charset="0"/>
              </a:rPr>
              <a:t> </a:t>
            </a:r>
            <a:r>
              <a:rPr lang="el-GR" b="1">
                <a:latin typeface="Calibri" charset="0"/>
                <a:cs typeface="Calibri" charset="0"/>
              </a:rPr>
              <a:t>ΜΕ</a:t>
            </a:r>
            <a:r>
              <a:rPr lang="el-GR">
                <a:latin typeface="Calibri" charset="0"/>
                <a:cs typeface="Calibri" charset="0"/>
              </a:rPr>
              <a:t> </a:t>
            </a:r>
            <a:r>
              <a:rPr lang="el-GR" b="1">
                <a:latin typeface="Calibri" charset="0"/>
                <a:cs typeface="Calibri" charset="0"/>
              </a:rPr>
              <a:t>ΒΗΜΑ</a:t>
            </a:r>
            <a:r>
              <a:rPr lang="el-GR">
                <a:latin typeface="Calibri" charset="0"/>
                <a:cs typeface="Calibri" charset="0"/>
              </a:rPr>
              <a:t> </a:t>
            </a:r>
            <a:r>
              <a:rPr lang="el-GR" b="1">
                <a:latin typeface="Calibri" charset="0"/>
                <a:cs typeface="Calibri" charset="0"/>
              </a:rPr>
              <a:t>-</a:t>
            </a:r>
            <a:r>
              <a:rPr lang="el-GR">
                <a:latin typeface="Calibri" charset="0"/>
                <a:cs typeface="Calibri" charset="0"/>
              </a:rPr>
              <a:t>1</a:t>
            </a:r>
            <a:br>
              <a:rPr lang="el-GR">
                <a:latin typeface="Calibri" charset="0"/>
                <a:cs typeface="Calibri" charset="0"/>
              </a:rPr>
            </a:br>
            <a:r>
              <a:rPr lang="el-GR">
                <a:latin typeface="Calibri" charset="0"/>
                <a:cs typeface="Calibri" charset="0"/>
              </a:rPr>
              <a:t>      </a:t>
            </a:r>
            <a:r>
              <a:rPr lang="el-GR" b="1">
                <a:latin typeface="Calibri" charset="0"/>
                <a:cs typeface="Calibri" charset="0"/>
              </a:rPr>
              <a:t>ΑΝ</a:t>
            </a:r>
            <a:r>
              <a:rPr lang="el-GR">
                <a:latin typeface="Calibri" charset="0"/>
                <a:cs typeface="Calibri" charset="0"/>
              </a:rPr>
              <a:t> ΥΨΟΣ</a:t>
            </a:r>
            <a:r>
              <a:rPr lang="el-GR" b="1">
                <a:latin typeface="Calibri" charset="0"/>
                <a:cs typeface="Calibri" charset="0"/>
              </a:rPr>
              <a:t>[</a:t>
            </a:r>
            <a:r>
              <a:rPr lang="en-US" b="1">
                <a:solidFill>
                  <a:srgbClr val="0000CC"/>
                </a:solidFill>
                <a:latin typeface="Calibri" charset="0"/>
                <a:cs typeface="Calibri" charset="0"/>
              </a:rPr>
              <a:t>j</a:t>
            </a:r>
            <a:r>
              <a:rPr lang="el-GR" b="1">
                <a:latin typeface="Calibri" charset="0"/>
                <a:cs typeface="Calibri" charset="0"/>
              </a:rPr>
              <a:t>]</a:t>
            </a:r>
            <a:r>
              <a:rPr lang="el-GR">
                <a:latin typeface="Calibri" charset="0"/>
                <a:cs typeface="Calibri" charset="0"/>
              </a:rPr>
              <a:t> </a:t>
            </a:r>
            <a:r>
              <a:rPr lang="el-GR" b="1">
                <a:latin typeface="Calibri" charset="0"/>
                <a:cs typeface="Calibri" charset="0"/>
              </a:rPr>
              <a:t>&lt;</a:t>
            </a:r>
            <a:r>
              <a:rPr lang="el-GR">
                <a:latin typeface="Calibri" charset="0"/>
                <a:cs typeface="Calibri" charset="0"/>
              </a:rPr>
              <a:t> ΥΨΟΣ</a:t>
            </a:r>
            <a:r>
              <a:rPr lang="el-GR" b="1">
                <a:latin typeface="Calibri" charset="0"/>
                <a:cs typeface="Calibri" charset="0"/>
              </a:rPr>
              <a:t>[</a:t>
            </a:r>
            <a:r>
              <a:rPr lang="en-US" b="1">
                <a:solidFill>
                  <a:srgbClr val="0000CC"/>
                </a:solidFill>
                <a:latin typeface="Calibri" charset="0"/>
                <a:cs typeface="Calibri" charset="0"/>
              </a:rPr>
              <a:t>j</a:t>
            </a:r>
            <a:r>
              <a:rPr lang="el-GR">
                <a:latin typeface="Calibri" charset="0"/>
                <a:cs typeface="Calibri" charset="0"/>
              </a:rPr>
              <a:t> </a:t>
            </a:r>
            <a:r>
              <a:rPr lang="el-GR" b="1">
                <a:latin typeface="Calibri" charset="0"/>
                <a:cs typeface="Calibri" charset="0"/>
              </a:rPr>
              <a:t>-</a:t>
            </a:r>
            <a:r>
              <a:rPr lang="el-GR">
                <a:latin typeface="Calibri" charset="0"/>
                <a:cs typeface="Calibri" charset="0"/>
              </a:rPr>
              <a:t> 1</a:t>
            </a:r>
            <a:r>
              <a:rPr lang="el-GR" b="1">
                <a:latin typeface="Calibri" charset="0"/>
                <a:cs typeface="Calibri" charset="0"/>
              </a:rPr>
              <a:t>]</a:t>
            </a:r>
            <a:r>
              <a:rPr lang="el-GR">
                <a:latin typeface="Calibri" charset="0"/>
                <a:cs typeface="Calibri" charset="0"/>
              </a:rPr>
              <a:t> </a:t>
            </a:r>
            <a:r>
              <a:rPr lang="el-GR" b="1">
                <a:latin typeface="Calibri" charset="0"/>
                <a:cs typeface="Calibri" charset="0"/>
              </a:rPr>
              <a:t>ΤΟΤΕ</a:t>
            </a:r>
            <a:r>
              <a:rPr lang="el-GR">
                <a:latin typeface="Calibri" charset="0"/>
                <a:cs typeface="Calibri" charset="0"/>
              </a:rPr>
              <a:t/>
            </a:r>
            <a:br>
              <a:rPr lang="el-GR">
                <a:latin typeface="Calibri" charset="0"/>
                <a:cs typeface="Calibri" charset="0"/>
              </a:rPr>
            </a:br>
            <a:r>
              <a:rPr lang="el-GR">
                <a:latin typeface="Calibri" charset="0"/>
                <a:cs typeface="Calibri" charset="0"/>
              </a:rPr>
              <a:t>         ΑΝΤΙΜΕΤΑΘΕΣΕ ΥΨΟΣ</a:t>
            </a:r>
            <a:r>
              <a:rPr lang="el-GR" b="1">
                <a:latin typeface="Calibri" charset="0"/>
                <a:cs typeface="Calibri" charset="0"/>
              </a:rPr>
              <a:t>[</a:t>
            </a:r>
            <a:r>
              <a:rPr lang="en-US" b="1">
                <a:solidFill>
                  <a:srgbClr val="0000CC"/>
                </a:solidFill>
                <a:latin typeface="Calibri" charset="0"/>
                <a:cs typeface="Calibri" charset="0"/>
              </a:rPr>
              <a:t>j</a:t>
            </a:r>
            <a:r>
              <a:rPr lang="el-GR" b="1">
                <a:latin typeface="Calibri" charset="0"/>
                <a:cs typeface="Calibri" charset="0"/>
              </a:rPr>
              <a:t>] , </a:t>
            </a:r>
            <a:r>
              <a:rPr lang="el-GR">
                <a:latin typeface="Calibri" charset="0"/>
                <a:cs typeface="Calibri" charset="0"/>
              </a:rPr>
              <a:t>ΥΨΟΣ</a:t>
            </a:r>
            <a:r>
              <a:rPr lang="el-GR" b="1">
                <a:latin typeface="Calibri" charset="0"/>
                <a:cs typeface="Calibri" charset="0"/>
              </a:rPr>
              <a:t>[</a:t>
            </a:r>
            <a:r>
              <a:rPr lang="en-US" b="1">
                <a:solidFill>
                  <a:srgbClr val="0000CC"/>
                </a:solidFill>
                <a:latin typeface="Calibri" charset="0"/>
                <a:cs typeface="Calibri" charset="0"/>
              </a:rPr>
              <a:t>j</a:t>
            </a:r>
            <a:r>
              <a:rPr lang="el-GR">
                <a:latin typeface="Calibri" charset="0"/>
                <a:cs typeface="Calibri" charset="0"/>
              </a:rPr>
              <a:t> </a:t>
            </a:r>
            <a:r>
              <a:rPr lang="el-GR" b="1">
                <a:latin typeface="Calibri" charset="0"/>
                <a:cs typeface="Calibri" charset="0"/>
              </a:rPr>
              <a:t>-</a:t>
            </a:r>
            <a:r>
              <a:rPr lang="el-GR">
                <a:latin typeface="Calibri" charset="0"/>
                <a:cs typeface="Calibri" charset="0"/>
              </a:rPr>
              <a:t> 1</a:t>
            </a:r>
            <a:r>
              <a:rPr lang="el-GR" b="1">
                <a:latin typeface="Calibri" charset="0"/>
                <a:cs typeface="Calibri" charset="0"/>
              </a:rPr>
              <a:t>]</a:t>
            </a:r>
            <a:r>
              <a:rPr lang="el-GR">
                <a:latin typeface="Calibri" charset="0"/>
                <a:cs typeface="Calibri" charset="0"/>
              </a:rPr>
              <a:t> </a:t>
            </a:r>
            <a:br>
              <a:rPr lang="el-GR">
                <a:latin typeface="Calibri" charset="0"/>
                <a:cs typeface="Calibri" charset="0"/>
              </a:rPr>
            </a:br>
            <a:r>
              <a:rPr lang="el-GR">
                <a:latin typeface="Calibri" charset="0"/>
                <a:cs typeface="Calibri" charset="0"/>
              </a:rPr>
              <a:t>      </a:t>
            </a:r>
            <a:r>
              <a:rPr lang="el-GR" b="1">
                <a:latin typeface="Calibri" charset="0"/>
                <a:cs typeface="Calibri" charset="0"/>
              </a:rPr>
              <a:t>ΤΕΛΟΣ_ΑΝ</a:t>
            </a:r>
            <a:r>
              <a:rPr lang="el-GR">
                <a:latin typeface="Calibri" charset="0"/>
                <a:cs typeface="Calibri" charset="0"/>
              </a:rPr>
              <a:t/>
            </a:r>
            <a:br>
              <a:rPr lang="el-GR">
                <a:latin typeface="Calibri" charset="0"/>
                <a:cs typeface="Calibri" charset="0"/>
              </a:rPr>
            </a:br>
            <a:r>
              <a:rPr lang="el-GR">
                <a:latin typeface="Calibri" charset="0"/>
                <a:cs typeface="Calibri" charset="0"/>
              </a:rPr>
              <a:t>    </a:t>
            </a:r>
            <a:r>
              <a:rPr lang="el-GR" b="1">
                <a:latin typeface="Calibri" charset="0"/>
                <a:cs typeface="Calibri" charset="0"/>
              </a:rPr>
              <a:t>ΤΕΛΟΣ_ΕΠΑΝΑΛΗΨΗΣ</a:t>
            </a:r>
            <a:r>
              <a:rPr lang="el-GR">
                <a:latin typeface="Calibri" charset="0"/>
                <a:cs typeface="Calibri" charset="0"/>
              </a:rPr>
              <a:t/>
            </a:r>
            <a:br>
              <a:rPr lang="el-GR">
                <a:latin typeface="Calibri" charset="0"/>
                <a:cs typeface="Calibri" charset="0"/>
              </a:rPr>
            </a:br>
            <a:r>
              <a:rPr lang="el-GR" b="1">
                <a:latin typeface="Calibri" charset="0"/>
                <a:cs typeface="Calibri" charset="0"/>
              </a:rPr>
              <a:t>ΤΕΛΟΣ_ΕΠΑΝΑΛΗΨΗΣ</a:t>
            </a:r>
            <a:r>
              <a:rPr lang="el-GR">
                <a:latin typeface="Calibri" charset="0"/>
                <a:cs typeface="Calibri" charset="0"/>
              </a:rPr>
              <a:t> </a:t>
            </a:r>
          </a:p>
        </p:txBody>
      </p:sp>
    </p:spTree>
    <p:extLst>
      <p:ext uri="{BB962C8B-B14F-4D97-AF65-F5344CB8AC3E}">
        <p14:creationId xmlns:p14="http://schemas.microsoft.com/office/powerpoint/2010/main" val="2213881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l-GR" sz="3600">
                <a:latin typeface="Verdana" charset="0"/>
              </a:rPr>
              <a:t>Πλαίσιο </a:t>
            </a:r>
            <a:r>
              <a:rPr lang="en-US" sz="3600">
                <a:latin typeface="Verdana" charset="0"/>
              </a:rPr>
              <a:t>ECLiP</a:t>
            </a:r>
            <a:endParaRPr lang="el-GR" sz="3400">
              <a:latin typeface="Tahoma" charset="0"/>
            </a:endParaRP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6580968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1438" y="0"/>
            <a:ext cx="9072562" cy="1081088"/>
          </a:xfrm>
        </p:spPr>
        <p:txBody>
          <a:bodyPr>
            <a:normAutofit fontScale="90000"/>
          </a:bodyPr>
          <a:lstStyle/>
          <a:p>
            <a:pPr eaLnBrk="1" hangingPunct="1">
              <a:spcBef>
                <a:spcPct val="185000"/>
              </a:spcBef>
              <a:spcAft>
                <a:spcPct val="50000"/>
              </a:spcAft>
            </a:pPr>
            <a:r>
              <a:rPr lang="en-US">
                <a:latin typeface="Verdana" charset="0"/>
                <a:cs typeface="Arial" charset="0"/>
              </a:rPr>
              <a:t>ECLi</a:t>
            </a:r>
            <a:r>
              <a:rPr lang="en-US">
                <a:latin typeface="Verdana" charset="0"/>
              </a:rPr>
              <a:t>P</a:t>
            </a:r>
            <a:r>
              <a:rPr lang="el-GR">
                <a:latin typeface="Verdana" charset="0"/>
              </a:rPr>
              <a:t> </a:t>
            </a:r>
            <a:r>
              <a:rPr lang="en-US">
                <a:latin typeface="Verdana" charset="0"/>
              </a:rPr>
              <a:t/>
            </a:r>
            <a:br>
              <a:rPr lang="en-US">
                <a:latin typeface="Verdana" charset="0"/>
              </a:rPr>
            </a:br>
            <a:r>
              <a:rPr lang="en-US" sz="2200">
                <a:latin typeface="Verdana" charset="0"/>
              </a:rPr>
              <a:t>Exploratory+Collaborative Learning in Programming</a:t>
            </a:r>
            <a:endParaRPr lang="el-GR" sz="2200">
              <a:latin typeface="Verdana" charset="0"/>
              <a:cs typeface="Arial" charset="0"/>
            </a:endParaRPr>
          </a:p>
        </p:txBody>
      </p:sp>
      <p:sp>
        <p:nvSpPr>
          <p:cNvPr id="31747" name="Rectangle 3"/>
          <p:cNvSpPr>
            <a:spLocks noGrp="1" noChangeArrowheads="1"/>
          </p:cNvSpPr>
          <p:nvPr>
            <p:ph type="body" idx="1"/>
          </p:nvPr>
        </p:nvSpPr>
        <p:spPr>
          <a:xfrm>
            <a:off x="107950" y="1357313"/>
            <a:ext cx="9036050" cy="5095875"/>
          </a:xfrm>
        </p:spPr>
        <p:txBody>
          <a:bodyPr/>
          <a:lstStyle/>
          <a:p>
            <a:pPr eaLnBrk="1" hangingPunct="1">
              <a:spcBef>
                <a:spcPct val="0"/>
              </a:spcBef>
            </a:pPr>
            <a:r>
              <a:rPr lang="el-GR" sz="2200" b="1" dirty="0">
                <a:solidFill>
                  <a:schemeClr val="tx2"/>
                </a:solidFill>
                <a:latin typeface="Calibri" charset="0"/>
                <a:cs typeface="Calibri" charset="0"/>
              </a:rPr>
              <a:t>Διδακτικό πλαίσιο</a:t>
            </a:r>
            <a:r>
              <a:rPr lang="el-GR" sz="2200" dirty="0">
                <a:solidFill>
                  <a:schemeClr val="tx2"/>
                </a:solidFill>
                <a:latin typeface="Calibri" charset="0"/>
                <a:cs typeface="Calibri" charset="0"/>
              </a:rPr>
              <a:t> </a:t>
            </a:r>
            <a:r>
              <a:rPr lang="el-GR" sz="2200" dirty="0">
                <a:latin typeface="Calibri" charset="0"/>
                <a:cs typeface="Calibri" charset="0"/>
              </a:rPr>
              <a:t>για το σχεδιασμό δραστηριοτήτων με στόχο την απόκτηση γνώσεων και δεξιοτήτων σε έννοιες του προγραμματισμού </a:t>
            </a:r>
          </a:p>
          <a:p>
            <a:pPr eaLnBrk="1" hangingPunct="1">
              <a:spcBef>
                <a:spcPct val="0"/>
              </a:spcBef>
            </a:pPr>
            <a:endParaRPr lang="el-GR" sz="2200" dirty="0">
              <a:latin typeface="Calibri" charset="0"/>
              <a:cs typeface="Calibri" charset="0"/>
            </a:endParaRPr>
          </a:p>
          <a:p>
            <a:pPr eaLnBrk="1" hangingPunct="1">
              <a:spcBef>
                <a:spcPct val="0"/>
              </a:spcBef>
            </a:pPr>
            <a:r>
              <a:rPr lang="el-GR" sz="2200" b="1" dirty="0">
                <a:solidFill>
                  <a:schemeClr val="tx2"/>
                </a:solidFill>
                <a:latin typeface="Calibri" charset="0"/>
                <a:cs typeface="Calibri" charset="0"/>
              </a:rPr>
              <a:t>Στόχος</a:t>
            </a:r>
            <a:r>
              <a:rPr lang="el-GR" sz="2200" dirty="0">
                <a:solidFill>
                  <a:schemeClr val="tx2"/>
                </a:solidFill>
                <a:latin typeface="Calibri" charset="0"/>
                <a:cs typeface="Calibri" charset="0"/>
              </a:rPr>
              <a:t> ....</a:t>
            </a:r>
          </a:p>
          <a:p>
            <a:pPr eaLnBrk="1" hangingPunct="1">
              <a:spcBef>
                <a:spcPct val="50000"/>
              </a:spcBef>
              <a:buFont typeface="Wingdings" charset="0"/>
              <a:buNone/>
            </a:pPr>
            <a:r>
              <a:rPr lang="el-GR" sz="2200" dirty="0">
                <a:solidFill>
                  <a:schemeClr val="bg2"/>
                </a:solidFill>
                <a:latin typeface="Calibri" charset="0"/>
                <a:cs typeface="Calibri" charset="0"/>
              </a:rPr>
              <a:t>    </a:t>
            </a:r>
            <a:r>
              <a:rPr lang="el-GR" sz="2200" dirty="0">
                <a:solidFill>
                  <a:srgbClr val="5075BC"/>
                </a:solidFill>
                <a:latin typeface="Calibri" charset="0"/>
                <a:cs typeface="Calibri" charset="0"/>
              </a:rPr>
              <a:t>η δημιουργία ενός μαθησιακού περιβάλλοντος που </a:t>
            </a:r>
            <a:endParaRPr lang="en-US" sz="2200" dirty="0">
              <a:solidFill>
                <a:srgbClr val="5075BC"/>
              </a:solidFill>
              <a:latin typeface="Calibri" charset="0"/>
              <a:cs typeface="Calibri" charset="0"/>
            </a:endParaRPr>
          </a:p>
          <a:p>
            <a:pPr lvl="1" eaLnBrk="1" hangingPunct="1">
              <a:spcBef>
                <a:spcPct val="50000"/>
              </a:spcBef>
            </a:pPr>
            <a:r>
              <a:rPr lang="en-US" sz="2200" dirty="0">
                <a:solidFill>
                  <a:srgbClr val="5075BC"/>
                </a:solidFill>
                <a:latin typeface="Calibri" charset="0"/>
                <a:cs typeface="Calibri" charset="0"/>
              </a:rPr>
              <a:t> </a:t>
            </a:r>
            <a:r>
              <a:rPr lang="el-GR" sz="2200" dirty="0">
                <a:solidFill>
                  <a:srgbClr val="5075BC"/>
                </a:solidFill>
                <a:latin typeface="Calibri" charset="0"/>
                <a:cs typeface="Calibri" charset="0"/>
              </a:rPr>
              <a:t>υποστηρίζει την </a:t>
            </a:r>
            <a:r>
              <a:rPr lang="el-GR" sz="2200" b="1" u="sng" dirty="0">
                <a:solidFill>
                  <a:srgbClr val="5075BC"/>
                </a:solidFill>
                <a:latin typeface="Calibri" charset="0"/>
                <a:cs typeface="Calibri" charset="0"/>
              </a:rPr>
              <a:t>ενεργή εμπλοκή των μαθητών</a:t>
            </a:r>
            <a:endParaRPr lang="en-US" sz="2200" dirty="0">
              <a:solidFill>
                <a:srgbClr val="5075BC"/>
              </a:solidFill>
              <a:latin typeface="Calibri" charset="0"/>
              <a:cs typeface="Calibri" charset="0"/>
            </a:endParaRPr>
          </a:p>
          <a:p>
            <a:pPr lvl="1" eaLnBrk="1" hangingPunct="1">
              <a:spcBef>
                <a:spcPct val="50000"/>
              </a:spcBef>
            </a:pPr>
            <a:r>
              <a:rPr lang="en-US" sz="2200" dirty="0">
                <a:solidFill>
                  <a:srgbClr val="5075BC"/>
                </a:solidFill>
                <a:latin typeface="Calibri" charset="0"/>
                <a:cs typeface="Calibri" charset="0"/>
              </a:rPr>
              <a:t> </a:t>
            </a:r>
            <a:r>
              <a:rPr lang="el-GR" sz="2200" dirty="0">
                <a:solidFill>
                  <a:srgbClr val="5075BC"/>
                </a:solidFill>
                <a:latin typeface="Calibri" charset="0"/>
                <a:cs typeface="Calibri" charset="0"/>
              </a:rPr>
              <a:t>συμβάλλει στην </a:t>
            </a:r>
            <a:r>
              <a:rPr lang="el-GR" sz="2200" b="1" u="sng" dirty="0">
                <a:solidFill>
                  <a:srgbClr val="5075BC"/>
                </a:solidFill>
                <a:latin typeface="Calibri" charset="0"/>
                <a:cs typeface="Calibri" charset="0"/>
              </a:rPr>
              <a:t>οικοδόμηση της γνώσης</a:t>
            </a:r>
            <a:r>
              <a:rPr lang="el-GR" sz="2200" b="1" dirty="0">
                <a:solidFill>
                  <a:srgbClr val="5075BC"/>
                </a:solidFill>
                <a:latin typeface="Calibri" charset="0"/>
                <a:cs typeface="Calibri" charset="0"/>
              </a:rPr>
              <a:t> </a:t>
            </a:r>
            <a:r>
              <a:rPr lang="el-GR" sz="2200" dirty="0">
                <a:solidFill>
                  <a:srgbClr val="5075BC"/>
                </a:solidFill>
                <a:latin typeface="Calibri" charset="0"/>
                <a:cs typeface="Calibri" charset="0"/>
              </a:rPr>
              <a:t>και</a:t>
            </a:r>
            <a:r>
              <a:rPr lang="en-US" sz="2200" dirty="0">
                <a:solidFill>
                  <a:srgbClr val="5075BC"/>
                </a:solidFill>
                <a:latin typeface="Calibri" charset="0"/>
                <a:cs typeface="Calibri" charset="0"/>
              </a:rPr>
              <a:t> </a:t>
            </a:r>
            <a:r>
              <a:rPr lang="el-GR" sz="2200" dirty="0">
                <a:solidFill>
                  <a:srgbClr val="5075BC"/>
                </a:solidFill>
                <a:latin typeface="Calibri" charset="0"/>
                <a:cs typeface="Calibri" charset="0"/>
              </a:rPr>
              <a:t>στην </a:t>
            </a:r>
            <a:r>
              <a:rPr lang="el-GR" sz="2200" b="1" u="sng" dirty="0">
                <a:solidFill>
                  <a:srgbClr val="5075BC"/>
                </a:solidFill>
                <a:latin typeface="Calibri" charset="0"/>
                <a:cs typeface="Calibri" charset="0"/>
              </a:rPr>
              <a:t>καλλιέργεια δεξιοτήτων</a:t>
            </a:r>
            <a:r>
              <a:rPr lang="en-US" sz="2200" dirty="0">
                <a:solidFill>
                  <a:srgbClr val="5075BC"/>
                </a:solidFill>
                <a:latin typeface="Calibri" charset="0"/>
                <a:cs typeface="Calibri" charset="0"/>
              </a:rPr>
              <a:t> </a:t>
            </a:r>
            <a:r>
              <a:rPr lang="el-GR" sz="2200" dirty="0">
                <a:solidFill>
                  <a:srgbClr val="5075BC"/>
                </a:solidFill>
                <a:latin typeface="Calibri" charset="0"/>
                <a:cs typeface="Calibri" charset="0"/>
              </a:rPr>
              <a:t>στην εφαρμογή των προγραμματιστικών δομών</a:t>
            </a:r>
          </a:p>
          <a:p>
            <a:pPr eaLnBrk="1" hangingPunct="1">
              <a:spcBef>
                <a:spcPct val="50000"/>
              </a:spcBef>
              <a:buFont typeface="Wingdings" charset="0"/>
              <a:buNone/>
            </a:pPr>
            <a:r>
              <a:rPr lang="el-GR" sz="2000" dirty="0">
                <a:solidFill>
                  <a:schemeClr val="bg2"/>
                </a:solidFill>
                <a:latin typeface="Arial" charset="0"/>
                <a:cs typeface="Arial" charset="0"/>
              </a:rPr>
              <a:t> </a:t>
            </a:r>
          </a:p>
        </p:txBody>
      </p:sp>
    </p:spTree>
    <p:extLst>
      <p:ext uri="{BB962C8B-B14F-4D97-AF65-F5344CB8AC3E}">
        <p14:creationId xmlns:p14="http://schemas.microsoft.com/office/powerpoint/2010/main" val="40372942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l-GR" sz="900">
                <a:solidFill>
                  <a:schemeClr val="tx1"/>
                </a:solidFill>
                <a:latin typeface="Verdana" charset="0"/>
              </a:rPr>
              <a:t/>
            </a:r>
            <a:br>
              <a:rPr lang="el-GR" sz="900">
                <a:solidFill>
                  <a:schemeClr val="tx1"/>
                </a:solidFill>
                <a:latin typeface="Verdana" charset="0"/>
              </a:rPr>
            </a:br>
            <a:r>
              <a:rPr lang="el-GR" sz="900">
                <a:solidFill>
                  <a:schemeClr val="tx1"/>
                </a:solidFill>
                <a:latin typeface="Verdana" charset="0"/>
              </a:rPr>
              <a:t> </a:t>
            </a:r>
            <a:r>
              <a:rPr lang="el-GR" sz="3400">
                <a:latin typeface="Tahoma" charset="0"/>
              </a:rPr>
              <a:t>Γνώσεις και Δεξιότητες στον Προγραμματισμό</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2585770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42875" y="279400"/>
            <a:ext cx="9072563" cy="792163"/>
          </a:xfrm>
        </p:spPr>
        <p:txBody>
          <a:bodyPr/>
          <a:lstStyle/>
          <a:p>
            <a:pPr eaLnBrk="1" hangingPunct="1"/>
            <a:r>
              <a:rPr lang="en-US" sz="3000">
                <a:latin typeface="Verdana" charset="0"/>
              </a:rPr>
              <a:t>ECLiP</a:t>
            </a:r>
            <a:r>
              <a:rPr lang="el-GR" sz="3000">
                <a:latin typeface="Verdana" charset="0"/>
              </a:rPr>
              <a:t>: </a:t>
            </a:r>
            <a:r>
              <a:rPr lang="el-GR" sz="3000" i="1">
                <a:latin typeface="Verdana" charset="0"/>
              </a:rPr>
              <a:t>Δημιουργία κινήτρου για μάθηση</a:t>
            </a:r>
          </a:p>
        </p:txBody>
      </p:sp>
      <p:sp>
        <p:nvSpPr>
          <p:cNvPr id="32771" name="Rectangle 3"/>
          <p:cNvSpPr>
            <a:spLocks noGrp="1" noChangeArrowheads="1"/>
          </p:cNvSpPr>
          <p:nvPr>
            <p:ph type="body" idx="1"/>
          </p:nvPr>
        </p:nvSpPr>
        <p:spPr>
          <a:xfrm>
            <a:off x="179388" y="1604963"/>
            <a:ext cx="8785225" cy="4895850"/>
          </a:xfrm>
        </p:spPr>
        <p:txBody>
          <a:bodyPr/>
          <a:lstStyle/>
          <a:p>
            <a:pPr eaLnBrk="1" hangingPunct="1">
              <a:lnSpc>
                <a:spcPct val="90000"/>
              </a:lnSpc>
              <a:spcBef>
                <a:spcPct val="0"/>
              </a:spcBef>
            </a:pPr>
            <a:r>
              <a:rPr lang="el-GR" sz="2200">
                <a:latin typeface="Calibri" charset="0"/>
                <a:cs typeface="Calibri" charset="0"/>
              </a:rPr>
              <a:t>Επιτυγχάνεται μέσα από δραστηριότητες που δημιουργούν στους μαθητές την </a:t>
            </a:r>
            <a:r>
              <a:rPr lang="el-GR" sz="2200" b="1" u="sng">
                <a:latin typeface="Calibri" charset="0"/>
                <a:cs typeface="Calibri" charset="0"/>
              </a:rPr>
              <a:t>ανάγκη για μάθηση </a:t>
            </a:r>
            <a:r>
              <a:rPr lang="el-GR" sz="2200">
                <a:latin typeface="Calibri" charset="0"/>
                <a:cs typeface="Calibri" charset="0"/>
              </a:rPr>
              <a:t>ή προκαλούν την </a:t>
            </a:r>
            <a:r>
              <a:rPr lang="el-GR" sz="2200" b="1" u="sng">
                <a:latin typeface="Calibri" charset="0"/>
                <a:cs typeface="Calibri" charset="0"/>
              </a:rPr>
              <a:t>περιέργειά</a:t>
            </a:r>
            <a:r>
              <a:rPr lang="el-GR" sz="2200">
                <a:latin typeface="Calibri" charset="0"/>
                <a:cs typeface="Calibri" charset="0"/>
              </a:rPr>
              <a:t> τους για το επικείμενο θέμα/έννοια</a:t>
            </a:r>
          </a:p>
          <a:p>
            <a:pPr eaLnBrk="1" hangingPunct="1">
              <a:spcBef>
                <a:spcPct val="105000"/>
              </a:spcBef>
            </a:pPr>
            <a:r>
              <a:rPr lang="el-GR" sz="2200">
                <a:latin typeface="Calibri" charset="0"/>
                <a:cs typeface="Calibri" charset="0"/>
              </a:rPr>
              <a:t>Δραστηριότητες που ...</a:t>
            </a:r>
          </a:p>
          <a:p>
            <a:pPr lvl="1" eaLnBrk="1" hangingPunct="1">
              <a:spcBef>
                <a:spcPct val="50000"/>
              </a:spcBef>
            </a:pPr>
            <a:r>
              <a:rPr lang="el-GR" sz="2200">
                <a:latin typeface="Calibri" charset="0"/>
                <a:cs typeface="Calibri" charset="0"/>
              </a:rPr>
              <a:t>παρουσιάζουν ενδιαφέρον και κρίνονται σημαντικές από τους μαθητές</a:t>
            </a:r>
          </a:p>
          <a:p>
            <a:pPr lvl="1" eaLnBrk="1" hangingPunct="1"/>
            <a:r>
              <a:rPr lang="el-GR" sz="2200">
                <a:latin typeface="Calibri" charset="0"/>
                <a:cs typeface="Calibri" charset="0"/>
              </a:rPr>
              <a:t>προκαλούν την περιέργεια τους και τους δίνουν τη δυνατότητα να εκφράσουν τις απόψεις τους </a:t>
            </a:r>
          </a:p>
          <a:p>
            <a:pPr lvl="1" eaLnBrk="1" hangingPunct="1"/>
            <a:r>
              <a:rPr lang="el-GR" sz="2200">
                <a:latin typeface="Calibri" charset="0"/>
                <a:cs typeface="Calibri" charset="0"/>
              </a:rPr>
              <a:t>συνδέουν τη νέα γνώση με την προϋπάρχουσα και αναδεικνύουν ενδεχόμενες ελλείψεις των μαθητών</a:t>
            </a:r>
          </a:p>
        </p:txBody>
      </p:sp>
    </p:spTree>
    <p:extLst>
      <p:ext uri="{BB962C8B-B14F-4D97-AF65-F5344CB8AC3E}">
        <p14:creationId xmlns:p14="http://schemas.microsoft.com/office/powerpoint/2010/main" val="266197195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71438" y="350838"/>
            <a:ext cx="9072562" cy="792162"/>
          </a:xfrm>
        </p:spPr>
        <p:txBody>
          <a:bodyPr>
            <a:normAutofit fontScale="90000"/>
          </a:bodyPr>
          <a:lstStyle/>
          <a:p>
            <a:pPr eaLnBrk="1" hangingPunct="1"/>
            <a:r>
              <a:rPr lang="en-US" sz="3000">
                <a:latin typeface="Verdana" charset="0"/>
              </a:rPr>
              <a:t>ECLiP</a:t>
            </a:r>
            <a:r>
              <a:rPr lang="el-GR" sz="3000">
                <a:latin typeface="Verdana" charset="0"/>
              </a:rPr>
              <a:t>: </a:t>
            </a:r>
            <a:r>
              <a:rPr lang="el-GR" sz="3000" i="1">
                <a:latin typeface="Verdana" charset="0"/>
              </a:rPr>
              <a:t>Δημιουργία κινήτρου για μάθηση: </a:t>
            </a:r>
            <a:r>
              <a:rPr lang="el-GR" sz="2400" i="1">
                <a:solidFill>
                  <a:srgbClr val="595959"/>
                </a:solidFill>
                <a:latin typeface="Verdana" charset="0"/>
              </a:rPr>
              <a:t>Προτάσεις (1)</a:t>
            </a:r>
          </a:p>
        </p:txBody>
      </p:sp>
      <p:sp>
        <p:nvSpPr>
          <p:cNvPr id="33795" name="Rectangle 3"/>
          <p:cNvSpPr>
            <a:spLocks noGrp="1" noChangeArrowheads="1"/>
          </p:cNvSpPr>
          <p:nvPr>
            <p:ph type="body" idx="1"/>
          </p:nvPr>
        </p:nvSpPr>
        <p:spPr>
          <a:xfrm>
            <a:off x="179388" y="1604963"/>
            <a:ext cx="8785225" cy="4895850"/>
          </a:xfrm>
        </p:spPr>
        <p:txBody>
          <a:bodyPr/>
          <a:lstStyle/>
          <a:p>
            <a:pPr eaLnBrk="1" hangingPunct="1">
              <a:spcBef>
                <a:spcPct val="0"/>
              </a:spcBef>
            </a:pPr>
            <a:r>
              <a:rPr lang="el-GR" sz="2200">
                <a:latin typeface="Calibri" charset="0"/>
                <a:cs typeface="Calibri" charset="0"/>
              </a:rPr>
              <a:t>Δραστηριότητες που σχετίζονται με την επίλυση προβλημάτων σχετικών με </a:t>
            </a:r>
            <a:r>
              <a:rPr lang="el-GR" sz="2200" b="1" u="sng">
                <a:latin typeface="Calibri" charset="0"/>
                <a:cs typeface="Calibri" charset="0"/>
              </a:rPr>
              <a:t>θέματα της καθημερινής ζωής </a:t>
            </a:r>
            <a:r>
              <a:rPr lang="el-GR" sz="2200">
                <a:latin typeface="Calibri" charset="0"/>
                <a:cs typeface="Calibri" charset="0"/>
              </a:rPr>
              <a:t>(π.χ. καταμέτρηση των λέξεων ενός κειμένου, στατιστικά στοιχεία για τις ομάδες ποδοσφαίρου) και ζητούν από τους μαθητές να </a:t>
            </a:r>
            <a:r>
              <a:rPr lang="el-GR" sz="2200" b="1" u="sng">
                <a:latin typeface="Calibri" charset="0"/>
                <a:cs typeface="Calibri" charset="0"/>
              </a:rPr>
              <a:t>σχεδιάσουν</a:t>
            </a:r>
            <a:r>
              <a:rPr lang="el-GR" sz="2200">
                <a:latin typeface="Calibri" charset="0"/>
                <a:cs typeface="Calibri" charset="0"/>
              </a:rPr>
              <a:t> τη λύση του προβλήματος ατομικά ή συνεργαζόμενοι σε ομάδες.</a:t>
            </a:r>
          </a:p>
          <a:p>
            <a:pPr eaLnBrk="1" hangingPunct="1">
              <a:spcBef>
                <a:spcPts val="2400"/>
              </a:spcBef>
            </a:pPr>
            <a:r>
              <a:rPr lang="el-GR" sz="2200">
                <a:latin typeface="Calibri" charset="0"/>
                <a:cs typeface="Calibri" charset="0"/>
              </a:rPr>
              <a:t>Δραστηριότητες που δίνουν στους μαθητές την εκφώνηση ενός προβλήματος, το εκτελέσιμο αρχείο (το οποίο και εκτελούν) και τους καλούν να </a:t>
            </a:r>
            <a:r>
              <a:rPr lang="el-GR" sz="2200" b="1" u="sng">
                <a:latin typeface="Calibri" charset="0"/>
                <a:cs typeface="Calibri" charset="0"/>
              </a:rPr>
              <a:t>περιγράψουν</a:t>
            </a:r>
            <a:r>
              <a:rPr lang="el-GR" sz="2200">
                <a:latin typeface="Calibri" charset="0"/>
                <a:cs typeface="Calibri" charset="0"/>
              </a:rPr>
              <a:t> τη λειτουργία του προγράμματος (π.χ. ποιες προγραμματιστικές δομές έχουν χρησιμοποιηθεί και πώς).</a:t>
            </a:r>
          </a:p>
        </p:txBody>
      </p:sp>
    </p:spTree>
    <p:extLst>
      <p:ext uri="{BB962C8B-B14F-4D97-AF65-F5344CB8AC3E}">
        <p14:creationId xmlns:p14="http://schemas.microsoft.com/office/powerpoint/2010/main" val="367753917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71438" y="350838"/>
            <a:ext cx="9072562" cy="792162"/>
          </a:xfrm>
        </p:spPr>
        <p:txBody>
          <a:bodyPr>
            <a:normAutofit fontScale="90000"/>
          </a:bodyPr>
          <a:lstStyle/>
          <a:p>
            <a:pPr eaLnBrk="1" hangingPunct="1"/>
            <a:r>
              <a:rPr lang="en-US" sz="3000">
                <a:latin typeface="Verdana" charset="0"/>
              </a:rPr>
              <a:t>ECLiP</a:t>
            </a:r>
            <a:r>
              <a:rPr lang="el-GR" sz="3000">
                <a:latin typeface="Verdana" charset="0"/>
              </a:rPr>
              <a:t>: </a:t>
            </a:r>
            <a:r>
              <a:rPr lang="el-GR" sz="3000" i="1">
                <a:latin typeface="Verdana" charset="0"/>
              </a:rPr>
              <a:t>Δημιουργία κινήτρου για μάθηση : </a:t>
            </a:r>
            <a:r>
              <a:rPr lang="el-GR" sz="2400" i="1">
                <a:solidFill>
                  <a:srgbClr val="595959"/>
                </a:solidFill>
                <a:latin typeface="Verdana" charset="0"/>
              </a:rPr>
              <a:t>Προτάσεις (2)</a:t>
            </a:r>
          </a:p>
        </p:txBody>
      </p:sp>
      <p:sp>
        <p:nvSpPr>
          <p:cNvPr id="34819" name="Rectangle 3"/>
          <p:cNvSpPr>
            <a:spLocks noGrp="1" noChangeArrowheads="1"/>
          </p:cNvSpPr>
          <p:nvPr>
            <p:ph type="body" idx="1"/>
          </p:nvPr>
        </p:nvSpPr>
        <p:spPr>
          <a:xfrm>
            <a:off x="179388" y="1604963"/>
            <a:ext cx="8785225" cy="4895850"/>
          </a:xfrm>
        </p:spPr>
        <p:txBody>
          <a:bodyPr/>
          <a:lstStyle/>
          <a:p>
            <a:pPr eaLnBrk="1" hangingPunct="1">
              <a:spcBef>
                <a:spcPct val="0"/>
              </a:spcBef>
            </a:pPr>
            <a:endParaRPr lang="el-GR" sz="2200">
              <a:latin typeface="Calibri" charset="0"/>
              <a:cs typeface="Calibri" charset="0"/>
            </a:endParaRPr>
          </a:p>
          <a:p>
            <a:pPr eaLnBrk="1" hangingPunct="1">
              <a:spcBef>
                <a:spcPct val="0"/>
              </a:spcBef>
            </a:pPr>
            <a:r>
              <a:rPr lang="el-GR" sz="2200">
                <a:latin typeface="Calibri" charset="0"/>
                <a:cs typeface="Calibri" charset="0"/>
              </a:rPr>
              <a:t>Δραστηριότητες που καλούν τους μαθητές να </a:t>
            </a:r>
            <a:r>
              <a:rPr lang="el-GR" sz="2200" b="1" u="sng">
                <a:latin typeface="Calibri" charset="0"/>
                <a:cs typeface="Calibri" charset="0"/>
              </a:rPr>
              <a:t>συγκρίνουν</a:t>
            </a:r>
            <a:r>
              <a:rPr lang="el-GR" sz="2200">
                <a:latin typeface="Calibri" charset="0"/>
                <a:cs typeface="Calibri" charset="0"/>
              </a:rPr>
              <a:t> δύο προγράμματα, που αποτελούν λύση ενός συγκεκριμένου προβλήματος, και να αιτιολογήσουν την ορθότητα των δύο προγραμμάτων.</a:t>
            </a:r>
          </a:p>
          <a:p>
            <a:pPr eaLnBrk="1" hangingPunct="1">
              <a:spcBef>
                <a:spcPts val="2400"/>
              </a:spcBef>
            </a:pPr>
            <a:r>
              <a:rPr lang="el-GR" sz="2200">
                <a:latin typeface="Calibri" charset="0"/>
                <a:cs typeface="Calibri" charset="0"/>
              </a:rPr>
              <a:t>Δραστηριότητες που δίνουν στους μαθητές την εκφώνηση ενός προβλήματος και μία λύση σε μορφή ψευδοκώδικα, και μέσα από μία σειρά ερωτήσεων τους καλούν να </a:t>
            </a:r>
            <a:r>
              <a:rPr lang="el-GR" sz="2200" b="1" u="sng">
                <a:latin typeface="Calibri" charset="0"/>
                <a:cs typeface="Calibri" charset="0"/>
              </a:rPr>
              <a:t>εξηγήσουν</a:t>
            </a:r>
            <a:r>
              <a:rPr lang="el-GR" sz="2200">
                <a:latin typeface="Calibri" charset="0"/>
                <a:cs typeface="Calibri" charset="0"/>
              </a:rPr>
              <a:t> το ρόλο των εντολών που υπάρχουν σε σχέση με το δοθέν πρόβλημα.</a:t>
            </a:r>
          </a:p>
        </p:txBody>
      </p:sp>
    </p:spTree>
    <p:extLst>
      <p:ext uri="{BB962C8B-B14F-4D97-AF65-F5344CB8AC3E}">
        <p14:creationId xmlns:p14="http://schemas.microsoft.com/office/powerpoint/2010/main" val="99086606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14313" y="349250"/>
            <a:ext cx="9072562" cy="936625"/>
          </a:xfrm>
        </p:spPr>
        <p:txBody>
          <a:bodyPr>
            <a:normAutofit fontScale="90000"/>
          </a:bodyPr>
          <a:lstStyle/>
          <a:p>
            <a:pPr eaLnBrk="1" hangingPunct="1"/>
            <a:r>
              <a:rPr lang="en-US" sz="3000">
                <a:latin typeface="Verdana" charset="0"/>
              </a:rPr>
              <a:t>ECLiP</a:t>
            </a:r>
            <a:r>
              <a:rPr lang="el-GR" sz="3000">
                <a:latin typeface="Verdana" charset="0"/>
              </a:rPr>
              <a:t>: </a:t>
            </a:r>
            <a:r>
              <a:rPr lang="el-GR" sz="3000" i="1">
                <a:latin typeface="Verdana" charset="0"/>
              </a:rPr>
              <a:t>Οικοδόμηση της γνώσης μέσω της Διερεύνησης+Συνεργασίας</a:t>
            </a:r>
          </a:p>
        </p:txBody>
      </p:sp>
      <p:sp>
        <p:nvSpPr>
          <p:cNvPr id="35843" name="Rectangle 3"/>
          <p:cNvSpPr>
            <a:spLocks noGrp="1" noChangeArrowheads="1"/>
          </p:cNvSpPr>
          <p:nvPr>
            <p:ph type="body" idx="1"/>
          </p:nvPr>
        </p:nvSpPr>
        <p:spPr>
          <a:xfrm>
            <a:off x="214313" y="1601788"/>
            <a:ext cx="8715375" cy="4756150"/>
          </a:xfrm>
        </p:spPr>
        <p:txBody>
          <a:bodyPr/>
          <a:lstStyle/>
          <a:p>
            <a:pPr eaLnBrk="1" hangingPunct="1">
              <a:lnSpc>
                <a:spcPct val="90000"/>
              </a:lnSpc>
              <a:spcBef>
                <a:spcPct val="0"/>
              </a:spcBef>
            </a:pPr>
            <a:r>
              <a:rPr lang="el-GR" sz="2200">
                <a:latin typeface="Calibri" charset="0"/>
                <a:cs typeface="Calibri" charset="0"/>
              </a:rPr>
              <a:t>Επιτυγχάνεται μέσω γνωστικών δραστηριοτήτων, όπως </a:t>
            </a:r>
            <a:r>
              <a:rPr lang="el-GR" sz="2200" b="1" u="sng">
                <a:latin typeface="Calibri" charset="0"/>
                <a:cs typeface="Calibri" charset="0"/>
              </a:rPr>
              <a:t>παρατήρηση</a:t>
            </a:r>
            <a:r>
              <a:rPr lang="el-GR" sz="2200" b="1">
                <a:latin typeface="Calibri" charset="0"/>
                <a:cs typeface="Calibri" charset="0"/>
              </a:rPr>
              <a:t>, </a:t>
            </a:r>
            <a:r>
              <a:rPr lang="el-GR" sz="2200" b="1" u="sng">
                <a:latin typeface="Calibri" charset="0"/>
                <a:cs typeface="Calibri" charset="0"/>
              </a:rPr>
              <a:t>διερεύνηση</a:t>
            </a:r>
            <a:r>
              <a:rPr lang="el-GR" sz="2200" b="1">
                <a:latin typeface="Calibri" charset="0"/>
                <a:cs typeface="Calibri" charset="0"/>
              </a:rPr>
              <a:t> </a:t>
            </a:r>
            <a:r>
              <a:rPr lang="el-GR" sz="2200">
                <a:latin typeface="Calibri" charset="0"/>
                <a:cs typeface="Calibri" charset="0"/>
              </a:rPr>
              <a:t>και </a:t>
            </a:r>
            <a:r>
              <a:rPr lang="el-GR" sz="2200" b="1" u="sng">
                <a:latin typeface="Calibri" charset="0"/>
                <a:cs typeface="Calibri" charset="0"/>
              </a:rPr>
              <a:t>κοινωνική αλληλεπίδραση</a:t>
            </a:r>
          </a:p>
          <a:p>
            <a:pPr eaLnBrk="1" hangingPunct="1">
              <a:spcBef>
                <a:spcPct val="50000"/>
              </a:spcBef>
            </a:pPr>
            <a:r>
              <a:rPr lang="el-GR" sz="2200">
                <a:latin typeface="Calibri" charset="0"/>
                <a:cs typeface="Calibri" charset="0"/>
              </a:rPr>
              <a:t>Αξιοποίηση </a:t>
            </a:r>
            <a:r>
              <a:rPr lang="el-GR" sz="2200" b="1" u="sng">
                <a:latin typeface="Calibri" charset="0"/>
                <a:cs typeface="Calibri" charset="0"/>
              </a:rPr>
              <a:t>κατευθυνόμενων διερευνητικών δραστηριοτήτων</a:t>
            </a:r>
          </a:p>
          <a:p>
            <a:pPr eaLnBrk="1" hangingPunct="1">
              <a:spcBef>
                <a:spcPct val="50000"/>
              </a:spcBef>
            </a:pPr>
            <a:r>
              <a:rPr lang="el-GR" sz="2200">
                <a:latin typeface="Calibri" charset="0"/>
                <a:cs typeface="Calibri" charset="0"/>
              </a:rPr>
              <a:t>Δραστηριότητες που ...</a:t>
            </a:r>
          </a:p>
          <a:p>
            <a:pPr lvl="1" eaLnBrk="1" hangingPunct="1"/>
            <a:r>
              <a:rPr lang="el-GR" sz="2200">
                <a:latin typeface="Calibri" charset="0"/>
                <a:cs typeface="Calibri" charset="0"/>
              </a:rPr>
              <a:t>δίνουν τη δυνατότητα στους μαθητές να ανακαλύψουν το νόημα και τις ιδιότητες μιας συγκεκριμένης έννοιας καθώς και να συζητήσουν, εκφράσουν και τεκμηριώσουν την άποψή τους και τις ενέργειές τους </a:t>
            </a:r>
          </a:p>
          <a:p>
            <a:pPr lvl="1" eaLnBrk="1" hangingPunct="1"/>
            <a:r>
              <a:rPr lang="el-GR" sz="2200">
                <a:latin typeface="Calibri" charset="0"/>
                <a:cs typeface="Calibri" charset="0"/>
              </a:rPr>
              <a:t>επιτρέπουν την εκμαίευση/ανάδυση της υπάρχουσας γνώσης, την αναθεώρησή της σε περίπτωση εσφαλμένων αντιλήψεων και την οικοδόμηση/ενσωμάτωση της νέας γνώσης</a:t>
            </a:r>
          </a:p>
        </p:txBody>
      </p:sp>
    </p:spTree>
    <p:extLst>
      <p:ext uri="{BB962C8B-B14F-4D97-AF65-F5344CB8AC3E}">
        <p14:creationId xmlns:p14="http://schemas.microsoft.com/office/powerpoint/2010/main" val="24509057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14313" y="349250"/>
            <a:ext cx="9144000" cy="936625"/>
          </a:xfrm>
        </p:spPr>
        <p:txBody>
          <a:bodyPr>
            <a:normAutofit fontScale="90000"/>
          </a:bodyPr>
          <a:lstStyle/>
          <a:p>
            <a:pPr eaLnBrk="1" hangingPunct="1"/>
            <a:r>
              <a:rPr lang="en-US" sz="3000">
                <a:latin typeface="Verdana" charset="0"/>
              </a:rPr>
              <a:t>ECLiP</a:t>
            </a:r>
            <a:r>
              <a:rPr lang="el-GR" sz="3000">
                <a:latin typeface="Verdana" charset="0"/>
              </a:rPr>
              <a:t>: </a:t>
            </a:r>
            <a:r>
              <a:rPr lang="el-GR" sz="3000" i="1">
                <a:latin typeface="Verdana" charset="0"/>
              </a:rPr>
              <a:t>Οικοδόμηση της γνώσης μέσω της Διερεύνησης+Συνεργασίας: </a:t>
            </a:r>
            <a:r>
              <a:rPr lang="el-GR" sz="2400" i="1">
                <a:solidFill>
                  <a:srgbClr val="595959"/>
                </a:solidFill>
                <a:latin typeface="Verdana" charset="0"/>
              </a:rPr>
              <a:t>Προτάσεις (1)</a:t>
            </a:r>
          </a:p>
        </p:txBody>
      </p:sp>
      <p:sp>
        <p:nvSpPr>
          <p:cNvPr id="36867" name="Rectangle 3"/>
          <p:cNvSpPr>
            <a:spLocks noGrp="1" noChangeArrowheads="1"/>
          </p:cNvSpPr>
          <p:nvPr>
            <p:ph type="body" idx="1"/>
          </p:nvPr>
        </p:nvSpPr>
        <p:spPr>
          <a:xfrm>
            <a:off x="214313" y="1601788"/>
            <a:ext cx="8715375" cy="4756150"/>
          </a:xfrm>
        </p:spPr>
        <p:txBody>
          <a:bodyPr/>
          <a:lstStyle/>
          <a:p>
            <a:pPr eaLnBrk="1" hangingPunct="1">
              <a:lnSpc>
                <a:spcPct val="90000"/>
              </a:lnSpc>
              <a:spcBef>
                <a:spcPct val="0"/>
              </a:spcBef>
            </a:pPr>
            <a:r>
              <a:rPr lang="el-GR" sz="2200">
                <a:latin typeface="Calibri" charset="0"/>
                <a:cs typeface="Calibri" charset="0"/>
              </a:rPr>
              <a:t>Δραστηριότητες που αφορούν σε μία συγκεκριμένη προγραμματιστική δομή/ έννοια (π.χ. στην επαναληπτική δομή «while») και  ζητούν από τους μαθητές (i) να </a:t>
            </a:r>
            <a:r>
              <a:rPr lang="el-GR" sz="2200" b="1" u="sng">
                <a:latin typeface="Calibri" charset="0"/>
                <a:cs typeface="Calibri" charset="0"/>
              </a:rPr>
              <a:t>προβλέψουν</a:t>
            </a:r>
            <a:r>
              <a:rPr lang="el-GR" sz="2200">
                <a:latin typeface="Calibri" charset="0"/>
                <a:cs typeface="Calibri" charset="0"/>
              </a:rPr>
              <a:t> τα αποτελέσματα της εκτέλεσης ενός ή περισσότερων προγραμμάτων που διαφέρουν ελάχιστα και έχουν στόχο να αναδείξουν και να κατανοήσουν οι μαθητές το ρόλο και τη λειτουργία της προγραμματιστικής δομής/ έννοιας (π.χ. για την κατανόηση του ρόλου και της λειτουργίας της εντολής ανανέωσης της τιμής της μεταβλητής ελέγχου μπορεί να χρησιμοποιηθούν δύο προγράμματα, ένα πρόγραμμα που την περιλαμβάνει και ένα που δεν την περιλαμβάνει), (ii) να </a:t>
            </a:r>
            <a:r>
              <a:rPr lang="el-GR" sz="2200" b="1" u="sng">
                <a:latin typeface="Calibri" charset="0"/>
                <a:cs typeface="Calibri" charset="0"/>
              </a:rPr>
              <a:t>ελέγξουν και να συγκρίνουν</a:t>
            </a:r>
            <a:r>
              <a:rPr lang="el-GR" sz="2200">
                <a:latin typeface="Calibri" charset="0"/>
                <a:cs typeface="Calibri" charset="0"/>
              </a:rPr>
              <a:t> τα πραγματικά με τα προβλεπόμενα αποτελέσματα, και (iii) να </a:t>
            </a:r>
            <a:r>
              <a:rPr lang="el-GR" sz="2200" b="1" u="sng">
                <a:latin typeface="Calibri" charset="0"/>
                <a:cs typeface="Calibri" charset="0"/>
              </a:rPr>
              <a:t>προβούν σε εξηγήσεις </a:t>
            </a:r>
            <a:r>
              <a:rPr lang="el-GR" sz="2200">
                <a:latin typeface="Calibri" charset="0"/>
                <a:cs typeface="Calibri" charset="0"/>
              </a:rPr>
              <a:t>για τυχόν διαφορές που υπάρχουν ανάμεσα στα πραγματικά και τα προβλεπόμενα αποτελέσματα</a:t>
            </a:r>
          </a:p>
          <a:p>
            <a:pPr algn="r" eaLnBrk="1" hangingPunct="1">
              <a:lnSpc>
                <a:spcPct val="90000"/>
              </a:lnSpc>
              <a:spcBef>
                <a:spcPct val="0"/>
              </a:spcBef>
              <a:buFont typeface="Wingdings 2" charset="0"/>
              <a:buNone/>
            </a:pPr>
            <a:r>
              <a:rPr lang="el-GR" sz="2200">
                <a:latin typeface="Arial" charset="0"/>
                <a:cs typeface="Arial" charset="0"/>
              </a:rPr>
              <a:t> </a:t>
            </a:r>
            <a:r>
              <a:rPr lang="el-GR" sz="1600" i="1">
                <a:latin typeface="Calibri" charset="0"/>
                <a:cs typeface="Calibri" charset="0"/>
              </a:rPr>
              <a:t>(Γρηγοριάδου, Γόγουλου &amp; Γουλή, 2002)</a:t>
            </a:r>
          </a:p>
        </p:txBody>
      </p:sp>
    </p:spTree>
    <p:extLst>
      <p:ext uri="{BB962C8B-B14F-4D97-AF65-F5344CB8AC3E}">
        <p14:creationId xmlns:p14="http://schemas.microsoft.com/office/powerpoint/2010/main" val="28081482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14313" y="349250"/>
            <a:ext cx="9144000" cy="936625"/>
          </a:xfrm>
        </p:spPr>
        <p:txBody>
          <a:bodyPr>
            <a:normAutofit fontScale="90000"/>
          </a:bodyPr>
          <a:lstStyle/>
          <a:p>
            <a:pPr eaLnBrk="1" hangingPunct="1"/>
            <a:r>
              <a:rPr lang="en-US" sz="3000">
                <a:latin typeface="Verdana" charset="0"/>
              </a:rPr>
              <a:t>ECLiP</a:t>
            </a:r>
            <a:r>
              <a:rPr lang="el-GR" sz="3000">
                <a:latin typeface="Verdana" charset="0"/>
              </a:rPr>
              <a:t>: </a:t>
            </a:r>
            <a:r>
              <a:rPr lang="el-GR" sz="3000" i="1">
                <a:latin typeface="Verdana" charset="0"/>
              </a:rPr>
              <a:t>Οικοδόμηση της γνώσης μέσω της Διερεύνησης+Συνεργασίας: </a:t>
            </a:r>
            <a:r>
              <a:rPr lang="el-GR" sz="2400" i="1">
                <a:solidFill>
                  <a:srgbClr val="595959"/>
                </a:solidFill>
                <a:latin typeface="Verdana" charset="0"/>
              </a:rPr>
              <a:t>Προτάσεις (2)</a:t>
            </a:r>
          </a:p>
        </p:txBody>
      </p:sp>
      <p:sp>
        <p:nvSpPr>
          <p:cNvPr id="37891" name="Rectangle 3"/>
          <p:cNvSpPr>
            <a:spLocks noGrp="1" noChangeArrowheads="1"/>
          </p:cNvSpPr>
          <p:nvPr>
            <p:ph type="body" idx="1"/>
          </p:nvPr>
        </p:nvSpPr>
        <p:spPr>
          <a:xfrm>
            <a:off x="214313" y="1357313"/>
            <a:ext cx="8715375" cy="5286375"/>
          </a:xfrm>
        </p:spPr>
        <p:txBody>
          <a:bodyPr/>
          <a:lstStyle/>
          <a:p>
            <a:pPr eaLnBrk="1" hangingPunct="1">
              <a:spcBef>
                <a:spcPct val="0"/>
              </a:spcBef>
            </a:pPr>
            <a:r>
              <a:rPr lang="el-GR" sz="2200">
                <a:latin typeface="Calibri" charset="0"/>
                <a:cs typeface="Calibri" charset="0"/>
              </a:rPr>
              <a:t>Δραστηριότητες στο πλαίσιο των οποίων οι μαθητές καλούνται να </a:t>
            </a:r>
            <a:r>
              <a:rPr lang="el-GR" sz="2200" b="1" u="sng">
                <a:latin typeface="Calibri" charset="0"/>
                <a:cs typeface="Calibri" charset="0"/>
              </a:rPr>
              <a:t>εκτελέσουν</a:t>
            </a:r>
            <a:r>
              <a:rPr lang="el-GR" sz="2200">
                <a:latin typeface="Calibri" charset="0"/>
                <a:cs typeface="Calibri" charset="0"/>
              </a:rPr>
              <a:t> απλά προγράμματα, να </a:t>
            </a:r>
            <a:r>
              <a:rPr lang="el-GR" sz="2200" b="1" u="sng">
                <a:latin typeface="Calibri" charset="0"/>
                <a:cs typeface="Calibri" charset="0"/>
              </a:rPr>
              <a:t>απαντήσουν</a:t>
            </a:r>
            <a:r>
              <a:rPr lang="el-GR" sz="2200">
                <a:latin typeface="Calibri" charset="0"/>
                <a:cs typeface="Calibri" charset="0"/>
              </a:rPr>
              <a:t> σε ερωτήσεις που αφορούν στα μηνύματα που εμφανίζονται, στις τιμές εισόδου που δίνονται, στον τερματισμό της εκτέλεσης, κ.λπ., να </a:t>
            </a:r>
            <a:r>
              <a:rPr lang="el-GR" sz="2200" b="1" u="sng">
                <a:latin typeface="Calibri" charset="0"/>
                <a:cs typeface="Calibri" charset="0"/>
              </a:rPr>
              <a:t>μελετήσουν</a:t>
            </a:r>
            <a:r>
              <a:rPr lang="el-GR" sz="2200">
                <a:latin typeface="Calibri" charset="0"/>
                <a:cs typeface="Calibri" charset="0"/>
              </a:rPr>
              <a:t> τον κώδικα του προγράμματος, να </a:t>
            </a:r>
            <a:r>
              <a:rPr lang="el-GR" sz="2200" b="1" u="sng">
                <a:latin typeface="Calibri" charset="0"/>
                <a:cs typeface="Calibri" charset="0"/>
              </a:rPr>
              <a:t>απαντήσουν</a:t>
            </a:r>
            <a:r>
              <a:rPr lang="el-GR" sz="2200">
                <a:latin typeface="Calibri" charset="0"/>
                <a:cs typeface="Calibri" charset="0"/>
              </a:rPr>
              <a:t> σε ερωτήσεις σχετικά με τις εντολές που χρησιμοποιούνται και να </a:t>
            </a:r>
            <a:r>
              <a:rPr lang="el-GR" sz="2200" b="1" u="sng">
                <a:latin typeface="Calibri" charset="0"/>
                <a:cs typeface="Calibri" charset="0"/>
              </a:rPr>
              <a:t>συσχετίσουν</a:t>
            </a:r>
            <a:r>
              <a:rPr lang="el-GR" sz="2200">
                <a:latin typeface="Calibri" charset="0"/>
                <a:cs typeface="Calibri" charset="0"/>
              </a:rPr>
              <a:t> τα αποτελέσματα της εκτέλεσης με τη λειτουργία των χρησιμοποιούμενων προγραμματιστικών δομών.</a:t>
            </a:r>
          </a:p>
          <a:p>
            <a:pPr eaLnBrk="1" hangingPunct="1">
              <a:spcBef>
                <a:spcPts val="600"/>
              </a:spcBef>
            </a:pPr>
            <a:r>
              <a:rPr lang="el-GR" sz="2200" b="1" u="sng">
                <a:latin typeface="Calibri" charset="0"/>
                <a:cs typeface="Calibri" charset="0"/>
              </a:rPr>
              <a:t>Συνεργατικές</a:t>
            </a:r>
            <a:r>
              <a:rPr lang="el-GR" sz="2200">
                <a:latin typeface="Calibri" charset="0"/>
                <a:cs typeface="Calibri" charset="0"/>
              </a:rPr>
              <a:t> δραστηριότητες που ζητούν από τους μαθητές να συνεργαστούν σε ομάδες των δύο ατόμων, να </a:t>
            </a:r>
            <a:r>
              <a:rPr lang="el-GR" sz="2200" b="1" u="sng">
                <a:latin typeface="Calibri" charset="0"/>
                <a:cs typeface="Calibri" charset="0"/>
              </a:rPr>
              <a:t>διερευνήσουν τις εναλλακτικές λύσεις</a:t>
            </a:r>
            <a:r>
              <a:rPr lang="el-GR" sz="2200">
                <a:latin typeface="Calibri" charset="0"/>
                <a:cs typeface="Calibri" charset="0"/>
              </a:rPr>
              <a:t> ενός προβλήματος (χρησιμοποίηση εναλλακτικών προγραμματιστικών δομών), και να σχολιάσουν τους δυνατούς τρόπους επίλυσης του προβλήματος.</a:t>
            </a:r>
          </a:p>
        </p:txBody>
      </p:sp>
    </p:spTree>
    <p:extLst>
      <p:ext uri="{BB962C8B-B14F-4D97-AF65-F5344CB8AC3E}">
        <p14:creationId xmlns:p14="http://schemas.microsoft.com/office/powerpoint/2010/main" val="246797538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2413" y="349250"/>
            <a:ext cx="8712200" cy="936625"/>
          </a:xfrm>
        </p:spPr>
        <p:txBody>
          <a:bodyPr>
            <a:normAutofit fontScale="90000"/>
          </a:bodyPr>
          <a:lstStyle/>
          <a:p>
            <a:pPr eaLnBrk="1" hangingPunct="1"/>
            <a:r>
              <a:rPr lang="en-US" sz="3000">
                <a:latin typeface="Verdana" charset="0"/>
              </a:rPr>
              <a:t>ECLiP</a:t>
            </a:r>
            <a:r>
              <a:rPr lang="el-GR" sz="3000">
                <a:latin typeface="Verdana" charset="0"/>
              </a:rPr>
              <a:t>: </a:t>
            </a:r>
            <a:r>
              <a:rPr lang="el-GR" sz="3000" i="1">
                <a:latin typeface="Verdana" charset="0"/>
              </a:rPr>
              <a:t>Εφαρμογή – Εκλέπτυνση της </a:t>
            </a:r>
            <a:br>
              <a:rPr lang="el-GR" sz="3000" i="1">
                <a:latin typeface="Verdana" charset="0"/>
              </a:rPr>
            </a:br>
            <a:r>
              <a:rPr lang="el-GR" sz="3000" i="1">
                <a:latin typeface="Verdana" charset="0"/>
              </a:rPr>
              <a:t>γνώσης</a:t>
            </a:r>
            <a:endParaRPr lang="el-GR" sz="3000">
              <a:latin typeface="Verdana" charset="0"/>
            </a:endParaRPr>
          </a:p>
        </p:txBody>
      </p:sp>
      <p:sp>
        <p:nvSpPr>
          <p:cNvPr id="38915" name="Rectangle 3"/>
          <p:cNvSpPr>
            <a:spLocks noGrp="1" noChangeArrowheads="1"/>
          </p:cNvSpPr>
          <p:nvPr>
            <p:ph type="body" idx="1"/>
          </p:nvPr>
        </p:nvSpPr>
        <p:spPr>
          <a:xfrm>
            <a:off x="179388" y="1628775"/>
            <a:ext cx="8785225" cy="4608513"/>
          </a:xfrm>
        </p:spPr>
        <p:txBody>
          <a:bodyPr/>
          <a:lstStyle/>
          <a:p>
            <a:pPr eaLnBrk="1" hangingPunct="1">
              <a:spcBef>
                <a:spcPct val="50000"/>
              </a:spcBef>
            </a:pPr>
            <a:r>
              <a:rPr lang="el-GR" sz="2200">
                <a:latin typeface="Calibri" charset="0"/>
                <a:cs typeface="Calibri" charset="0"/>
              </a:rPr>
              <a:t>Επιτυγχάνεται μέσω του </a:t>
            </a:r>
            <a:r>
              <a:rPr lang="el-GR" sz="2200" b="1" u="sng">
                <a:latin typeface="Calibri" charset="0"/>
                <a:cs typeface="Calibri" charset="0"/>
              </a:rPr>
              <a:t>αναστοχασμού</a:t>
            </a:r>
            <a:r>
              <a:rPr lang="el-GR" sz="2200">
                <a:latin typeface="Calibri" charset="0"/>
                <a:cs typeface="Calibri" charset="0"/>
              </a:rPr>
              <a:t> και της </a:t>
            </a:r>
            <a:r>
              <a:rPr lang="el-GR" sz="2200" b="1" u="sng">
                <a:latin typeface="Calibri" charset="0"/>
                <a:cs typeface="Calibri" charset="0"/>
              </a:rPr>
              <a:t>εφαρμογής</a:t>
            </a:r>
            <a:r>
              <a:rPr lang="el-GR" sz="2200">
                <a:latin typeface="Calibri" charset="0"/>
                <a:cs typeface="Calibri" charset="0"/>
              </a:rPr>
              <a:t> της γνώσης</a:t>
            </a:r>
          </a:p>
          <a:p>
            <a:pPr eaLnBrk="1" hangingPunct="1">
              <a:spcBef>
                <a:spcPct val="95000"/>
              </a:spcBef>
            </a:pPr>
            <a:r>
              <a:rPr lang="el-GR" sz="2200">
                <a:latin typeface="Calibri" charset="0"/>
                <a:cs typeface="Calibri" charset="0"/>
              </a:rPr>
              <a:t>Δραστηριότητες που ...</a:t>
            </a:r>
          </a:p>
          <a:p>
            <a:pPr lvl="1" eaLnBrk="1" hangingPunct="1"/>
            <a:r>
              <a:rPr lang="el-GR" sz="2200">
                <a:latin typeface="Calibri" charset="0"/>
                <a:cs typeface="Calibri" charset="0"/>
              </a:rPr>
              <a:t>συμβάλλουν στην ανάκτηση της νέας γνώσης, στον πειραματισμό με διαφορετικούς τρόπους εφαρμογής της και «συνδέουν» τη νέα γνώση με την προϋπάρχουσα</a:t>
            </a:r>
          </a:p>
          <a:p>
            <a:pPr lvl="1" eaLnBrk="1" hangingPunct="1"/>
            <a:r>
              <a:rPr lang="el-GR" sz="2200">
                <a:latin typeface="Calibri" charset="0"/>
                <a:cs typeface="Calibri" charset="0"/>
              </a:rPr>
              <a:t>δίνουν τη δυνατότητα στους μαθητές να συνεργαστούν και να δοκιμάσουν/αξιολογήσουν εναλλακτικούς τρόπους επίλυσης των προβλημάτων και εφαρμογής της γνώσης</a:t>
            </a:r>
          </a:p>
        </p:txBody>
      </p:sp>
    </p:spTree>
    <p:extLst>
      <p:ext uri="{BB962C8B-B14F-4D97-AF65-F5344CB8AC3E}">
        <p14:creationId xmlns:p14="http://schemas.microsoft.com/office/powerpoint/2010/main" val="186569578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252413" y="260350"/>
            <a:ext cx="8712200" cy="936625"/>
          </a:xfrm>
        </p:spPr>
        <p:txBody>
          <a:bodyPr>
            <a:normAutofit fontScale="90000"/>
          </a:bodyPr>
          <a:lstStyle/>
          <a:p>
            <a:pPr eaLnBrk="1" hangingPunct="1"/>
            <a:r>
              <a:rPr lang="en-US" sz="3000" dirty="0" err="1">
                <a:latin typeface="Verdana" charset="0"/>
              </a:rPr>
              <a:t>ECLiP</a:t>
            </a:r>
            <a:r>
              <a:rPr lang="el-GR" sz="3000" dirty="0">
                <a:latin typeface="Verdana" charset="0"/>
              </a:rPr>
              <a:t>: </a:t>
            </a:r>
            <a:r>
              <a:rPr lang="el-GR" sz="3000" i="1" dirty="0">
                <a:latin typeface="Verdana" charset="0"/>
              </a:rPr>
              <a:t>Εφαρμογή – Εκλέπτυνση της </a:t>
            </a:r>
            <a:br>
              <a:rPr lang="el-GR" sz="3000" i="1" dirty="0">
                <a:latin typeface="Verdana" charset="0"/>
              </a:rPr>
            </a:br>
            <a:r>
              <a:rPr lang="el-GR" sz="3000" i="1" dirty="0">
                <a:latin typeface="Verdana" charset="0"/>
              </a:rPr>
              <a:t>γνώσης: </a:t>
            </a:r>
            <a:r>
              <a:rPr lang="el-GR" sz="2400" i="1" dirty="0">
                <a:solidFill>
                  <a:srgbClr val="595959"/>
                </a:solidFill>
                <a:latin typeface="Verdana" charset="0"/>
              </a:rPr>
              <a:t>Προτάσεις</a:t>
            </a:r>
          </a:p>
        </p:txBody>
      </p:sp>
      <p:sp>
        <p:nvSpPr>
          <p:cNvPr id="39939" name="Rectangle 3"/>
          <p:cNvSpPr>
            <a:spLocks noGrp="1" noChangeArrowheads="1"/>
          </p:cNvSpPr>
          <p:nvPr>
            <p:ph type="body" idx="1"/>
          </p:nvPr>
        </p:nvSpPr>
        <p:spPr>
          <a:xfrm>
            <a:off x="179388" y="1428750"/>
            <a:ext cx="8964612" cy="5214938"/>
          </a:xfrm>
        </p:spPr>
        <p:txBody>
          <a:bodyPr/>
          <a:lstStyle/>
          <a:p>
            <a:pPr eaLnBrk="1" hangingPunct="1">
              <a:spcBef>
                <a:spcPct val="50000"/>
              </a:spcBef>
            </a:pPr>
            <a:r>
              <a:rPr lang="el-GR" sz="2200">
                <a:latin typeface="Calibri" charset="0"/>
                <a:cs typeface="Calibri" charset="0"/>
              </a:rPr>
              <a:t>Δραστηριότητες που ζητούν από τους μαθητές να </a:t>
            </a:r>
            <a:r>
              <a:rPr lang="el-GR" sz="2200" b="1" u="sng">
                <a:latin typeface="Calibri" charset="0"/>
                <a:cs typeface="Calibri" charset="0"/>
              </a:rPr>
              <a:t>επιλύσουν</a:t>
            </a:r>
            <a:r>
              <a:rPr lang="el-GR" sz="2200">
                <a:latin typeface="Calibri" charset="0"/>
                <a:cs typeface="Calibri" charset="0"/>
              </a:rPr>
              <a:t> ένα πρόβλημα, να </a:t>
            </a:r>
            <a:r>
              <a:rPr lang="el-GR" sz="2200" b="1" u="sng">
                <a:latin typeface="Calibri" charset="0"/>
                <a:cs typeface="Calibri" charset="0"/>
              </a:rPr>
              <a:t>αξιολογήσουν</a:t>
            </a:r>
            <a:r>
              <a:rPr lang="el-GR" sz="2200">
                <a:latin typeface="Calibri" charset="0"/>
                <a:cs typeface="Calibri" charset="0"/>
              </a:rPr>
              <a:t> τη λύση που έχει δώσει κάποιος άλλος συμμαθητής τους, και στη συνέχεια να προβούν σε </a:t>
            </a:r>
            <a:r>
              <a:rPr lang="el-GR" sz="2200" b="1" u="sng">
                <a:latin typeface="Calibri" charset="0"/>
                <a:cs typeface="Calibri" charset="0"/>
              </a:rPr>
              <a:t>διορθώσεις</a:t>
            </a:r>
            <a:r>
              <a:rPr lang="el-GR" sz="2200">
                <a:latin typeface="Calibri" charset="0"/>
                <a:cs typeface="Calibri" charset="0"/>
              </a:rPr>
              <a:t> στη δική τους λύση </a:t>
            </a:r>
            <a:r>
              <a:rPr lang="el-GR" sz="2200" b="1" u="sng">
                <a:latin typeface="Calibri" charset="0"/>
                <a:cs typeface="Calibri" charset="0"/>
              </a:rPr>
              <a:t>αιτιολογώντας</a:t>
            </a:r>
            <a:r>
              <a:rPr lang="el-GR" sz="2200">
                <a:latin typeface="Calibri" charset="0"/>
                <a:cs typeface="Calibri" charset="0"/>
              </a:rPr>
              <a:t> τις αλλαγές που πραγματοποιούν</a:t>
            </a:r>
          </a:p>
          <a:p>
            <a:pPr eaLnBrk="1" hangingPunct="1">
              <a:spcBef>
                <a:spcPts val="600"/>
              </a:spcBef>
            </a:pPr>
            <a:r>
              <a:rPr lang="el-GR" sz="2200">
                <a:latin typeface="Calibri" charset="0"/>
                <a:cs typeface="Calibri" charset="0"/>
              </a:rPr>
              <a:t>Δραστηριότητες που καλούν τους μαθητές να </a:t>
            </a:r>
            <a:r>
              <a:rPr lang="el-GR" sz="2200" b="1" u="sng">
                <a:latin typeface="Calibri" charset="0"/>
                <a:cs typeface="Calibri" charset="0"/>
              </a:rPr>
              <a:t>συνεργαστούν</a:t>
            </a:r>
            <a:r>
              <a:rPr lang="el-GR" sz="2200">
                <a:latin typeface="Calibri" charset="0"/>
                <a:cs typeface="Calibri" charset="0"/>
              </a:rPr>
              <a:t> κατά τη σχεδίαση της λύσης ενός προβλήματος και στη συνέχεια να υλοποιήσουν τη λύση </a:t>
            </a:r>
            <a:r>
              <a:rPr lang="el-GR" sz="2200" b="1" u="sng">
                <a:latin typeface="Calibri" charset="0"/>
                <a:cs typeface="Calibri" charset="0"/>
              </a:rPr>
              <a:t>ατομικά</a:t>
            </a:r>
          </a:p>
          <a:p>
            <a:pPr eaLnBrk="1" hangingPunct="1">
              <a:spcBef>
                <a:spcPts val="600"/>
              </a:spcBef>
            </a:pPr>
            <a:r>
              <a:rPr lang="el-GR" sz="2200">
                <a:latin typeface="Calibri" charset="0"/>
                <a:cs typeface="Calibri" charset="0"/>
              </a:rPr>
              <a:t>Δραστηριότητες που ζητούν από τους μαθητές να συνεργαστούν σε ομάδες των δύο ατόμων, αναλαμβάνοντας ο ένας το ρόλο του «</a:t>
            </a:r>
            <a:r>
              <a:rPr lang="el-GR" sz="2200" b="1" u="sng">
                <a:latin typeface="Calibri" charset="0"/>
                <a:cs typeface="Calibri" charset="0"/>
              </a:rPr>
              <a:t>οδηγού</a:t>
            </a:r>
            <a:r>
              <a:rPr lang="el-GR" sz="2200">
                <a:latin typeface="Calibri" charset="0"/>
                <a:cs typeface="Calibri" charset="0"/>
              </a:rPr>
              <a:t>» και ο άλλος το ρόλο του «</a:t>
            </a:r>
            <a:r>
              <a:rPr lang="el-GR" sz="2200" b="1" u="sng">
                <a:latin typeface="Calibri" charset="0"/>
                <a:cs typeface="Calibri" charset="0"/>
              </a:rPr>
              <a:t>παρατηρητή</a:t>
            </a:r>
            <a:r>
              <a:rPr lang="el-GR" sz="2200">
                <a:latin typeface="Calibri" charset="0"/>
                <a:cs typeface="Calibri" charset="0"/>
              </a:rPr>
              <a:t>», να επιλύσουν ένα πρόβλημα, και στη συνέχεια να αξιολογήσουν τη λύση μιας άλλης ομάδας εναλλάσσοντας τους ρόλους</a:t>
            </a:r>
          </a:p>
        </p:txBody>
      </p:sp>
    </p:spTree>
    <p:extLst>
      <p:ext uri="{BB962C8B-B14F-4D97-AF65-F5344CB8AC3E}">
        <p14:creationId xmlns:p14="http://schemas.microsoft.com/office/powerpoint/2010/main" val="283409207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l-GR">
                <a:latin typeface="Verdana" charset="0"/>
              </a:rPr>
              <a:t>Παραδείγματα</a:t>
            </a:r>
          </a:p>
        </p:txBody>
      </p:sp>
      <p:sp>
        <p:nvSpPr>
          <p:cNvPr id="40963" name="Content Placeholder 2"/>
          <p:cNvSpPr>
            <a:spLocks noGrp="1"/>
          </p:cNvSpPr>
          <p:nvPr>
            <p:ph idx="1"/>
          </p:nvPr>
        </p:nvSpPr>
        <p:spPr/>
        <p:txBody>
          <a:bodyPr/>
          <a:lstStyle/>
          <a:p>
            <a:pPr eaLnBrk="1" hangingPunct="1">
              <a:spcBef>
                <a:spcPct val="0"/>
              </a:spcBef>
            </a:pPr>
            <a:r>
              <a:rPr lang="en-US" dirty="0">
                <a:latin typeface="Calibri" charset="0"/>
                <a:cs typeface="Calibri" charset="0"/>
                <a:hlinkClick r:id="rId2"/>
              </a:rPr>
              <a:t>http://hermes.di.uoa.gr/activities-</a:t>
            </a:r>
            <a:r>
              <a:rPr lang="en-US" dirty="0" smtClean="0">
                <a:latin typeface="Calibri" charset="0"/>
                <a:cs typeface="Calibri" charset="0"/>
                <a:hlinkClick r:id="rId2"/>
              </a:rPr>
              <a:t>eclip.htm</a:t>
            </a:r>
            <a:r>
              <a:rPr lang="en-US" dirty="0" smtClean="0">
                <a:latin typeface="Calibri" charset="0"/>
                <a:cs typeface="Calibri" charset="0"/>
              </a:rPr>
              <a:t> </a:t>
            </a:r>
            <a:endParaRPr lang="el-GR" dirty="0">
              <a:latin typeface="Calibri" charset="0"/>
              <a:cs typeface="Calibri" charset="0"/>
            </a:endParaRPr>
          </a:p>
        </p:txBody>
      </p:sp>
    </p:spTree>
    <p:extLst>
      <p:ext uri="{BB962C8B-B14F-4D97-AF65-F5344CB8AC3E}">
        <p14:creationId xmlns:p14="http://schemas.microsoft.com/office/powerpoint/2010/main" val="1274428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5" name="Text Box 5"/>
          <p:cNvSpPr txBox="1">
            <a:spLocks noChangeArrowheads="1"/>
          </p:cNvSpPr>
          <p:nvPr/>
        </p:nvSpPr>
        <p:spPr bwMode="auto">
          <a:xfrm>
            <a:off x="1081088" y="2071688"/>
            <a:ext cx="7415212" cy="830262"/>
          </a:xfrm>
          <a:prstGeom prst="rect">
            <a:avLst/>
          </a:prstGeom>
          <a:noFill/>
          <a:ln w="9525">
            <a:noFill/>
            <a:miter lim="800000"/>
            <a:headEnd/>
            <a:tailEnd/>
          </a:ln>
          <a:effectLst/>
        </p:spPr>
        <p:txBody>
          <a:bodyPr>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buFont typeface="Wingdings" charset="0"/>
              <a:buNone/>
            </a:pPr>
            <a:r>
              <a:rPr lang="el-GR" sz="2400">
                <a:latin typeface="Calibri" charset="0"/>
                <a:cs typeface="Calibri" charset="0"/>
              </a:rPr>
              <a:t>Για κάθε βήμα </a:t>
            </a:r>
            <a:r>
              <a:rPr lang="en-US" sz="2400">
                <a:latin typeface="Calibri" charset="0"/>
                <a:cs typeface="Calibri" charset="0"/>
              </a:rPr>
              <a:t>ECLiP</a:t>
            </a:r>
            <a:r>
              <a:rPr lang="el-GR" sz="2400">
                <a:latin typeface="Calibri" charset="0"/>
                <a:cs typeface="Calibri" charset="0"/>
              </a:rPr>
              <a:t> μπορούν να σχεδιαστούν μια ή περισσότερες δραστηριότητες </a:t>
            </a:r>
            <a:endParaRPr lang="el-GR" sz="2400">
              <a:effectLst>
                <a:outerShdw blurRad="38100" dist="38100" dir="2700000" algn="tl">
                  <a:srgbClr val="DDDDDD"/>
                </a:outerShdw>
              </a:effectLst>
              <a:latin typeface="Calibri" charset="0"/>
              <a:cs typeface="Calibri" charset="0"/>
            </a:endParaRPr>
          </a:p>
        </p:txBody>
      </p:sp>
      <p:sp>
        <p:nvSpPr>
          <p:cNvPr id="174086" name="Text Box 6"/>
          <p:cNvSpPr txBox="1">
            <a:spLocks noChangeArrowheads="1"/>
          </p:cNvSpPr>
          <p:nvPr/>
        </p:nvSpPr>
        <p:spPr bwMode="auto">
          <a:xfrm>
            <a:off x="6911975" y="3686175"/>
            <a:ext cx="1439863" cy="457200"/>
          </a:xfrm>
          <a:prstGeom prst="rect">
            <a:avLst/>
          </a:prstGeom>
          <a:noFill/>
          <a:ln w="9525">
            <a:noFill/>
            <a:miter lim="800000"/>
            <a:headEnd/>
            <a:tailEnd/>
          </a:ln>
          <a:effectLst/>
        </p:spPr>
        <p:txBody>
          <a:bodyPr>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buFont typeface="Wingdings" charset="0"/>
              <a:buNone/>
            </a:pPr>
            <a:r>
              <a:rPr lang="el-GR" sz="2400">
                <a:solidFill>
                  <a:srgbClr val="3333FF"/>
                </a:solidFill>
                <a:latin typeface="Calibri" charset="0"/>
                <a:cs typeface="Calibri" charset="0"/>
              </a:rPr>
              <a:t>Ατομικές</a:t>
            </a:r>
            <a:endParaRPr lang="el-GR" sz="2400">
              <a:solidFill>
                <a:srgbClr val="3333FF"/>
              </a:solidFill>
              <a:effectLst>
                <a:outerShdw blurRad="38100" dist="38100" dir="2700000" algn="tl">
                  <a:srgbClr val="DDDDDD"/>
                </a:outerShdw>
              </a:effectLst>
              <a:latin typeface="Calibri" charset="0"/>
              <a:cs typeface="Calibri" charset="0"/>
            </a:endParaRPr>
          </a:p>
        </p:txBody>
      </p:sp>
      <p:sp>
        <p:nvSpPr>
          <p:cNvPr id="174087" name="Text Box 7"/>
          <p:cNvSpPr txBox="1">
            <a:spLocks noChangeArrowheads="1"/>
          </p:cNvSpPr>
          <p:nvPr/>
        </p:nvSpPr>
        <p:spPr bwMode="auto">
          <a:xfrm>
            <a:off x="6769100" y="4538663"/>
            <a:ext cx="2089150" cy="461962"/>
          </a:xfrm>
          <a:prstGeom prst="rect">
            <a:avLst/>
          </a:prstGeom>
          <a:noFill/>
          <a:ln w="9525">
            <a:noFill/>
            <a:miter lim="800000"/>
            <a:headEnd/>
            <a:tailEnd/>
          </a:ln>
          <a:effectLst/>
        </p:spPr>
        <p:txBody>
          <a:bodyPr>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buFont typeface="Wingdings" charset="0"/>
              <a:buNone/>
            </a:pPr>
            <a:r>
              <a:rPr lang="el-GR" sz="2400">
                <a:solidFill>
                  <a:srgbClr val="3333FF"/>
                </a:solidFill>
                <a:latin typeface="Calibri" charset="0"/>
                <a:cs typeface="Calibri" charset="0"/>
              </a:rPr>
              <a:t>Συνεργατικές</a:t>
            </a:r>
            <a:endParaRPr lang="el-GR" sz="2400">
              <a:solidFill>
                <a:srgbClr val="3333FF"/>
              </a:solidFill>
              <a:effectLst>
                <a:outerShdw blurRad="38100" dist="38100" dir="2700000" algn="tl">
                  <a:srgbClr val="DDDDDD"/>
                </a:outerShdw>
              </a:effectLst>
              <a:latin typeface="Calibri" charset="0"/>
              <a:cs typeface="Calibri" charset="0"/>
            </a:endParaRPr>
          </a:p>
        </p:txBody>
      </p:sp>
      <p:sp>
        <p:nvSpPr>
          <p:cNvPr id="174088" name="Text Box 8"/>
          <p:cNvSpPr txBox="1">
            <a:spLocks noChangeArrowheads="1"/>
          </p:cNvSpPr>
          <p:nvPr/>
        </p:nvSpPr>
        <p:spPr bwMode="auto">
          <a:xfrm>
            <a:off x="37058" y="4429125"/>
            <a:ext cx="6067425" cy="457200"/>
          </a:xfrm>
          <a:prstGeom prst="rect">
            <a:avLst/>
          </a:prstGeom>
          <a:noFill/>
          <a:ln w="9525">
            <a:noFill/>
            <a:miter lim="800000"/>
            <a:headEnd/>
            <a:tailEnd/>
          </a:ln>
          <a:effectLst/>
        </p:spPr>
        <p:txBody>
          <a:bodyPr>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buFont typeface="Wingdings" charset="0"/>
              <a:buNone/>
            </a:pPr>
            <a:r>
              <a:rPr lang="el-GR" sz="2400">
                <a:solidFill>
                  <a:srgbClr val="3333FF"/>
                </a:solidFill>
                <a:latin typeface="Calibri" charset="0"/>
                <a:cs typeface="Calibri" charset="0"/>
              </a:rPr>
              <a:t>Συμπληρωματικές</a:t>
            </a:r>
            <a:r>
              <a:rPr lang="en-US" sz="2400">
                <a:latin typeface="Calibri" charset="0"/>
                <a:cs typeface="Calibri" charset="0"/>
              </a:rPr>
              <a:t> </a:t>
            </a:r>
            <a:r>
              <a:rPr lang="el-GR" sz="2000">
                <a:latin typeface="Calibri" charset="0"/>
                <a:cs typeface="Calibri" charset="0"/>
              </a:rPr>
              <a:t>(επίτευξη ίδιων στόχων</a:t>
            </a:r>
            <a:r>
              <a:rPr lang="en-US" sz="2000">
                <a:latin typeface="Calibri" charset="0"/>
                <a:cs typeface="Calibri" charset="0"/>
              </a:rPr>
              <a:t> </a:t>
            </a:r>
            <a:r>
              <a:rPr lang="el-GR" sz="2000">
                <a:latin typeface="Calibri" charset="0"/>
                <a:cs typeface="Calibri" charset="0"/>
              </a:rPr>
              <a:t>)</a:t>
            </a:r>
            <a:endParaRPr lang="el-GR" sz="2000">
              <a:effectLst>
                <a:outerShdw blurRad="38100" dist="38100" dir="2700000" algn="tl">
                  <a:srgbClr val="DDDDDD"/>
                </a:outerShdw>
              </a:effectLst>
              <a:latin typeface="Calibri" charset="0"/>
              <a:cs typeface="Calibri" charset="0"/>
            </a:endParaRPr>
          </a:p>
        </p:txBody>
      </p:sp>
      <p:sp>
        <p:nvSpPr>
          <p:cNvPr id="174089" name="Text Box 9"/>
          <p:cNvSpPr txBox="1">
            <a:spLocks noChangeArrowheads="1"/>
          </p:cNvSpPr>
          <p:nvPr/>
        </p:nvSpPr>
        <p:spPr bwMode="auto">
          <a:xfrm>
            <a:off x="108495" y="3487738"/>
            <a:ext cx="6335713" cy="457200"/>
          </a:xfrm>
          <a:prstGeom prst="rect">
            <a:avLst/>
          </a:prstGeom>
          <a:noFill/>
          <a:ln w="9525">
            <a:noFill/>
            <a:miter lim="800000"/>
            <a:headEnd/>
            <a:tailEnd/>
          </a:ln>
          <a:effectLst/>
        </p:spPr>
        <p:txBody>
          <a:bodyPr>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buFont typeface="Wingdings" charset="0"/>
              <a:buNone/>
            </a:pPr>
            <a:r>
              <a:rPr lang="el-GR" sz="2400" dirty="0">
                <a:solidFill>
                  <a:srgbClr val="3333FF"/>
                </a:solidFill>
                <a:latin typeface="Calibri" charset="0"/>
                <a:cs typeface="Calibri" charset="0"/>
              </a:rPr>
              <a:t>Εναλλακτικές</a:t>
            </a:r>
            <a:r>
              <a:rPr lang="en-US" sz="2400" dirty="0">
                <a:solidFill>
                  <a:srgbClr val="3333FF"/>
                </a:solidFill>
                <a:latin typeface="Calibri" charset="0"/>
                <a:cs typeface="Calibri" charset="0"/>
              </a:rPr>
              <a:t> </a:t>
            </a:r>
            <a:r>
              <a:rPr lang="en-US" sz="2400" dirty="0">
                <a:latin typeface="Calibri" charset="0"/>
                <a:cs typeface="Calibri" charset="0"/>
              </a:rPr>
              <a:t>(</a:t>
            </a:r>
            <a:r>
              <a:rPr lang="el-GR" sz="2000" dirty="0">
                <a:latin typeface="Calibri" charset="0"/>
                <a:cs typeface="Calibri" charset="0"/>
              </a:rPr>
              <a:t>επίτευξη διαφορετικών στόχων</a:t>
            </a:r>
            <a:r>
              <a:rPr lang="en-US" sz="2400" dirty="0">
                <a:latin typeface="Calibri" charset="0"/>
                <a:cs typeface="Calibri" charset="0"/>
              </a:rPr>
              <a:t>)</a:t>
            </a:r>
            <a:endParaRPr lang="el-GR" sz="2400" dirty="0">
              <a:effectLst>
                <a:outerShdw blurRad="38100" dist="38100" dir="2700000" algn="tl">
                  <a:srgbClr val="DDDDDD"/>
                </a:outerShdw>
              </a:effectLst>
              <a:latin typeface="Calibri" charset="0"/>
              <a:cs typeface="Calibri" charset="0"/>
            </a:endParaRPr>
          </a:p>
        </p:txBody>
      </p:sp>
      <p:sp>
        <p:nvSpPr>
          <p:cNvPr id="41993" name="Text Box 10"/>
          <p:cNvSpPr txBox="1">
            <a:spLocks noChangeArrowheads="1"/>
          </p:cNvSpPr>
          <p:nvPr/>
        </p:nvSpPr>
        <p:spPr bwMode="auto">
          <a:xfrm>
            <a:off x="1951038" y="3968750"/>
            <a:ext cx="168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71475" indent="-371475"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r>
              <a:rPr lang="el-GR" sz="2400">
                <a:latin typeface="Calibri" charset="0"/>
                <a:cs typeface="Calibri" charset="0"/>
              </a:rPr>
              <a:t>ή</a:t>
            </a:r>
            <a:endParaRPr lang="en-US" sz="2400">
              <a:latin typeface="Calibri" charset="0"/>
              <a:cs typeface="Calibri" charset="0"/>
            </a:endParaRPr>
          </a:p>
        </p:txBody>
      </p:sp>
      <p:sp>
        <p:nvSpPr>
          <p:cNvPr id="41994" name="Text Box 11"/>
          <p:cNvSpPr txBox="1">
            <a:spLocks noChangeArrowheads="1"/>
          </p:cNvSpPr>
          <p:nvPr/>
        </p:nvSpPr>
        <p:spPr bwMode="auto">
          <a:xfrm>
            <a:off x="7412038" y="4143375"/>
            <a:ext cx="168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71475" indent="-371475"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r>
              <a:rPr lang="el-GR" sz="2400">
                <a:latin typeface="Calibri" charset="0"/>
                <a:cs typeface="Calibri" charset="0"/>
              </a:rPr>
              <a:t>ή</a:t>
            </a:r>
            <a:endParaRPr lang="en-US" sz="2400">
              <a:latin typeface="Calibri" charset="0"/>
              <a:cs typeface="Calibri" charset="0"/>
            </a:endParaRPr>
          </a:p>
        </p:txBody>
      </p:sp>
      <p:sp>
        <p:nvSpPr>
          <p:cNvPr id="41995" name="Line 12"/>
          <p:cNvSpPr>
            <a:spLocks noChangeShapeType="1"/>
          </p:cNvSpPr>
          <p:nvPr/>
        </p:nvSpPr>
        <p:spPr bwMode="auto">
          <a:xfrm flipH="1">
            <a:off x="1370013" y="2974975"/>
            <a:ext cx="2519362"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41996" name="Line 13"/>
          <p:cNvSpPr>
            <a:spLocks noChangeShapeType="1"/>
          </p:cNvSpPr>
          <p:nvPr/>
        </p:nvSpPr>
        <p:spPr bwMode="auto">
          <a:xfrm>
            <a:off x="3889375" y="2974975"/>
            <a:ext cx="2881313" cy="649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2" name="Title 1"/>
          <p:cNvSpPr>
            <a:spLocks noGrp="1"/>
          </p:cNvSpPr>
          <p:nvPr>
            <p:ph type="title"/>
          </p:nvPr>
        </p:nvSpPr>
        <p:spPr/>
        <p:txBody>
          <a:bodyPr>
            <a:noAutofit/>
          </a:bodyPr>
          <a:lstStyle/>
          <a:p>
            <a:r>
              <a:rPr lang="en-US" sz="3600" dirty="0" smtClean="0"/>
              <a:t>e-</a:t>
            </a:r>
            <a:r>
              <a:rPr lang="en-US" sz="3600" dirty="0" err="1" smtClean="0"/>
              <a:t>ECLiP</a:t>
            </a:r>
            <a:r>
              <a:rPr lang="en-US" sz="3600" dirty="0" smtClean="0"/>
              <a:t/>
            </a:r>
            <a:br>
              <a:rPr lang="en-US" sz="3600" dirty="0" smtClean="0"/>
            </a:br>
            <a:r>
              <a:rPr lang="el-GR" sz="3600" dirty="0">
                <a:latin typeface="Calibri" charset="0"/>
                <a:cs typeface="Calibri" charset="0"/>
              </a:rPr>
              <a:t>Δομή δραστηριοτήτων</a:t>
            </a:r>
            <a:r>
              <a:rPr lang="en-US" sz="3600" dirty="0">
                <a:latin typeface="Calibri" charset="0"/>
                <a:cs typeface="Calibri" charset="0"/>
              </a:rPr>
              <a:t> (I)</a:t>
            </a:r>
            <a:r>
              <a:rPr lang="el-GR" sz="3600" dirty="0">
                <a:latin typeface="Calibri" charset="0"/>
                <a:cs typeface="Calibri" charset="0"/>
              </a:rPr>
              <a:t/>
            </a:r>
            <a:br>
              <a:rPr lang="el-GR" sz="3600" dirty="0">
                <a:latin typeface="Calibri" charset="0"/>
                <a:cs typeface="Calibri" charset="0"/>
              </a:rPr>
            </a:br>
            <a:endParaRPr lang="en-US" sz="3600" dirty="0"/>
          </a:p>
        </p:txBody>
      </p:sp>
    </p:spTree>
    <p:extLst>
      <p:ext uri="{BB962C8B-B14F-4D97-AF65-F5344CB8AC3E}">
        <p14:creationId xmlns:p14="http://schemas.microsoft.com/office/powerpoint/2010/main" val="783188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250825" y="1557338"/>
            <a:ext cx="8893175" cy="2160587"/>
          </a:xfrm>
        </p:spPr>
        <p:txBody>
          <a:bodyPr/>
          <a:lstStyle/>
          <a:p>
            <a:pPr eaLnBrk="1" hangingPunct="1"/>
            <a:r>
              <a:rPr lang="el-GR" sz="3200" dirty="0">
                <a:solidFill>
                  <a:srgbClr val="4F81BD"/>
                </a:solidFill>
                <a:latin typeface="Tahoma" charset="0"/>
              </a:rPr>
              <a:t>Ποιες είναι οι Γνώσεις και οι Δεξιότητες που πρέπει να αποκτήσουν/καλλιεργήσουν οι μαθητές στον </a:t>
            </a:r>
            <a:r>
              <a:rPr lang="el-GR" sz="3200" dirty="0" smtClean="0">
                <a:solidFill>
                  <a:srgbClr val="4F81BD"/>
                </a:solidFill>
                <a:latin typeface="Tahoma" charset="0"/>
              </a:rPr>
              <a:t>Προγραμματισμό;</a:t>
            </a:r>
            <a:endParaRPr lang="el-GR" sz="3200" dirty="0">
              <a:solidFill>
                <a:srgbClr val="4F81BD"/>
              </a:solidFill>
              <a:latin typeface="Tahoma" charset="0"/>
            </a:endParaRPr>
          </a:p>
        </p:txBody>
      </p:sp>
    </p:spTree>
    <p:extLst>
      <p:ext uri="{BB962C8B-B14F-4D97-AF65-F5344CB8AC3E}">
        <p14:creationId xmlns:p14="http://schemas.microsoft.com/office/powerpoint/2010/main" val="320626191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t>
            </a:r>
            <a:r>
              <a:rPr lang="en-US" dirty="0" err="1" smtClean="0"/>
              <a:t>ECLiP</a:t>
            </a:r>
            <a:r>
              <a:rPr lang="en-US" dirty="0" smtClean="0"/>
              <a:t/>
            </a:r>
            <a:br>
              <a:rPr lang="en-US" dirty="0" smtClean="0"/>
            </a:br>
            <a:r>
              <a:rPr lang="el-GR" dirty="0" smtClean="0"/>
              <a:t>Δομή δραστηριοτήτων (ΙΙ)</a:t>
            </a:r>
            <a:endParaRPr lang="en-US" dirty="0"/>
          </a:p>
        </p:txBody>
      </p:sp>
      <p:sp>
        <p:nvSpPr>
          <p:cNvPr id="43011" name="Text Box 3"/>
          <p:cNvSpPr txBox="1">
            <a:spLocks noChangeArrowheads="1"/>
          </p:cNvSpPr>
          <p:nvPr/>
        </p:nvSpPr>
        <p:spPr bwMode="auto">
          <a:xfrm>
            <a:off x="3348038" y="1874838"/>
            <a:ext cx="2224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r>
              <a:rPr lang="el-GR" sz="2400">
                <a:latin typeface="Calibri" charset="0"/>
                <a:cs typeface="Calibri" charset="0"/>
              </a:rPr>
              <a:t>Δραστηριότητα</a:t>
            </a:r>
          </a:p>
        </p:txBody>
      </p:sp>
      <p:sp>
        <p:nvSpPr>
          <p:cNvPr id="43012" name="Text Box 4"/>
          <p:cNvSpPr txBox="1">
            <a:spLocks noChangeArrowheads="1"/>
          </p:cNvSpPr>
          <p:nvPr/>
        </p:nvSpPr>
        <p:spPr bwMode="auto">
          <a:xfrm>
            <a:off x="663575" y="3041650"/>
            <a:ext cx="2944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r>
              <a:rPr lang="el-GR" sz="2400">
                <a:latin typeface="Calibri" charset="0"/>
                <a:cs typeface="Calibri" charset="0"/>
              </a:rPr>
              <a:t>Υποδραστηριότητα 1 </a:t>
            </a:r>
          </a:p>
        </p:txBody>
      </p:sp>
      <p:sp>
        <p:nvSpPr>
          <p:cNvPr id="43013" name="Text Box 5"/>
          <p:cNvSpPr txBox="1">
            <a:spLocks noChangeArrowheads="1"/>
          </p:cNvSpPr>
          <p:nvPr/>
        </p:nvSpPr>
        <p:spPr bwMode="auto">
          <a:xfrm>
            <a:off x="5311775" y="3052763"/>
            <a:ext cx="2954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r>
              <a:rPr lang="el-GR" sz="2400">
                <a:latin typeface="Calibri" charset="0"/>
                <a:cs typeface="Calibri" charset="0"/>
              </a:rPr>
              <a:t>Υποδραστηριότητα </a:t>
            </a:r>
            <a:r>
              <a:rPr lang="en-US" sz="2400">
                <a:latin typeface="Calibri" charset="0"/>
                <a:cs typeface="Calibri" charset="0"/>
              </a:rPr>
              <a:t>n</a:t>
            </a:r>
            <a:r>
              <a:rPr lang="el-GR" sz="2400">
                <a:latin typeface="Calibri" charset="0"/>
                <a:cs typeface="Calibri" charset="0"/>
              </a:rPr>
              <a:t> </a:t>
            </a:r>
          </a:p>
        </p:txBody>
      </p:sp>
      <p:sp>
        <p:nvSpPr>
          <p:cNvPr id="43014" name="Text Box 6"/>
          <p:cNvSpPr txBox="1">
            <a:spLocks noChangeArrowheads="1"/>
          </p:cNvSpPr>
          <p:nvPr/>
        </p:nvSpPr>
        <p:spPr bwMode="auto">
          <a:xfrm>
            <a:off x="757238" y="4710113"/>
            <a:ext cx="1354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r>
              <a:rPr lang="el-GR" sz="2000">
                <a:latin typeface="Calibri" charset="0"/>
                <a:cs typeface="Calibri" charset="0"/>
              </a:rPr>
              <a:t>Ερώτημα 1</a:t>
            </a:r>
            <a:endParaRPr lang="el-GR">
              <a:latin typeface="Calibri" charset="0"/>
              <a:cs typeface="Calibri" charset="0"/>
            </a:endParaRPr>
          </a:p>
        </p:txBody>
      </p:sp>
      <p:sp>
        <p:nvSpPr>
          <p:cNvPr id="43015" name="Text Box 7"/>
          <p:cNvSpPr txBox="1">
            <a:spLocks noChangeArrowheads="1"/>
          </p:cNvSpPr>
          <p:nvPr/>
        </p:nvSpPr>
        <p:spPr bwMode="auto">
          <a:xfrm>
            <a:off x="5607050" y="4727575"/>
            <a:ext cx="1360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r>
              <a:rPr lang="el-GR" sz="2000">
                <a:latin typeface="Calibri" charset="0"/>
                <a:cs typeface="Calibri" charset="0"/>
              </a:rPr>
              <a:t>Ερώτημα </a:t>
            </a:r>
            <a:r>
              <a:rPr lang="en-US" sz="2000">
                <a:latin typeface="Calibri" charset="0"/>
                <a:cs typeface="Calibri" charset="0"/>
              </a:rPr>
              <a:t>n</a:t>
            </a:r>
            <a:endParaRPr lang="el-GR">
              <a:latin typeface="Calibri" charset="0"/>
              <a:cs typeface="Calibri" charset="0"/>
            </a:endParaRPr>
          </a:p>
        </p:txBody>
      </p:sp>
      <p:sp>
        <p:nvSpPr>
          <p:cNvPr id="43016" name="Line 8"/>
          <p:cNvSpPr>
            <a:spLocks noChangeShapeType="1"/>
          </p:cNvSpPr>
          <p:nvPr/>
        </p:nvSpPr>
        <p:spPr bwMode="auto">
          <a:xfrm flipH="1">
            <a:off x="3059113" y="2468563"/>
            <a:ext cx="1368425"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17" name="Line 9"/>
          <p:cNvSpPr>
            <a:spLocks noChangeShapeType="1"/>
          </p:cNvSpPr>
          <p:nvPr/>
        </p:nvSpPr>
        <p:spPr bwMode="auto">
          <a:xfrm>
            <a:off x="4500563" y="2468563"/>
            <a:ext cx="1800225"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18" name="Oval 10"/>
          <p:cNvSpPr>
            <a:spLocks noChangeArrowheads="1"/>
          </p:cNvSpPr>
          <p:nvPr/>
        </p:nvSpPr>
        <p:spPr bwMode="auto">
          <a:xfrm>
            <a:off x="4140200" y="3260725"/>
            <a:ext cx="71438"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19" name="Oval 11"/>
          <p:cNvSpPr>
            <a:spLocks noChangeArrowheads="1"/>
          </p:cNvSpPr>
          <p:nvPr/>
        </p:nvSpPr>
        <p:spPr bwMode="auto">
          <a:xfrm>
            <a:off x="4356100" y="3260725"/>
            <a:ext cx="71438"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0" name="Oval 12"/>
          <p:cNvSpPr>
            <a:spLocks noChangeArrowheads="1"/>
          </p:cNvSpPr>
          <p:nvPr/>
        </p:nvSpPr>
        <p:spPr bwMode="auto">
          <a:xfrm>
            <a:off x="4572000" y="3260725"/>
            <a:ext cx="71438"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1" name="Oval 13"/>
          <p:cNvSpPr>
            <a:spLocks noChangeArrowheads="1"/>
          </p:cNvSpPr>
          <p:nvPr/>
        </p:nvSpPr>
        <p:spPr bwMode="auto">
          <a:xfrm>
            <a:off x="4787900" y="3260725"/>
            <a:ext cx="71438"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2" name="Oval 14"/>
          <p:cNvSpPr>
            <a:spLocks noChangeArrowheads="1"/>
          </p:cNvSpPr>
          <p:nvPr/>
        </p:nvSpPr>
        <p:spPr bwMode="auto">
          <a:xfrm>
            <a:off x="5005388" y="3260725"/>
            <a:ext cx="71437"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3" name="Line 15"/>
          <p:cNvSpPr>
            <a:spLocks noChangeShapeType="1"/>
          </p:cNvSpPr>
          <p:nvPr/>
        </p:nvSpPr>
        <p:spPr bwMode="auto">
          <a:xfrm flipH="1">
            <a:off x="1258888" y="3765550"/>
            <a:ext cx="1296987" cy="935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24" name="Line 16"/>
          <p:cNvSpPr>
            <a:spLocks noChangeShapeType="1"/>
          </p:cNvSpPr>
          <p:nvPr/>
        </p:nvSpPr>
        <p:spPr bwMode="auto">
          <a:xfrm>
            <a:off x="2627313" y="3765550"/>
            <a:ext cx="3600450" cy="935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25" name="Oval 17"/>
          <p:cNvSpPr>
            <a:spLocks noChangeArrowheads="1"/>
          </p:cNvSpPr>
          <p:nvPr/>
        </p:nvSpPr>
        <p:spPr bwMode="auto">
          <a:xfrm>
            <a:off x="2627313" y="4918075"/>
            <a:ext cx="71437"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6" name="Oval 18"/>
          <p:cNvSpPr>
            <a:spLocks noChangeArrowheads="1"/>
          </p:cNvSpPr>
          <p:nvPr/>
        </p:nvSpPr>
        <p:spPr bwMode="auto">
          <a:xfrm>
            <a:off x="2843213" y="4918075"/>
            <a:ext cx="71437"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7" name="Oval 19"/>
          <p:cNvSpPr>
            <a:spLocks noChangeArrowheads="1"/>
          </p:cNvSpPr>
          <p:nvPr/>
        </p:nvSpPr>
        <p:spPr bwMode="auto">
          <a:xfrm>
            <a:off x="3059113" y="4918075"/>
            <a:ext cx="71437"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8" name="Oval 20"/>
          <p:cNvSpPr>
            <a:spLocks noChangeArrowheads="1"/>
          </p:cNvSpPr>
          <p:nvPr/>
        </p:nvSpPr>
        <p:spPr bwMode="auto">
          <a:xfrm>
            <a:off x="3275013" y="4918075"/>
            <a:ext cx="71437"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9" name="Oval 21"/>
          <p:cNvSpPr>
            <a:spLocks noChangeArrowheads="1"/>
          </p:cNvSpPr>
          <p:nvPr/>
        </p:nvSpPr>
        <p:spPr bwMode="auto">
          <a:xfrm>
            <a:off x="3492500" y="4918075"/>
            <a:ext cx="71438"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30" name="Text Box 22"/>
          <p:cNvSpPr txBox="1">
            <a:spLocks noChangeArrowheads="1"/>
          </p:cNvSpPr>
          <p:nvPr/>
        </p:nvSpPr>
        <p:spPr bwMode="auto">
          <a:xfrm>
            <a:off x="1809750" y="5805488"/>
            <a:ext cx="6037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r>
              <a:rPr lang="el-GR" sz="2400">
                <a:latin typeface="Calibri" charset="0"/>
                <a:cs typeface="Calibri" charset="0"/>
              </a:rPr>
              <a:t>Συνοδεύεται από μονάδες Ανατροφοδότησης</a:t>
            </a:r>
          </a:p>
        </p:txBody>
      </p:sp>
    </p:spTree>
    <p:extLst>
      <p:ext uri="{BB962C8B-B14F-4D97-AF65-F5344CB8AC3E}">
        <p14:creationId xmlns:p14="http://schemas.microsoft.com/office/powerpoint/2010/main" val="3133210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t>
            </a:r>
            <a:r>
              <a:rPr lang="en-US" dirty="0" err="1" smtClean="0"/>
              <a:t>ECLiP</a:t>
            </a:r>
            <a:r>
              <a:rPr lang="el-GR" dirty="0" smtClean="0"/>
              <a:t/>
            </a:r>
            <a:br>
              <a:rPr lang="el-GR" dirty="0" smtClean="0"/>
            </a:br>
            <a:r>
              <a:rPr lang="el-GR" dirty="0" smtClean="0"/>
              <a:t>Ανατροφοδότηση</a:t>
            </a:r>
            <a:endParaRPr lang="en-US" dirty="0"/>
          </a:p>
        </p:txBody>
      </p:sp>
      <p:sp>
        <p:nvSpPr>
          <p:cNvPr id="3" name="Content Placeholder 2"/>
          <p:cNvSpPr>
            <a:spLocks noGrp="1"/>
          </p:cNvSpPr>
          <p:nvPr>
            <p:ph idx="1"/>
          </p:nvPr>
        </p:nvSpPr>
        <p:spPr/>
        <p:txBody>
          <a:bodyPr>
            <a:normAutofit fontScale="92500" lnSpcReduction="10000"/>
          </a:bodyPr>
          <a:lstStyle/>
          <a:p>
            <a:r>
              <a:rPr lang="el-GR" dirty="0">
                <a:latin typeface="Calibri" charset="0"/>
                <a:cs typeface="Calibri" charset="0"/>
              </a:rPr>
              <a:t>έχει ως στόχο την καθοδήγηση του μαθητή προς τη σωστή </a:t>
            </a:r>
            <a:r>
              <a:rPr lang="el-GR" dirty="0" smtClean="0">
                <a:latin typeface="Calibri" charset="0"/>
                <a:cs typeface="Calibri" charset="0"/>
              </a:rPr>
              <a:t>απάντηση</a:t>
            </a:r>
          </a:p>
          <a:p>
            <a:pPr lvl="1"/>
            <a:r>
              <a:rPr lang="el-GR" dirty="0">
                <a:latin typeface="Calibri" charset="0"/>
                <a:cs typeface="Calibri" charset="0"/>
              </a:rPr>
              <a:t> </a:t>
            </a:r>
            <a:r>
              <a:rPr lang="el-GR" dirty="0" smtClean="0">
                <a:latin typeface="Calibri" charset="0"/>
                <a:cs typeface="Calibri" charset="0"/>
              </a:rPr>
              <a:t>εικόνα</a:t>
            </a:r>
            <a:endParaRPr lang="el-GR" dirty="0">
              <a:latin typeface="Calibri" charset="0"/>
              <a:cs typeface="Calibri" charset="0"/>
            </a:endParaRPr>
          </a:p>
          <a:p>
            <a:pPr lvl="1"/>
            <a:r>
              <a:rPr lang="el-GR" dirty="0">
                <a:latin typeface="Calibri" charset="0"/>
                <a:cs typeface="Calibri" charset="0"/>
              </a:rPr>
              <a:t> παράδειγμα</a:t>
            </a:r>
          </a:p>
          <a:p>
            <a:pPr lvl="1"/>
            <a:r>
              <a:rPr lang="el-GR" dirty="0" smtClean="0">
                <a:latin typeface="Calibri" charset="0"/>
                <a:cs typeface="Calibri" charset="0"/>
              </a:rPr>
              <a:t> </a:t>
            </a:r>
            <a:r>
              <a:rPr lang="el-GR" dirty="0">
                <a:latin typeface="Calibri" charset="0"/>
                <a:cs typeface="Calibri" charset="0"/>
              </a:rPr>
              <a:t>οδηγία / υπόδειξη</a:t>
            </a:r>
          </a:p>
          <a:p>
            <a:pPr lvl="1"/>
            <a:r>
              <a:rPr lang="el-GR" dirty="0" smtClean="0">
                <a:latin typeface="Calibri" charset="0"/>
                <a:cs typeface="Calibri" charset="0"/>
              </a:rPr>
              <a:t> </a:t>
            </a:r>
            <a:r>
              <a:rPr lang="el-GR" dirty="0">
                <a:latin typeface="Calibri" charset="0"/>
                <a:cs typeface="Calibri" charset="0"/>
              </a:rPr>
              <a:t>καθοδηγητική ερώτηση </a:t>
            </a:r>
          </a:p>
          <a:p>
            <a:pPr lvl="1"/>
            <a:r>
              <a:rPr lang="el-GR" dirty="0" smtClean="0">
                <a:latin typeface="Calibri" charset="0"/>
                <a:cs typeface="Calibri" charset="0"/>
              </a:rPr>
              <a:t> </a:t>
            </a:r>
            <a:r>
              <a:rPr lang="el-GR" dirty="0">
                <a:latin typeface="Calibri" charset="0"/>
                <a:cs typeface="Calibri" charset="0"/>
              </a:rPr>
              <a:t>μελέτη περίπτωσης</a:t>
            </a:r>
          </a:p>
          <a:p>
            <a:pPr lvl="1"/>
            <a:r>
              <a:rPr lang="el-GR" dirty="0" smtClean="0">
                <a:latin typeface="Calibri" charset="0"/>
                <a:cs typeface="Calibri" charset="0"/>
              </a:rPr>
              <a:t> </a:t>
            </a:r>
            <a:r>
              <a:rPr lang="el-GR" dirty="0">
                <a:latin typeface="Calibri" charset="0"/>
                <a:cs typeface="Calibri" charset="0"/>
              </a:rPr>
              <a:t>παρόμοια δραστηριότητα με τη λύση της</a:t>
            </a:r>
          </a:p>
          <a:p>
            <a:pPr lvl="1"/>
            <a:r>
              <a:rPr lang="el-GR" dirty="0" smtClean="0">
                <a:latin typeface="Calibri" charset="0"/>
                <a:cs typeface="Calibri" charset="0"/>
              </a:rPr>
              <a:t> </a:t>
            </a:r>
            <a:r>
              <a:rPr lang="el-GR" dirty="0">
                <a:latin typeface="Calibri" charset="0"/>
                <a:cs typeface="Calibri" charset="0"/>
              </a:rPr>
              <a:t>απαντήσεις άλλων μαθητών</a:t>
            </a:r>
          </a:p>
          <a:p>
            <a:pPr lvl="1"/>
            <a:endParaRPr lang="el-GR" dirty="0" smtClean="0">
              <a:latin typeface="Calibri" charset="0"/>
              <a:cs typeface="Calibri" charset="0"/>
            </a:endParaRPr>
          </a:p>
          <a:p>
            <a:endParaRPr lang="en-US" dirty="0"/>
          </a:p>
        </p:txBody>
      </p:sp>
    </p:spTree>
    <p:extLst>
      <p:ext uri="{BB962C8B-B14F-4D97-AF65-F5344CB8AC3E}">
        <p14:creationId xmlns:p14="http://schemas.microsoft.com/office/powerpoint/2010/main" val="757833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
            </a:r>
            <a:r>
              <a:rPr lang="en-US" dirty="0" err="1" smtClean="0"/>
              <a:t>ECLiP</a:t>
            </a:r>
            <a:endParaRPr lang="en-US" dirty="0"/>
          </a:p>
        </p:txBody>
      </p:sp>
      <p:sp>
        <p:nvSpPr>
          <p:cNvPr id="3" name="Content Placeholder 2"/>
          <p:cNvSpPr>
            <a:spLocks noGrp="1"/>
          </p:cNvSpPr>
          <p:nvPr>
            <p:ph idx="1"/>
          </p:nvPr>
        </p:nvSpPr>
        <p:spPr/>
        <p:txBody>
          <a:bodyPr/>
          <a:lstStyle/>
          <a:p>
            <a:pPr marL="0" indent="0">
              <a:buNone/>
            </a:pPr>
            <a:r>
              <a:rPr lang="en-US" dirty="0">
                <a:solidFill>
                  <a:schemeClr val="accent1">
                    <a:lumMod val="75000"/>
                  </a:schemeClr>
                </a:solidFill>
                <a:latin typeface="Calibri" pitchFamily="34" charset="0"/>
                <a:cs typeface="Calibri" pitchFamily="34" charset="0"/>
              </a:rPr>
              <a:t>http://hermes.di.uoa.gr:8080/scale</a:t>
            </a:r>
            <a:r>
              <a:rPr lang="el-GR" dirty="0">
                <a:solidFill>
                  <a:schemeClr val="accent1">
                    <a:lumMod val="75000"/>
                  </a:schemeClr>
                </a:solidFill>
                <a:latin typeface="Calibri" pitchFamily="34" charset="0"/>
                <a:cs typeface="Calibri" pitchFamily="34" charset="0"/>
              </a:rPr>
              <a:t> </a:t>
            </a:r>
            <a:endParaRPr lang="en-US" dirty="0"/>
          </a:p>
        </p:txBody>
      </p:sp>
      <p:sp>
        <p:nvSpPr>
          <p:cNvPr id="9219" name="Rectangle 16"/>
          <p:cNvSpPr>
            <a:spLocks noChangeArrowheads="1"/>
          </p:cNvSpPr>
          <p:nvPr/>
        </p:nvSpPr>
        <p:spPr bwMode="auto">
          <a:xfrm>
            <a:off x="900113" y="981075"/>
            <a:ext cx="6985000" cy="576263"/>
          </a:xfrm>
          <a:prstGeom prst="rect">
            <a:avLst/>
          </a:prstGeom>
          <a:noFill/>
          <a:ln w="9525">
            <a:noFill/>
            <a:miter lim="800000"/>
            <a:headEnd/>
            <a:tailEnd/>
          </a:ln>
        </p:spPr>
        <p:txBody>
          <a:bodyPr anchor="ctr"/>
          <a:lstStyle/>
          <a:p>
            <a:pPr>
              <a:defRPr/>
            </a:pPr>
            <a:endParaRPr lang="en-GB" sz="3200" dirty="0">
              <a:solidFill>
                <a:schemeClr val="accent1">
                  <a:lumMod val="75000"/>
                </a:schemeClr>
              </a:solidFill>
              <a:latin typeface="Calibri" pitchFamily="34" charset="0"/>
              <a:ea typeface="+mn-ea"/>
              <a:cs typeface="Calibri" pitchFamily="34" charset="0"/>
            </a:endParaRPr>
          </a:p>
        </p:txBody>
      </p:sp>
    </p:spTree>
    <p:extLst>
      <p:ext uri="{BB962C8B-B14F-4D97-AF65-F5344CB8AC3E}">
        <p14:creationId xmlns:p14="http://schemas.microsoft.com/office/powerpoint/2010/main" val="4009743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393486613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solidFill>
                  <a:srgbClr val="000000"/>
                </a:solidFill>
              </a:rPr>
              <a:t>1.0</a:t>
            </a:r>
            <a:r>
              <a:rPr lang="el-GR" sz="2000" dirty="0" smtClean="0"/>
              <a:t>.  </a:t>
            </a:r>
            <a:endParaRPr lang="el-GR" sz="2000" dirty="0"/>
          </a:p>
        </p:txBody>
      </p:sp>
    </p:spTree>
    <p:extLst>
      <p:ext uri="{BB962C8B-B14F-4D97-AF65-F5344CB8AC3E}">
        <p14:creationId xmlns:p14="http://schemas.microsoft.com/office/powerpoint/2010/main" val="188988772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solidFill>
                  <a:srgbClr val="000000"/>
                </a:solidFill>
              </a:rPr>
              <a:t>Copyright </a:t>
            </a:r>
            <a:r>
              <a:rPr lang="el-GR" sz="2000" dirty="0" err="1" smtClean="0">
                <a:solidFill>
                  <a:srgbClr val="000000"/>
                </a:solidFill>
              </a:rPr>
              <a:t>Εθνικόν</a:t>
            </a:r>
            <a:r>
              <a:rPr lang="el-GR" sz="2000" dirty="0" smtClean="0">
                <a:solidFill>
                  <a:srgbClr val="000000"/>
                </a:solidFill>
              </a:rPr>
              <a:t> και </a:t>
            </a:r>
            <a:r>
              <a:rPr lang="el-GR" sz="2000" dirty="0" err="1" smtClean="0">
                <a:solidFill>
                  <a:srgbClr val="000000"/>
                </a:solidFill>
              </a:rPr>
              <a:t>Καποδιστριακόν</a:t>
            </a:r>
            <a:r>
              <a:rPr lang="el-GR" sz="2000" dirty="0" smtClean="0">
                <a:solidFill>
                  <a:srgbClr val="000000"/>
                </a:solidFill>
              </a:rPr>
              <a:t> </a:t>
            </a:r>
            <a:r>
              <a:rPr lang="el-GR" sz="2000" dirty="0" err="1" smtClean="0">
                <a:solidFill>
                  <a:srgbClr val="000000"/>
                </a:solidFill>
              </a:rPr>
              <a:t>Πανεπιστήμιον</a:t>
            </a:r>
            <a:r>
              <a:rPr lang="el-GR" sz="2000" dirty="0" smtClean="0">
                <a:solidFill>
                  <a:srgbClr val="000000"/>
                </a:solidFill>
              </a:rPr>
              <a:t> Αθηνών</a:t>
            </a:r>
            <a:r>
              <a:rPr lang="en-US" sz="2000" dirty="0" smtClean="0">
                <a:solidFill>
                  <a:srgbClr val="000000"/>
                </a:solidFill>
              </a:rPr>
              <a:t>, </a:t>
            </a:r>
            <a:r>
              <a:rPr lang="el-GR" sz="2000" dirty="0" smtClean="0">
                <a:solidFill>
                  <a:srgbClr val="000000"/>
                </a:solidFill>
              </a:rPr>
              <a:t>Μ. </a:t>
            </a:r>
            <a:r>
              <a:rPr lang="el-GR" sz="2000" dirty="0" err="1" smtClean="0">
                <a:solidFill>
                  <a:srgbClr val="000000"/>
                </a:solidFill>
              </a:rPr>
              <a:t>Γρηγοριάδου</a:t>
            </a:r>
            <a:r>
              <a:rPr lang="el-GR" sz="2000" dirty="0" smtClean="0">
                <a:solidFill>
                  <a:srgbClr val="000000"/>
                </a:solidFill>
              </a:rPr>
              <a:t>, Α. </a:t>
            </a:r>
            <a:r>
              <a:rPr lang="el-GR" sz="2000" dirty="0" err="1" smtClean="0">
                <a:solidFill>
                  <a:srgbClr val="000000"/>
                </a:solidFill>
              </a:rPr>
              <a:t>Γόγουλου</a:t>
            </a:r>
            <a:r>
              <a:rPr lang="el-GR" sz="2000" dirty="0" smtClean="0">
                <a:solidFill>
                  <a:srgbClr val="000000"/>
                </a:solidFill>
              </a:rPr>
              <a:t>, Ε. </a:t>
            </a:r>
            <a:r>
              <a:rPr lang="el-GR" sz="2000" dirty="0" err="1" smtClean="0">
                <a:solidFill>
                  <a:srgbClr val="000000"/>
                </a:solidFill>
              </a:rPr>
              <a:t>Γουλή</a:t>
            </a:r>
            <a:r>
              <a:rPr lang="el-GR" sz="2000" dirty="0" smtClean="0">
                <a:solidFill>
                  <a:srgbClr val="000000"/>
                </a:solidFill>
              </a:rPr>
              <a:t>. «Διδακτική της Πληροφορικής. Θεματική Ενότητα 04: </a:t>
            </a:r>
            <a:r>
              <a:rPr lang="el-GR" sz="2000" dirty="0" smtClean="0">
                <a:solidFill>
                  <a:srgbClr val="000000"/>
                </a:solidFill>
              </a:rPr>
              <a:t>Διδακτικ</a:t>
            </a:r>
            <a:r>
              <a:rPr lang="el-GR" sz="2000" dirty="0" smtClean="0">
                <a:solidFill>
                  <a:srgbClr val="000000"/>
                </a:solidFill>
              </a:rPr>
              <a:t>ή Προγραμματισμού (ΙΙ)</a:t>
            </a:r>
            <a:r>
              <a:rPr lang="el-GR" sz="2000" dirty="0" smtClean="0">
                <a:solidFill>
                  <a:srgbClr val="000000"/>
                </a:solidFill>
              </a:rPr>
              <a:t>»</a:t>
            </a:r>
            <a:r>
              <a:rPr lang="el-GR" sz="2000" dirty="0" smtClean="0">
                <a:solidFill>
                  <a:srgbClr val="000000"/>
                </a:solidFill>
              </a:rPr>
              <a:t>. </a:t>
            </a:r>
            <a:r>
              <a:rPr lang="el-GR" sz="2000" dirty="0">
                <a:solidFill>
                  <a:srgbClr val="000000"/>
                </a:solidFill>
              </a:rPr>
              <a:t>Έκδοση: </a:t>
            </a:r>
            <a:r>
              <a:rPr lang="el-GR" sz="2000" dirty="0" smtClean="0">
                <a:solidFill>
                  <a:srgbClr val="000000"/>
                </a:solidFill>
              </a:rPr>
              <a:t>1.0</a:t>
            </a:r>
            <a:r>
              <a:rPr lang="el-GR" sz="2000" dirty="0">
                <a:solidFill>
                  <a:srgbClr val="000000"/>
                </a:solidFill>
              </a:rPr>
              <a:t>. Αθήνα </a:t>
            </a:r>
            <a:r>
              <a:rPr lang="el-GR" sz="2000" dirty="0" smtClean="0">
                <a:solidFill>
                  <a:srgbClr val="000000"/>
                </a:solidFill>
              </a:rPr>
              <a:t>2015. </a:t>
            </a:r>
            <a:r>
              <a:rPr lang="el-GR" sz="2000" dirty="0">
                <a:solidFill>
                  <a:srgbClr val="000000"/>
                </a:solidFill>
              </a:rPr>
              <a:t>Διαθέσιμο από τη δικτυακή </a:t>
            </a:r>
            <a:r>
              <a:rPr lang="el-GR" sz="2000" dirty="0" smtClean="0">
                <a:solidFill>
                  <a:srgbClr val="000000"/>
                </a:solidFill>
              </a:rPr>
              <a:t>διεύθυνση: </a:t>
            </a:r>
            <a:r>
              <a:rPr lang="en-US" sz="2000" dirty="0">
                <a:solidFill>
                  <a:srgbClr val="000000"/>
                </a:solidFill>
              </a:rPr>
              <a:t>http://</a:t>
            </a:r>
            <a:r>
              <a:rPr lang="en-US" sz="2000" dirty="0" err="1">
                <a:solidFill>
                  <a:srgbClr val="000000"/>
                </a:solidFill>
              </a:rPr>
              <a:t>opencourses.uoa.gr</a:t>
            </a:r>
            <a:r>
              <a:rPr lang="en-US" sz="2000" dirty="0">
                <a:solidFill>
                  <a:srgbClr val="000000"/>
                </a:solidFill>
              </a:rPr>
              <a:t>/courses/DI20/</a:t>
            </a:r>
            <a:r>
              <a:rPr lang="el-GR" sz="2000" dirty="0" smtClean="0">
                <a:solidFill>
                  <a:srgbClr val="000000"/>
                </a:solidFill>
              </a:rPr>
              <a:t>.</a:t>
            </a:r>
            <a:endParaRPr lang="el-GR" sz="2000" dirty="0">
              <a:solidFill>
                <a:srgbClr val="000000"/>
              </a:solidFill>
            </a:endParaRPr>
          </a:p>
          <a:p>
            <a:endParaRPr lang="el-GR" sz="2000" dirty="0"/>
          </a:p>
        </p:txBody>
      </p:sp>
    </p:spTree>
    <p:extLst>
      <p:ext uri="{BB962C8B-B14F-4D97-AF65-F5344CB8AC3E}">
        <p14:creationId xmlns:p14="http://schemas.microsoft.com/office/powerpoint/2010/main" val="380689830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189624123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7093394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0" y="188913"/>
            <a:ext cx="9144000" cy="863600"/>
          </a:xfrm>
        </p:spPr>
        <p:txBody>
          <a:bodyPr/>
          <a:lstStyle/>
          <a:p>
            <a:pPr eaLnBrk="1" hangingPunct="1"/>
            <a:r>
              <a:rPr lang="el-GR" sz="2800">
                <a:latin typeface="Tahoma" charset="0"/>
              </a:rPr>
              <a:t>Γνώσεις και οι Δεξιότητες στον Προγραμματισμό</a:t>
            </a:r>
          </a:p>
        </p:txBody>
      </p:sp>
      <p:sp>
        <p:nvSpPr>
          <p:cNvPr id="7173" name="Rectangle 3"/>
          <p:cNvSpPr>
            <a:spLocks noGrp="1" noChangeArrowheads="1"/>
          </p:cNvSpPr>
          <p:nvPr>
            <p:ph type="body" idx="1"/>
          </p:nvPr>
        </p:nvSpPr>
        <p:spPr/>
        <p:txBody>
          <a:bodyPr/>
          <a:lstStyle/>
          <a:p>
            <a:pPr eaLnBrk="1" hangingPunct="1">
              <a:spcBef>
                <a:spcPct val="0"/>
              </a:spcBef>
            </a:pPr>
            <a:endParaRPr lang="en-US">
              <a:latin typeface="Calibri" charset="0"/>
              <a:cs typeface="Calibri" charset="0"/>
            </a:endParaRPr>
          </a:p>
        </p:txBody>
      </p:sp>
      <p:pic>
        <p:nvPicPr>
          <p:cNvPr id="7174" name="Picture 6" descr="b4-programm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96752"/>
            <a:ext cx="8629650"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3429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l-GR" sz="900">
                <a:solidFill>
                  <a:schemeClr val="tx1"/>
                </a:solidFill>
                <a:latin typeface="Verdana" charset="0"/>
              </a:rPr>
              <a:t/>
            </a:r>
            <a:br>
              <a:rPr lang="el-GR" sz="900">
                <a:solidFill>
                  <a:schemeClr val="tx1"/>
                </a:solidFill>
                <a:latin typeface="Verdana" charset="0"/>
              </a:rPr>
            </a:br>
            <a:r>
              <a:rPr lang="el-GR" sz="900">
                <a:solidFill>
                  <a:schemeClr val="tx1"/>
                </a:solidFill>
                <a:latin typeface="Verdana" charset="0"/>
              </a:rPr>
              <a:t> </a:t>
            </a:r>
            <a:r>
              <a:rPr lang="el-GR" sz="3400">
                <a:latin typeface="Tahoma" charset="0"/>
              </a:rPr>
              <a:t>Μαθησιακές Δυσκολίες στον Προγραμματισμό</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0544289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0" y="404813"/>
            <a:ext cx="9144000" cy="869950"/>
          </a:xfrm>
        </p:spPr>
        <p:txBody>
          <a:bodyPr/>
          <a:lstStyle/>
          <a:p>
            <a:pPr eaLnBrk="1" hangingPunct="1"/>
            <a:r>
              <a:rPr lang="el-GR" sz="2800" dirty="0">
                <a:latin typeface="Verdana" charset="0"/>
              </a:rPr>
              <a:t>Στην έννοια της μεταβλητής </a:t>
            </a:r>
            <a:r>
              <a:rPr lang="el-GR" sz="2400" dirty="0">
                <a:solidFill>
                  <a:srgbClr val="4F81BD"/>
                </a:solidFill>
                <a:latin typeface="Verdana" charset="0"/>
              </a:rPr>
              <a:t>(</a:t>
            </a:r>
            <a:r>
              <a:rPr lang="en-US" sz="2400" dirty="0">
                <a:solidFill>
                  <a:srgbClr val="4F81BD"/>
                </a:solidFill>
                <a:latin typeface="Verdana" charset="0"/>
              </a:rPr>
              <a:t>1</a:t>
            </a:r>
            <a:r>
              <a:rPr lang="el-GR" sz="2400" dirty="0">
                <a:solidFill>
                  <a:srgbClr val="4F81BD"/>
                </a:solidFill>
                <a:latin typeface="Verdana" charset="0"/>
              </a:rPr>
              <a:t>)</a:t>
            </a:r>
          </a:p>
        </p:txBody>
      </p:sp>
      <p:sp>
        <p:nvSpPr>
          <p:cNvPr id="296963" name="Rectangle 3"/>
          <p:cNvSpPr>
            <a:spLocks noGrp="1" noChangeArrowheads="1"/>
          </p:cNvSpPr>
          <p:nvPr>
            <p:ph type="body" idx="1"/>
          </p:nvPr>
        </p:nvSpPr>
        <p:spPr>
          <a:xfrm>
            <a:off x="0" y="1357313"/>
            <a:ext cx="9144000" cy="5170487"/>
          </a:xfrm>
        </p:spPr>
        <p:txBody>
          <a:bodyPr/>
          <a:lstStyle/>
          <a:p>
            <a:pPr eaLnBrk="1" hangingPunct="1">
              <a:spcBef>
                <a:spcPts val="900"/>
              </a:spcBef>
              <a:spcAft>
                <a:spcPts val="1200"/>
              </a:spcAft>
            </a:pPr>
            <a:r>
              <a:rPr lang="el-GR" sz="2200" b="1" i="1">
                <a:latin typeface="Calibri" charset="0"/>
                <a:cs typeface="Calibri" charset="0"/>
              </a:rPr>
              <a:t>Διατήρηση πολλών τιμών – Ιστορία αναθέσεων</a:t>
            </a:r>
            <a:r>
              <a:rPr lang="el-GR" sz="2200" i="1">
                <a:latin typeface="Calibri" charset="0"/>
                <a:cs typeface="Calibri" charset="0"/>
              </a:rPr>
              <a:t>: </a:t>
            </a:r>
            <a:r>
              <a:rPr lang="el-GR" sz="2200">
                <a:latin typeface="Calibri" charset="0"/>
                <a:cs typeface="Calibri" charset="0"/>
              </a:rPr>
              <a:t>Οι μαθητές θεωρούν ότι η μεταβλητή διατηρεί περισσότερες από μία τιμές και μάλιστα ότι έχει τη δυνατότητα να «θυμάται» την ιστορία των αναθέσεων, και ανά πάσα στιγμή, να μπορεί να έχει διαθέσιμη οποιαδήποτε από τις προηγούμενες τιμές της.</a:t>
            </a:r>
          </a:p>
          <a:p>
            <a:pPr eaLnBrk="1" hangingPunct="1">
              <a:spcBef>
                <a:spcPts val="900"/>
              </a:spcBef>
              <a:spcAft>
                <a:spcPts val="1200"/>
              </a:spcAft>
            </a:pPr>
            <a:r>
              <a:rPr lang="el-GR" sz="2200" b="1" i="1">
                <a:latin typeface="Calibri" charset="0"/>
                <a:cs typeface="Calibri" charset="0"/>
              </a:rPr>
              <a:t>Μη αρχικοποίηση τιμών</a:t>
            </a:r>
            <a:r>
              <a:rPr lang="el-GR" sz="2200">
                <a:latin typeface="Calibri" charset="0"/>
                <a:cs typeface="Calibri" charset="0"/>
              </a:rPr>
              <a:t>: Οι μαθητές δε θεωρούν απαραίτητη ενέργεια την αρχικοποίηση των μεταβλητών (π.χ. στην περίπτωση που η μεταβλητή παίζει το ρόλο του αθροιστή ή μετρητή).</a:t>
            </a:r>
          </a:p>
          <a:p>
            <a:pPr eaLnBrk="1" hangingPunct="1">
              <a:spcBef>
                <a:spcPts val="900"/>
              </a:spcBef>
              <a:spcAft>
                <a:spcPts val="1200"/>
              </a:spcAft>
            </a:pPr>
            <a:r>
              <a:rPr lang="el-GR" sz="2200" b="1" i="1">
                <a:latin typeface="Calibri" charset="0"/>
                <a:cs typeface="Calibri" charset="0"/>
              </a:rPr>
              <a:t>Διαγραφή της τιμής όταν ανατίθεται σε μία άλλη μεταβλητή</a:t>
            </a:r>
            <a:r>
              <a:rPr lang="el-GR" sz="2200">
                <a:latin typeface="Calibri" charset="0"/>
                <a:cs typeface="Calibri" charset="0"/>
              </a:rPr>
              <a:t>: Όταν χρησιμοποιούνται εντολές της μορφής a</a:t>
            </a:r>
            <a:r>
              <a:rPr lang="el-GR" sz="2200">
                <a:latin typeface="Calibri" charset="0"/>
                <a:cs typeface="Calibri" charset="0"/>
                <a:sym typeface="Wingdings" charset="0"/>
              </a:rPr>
              <a:t></a:t>
            </a:r>
            <a:r>
              <a:rPr lang="el-GR" sz="2200">
                <a:latin typeface="Calibri" charset="0"/>
                <a:cs typeface="Calibri" charset="0"/>
              </a:rPr>
              <a:t>b, οι μαθητές θεωρούν ότι η μεταβλητή a θα πάρει την τιμή που έχει η b, όμως η μεταβλητή b δε θα έχει πλέον καμία τιμή.</a:t>
            </a:r>
          </a:p>
        </p:txBody>
      </p:sp>
    </p:spTree>
    <p:extLst>
      <p:ext uri="{BB962C8B-B14F-4D97-AF65-F5344CB8AC3E}">
        <p14:creationId xmlns:p14="http://schemas.microsoft.com/office/powerpoint/2010/main" val="4088117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 calcmode="lin" valueType="num">
                                      <p:cBhvr additive="base">
                                        <p:cTn id="7" dur="500" fill="hold"/>
                                        <p:tgtEl>
                                          <p:spTgt spid="296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63">
                                            <p:txEl>
                                              <p:pRg st="1" end="1"/>
                                            </p:txEl>
                                          </p:spTgt>
                                        </p:tgtEl>
                                        <p:attrNameLst>
                                          <p:attrName>style.visibility</p:attrName>
                                        </p:attrNameLst>
                                      </p:cBhvr>
                                      <p:to>
                                        <p:strVal val="visible"/>
                                      </p:to>
                                    </p:set>
                                    <p:anim calcmode="lin" valueType="num">
                                      <p:cBhvr additive="base">
                                        <p:cTn id="13" dur="500" fill="hold"/>
                                        <p:tgtEl>
                                          <p:spTgt spid="296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63">
                                            <p:txEl>
                                              <p:pRg st="2" end="2"/>
                                            </p:txEl>
                                          </p:spTgt>
                                        </p:tgtEl>
                                        <p:attrNameLst>
                                          <p:attrName>style.visibility</p:attrName>
                                        </p:attrNameLst>
                                      </p:cBhvr>
                                      <p:to>
                                        <p:strVal val="visible"/>
                                      </p:to>
                                    </p:set>
                                    <p:anim calcmode="lin" valueType="num">
                                      <p:cBhvr additive="base">
                                        <p:cTn id="19" dur="500" fill="hold"/>
                                        <p:tgtEl>
                                          <p:spTgt spid="296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0" y="404813"/>
            <a:ext cx="9144000" cy="869950"/>
          </a:xfrm>
        </p:spPr>
        <p:txBody>
          <a:bodyPr/>
          <a:lstStyle/>
          <a:p>
            <a:pPr eaLnBrk="1" hangingPunct="1"/>
            <a:r>
              <a:rPr lang="el-GR" sz="2800" dirty="0">
                <a:latin typeface="Verdana" charset="0"/>
              </a:rPr>
              <a:t>Στην έννοια της μεταβλητής </a:t>
            </a:r>
            <a:r>
              <a:rPr lang="el-GR" sz="2400" dirty="0">
                <a:latin typeface="Verdana" charset="0"/>
              </a:rPr>
              <a:t>(</a:t>
            </a:r>
            <a:r>
              <a:rPr lang="en-US" sz="2400" dirty="0">
                <a:latin typeface="Verdana" charset="0"/>
              </a:rPr>
              <a:t>2</a:t>
            </a:r>
            <a:r>
              <a:rPr lang="el-GR" sz="2400" dirty="0">
                <a:latin typeface="Verdana" charset="0"/>
              </a:rPr>
              <a:t>)</a:t>
            </a:r>
          </a:p>
        </p:txBody>
      </p:sp>
      <p:sp>
        <p:nvSpPr>
          <p:cNvPr id="296963" name="Rectangle 3"/>
          <p:cNvSpPr>
            <a:spLocks noGrp="1" noChangeArrowheads="1"/>
          </p:cNvSpPr>
          <p:nvPr>
            <p:ph type="body" idx="1"/>
          </p:nvPr>
        </p:nvSpPr>
        <p:spPr>
          <a:xfrm>
            <a:off x="0" y="1687513"/>
            <a:ext cx="9144000" cy="5170487"/>
          </a:xfrm>
        </p:spPr>
        <p:txBody>
          <a:bodyPr/>
          <a:lstStyle/>
          <a:p>
            <a:pPr eaLnBrk="1" hangingPunct="1">
              <a:spcBef>
                <a:spcPts val="900"/>
              </a:spcBef>
              <a:spcAft>
                <a:spcPts val="1200"/>
              </a:spcAft>
            </a:pPr>
            <a:r>
              <a:rPr lang="el-GR" sz="2200" b="1" i="1" dirty="0">
                <a:latin typeface="Calibri" charset="0"/>
                <a:cs typeface="Calibri" charset="0"/>
              </a:rPr>
              <a:t>Απόδοση της μαθηματικής ισότητας στην εντολή ανάθεσης τιμής</a:t>
            </a:r>
            <a:r>
              <a:rPr lang="el-GR" sz="2200" dirty="0">
                <a:latin typeface="Calibri" charset="0"/>
                <a:cs typeface="Calibri" charset="0"/>
              </a:rPr>
              <a:t>: Η εντολή </a:t>
            </a:r>
            <a:r>
              <a:rPr lang="el-GR" sz="2200" dirty="0" err="1">
                <a:latin typeface="Calibri" charset="0"/>
                <a:cs typeface="Calibri" charset="0"/>
              </a:rPr>
              <a:t>a</a:t>
            </a:r>
            <a:r>
              <a:rPr lang="el-GR" sz="2200" dirty="0" err="1">
                <a:latin typeface="Calibri" charset="0"/>
                <a:cs typeface="Calibri" charset="0"/>
                <a:sym typeface="Wingdings" charset="0"/>
              </a:rPr>
              <a:t></a:t>
            </a:r>
            <a:r>
              <a:rPr lang="el-GR" sz="2200" dirty="0" err="1">
                <a:latin typeface="Calibri" charset="0"/>
                <a:cs typeface="Calibri" charset="0"/>
              </a:rPr>
              <a:t>b</a:t>
            </a:r>
            <a:r>
              <a:rPr lang="el-GR" sz="2200" dirty="0">
                <a:latin typeface="Calibri" charset="0"/>
                <a:cs typeface="Calibri" charset="0"/>
              </a:rPr>
              <a:t> έχει το ίδιο αποτέλεσμα με την εντολή </a:t>
            </a:r>
            <a:r>
              <a:rPr lang="el-GR" sz="2200" dirty="0" err="1">
                <a:latin typeface="Calibri" charset="0"/>
                <a:cs typeface="Calibri" charset="0"/>
              </a:rPr>
              <a:t>b</a:t>
            </a:r>
            <a:r>
              <a:rPr lang="el-GR" sz="2200" dirty="0" err="1">
                <a:latin typeface="Calibri" charset="0"/>
                <a:cs typeface="Calibri" charset="0"/>
                <a:sym typeface="Wingdings" charset="0"/>
              </a:rPr>
              <a:t></a:t>
            </a:r>
            <a:r>
              <a:rPr lang="el-GR" sz="2200" dirty="0" err="1">
                <a:latin typeface="Calibri" charset="0"/>
                <a:cs typeface="Calibri" charset="0"/>
              </a:rPr>
              <a:t>a</a:t>
            </a:r>
            <a:r>
              <a:rPr lang="el-GR" sz="2200" dirty="0">
                <a:latin typeface="Calibri" charset="0"/>
                <a:cs typeface="Calibri" charset="0"/>
              </a:rPr>
              <a:t>.</a:t>
            </a:r>
            <a:endParaRPr lang="en-US" sz="2200" dirty="0">
              <a:latin typeface="Calibri" charset="0"/>
              <a:cs typeface="Calibri" charset="0"/>
            </a:endParaRPr>
          </a:p>
          <a:p>
            <a:pPr eaLnBrk="1" hangingPunct="1">
              <a:spcBef>
                <a:spcPts val="600"/>
              </a:spcBef>
              <a:spcAft>
                <a:spcPts val="1200"/>
              </a:spcAft>
            </a:pPr>
            <a:r>
              <a:rPr lang="el-GR" sz="2200" b="1" i="1" dirty="0">
                <a:latin typeface="Calibri" charset="0"/>
                <a:cs typeface="Calibri" charset="0"/>
              </a:rPr>
              <a:t>Ανάθεση αριθμητικής έκφρασης ως τιμή της μεταβλητής και όχι το αποτέλεσμα της αριθμητικής έκφρασης</a:t>
            </a:r>
            <a:r>
              <a:rPr lang="el-GR" sz="2200" i="1" dirty="0">
                <a:latin typeface="Calibri" charset="0"/>
                <a:cs typeface="Calibri" charset="0"/>
              </a:rPr>
              <a:t>: </a:t>
            </a:r>
            <a:r>
              <a:rPr lang="el-GR" sz="2200" dirty="0">
                <a:latin typeface="Calibri" charset="0"/>
                <a:cs typeface="Calibri" charset="0"/>
              </a:rPr>
              <a:t>Σε εντολές ανάθεσης τιμής που περιλαμβάνουν τον υπολογισμό μιας αριθμητικής έκφρασης προκειμένου να δοθεί τιμή στη μεταβλητή, οι μαθητές θεωρούν ότι οι μεταβλητές διατηρούν την αριθμητική έκφραση και όχι το αποτέλεσμα της αριθμητικής έκφρασης ως τιμή.</a:t>
            </a:r>
          </a:p>
          <a:p>
            <a:pPr eaLnBrk="1" hangingPunct="1">
              <a:spcBef>
                <a:spcPts val="900"/>
              </a:spcBef>
              <a:spcAft>
                <a:spcPts val="1200"/>
              </a:spcAft>
            </a:pPr>
            <a:endParaRPr lang="el-GR" sz="2000" dirty="0">
              <a:latin typeface="Tahoma" charset="0"/>
              <a:cs typeface="Calibri" charset="0"/>
            </a:endParaRPr>
          </a:p>
        </p:txBody>
      </p:sp>
    </p:spTree>
    <p:extLst>
      <p:ext uri="{BB962C8B-B14F-4D97-AF65-F5344CB8AC3E}">
        <p14:creationId xmlns:p14="http://schemas.microsoft.com/office/powerpoint/2010/main" val="2658551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 calcmode="lin" valueType="num">
                                      <p:cBhvr additive="base">
                                        <p:cTn id="7" dur="500" fill="hold"/>
                                        <p:tgtEl>
                                          <p:spTgt spid="296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63">
                                            <p:txEl>
                                              <p:pRg st="1" end="1"/>
                                            </p:txEl>
                                          </p:spTgt>
                                        </p:tgtEl>
                                        <p:attrNameLst>
                                          <p:attrName>style.visibility</p:attrName>
                                        </p:attrNameLst>
                                      </p:cBhvr>
                                      <p:to>
                                        <p:strVal val="visible"/>
                                      </p:to>
                                    </p:set>
                                    <p:anim calcmode="lin" valueType="num">
                                      <p:cBhvr additive="base">
                                        <p:cTn id="13" dur="500" fill="hold"/>
                                        <p:tgtEl>
                                          <p:spTgt spid="296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0" y="333375"/>
            <a:ext cx="9144000" cy="869950"/>
          </a:xfrm>
        </p:spPr>
        <p:txBody>
          <a:bodyPr/>
          <a:lstStyle/>
          <a:p>
            <a:pPr eaLnBrk="1" hangingPunct="1"/>
            <a:r>
              <a:rPr lang="el-GR" sz="2800">
                <a:latin typeface="Verdana" charset="0"/>
              </a:rPr>
              <a:t>Στην έννοια της μεταβλητής </a:t>
            </a:r>
            <a:r>
              <a:rPr lang="el-GR" sz="2400">
                <a:solidFill>
                  <a:schemeClr val="bg2"/>
                </a:solidFill>
                <a:latin typeface="Verdana" charset="0"/>
              </a:rPr>
              <a:t>(</a:t>
            </a:r>
            <a:r>
              <a:rPr lang="en-US" sz="2400">
                <a:solidFill>
                  <a:schemeClr val="bg2"/>
                </a:solidFill>
                <a:latin typeface="Verdana" charset="0"/>
              </a:rPr>
              <a:t>3</a:t>
            </a:r>
            <a:r>
              <a:rPr lang="el-GR" sz="2400">
                <a:solidFill>
                  <a:schemeClr val="bg2"/>
                </a:solidFill>
                <a:latin typeface="Verdana" charset="0"/>
              </a:rPr>
              <a:t>)</a:t>
            </a:r>
          </a:p>
        </p:txBody>
      </p:sp>
      <p:sp>
        <p:nvSpPr>
          <p:cNvPr id="329731" name="Rectangle 3"/>
          <p:cNvSpPr>
            <a:spLocks noGrp="1" noChangeArrowheads="1"/>
          </p:cNvSpPr>
          <p:nvPr>
            <p:ph type="body" idx="1"/>
          </p:nvPr>
        </p:nvSpPr>
        <p:spPr>
          <a:xfrm>
            <a:off x="0" y="1390650"/>
            <a:ext cx="9144000" cy="4681538"/>
          </a:xfrm>
        </p:spPr>
        <p:txBody>
          <a:bodyPr/>
          <a:lstStyle/>
          <a:p>
            <a:pPr eaLnBrk="1" hangingPunct="1">
              <a:spcBef>
                <a:spcPct val="0"/>
              </a:spcBef>
            </a:pPr>
            <a:r>
              <a:rPr lang="el-GR" sz="2200" b="1" i="1">
                <a:latin typeface="Calibri" charset="0"/>
                <a:cs typeface="Calibri" charset="0"/>
              </a:rPr>
              <a:t>Διασύνδεση των μεταβλητών στην περίπτωση της αντικατάστασης</a:t>
            </a:r>
            <a:r>
              <a:rPr lang="el-GR" sz="2200">
                <a:latin typeface="Calibri" charset="0"/>
                <a:cs typeface="Calibri" charset="0"/>
              </a:rPr>
              <a:t>: Σε περιπτώσεις που η εντολή ανάθεσης τιμής χρησιμοποιείται για τη δημιουργία αντιγράφου, οι μαθητές διασυνδέουν τις μεταβλητές και θεωρούν ότι οτιδήποτε «συμβαίνει» στη μια μεταβλητή «συμβαίνει» και στην άλλη μετά την εκτέλεση της συγκεκριμένης εντολής ανάθεσης.</a:t>
            </a:r>
          </a:p>
          <a:p>
            <a:pPr eaLnBrk="1" hangingPunct="1">
              <a:spcBef>
                <a:spcPts val="600"/>
              </a:spcBef>
            </a:pPr>
            <a:r>
              <a:rPr lang="el-GR" sz="2200" b="1" i="1">
                <a:latin typeface="Calibri" charset="0"/>
                <a:cs typeface="Calibri" charset="0"/>
              </a:rPr>
              <a:t>Εμφάνιση της τιμής της μεταβλητής μόνο όταν έχει προηγηθεί ανάγνωση της τιμής της</a:t>
            </a:r>
            <a:r>
              <a:rPr lang="el-GR" sz="2200">
                <a:latin typeface="Calibri" charset="0"/>
                <a:cs typeface="Calibri" charset="0"/>
              </a:rPr>
              <a:t>: Οι μαθητές θεωρούν ότι μπορούν να χρησιμοποιούν την εντολή εξόδου για την εμφάνιση της τιμής της μεταβλητής μόνο εφόσον έχει προηγηθεί εντολή εισόδου για την ανάγνωση της τιμή της.</a:t>
            </a:r>
          </a:p>
          <a:p>
            <a:pPr eaLnBrk="1" hangingPunct="1">
              <a:spcBef>
                <a:spcPts val="600"/>
              </a:spcBef>
            </a:pPr>
            <a:r>
              <a:rPr lang="el-GR" sz="2200" b="1" i="1">
                <a:latin typeface="Calibri" charset="0"/>
                <a:cs typeface="Calibri" charset="0"/>
              </a:rPr>
              <a:t>Καθορισμός του τύπου της μεταβλητής</a:t>
            </a:r>
            <a:r>
              <a:rPr lang="el-GR" sz="2200">
                <a:latin typeface="Calibri" charset="0"/>
                <a:cs typeface="Calibri" charset="0"/>
              </a:rPr>
              <a:t>: Οι μαθητές αντιμετωπίζουν δυσκολίες στον προσδιορισμό και καθορισμό του τύπου των μεταβλητών.</a:t>
            </a:r>
          </a:p>
        </p:txBody>
      </p:sp>
    </p:spTree>
    <p:extLst>
      <p:ext uri="{BB962C8B-B14F-4D97-AF65-F5344CB8AC3E}">
        <p14:creationId xmlns:p14="http://schemas.microsoft.com/office/powerpoint/2010/main" val="4066507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9731">
                                            <p:txEl>
                                              <p:pRg st="0" end="0"/>
                                            </p:txEl>
                                          </p:spTgt>
                                        </p:tgtEl>
                                        <p:attrNameLst>
                                          <p:attrName>style.visibility</p:attrName>
                                        </p:attrNameLst>
                                      </p:cBhvr>
                                      <p:to>
                                        <p:strVal val="visible"/>
                                      </p:to>
                                    </p:set>
                                    <p:anim calcmode="lin" valueType="num">
                                      <p:cBhvr additive="base">
                                        <p:cTn id="7" dur="500" fill="hold"/>
                                        <p:tgtEl>
                                          <p:spTgt spid="329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9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9731">
                                            <p:txEl>
                                              <p:pRg st="1" end="1"/>
                                            </p:txEl>
                                          </p:spTgt>
                                        </p:tgtEl>
                                        <p:attrNameLst>
                                          <p:attrName>style.visibility</p:attrName>
                                        </p:attrNameLst>
                                      </p:cBhvr>
                                      <p:to>
                                        <p:strVal val="visible"/>
                                      </p:to>
                                    </p:set>
                                    <p:anim calcmode="lin" valueType="num">
                                      <p:cBhvr additive="base">
                                        <p:cTn id="13" dur="500" fill="hold"/>
                                        <p:tgtEl>
                                          <p:spTgt spid="3297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97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9731">
                                            <p:txEl>
                                              <p:pRg st="2" end="2"/>
                                            </p:txEl>
                                          </p:spTgt>
                                        </p:tgtEl>
                                        <p:attrNameLst>
                                          <p:attrName>style.visibility</p:attrName>
                                        </p:attrNameLst>
                                      </p:cBhvr>
                                      <p:to>
                                        <p:strVal val="visible"/>
                                      </p:to>
                                    </p:set>
                                    <p:anim calcmode="lin" valueType="num">
                                      <p:cBhvr additive="base">
                                        <p:cTn id="19" dur="500" fill="hold"/>
                                        <p:tgtEl>
                                          <p:spTgt spid="3297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97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1782</TotalTime>
  <Words>2907</Words>
  <Application>Microsoft Macintosh PowerPoint</Application>
  <PresentationFormat>On-screen Show (4:3)</PresentationFormat>
  <Paragraphs>234</Paragraphs>
  <Slides>49</Slides>
  <Notes>25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Θέμα του Office</vt:lpstr>
      <vt:lpstr>Διδακτική της Πληροφορικής</vt:lpstr>
      <vt:lpstr>Περιεχόμενα Παρουσίασης</vt:lpstr>
      <vt:lpstr>  Γνώσεις και Δεξιότητες στον Προγραμματισμό</vt:lpstr>
      <vt:lpstr>Ποιες είναι οι Γνώσεις και οι Δεξιότητες που πρέπει να αποκτήσουν/καλλιεργήσουν οι μαθητές στον Προγραμματισμό;</vt:lpstr>
      <vt:lpstr>Γνώσεις και οι Δεξιότητες στον Προγραμματισμό</vt:lpstr>
      <vt:lpstr>  Μαθησιακές Δυσκολίες στον Προγραμματισμό</vt:lpstr>
      <vt:lpstr>Στην έννοια της μεταβλητής (1)</vt:lpstr>
      <vt:lpstr>Στην έννοια της μεταβλητής (2)</vt:lpstr>
      <vt:lpstr>Στην έννοια της μεταβλητής (3)</vt:lpstr>
      <vt:lpstr>Στις Εντολές Εισόδου-Εξόδου </vt:lpstr>
      <vt:lpstr>Στις Δομές Επιλογής </vt:lpstr>
      <vt:lpstr>Στις Δομές Επανάληψης (1) </vt:lpstr>
      <vt:lpstr>Στις Δομές Επανάληψης (2) </vt:lpstr>
      <vt:lpstr>Στους Πίνακες </vt:lpstr>
      <vt:lpstr>Βασικές Αιτίες Μαθησιακών Δυσκολιών (1) </vt:lpstr>
      <vt:lpstr>Βασικές Αιτίες Μαθησιακών Δυσκολιών (2) </vt:lpstr>
      <vt:lpstr>  Διδακτικές Προσεγγίσεις στον Προγραμματισμό</vt:lpstr>
      <vt:lpstr>Διδακτικές Προσεγγίσεις  σε μαθήματα Προγραμματισμού</vt:lpstr>
      <vt:lpstr>Η Προσέγγιση «Μαύρο-Κουτί»</vt:lpstr>
      <vt:lpstr>Προσέγγιση βασισμένη στις «Διερευνήσεις» </vt:lpstr>
      <vt:lpstr>Προσέγγιση βασισμένη στη συνεργασία:  Προγραμματίζοντας σε Ζευγάρια </vt:lpstr>
      <vt:lpstr>Δραστηριότητα</vt:lpstr>
      <vt:lpstr>Προγραμματιστικά Περιβάλλοντα για τη Δευτεροβάθμια Εκπαίδευση</vt:lpstr>
      <vt:lpstr>PowerPoint Presentation</vt:lpstr>
      <vt:lpstr>Παιχνίδι Ρόλων</vt:lpstr>
      <vt:lpstr>Ταξινόμηση Φυσαλίδας</vt:lpstr>
      <vt:lpstr>Αλγόριθμος Ταξινόμησης Φυσαλίδας</vt:lpstr>
      <vt:lpstr>Πλαίσιο ECLiP</vt:lpstr>
      <vt:lpstr>ECLiP  Exploratory+Collaborative Learning in Programming</vt:lpstr>
      <vt:lpstr>ECLiP: Δημιουργία κινήτρου για μάθηση</vt:lpstr>
      <vt:lpstr>ECLiP: Δημιουργία κινήτρου για μάθηση: Προτάσεις (1)</vt:lpstr>
      <vt:lpstr>ECLiP: Δημιουργία κινήτρου για μάθηση : Προτάσεις (2)</vt:lpstr>
      <vt:lpstr>ECLiP: Οικοδόμηση της γνώσης μέσω της Διερεύνησης+Συνεργασίας</vt:lpstr>
      <vt:lpstr>ECLiP: Οικοδόμηση της γνώσης μέσω της Διερεύνησης+Συνεργασίας: Προτάσεις (1)</vt:lpstr>
      <vt:lpstr>ECLiP: Οικοδόμηση της γνώσης μέσω της Διερεύνησης+Συνεργασίας: Προτάσεις (2)</vt:lpstr>
      <vt:lpstr>ECLiP: Εφαρμογή – Εκλέπτυνση της  γνώσης</vt:lpstr>
      <vt:lpstr>ECLiP: Εφαρμογή – Εκλέπτυνση της  γνώσης: Προτάσεις</vt:lpstr>
      <vt:lpstr>Παραδείγματα</vt:lpstr>
      <vt:lpstr>e-ECLiP Δομή δραστηριοτήτων (I) </vt:lpstr>
      <vt:lpstr>e-ECLiP Δομή δραστηριοτήτων (ΙΙ)</vt:lpstr>
      <vt:lpstr>e-ECLiP Ανατροφοδότηση</vt:lpstr>
      <vt:lpstr>e-ECLiP</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Michael Pantazoglou</cp:lastModifiedBy>
  <cp:revision>226</cp:revision>
  <dcterms:created xsi:type="dcterms:W3CDTF">2012-09-06T09:03:05Z</dcterms:created>
  <dcterms:modified xsi:type="dcterms:W3CDTF">2015-03-24T10:35:18Z</dcterms:modified>
</cp:coreProperties>
</file>