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1" r:id="rId2"/>
    <p:sldId id="261" r:id="rId3"/>
    <p:sldId id="302" r:id="rId4"/>
    <p:sldId id="303" r:id="rId5"/>
    <p:sldId id="304" r:id="rId6"/>
    <p:sldId id="305" r:id="rId7"/>
    <p:sldId id="306" r:id="rId8"/>
    <p:sldId id="307" r:id="rId9"/>
    <p:sldId id="308" r:id="rId10"/>
    <p:sldId id="309" r:id="rId11"/>
    <p:sldId id="310" r:id="rId12"/>
    <p:sldId id="311" r:id="rId13"/>
    <p:sldId id="312" r:id="rId14"/>
    <p:sldId id="322" r:id="rId15"/>
    <p:sldId id="323" r:id="rId16"/>
    <p:sldId id="324" r:id="rId17"/>
    <p:sldId id="325" r:id="rId18"/>
    <p:sldId id="326" r:id="rId19"/>
    <p:sldId id="316" r:id="rId20"/>
    <p:sldId id="317" r:id="rId21"/>
    <p:sldId id="318" r:id="rId22"/>
    <p:sldId id="320" r:id="rId23"/>
    <p:sldId id="321" r:id="rId24"/>
    <p:sldId id="319" r:id="rId2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01"/>
            <p14:sldId id="261"/>
            <p14:sldId id="302"/>
            <p14:sldId id="303"/>
            <p14:sldId id="304"/>
            <p14:sldId id="305"/>
            <p14:sldId id="306"/>
            <p14:sldId id="307"/>
            <p14:sldId id="308"/>
            <p14:sldId id="309"/>
            <p14:sldId id="310"/>
            <p14:sldId id="311"/>
            <p14:sldId id="312"/>
            <p14:sldId id="322"/>
            <p14:sldId id="323"/>
            <p14:sldId id="324"/>
            <p14:sldId id="325"/>
            <p14:sldId id="326"/>
            <p14:sldId id="316"/>
            <p14:sldId id="317"/>
            <p14:sldId id="318"/>
            <p14:sldId id="320"/>
            <p14:sldId id="321"/>
            <p14:sldId id="319"/>
          </p14:sldIdLst>
        </p14:section>
        <p14:section name="Untitled Section" id="{0F1CB131-A6BD-43D0-B8D4-1F27CEF7A05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99309" autoAdjust="0"/>
  </p:normalViewPr>
  <p:slideViewPr>
    <p:cSldViewPr>
      <p:cViewPr varScale="1">
        <p:scale>
          <a:sx n="88" d="100"/>
          <a:sy n="88" d="100"/>
        </p:scale>
        <p:origin x="1122" y="1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21/1/2015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69383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a:t>
            </a:fld>
            <a:endParaRPr lang="el-GR"/>
          </a:p>
        </p:txBody>
      </p:sp>
    </p:spTree>
    <p:extLst>
      <p:ext uri="{BB962C8B-B14F-4D97-AF65-F5344CB8AC3E}">
        <p14:creationId xmlns:p14="http://schemas.microsoft.com/office/powerpoint/2010/main" val="3212885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11</a:t>
            </a:fld>
            <a:endParaRPr lang="el-GR"/>
          </a:p>
        </p:txBody>
      </p:sp>
    </p:spTree>
    <p:extLst>
      <p:ext uri="{BB962C8B-B14F-4D97-AF65-F5344CB8AC3E}">
        <p14:creationId xmlns:p14="http://schemas.microsoft.com/office/powerpoint/2010/main" val="4201644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12</a:t>
            </a:fld>
            <a:endParaRPr lang="el-GR"/>
          </a:p>
        </p:txBody>
      </p:sp>
    </p:spTree>
    <p:extLst>
      <p:ext uri="{BB962C8B-B14F-4D97-AF65-F5344CB8AC3E}">
        <p14:creationId xmlns:p14="http://schemas.microsoft.com/office/powerpoint/2010/main" val="4270595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13</a:t>
            </a:fld>
            <a:endParaRPr lang="el-GR"/>
          </a:p>
        </p:txBody>
      </p:sp>
    </p:spTree>
    <p:extLst>
      <p:ext uri="{BB962C8B-B14F-4D97-AF65-F5344CB8AC3E}">
        <p14:creationId xmlns:p14="http://schemas.microsoft.com/office/powerpoint/2010/main" val="160207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14</a:t>
            </a:fld>
            <a:endParaRPr lang="el-GR"/>
          </a:p>
        </p:txBody>
      </p:sp>
    </p:spTree>
    <p:extLst>
      <p:ext uri="{BB962C8B-B14F-4D97-AF65-F5344CB8AC3E}">
        <p14:creationId xmlns:p14="http://schemas.microsoft.com/office/powerpoint/2010/main" val="1984142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15</a:t>
            </a:fld>
            <a:endParaRPr lang="el-GR"/>
          </a:p>
        </p:txBody>
      </p:sp>
    </p:spTree>
    <p:extLst>
      <p:ext uri="{BB962C8B-B14F-4D97-AF65-F5344CB8AC3E}">
        <p14:creationId xmlns:p14="http://schemas.microsoft.com/office/powerpoint/2010/main" val="2237082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16</a:t>
            </a:fld>
            <a:endParaRPr lang="el-GR">
              <a:solidFill>
                <a:prstClr val="black"/>
              </a:solidFill>
            </a:endParaRPr>
          </a:p>
        </p:txBody>
      </p:sp>
    </p:spTree>
    <p:extLst>
      <p:ext uri="{BB962C8B-B14F-4D97-AF65-F5344CB8AC3E}">
        <p14:creationId xmlns:p14="http://schemas.microsoft.com/office/powerpoint/2010/main" val="793892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17</a:t>
            </a:fld>
            <a:endParaRPr lang="el-GR">
              <a:solidFill>
                <a:prstClr val="black"/>
              </a:solidFill>
            </a:endParaRPr>
          </a:p>
        </p:txBody>
      </p:sp>
    </p:spTree>
    <p:extLst>
      <p:ext uri="{BB962C8B-B14F-4D97-AF65-F5344CB8AC3E}">
        <p14:creationId xmlns:p14="http://schemas.microsoft.com/office/powerpoint/2010/main" val="4245543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18</a:t>
            </a:fld>
            <a:endParaRPr lang="el-GR">
              <a:solidFill>
                <a:prstClr val="black"/>
              </a:solidFill>
            </a:endParaRPr>
          </a:p>
        </p:txBody>
      </p:sp>
    </p:spTree>
    <p:extLst>
      <p:ext uri="{BB962C8B-B14F-4D97-AF65-F5344CB8AC3E}">
        <p14:creationId xmlns:p14="http://schemas.microsoft.com/office/powerpoint/2010/main" val="2337721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19</a:t>
            </a:fld>
            <a:endParaRPr lang="el-GR">
              <a:solidFill>
                <a:prstClr val="black"/>
              </a:solidFill>
            </a:endParaRPr>
          </a:p>
        </p:txBody>
      </p:sp>
    </p:spTree>
    <p:extLst>
      <p:ext uri="{BB962C8B-B14F-4D97-AF65-F5344CB8AC3E}">
        <p14:creationId xmlns:p14="http://schemas.microsoft.com/office/powerpoint/2010/main" val="44482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20</a:t>
            </a:fld>
            <a:endParaRPr lang="el-GR">
              <a:solidFill>
                <a:prstClr val="black"/>
              </a:solidFill>
            </a:endParaRPr>
          </a:p>
        </p:txBody>
      </p:sp>
    </p:spTree>
    <p:extLst>
      <p:ext uri="{BB962C8B-B14F-4D97-AF65-F5344CB8AC3E}">
        <p14:creationId xmlns:p14="http://schemas.microsoft.com/office/powerpoint/2010/main" val="1866545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21</a:t>
            </a:fld>
            <a:endParaRPr lang="el-GR">
              <a:solidFill>
                <a:prstClr val="black"/>
              </a:solidFill>
            </a:endParaRPr>
          </a:p>
        </p:txBody>
      </p:sp>
    </p:spTree>
    <p:extLst>
      <p:ext uri="{BB962C8B-B14F-4D97-AF65-F5344CB8AC3E}">
        <p14:creationId xmlns:p14="http://schemas.microsoft.com/office/powerpoint/2010/main" val="3216580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22</a:t>
            </a:fld>
            <a:endParaRPr lang="el-GR">
              <a:solidFill>
                <a:prstClr val="black"/>
              </a:solidFill>
            </a:endParaRPr>
          </a:p>
        </p:txBody>
      </p:sp>
    </p:spTree>
    <p:extLst>
      <p:ext uri="{BB962C8B-B14F-4D97-AF65-F5344CB8AC3E}">
        <p14:creationId xmlns:p14="http://schemas.microsoft.com/office/powerpoint/2010/main" val="2758964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23</a:t>
            </a:fld>
            <a:endParaRPr lang="el-GR">
              <a:solidFill>
                <a:prstClr val="black"/>
              </a:solidFill>
            </a:endParaRPr>
          </a:p>
        </p:txBody>
      </p:sp>
    </p:spTree>
    <p:extLst>
      <p:ext uri="{BB962C8B-B14F-4D97-AF65-F5344CB8AC3E}">
        <p14:creationId xmlns:p14="http://schemas.microsoft.com/office/powerpoint/2010/main" val="4169951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24</a:t>
            </a:fld>
            <a:endParaRPr lang="el-GR">
              <a:solidFill>
                <a:prstClr val="black"/>
              </a:solidFill>
            </a:endParaRPr>
          </a:p>
        </p:txBody>
      </p:sp>
    </p:spTree>
    <p:extLst>
      <p:ext uri="{BB962C8B-B14F-4D97-AF65-F5344CB8AC3E}">
        <p14:creationId xmlns:p14="http://schemas.microsoft.com/office/powerpoint/2010/main" val="3073090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a:t>
            </a:fld>
            <a:endParaRPr lang="el-GR"/>
          </a:p>
        </p:txBody>
      </p:sp>
    </p:spTree>
    <p:extLst>
      <p:ext uri="{BB962C8B-B14F-4D97-AF65-F5344CB8AC3E}">
        <p14:creationId xmlns:p14="http://schemas.microsoft.com/office/powerpoint/2010/main" val="1088306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a:t>
            </a:fld>
            <a:endParaRPr lang="el-GR"/>
          </a:p>
        </p:txBody>
      </p:sp>
    </p:spTree>
    <p:extLst>
      <p:ext uri="{BB962C8B-B14F-4D97-AF65-F5344CB8AC3E}">
        <p14:creationId xmlns:p14="http://schemas.microsoft.com/office/powerpoint/2010/main" val="412624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a:t>
            </a:fld>
            <a:endParaRPr lang="el-GR"/>
          </a:p>
        </p:txBody>
      </p:sp>
    </p:spTree>
    <p:extLst>
      <p:ext uri="{BB962C8B-B14F-4D97-AF65-F5344CB8AC3E}">
        <p14:creationId xmlns:p14="http://schemas.microsoft.com/office/powerpoint/2010/main" val="1985591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a:t>
            </a:fld>
            <a:endParaRPr lang="el-GR"/>
          </a:p>
        </p:txBody>
      </p:sp>
    </p:spTree>
    <p:extLst>
      <p:ext uri="{BB962C8B-B14F-4D97-AF65-F5344CB8AC3E}">
        <p14:creationId xmlns:p14="http://schemas.microsoft.com/office/powerpoint/2010/main" val="105448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a:t>
            </a:fld>
            <a:endParaRPr lang="el-GR"/>
          </a:p>
        </p:txBody>
      </p:sp>
    </p:spTree>
    <p:extLst>
      <p:ext uri="{BB962C8B-B14F-4D97-AF65-F5344CB8AC3E}">
        <p14:creationId xmlns:p14="http://schemas.microsoft.com/office/powerpoint/2010/main" val="2147354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a:t>
            </a:fld>
            <a:endParaRPr lang="el-GR"/>
          </a:p>
        </p:txBody>
      </p:sp>
    </p:spTree>
    <p:extLst>
      <p:ext uri="{BB962C8B-B14F-4D97-AF65-F5344CB8AC3E}">
        <p14:creationId xmlns:p14="http://schemas.microsoft.com/office/powerpoint/2010/main" val="2441378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a:t>
            </a:fld>
            <a:endParaRPr lang="el-GR"/>
          </a:p>
        </p:txBody>
      </p:sp>
    </p:spTree>
    <p:extLst>
      <p:ext uri="{BB962C8B-B14F-4D97-AF65-F5344CB8AC3E}">
        <p14:creationId xmlns:p14="http://schemas.microsoft.com/office/powerpoint/2010/main" val="2702003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Ιστορία και χώρος</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Ιστορία και χώρος</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Ιστορία και χώρος</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Ιστορία και χώρος</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Ιστορία και χώρος</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Ιστορία και χώρος</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Ιστορία και χώρος</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eclass.uoa.gr/courses/ARCH24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opencourses.uoa.gr/courses/ARCH9"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en.wikipedia.org/wiki/Early_world_map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el.wikipedia.org/wiki/%CE%95%CF%80%CE%AF%CF%80%CE%B5%CE%B4%CE%B7_%CE%B3%CE%B7" TargetMode="External"/><Relationship Id="rId5" Type="http://schemas.openxmlformats.org/officeDocument/2006/relationships/hyperlink" Target="http://bibliodyssey.blogspot.ca/2008/05/multiplicity-in-time-and-space.html" TargetMode="External"/><Relationship Id="rId4" Type="http://schemas.openxmlformats.org/officeDocument/2006/relationships/hyperlink" Target="http://ca.wikipedia.org/wiki/Mapamundi"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zonu.com/detail-en/2009-09-17-823/Balkans-Historical-Aspirations-Map-1912.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zonu.com/detail-en/2009-09-17-798/The-World-in-the-16th-Century.html" TargetMode="External"/><Relationship Id="rId4" Type="http://schemas.openxmlformats.org/officeDocument/2006/relationships/hyperlink" Target="http://en.wikipedia.org/wiki/History_of_Bulgaria_(1878%E2%80%931946)"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467544" y="2006575"/>
            <a:ext cx="8278688" cy="1470025"/>
          </a:xfrm>
        </p:spPr>
        <p:txBody>
          <a:bodyPr/>
          <a:lstStyle/>
          <a:p>
            <a:r>
              <a:rPr lang="en-US" dirty="0" smtClean="0">
                <a:solidFill>
                  <a:srgbClr val="5075BC"/>
                </a:solidFill>
              </a:rPr>
              <a:t>II</a:t>
            </a:r>
            <a:r>
              <a:rPr lang="el-GR" dirty="0" smtClean="0">
                <a:solidFill>
                  <a:srgbClr val="5075BC"/>
                </a:solidFill>
              </a:rPr>
              <a:t>2</a:t>
            </a:r>
            <a:r>
              <a:rPr lang="en-US" dirty="0" smtClean="0">
                <a:solidFill>
                  <a:srgbClr val="5075BC"/>
                </a:solidFill>
              </a:rPr>
              <a:t>9</a:t>
            </a:r>
            <a:r>
              <a:rPr lang="el-GR" dirty="0" smtClean="0">
                <a:solidFill>
                  <a:srgbClr val="5075BC"/>
                </a:solidFill>
              </a:rPr>
              <a:t> Θεωρία της Ιστορίας</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r>
              <a:rPr lang="el-GR" sz="2800" dirty="0">
                <a:solidFill>
                  <a:srgbClr val="5075BC"/>
                </a:solidFill>
                <a:latin typeface="+mj-lt"/>
                <a:ea typeface="+mj-ea"/>
                <a:cs typeface="+mj-cs"/>
              </a:rPr>
              <a:t>Ενότητα </a:t>
            </a:r>
            <a:r>
              <a:rPr lang="el-GR" sz="2800" dirty="0" smtClean="0">
                <a:solidFill>
                  <a:srgbClr val="5075BC"/>
                </a:solidFill>
                <a:latin typeface="+mj-lt"/>
                <a:ea typeface="+mj-ea"/>
                <a:cs typeface="+mj-cs"/>
              </a:rPr>
              <a:t>6:</a:t>
            </a:r>
            <a:r>
              <a:rPr lang="en-US" sz="2800" dirty="0" smtClean="0">
                <a:solidFill>
                  <a:srgbClr val="5075BC"/>
                </a:solidFill>
                <a:latin typeface="+mj-lt"/>
                <a:ea typeface="+mj-ea"/>
                <a:cs typeface="+mj-cs"/>
              </a:rPr>
              <a:t> </a:t>
            </a:r>
            <a:r>
              <a:rPr lang="el-GR" sz="2800" dirty="0" smtClean="0"/>
              <a:t>Ιστορία και χώρος</a:t>
            </a:r>
            <a:endParaRPr lang="el-GR" sz="2800" dirty="0"/>
          </a:p>
          <a:p>
            <a:endParaRPr lang="en-US" sz="2800" dirty="0" smtClean="0"/>
          </a:p>
          <a:p>
            <a:r>
              <a:rPr lang="el-GR" sz="2800" dirty="0" smtClean="0"/>
              <a:t>Αντώνης Λιάκος</a:t>
            </a:r>
          </a:p>
          <a:p>
            <a:r>
              <a:rPr lang="el-GR" sz="2800" dirty="0" smtClean="0"/>
              <a:t>Φιλοσοφική Σχολή</a:t>
            </a:r>
          </a:p>
          <a:p>
            <a:r>
              <a:rPr lang="el-GR" sz="2800" dirty="0" smtClean="0"/>
              <a:t>Τμήμα Ιστορίας - Αρχαιολογίας</a:t>
            </a:r>
            <a:endParaRPr lang="en-US" sz="2800" dirty="0" smtClean="0"/>
          </a:p>
          <a:p>
            <a:endParaRPr lang="el-GR" sz="2800" dirty="0" smtClean="0"/>
          </a:p>
        </p:txBody>
      </p:sp>
    </p:spTree>
    <p:extLst>
      <p:ext uri="{BB962C8B-B14F-4D97-AF65-F5344CB8AC3E}">
        <p14:creationId xmlns:p14="http://schemas.microsoft.com/office/powerpoint/2010/main" val="3639888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ιστορία του χώρου</a:t>
            </a:r>
          </a:p>
        </p:txBody>
      </p:sp>
      <p:sp>
        <p:nvSpPr>
          <p:cNvPr id="3" name="Content Placeholder 2"/>
          <p:cNvSpPr>
            <a:spLocks noGrp="1"/>
          </p:cNvSpPr>
          <p:nvPr>
            <p:ph idx="1"/>
          </p:nvPr>
        </p:nvSpPr>
        <p:spPr>
          <a:xfrm>
            <a:off x="457200" y="1916832"/>
            <a:ext cx="8229600" cy="1584175"/>
          </a:xfrm>
        </p:spPr>
        <p:txBody>
          <a:bodyPr>
            <a:normAutofit/>
          </a:bodyPr>
          <a:lstStyle/>
          <a:p>
            <a:pPr marL="0"/>
            <a:r>
              <a:rPr lang="el-GR" sz="2400" dirty="0"/>
              <a:t>Η ιστορία του φυσικού </a:t>
            </a:r>
            <a:r>
              <a:rPr lang="el-GR" sz="2400" dirty="0" smtClean="0"/>
              <a:t>χώρου.</a:t>
            </a:r>
            <a:endParaRPr lang="el-GR" sz="2400" dirty="0"/>
          </a:p>
          <a:p>
            <a:pPr marL="0"/>
            <a:r>
              <a:rPr lang="el-GR" sz="2400" dirty="0"/>
              <a:t>Ιστορία και </a:t>
            </a:r>
            <a:r>
              <a:rPr lang="el-GR" sz="2400" dirty="0" smtClean="0"/>
              <a:t>περιβάλλον.</a:t>
            </a:r>
            <a:endParaRPr lang="el-GR" sz="2400" dirty="0"/>
          </a:p>
          <a:p>
            <a:pPr marL="0"/>
            <a:r>
              <a:rPr lang="el-GR" sz="2400" dirty="0"/>
              <a:t>Ιστορική γεωγραφία. Οι μεταβολές του </a:t>
            </a:r>
            <a:r>
              <a:rPr lang="el-GR" sz="2400" dirty="0" smtClean="0"/>
              <a:t>χώρου.</a:t>
            </a:r>
            <a:endParaRPr lang="el-GR" sz="2400" dirty="0"/>
          </a:p>
        </p:txBody>
      </p:sp>
    </p:spTree>
    <p:extLst>
      <p:ext uri="{BB962C8B-B14F-4D97-AF65-F5344CB8AC3E}">
        <p14:creationId xmlns:p14="http://schemas.microsoft.com/office/powerpoint/2010/main" val="224141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2286000" y="1340768"/>
            <a:ext cx="4953182" cy="3945421"/>
          </a:xfrm>
          <a:prstGeom prst="rect">
            <a:avLst/>
          </a:prstGeom>
          <a:ln>
            <a:solidFill>
              <a:schemeClr val="tx1"/>
            </a:solidFill>
          </a:ln>
        </p:spPr>
      </p:pic>
      <p:sp>
        <p:nvSpPr>
          <p:cNvPr id="2" name="Ορθογώνιο 1"/>
          <p:cNvSpPr/>
          <p:nvPr/>
        </p:nvSpPr>
        <p:spPr>
          <a:xfrm>
            <a:off x="1531359" y="5445224"/>
            <a:ext cx="6462464" cy="461665"/>
          </a:xfrm>
          <a:prstGeom prst="rect">
            <a:avLst/>
          </a:prstGeom>
        </p:spPr>
        <p:txBody>
          <a:bodyPr wrap="square">
            <a:spAutoFit/>
          </a:bodyPr>
          <a:lstStyle/>
          <a:p>
            <a:r>
              <a:rPr lang="en-US" sz="2400" dirty="0"/>
              <a:t>Balkan Aspirations (showing boundaries of 1912).</a:t>
            </a:r>
            <a:endParaRPr lang="el-GR" sz="2400" dirty="0"/>
          </a:p>
        </p:txBody>
      </p:sp>
      <p:sp>
        <p:nvSpPr>
          <p:cNvPr id="4" name="Θέση κειμένου 1"/>
          <p:cNvSpPr txBox="1">
            <a:spLocks/>
          </p:cNvSpPr>
          <p:nvPr/>
        </p:nvSpPr>
        <p:spPr>
          <a:xfrm>
            <a:off x="4006507" y="789479"/>
            <a:ext cx="1512168" cy="5713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5.</a:t>
            </a:r>
            <a:endParaRPr lang="el-GR" sz="2800" dirty="0"/>
          </a:p>
          <a:p>
            <a:pPr marL="0" indent="0">
              <a:buNone/>
            </a:pPr>
            <a:endParaRPr lang="el-GR" sz="2800" dirty="0"/>
          </a:p>
        </p:txBody>
      </p:sp>
    </p:spTree>
    <p:extLst>
      <p:ext uri="{BB962C8B-B14F-4D97-AF65-F5344CB8AC3E}">
        <p14:creationId xmlns:p14="http://schemas.microsoft.com/office/powerpoint/2010/main" val="1490809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stretch>
            <a:fillRect/>
          </a:stretch>
        </p:blipFill>
        <p:spPr>
          <a:xfrm>
            <a:off x="3131840" y="832015"/>
            <a:ext cx="3251318" cy="4903411"/>
          </a:xfrm>
          <a:prstGeom prst="rect">
            <a:avLst/>
          </a:prstGeom>
          <a:ln>
            <a:solidFill>
              <a:schemeClr val="tx1"/>
            </a:solidFill>
          </a:ln>
        </p:spPr>
      </p:pic>
      <p:sp>
        <p:nvSpPr>
          <p:cNvPr id="3" name="Θέση κειμένου 1"/>
          <p:cNvSpPr txBox="1">
            <a:spLocks/>
          </p:cNvSpPr>
          <p:nvPr/>
        </p:nvSpPr>
        <p:spPr>
          <a:xfrm>
            <a:off x="3996213" y="289476"/>
            <a:ext cx="1512168" cy="5713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6.</a:t>
            </a:r>
            <a:endParaRPr lang="el-GR" sz="2800" dirty="0"/>
          </a:p>
          <a:p>
            <a:pPr marL="0" indent="0">
              <a:buNone/>
            </a:pPr>
            <a:endParaRPr lang="el-GR" sz="2800" dirty="0"/>
          </a:p>
        </p:txBody>
      </p:sp>
      <p:sp>
        <p:nvSpPr>
          <p:cNvPr id="2" name="Ορθογώνιο 1"/>
          <p:cNvSpPr/>
          <p:nvPr/>
        </p:nvSpPr>
        <p:spPr>
          <a:xfrm>
            <a:off x="2977420" y="5758391"/>
            <a:ext cx="3549754" cy="461665"/>
          </a:xfrm>
          <a:prstGeom prst="rect">
            <a:avLst/>
          </a:prstGeom>
        </p:spPr>
        <p:txBody>
          <a:bodyPr wrap="none">
            <a:spAutoFit/>
          </a:bodyPr>
          <a:lstStyle/>
          <a:p>
            <a:r>
              <a:rPr lang="fr-FR" sz="2400" dirty="0"/>
              <a:t>Balkan states </a:t>
            </a:r>
            <a:r>
              <a:rPr lang="fr-FR" sz="2400" dirty="0" err="1"/>
              <a:t>around</a:t>
            </a:r>
            <a:r>
              <a:rPr lang="fr-FR" sz="2400" dirty="0"/>
              <a:t> 1900.</a:t>
            </a:r>
            <a:endParaRPr lang="el-GR" sz="2400" dirty="0"/>
          </a:p>
        </p:txBody>
      </p:sp>
    </p:spTree>
    <p:extLst>
      <p:ext uri="{BB962C8B-B14F-4D97-AF65-F5344CB8AC3E}">
        <p14:creationId xmlns:p14="http://schemas.microsoft.com/office/powerpoint/2010/main" val="3256451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stretch>
            <a:fillRect/>
          </a:stretch>
        </p:blipFill>
        <p:spPr>
          <a:xfrm>
            <a:off x="611560" y="1124744"/>
            <a:ext cx="4598806" cy="4814540"/>
          </a:xfrm>
          <a:prstGeom prst="rect">
            <a:avLst/>
          </a:prstGeom>
          <a:ln>
            <a:solidFill>
              <a:schemeClr val="tx1"/>
            </a:solidFill>
          </a:ln>
        </p:spPr>
      </p:pic>
      <p:sp>
        <p:nvSpPr>
          <p:cNvPr id="2" name="Ορθογώνιο 1"/>
          <p:cNvSpPr/>
          <p:nvPr/>
        </p:nvSpPr>
        <p:spPr>
          <a:xfrm>
            <a:off x="5364088" y="1052736"/>
            <a:ext cx="3528392" cy="3939540"/>
          </a:xfrm>
          <a:prstGeom prst="rect">
            <a:avLst/>
          </a:prstGeom>
        </p:spPr>
        <p:txBody>
          <a:bodyPr wrap="square">
            <a:spAutoFit/>
          </a:bodyPr>
          <a:lstStyle/>
          <a:p>
            <a:pPr marL="285750" indent="-285750">
              <a:spcBef>
                <a:spcPts val="1200"/>
              </a:spcBef>
              <a:buFont typeface="Arial" panose="020B0604020202020204" pitchFamily="34" charset="0"/>
              <a:buChar char="•"/>
            </a:pPr>
            <a:r>
              <a:rPr lang="en-US" sz="2400" dirty="0"/>
              <a:t>Map from page 34 of "The Public Schools Historical Atlas" by Charles </a:t>
            </a:r>
            <a:r>
              <a:rPr lang="en-US" sz="2400" dirty="0" err="1"/>
              <a:t>Colbeck</a:t>
            </a:r>
            <a:r>
              <a:rPr lang="en-US" sz="2400" dirty="0"/>
              <a:t>. </a:t>
            </a:r>
            <a:endParaRPr lang="en-US" sz="2400" dirty="0" smtClean="0"/>
          </a:p>
          <a:p>
            <a:pPr marL="285750" indent="-285750">
              <a:spcBef>
                <a:spcPts val="1200"/>
              </a:spcBef>
              <a:buFont typeface="Arial" panose="020B0604020202020204" pitchFamily="34" charset="0"/>
              <a:buChar char="•"/>
            </a:pPr>
            <a:r>
              <a:rPr lang="en-US" sz="2400" dirty="0" smtClean="0"/>
              <a:t>Source</a:t>
            </a:r>
            <a:r>
              <a:rPr lang="en-US" sz="2400" dirty="0"/>
              <a:t>: The Public Schools Historical Atlas by Charles </a:t>
            </a:r>
            <a:r>
              <a:rPr lang="en-US" sz="2400" dirty="0" err="1"/>
              <a:t>Colbeck</a:t>
            </a:r>
            <a:r>
              <a:rPr lang="en-US" sz="2400" dirty="0"/>
              <a:t>. Longmans, Green; New York; London; Bombay. </a:t>
            </a:r>
            <a:r>
              <a:rPr lang="en-US" sz="2400" dirty="0" smtClean="0"/>
              <a:t>1905.</a:t>
            </a:r>
            <a:endParaRPr lang="en-US" sz="2400" dirty="0"/>
          </a:p>
        </p:txBody>
      </p:sp>
      <p:sp>
        <p:nvSpPr>
          <p:cNvPr id="5" name="Θέση κειμένου 1"/>
          <p:cNvSpPr txBox="1">
            <a:spLocks/>
          </p:cNvSpPr>
          <p:nvPr/>
        </p:nvSpPr>
        <p:spPr>
          <a:xfrm>
            <a:off x="2154879" y="553377"/>
            <a:ext cx="1512168" cy="5713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7.</a:t>
            </a:r>
            <a:endParaRPr lang="el-GR" sz="2800" dirty="0"/>
          </a:p>
          <a:p>
            <a:pPr marL="0" indent="0">
              <a:buNone/>
            </a:pPr>
            <a:endParaRPr lang="el-GR" sz="2800" dirty="0"/>
          </a:p>
        </p:txBody>
      </p:sp>
    </p:spTree>
    <p:extLst>
      <p:ext uri="{BB962C8B-B14F-4D97-AF65-F5344CB8AC3E}">
        <p14:creationId xmlns:p14="http://schemas.microsoft.com/office/powerpoint/2010/main" val="23395902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4240390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5405533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Tree>
    <p:extLst>
      <p:ext uri="{BB962C8B-B14F-4D97-AF65-F5344CB8AC3E}">
        <p14:creationId xmlns:p14="http://schemas.microsoft.com/office/powerpoint/2010/main" val="26046965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a:t>Το παρόν έργο αποτελεί την έκδοση </a:t>
            </a:r>
            <a:r>
              <a:rPr lang="en-US" sz="2000" dirty="0"/>
              <a:t>1.0</a:t>
            </a:r>
            <a:r>
              <a:rPr lang="el-GR" sz="2000" dirty="0"/>
              <a:t>. </a:t>
            </a:r>
            <a:endParaRPr lang="en-US" sz="2000" dirty="0"/>
          </a:p>
          <a:p>
            <a:pPr marL="0" indent="0">
              <a:buNone/>
            </a:pPr>
            <a:r>
              <a:rPr lang="el-GR" sz="2000" dirty="0"/>
              <a:t>Έχουν προηγηθεί οι κάτωθι εκδόσεις:</a:t>
            </a:r>
          </a:p>
          <a:p>
            <a:pPr lvl="0"/>
            <a:r>
              <a:rPr lang="el-GR" sz="2000" dirty="0"/>
              <a:t>Έκδοση </a:t>
            </a:r>
            <a:r>
              <a:rPr lang="el-GR" sz="2000" dirty="0" smtClean="0"/>
              <a:t>διαθέσιμη </a:t>
            </a:r>
            <a:r>
              <a:rPr lang="el-GR" sz="2000" dirty="0"/>
              <a:t>εδώ. </a:t>
            </a:r>
            <a:r>
              <a:rPr lang="fr-FR" sz="2000" dirty="0">
                <a:solidFill>
                  <a:prstClr val="black"/>
                </a:solidFill>
                <a:hlinkClick r:id="rId3"/>
              </a:rPr>
              <a:t>http://eclass.uoa.gr/courses/ARCH</a:t>
            </a:r>
            <a:r>
              <a:rPr lang="el-GR" sz="2000" dirty="0">
                <a:solidFill>
                  <a:prstClr val="black"/>
                </a:solidFill>
                <a:hlinkClick r:id="rId3"/>
              </a:rPr>
              <a:t>240</a:t>
            </a:r>
            <a:r>
              <a:rPr lang="el-GR" sz="2000" dirty="0" smtClean="0">
                <a:solidFill>
                  <a:srgbClr val="92D050"/>
                </a:solidFill>
              </a:rPr>
              <a:t> </a:t>
            </a:r>
            <a:endParaRPr lang="el-GR" sz="2000" dirty="0">
              <a:solidFill>
                <a:srgbClr val="92D050"/>
              </a:solidFill>
            </a:endParaRPr>
          </a:p>
          <a:p>
            <a:endParaRPr lang="el-GR" sz="2000" dirty="0"/>
          </a:p>
        </p:txBody>
      </p:sp>
    </p:spTree>
    <p:extLst>
      <p:ext uri="{BB962C8B-B14F-4D97-AF65-F5344CB8AC3E}">
        <p14:creationId xmlns:p14="http://schemas.microsoft.com/office/powerpoint/2010/main" val="17229958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 2014. Κώστας </a:t>
            </a:r>
            <a:r>
              <a:rPr lang="el-GR" sz="2000" dirty="0" err="1" smtClean="0"/>
              <a:t>Γαγανάκης</a:t>
            </a:r>
            <a:r>
              <a:rPr lang="el-GR" sz="2000" dirty="0"/>
              <a:t>. «Μάθημα: II29 Θεωρία της Ιστορίας. Ενότητα: </a:t>
            </a:r>
            <a:r>
              <a:rPr lang="el-GR" sz="2000" dirty="0"/>
              <a:t>Ιστορία και χώρος».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fr-FR" sz="2000" dirty="0">
                <a:hlinkClick r:id="rId3"/>
              </a:rPr>
              <a:t>http://</a:t>
            </a:r>
            <a:r>
              <a:rPr lang="fr-FR" sz="2000" dirty="0" smtClean="0">
                <a:hlinkClick r:id="rId3"/>
              </a:rPr>
              <a:t>opencourses.uoa.gr/courses/ARCH9</a:t>
            </a:r>
            <a:r>
              <a:rPr lang="fr-FR" sz="2000" dirty="0" smtClean="0"/>
              <a:t>  </a:t>
            </a:r>
            <a:endParaRPr lang="el-GR" sz="2000" dirty="0" smtClean="0"/>
          </a:p>
          <a:p>
            <a:pPr marL="0" indent="0">
              <a:buNone/>
            </a:pPr>
            <a:endParaRPr lang="el-GR" sz="2000" dirty="0"/>
          </a:p>
          <a:p>
            <a:endParaRPr lang="el-GR" sz="2000" dirty="0"/>
          </a:p>
        </p:txBody>
      </p:sp>
    </p:spTree>
    <p:extLst>
      <p:ext uri="{BB962C8B-B14F-4D97-AF65-F5344CB8AC3E}">
        <p14:creationId xmlns:p14="http://schemas.microsoft.com/office/powerpoint/2010/main" val="3353058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solidFill>
                  <a:prstClr val="black"/>
                </a:solidFill>
              </a:rPr>
              <a:t>[1] http://creativecommons.org/licenses/by-nc-sa/4.0/ </a:t>
            </a:r>
            <a:endParaRPr lang="en-US" smtClean="0">
              <a:solidFill>
                <a:prstClr val="black"/>
              </a:solidFill>
            </a:endParaRPr>
          </a:p>
          <a:p>
            <a:endParaRPr lang="el-GR" dirty="0">
              <a:solidFill>
                <a:prstClr val="black"/>
              </a:solidFill>
            </a:endParaRPr>
          </a:p>
          <a:p>
            <a:r>
              <a:rPr lang="el-GR" dirty="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marL="342900" indent="-342900">
              <a:buFont typeface="Arial" panose="020B0604020202020204" pitchFamily="34" charset="0"/>
              <a:buChar char="•"/>
            </a:pPr>
            <a:endParaRPr lang="el-GR" dirty="0">
              <a:solidFill>
                <a:prstClr val="black"/>
              </a:solidFill>
            </a:endParaRPr>
          </a:p>
          <a:p>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1834197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Τί </a:t>
            </a:r>
            <a:r>
              <a:rPr lang="el-GR" dirty="0"/>
              <a:t>υπάρχει εκτός χώρου;</a:t>
            </a:r>
          </a:p>
        </p:txBody>
      </p:sp>
      <p:sp>
        <p:nvSpPr>
          <p:cNvPr id="3" name="Content Placeholder 2"/>
          <p:cNvSpPr>
            <a:spLocks noGrp="1"/>
          </p:cNvSpPr>
          <p:nvPr>
            <p:ph idx="1"/>
          </p:nvPr>
        </p:nvSpPr>
        <p:spPr>
          <a:xfrm>
            <a:off x="460685" y="1844824"/>
            <a:ext cx="8229600" cy="3024336"/>
          </a:xfrm>
        </p:spPr>
        <p:txBody>
          <a:bodyPr>
            <a:normAutofit fontScale="77500" lnSpcReduction="20000"/>
          </a:bodyPr>
          <a:lstStyle/>
          <a:p>
            <a:pPr marL="0"/>
            <a:r>
              <a:rPr lang="el-GR" sz="3100" dirty="0"/>
              <a:t>Χώρος και κοινή </a:t>
            </a:r>
            <a:r>
              <a:rPr lang="el-GR" sz="3100" dirty="0" smtClean="0"/>
              <a:t>εμπειρία.</a:t>
            </a:r>
            <a:endParaRPr lang="el-GR" sz="3100" dirty="0"/>
          </a:p>
          <a:p>
            <a:pPr marL="0"/>
            <a:r>
              <a:rPr lang="el-GR" sz="3100" dirty="0"/>
              <a:t>Η κλίμακα του χώρου και της </a:t>
            </a:r>
            <a:r>
              <a:rPr lang="el-GR" sz="3100" dirty="0" smtClean="0"/>
              <a:t>εμπειρίας.</a:t>
            </a:r>
            <a:endParaRPr lang="el-GR" sz="3100" dirty="0"/>
          </a:p>
          <a:p>
            <a:pPr marL="0"/>
            <a:r>
              <a:rPr lang="el-GR" sz="3100" dirty="0"/>
              <a:t>Η μικρή κλίμακα. Ο γεωγραφικός χώρος της </a:t>
            </a:r>
            <a:r>
              <a:rPr lang="el-GR" sz="3100" dirty="0" smtClean="0"/>
              <a:t>κοινότητας.</a:t>
            </a:r>
            <a:endParaRPr lang="el-GR" sz="3100" dirty="0"/>
          </a:p>
          <a:p>
            <a:pPr marL="0"/>
            <a:r>
              <a:rPr lang="el-GR" sz="3100" dirty="0"/>
              <a:t>Η μεγάλη κλίμακα. Χώρα, </a:t>
            </a:r>
            <a:r>
              <a:rPr lang="el-GR" sz="3100" dirty="0" smtClean="0"/>
              <a:t>Επικράτεια.</a:t>
            </a:r>
            <a:endParaRPr lang="el-GR" sz="3100" dirty="0"/>
          </a:p>
          <a:p>
            <a:pPr marL="0"/>
            <a:r>
              <a:rPr lang="el-GR" sz="3100" dirty="0"/>
              <a:t>Η ακόμη μεγαλύτερη. Τα Βαλκάνια, η Ευρώπη, η </a:t>
            </a:r>
            <a:r>
              <a:rPr lang="el-GR" sz="3100" dirty="0" smtClean="0"/>
              <a:t>Μεσόγειος.</a:t>
            </a:r>
            <a:endParaRPr lang="el-GR" sz="3100" dirty="0"/>
          </a:p>
          <a:p>
            <a:pPr marL="0"/>
            <a:r>
              <a:rPr lang="el-GR" sz="3100" dirty="0"/>
              <a:t>Κόσμος, δικτύωση, </a:t>
            </a:r>
            <a:r>
              <a:rPr lang="el-GR" sz="3100" dirty="0" smtClean="0"/>
              <a:t>παγκοσμιοποίηση.</a:t>
            </a:r>
            <a:endParaRPr lang="el-GR" sz="3100" dirty="0"/>
          </a:p>
          <a:p>
            <a:pPr marL="0"/>
            <a:endParaRPr lang="el-GR" dirty="0"/>
          </a:p>
        </p:txBody>
      </p:sp>
    </p:spTree>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1394246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1/3)</a:t>
            </a:r>
            <a:endParaRPr lang="el-GR" dirty="0"/>
          </a:p>
        </p:txBody>
      </p:sp>
      <p:sp>
        <p:nvSpPr>
          <p:cNvPr id="3" name="Content Placeholder 2"/>
          <p:cNvSpPr>
            <a:spLocks noGrp="1"/>
          </p:cNvSpPr>
          <p:nvPr>
            <p:ph idx="1"/>
          </p:nvPr>
        </p:nvSpPr>
        <p:spPr>
          <a:xfrm>
            <a:off x="179512" y="1340768"/>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marL="0" indent="0">
              <a:buNone/>
            </a:pPr>
            <a:r>
              <a:rPr lang="el-GR" sz="2000" b="1" dirty="0" smtClean="0"/>
              <a:t>Εικόνα 1:</a:t>
            </a:r>
            <a:r>
              <a:rPr lang="el-GR" sz="2000" dirty="0" smtClean="0"/>
              <a:t> </a:t>
            </a:r>
            <a:r>
              <a:rPr lang="en-US" sz="2000" dirty="0" smtClean="0"/>
              <a:t>Ptolemy's </a:t>
            </a:r>
            <a:r>
              <a:rPr lang="en-US" sz="2000" dirty="0"/>
              <a:t>world map (2nd century) in a 15th-century </a:t>
            </a:r>
            <a:r>
              <a:rPr lang="en-US" sz="2000" dirty="0" smtClean="0"/>
              <a:t>reconstruction</a:t>
            </a:r>
            <a:r>
              <a:rPr lang="el-GR" sz="2000" dirty="0" smtClean="0"/>
              <a:t>. </a:t>
            </a:r>
            <a:r>
              <a:rPr lang="en-US" sz="2000" dirty="0" smtClean="0"/>
              <a:t>Public domain. </a:t>
            </a:r>
            <a:r>
              <a:rPr lang="en-US" sz="2000" u="sng" dirty="0" smtClean="0">
                <a:hlinkClick r:id="rId3"/>
              </a:rPr>
              <a:t>http</a:t>
            </a:r>
            <a:r>
              <a:rPr lang="en-US" sz="2000" u="sng" dirty="0">
                <a:hlinkClick r:id="rId3"/>
              </a:rPr>
              <a:t>://</a:t>
            </a:r>
            <a:r>
              <a:rPr lang="en-US" sz="2000" u="sng" dirty="0" smtClean="0">
                <a:hlinkClick r:id="rId3"/>
              </a:rPr>
              <a:t>en.wikipedia.org/wiki/Early_world_maps</a:t>
            </a:r>
            <a:endParaRPr lang="el-GR" sz="2000" u="sng" dirty="0" smtClean="0"/>
          </a:p>
          <a:p>
            <a:pPr marL="0" indent="0">
              <a:buNone/>
            </a:pPr>
            <a:r>
              <a:rPr lang="el-GR" sz="2000" b="1" dirty="0" smtClean="0"/>
              <a:t>Εικόνα </a:t>
            </a:r>
            <a:r>
              <a:rPr lang="el-GR" sz="2000" b="1" dirty="0" smtClean="0"/>
              <a:t>2:</a:t>
            </a:r>
            <a:r>
              <a:rPr lang="el-GR" sz="2000" dirty="0" smtClean="0"/>
              <a:t> </a:t>
            </a:r>
            <a:r>
              <a:rPr lang="fr-FR" sz="2000" dirty="0" err="1" smtClean="0"/>
              <a:t>Mapamundi</a:t>
            </a:r>
            <a:r>
              <a:rPr lang="fr-FR" sz="2000" dirty="0" smtClean="0"/>
              <a:t> </a:t>
            </a:r>
            <a:r>
              <a:rPr lang="fr-FR" sz="2000" dirty="0"/>
              <a:t>de Hereford, 1300 (</a:t>
            </a:r>
            <a:r>
              <a:rPr lang="fr-FR" sz="2000" dirty="0" err="1"/>
              <a:t>aprox</a:t>
            </a:r>
            <a:r>
              <a:rPr lang="fr-FR" sz="2000" dirty="0" smtClean="0"/>
              <a:t>.). Public </a:t>
            </a:r>
            <a:r>
              <a:rPr lang="fr-FR" sz="2000" dirty="0" err="1" smtClean="0"/>
              <a:t>domain</a:t>
            </a:r>
            <a:r>
              <a:rPr lang="fr-FR" sz="2000" dirty="0" smtClean="0"/>
              <a:t>. </a:t>
            </a:r>
            <a:r>
              <a:rPr lang="en-US" sz="2000" u="sng" dirty="0" smtClean="0">
                <a:hlinkClick r:id="rId4"/>
              </a:rPr>
              <a:t>http</a:t>
            </a:r>
            <a:r>
              <a:rPr lang="en-US" sz="2000" u="sng" dirty="0">
                <a:hlinkClick r:id="rId4"/>
              </a:rPr>
              <a:t>://</a:t>
            </a:r>
            <a:r>
              <a:rPr lang="en-US" sz="2000" u="sng" dirty="0" smtClean="0">
                <a:hlinkClick r:id="rId4"/>
              </a:rPr>
              <a:t>ca.wikipedia.org/wiki/Mapamundi</a:t>
            </a:r>
            <a:endParaRPr lang="el-GR" sz="2000" dirty="0"/>
          </a:p>
          <a:p>
            <a:pPr marL="0" indent="0">
              <a:buNone/>
            </a:pPr>
            <a:r>
              <a:rPr lang="el-GR" sz="2000" b="1" dirty="0"/>
              <a:t>Εικόνα </a:t>
            </a:r>
            <a:r>
              <a:rPr lang="el-GR" sz="2000" b="1" dirty="0" smtClean="0"/>
              <a:t>3:</a:t>
            </a:r>
            <a:r>
              <a:rPr lang="el-GR" sz="2000" dirty="0" smtClean="0"/>
              <a:t> </a:t>
            </a:r>
            <a:r>
              <a:rPr lang="fr-FR" sz="2000" dirty="0" smtClean="0"/>
              <a:t>'De </a:t>
            </a:r>
            <a:r>
              <a:rPr lang="fr-FR" sz="2000" dirty="0" err="1"/>
              <a:t>Muizenvreugd</a:t>
            </a:r>
            <a:r>
              <a:rPr lang="fr-FR" sz="2000" dirty="0"/>
              <a:t>' </a:t>
            </a:r>
            <a:r>
              <a:rPr lang="fr-FR" sz="2000" dirty="0" err="1"/>
              <a:t>engraved</a:t>
            </a:r>
            <a:r>
              <a:rPr lang="fr-FR" sz="2000" dirty="0"/>
              <a:t> by FW </a:t>
            </a:r>
            <a:r>
              <a:rPr lang="fr-FR" sz="2000" dirty="0" err="1"/>
              <a:t>Zürcher</a:t>
            </a:r>
            <a:r>
              <a:rPr lang="fr-FR" sz="2000" dirty="0"/>
              <a:t>, 1868</a:t>
            </a:r>
            <a:r>
              <a:rPr lang="fr-FR" sz="2000" dirty="0" smtClean="0"/>
              <a:t>. </a:t>
            </a:r>
            <a:r>
              <a:rPr lang="en-US" sz="2000" u="sng" dirty="0" smtClean="0">
                <a:hlinkClick r:id="rId5"/>
              </a:rPr>
              <a:t>http</a:t>
            </a:r>
            <a:r>
              <a:rPr lang="en-US" sz="2000" u="sng" dirty="0">
                <a:hlinkClick r:id="rId5"/>
              </a:rPr>
              <a:t>://</a:t>
            </a:r>
            <a:r>
              <a:rPr lang="en-US" sz="2000" u="sng" dirty="0" smtClean="0">
                <a:hlinkClick r:id="rId5"/>
              </a:rPr>
              <a:t>bibliodyssey.blogspot.ca/2008/05/multiplicity-in-time-and-space.html</a:t>
            </a:r>
            <a:endParaRPr lang="en-US" sz="2000" u="sng" dirty="0" smtClean="0"/>
          </a:p>
          <a:p>
            <a:pPr marL="0" indent="0">
              <a:buNone/>
            </a:pPr>
            <a:r>
              <a:rPr lang="el-GR" sz="2000" b="1" dirty="0"/>
              <a:t>Εικόνα 4: </a:t>
            </a:r>
            <a:r>
              <a:rPr lang="el-GR" sz="2000" dirty="0"/>
              <a:t>Χάρτης του 15ου αι. </a:t>
            </a:r>
            <a:r>
              <a:rPr lang="en-US" sz="2000" dirty="0"/>
              <a:t>Public domain. </a:t>
            </a:r>
            <a:r>
              <a:rPr lang="en-US" sz="2000" u="sng" dirty="0">
                <a:hlinkClick r:id="rId6"/>
              </a:rPr>
              <a:t>http</a:t>
            </a:r>
            <a:r>
              <a:rPr lang="el-GR" sz="2000" u="sng" dirty="0">
                <a:hlinkClick r:id="rId6"/>
              </a:rPr>
              <a:t>://</a:t>
            </a:r>
            <a:r>
              <a:rPr lang="en-US" sz="2000" u="sng" dirty="0">
                <a:hlinkClick r:id="rId6"/>
              </a:rPr>
              <a:t>el</a:t>
            </a:r>
            <a:r>
              <a:rPr lang="el-GR" sz="2000" u="sng" dirty="0">
                <a:hlinkClick r:id="rId6"/>
              </a:rPr>
              <a:t>.</a:t>
            </a:r>
            <a:r>
              <a:rPr lang="en-US" sz="2000" u="sng" dirty="0" err="1">
                <a:hlinkClick r:id="rId6"/>
              </a:rPr>
              <a:t>wikipedia</a:t>
            </a:r>
            <a:r>
              <a:rPr lang="el-GR" sz="2000" u="sng" dirty="0">
                <a:hlinkClick r:id="rId6"/>
              </a:rPr>
              <a:t>.</a:t>
            </a:r>
            <a:r>
              <a:rPr lang="en-US" sz="2000" u="sng" dirty="0">
                <a:hlinkClick r:id="rId6"/>
              </a:rPr>
              <a:t>org</a:t>
            </a:r>
            <a:r>
              <a:rPr lang="el-GR" sz="2000" u="sng" dirty="0">
                <a:hlinkClick r:id="rId6"/>
              </a:rPr>
              <a:t>/</a:t>
            </a:r>
            <a:r>
              <a:rPr lang="en-US" sz="2000" u="sng" dirty="0">
                <a:hlinkClick r:id="rId6"/>
              </a:rPr>
              <a:t>wiki</a:t>
            </a:r>
            <a:r>
              <a:rPr lang="el-GR" sz="2000" u="sng" dirty="0">
                <a:hlinkClick r:id="rId6"/>
              </a:rPr>
              <a:t>/%</a:t>
            </a:r>
            <a:r>
              <a:rPr lang="en-US" sz="2000" u="sng" dirty="0">
                <a:hlinkClick r:id="rId6"/>
              </a:rPr>
              <a:t>CE</a:t>
            </a:r>
            <a:r>
              <a:rPr lang="el-GR" sz="2000" u="sng" dirty="0">
                <a:hlinkClick r:id="rId6"/>
              </a:rPr>
              <a:t>%95%</a:t>
            </a:r>
            <a:r>
              <a:rPr lang="en-US" sz="2000" u="sng" dirty="0">
                <a:hlinkClick r:id="rId6"/>
              </a:rPr>
              <a:t>CF</a:t>
            </a:r>
            <a:r>
              <a:rPr lang="el-GR" sz="2000" u="sng" dirty="0">
                <a:hlinkClick r:id="rId6"/>
              </a:rPr>
              <a:t>%80%</a:t>
            </a:r>
            <a:r>
              <a:rPr lang="en-US" sz="2000" u="sng" dirty="0">
                <a:hlinkClick r:id="rId6"/>
              </a:rPr>
              <a:t>CE</a:t>
            </a:r>
            <a:r>
              <a:rPr lang="el-GR" sz="2000" u="sng" dirty="0">
                <a:hlinkClick r:id="rId6"/>
              </a:rPr>
              <a:t>%</a:t>
            </a:r>
            <a:r>
              <a:rPr lang="en-US" sz="2000" u="sng" dirty="0">
                <a:hlinkClick r:id="rId6"/>
              </a:rPr>
              <a:t>AF</a:t>
            </a:r>
            <a:r>
              <a:rPr lang="el-GR" sz="2000" u="sng" dirty="0">
                <a:hlinkClick r:id="rId6"/>
              </a:rPr>
              <a:t>%</a:t>
            </a:r>
            <a:r>
              <a:rPr lang="en-US" sz="2000" u="sng" dirty="0">
                <a:hlinkClick r:id="rId6"/>
              </a:rPr>
              <a:t>CF</a:t>
            </a:r>
            <a:r>
              <a:rPr lang="el-GR" sz="2000" u="sng" dirty="0">
                <a:hlinkClick r:id="rId6"/>
              </a:rPr>
              <a:t>%80%</a:t>
            </a:r>
            <a:r>
              <a:rPr lang="en-US" sz="2000" u="sng" dirty="0">
                <a:hlinkClick r:id="rId6"/>
              </a:rPr>
              <a:t>CE</a:t>
            </a:r>
            <a:r>
              <a:rPr lang="el-GR" sz="2000" u="sng" dirty="0">
                <a:hlinkClick r:id="rId6"/>
              </a:rPr>
              <a:t>%</a:t>
            </a:r>
            <a:r>
              <a:rPr lang="en-US" sz="2000" u="sng" dirty="0">
                <a:hlinkClick r:id="rId6"/>
              </a:rPr>
              <a:t>B</a:t>
            </a:r>
            <a:r>
              <a:rPr lang="el-GR" sz="2000" u="sng" dirty="0">
                <a:hlinkClick r:id="rId6"/>
              </a:rPr>
              <a:t>5%</a:t>
            </a:r>
            <a:r>
              <a:rPr lang="en-US" sz="2000" u="sng" dirty="0">
                <a:hlinkClick r:id="rId6"/>
              </a:rPr>
              <a:t>CE</a:t>
            </a:r>
            <a:r>
              <a:rPr lang="el-GR" sz="2000" u="sng" dirty="0">
                <a:hlinkClick r:id="rId6"/>
              </a:rPr>
              <a:t>%</a:t>
            </a:r>
            <a:r>
              <a:rPr lang="en-US" sz="2000" u="sng" dirty="0">
                <a:hlinkClick r:id="rId6"/>
              </a:rPr>
              <a:t>B</a:t>
            </a:r>
            <a:r>
              <a:rPr lang="el-GR" sz="2000" u="sng" dirty="0">
                <a:hlinkClick r:id="rId6"/>
              </a:rPr>
              <a:t>4%</a:t>
            </a:r>
            <a:r>
              <a:rPr lang="en-US" sz="2000" u="sng" dirty="0">
                <a:hlinkClick r:id="rId6"/>
              </a:rPr>
              <a:t>CE</a:t>
            </a:r>
            <a:r>
              <a:rPr lang="el-GR" sz="2000" u="sng" dirty="0">
                <a:hlinkClick r:id="rId6"/>
              </a:rPr>
              <a:t>%</a:t>
            </a:r>
            <a:r>
              <a:rPr lang="en-US" sz="2000" u="sng" dirty="0">
                <a:hlinkClick r:id="rId6"/>
              </a:rPr>
              <a:t>B</a:t>
            </a:r>
            <a:r>
              <a:rPr lang="el-GR" sz="2000" u="sng" dirty="0">
                <a:hlinkClick r:id="rId6"/>
              </a:rPr>
              <a:t>7_%</a:t>
            </a:r>
            <a:r>
              <a:rPr lang="en-US" sz="2000" u="sng" dirty="0">
                <a:hlinkClick r:id="rId6"/>
              </a:rPr>
              <a:t>CE</a:t>
            </a:r>
            <a:r>
              <a:rPr lang="el-GR" sz="2000" u="sng" dirty="0">
                <a:hlinkClick r:id="rId6"/>
              </a:rPr>
              <a:t>%</a:t>
            </a:r>
            <a:r>
              <a:rPr lang="en-US" sz="2000" u="sng" dirty="0">
                <a:hlinkClick r:id="rId6"/>
              </a:rPr>
              <a:t>B</a:t>
            </a:r>
            <a:r>
              <a:rPr lang="el-GR" sz="2000" u="sng" dirty="0">
                <a:hlinkClick r:id="rId6"/>
              </a:rPr>
              <a:t>3%</a:t>
            </a:r>
            <a:r>
              <a:rPr lang="en-US" sz="2000" u="sng" dirty="0">
                <a:hlinkClick r:id="rId6"/>
              </a:rPr>
              <a:t>CE</a:t>
            </a:r>
            <a:r>
              <a:rPr lang="el-GR" sz="2000" u="sng" dirty="0">
                <a:hlinkClick r:id="rId6"/>
              </a:rPr>
              <a:t>%</a:t>
            </a:r>
            <a:r>
              <a:rPr lang="en-US" sz="2000" u="sng" dirty="0">
                <a:hlinkClick r:id="rId6"/>
              </a:rPr>
              <a:t>B</a:t>
            </a:r>
            <a:r>
              <a:rPr lang="el-GR" sz="2000" u="sng" dirty="0">
                <a:hlinkClick r:id="rId6"/>
              </a:rPr>
              <a:t>7</a:t>
            </a:r>
            <a:endParaRPr lang="el-GR" sz="2000" dirty="0"/>
          </a:p>
          <a:p>
            <a:pPr marL="0" indent="0">
              <a:buNone/>
            </a:pPr>
            <a:endParaRPr lang="el-GR" sz="2000" dirty="0"/>
          </a:p>
        </p:txBody>
      </p:sp>
    </p:spTree>
    <p:extLst>
      <p:ext uri="{BB962C8B-B14F-4D97-AF65-F5344CB8AC3E}">
        <p14:creationId xmlns:p14="http://schemas.microsoft.com/office/powerpoint/2010/main" val="25350462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l-GR" dirty="0" smtClean="0"/>
              <a:t>2</a:t>
            </a:r>
            <a:r>
              <a:rPr lang="en-US" dirty="0" smtClean="0"/>
              <a:t>/3)</a:t>
            </a:r>
            <a:endParaRPr lang="el-GR" dirty="0"/>
          </a:p>
        </p:txBody>
      </p:sp>
      <p:sp>
        <p:nvSpPr>
          <p:cNvPr id="3" name="Content Placeholder 2"/>
          <p:cNvSpPr>
            <a:spLocks noGrp="1"/>
          </p:cNvSpPr>
          <p:nvPr>
            <p:ph idx="1"/>
          </p:nvPr>
        </p:nvSpPr>
        <p:spPr>
          <a:xfrm>
            <a:off x="179512" y="1340768"/>
            <a:ext cx="8856984" cy="4896544"/>
          </a:xfrm>
        </p:spPr>
        <p:txBody>
          <a:bodyPr>
            <a:noAutofit/>
          </a:bodyPr>
          <a:lstStyle/>
          <a:p>
            <a:pPr marL="0" indent="0">
              <a:buNone/>
            </a:pPr>
            <a:r>
              <a:rPr lang="el-GR" sz="2000" b="1" dirty="0" smtClean="0"/>
              <a:t>Εικόνα </a:t>
            </a:r>
            <a:r>
              <a:rPr lang="el-GR" sz="2000" b="1" dirty="0" smtClean="0"/>
              <a:t>5: </a:t>
            </a:r>
            <a:r>
              <a:rPr lang="en-US" sz="2000" dirty="0" smtClean="0"/>
              <a:t>Balkan </a:t>
            </a:r>
            <a:r>
              <a:rPr lang="en-US" sz="2000" dirty="0"/>
              <a:t>Aspirations (showing boundaries of 1912). </a:t>
            </a:r>
            <a:r>
              <a:rPr lang="en-US" sz="2000" dirty="0"/>
              <a:t>Report of the International Commission To Inquire into the Causes and Conduct of the Balkan Wars, Carnegie Endowment for International Peace, 1914, </a:t>
            </a:r>
            <a:r>
              <a:rPr lang="en-US" sz="2000" dirty="0" smtClean="0"/>
              <a:t>p.38. </a:t>
            </a:r>
            <a:r>
              <a:rPr lang="el-GR" sz="2000" u="sng" dirty="0" smtClean="0">
                <a:latin typeface="Calibri" panose="020F0502020204030204" pitchFamily="34" charset="0"/>
                <a:ea typeface="PMingLiU" panose="02020500000000000000" pitchFamily="18" charset="-120"/>
                <a:cs typeface="Arial" panose="020B0604020202020204" pitchFamily="34" charset="0"/>
                <a:hlinkClick r:id="rId3"/>
              </a:rPr>
              <a:t>http</a:t>
            </a:r>
            <a:r>
              <a:rPr lang="el-GR" sz="2000" u="sng" dirty="0">
                <a:latin typeface="Calibri" panose="020F0502020204030204" pitchFamily="34" charset="0"/>
                <a:ea typeface="PMingLiU" panose="02020500000000000000" pitchFamily="18" charset="-120"/>
                <a:cs typeface="Arial" panose="020B0604020202020204" pitchFamily="34" charset="0"/>
                <a:hlinkClick r:id="rId3"/>
              </a:rPr>
              <a:t>://</a:t>
            </a:r>
            <a:r>
              <a:rPr lang="el-GR" sz="2000" u="sng" dirty="0" smtClean="0">
                <a:latin typeface="Calibri" panose="020F0502020204030204" pitchFamily="34" charset="0"/>
                <a:ea typeface="PMingLiU" panose="02020500000000000000" pitchFamily="18" charset="-120"/>
                <a:cs typeface="Arial" panose="020B0604020202020204" pitchFamily="34" charset="0"/>
                <a:hlinkClick r:id="rId3"/>
              </a:rPr>
              <a:t>www.zonu.com/detail-en/2009-09-17-823/Balkans-Historical-Aspirations-Map-1912.html</a:t>
            </a:r>
            <a:endParaRPr lang="en-US" sz="2000" u="sng" dirty="0" smtClean="0">
              <a:latin typeface="Calibri" panose="020F0502020204030204" pitchFamily="34" charset="0"/>
              <a:ea typeface="PMingLiU" panose="02020500000000000000" pitchFamily="18" charset="-120"/>
              <a:cs typeface="Arial" panose="020B0604020202020204" pitchFamily="34" charset="0"/>
            </a:endParaRPr>
          </a:p>
          <a:p>
            <a:pPr marL="0" indent="0">
              <a:buNone/>
            </a:pPr>
            <a:r>
              <a:rPr lang="el-GR" sz="2000" b="1" dirty="0" smtClean="0"/>
              <a:t>Εικόνα </a:t>
            </a:r>
            <a:r>
              <a:rPr lang="el-GR" sz="2000" b="1" dirty="0"/>
              <a:t>6:</a:t>
            </a:r>
            <a:r>
              <a:rPr lang="el-GR" sz="2000" dirty="0"/>
              <a:t> </a:t>
            </a:r>
            <a:r>
              <a:rPr lang="el-GR" sz="2000" dirty="0" err="1" smtClean="0"/>
              <a:t>Balkan</a:t>
            </a:r>
            <a:r>
              <a:rPr lang="el-GR" sz="2000" dirty="0" smtClean="0"/>
              <a:t> </a:t>
            </a:r>
            <a:r>
              <a:rPr lang="el-GR" sz="2000" dirty="0" err="1"/>
              <a:t>states</a:t>
            </a:r>
            <a:r>
              <a:rPr lang="el-GR" sz="2000" dirty="0"/>
              <a:t> </a:t>
            </a:r>
            <a:r>
              <a:rPr lang="el-GR" sz="2000" dirty="0" err="1"/>
              <a:t>around</a:t>
            </a:r>
            <a:r>
              <a:rPr lang="el-GR" sz="2000" dirty="0"/>
              <a:t> 1900</a:t>
            </a:r>
            <a:r>
              <a:rPr lang="el-GR" sz="2000" dirty="0" smtClean="0"/>
              <a:t>.</a:t>
            </a:r>
            <a:r>
              <a:rPr lang="en-US" sz="2000" dirty="0" smtClean="0"/>
              <a:t> </a:t>
            </a:r>
            <a:r>
              <a:rPr lang="fr-FR" sz="2000" dirty="0"/>
              <a:t>Public </a:t>
            </a:r>
            <a:r>
              <a:rPr lang="fr-FR" sz="2000" dirty="0" err="1"/>
              <a:t>domain</a:t>
            </a:r>
            <a:r>
              <a:rPr lang="fr-FR" sz="2000" dirty="0"/>
              <a:t>. </a:t>
            </a:r>
            <a:r>
              <a:rPr lang="el-GR" sz="2000" u="sng" dirty="0" smtClean="0">
                <a:hlinkClick r:id="rId4"/>
              </a:rPr>
              <a:t>http</a:t>
            </a:r>
            <a:r>
              <a:rPr lang="el-GR" sz="2000" u="sng" dirty="0">
                <a:hlinkClick r:id="rId4"/>
              </a:rPr>
              <a:t>://en.wikipedia.org/wiki/History_of_Bulgaria_(1878%E2%80%931946</a:t>
            </a:r>
            <a:r>
              <a:rPr lang="el-GR" sz="2000" u="sng" dirty="0" smtClean="0">
                <a:hlinkClick r:id="rId4"/>
              </a:rPr>
              <a:t>)</a:t>
            </a:r>
            <a:endParaRPr lang="el-GR" sz="2000" dirty="0"/>
          </a:p>
          <a:p>
            <a:pPr marL="0" indent="0">
              <a:buNone/>
            </a:pPr>
            <a:r>
              <a:rPr lang="el-GR" sz="2000" b="1" dirty="0"/>
              <a:t>Εικόνα 7:</a:t>
            </a:r>
            <a:r>
              <a:rPr lang="el-GR" sz="2000" dirty="0"/>
              <a:t> </a:t>
            </a:r>
            <a:r>
              <a:rPr lang="en-US" sz="2000" dirty="0" smtClean="0"/>
              <a:t>Map </a:t>
            </a:r>
            <a:r>
              <a:rPr lang="en-US" sz="2000" dirty="0"/>
              <a:t>from page 34 of "The Public Schools Historical Atlas" by Charles </a:t>
            </a:r>
            <a:r>
              <a:rPr lang="en-US" sz="2000" dirty="0" err="1"/>
              <a:t>Colbeck</a:t>
            </a:r>
            <a:r>
              <a:rPr lang="en-US" sz="2000" dirty="0"/>
              <a:t>. </a:t>
            </a:r>
            <a:r>
              <a:rPr lang="el-GR" sz="2000" dirty="0" err="1"/>
              <a:t>Longmans</a:t>
            </a:r>
            <a:r>
              <a:rPr lang="el-GR" sz="2000" dirty="0"/>
              <a:t>, </a:t>
            </a:r>
            <a:r>
              <a:rPr lang="el-GR" sz="2000" dirty="0" err="1"/>
              <a:t>Green</a:t>
            </a:r>
            <a:r>
              <a:rPr lang="el-GR" sz="2000" dirty="0"/>
              <a:t>; </a:t>
            </a:r>
            <a:r>
              <a:rPr lang="el-GR" sz="2000" dirty="0" err="1"/>
              <a:t>New</a:t>
            </a:r>
            <a:r>
              <a:rPr lang="el-GR" sz="2000" dirty="0"/>
              <a:t> </a:t>
            </a:r>
            <a:r>
              <a:rPr lang="el-GR" sz="2000" dirty="0" err="1"/>
              <a:t>York</a:t>
            </a:r>
            <a:r>
              <a:rPr lang="el-GR" sz="2000" dirty="0"/>
              <a:t>; </a:t>
            </a:r>
            <a:r>
              <a:rPr lang="el-GR" sz="2000" dirty="0" err="1"/>
              <a:t>London</a:t>
            </a:r>
            <a:r>
              <a:rPr lang="el-GR" sz="2000" dirty="0"/>
              <a:t>; </a:t>
            </a:r>
            <a:r>
              <a:rPr lang="el-GR" sz="2000" dirty="0" err="1"/>
              <a:t>Bombay</a:t>
            </a:r>
            <a:r>
              <a:rPr lang="el-GR" sz="2000" dirty="0"/>
              <a:t>. 1905</a:t>
            </a:r>
            <a:r>
              <a:rPr lang="el-GR" sz="2000" dirty="0" smtClean="0"/>
              <a:t>.</a:t>
            </a:r>
            <a:r>
              <a:rPr lang="en-US" sz="2000" dirty="0" smtClean="0"/>
              <a:t> </a:t>
            </a:r>
            <a:r>
              <a:rPr lang="el-GR" sz="2000" u="sng" dirty="0" smtClean="0">
                <a:hlinkClick r:id="rId5"/>
              </a:rPr>
              <a:t>http</a:t>
            </a:r>
            <a:r>
              <a:rPr lang="el-GR" sz="2000" u="sng" dirty="0">
                <a:hlinkClick r:id="rId5"/>
              </a:rPr>
              <a:t>://</a:t>
            </a:r>
            <a:r>
              <a:rPr lang="el-GR" sz="2000" u="sng" dirty="0" smtClean="0">
                <a:hlinkClick r:id="rId5"/>
              </a:rPr>
              <a:t>www.zonu.com/detail-en/2009-09-17-798/The-World-in-the-16th-Century.html</a:t>
            </a:r>
            <a:endParaRPr lang="el-GR" sz="2000" dirty="0"/>
          </a:p>
          <a:p>
            <a:pPr marL="0" indent="0">
              <a:lnSpc>
                <a:spcPct val="107000"/>
              </a:lnSpc>
              <a:spcAft>
                <a:spcPts val="800"/>
              </a:spcAft>
              <a:buNone/>
            </a:pPr>
            <a:endParaRPr lang="el-GR" sz="2000" dirty="0"/>
          </a:p>
        </p:txBody>
      </p:sp>
    </p:spTree>
    <p:extLst>
      <p:ext uri="{BB962C8B-B14F-4D97-AF65-F5344CB8AC3E}">
        <p14:creationId xmlns:p14="http://schemas.microsoft.com/office/powerpoint/2010/main" val="29256665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l-GR" dirty="0" smtClean="0"/>
              <a:t>3</a:t>
            </a:r>
            <a:r>
              <a:rPr lang="en-US" dirty="0" smtClean="0"/>
              <a:t>/3)</a:t>
            </a:r>
            <a:endParaRPr lang="el-GR" dirty="0"/>
          </a:p>
        </p:txBody>
      </p:sp>
      <p:sp>
        <p:nvSpPr>
          <p:cNvPr id="3" name="Content Placeholder 2"/>
          <p:cNvSpPr>
            <a:spLocks noGrp="1"/>
          </p:cNvSpPr>
          <p:nvPr>
            <p:ph idx="1"/>
          </p:nvPr>
        </p:nvSpPr>
        <p:spPr>
          <a:xfrm>
            <a:off x="179512" y="1340768"/>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endParaRPr lang="el-GR" sz="2000" b="1" dirty="0" smtClean="0"/>
          </a:p>
        </p:txBody>
      </p:sp>
    </p:spTree>
    <p:extLst>
      <p:ext uri="{BB962C8B-B14F-4D97-AF65-F5344CB8AC3E}">
        <p14:creationId xmlns:p14="http://schemas.microsoft.com/office/powerpoint/2010/main" val="913392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856984" cy="1143000"/>
          </a:xfrm>
        </p:spPr>
        <p:txBody>
          <a:bodyPr>
            <a:noAutofit/>
          </a:bodyPr>
          <a:lstStyle/>
          <a:p>
            <a:r>
              <a:rPr lang="el-GR" dirty="0"/>
              <a:t>Σημείωμα Χρήσης Έργων </a:t>
            </a:r>
            <a:r>
              <a:rPr lang="el-GR" dirty="0" smtClean="0"/>
              <a:t>Τρίτων</a:t>
            </a:r>
            <a:r>
              <a:rPr lang="en-US" dirty="0" smtClean="0"/>
              <a:t> (</a:t>
            </a:r>
            <a:r>
              <a:rPr lang="el-GR" smtClean="0"/>
              <a:t>4</a:t>
            </a:r>
            <a:r>
              <a:rPr lang="en-US" smtClean="0"/>
              <a:t>/2</a:t>
            </a:r>
            <a:r>
              <a:rPr lang="en-US" dirty="0" smtClean="0"/>
              <a:t>)</a:t>
            </a:r>
            <a:r>
              <a:rPr lang="el-GR" dirty="0" smtClean="0"/>
              <a:t> </a:t>
            </a:r>
            <a:endParaRPr lang="el-GR" dirty="0"/>
          </a:p>
        </p:txBody>
      </p:sp>
      <p:sp>
        <p:nvSpPr>
          <p:cNvPr id="3" name="Content Placeholder 2"/>
          <p:cNvSpPr>
            <a:spLocks noGrp="1"/>
          </p:cNvSpPr>
          <p:nvPr>
            <p:ph idx="1"/>
          </p:nvPr>
        </p:nvSpPr>
        <p:spPr>
          <a:xfrm>
            <a:off x="179512" y="1556792"/>
            <a:ext cx="8712968" cy="4525963"/>
          </a:xfrm>
        </p:spPr>
        <p:txBody>
          <a:bodyPr>
            <a:norm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Πίνακες</a:t>
            </a:r>
          </a:p>
          <a:p>
            <a:pPr marL="0" indent="0">
              <a:buNone/>
            </a:pPr>
            <a:endParaRPr lang="el-GR" sz="2000" dirty="0">
              <a:solidFill>
                <a:srgbClr val="FF0000"/>
              </a:solidFill>
            </a:endParaRPr>
          </a:p>
        </p:txBody>
      </p:sp>
    </p:spTree>
    <p:extLst>
      <p:ext uri="{BB962C8B-B14F-4D97-AF65-F5344CB8AC3E}">
        <p14:creationId xmlns:p14="http://schemas.microsoft.com/office/powerpoint/2010/main" val="30099490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Χάρτες</a:t>
            </a:r>
          </a:p>
        </p:txBody>
      </p:sp>
      <p:sp>
        <p:nvSpPr>
          <p:cNvPr id="3" name="Content Placeholder 2"/>
          <p:cNvSpPr>
            <a:spLocks noGrp="1"/>
          </p:cNvSpPr>
          <p:nvPr>
            <p:ph idx="1"/>
          </p:nvPr>
        </p:nvSpPr>
        <p:spPr>
          <a:xfrm>
            <a:off x="464156" y="1783357"/>
            <a:ext cx="8229600" cy="4525963"/>
          </a:xfrm>
        </p:spPr>
        <p:txBody>
          <a:bodyPr>
            <a:normAutofit/>
          </a:bodyPr>
          <a:lstStyle/>
          <a:p>
            <a:pPr marL="0">
              <a:lnSpc>
                <a:spcPct val="120000"/>
              </a:lnSpc>
            </a:pPr>
            <a:r>
              <a:rPr lang="el-GR" sz="2400" dirty="0"/>
              <a:t>Η κατασκευή του </a:t>
            </a:r>
            <a:r>
              <a:rPr lang="el-GR" sz="2400" dirty="0" smtClean="0"/>
              <a:t>χώρου.</a:t>
            </a:r>
            <a:endParaRPr lang="el-GR" sz="2400" dirty="0"/>
          </a:p>
          <a:p>
            <a:pPr marL="0">
              <a:lnSpc>
                <a:spcPct val="120000"/>
              </a:lnSpc>
            </a:pPr>
            <a:r>
              <a:rPr lang="el-GR" sz="2400" dirty="0"/>
              <a:t>Οι διανοητικοί </a:t>
            </a:r>
            <a:r>
              <a:rPr lang="el-GR" sz="2400" dirty="0" smtClean="0"/>
              <a:t>χάρτες.</a:t>
            </a:r>
            <a:endParaRPr lang="el-GR" sz="2400" dirty="0"/>
          </a:p>
          <a:p>
            <a:pPr marL="0">
              <a:lnSpc>
                <a:spcPct val="120000"/>
              </a:lnSpc>
            </a:pPr>
            <a:r>
              <a:rPr lang="el-GR" sz="2400" dirty="0"/>
              <a:t>Πολιτισμικοί </a:t>
            </a:r>
            <a:r>
              <a:rPr lang="el-GR" sz="2400" dirty="0" smtClean="0"/>
              <a:t>χάρτες.</a:t>
            </a:r>
            <a:endParaRPr lang="el-GR" sz="2400" dirty="0"/>
          </a:p>
          <a:p>
            <a:pPr marL="0">
              <a:lnSpc>
                <a:spcPct val="120000"/>
              </a:lnSpc>
            </a:pPr>
            <a:r>
              <a:rPr lang="el-GR" sz="2400" dirty="0"/>
              <a:t>Θρησκευτικοί </a:t>
            </a:r>
            <a:r>
              <a:rPr lang="el-GR" sz="2400" dirty="0" smtClean="0"/>
              <a:t>χάρτες.</a:t>
            </a:r>
            <a:endParaRPr lang="el-GR" sz="2400" dirty="0"/>
          </a:p>
          <a:p>
            <a:pPr marL="0">
              <a:lnSpc>
                <a:spcPct val="120000"/>
              </a:lnSpc>
            </a:pPr>
            <a:r>
              <a:rPr lang="el-GR" sz="2400" dirty="0"/>
              <a:t>Οι πολλαπλοί χάρτες και οι πολλαπλές </a:t>
            </a:r>
            <a:r>
              <a:rPr lang="el-GR" sz="2400" dirty="0" smtClean="0"/>
              <a:t>χαρτογραφήσεις.</a:t>
            </a:r>
            <a:endParaRPr lang="el-GR" sz="2400" dirty="0"/>
          </a:p>
          <a:p>
            <a:pPr marL="0"/>
            <a:endParaRPr lang="el-GR" sz="2400" dirty="0"/>
          </a:p>
        </p:txBody>
      </p:sp>
    </p:spTree>
    <p:extLst>
      <p:ext uri="{BB962C8B-B14F-4D97-AF65-F5344CB8AC3E}">
        <p14:creationId xmlns:p14="http://schemas.microsoft.com/office/powerpoint/2010/main" val="42732074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3"/>
          <a:stretch>
            <a:fillRect/>
          </a:stretch>
        </p:blipFill>
        <p:spPr>
          <a:xfrm>
            <a:off x="1821569" y="1124744"/>
            <a:ext cx="5812081" cy="3980012"/>
          </a:xfrm>
          <a:prstGeom prst="rect">
            <a:avLst/>
          </a:prstGeom>
          <a:ln>
            <a:solidFill>
              <a:schemeClr val="tx1"/>
            </a:solidFill>
          </a:ln>
        </p:spPr>
      </p:pic>
      <p:sp>
        <p:nvSpPr>
          <p:cNvPr id="3" name="Θέση κειμένου 1"/>
          <p:cNvSpPr txBox="1">
            <a:spLocks/>
          </p:cNvSpPr>
          <p:nvPr/>
        </p:nvSpPr>
        <p:spPr>
          <a:xfrm>
            <a:off x="3935521" y="548680"/>
            <a:ext cx="1584176" cy="576064"/>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1.</a:t>
            </a:r>
            <a:endParaRPr lang="el-GR" sz="2800" dirty="0"/>
          </a:p>
          <a:p>
            <a:pPr marL="0" indent="0">
              <a:buNone/>
            </a:pPr>
            <a:endParaRPr lang="el-GR" sz="2800" dirty="0"/>
          </a:p>
        </p:txBody>
      </p:sp>
      <p:sp>
        <p:nvSpPr>
          <p:cNvPr id="2" name="Ορθογώνιο 1"/>
          <p:cNvSpPr/>
          <p:nvPr/>
        </p:nvSpPr>
        <p:spPr>
          <a:xfrm>
            <a:off x="1758300" y="5255879"/>
            <a:ext cx="5875350" cy="1107996"/>
          </a:xfrm>
          <a:prstGeom prst="rect">
            <a:avLst/>
          </a:prstGeom>
        </p:spPr>
        <p:txBody>
          <a:bodyPr wrap="square">
            <a:spAutoFit/>
          </a:bodyPr>
          <a:lstStyle/>
          <a:p>
            <a:r>
              <a:rPr lang="en-US" sz="2400" dirty="0"/>
              <a:t>Ptolemy's world map (2nd century) in a 15th-century reconstruction.</a:t>
            </a:r>
          </a:p>
          <a:p>
            <a:endParaRPr lang="en-US" dirty="0"/>
          </a:p>
        </p:txBody>
      </p:sp>
    </p:spTree>
    <p:extLst>
      <p:ext uri="{BB962C8B-B14F-4D97-AF65-F5344CB8AC3E}">
        <p14:creationId xmlns:p14="http://schemas.microsoft.com/office/powerpoint/2010/main" val="703597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stretch>
            <a:fillRect/>
          </a:stretch>
        </p:blipFill>
        <p:spPr>
          <a:xfrm>
            <a:off x="2598116" y="1268760"/>
            <a:ext cx="3730568" cy="4217165"/>
          </a:xfrm>
          <a:prstGeom prst="rect">
            <a:avLst/>
          </a:prstGeom>
          <a:ln>
            <a:solidFill>
              <a:schemeClr val="tx1"/>
            </a:solidFill>
          </a:ln>
        </p:spPr>
      </p:pic>
      <p:sp>
        <p:nvSpPr>
          <p:cNvPr id="3" name="Θέση κειμένου 1"/>
          <p:cNvSpPr txBox="1">
            <a:spLocks/>
          </p:cNvSpPr>
          <p:nvPr/>
        </p:nvSpPr>
        <p:spPr>
          <a:xfrm>
            <a:off x="3635896" y="697393"/>
            <a:ext cx="1512168" cy="5713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2.</a:t>
            </a:r>
            <a:endParaRPr lang="el-GR" sz="2800" dirty="0"/>
          </a:p>
          <a:p>
            <a:pPr marL="0" indent="0">
              <a:buNone/>
            </a:pPr>
            <a:endParaRPr lang="el-GR" sz="2800" dirty="0"/>
          </a:p>
        </p:txBody>
      </p:sp>
      <p:sp>
        <p:nvSpPr>
          <p:cNvPr id="2" name="Ορθογώνιο 1"/>
          <p:cNvSpPr/>
          <p:nvPr/>
        </p:nvSpPr>
        <p:spPr>
          <a:xfrm>
            <a:off x="2509986" y="5485925"/>
            <a:ext cx="3862214" cy="830997"/>
          </a:xfrm>
          <a:prstGeom prst="rect">
            <a:avLst/>
          </a:prstGeom>
        </p:spPr>
        <p:txBody>
          <a:bodyPr wrap="square">
            <a:spAutoFit/>
          </a:bodyPr>
          <a:lstStyle/>
          <a:p>
            <a:r>
              <a:rPr lang="fr-FR" sz="2400" dirty="0" err="1" smtClean="0"/>
              <a:t>Mapa</a:t>
            </a:r>
            <a:r>
              <a:rPr lang="el-GR" sz="2400" dirty="0" smtClean="0"/>
              <a:t> </a:t>
            </a:r>
            <a:r>
              <a:rPr lang="fr-FR" sz="2400" dirty="0" err="1" smtClean="0"/>
              <a:t>mundi</a:t>
            </a:r>
            <a:r>
              <a:rPr lang="fr-FR" sz="2400" dirty="0" smtClean="0"/>
              <a:t> </a:t>
            </a:r>
            <a:r>
              <a:rPr lang="fr-FR" sz="2400" dirty="0"/>
              <a:t>de Hereford, 1300 (</a:t>
            </a:r>
            <a:r>
              <a:rPr lang="fr-FR" sz="2400" dirty="0" err="1"/>
              <a:t>aprox</a:t>
            </a:r>
            <a:r>
              <a:rPr lang="fr-FR" sz="2400" dirty="0" smtClean="0"/>
              <a:t>.).</a:t>
            </a:r>
            <a:endParaRPr lang="el-GR" sz="2400" dirty="0"/>
          </a:p>
        </p:txBody>
      </p:sp>
    </p:spTree>
    <p:extLst>
      <p:ext uri="{BB962C8B-B14F-4D97-AF65-F5344CB8AC3E}">
        <p14:creationId xmlns:p14="http://schemas.microsoft.com/office/powerpoint/2010/main" val="627899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stretch>
            <a:fillRect/>
          </a:stretch>
        </p:blipFill>
        <p:spPr>
          <a:xfrm>
            <a:off x="2555776" y="873049"/>
            <a:ext cx="4104456" cy="4435280"/>
          </a:xfrm>
          <a:prstGeom prst="rect">
            <a:avLst/>
          </a:prstGeom>
          <a:ln>
            <a:solidFill>
              <a:schemeClr val="tx1"/>
            </a:solidFill>
          </a:ln>
        </p:spPr>
      </p:pic>
      <p:sp>
        <p:nvSpPr>
          <p:cNvPr id="3" name="Θέση κειμένου 1"/>
          <p:cNvSpPr txBox="1">
            <a:spLocks/>
          </p:cNvSpPr>
          <p:nvPr/>
        </p:nvSpPr>
        <p:spPr>
          <a:xfrm>
            <a:off x="3851920" y="301682"/>
            <a:ext cx="1512168" cy="5713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3.</a:t>
            </a:r>
            <a:endParaRPr lang="el-GR" sz="2800" dirty="0"/>
          </a:p>
          <a:p>
            <a:pPr marL="0" indent="0">
              <a:buNone/>
            </a:pPr>
            <a:endParaRPr lang="el-GR" sz="2800" dirty="0"/>
          </a:p>
        </p:txBody>
      </p:sp>
      <p:sp>
        <p:nvSpPr>
          <p:cNvPr id="2" name="Ορθογώνιο 1"/>
          <p:cNvSpPr/>
          <p:nvPr/>
        </p:nvSpPr>
        <p:spPr>
          <a:xfrm>
            <a:off x="395536" y="5464197"/>
            <a:ext cx="8712968" cy="830997"/>
          </a:xfrm>
          <a:prstGeom prst="rect">
            <a:avLst/>
          </a:prstGeom>
        </p:spPr>
        <p:txBody>
          <a:bodyPr wrap="square">
            <a:spAutoFit/>
          </a:bodyPr>
          <a:lstStyle/>
          <a:p>
            <a:r>
              <a:rPr lang="en-US" sz="2400" dirty="0"/>
              <a:t>'De </a:t>
            </a:r>
            <a:r>
              <a:rPr lang="en-US" sz="2400" dirty="0" err="1"/>
              <a:t>Muizenvreugd</a:t>
            </a:r>
            <a:r>
              <a:rPr lang="en-US" sz="2400" dirty="0"/>
              <a:t>' engraved by FW </a:t>
            </a:r>
            <a:r>
              <a:rPr lang="en-US" sz="2400" dirty="0" err="1"/>
              <a:t>Zürcher</a:t>
            </a:r>
            <a:r>
              <a:rPr lang="en-US" sz="2400" dirty="0"/>
              <a:t>, 1868. The Joy of Mice spliced from </a:t>
            </a:r>
            <a:r>
              <a:rPr lang="en-US" sz="2400" dirty="0" err="1"/>
              <a:t>screencaps</a:t>
            </a:r>
            <a:r>
              <a:rPr lang="en-US" sz="2400" dirty="0"/>
              <a:t> [Dutch National Archive Image Bank</a:t>
            </a:r>
            <a:r>
              <a:rPr lang="en-US" sz="2400" dirty="0" smtClean="0"/>
              <a:t>].</a:t>
            </a:r>
            <a:endParaRPr lang="el-GR" sz="2400" dirty="0"/>
          </a:p>
        </p:txBody>
      </p:sp>
    </p:spTree>
    <p:extLst>
      <p:ext uri="{BB962C8B-B14F-4D97-AF65-F5344CB8AC3E}">
        <p14:creationId xmlns:p14="http://schemas.microsoft.com/office/powerpoint/2010/main" val="1578160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a:stretch>
            <a:fillRect/>
          </a:stretch>
        </p:blipFill>
        <p:spPr>
          <a:xfrm>
            <a:off x="894793" y="1484784"/>
            <a:ext cx="2957127" cy="4032447"/>
          </a:xfrm>
          <a:prstGeom prst="rect">
            <a:avLst/>
          </a:prstGeom>
          <a:ln>
            <a:solidFill>
              <a:schemeClr val="tx1"/>
            </a:solidFill>
          </a:ln>
        </p:spPr>
      </p:pic>
      <p:sp>
        <p:nvSpPr>
          <p:cNvPr id="3" name="Θέση κειμένου 1"/>
          <p:cNvSpPr txBox="1">
            <a:spLocks/>
          </p:cNvSpPr>
          <p:nvPr/>
        </p:nvSpPr>
        <p:spPr>
          <a:xfrm>
            <a:off x="1617272" y="913571"/>
            <a:ext cx="1512168" cy="571367"/>
          </a:xfrm>
          <a:prstGeom prst="rect">
            <a:avLst/>
          </a:prstGeom>
        </p:spPr>
        <p:txBody>
          <a:bodyPr vert="horz" lIns="91440" tIns="45720" rIns="91440" bIns="45720" rtlCol="0">
            <a:norm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2800" dirty="0" smtClean="0"/>
              <a:t>Εικόνα</a:t>
            </a:r>
            <a:r>
              <a:rPr lang="en-US" sz="2800" dirty="0" smtClean="0"/>
              <a:t> 4.</a:t>
            </a:r>
            <a:endParaRPr lang="el-GR" sz="2800" dirty="0"/>
          </a:p>
          <a:p>
            <a:pPr marL="0" indent="0">
              <a:buNone/>
            </a:pPr>
            <a:endParaRPr lang="el-GR" sz="2800" dirty="0"/>
          </a:p>
        </p:txBody>
      </p:sp>
      <p:sp>
        <p:nvSpPr>
          <p:cNvPr id="2" name="Ορθογώνιο 1"/>
          <p:cNvSpPr/>
          <p:nvPr/>
        </p:nvSpPr>
        <p:spPr>
          <a:xfrm>
            <a:off x="4427984" y="1412776"/>
            <a:ext cx="4572000" cy="2800767"/>
          </a:xfrm>
          <a:prstGeom prst="rect">
            <a:avLst/>
          </a:prstGeom>
        </p:spPr>
        <p:txBody>
          <a:bodyPr>
            <a:spAutoFit/>
          </a:bodyPr>
          <a:lstStyle/>
          <a:p>
            <a:pPr marL="285750" indent="-285750">
              <a:buFont typeface="Arial" panose="020B0604020202020204" pitchFamily="34" charset="0"/>
              <a:buChar char="•"/>
            </a:pPr>
            <a:r>
              <a:rPr lang="el-GR" sz="2200" dirty="0"/>
              <a:t>Χάρτης του 15ου αι. Αυτό το είδος του μεσαιωνικού χάρτη δείχνει μόνο την προσβάσιμη πλευρά της σφαιρικής Γης, αφού θεωρήθηκε ότι κανείς δεν θα μπορούσε να διασχίσει το καυτό κλίμα κοντά στον Ισημερινό στο άλλο μισό του </a:t>
            </a:r>
            <a:r>
              <a:rPr lang="el-GR" sz="2200" dirty="0" smtClean="0"/>
              <a:t>πλανήτη</a:t>
            </a:r>
            <a:r>
              <a:rPr lang="en-US" sz="2200" dirty="0" smtClean="0"/>
              <a:t>.</a:t>
            </a:r>
            <a:endParaRPr lang="el-GR" sz="2200" dirty="0"/>
          </a:p>
        </p:txBody>
      </p:sp>
    </p:spTree>
    <p:extLst>
      <p:ext uri="{BB962C8B-B14F-4D97-AF65-F5344CB8AC3E}">
        <p14:creationId xmlns:p14="http://schemas.microsoft.com/office/powerpoint/2010/main" val="1282292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ιστορία του χώρου</a:t>
            </a:r>
          </a:p>
        </p:txBody>
      </p:sp>
      <p:sp>
        <p:nvSpPr>
          <p:cNvPr id="3" name="Content Placeholder 2"/>
          <p:cNvSpPr>
            <a:spLocks noGrp="1"/>
          </p:cNvSpPr>
          <p:nvPr>
            <p:ph idx="1"/>
          </p:nvPr>
        </p:nvSpPr>
        <p:spPr>
          <a:xfrm>
            <a:off x="447806" y="1844824"/>
            <a:ext cx="8229600" cy="2664296"/>
          </a:xfrm>
        </p:spPr>
        <p:txBody>
          <a:bodyPr>
            <a:noAutofit/>
          </a:bodyPr>
          <a:lstStyle/>
          <a:p>
            <a:pPr marL="0"/>
            <a:r>
              <a:rPr lang="el-GR" sz="2400" dirty="0"/>
              <a:t>Φυσικός και μυθικός </a:t>
            </a:r>
            <a:r>
              <a:rPr lang="el-GR" sz="2400" dirty="0" smtClean="0"/>
              <a:t>χώρος.</a:t>
            </a:r>
            <a:endParaRPr lang="el-GR" sz="2400" dirty="0"/>
          </a:p>
          <a:p>
            <a:pPr marL="0"/>
            <a:r>
              <a:rPr lang="el-GR" sz="2400" dirty="0"/>
              <a:t>Ο χώρος στις αυτοκρατορίες. Πρωτεύουσα και </a:t>
            </a:r>
            <a:r>
              <a:rPr lang="el-GR" sz="2400" dirty="0" smtClean="0"/>
              <a:t>εσχατιές.</a:t>
            </a:r>
            <a:endParaRPr lang="el-GR" sz="2400" dirty="0"/>
          </a:p>
          <a:p>
            <a:pPr marL="0"/>
            <a:r>
              <a:rPr lang="el-GR" sz="2400" dirty="0"/>
              <a:t>Ο χώρος στα κληρονομικά βασίλεια. Οι Αψβούργοι, η Ισπανία, η Αυστρία, οι Κάτω </a:t>
            </a:r>
            <a:r>
              <a:rPr lang="el-GR" sz="2400" dirty="0" smtClean="0"/>
              <a:t>χώρες.</a:t>
            </a:r>
            <a:endParaRPr lang="el-GR" sz="2400" dirty="0"/>
          </a:p>
          <a:p>
            <a:pPr marL="0"/>
            <a:r>
              <a:rPr lang="el-GR" sz="2400" dirty="0"/>
              <a:t>Ο χώρος στα έθνη κράτη. Η Γαλλική Επανάσταση και το Εξάγωνο. Η έννοια της </a:t>
            </a:r>
            <a:r>
              <a:rPr lang="el-GR" sz="2400" dirty="0" smtClean="0"/>
              <a:t>επικράτειας.</a:t>
            </a:r>
            <a:endParaRPr lang="el-GR" sz="2400" dirty="0"/>
          </a:p>
        </p:txBody>
      </p:sp>
    </p:spTree>
    <p:extLst>
      <p:ext uri="{BB962C8B-B14F-4D97-AF65-F5344CB8AC3E}">
        <p14:creationId xmlns:p14="http://schemas.microsoft.com/office/powerpoint/2010/main" val="571710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Ιστορία και χώρος</a:t>
            </a:r>
          </a:p>
        </p:txBody>
      </p:sp>
      <p:sp>
        <p:nvSpPr>
          <p:cNvPr id="3" name="Content Placeholder 2"/>
          <p:cNvSpPr>
            <a:spLocks noGrp="1"/>
          </p:cNvSpPr>
          <p:nvPr>
            <p:ph idx="1"/>
          </p:nvPr>
        </p:nvSpPr>
        <p:spPr>
          <a:xfrm>
            <a:off x="464156" y="1556793"/>
            <a:ext cx="8229600" cy="4176463"/>
          </a:xfrm>
        </p:spPr>
        <p:txBody>
          <a:bodyPr>
            <a:noAutofit/>
          </a:bodyPr>
          <a:lstStyle/>
          <a:p>
            <a:pPr marL="0"/>
            <a:r>
              <a:rPr lang="el-GR" sz="2400" dirty="0"/>
              <a:t>Η τοπική </a:t>
            </a:r>
            <a:r>
              <a:rPr lang="el-GR" sz="2400" dirty="0" smtClean="0"/>
              <a:t>ιστορία.</a:t>
            </a:r>
            <a:endParaRPr lang="el-GR" sz="2400" dirty="0"/>
          </a:p>
          <a:p>
            <a:pPr marL="0"/>
            <a:r>
              <a:rPr lang="el-GR" sz="2400" dirty="0"/>
              <a:t>Η </a:t>
            </a:r>
            <a:r>
              <a:rPr lang="el-GR" sz="2400" dirty="0" err="1" smtClean="0"/>
              <a:t>μικροϊστορία</a:t>
            </a:r>
            <a:r>
              <a:rPr lang="el-GR" sz="2400" dirty="0" smtClean="0"/>
              <a:t>.</a:t>
            </a:r>
            <a:endParaRPr lang="el-GR" sz="2400" dirty="0"/>
          </a:p>
          <a:p>
            <a:pPr marL="0"/>
            <a:r>
              <a:rPr lang="el-GR" sz="2400" dirty="0"/>
              <a:t>Η εθνική </a:t>
            </a:r>
            <a:r>
              <a:rPr lang="el-GR" sz="2400" dirty="0" smtClean="0"/>
              <a:t>ιστορία.</a:t>
            </a:r>
            <a:endParaRPr lang="el-GR" sz="2400" dirty="0"/>
          </a:p>
          <a:p>
            <a:pPr marL="0"/>
            <a:r>
              <a:rPr lang="el-GR" sz="2400" dirty="0"/>
              <a:t>Η ιστορία των περιοχών (</a:t>
            </a:r>
            <a:r>
              <a:rPr lang="el-GR" sz="2400" dirty="0" err="1"/>
              <a:t>Region</a:t>
            </a:r>
            <a:r>
              <a:rPr lang="el-GR" sz="2400" dirty="0"/>
              <a:t>, </a:t>
            </a:r>
            <a:r>
              <a:rPr lang="el-GR" sz="2400" dirty="0" err="1"/>
              <a:t>Meso-Region</a:t>
            </a:r>
            <a:r>
              <a:rPr lang="el-GR" sz="2400" dirty="0" smtClean="0"/>
              <a:t>).</a:t>
            </a:r>
            <a:endParaRPr lang="el-GR" sz="2400" dirty="0"/>
          </a:p>
          <a:p>
            <a:pPr marL="0"/>
            <a:r>
              <a:rPr lang="el-GR" sz="2400" dirty="0"/>
              <a:t>Η ιστορία των </a:t>
            </a:r>
            <a:r>
              <a:rPr lang="el-GR" sz="2400" dirty="0" smtClean="0"/>
              <a:t>δικτύων.</a:t>
            </a:r>
            <a:endParaRPr lang="el-GR" sz="2400" dirty="0"/>
          </a:p>
          <a:p>
            <a:pPr marL="0"/>
            <a:r>
              <a:rPr lang="el-GR" sz="2400" dirty="0"/>
              <a:t>Παγκόσμια </a:t>
            </a:r>
            <a:r>
              <a:rPr lang="el-GR" sz="2400" dirty="0" smtClean="0"/>
              <a:t>Ιστορία.</a:t>
            </a:r>
            <a:endParaRPr lang="el-GR" sz="2400" dirty="0"/>
          </a:p>
          <a:p>
            <a:pPr marL="0"/>
            <a:r>
              <a:rPr lang="el-GR" sz="2400" dirty="0"/>
              <a:t>Παγκοσμιοποίηση και </a:t>
            </a:r>
            <a:r>
              <a:rPr lang="el-GR" sz="2400" dirty="0" smtClean="0"/>
              <a:t>Ιστορία.</a:t>
            </a:r>
            <a:endParaRPr lang="el-GR" sz="2400" dirty="0"/>
          </a:p>
          <a:p>
            <a:pPr marL="0"/>
            <a:r>
              <a:rPr lang="el-GR" sz="2400" dirty="0" err="1"/>
              <a:t>Transnational</a:t>
            </a:r>
            <a:r>
              <a:rPr lang="el-GR" sz="2400" dirty="0"/>
              <a:t> </a:t>
            </a:r>
            <a:r>
              <a:rPr lang="el-GR" sz="2400" dirty="0" err="1"/>
              <a:t>History</a:t>
            </a:r>
            <a:r>
              <a:rPr lang="el-GR" sz="2400" dirty="0"/>
              <a:t> (Δια-εθνική ιστορία</a:t>
            </a:r>
            <a:r>
              <a:rPr lang="el-GR" sz="2400" dirty="0" smtClean="0"/>
              <a:t>).</a:t>
            </a:r>
            <a:endParaRPr lang="el-GR" sz="2400" dirty="0"/>
          </a:p>
          <a:p>
            <a:pPr marL="0"/>
            <a:endParaRPr lang="el-GR" sz="2400" dirty="0"/>
          </a:p>
        </p:txBody>
      </p:sp>
    </p:spTree>
    <p:extLst>
      <p:ext uri="{BB962C8B-B14F-4D97-AF65-F5344CB8AC3E}">
        <p14:creationId xmlns:p14="http://schemas.microsoft.com/office/powerpoint/2010/main" val="2187306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1795</TotalTime>
  <Words>959</Words>
  <Application>Microsoft Office PowerPoint</Application>
  <PresentationFormat>On-screen Show (4:3)</PresentationFormat>
  <Paragraphs>134</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ＭＳ Ｐゴシック</vt:lpstr>
      <vt:lpstr>PMingLiU</vt:lpstr>
      <vt:lpstr>Arial</vt:lpstr>
      <vt:lpstr>Calibri</vt:lpstr>
      <vt:lpstr>Wingdings</vt:lpstr>
      <vt:lpstr>Θέμα του Office</vt:lpstr>
      <vt:lpstr>II29 Θεωρία της Ιστορίας</vt:lpstr>
      <vt:lpstr>Τί υπάρχει εκτός χώρου;</vt:lpstr>
      <vt:lpstr>Χάρτες</vt:lpstr>
      <vt:lpstr>PowerPoint Presentation</vt:lpstr>
      <vt:lpstr>PowerPoint Presentation</vt:lpstr>
      <vt:lpstr>PowerPoint Presentation</vt:lpstr>
      <vt:lpstr>PowerPoint Presentation</vt:lpstr>
      <vt:lpstr>Η ιστορία του χώρου</vt:lpstr>
      <vt:lpstr>Ιστορία και χώρος</vt:lpstr>
      <vt:lpstr>Η ιστορία του χώρου</vt:lpstr>
      <vt:lpstr>PowerPoint Presentation</vt:lpstr>
      <vt:lpstr>PowerPoint Presentation</vt:lpstr>
      <vt:lpstr>PowerPoint Presentation</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(1/3)</vt:lpstr>
      <vt:lpstr>Σημείωμα Χρήσης Έργων Τρίτων (2/3)</vt:lpstr>
      <vt:lpstr>Σημείωμα Χρήσης Έργων Τρίτων (3/3)</vt:lpstr>
      <vt:lpstr>Σημείωμα Χρήσης Έργων Τρίτων (4/2)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ΕΞΑΡΧΟΥ</dc:creator>
  <cp:lastModifiedBy>Costas</cp:lastModifiedBy>
  <cp:revision>211</cp:revision>
  <dcterms:created xsi:type="dcterms:W3CDTF">2012-09-06T09:03:05Z</dcterms:created>
  <dcterms:modified xsi:type="dcterms:W3CDTF">2015-01-21T14:25:57Z</dcterms:modified>
</cp:coreProperties>
</file>