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359" r:id="rId3"/>
    <p:sldId id="366" r:id="rId4"/>
    <p:sldId id="373" r:id="rId5"/>
    <p:sldId id="374" r:id="rId6"/>
    <p:sldId id="375" r:id="rId7"/>
    <p:sldId id="376" r:id="rId8"/>
    <p:sldId id="377" r:id="rId9"/>
    <p:sldId id="387" r:id="rId10"/>
    <p:sldId id="388" r:id="rId11"/>
    <p:sldId id="380" r:id="rId12"/>
    <p:sldId id="381" r:id="rId13"/>
    <p:sldId id="389" r:id="rId14"/>
    <p:sldId id="383" r:id="rId15"/>
    <p:sldId id="384" r:id="rId16"/>
    <p:sldId id="385" r:id="rId17"/>
    <p:sldId id="386" r:id="rId18"/>
    <p:sldId id="360" r:id="rId19"/>
    <p:sldId id="361" r:id="rId20"/>
    <p:sldId id="362" r:id="rId21"/>
    <p:sldId id="363" r:id="rId22"/>
    <p:sldId id="364" r:id="rId23"/>
    <p:sldId id="371" r:id="rId24"/>
    <p:sldId id="293"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73"/>
            <p14:sldId id="374"/>
            <p14:sldId id="375"/>
            <p14:sldId id="376"/>
            <p14:sldId id="377"/>
            <p14:sldId id="387"/>
            <p14:sldId id="388"/>
            <p14:sldId id="380"/>
            <p14:sldId id="381"/>
            <p14:sldId id="389"/>
            <p14:sldId id="383"/>
            <p14:sldId id="384"/>
            <p14:sldId id="385"/>
            <p14:sldId id="386"/>
            <p14:sldId id="360"/>
            <p14:sldId id="361"/>
            <p14:sldId id="362"/>
            <p14:sldId id="363"/>
            <p14:sldId id="364"/>
            <p14:sldId id="371"/>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78" d="100"/>
          <a:sy n="78" d="100"/>
        </p:scale>
        <p:origin x="-1158"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6" name="Picture 5"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7" name="Picture 6"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9" name="Picture 8"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8" name="Picture 7"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7" name="Picture 6" descr="[DECORATIV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opencourses.uoa.gr/courses/ECD5/"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3.png"/><Relationship Id="rId4" Type="http://schemas.openxmlformats.org/officeDocument/2006/relationships/hyperlink" Target="%5b1%5d%20http:/creativecommons.org/licenses/by-nc-sa/4.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www.biblionet.gr/book/132756/Meserve,_Jessica/%CE%97_%CE%BC%CE%B9%CE%BA%CF%81%CE%A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hL28SkHf1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4.5: </a:t>
            </a:r>
            <a:r>
              <a:rPr lang="el-GR" sz="2800" dirty="0" smtClean="0">
                <a:latin typeface="+mj-lt"/>
                <a:ea typeface="+mj-ea"/>
                <a:cs typeface="+mj-cs"/>
              </a:rPr>
              <a:t>Φωτογραφία και Εικονογραφημένο </a:t>
            </a:r>
            <a:r>
              <a:rPr lang="el-GR" sz="2800" dirty="0">
                <a:latin typeface="+mj-lt"/>
                <a:ea typeface="+mj-ea"/>
                <a:cs typeface="+mj-cs"/>
              </a:rPr>
              <a:t>Β</a:t>
            </a:r>
            <a:r>
              <a:rPr lang="el-GR" sz="2800" dirty="0" smtClean="0">
                <a:latin typeface="+mj-lt"/>
                <a:ea typeface="+mj-ea"/>
                <a:cs typeface="+mj-cs"/>
              </a:rPr>
              <a:t>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solidFill>
                  <a:schemeClr val="tx2">
                    <a:lumMod val="60000"/>
                    <a:lumOff val="40000"/>
                  </a:schemeClr>
                </a:solidFill>
              </a:rPr>
              <a:t>Φωτογραφίες που ψεύδονται: Δύο θέματα από διαφορετικές αποστάσεις (1/2)</a:t>
            </a:r>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l-GR" sz="2400" dirty="0" smtClean="0"/>
              <a:t>Βρήκαμε στο διαδίκτυο και παρατηρήσαμε μαζί με τα παιδιά κάποιες φωτογραφίες που ακολουθούν την τεχνική του </a:t>
            </a:r>
            <a:r>
              <a:rPr lang="en-US" sz="2400" dirty="0" smtClean="0"/>
              <a:t>forced perspective</a:t>
            </a:r>
            <a:r>
              <a:rPr lang="el-GR" sz="2400" dirty="0" smtClean="0"/>
              <a:t>, προκειμένου να συνειδητοποιήσουν ότι το μέγεθος των φωτογραφισμένων αντικείμενων επηρεάζεται από την απόστασή του από την κάμερα. </a:t>
            </a:r>
            <a:endParaRPr lang="el-GR" sz="2400" dirty="0"/>
          </a:p>
        </p:txBody>
      </p:sp>
      <p:pic>
        <p:nvPicPr>
          <p:cNvPr id="7" name="Content Placeholder 3" descr="forced perspective"/>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004048" y="1700807"/>
            <a:ext cx="3492756" cy="3185957"/>
          </a:xfrm>
          <a:prstGeom prst="rect">
            <a:avLst/>
          </a:prstGeom>
        </p:spPr>
      </p:pic>
    </p:spTree>
    <p:extLst>
      <p:ext uri="{BB962C8B-B14F-4D97-AF65-F5344CB8AC3E}">
        <p14:creationId xmlns:p14="http://schemas.microsoft.com/office/powerpoint/2010/main" val="171068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l-GR" sz="3600" dirty="0">
                <a:solidFill>
                  <a:schemeClr val="tx2">
                    <a:lumMod val="60000"/>
                    <a:lumOff val="40000"/>
                  </a:schemeClr>
                </a:solidFill>
              </a:rPr>
              <a:t>Φωτογραφίες που ψεύδονται: Δύο θέματα από διαφορετικές αποστάσεις </a:t>
            </a:r>
            <a:r>
              <a:rPr lang="el-GR" sz="3600" dirty="0" smtClean="0">
                <a:solidFill>
                  <a:schemeClr val="tx2">
                    <a:lumMod val="60000"/>
                    <a:lumOff val="40000"/>
                  </a:schemeClr>
                </a:solidFill>
              </a:rPr>
              <a:t>(</a:t>
            </a:r>
            <a:r>
              <a:rPr lang="en-GB" sz="3600" dirty="0" smtClean="0">
                <a:solidFill>
                  <a:schemeClr val="tx2">
                    <a:lumMod val="60000"/>
                    <a:lumOff val="40000"/>
                  </a:schemeClr>
                </a:solidFill>
              </a:rPr>
              <a:t>2</a:t>
            </a:r>
            <a:r>
              <a:rPr lang="el-GR" sz="3600" dirty="0" smtClean="0">
                <a:solidFill>
                  <a:schemeClr val="tx2">
                    <a:lumMod val="60000"/>
                    <a:lumOff val="40000"/>
                  </a:schemeClr>
                </a:solidFill>
              </a:rPr>
              <a:t>/2</a:t>
            </a:r>
            <a:r>
              <a:rPr lang="el-GR" sz="3600" dirty="0">
                <a:solidFill>
                  <a:schemeClr val="tx2">
                    <a:lumMod val="60000"/>
                    <a:lumOff val="40000"/>
                  </a:schemeClr>
                </a:solidFill>
              </a:rPr>
              <a:t>)</a:t>
            </a:r>
          </a:p>
        </p:txBody>
      </p:sp>
      <p:pic>
        <p:nvPicPr>
          <p:cNvPr id="4" name="Content Placeholder 3" descr="forced perspective"/>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7292" y="1567570"/>
            <a:ext cx="6542116" cy="4505498"/>
          </a:xfrm>
        </p:spPr>
      </p:pic>
    </p:spTree>
    <p:extLst>
      <p:ext uri="{BB962C8B-B14F-4D97-AF65-F5344CB8AC3E}">
        <p14:creationId xmlns:p14="http://schemas.microsoft.com/office/powerpoint/2010/main" val="423804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solidFill>
                  <a:schemeClr val="tx2">
                    <a:lumMod val="60000"/>
                    <a:lumOff val="40000"/>
                  </a:schemeClr>
                </a:solidFill>
              </a:rPr>
              <a:t>Φωτογραφίες από διαφορετικές γωνίες (1/2</a:t>
            </a:r>
            <a:r>
              <a:rPr lang="el-GR" dirty="0" smtClean="0">
                <a:solidFill>
                  <a:schemeClr val="tx2">
                    <a:lumMod val="60000"/>
                    <a:lumOff val="40000"/>
                  </a:schemeClr>
                </a:solidFill>
              </a:rPr>
              <a:t>)</a:t>
            </a:r>
            <a:endParaRPr lang="el-GR" dirty="0"/>
          </a:p>
        </p:txBody>
      </p:sp>
      <p:sp>
        <p:nvSpPr>
          <p:cNvPr id="7" name="Content Placeholder 6"/>
          <p:cNvSpPr>
            <a:spLocks noGrp="1"/>
          </p:cNvSpPr>
          <p:nvPr>
            <p:ph idx="1"/>
          </p:nvPr>
        </p:nvSpPr>
        <p:spPr/>
        <p:txBody>
          <a:bodyPr>
            <a:noAutofit/>
          </a:bodyPr>
          <a:lstStyle/>
          <a:p>
            <a:pPr marL="0" indent="0">
              <a:buNone/>
            </a:pPr>
            <a:r>
              <a:rPr lang="el-GR" sz="2800" dirty="0"/>
              <a:t>Αφού έγινε κατανοητό πώς η διαφορετική απόσταση του αντικειμένου από την κάμερα αλλοιώνει το μέγεθος των αντικειμένων, φωτογραφίσαμε τα παιδιά από διαφορετικές γωνίες και όλοι μαζί παρατηρήσαμε το αποτέλεσμα.</a:t>
            </a:r>
          </a:p>
          <a:p>
            <a:pPr marL="0" indent="0">
              <a:buNone/>
            </a:pPr>
            <a:r>
              <a:rPr lang="el-GR" sz="2800" dirty="0"/>
              <a:t>Κάθε παιδί επέλεξε να φωτογραφηθεί  μαζί με κάποιον συμμαθητή του. Τραβήξαμε δύο φωτογραφίες του κάθε ζευγαριού: μία από πολύ χαμηλά και μία από πολύ ψηλά.</a:t>
            </a:r>
          </a:p>
        </p:txBody>
      </p:sp>
    </p:spTree>
    <p:extLst>
      <p:ext uri="{BB962C8B-B14F-4D97-AF65-F5344CB8AC3E}">
        <p14:creationId xmlns:p14="http://schemas.microsoft.com/office/powerpoint/2010/main" val="334587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chemeClr val="tx2">
                    <a:lumMod val="60000"/>
                    <a:lumOff val="40000"/>
                  </a:schemeClr>
                </a:solidFill>
              </a:rPr>
              <a:t>Φωτογραφίες από διαφορετικές γωνίες </a:t>
            </a:r>
            <a:r>
              <a:rPr lang="el-GR" dirty="0" smtClean="0">
                <a:solidFill>
                  <a:schemeClr val="tx2">
                    <a:lumMod val="60000"/>
                    <a:lumOff val="40000"/>
                  </a:schemeClr>
                </a:solidFill>
              </a:rPr>
              <a:t>(2/2)</a:t>
            </a:r>
            <a:endParaRPr lang="el-GR" dirty="0">
              <a:solidFill>
                <a:schemeClr val="tx2">
                  <a:lumMod val="60000"/>
                  <a:lumOff val="40000"/>
                </a:schemeClr>
              </a:solidFill>
            </a:endParaRPr>
          </a:p>
        </p:txBody>
      </p:sp>
      <p:pic>
        <p:nvPicPr>
          <p:cNvPr id="5122" name="Picture 2" descr="φωτογραφίζοντας τα παιδιά"/>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993121"/>
            <a:ext cx="4038600" cy="374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φωτογραφίζοντας τα παιδιά"/>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1988840"/>
            <a:ext cx="40386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34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tx2">
                    <a:lumMod val="60000"/>
                    <a:lumOff val="40000"/>
                  </a:schemeClr>
                </a:solidFill>
              </a:rPr>
              <a:t>Οι «τεράστιοι» και οι «μικρούληδες» (1/3) </a:t>
            </a:r>
            <a:endParaRPr lang="el-GR" dirty="0">
              <a:solidFill>
                <a:schemeClr val="tx2">
                  <a:lumMod val="60000"/>
                  <a:lumOff val="40000"/>
                </a:schemeClr>
              </a:solidFill>
            </a:endParaRPr>
          </a:p>
        </p:txBody>
      </p:sp>
      <p:pic>
        <p:nvPicPr>
          <p:cNvPr id="2050" name="Picture 2" descr="φωτογραφίζοντας τα παιδιά"/>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921867" y="1600200"/>
            <a:ext cx="36501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φωτογραφίζοντας τα παιδιά"/>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78303" y="1600200"/>
            <a:ext cx="353811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32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l-GR" dirty="0" smtClean="0">
                <a:solidFill>
                  <a:schemeClr val="tx2">
                    <a:lumMod val="60000"/>
                    <a:lumOff val="40000"/>
                  </a:schemeClr>
                </a:solidFill>
              </a:rPr>
              <a:t>Οι «τεράστιοι» και οι «μικρούληδες» (2/3) </a:t>
            </a:r>
            <a:endParaRPr lang="el-GR" dirty="0">
              <a:solidFill>
                <a:schemeClr val="tx2">
                  <a:lumMod val="60000"/>
                  <a:lumOff val="40000"/>
                </a:schemeClr>
              </a:solidFill>
            </a:endParaRPr>
          </a:p>
        </p:txBody>
      </p:sp>
      <p:pic>
        <p:nvPicPr>
          <p:cNvPr id="18" name="Picture 2" descr="φωτογραφίζοντας τα παιδιά"/>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403648" y="1600200"/>
            <a:ext cx="31988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descr="φωτογραφίζοντας τα παιδιά"/>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46465" y="1600200"/>
            <a:ext cx="30556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317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l-GR" dirty="0" smtClean="0">
                <a:solidFill>
                  <a:schemeClr val="tx2">
                    <a:lumMod val="60000"/>
                    <a:lumOff val="40000"/>
                  </a:schemeClr>
                </a:solidFill>
              </a:rPr>
              <a:t>Οι «τεράστιοι» και οι «μικρούληδες» (3/3) </a:t>
            </a:r>
            <a:endParaRPr lang="el-GR" dirty="0">
              <a:solidFill>
                <a:schemeClr val="tx2">
                  <a:lumMod val="60000"/>
                  <a:lumOff val="40000"/>
                </a:schemeClr>
              </a:solidFill>
            </a:endParaRPr>
          </a:p>
        </p:txBody>
      </p:sp>
      <p:pic>
        <p:nvPicPr>
          <p:cNvPr id="19" name="Picture 2" descr="φωτογραφίζοντας τα παιδιά"/>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475656" y="1628800"/>
            <a:ext cx="31283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descr="φωτογραφίζοντας τα παιδιά"/>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716016" y="1628800"/>
            <a:ext cx="297302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524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a:xfrm>
            <a:off x="457199" y="1600200"/>
            <a:ext cx="5194921" cy="4525963"/>
          </a:xfrm>
        </p:spPr>
        <p:txBody>
          <a:bodyPr>
            <a:no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Θωμαΐς Παλάντζα – Βλαχάκη </a:t>
            </a:r>
          </a:p>
          <a:p>
            <a:pPr marL="0" indent="0">
              <a:spcBef>
                <a:spcPts val="0"/>
              </a:spcBef>
              <a:buNone/>
            </a:pPr>
            <a:r>
              <a:rPr lang="el-GR" sz="2400" dirty="0"/>
              <a:t>Αικατερίνη </a:t>
            </a:r>
            <a:r>
              <a:rPr lang="el-GR" sz="2400" dirty="0" err="1" smtClean="0"/>
              <a:t>Φρονιμάκη</a:t>
            </a:r>
            <a:r>
              <a:rPr lang="en-GB" sz="2400" dirty="0" smtClean="0"/>
              <a:t>.</a:t>
            </a:r>
            <a:endParaRPr lang="el-GR" sz="2400" dirty="0" smtClean="0"/>
          </a:p>
          <a:p>
            <a:pPr marL="0" indent="0">
              <a:spcBef>
                <a:spcPts val="1800"/>
              </a:spcBef>
              <a:buNone/>
            </a:pPr>
            <a:r>
              <a:rPr lang="el-GR" sz="2400" b="1" dirty="0" smtClean="0"/>
              <a:t>Βιβλίο</a:t>
            </a:r>
            <a:r>
              <a:rPr lang="el-GR" sz="2400" b="1" dirty="0"/>
              <a:t>: </a:t>
            </a:r>
            <a:r>
              <a:rPr lang="en-US" sz="2400" dirty="0" err="1"/>
              <a:t>Meserve</a:t>
            </a:r>
            <a:r>
              <a:rPr lang="en-US" sz="2400" dirty="0"/>
              <a:t>, Jessica. </a:t>
            </a:r>
            <a:r>
              <a:rPr lang="el-GR" sz="2400" b="1" dirty="0"/>
              <a:t>Η μικρή </a:t>
            </a:r>
            <a:r>
              <a:rPr lang="el-GR" sz="2400" dirty="0" smtClean="0"/>
              <a:t>/</a:t>
            </a:r>
            <a:r>
              <a:rPr lang="en-US" sz="2400" dirty="0" smtClean="0"/>
              <a:t> </a:t>
            </a:r>
            <a:r>
              <a:rPr lang="el-GR" sz="2400" dirty="0"/>
              <a:t>μετάφραση Εύη </a:t>
            </a:r>
            <a:r>
              <a:rPr lang="el-GR" sz="2400" dirty="0" err="1"/>
              <a:t>Τραμαντζά</a:t>
            </a:r>
            <a:r>
              <a:rPr lang="el-GR" sz="2400" dirty="0"/>
              <a:t> </a:t>
            </a:r>
            <a:r>
              <a:rPr lang="el-GR" sz="2400" dirty="0" smtClean="0"/>
              <a:t>· Θεσσαλονίκη: </a:t>
            </a:r>
            <a:r>
              <a:rPr lang="el-GR" sz="2400" dirty="0"/>
              <a:t>Επόμενος Σταθμός, 2008</a:t>
            </a:r>
            <a:r>
              <a:rPr lang="el-GR" sz="2400" dirty="0" smtClean="0"/>
              <a:t>.</a:t>
            </a:r>
            <a:endParaRPr lang="en-GB" sz="2400" dirty="0" smtClean="0"/>
          </a:p>
          <a:p>
            <a:pPr marL="0" indent="0">
              <a:spcBef>
                <a:spcPts val="600"/>
              </a:spcBef>
              <a:buNone/>
            </a:pPr>
            <a:r>
              <a:rPr lang="el-GR" sz="2400" b="1" dirty="0" smtClean="0"/>
              <a:t>Θέμα: </a:t>
            </a:r>
            <a:r>
              <a:rPr lang="el-GR" sz="2400" dirty="0" smtClean="0"/>
              <a:t>Η φωτογραφία δε λέει πάντα την αλήθεια…</a:t>
            </a:r>
          </a:p>
          <a:p>
            <a:pPr>
              <a:spcBef>
                <a:spcPts val="600"/>
              </a:spcBef>
            </a:pPr>
            <a:r>
              <a:rPr lang="el-GR" sz="2400" dirty="0" smtClean="0"/>
              <a:t>Η σκιά</a:t>
            </a:r>
            <a:r>
              <a:rPr lang="en-GB" sz="2400" dirty="0" smtClean="0"/>
              <a:t>.</a:t>
            </a:r>
            <a:endParaRPr lang="el-GR" sz="2400" dirty="0"/>
          </a:p>
          <a:p>
            <a:pPr>
              <a:spcBef>
                <a:spcPts val="600"/>
              </a:spcBef>
            </a:pPr>
            <a:r>
              <a:rPr lang="el-GR" sz="2400" dirty="0"/>
              <a:t>Διαφορετικές λήψεις στην ίδια </a:t>
            </a:r>
            <a:r>
              <a:rPr lang="el-GR" sz="2400" dirty="0" smtClean="0"/>
              <a:t>φωτογραφία</a:t>
            </a:r>
            <a:r>
              <a:rPr lang="en-GB" sz="2400" dirty="0" smtClean="0"/>
              <a:t>.</a:t>
            </a:r>
            <a:endParaRPr lang="el-GR" sz="2400" dirty="0"/>
          </a:p>
        </p:txBody>
      </p:sp>
      <p:sp>
        <p:nvSpPr>
          <p:cNvPr id="5" name="TextBox 4"/>
          <p:cNvSpPr txBox="1"/>
          <p:nvPr/>
        </p:nvSpPr>
        <p:spPr>
          <a:xfrm>
            <a:off x="8212525" y="5589240"/>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9" name="Picture 2" descr="Εξώφυλλο"/>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916802" y="1600039"/>
            <a:ext cx="2780056" cy="39171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2016. </a:t>
            </a:r>
            <a:r>
              <a:rPr lang="el-GR" sz="2000" dirty="0"/>
              <a:t>Θωμαΐς Παλάντζα – </a:t>
            </a:r>
            <a:r>
              <a:rPr lang="el-GR" sz="2000" dirty="0" smtClean="0"/>
              <a:t>Βλαχάκη, Αικατερίνη </a:t>
            </a:r>
            <a:r>
              <a:rPr lang="el-GR" sz="2000" dirty="0" err="1"/>
              <a:t>Φρονιμάκη</a:t>
            </a:r>
            <a:r>
              <a:rPr lang="el-GR" sz="2000" dirty="0"/>
              <a:t>, </a:t>
            </a:r>
            <a:r>
              <a:rPr lang="el-GR" sz="2000" dirty="0" smtClean="0"/>
              <a:t>Αγγελική </a:t>
            </a:r>
            <a:r>
              <a:rPr lang="el-GR" sz="2000" dirty="0" err="1" smtClean="0"/>
              <a:t>Γιαννικοπούλου</a:t>
            </a:r>
            <a:r>
              <a:rPr lang="el-GR" sz="2000" dirty="0" smtClean="0"/>
              <a:t>. «Το Εικονογραφημένο Βιβλίο στην Προσχολική Εκπαίδευση. Φωτογραφία και εικονογραφημένο βιβλίο. </a:t>
            </a:r>
            <a:r>
              <a:rPr lang="el-GR" sz="2000" dirty="0"/>
              <a:t>Η </a:t>
            </a:r>
            <a:r>
              <a:rPr lang="el-GR" sz="2000" dirty="0" smtClean="0"/>
              <a:t>μικρή». Έκδοση: 1.0. Αθήνα 2016.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3241839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3: Εξώφυλλο και ενδεικτικές σελίδες του βιβλίου «</a:t>
            </a:r>
            <a:r>
              <a:rPr lang="el-GR" sz="2000" dirty="0">
                <a:hlinkClick r:id="rId4"/>
              </a:rPr>
              <a:t>Η </a:t>
            </a:r>
            <a:r>
              <a:rPr lang="el-GR" sz="2000" dirty="0" smtClean="0">
                <a:hlinkClick r:id="rId4"/>
              </a:rPr>
              <a:t>μικρή</a:t>
            </a:r>
            <a:r>
              <a:rPr lang="el-GR" sz="2000" dirty="0" smtClean="0"/>
              <a:t>» </a:t>
            </a:r>
            <a:r>
              <a:rPr lang="el-GR" sz="2000" dirty="0"/>
              <a:t>/ μετάφραση Εύη </a:t>
            </a:r>
            <a:r>
              <a:rPr lang="el-GR" sz="2000" dirty="0" err="1"/>
              <a:t>Τραμαντζά</a:t>
            </a:r>
            <a:r>
              <a:rPr lang="el-GR" sz="2000" dirty="0"/>
              <a:t> · Θεσσαλονίκη: Επόμενος Σταθμός, 2008.</a:t>
            </a:r>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Λίγα λόγια για το βιβλίο</a:t>
            </a:r>
            <a:endParaRPr lang="el-GR"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pPr marL="0" indent="0">
              <a:buNone/>
            </a:pPr>
            <a:r>
              <a:rPr lang="el-GR" sz="2600" dirty="0" smtClean="0"/>
              <a:t>Ό</a:t>
            </a:r>
            <a:r>
              <a:rPr lang="en-GB" sz="2600" dirty="0" smtClean="0"/>
              <a:t>,</a:t>
            </a:r>
            <a:r>
              <a:rPr lang="el-GR" sz="2600" dirty="0" smtClean="0"/>
              <a:t>τι δοκιμάζει να κάνει η Μικρή, η Μεγάλη το καταφέρνει καλύτερα. Θα τα καταφέρει η Μικρή να ξεφύγει από την σκιά της Μεγάλης της αδελφής της;</a:t>
            </a:r>
          </a:p>
          <a:p>
            <a:pPr marL="0" indent="0">
              <a:buNone/>
            </a:pPr>
            <a:r>
              <a:rPr lang="el-GR" sz="2600" dirty="0" smtClean="0"/>
              <a:t>Έτσι ξεκινάει το παιδικό βιβλίο «Η μικρή», το οποίο πραγματεύεται το θέμα της αδελφικής ζήλειας με την χρήση της σκιάς στην εικονογράφηση. Η μικρή αδελφή ζει κυριολεκτικά στη σκιά της μεγάλης και προσπαθεί να ξεφύγει από αυτή.</a:t>
            </a:r>
          </a:p>
          <a:p>
            <a:pPr marL="0" indent="0">
              <a:buNone/>
            </a:pPr>
            <a:r>
              <a:rPr lang="el-GR" sz="2600" dirty="0" smtClean="0"/>
              <a:t>Τελικά θα τα καταφέρει;  Είναι τόσο μεγάλη η Μεγάλη όσο και η σκιά της;</a:t>
            </a:r>
            <a:r>
              <a:rPr lang="en-GB" sz="2600" dirty="0" smtClean="0"/>
              <a:t> </a:t>
            </a:r>
            <a:r>
              <a:rPr lang="el-GR" sz="2600" dirty="0" smtClean="0"/>
              <a:t>Είμαστε πάντα αυτό που φαινόμαστε;</a:t>
            </a:r>
            <a:endParaRPr lang="el-GR" sz="2600" dirty="0"/>
          </a:p>
        </p:txBody>
      </p:sp>
    </p:spTree>
    <p:extLst>
      <p:ext uri="{BB962C8B-B14F-4D97-AF65-F5344CB8AC3E}">
        <p14:creationId xmlns:p14="http://schemas.microsoft.com/office/powerpoint/2010/main" val="2841965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Ανάγνωση του βιβλίου</a:t>
            </a:r>
            <a:endParaRPr lang="el-GR" dirty="0">
              <a:solidFill>
                <a:schemeClr val="tx2">
                  <a:lumMod val="60000"/>
                  <a:lumOff val="40000"/>
                </a:schemeClr>
              </a:solidFill>
            </a:endParaRPr>
          </a:p>
        </p:txBody>
      </p:sp>
      <p:sp>
        <p:nvSpPr>
          <p:cNvPr id="3" name="Content Placeholder 2"/>
          <p:cNvSpPr>
            <a:spLocks noGrp="1"/>
          </p:cNvSpPr>
          <p:nvPr>
            <p:ph sz="half" idx="1"/>
          </p:nvPr>
        </p:nvSpPr>
        <p:spPr>
          <a:xfrm>
            <a:off x="457200" y="1600200"/>
            <a:ext cx="5050904" cy="4525963"/>
          </a:xfrm>
        </p:spPr>
        <p:txBody>
          <a:bodyPr>
            <a:noAutofit/>
          </a:bodyPr>
          <a:lstStyle/>
          <a:p>
            <a:pPr marL="0" indent="0">
              <a:buNone/>
            </a:pPr>
            <a:r>
              <a:rPr lang="el-GR" sz="2500" dirty="0" smtClean="0"/>
              <a:t>Διαβάστηκε στην τάξη το βιβλίο και καθ’ όλη τη διάρκεια της ανάγνωσης τα παιδιά ενδιαφέρθηκαν ιδιαίτερα για τις σκιές της εικονογράφησης.</a:t>
            </a:r>
          </a:p>
          <a:p>
            <a:pPr marL="0" indent="0">
              <a:buNone/>
            </a:pPr>
            <a:r>
              <a:rPr lang="el-GR" sz="2500" dirty="0" smtClean="0"/>
              <a:t>Στο τέλος του βιβλίου, συζητήθηκε η διαφορά μεταξύ του πραγματικού μεγέθους της μεγάλης αδερφής και του μεγέθους της σκιάς της.</a:t>
            </a:r>
          </a:p>
          <a:p>
            <a:pPr marL="0" indent="0">
              <a:buNone/>
            </a:pPr>
            <a:r>
              <a:rPr lang="el-GR" sz="2500" dirty="0" smtClean="0"/>
              <a:t>Τελικά φαίνεται ότι η μεγάλη σκιά δεν αντιστοιχεί σε μεγάλα αντικείμενα. </a:t>
            </a:r>
            <a:endParaRPr lang="el-GR" sz="2500" dirty="0"/>
          </a:p>
        </p:txBody>
      </p:sp>
      <p:pic>
        <p:nvPicPr>
          <p:cNvPr id="6" name="Content Placeholder 3" descr="Η νηπιαγωγός διαβάζει το παράμυθι"/>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652120" y="1844824"/>
            <a:ext cx="2884982" cy="4005770"/>
          </a:xfrm>
          <a:prstGeom prst="rect">
            <a:avLst/>
          </a:prstGeom>
        </p:spPr>
      </p:pic>
    </p:spTree>
    <p:extLst>
      <p:ext uri="{BB962C8B-B14F-4D97-AF65-F5344CB8AC3E}">
        <p14:creationId xmlns:p14="http://schemas.microsoft.com/office/powerpoint/2010/main" val="113222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chemeClr val="tx2">
                    <a:lumMod val="60000"/>
                    <a:lumOff val="40000"/>
                  </a:schemeClr>
                </a:solidFill>
              </a:rPr>
              <a:t>Μεγάλες σκιές </a:t>
            </a:r>
            <a:br>
              <a:rPr lang="el-GR" dirty="0" smtClean="0">
                <a:solidFill>
                  <a:schemeClr val="tx2">
                    <a:lumMod val="60000"/>
                    <a:lumOff val="40000"/>
                  </a:schemeClr>
                </a:solidFill>
              </a:rPr>
            </a:br>
            <a:r>
              <a:rPr lang="el-GR" dirty="0">
                <a:solidFill>
                  <a:schemeClr val="tx2">
                    <a:lumMod val="60000"/>
                    <a:lumOff val="40000"/>
                  </a:schemeClr>
                </a:solidFill>
              </a:rPr>
              <a:t>Μ</a:t>
            </a:r>
            <a:r>
              <a:rPr lang="el-GR" dirty="0" smtClean="0">
                <a:solidFill>
                  <a:schemeClr val="tx2">
                    <a:lumMod val="60000"/>
                    <a:lumOff val="40000"/>
                  </a:schemeClr>
                </a:solidFill>
              </a:rPr>
              <a:t>εγάλα αντικείμενα; (1/2)</a:t>
            </a:r>
            <a:endParaRPr lang="el-GR" dirty="0">
              <a:solidFill>
                <a:schemeClr val="tx2">
                  <a:lumMod val="60000"/>
                  <a:lumOff val="40000"/>
                </a:schemeClr>
              </a:solidFill>
            </a:endParaRPr>
          </a:p>
        </p:txBody>
      </p:sp>
      <p:sp>
        <p:nvSpPr>
          <p:cNvPr id="3" name="Content Placeholder 2"/>
          <p:cNvSpPr>
            <a:spLocks noGrp="1"/>
          </p:cNvSpPr>
          <p:nvPr>
            <p:ph sz="half" idx="1"/>
          </p:nvPr>
        </p:nvSpPr>
        <p:spPr/>
        <p:txBody>
          <a:bodyPr>
            <a:noAutofit/>
          </a:bodyPr>
          <a:lstStyle/>
          <a:p>
            <a:pPr marL="0" indent="0">
              <a:buNone/>
            </a:pPr>
            <a:r>
              <a:rPr lang="el-GR" sz="2400" dirty="0" smtClean="0"/>
              <a:t>Με αφορμή το βιβλίο, έγινε συζήτηση σχετικά με την ιδιότητα των σκιών να παρουσιάζουν τα πράγματα πολύ μεγαλύτερα απ’ ότι είναι στην πραγματικότητα.</a:t>
            </a:r>
          </a:p>
          <a:p>
            <a:pPr marL="0" indent="0">
              <a:buNone/>
            </a:pPr>
            <a:r>
              <a:rPr lang="el-GR" sz="2400" dirty="0" smtClean="0"/>
              <a:t>Παράλληλα είδαμε στην οθόνη της τάξης κάποιες φωτογραφίες από το διαδίκτυο, όπου οι σκιές ήταν πραγματικά τεράστιες.</a:t>
            </a:r>
          </a:p>
          <a:p>
            <a:endParaRPr lang="el-GR" sz="2400" dirty="0"/>
          </a:p>
        </p:txBody>
      </p:sp>
      <p:pic>
        <p:nvPicPr>
          <p:cNvPr id="6" name="Content Placeholder 3" descr="φωτογραφίες στην οθόνη"/>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716016" y="1844824"/>
            <a:ext cx="3975986" cy="3009577"/>
          </a:xfrm>
          <a:prstGeom prst="rect">
            <a:avLst/>
          </a:prstGeom>
        </p:spPr>
      </p:pic>
    </p:spTree>
    <p:extLst>
      <p:ext uri="{BB962C8B-B14F-4D97-AF65-F5344CB8AC3E}">
        <p14:creationId xmlns:p14="http://schemas.microsoft.com/office/powerpoint/2010/main" val="324817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l-GR" dirty="0" smtClean="0">
                <a:solidFill>
                  <a:schemeClr val="tx2">
                    <a:lumMod val="60000"/>
                    <a:lumOff val="40000"/>
                  </a:schemeClr>
                </a:solidFill>
              </a:rPr>
              <a:t>Μεγάλες σκιές </a:t>
            </a:r>
            <a:r>
              <a:rPr lang="en-GB" dirty="0" smtClean="0">
                <a:solidFill>
                  <a:schemeClr val="tx2">
                    <a:lumMod val="60000"/>
                    <a:lumOff val="40000"/>
                  </a:schemeClr>
                </a:solidFill>
              </a:rPr>
              <a:t/>
            </a:r>
            <a:br>
              <a:rPr lang="en-GB" dirty="0" smtClean="0">
                <a:solidFill>
                  <a:schemeClr val="tx2">
                    <a:lumMod val="60000"/>
                    <a:lumOff val="40000"/>
                  </a:schemeClr>
                </a:solidFill>
              </a:rPr>
            </a:br>
            <a:r>
              <a:rPr lang="el-GR" dirty="0" smtClean="0">
                <a:solidFill>
                  <a:schemeClr val="tx2">
                    <a:lumMod val="60000"/>
                    <a:lumOff val="40000"/>
                  </a:schemeClr>
                </a:solidFill>
              </a:rPr>
              <a:t>Μεγάλα αντικείμενα; (2/2)</a:t>
            </a:r>
            <a:endParaRPr lang="el-GR" dirty="0">
              <a:solidFill>
                <a:schemeClr val="tx2">
                  <a:lumMod val="60000"/>
                  <a:lumOff val="40000"/>
                </a:schemeClr>
              </a:solidFill>
            </a:endParaRPr>
          </a:p>
        </p:txBody>
      </p:sp>
      <p:pic>
        <p:nvPicPr>
          <p:cNvPr id="4" name="Content Placeholder 3" descr="φωτογραφίες στην οθόνη"/>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971600" y="1639341"/>
            <a:ext cx="3354686" cy="4453955"/>
          </a:xfrm>
        </p:spPr>
      </p:pic>
      <p:pic>
        <p:nvPicPr>
          <p:cNvPr id="1026" name="Picture 2" descr="φωτογραφίες στην οθόνη"/>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465577" y="1600200"/>
            <a:ext cx="382778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660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2">
                    <a:lumMod val="60000"/>
                    <a:lumOff val="40000"/>
                  </a:schemeClr>
                </a:solidFill>
              </a:rPr>
              <a:t>Αυξομειώνοντας τη σκιά (1/3)</a:t>
            </a:r>
            <a:endParaRPr lang="el-GR" dirty="0">
              <a:solidFill>
                <a:schemeClr val="tx2">
                  <a:lumMod val="60000"/>
                  <a:lumOff val="40000"/>
                </a:schemeClr>
              </a:solidFill>
            </a:endParaRPr>
          </a:p>
        </p:txBody>
      </p:sp>
      <p:sp>
        <p:nvSpPr>
          <p:cNvPr id="3" name="Content Placeholder 2"/>
          <p:cNvSpPr>
            <a:spLocks noGrp="1"/>
          </p:cNvSpPr>
          <p:nvPr>
            <p:ph sz="half" idx="1"/>
          </p:nvPr>
        </p:nvSpPr>
        <p:spPr/>
        <p:txBody>
          <a:bodyPr>
            <a:noAutofit/>
          </a:bodyPr>
          <a:lstStyle/>
          <a:p>
            <a:pPr marL="0" indent="0">
              <a:buNone/>
            </a:pPr>
            <a:r>
              <a:rPr lang="el-GR" sz="2600" dirty="0" smtClean="0"/>
              <a:t>Σε ένα θέατρο σκιών, ανακαλύψαμε μαζί με τα παιδιά πώς αυξομειώνεται η σκιά. Είδαμε ότι τη διαφορά την κάνει η απόσταση που έχει το αντικείμενο από την πηγή φωτός.</a:t>
            </a:r>
            <a:r>
              <a:rPr lang="en-GB" sz="2600" dirty="0"/>
              <a:t> </a:t>
            </a:r>
            <a:r>
              <a:rPr lang="el-GR" sz="2600" dirty="0" smtClean="0"/>
              <a:t>Το </a:t>
            </a:r>
            <a:r>
              <a:rPr lang="el-GR" sz="2600" dirty="0"/>
              <a:t>θέατρο σκιών κατασκευάστηκε με βάση το </a:t>
            </a:r>
            <a:r>
              <a:rPr lang="en-US" sz="2600" dirty="0" smtClean="0">
                <a:hlinkClick r:id="rId2"/>
              </a:rPr>
              <a:t>video</a:t>
            </a:r>
            <a:r>
              <a:rPr lang="en-US" sz="2600" dirty="0" smtClean="0"/>
              <a:t>.</a:t>
            </a:r>
            <a:endParaRPr lang="el-GR" sz="2600" dirty="0"/>
          </a:p>
        </p:txBody>
      </p:sp>
      <p:pic>
        <p:nvPicPr>
          <p:cNvPr id="13" name="Content Placeholder 6" descr="θέατρο σκιών"/>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644008" y="1700808"/>
            <a:ext cx="4038600" cy="3694154"/>
          </a:xfrm>
          <a:prstGeom prst="rect">
            <a:avLst/>
          </a:prstGeom>
        </p:spPr>
      </p:pic>
    </p:spTree>
    <p:extLst>
      <p:ext uri="{BB962C8B-B14F-4D97-AF65-F5344CB8AC3E}">
        <p14:creationId xmlns:p14="http://schemas.microsoft.com/office/powerpoint/2010/main" val="353929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2">
                    <a:lumMod val="60000"/>
                    <a:lumOff val="40000"/>
                  </a:schemeClr>
                </a:solidFill>
              </a:rPr>
              <a:t>Αυξομειώνοντας τη σκιά (2/3</a:t>
            </a:r>
            <a:r>
              <a:rPr lang="el-GR" dirty="0" smtClean="0">
                <a:solidFill>
                  <a:schemeClr val="tx2">
                    <a:lumMod val="60000"/>
                    <a:lumOff val="40000"/>
                  </a:schemeClr>
                </a:solidFill>
              </a:rPr>
              <a:t>)</a:t>
            </a:r>
            <a:endParaRPr lang="el-GR" dirty="0"/>
          </a:p>
        </p:txBody>
      </p:sp>
      <p:sp>
        <p:nvSpPr>
          <p:cNvPr id="3" name="Content Placeholder 2"/>
          <p:cNvSpPr>
            <a:spLocks noGrp="1"/>
          </p:cNvSpPr>
          <p:nvPr>
            <p:ph sz="half" idx="1"/>
          </p:nvPr>
        </p:nvSpPr>
        <p:spPr/>
        <p:txBody>
          <a:bodyPr>
            <a:noAutofit/>
          </a:bodyPr>
          <a:lstStyle/>
          <a:p>
            <a:pPr marL="0" indent="0">
              <a:buNone/>
            </a:pPr>
            <a:r>
              <a:rPr lang="el-GR" sz="2400" dirty="0"/>
              <a:t>Κάθε παιδί επέλεγε μυστικά ένα μικρό αντικείμενο μέσα από την τάξη (π.χ. ανθρωπάκια, ζωάκια, πλαστικά φρούτα κλπ)</a:t>
            </a:r>
            <a:r>
              <a:rPr lang="en-GB" sz="2400" dirty="0"/>
              <a:t>. </a:t>
            </a:r>
            <a:r>
              <a:rPr lang="en-GB" sz="2400" dirty="0" smtClean="0"/>
              <a:t/>
            </a:r>
            <a:br>
              <a:rPr lang="en-GB" sz="2400" dirty="0" smtClean="0"/>
            </a:br>
            <a:r>
              <a:rPr lang="el-GR" sz="2400" dirty="0" smtClean="0"/>
              <a:t>Τα </a:t>
            </a:r>
            <a:r>
              <a:rPr lang="el-GR" sz="2400" dirty="0"/>
              <a:t>υπόλοιπα παιδιά προσπαθούσαν να το μαντέψουν. Ταυτόχρονα και αλλάζοντας την απόσταση του αντικειμένου από την πηγή φωτός το μέγεθος των σκιών αυξομειωνόταν.</a:t>
            </a:r>
          </a:p>
          <a:p>
            <a:endParaRPr lang="el-GR" sz="2400" dirty="0"/>
          </a:p>
        </p:txBody>
      </p:sp>
      <p:pic>
        <p:nvPicPr>
          <p:cNvPr id="9" name="Content Placeholder 3" descr="θέατρο σκιών"/>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788024" y="1772816"/>
            <a:ext cx="3787924" cy="3354680"/>
          </a:xfrm>
          <a:prstGeom prst="rect">
            <a:avLst/>
          </a:prstGeom>
        </p:spPr>
      </p:pic>
    </p:spTree>
    <p:extLst>
      <p:ext uri="{BB962C8B-B14F-4D97-AF65-F5344CB8AC3E}">
        <p14:creationId xmlns:p14="http://schemas.microsoft.com/office/powerpoint/2010/main" val="2107647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2">
                    <a:lumMod val="60000"/>
                    <a:lumOff val="40000"/>
                  </a:schemeClr>
                </a:solidFill>
              </a:rPr>
              <a:t>Αυξομειώνοντας τη σκιά (3/3</a:t>
            </a:r>
            <a:r>
              <a:rPr lang="el-GR" dirty="0" smtClean="0">
                <a:solidFill>
                  <a:schemeClr val="tx2">
                    <a:lumMod val="60000"/>
                    <a:lumOff val="40000"/>
                  </a:schemeClr>
                </a:solidFill>
              </a:rPr>
              <a:t>)</a:t>
            </a:r>
            <a:endParaRPr lang="el-GR" dirty="0"/>
          </a:p>
        </p:txBody>
      </p:sp>
      <p:pic>
        <p:nvPicPr>
          <p:cNvPr id="5" name="Content Placeholder 3" descr="θέατρο σκιών"/>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467544" y="1628800"/>
            <a:ext cx="4038600" cy="3593072"/>
          </a:xfrm>
        </p:spPr>
      </p:pic>
      <p:pic>
        <p:nvPicPr>
          <p:cNvPr id="6" name="Content Placeholder 3" descr="θέατρο σκιών"/>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644007" y="1628800"/>
            <a:ext cx="4060177" cy="3600400"/>
          </a:xfrm>
          <a:prstGeom prst="rect">
            <a:avLst/>
          </a:prstGeom>
        </p:spPr>
      </p:pic>
    </p:spTree>
    <p:extLst>
      <p:ext uri="{BB962C8B-B14F-4D97-AF65-F5344CB8AC3E}">
        <p14:creationId xmlns:p14="http://schemas.microsoft.com/office/powerpoint/2010/main" val="451248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 name="ZHAW.ACCESSIBILITYADDIN.CHECKTIMEDATE" val="18/12/2016 1:31:41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5,9,"/>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8A3A363-6BDC-4B1B-BC07-15748873836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2546</TotalTime>
  <Words>871</Words>
  <Application>Microsoft Office PowerPoint</Application>
  <PresentationFormat>On-screen Show (4:3)</PresentationFormat>
  <Paragraphs>78</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vt:lpstr>
      <vt:lpstr>Μεγάλες σκιές  Μεγάλα αντικείμενα; (1/2)</vt:lpstr>
      <vt:lpstr>Μεγάλες σκιές  Μεγάλα αντικείμενα; (2/2)</vt:lpstr>
      <vt:lpstr>Αυξομειώνοντας τη σκιά (1/3)</vt:lpstr>
      <vt:lpstr>Αυξομειώνοντας τη σκιά (2/3)</vt:lpstr>
      <vt:lpstr>Αυξομειώνοντας τη σκιά (3/3)</vt:lpstr>
      <vt:lpstr>Φωτογραφίες που ψεύδονται: Δύο θέματα από διαφορετικές αποστάσεις (1/2)</vt:lpstr>
      <vt:lpstr>Φωτογραφίες που ψεύδονται: Δύο θέματα από διαφορετικές αποστάσεις (2/2)</vt:lpstr>
      <vt:lpstr>Φωτογραφίες από διαφορετικές γωνίες (1/2)</vt:lpstr>
      <vt:lpstr>Φωτογραφίες από διαφορετικές γωνίες (2/2)</vt:lpstr>
      <vt:lpstr>Οι «τεράστιοι» και οι «μικρούληδες» (1/3) </vt:lpstr>
      <vt:lpstr>Οι «τεράστιοι» και οι «μικρούληδες» (2/3) </vt:lpstr>
      <vt:lpstr>Οι «τεράστιοι» και οι «μικρούληδες» (3/3) </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μικρή</dc:title>
  <dc:subject>Το Εικονογραφημένο Βιβλίο στην Προσχολική Εκπαίδευση</dc:subject>
  <dc:creator>Αγγελική Γιαννικοπούλου</dc:creator>
  <cp:lastModifiedBy>takis81 mark</cp:lastModifiedBy>
  <cp:revision>293</cp:revision>
  <dcterms:created xsi:type="dcterms:W3CDTF">2012-09-06T09:03:05Z</dcterms:created>
  <dcterms:modified xsi:type="dcterms:W3CDTF">2016-12-19T10:14:18Z</dcterms:modified>
  <cp:category>Φωτογραφία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