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280" r:id="rId27"/>
    <p:sldId id="290" r:id="rId28"/>
    <p:sldId id="295" r:id="rId29"/>
    <p:sldId id="292" r:id="rId30"/>
    <p:sldId id="291" r:id="rId31"/>
    <p:sldId id="294"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Lst>
        </p14:section>
        <p14:section name="Untitled Section" id="{0F1CB131-A6BD-43D0-B8D4-1F27CEF7A05E}">
          <p14:sldIdLst>
            <p14:sldId id="300"/>
            <p14:sldId id="301"/>
            <p14:sldId id="302"/>
            <p14:sldId id="303"/>
            <p14:sldId id="304"/>
            <p14:sldId id="305"/>
            <p14:sldId id="306"/>
            <p14:sldId id="307"/>
            <p14:sldId id="308"/>
            <p14:sldId id="309"/>
            <p14:sldId id="310"/>
            <p14:sldId id="311"/>
            <p14:sldId id="312"/>
            <p14:sldId id="313"/>
            <p14:sldId id="314"/>
            <p14:sldId id="315"/>
            <p14:sldId id="316"/>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16/7/2015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1827216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40448541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30918219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18072605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21078610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2264485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13336593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31</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294713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Ρεαλιστικά μαθηματικά και μοντελοποίηση</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cstate="print"/>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smtClean="0">
                <a:solidFill>
                  <a:srgbClr val="5075BC"/>
                </a:solidFill>
              </a:rPr>
              <a:t>Πρακτική Άσκηση σε σχολεία της δευτεροβάθμιας εκπαίδευσης</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6: </a:t>
            </a:r>
            <a:r>
              <a:rPr lang="el-GR" sz="2800" dirty="0">
                <a:latin typeface="+mj-lt"/>
                <a:ea typeface="+mj-ea"/>
                <a:cs typeface="+mj-cs"/>
              </a:rPr>
              <a:t>Ρεαλιστικά μαθηματικά και </a:t>
            </a:r>
            <a:r>
              <a:rPr lang="el-GR" sz="2800" dirty="0" smtClean="0">
                <a:latin typeface="+mj-lt"/>
                <a:ea typeface="+mj-ea"/>
                <a:cs typeface="+mj-cs"/>
              </a:rPr>
              <a:t>μοντελοποίηση</a:t>
            </a:r>
          </a:p>
          <a:p>
            <a:endParaRPr lang="en-US" sz="2800" dirty="0" smtClean="0"/>
          </a:p>
          <a:p>
            <a:r>
              <a:rPr lang="el-GR" altLang="el-GR" sz="2800" dirty="0" smtClean="0"/>
              <a:t>Δέσποινα </a:t>
            </a:r>
            <a:r>
              <a:rPr lang="el-GR" altLang="el-GR" sz="2800" dirty="0" err="1" smtClean="0"/>
              <a:t>Πόταρη</a:t>
            </a:r>
            <a:endParaRPr lang="el-GR" altLang="el-GR" sz="2800" dirty="0" smtClean="0"/>
          </a:p>
          <a:p>
            <a:r>
              <a:rPr lang="el-GR" sz="2800" dirty="0" smtClean="0"/>
              <a:t>Σχολή Θετικών επιστημών</a:t>
            </a:r>
          </a:p>
          <a:p>
            <a:r>
              <a:rPr lang="el-GR" sz="2800" dirty="0" smtClean="0"/>
              <a:t>Τμήμα Μαθηματικό</a:t>
            </a:r>
            <a:endParaRPr lang="en-US" sz="2800" dirty="0" smtClean="0"/>
          </a:p>
          <a:p>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Σύντομη περιγραφή του </a:t>
            </a:r>
            <a:r>
              <a:rPr lang="el-GR" altLang="el-GR" dirty="0" smtClean="0"/>
              <a:t>μαθήματος (4/6)</a:t>
            </a:r>
            <a:endParaRPr lang="el-GR" dirty="0"/>
          </a:p>
        </p:txBody>
      </p:sp>
      <p:sp>
        <p:nvSpPr>
          <p:cNvPr id="3" name="Θέση περιεχομένου 2"/>
          <p:cNvSpPr>
            <a:spLocks noGrp="1"/>
          </p:cNvSpPr>
          <p:nvPr>
            <p:ph idx="1"/>
          </p:nvPr>
        </p:nvSpPr>
        <p:spPr/>
        <p:txBody>
          <a:bodyPr>
            <a:normAutofit/>
          </a:bodyPr>
          <a:lstStyle/>
          <a:p>
            <a:r>
              <a:rPr lang="el-GR" altLang="el-GR" sz="2800" dirty="0"/>
              <a:t>10.32 Σηκώνεται μια μαθήτρια . Υπολογίζει για το χ=14 το εμβαδόν του διαμερίσματος και του </a:t>
            </a:r>
            <a:r>
              <a:rPr lang="en-US" altLang="el-GR" sz="2800" dirty="0"/>
              <a:t>parking</a:t>
            </a:r>
          </a:p>
          <a:p>
            <a:r>
              <a:rPr lang="el-GR" altLang="el-GR" sz="2800" dirty="0"/>
              <a:t>Υπολογίζουν το συνολικό κόστος για τη μία πολυκατοικία</a:t>
            </a:r>
          </a:p>
          <a:p>
            <a:r>
              <a:rPr lang="el-GR" altLang="el-GR" sz="2800" dirty="0"/>
              <a:t>10.40 Κάνουν το ίδιο για το δεύτερο διαμέρισμα και για ψ=16</a:t>
            </a:r>
          </a:p>
          <a:p>
            <a:r>
              <a:rPr lang="el-GR" altLang="el-GR" sz="2800" dirty="0"/>
              <a:t>Τα υπόλοιπα ερωτήματα θα τα συνεχίσουν στο επόμενο μάθημα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Σύντομη περιγραφή του </a:t>
            </a:r>
            <a:r>
              <a:rPr lang="el-GR" altLang="el-GR" dirty="0" smtClean="0"/>
              <a:t>μαθήματος (5/6)</a:t>
            </a:r>
            <a:endParaRPr lang="el-GR" dirty="0"/>
          </a:p>
        </p:txBody>
      </p:sp>
      <p:sp>
        <p:nvSpPr>
          <p:cNvPr id="5" name="Θέση περιεχομένου 4"/>
          <p:cNvSpPr>
            <a:spLocks noGrp="1"/>
          </p:cNvSpPr>
          <p:nvPr>
            <p:ph idx="1"/>
          </p:nvPr>
        </p:nvSpPr>
        <p:spPr/>
        <p:txBody>
          <a:bodyPr>
            <a:noAutofit/>
          </a:bodyPr>
          <a:lstStyle/>
          <a:p>
            <a:r>
              <a:rPr lang="el-GR" altLang="el-GR" sz="2400" dirty="0"/>
              <a:t>Τι παρατηρήσεις κάνετε σχετικά με το πρόβλημα;</a:t>
            </a:r>
          </a:p>
          <a:p>
            <a:r>
              <a:rPr lang="el-GR" altLang="el-GR" sz="2400" dirty="0"/>
              <a:t>Τι συνέβη στην τάξη;</a:t>
            </a:r>
          </a:p>
          <a:p>
            <a:r>
              <a:rPr lang="el-GR" altLang="el-GR" sz="2400" dirty="0" err="1"/>
              <a:t>Ποιεςαλλαγές</a:t>
            </a:r>
            <a:r>
              <a:rPr lang="el-GR" altLang="el-GR" sz="2400" dirty="0"/>
              <a:t> πιστεύετε ότι πρέπει να γίνουν;</a:t>
            </a:r>
          </a:p>
          <a:p>
            <a:r>
              <a:rPr lang="el-GR" altLang="el-GR" sz="2400" dirty="0"/>
              <a:t>Ποια ήταν η μαθηματική δραστηριότητα των μαθητών;</a:t>
            </a:r>
          </a:p>
          <a:p>
            <a:r>
              <a:rPr lang="el-GR" altLang="el-GR" sz="2400" dirty="0"/>
              <a:t>Πώς θα την χαρακτηρίζατε;</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Σύντομη περιγραφή του </a:t>
            </a:r>
            <a:r>
              <a:rPr lang="el-GR" altLang="el-GR" dirty="0" smtClean="0"/>
              <a:t>μαθήματος (6/6)</a:t>
            </a:r>
            <a:endParaRPr lang="el-GR" dirty="0"/>
          </a:p>
        </p:txBody>
      </p:sp>
      <p:sp>
        <p:nvSpPr>
          <p:cNvPr id="3" name="Θέση περιεχομένου 2"/>
          <p:cNvSpPr>
            <a:spLocks noGrp="1"/>
          </p:cNvSpPr>
          <p:nvPr>
            <p:ph idx="1"/>
          </p:nvPr>
        </p:nvSpPr>
        <p:spPr/>
        <p:txBody>
          <a:bodyPr>
            <a:normAutofit/>
          </a:bodyPr>
          <a:lstStyle/>
          <a:p>
            <a:r>
              <a:rPr lang="el-GR" altLang="el-GR" sz="2800" dirty="0"/>
              <a:t>Τι είδους επικοινωνία θα διατηρούσε τη μαθηματική δραστηριότητα σε υψηλά επίπεδα;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Χαρακτηριστικά των</a:t>
            </a:r>
            <a:r>
              <a:rPr lang="en-US" altLang="el-GR" dirty="0"/>
              <a:t> </a:t>
            </a:r>
            <a:r>
              <a:rPr lang="el-GR" altLang="el-GR" dirty="0"/>
              <a:t>έργων μοντελοποίησης</a:t>
            </a:r>
            <a:endParaRPr lang="el-GR" dirty="0"/>
          </a:p>
        </p:txBody>
      </p:sp>
      <p:sp>
        <p:nvSpPr>
          <p:cNvPr id="5" name="Θέση περιεχομένου 4"/>
          <p:cNvSpPr>
            <a:spLocks noGrp="1"/>
          </p:cNvSpPr>
          <p:nvPr>
            <p:ph idx="1"/>
          </p:nvPr>
        </p:nvSpPr>
        <p:spPr/>
        <p:txBody>
          <a:bodyPr>
            <a:noAutofit/>
          </a:bodyPr>
          <a:lstStyle/>
          <a:p>
            <a:r>
              <a:rPr lang="el-GR" altLang="el-GR" sz="2400" dirty="0"/>
              <a:t>Η λύσεις αυτών των προβλημάτων θα πρέπει να εμπεριέχουν σημαντικές μαθηματικές ιδέες (αρχή ένας μικρός αριθμός μεγάλων ιδεών και όχι μικρά και αποσπασματικά μαθηματικά θέματα)</a:t>
            </a:r>
          </a:p>
          <a:p>
            <a:r>
              <a:rPr lang="el-GR" altLang="el-GR" sz="2400" dirty="0"/>
              <a:t>Τα χαρακτηριστικά τους να εμπεριέχουν στοιχεία από ικανότητες που χρειάζονται στην πραγματική ζωή και όχι μόνο στο σχολείο</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2800" dirty="0"/>
              <a:t>Διαφορές ανάμεσα στην παραδοσιακή αντίληψη εφαρμοσμένων προβλημάτων και δραστηριοτήτων μοντελοποίησης </a:t>
            </a:r>
            <a:endParaRPr lang="el-GR" sz="2800" dirty="0"/>
          </a:p>
        </p:txBody>
      </p:sp>
      <p:sp>
        <p:nvSpPr>
          <p:cNvPr id="3" name="Θέση περιεχομένου 2"/>
          <p:cNvSpPr>
            <a:spLocks noGrp="1"/>
          </p:cNvSpPr>
          <p:nvPr>
            <p:ph idx="1"/>
          </p:nvPr>
        </p:nvSpPr>
        <p:spPr/>
        <p:txBody>
          <a:bodyPr>
            <a:normAutofit/>
          </a:bodyPr>
          <a:lstStyle/>
          <a:p>
            <a:r>
              <a:rPr lang="el-GR" altLang="el-GR" dirty="0"/>
              <a:t>Παραδοσιακή οπτική</a:t>
            </a:r>
          </a:p>
          <a:p>
            <a:pPr lvl="1"/>
            <a:r>
              <a:rPr lang="el-GR" altLang="el-GR" dirty="0"/>
              <a:t>Εκμάθηση των απαιτούμενων ιδεών και δεξιοτήτων</a:t>
            </a:r>
          </a:p>
          <a:p>
            <a:pPr lvl="1"/>
            <a:r>
              <a:rPr lang="el-GR" altLang="el-GR" dirty="0"/>
              <a:t>Εκμάθηση γενικών διαδικασιών και </a:t>
            </a:r>
            <a:r>
              <a:rPr lang="el-GR" altLang="el-GR" dirty="0" err="1"/>
              <a:t>ευρετικών</a:t>
            </a:r>
            <a:r>
              <a:rPr lang="el-GR" altLang="el-GR" dirty="0"/>
              <a:t> επίλυσης προβλήματος</a:t>
            </a:r>
          </a:p>
          <a:p>
            <a:pPr lvl="1"/>
            <a:r>
              <a:rPr lang="el-GR" altLang="el-GR" dirty="0"/>
              <a:t>Εκμάθηση πώς να χρησιμοποιούνται τα παραπάνω όταν πληροφορίες πραγματικής ζωής απαιτούνται</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Εναλλακτική οπτική</a:t>
            </a:r>
          </a:p>
        </p:txBody>
      </p:sp>
      <p:sp>
        <p:nvSpPr>
          <p:cNvPr id="5" name="Θέση περιεχομένου 4"/>
          <p:cNvSpPr>
            <a:spLocks noGrp="1"/>
          </p:cNvSpPr>
          <p:nvPr>
            <p:ph idx="1"/>
          </p:nvPr>
        </p:nvSpPr>
        <p:spPr/>
        <p:txBody>
          <a:bodyPr>
            <a:noAutofit/>
          </a:bodyPr>
          <a:lstStyle/>
          <a:p>
            <a:pPr lvl="1"/>
            <a:r>
              <a:rPr lang="el-GR" altLang="el-GR" dirty="0"/>
              <a:t>Πολλαπλοί κύκλοι μοντελοποίησης χρειάζονται</a:t>
            </a:r>
          </a:p>
          <a:p>
            <a:pPr lvl="1"/>
            <a:r>
              <a:rPr lang="el-GR" altLang="el-GR" dirty="0"/>
              <a:t>Οι διαδικασίες επίλυσης απαιτούν πολλά περισσότερα από μια επεξεργασία πληροφοριών . Απαιτούν μετασχηματισμό του μοντέλου μέσα από την ερμηνεία, εφαρμογή, τροποποίηση, επέκταση ή αλλαγή</a:t>
            </a:r>
          </a:p>
          <a:p>
            <a:pPr lvl="1"/>
            <a:r>
              <a:rPr lang="el-GR" altLang="el-GR" dirty="0"/>
              <a:t>Οι εμπειρίες επίλυσης προβλήματος είναι σημαντικές στην κατασκευή του μοντέλου.</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Κύκλοι μοντελοποίησης</a:t>
            </a:r>
            <a:endParaRPr lang="el-GR" dirty="0"/>
          </a:p>
        </p:txBody>
      </p:sp>
      <p:sp>
        <p:nvSpPr>
          <p:cNvPr id="4" name="Θέση περιεχομένου 3"/>
          <p:cNvSpPr>
            <a:spLocks noGrp="1"/>
          </p:cNvSpPr>
          <p:nvPr>
            <p:ph idx="1"/>
          </p:nvPr>
        </p:nvSpPr>
        <p:spPr/>
        <p:txBody>
          <a:bodyPr>
            <a:normAutofit lnSpcReduction="10000"/>
          </a:bodyPr>
          <a:lstStyle/>
          <a:p>
            <a:pPr lvl="2">
              <a:buFontTx/>
              <a:buNone/>
            </a:pPr>
            <a:r>
              <a:rPr lang="el-GR" altLang="el-GR" dirty="0"/>
              <a:t> 		Πραγματικός κόσμος</a:t>
            </a:r>
          </a:p>
          <a:p>
            <a:pPr lvl="2">
              <a:buFontTx/>
              <a:buNone/>
            </a:pPr>
            <a:r>
              <a:rPr lang="el-GR" altLang="el-GR" dirty="0"/>
              <a:t>Επαλήθευση			</a:t>
            </a:r>
          </a:p>
          <a:p>
            <a:pPr lvl="2">
              <a:buFontTx/>
              <a:buNone/>
            </a:pPr>
            <a:r>
              <a:rPr lang="el-GR" altLang="el-GR" dirty="0"/>
              <a:t>					περιγραφή</a:t>
            </a:r>
          </a:p>
          <a:p>
            <a:pPr lvl="2">
              <a:buFontTx/>
              <a:buNone/>
            </a:pPr>
            <a:endParaRPr lang="el-GR" altLang="el-GR" dirty="0"/>
          </a:p>
          <a:p>
            <a:pPr lvl="2">
              <a:buFontTx/>
              <a:buNone/>
            </a:pPr>
            <a:endParaRPr lang="el-GR" altLang="el-GR" dirty="0"/>
          </a:p>
          <a:p>
            <a:pPr lvl="2">
              <a:buFontTx/>
              <a:buNone/>
            </a:pPr>
            <a:r>
              <a:rPr lang="el-GR" altLang="el-GR" dirty="0"/>
              <a:t>πρόβλεψη       </a:t>
            </a:r>
          </a:p>
          <a:p>
            <a:pPr lvl="2">
              <a:buFontTx/>
              <a:buNone/>
            </a:pPr>
            <a:r>
              <a:rPr lang="el-GR" altLang="el-GR" dirty="0"/>
              <a:t>			Μοντέλο</a:t>
            </a:r>
          </a:p>
          <a:p>
            <a:pPr lvl="2">
              <a:buFontTx/>
              <a:buNone/>
            </a:pPr>
            <a:r>
              <a:rPr lang="el-GR" altLang="el-GR" dirty="0"/>
              <a:t>			</a:t>
            </a:r>
          </a:p>
          <a:p>
            <a:pPr lvl="2">
              <a:buFontTx/>
              <a:buNone/>
            </a:pPr>
            <a:r>
              <a:rPr lang="el-GR" altLang="el-GR" dirty="0"/>
              <a:t>				επεξεργασία</a:t>
            </a:r>
            <a:endParaRPr lang="el-GR" dirty="0"/>
          </a:p>
        </p:txBody>
      </p:sp>
      <p:cxnSp>
        <p:nvCxnSpPr>
          <p:cNvPr id="5" name="4 - Ευθύγραμμο βέλος σύνδεσης"/>
          <p:cNvCxnSpPr/>
          <p:nvPr/>
        </p:nvCxnSpPr>
        <p:spPr>
          <a:xfrm rot="16200000" flipH="1">
            <a:off x="4929376" y="2026841"/>
            <a:ext cx="500062" cy="428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6 - Ευθύγραμμο βέλος σύνδεσης"/>
          <p:cNvCxnSpPr/>
          <p:nvPr/>
        </p:nvCxnSpPr>
        <p:spPr>
          <a:xfrm rot="10800000" flipV="1">
            <a:off x="4643438" y="3143250"/>
            <a:ext cx="1428750" cy="1000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8 - Ευθύγραμμο βέλος σύνδεσης"/>
          <p:cNvCxnSpPr/>
          <p:nvPr/>
        </p:nvCxnSpPr>
        <p:spPr>
          <a:xfrm>
            <a:off x="4214812" y="4941168"/>
            <a:ext cx="428625" cy="3571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10 - Ευθύγραμμο βέλος σύνδεσης"/>
          <p:cNvCxnSpPr/>
          <p:nvPr/>
        </p:nvCxnSpPr>
        <p:spPr>
          <a:xfrm flipV="1">
            <a:off x="2714625" y="1928813"/>
            <a:ext cx="428625" cy="14287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12 - Ευθύγραμμο βέλος σύνδεσης"/>
          <p:cNvCxnSpPr/>
          <p:nvPr/>
        </p:nvCxnSpPr>
        <p:spPr>
          <a:xfrm rot="5400000" flipH="1" flipV="1">
            <a:off x="2357437" y="2545752"/>
            <a:ext cx="1428750" cy="857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14 - Ευθύγραμμο βέλος σύνδεσης"/>
          <p:cNvCxnSpPr/>
          <p:nvPr/>
        </p:nvCxnSpPr>
        <p:spPr>
          <a:xfrm rot="10800000">
            <a:off x="2643187" y="4391962"/>
            <a:ext cx="571500"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Παραδείγματα προβλημάτων μοντελοποίησης</a:t>
            </a:r>
            <a:endParaRPr lang="el-GR" dirty="0"/>
          </a:p>
        </p:txBody>
      </p:sp>
      <p:sp>
        <p:nvSpPr>
          <p:cNvPr id="5" name="Θέση περιεχομένου 4"/>
          <p:cNvSpPr>
            <a:spLocks noGrp="1"/>
          </p:cNvSpPr>
          <p:nvPr>
            <p:ph idx="1"/>
          </p:nvPr>
        </p:nvSpPr>
        <p:spPr/>
        <p:txBody>
          <a:bodyPr>
            <a:noAutofit/>
          </a:bodyPr>
          <a:lstStyle/>
          <a:p>
            <a:r>
              <a:rPr lang="el-GR" altLang="el-GR" sz="2400" dirty="0"/>
              <a:t>Ο καθορισμός της απόσταση από το Σικάγο στο Τόκυο σε διαφορετικές αναπαραστάσεις (</a:t>
            </a:r>
            <a:r>
              <a:rPr lang="el-GR" altLang="el-GR" sz="2400" dirty="0" err="1"/>
              <a:t>π.χ</a:t>
            </a:r>
            <a:r>
              <a:rPr lang="el-GR" altLang="el-GR" sz="2400" dirty="0"/>
              <a:t> στην υδρόγειο σφαίρα καθώς και σε διαφορετικής μορφής χάρτες )</a:t>
            </a:r>
          </a:p>
          <a:p>
            <a:r>
              <a:rPr lang="el-GR" altLang="el-GR" sz="2400" dirty="0"/>
              <a:t>Η 	μελέτη της ανάγκης αύξησης των χρημάτων που έχουν οι έφηβοι (το χαρτζιλίκι) (άρθρα από εφημερίδες, κατάλογοι με τιμές </a:t>
            </a:r>
            <a:r>
              <a:rPr lang="el-GR" altLang="el-GR" sz="2400" dirty="0" err="1"/>
              <a:t>προιόντων</a:t>
            </a:r>
            <a:r>
              <a:rPr lang="el-GR" altLang="el-GR" sz="2400" dirty="0"/>
              <a:t> σήμερα και πριν 10 χρόνια)</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Αρχές ανάπτυξης προβλημάτων </a:t>
            </a:r>
            <a:r>
              <a:rPr lang="el-GR" altLang="el-GR" dirty="0" smtClean="0"/>
              <a:t>μοντελοποίησης (1/2)</a:t>
            </a:r>
            <a:endParaRPr lang="el-GR" dirty="0"/>
          </a:p>
        </p:txBody>
      </p:sp>
      <p:sp>
        <p:nvSpPr>
          <p:cNvPr id="3" name="Θέση περιεχομένου 2"/>
          <p:cNvSpPr>
            <a:spLocks noGrp="1"/>
          </p:cNvSpPr>
          <p:nvPr>
            <p:ph idx="1"/>
          </p:nvPr>
        </p:nvSpPr>
        <p:spPr/>
        <p:txBody>
          <a:bodyPr>
            <a:normAutofit/>
          </a:bodyPr>
          <a:lstStyle/>
          <a:p>
            <a:r>
              <a:rPr lang="el-GR" altLang="el-GR" sz="2400" dirty="0"/>
              <a:t>Η δυνατότητα κατασκευής ενός μοντέλου και όχι μόνο μιας απάντησης (χρειάζεται μέσα σ’ αυτό να δούμε τι είναι μαθηματικά σημαντικό)</a:t>
            </a:r>
          </a:p>
          <a:p>
            <a:pPr lvl="1"/>
            <a:r>
              <a:rPr lang="el-GR" altLang="el-GR" sz="2400" dirty="0"/>
              <a:t>Μοντέλα χρειάζονται για να κάνουμε προβλέψεις πραγματικών γεγονότων, προσομοιώσεις γεγονότων που δεν μπορούμε να έχουμε πρόσβαση</a:t>
            </a:r>
          </a:p>
          <a:p>
            <a:pPr lvl="1"/>
            <a:r>
              <a:rPr lang="el-GR" altLang="el-GR" sz="2400" dirty="0"/>
              <a:t>Μοντέλα χρειάζονται να περιγράψουμε κανονικότητες, διαδικασίες λήψης αποφάσεων, να ελέγξουμε διαφορετικά συμπεράσματα.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Αρχές ανάπτυξης προβλημάτων </a:t>
            </a:r>
            <a:r>
              <a:rPr lang="el-GR" altLang="el-GR" dirty="0" smtClean="0"/>
              <a:t>μοντελοποίησης (2/2)</a:t>
            </a:r>
            <a:endParaRPr lang="el-GR" dirty="0"/>
          </a:p>
        </p:txBody>
      </p:sp>
      <p:sp>
        <p:nvSpPr>
          <p:cNvPr id="3" name="Θέση περιεχομένου 2"/>
          <p:cNvSpPr>
            <a:spLocks noGrp="1"/>
          </p:cNvSpPr>
          <p:nvPr>
            <p:ph idx="1"/>
          </p:nvPr>
        </p:nvSpPr>
        <p:spPr/>
        <p:txBody>
          <a:bodyPr>
            <a:normAutofit/>
          </a:bodyPr>
          <a:lstStyle/>
          <a:p>
            <a:r>
              <a:rPr lang="el-GR" altLang="el-GR" sz="2400" dirty="0"/>
              <a:t>Η κατάσταση να είναι πραγματική. Τι σημαίνει κάτι τέτοιο; Μπορούμε να μετασχηματίσουμε τυπικά παραδείγματα;</a:t>
            </a:r>
          </a:p>
          <a:p>
            <a:r>
              <a:rPr lang="el-GR" altLang="el-GR" sz="2400" dirty="0"/>
              <a:t>Το πρόβλημα δίνει στους μαθητές τη δυνατότητα να καταγράψουν τις μεθόδους τους και να εκφράσουν τους συλλογισμούς τους</a:t>
            </a:r>
            <a:r>
              <a:rPr lang="en-US" altLang="el-GR" sz="2400" dirty="0"/>
              <a:t>;</a:t>
            </a:r>
            <a:endParaRPr lang="el-GR" altLang="el-GR" sz="2400" dirty="0"/>
          </a:p>
          <a:p>
            <a:r>
              <a:rPr lang="el-GR" altLang="el-GR" sz="2400" dirty="0"/>
              <a:t>Μπορεί το μοντέλο να γενικευθεί και να χρησιμοποιηθεί από άλλους;</a:t>
            </a:r>
          </a:p>
          <a:p>
            <a:r>
              <a:rPr lang="el-GR" altLang="el-GR" sz="2400" dirty="0"/>
              <a:t>Μπορεί το μοντέλο να χρησιμοποιηθεί ως μια </a:t>
            </a:r>
            <a:r>
              <a:rPr lang="el-GR" altLang="el-GR" sz="2400" dirty="0" err="1"/>
              <a:t>πρωτοτυπική</a:t>
            </a:r>
            <a:r>
              <a:rPr lang="el-GR" altLang="el-GR" sz="2400" dirty="0"/>
              <a:t> κατάσταση για άλλα προβλήματα;</a:t>
            </a:r>
          </a:p>
        </p:txBody>
      </p:sp>
    </p:spTree>
    <p:extLst>
      <p:ext uri="{BB962C8B-B14F-4D97-AF65-F5344CB8AC3E}">
        <p14:creationId xmlns:p14="http://schemas.microsoft.com/office/powerpoint/2010/main" val="2517856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smtClean="0">
                <a:solidFill>
                  <a:srgbClr val="5075BC"/>
                </a:solidFill>
              </a:rPr>
              <a:t>Πρακτική Άσκηση σε σχολεία της δευτεροβάθμιας εκπαίδευσης</a:t>
            </a:r>
            <a:endParaRPr lang="el-GR" dirty="0"/>
          </a:p>
        </p:txBody>
      </p:sp>
      <p:sp>
        <p:nvSpPr>
          <p:cNvPr id="5" name="Υπότιτλος 4"/>
          <p:cNvSpPr>
            <a:spLocks noGrp="1"/>
          </p:cNvSpPr>
          <p:nvPr>
            <p:ph type="subTitle" idx="1"/>
          </p:nvPr>
        </p:nvSpPr>
        <p:spPr/>
        <p:txBody>
          <a:bodyPr/>
          <a:lstStyle/>
          <a:p>
            <a:r>
              <a:rPr lang="el-GR" altLang="el-GR" dirty="0" smtClean="0"/>
              <a:t>Δέσποινα </a:t>
            </a:r>
            <a:r>
              <a:rPr lang="el-GR" altLang="el-GR" dirty="0" err="1" smtClean="0"/>
              <a:t>Πόταρη</a:t>
            </a:r>
            <a:endParaRPr lang="el-GR" altLang="el-GR" dirty="0" smtClean="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Το πρόβλημα που χρησιμοποιήθηκε σε μια τάξη</a:t>
            </a:r>
            <a:endParaRPr lang="el-GR" dirty="0"/>
          </a:p>
        </p:txBody>
      </p:sp>
      <p:sp>
        <p:nvSpPr>
          <p:cNvPr id="3" name="Θέση περιεχομένου 2"/>
          <p:cNvSpPr>
            <a:spLocks noGrp="1"/>
          </p:cNvSpPr>
          <p:nvPr>
            <p:ph idx="1"/>
          </p:nvPr>
        </p:nvSpPr>
        <p:spPr/>
        <p:txBody>
          <a:bodyPr>
            <a:normAutofit/>
          </a:bodyPr>
          <a:lstStyle/>
          <a:p>
            <a:r>
              <a:rPr lang="el-GR" altLang="el-GR" sz="2400" dirty="0"/>
              <a:t>Ο διπλασιασμός ενός κέρματος (π.χ. 1 λεπτό) σε κάθε καινούργιο τετράγωνο μιας σκακιέρας</a:t>
            </a:r>
          </a:p>
          <a:p>
            <a:r>
              <a:rPr lang="el-GR" altLang="el-GR" sz="2400" dirty="0"/>
              <a:t>Πληροί το παραπάνω πρόβλημα τις προηγούμενες αρχές; </a:t>
            </a:r>
          </a:p>
        </p:txBody>
      </p:sp>
    </p:spTree>
    <p:extLst>
      <p:ext uri="{BB962C8B-B14F-4D97-AF65-F5344CB8AC3E}">
        <p14:creationId xmlns:p14="http://schemas.microsoft.com/office/powerpoint/2010/main" val="8949235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Η ανάλυση του μαθήματος</a:t>
            </a:r>
            <a:endParaRPr lang="el-GR" dirty="0"/>
          </a:p>
        </p:txBody>
      </p:sp>
      <p:sp>
        <p:nvSpPr>
          <p:cNvPr id="3" name="Θέση περιεχομένου 2"/>
          <p:cNvSpPr>
            <a:spLocks noGrp="1"/>
          </p:cNvSpPr>
          <p:nvPr>
            <p:ph idx="1"/>
          </p:nvPr>
        </p:nvSpPr>
        <p:spPr/>
        <p:txBody>
          <a:bodyPr>
            <a:normAutofit/>
          </a:bodyPr>
          <a:lstStyle/>
          <a:p>
            <a:r>
              <a:rPr lang="el-GR" altLang="el-GR" sz="2400" dirty="0"/>
              <a:t>Η καθηγήτρια ανέμενε ότι οι μαθητές θα είχαν δυσκολία να αντιστοιχίσουν το πλήθος των χρημάτων με το αντίστοιχο τετράγωνο (να </a:t>
            </a:r>
            <a:r>
              <a:rPr lang="el-GR" altLang="el-GR" sz="2400" dirty="0" err="1"/>
              <a:t>βρούν</a:t>
            </a:r>
            <a:r>
              <a:rPr lang="el-GR" altLang="el-GR" sz="2400" dirty="0"/>
              <a:t> την εξίσωση)</a:t>
            </a:r>
          </a:p>
          <a:p>
            <a:r>
              <a:rPr lang="el-GR" altLang="el-GR" sz="2400" dirty="0"/>
              <a:t>Τους βάζει να δουλέψουν σε ομάδες δίνοντας τους χρόνο</a:t>
            </a:r>
          </a:p>
          <a:p>
            <a:r>
              <a:rPr lang="el-GR" altLang="el-GR" sz="2400" dirty="0"/>
              <a:t>Όταν εμφανίστηκαν στην τάξη δύο διαφορετικές λύσεις ζήτησε από τους μαθητές να γράψουν στον πίνακα τις λύσεις τους και να εξηγήσουν πως τις βρήκαν.</a:t>
            </a:r>
          </a:p>
        </p:txBody>
      </p:sp>
    </p:spTree>
    <p:extLst>
      <p:ext uri="{BB962C8B-B14F-4D97-AF65-F5344CB8AC3E}">
        <p14:creationId xmlns:p14="http://schemas.microsoft.com/office/powerpoint/2010/main" val="27066226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a:t>
            </a:r>
            <a:r>
              <a:rPr lang="el-GR" altLang="el-GR" dirty="0" smtClean="0"/>
              <a:t>εκπαιδευτικού (1/4)</a:t>
            </a:r>
            <a:endParaRPr lang="el-GR" dirty="0"/>
          </a:p>
        </p:txBody>
      </p:sp>
      <p:sp>
        <p:nvSpPr>
          <p:cNvPr id="3" name="Θέση περιεχομένου 2"/>
          <p:cNvSpPr>
            <a:spLocks noGrp="1"/>
          </p:cNvSpPr>
          <p:nvPr>
            <p:ph idx="1"/>
          </p:nvPr>
        </p:nvSpPr>
        <p:spPr/>
        <p:txBody>
          <a:bodyPr>
            <a:normAutofit/>
          </a:bodyPr>
          <a:lstStyle/>
          <a:p>
            <a:r>
              <a:rPr lang="el-GR" altLang="el-GR" sz="2400" dirty="0"/>
              <a:t>Η καθηγήτρια έκανε σαφές ότι οι μαθητές έπρεπε να σκεφτούν και δεν ήταν απλώς μια εύκολη και σύντομη απάντηση που έπρεπε οι μαθητές να δώσουν.</a:t>
            </a:r>
          </a:p>
          <a:p>
            <a:r>
              <a:rPr lang="el-GR" altLang="el-GR" sz="2400" dirty="0"/>
              <a:t>Προσπαθούσε επίσης να μην τους πει τι να κάνουν ή να τους καθοδηγήσει</a:t>
            </a:r>
          </a:p>
          <a:p>
            <a:r>
              <a:rPr lang="el-GR" altLang="el-GR" sz="2400" dirty="0"/>
              <a:t>Η καθηγήτρια προσπαθούσε να βοηθήσει τους μαθητές να εστιάσουν στο βασικό μαθηματικό στόχο της δραστηριότητας («να βρουν την εξίσωση»)</a:t>
            </a:r>
          </a:p>
        </p:txBody>
      </p:sp>
    </p:spTree>
    <p:extLst>
      <p:ext uri="{BB962C8B-B14F-4D97-AF65-F5344CB8AC3E}">
        <p14:creationId xmlns:p14="http://schemas.microsoft.com/office/powerpoint/2010/main" val="22137225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a:t>
            </a:r>
            <a:r>
              <a:rPr lang="el-GR" altLang="el-GR" dirty="0" smtClean="0"/>
              <a:t>εκπαιδευτικού (2/4)</a:t>
            </a:r>
            <a:endParaRPr lang="el-GR" dirty="0"/>
          </a:p>
        </p:txBody>
      </p:sp>
      <p:sp>
        <p:nvSpPr>
          <p:cNvPr id="3" name="Θέση περιεχομένου 2"/>
          <p:cNvSpPr>
            <a:spLocks noGrp="1"/>
          </p:cNvSpPr>
          <p:nvPr>
            <p:ph idx="1"/>
          </p:nvPr>
        </p:nvSpPr>
        <p:spPr/>
        <p:txBody>
          <a:bodyPr>
            <a:normAutofit/>
          </a:bodyPr>
          <a:lstStyle/>
          <a:p>
            <a:r>
              <a:rPr lang="el-GR" altLang="el-GR" sz="2400" dirty="0"/>
              <a:t>Η καθηγήτρια άκουγε τις διαφορετικές λύσεις (σωστές ή λάθος) και προσπαθούσε να κατευθύνει τους μαθητές ερμηνεύοντας αυτές τις λύσεις και συμβουλεύοντας τους να σκεφτούν διάφορα σημεία των δικών τους λύσεων (π.χ. όταν κάποιοι μαθητές κατέληξαν στην </a:t>
            </a:r>
            <a:r>
              <a:rPr lang="en-US" altLang="el-GR" sz="2400" dirty="0"/>
              <a:t>y=8x </a:t>
            </a:r>
            <a:r>
              <a:rPr lang="el-GR" altLang="el-GR" sz="2400" dirty="0"/>
              <a:t>ενώ ήξεραν ότι η σχέση δεν ήταν γραμμική, όταν κάποιοι άλλοι μαθητές είπαν για τέλεια τετράγωνα)</a:t>
            </a:r>
          </a:p>
        </p:txBody>
      </p:sp>
    </p:spTree>
    <p:extLst>
      <p:ext uri="{BB962C8B-B14F-4D97-AF65-F5344CB8AC3E}">
        <p14:creationId xmlns:p14="http://schemas.microsoft.com/office/powerpoint/2010/main" val="3170886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a:t>
            </a:r>
            <a:r>
              <a:rPr lang="el-GR" altLang="el-GR" dirty="0" smtClean="0"/>
              <a:t>εκπαιδευτικού (3/4)</a:t>
            </a:r>
            <a:endParaRPr lang="el-GR" dirty="0"/>
          </a:p>
        </p:txBody>
      </p:sp>
      <p:sp>
        <p:nvSpPr>
          <p:cNvPr id="3" name="Θέση περιεχομένου 2"/>
          <p:cNvSpPr>
            <a:spLocks noGrp="1"/>
          </p:cNvSpPr>
          <p:nvPr>
            <p:ph idx="1"/>
          </p:nvPr>
        </p:nvSpPr>
        <p:spPr/>
        <p:txBody>
          <a:bodyPr>
            <a:normAutofit/>
          </a:bodyPr>
          <a:lstStyle/>
          <a:p>
            <a:r>
              <a:rPr lang="el-GR" altLang="el-GR" sz="2400" dirty="0"/>
              <a:t>Η εκπαιδευτικός ζητούσε από τους μαθητές να εξηγήσουν τι έκαναν. Αυτό ήταν πολύ αποτελεσματικό σε κάποιες περιπτώσεις (</a:t>
            </a:r>
            <a:r>
              <a:rPr lang="el-GR" altLang="el-GR" sz="2400" dirty="0" err="1"/>
              <a:t>π.χ</a:t>
            </a:r>
            <a:r>
              <a:rPr lang="el-GR" altLang="el-GR" sz="2400" dirty="0"/>
              <a:t> η μελέτη της κλίσης φάνηκε ότι δεν ήταν σταθερή και ο μαθητής μετακινήθηκε από γραμμική σε δευτέρου βαθμού σχέση)</a:t>
            </a:r>
          </a:p>
        </p:txBody>
      </p:sp>
    </p:spTree>
    <p:extLst>
      <p:ext uri="{BB962C8B-B14F-4D97-AF65-F5344CB8AC3E}">
        <p14:creationId xmlns:p14="http://schemas.microsoft.com/office/powerpoint/2010/main" val="40478172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a:t>
            </a:r>
            <a:r>
              <a:rPr lang="el-GR" altLang="el-GR" dirty="0" smtClean="0"/>
              <a:t>εκπαιδευτικού (4/4)</a:t>
            </a:r>
            <a:endParaRPr lang="el-GR" dirty="0"/>
          </a:p>
        </p:txBody>
      </p:sp>
      <p:sp>
        <p:nvSpPr>
          <p:cNvPr id="3" name="Θέση περιεχομένου 2"/>
          <p:cNvSpPr>
            <a:spLocks noGrp="1"/>
          </p:cNvSpPr>
          <p:nvPr>
            <p:ph idx="1"/>
          </p:nvPr>
        </p:nvSpPr>
        <p:spPr/>
        <p:txBody>
          <a:bodyPr>
            <a:normAutofit/>
          </a:bodyPr>
          <a:lstStyle/>
          <a:p>
            <a:r>
              <a:rPr lang="el-GR" altLang="el-GR" sz="2400" dirty="0"/>
              <a:t>Η εκπαιδευτικός ζητά από τους μαθητές να επικοινωνήσουν και να συγκρίνουν τις λύσεις τους. (παράδειγμα)</a:t>
            </a:r>
          </a:p>
          <a:p>
            <a:r>
              <a:rPr lang="el-GR" altLang="el-GR" sz="2400" dirty="0"/>
              <a:t>Η εκπαιδευτικός αντιλήφθηκε τη σύνδεση του συγκεκριμένου προβλήματος με το τι θα έκαναν μελλοντικά (</a:t>
            </a:r>
            <a:r>
              <a:rPr lang="el-GR" altLang="el-GR" sz="2400" dirty="0" err="1"/>
              <a:t>π.χ</a:t>
            </a:r>
            <a:r>
              <a:rPr lang="el-GR" altLang="el-GR" sz="2400" dirty="0"/>
              <a:t> κλίσεις διαφορετικών καμπύλων)</a:t>
            </a:r>
          </a:p>
          <a:p>
            <a:r>
              <a:rPr lang="el-GR" altLang="el-GR" sz="2400" dirty="0"/>
              <a:t>Η ενθάρρυνση ήταν στην κατεύθυνση οι μαθητές να εξελίξουν τους δικούς τους δρόμους και όχι κάποιους προκαθορισμένους.</a:t>
            </a:r>
          </a:p>
        </p:txBody>
      </p:sp>
    </p:spTree>
    <p:extLst>
      <p:ext uri="{BB962C8B-B14F-4D97-AF65-F5344CB8AC3E}">
        <p14:creationId xmlns:p14="http://schemas.microsoft.com/office/powerpoint/2010/main" val="1035331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smtClean="0"/>
              <a:t>Δέσποινα </a:t>
            </a:r>
            <a:r>
              <a:rPr lang="el-GR" altLang="el-GR" sz="2000" dirty="0" smtClean="0"/>
              <a:t>Πόταρη, Γιώργος Ψυχάρης</a:t>
            </a:r>
            <a:r>
              <a:rPr lang="el-GR" sz="2000" dirty="0" smtClean="0"/>
              <a:t> </a:t>
            </a:r>
            <a:r>
              <a:rPr lang="el-GR" sz="2000" dirty="0" smtClean="0"/>
              <a:t>2014. </a:t>
            </a:r>
            <a:r>
              <a:rPr lang="el-GR" altLang="el-GR" sz="2000" dirty="0" smtClean="0"/>
              <a:t>Δέσποινα </a:t>
            </a:r>
            <a:r>
              <a:rPr lang="el-GR" altLang="el-GR" sz="2000" dirty="0" smtClean="0"/>
              <a:t>Πόταρη, Γιώργος Ψυχάρης</a:t>
            </a:r>
            <a:r>
              <a:rPr lang="el-GR" sz="2000" dirty="0" smtClean="0"/>
              <a:t>. </a:t>
            </a:r>
            <a:r>
              <a:rPr lang="el-GR" sz="2000" dirty="0" smtClean="0"/>
              <a:t>«Πρακτική Άσκηση σε σχολεία της δευτεροβάθμιας εκπαίδευσης. </a:t>
            </a:r>
            <a:r>
              <a:rPr lang="el-GR" sz="2000" dirty="0"/>
              <a:t>Ρεαλιστικά μαθηματικά και </a:t>
            </a:r>
            <a:r>
              <a:rPr lang="el-GR" sz="2000" dirty="0" smtClean="0"/>
              <a:t>μοντελοποίηση</a:t>
            </a:r>
            <a:r>
              <a:rPr lang="el-GR" sz="2000" dirty="0" smtClean="0"/>
              <a:t>».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http://opencourses.uoa.gr</a:t>
            </a:r>
            <a:r>
              <a:rPr lang="en-US" sz="2000" dirty="0" smtClean="0"/>
              <a:t>/courses/MATH239/</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Πρόβλημα (1/4)</a:t>
            </a:r>
            <a:endParaRPr lang="el-GR" dirty="0"/>
          </a:p>
        </p:txBody>
      </p:sp>
      <p:sp>
        <p:nvSpPr>
          <p:cNvPr id="5" name="Θέση περιεχομένου 4"/>
          <p:cNvSpPr>
            <a:spLocks noGrp="1"/>
          </p:cNvSpPr>
          <p:nvPr>
            <p:ph idx="1"/>
          </p:nvPr>
        </p:nvSpPr>
        <p:spPr/>
        <p:txBody>
          <a:bodyPr>
            <a:noAutofit/>
          </a:bodyPr>
          <a:lstStyle/>
          <a:p>
            <a:r>
              <a:rPr lang="el-GR" altLang="el-GR" sz="2400" dirty="0"/>
              <a:t>Ο κ. Γιώργος, η κ. Αμαλία και τα τρία παιδιά τους θέλουν να μετακομίσουν. Απευθύνθηκαν σε ένα μεσιτικό γραφείο που τους πρότεινε τις εξής δύο προσφορές σε δύο διαφορετικές πολυκατοικίες. (Σχήμα – Φωτοτυπία) </a:t>
            </a:r>
          </a:p>
        </p:txBody>
      </p:sp>
      <p:pic>
        <p:nvPicPr>
          <p:cNvPr id="6" name="Picture 2" descr="11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5717" y="3315397"/>
            <a:ext cx="5126478" cy="2880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Πρόβλημα (2/4)</a:t>
            </a:r>
            <a:endParaRPr lang="el-GR" dirty="0"/>
          </a:p>
        </p:txBody>
      </p:sp>
      <p:sp>
        <p:nvSpPr>
          <p:cNvPr id="3" name="Θέση περιεχομένου 2"/>
          <p:cNvSpPr>
            <a:spLocks noGrp="1"/>
          </p:cNvSpPr>
          <p:nvPr>
            <p:ph idx="1"/>
          </p:nvPr>
        </p:nvSpPr>
        <p:spPr/>
        <p:txBody>
          <a:bodyPr>
            <a:normAutofit fontScale="92500" lnSpcReduction="10000"/>
          </a:bodyPr>
          <a:lstStyle/>
          <a:p>
            <a:pPr eaLnBrk="0" hangingPunct="0">
              <a:spcBef>
                <a:spcPct val="20000"/>
              </a:spcBef>
              <a:buFontTx/>
              <a:buChar char="•"/>
              <a:defRPr/>
            </a:pPr>
            <a:r>
              <a:rPr lang="el-GR" sz="2800" u="sng" kern="0" dirty="0"/>
              <a:t>Ερώτημα Α</a:t>
            </a:r>
            <a:r>
              <a:rPr lang="el-GR" sz="2800" kern="0" dirty="0"/>
              <a:t>: Αν η κυρία Αμαλία ζήτησε το σπίτι να είναι τουλάχιστον 126 τ.μ. για λόγους άνεσης και ο κ. Γιώργος έχει υπολογίσει ότι πρέπει να είναι το πολύ 176 τ.μ. για να μπορεί να το δικαιολογήσει στην εφορία, μπορείτε να βρείτε ποιο το ελάχιστο και ποιο το μέγιστο μήκος που μπορεί να έχει η πρόσοψη της πολυκατοικίας</a:t>
            </a:r>
            <a:endParaRPr lang="en-US" sz="2800" kern="0" dirty="0"/>
          </a:p>
          <a:p>
            <a:pPr eaLnBrk="0" hangingPunct="0">
              <a:spcBef>
                <a:spcPct val="20000"/>
              </a:spcBef>
              <a:buFontTx/>
              <a:buChar char="•"/>
              <a:defRPr/>
            </a:pPr>
            <a:r>
              <a:rPr lang="en-US" sz="2800" u="sng" kern="0" dirty="0"/>
              <a:t>E</a:t>
            </a:r>
            <a:r>
              <a:rPr lang="el-GR" sz="2800" u="sng" dirty="0">
                <a:latin typeface="Arial" charset="0"/>
                <a:cs typeface="Arial" charset="0"/>
              </a:rPr>
              <a:t>ρώτημα Β</a:t>
            </a:r>
            <a:r>
              <a:rPr lang="el-GR" sz="2800" dirty="0">
                <a:latin typeface="Arial" charset="0"/>
                <a:cs typeface="Arial" charset="0"/>
              </a:rPr>
              <a:t>: Ο κ. Γιώργος έχει αγχωθεί για το ύψος της τιμής της αγοράς της νέας κατοικίας. Υπάρχει κάποιος τρόπος να υπολογιστεί το πιθανό κόστος των δύο </a:t>
            </a:r>
            <a:r>
              <a:rPr lang="el-GR" sz="2800" dirty="0" err="1">
                <a:latin typeface="Arial" charset="0"/>
                <a:cs typeface="Arial" charset="0"/>
              </a:rPr>
              <a:t>προσφερομένων</a:t>
            </a:r>
            <a:r>
              <a:rPr lang="el-GR" sz="2800" dirty="0">
                <a:latin typeface="Arial" charset="0"/>
                <a:cs typeface="Arial" charset="0"/>
              </a:rPr>
              <a:t> κατοικιών μαζί με το </a:t>
            </a:r>
            <a:r>
              <a:rPr lang="el-GR" sz="2800" dirty="0" err="1" smtClean="0">
                <a:latin typeface="Arial" charset="0"/>
                <a:cs typeface="Arial" charset="0"/>
              </a:rPr>
              <a:t>παρκινγ</a:t>
            </a:r>
            <a:r>
              <a:rPr lang="el-GR" sz="2800" dirty="0" smtClean="0">
                <a:latin typeface="Arial" charset="0"/>
                <a:cs typeface="Arial" charset="0"/>
              </a:rPr>
              <a:t> </a:t>
            </a:r>
            <a:r>
              <a:rPr lang="el-GR" sz="2800" dirty="0">
                <a:latin typeface="Arial" charset="0"/>
                <a:cs typeface="Arial" charset="0"/>
              </a:rPr>
              <a:t>γνωρίζοντας μόνο το μήκος της πρόσοψης;</a:t>
            </a:r>
            <a:endParaRPr lang="en-US" sz="2800" dirty="0">
              <a:latin typeface="Arial" charset="0"/>
              <a:cs typeface="Arial" charset="0"/>
            </a:endParaRPr>
          </a:p>
          <a:p>
            <a:pPr eaLnBrk="0" hangingPunct="0">
              <a:spcBef>
                <a:spcPct val="20000"/>
              </a:spcBef>
              <a:buFontTx/>
              <a:buChar char="•"/>
              <a:defRPr/>
            </a:pP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Πρόβλημα (3/4)</a:t>
            </a:r>
            <a:endParaRPr lang="el-GR" dirty="0"/>
          </a:p>
        </p:txBody>
      </p:sp>
      <p:sp>
        <p:nvSpPr>
          <p:cNvPr id="5" name="Θέση περιεχομένου 4"/>
          <p:cNvSpPr>
            <a:spLocks noGrp="1"/>
          </p:cNvSpPr>
          <p:nvPr>
            <p:ph idx="1"/>
          </p:nvPr>
        </p:nvSpPr>
        <p:spPr/>
        <p:txBody>
          <a:bodyPr>
            <a:noAutofit/>
          </a:bodyPr>
          <a:lstStyle/>
          <a:p>
            <a:pPr eaLnBrk="0" hangingPunct="0">
              <a:spcBef>
                <a:spcPct val="20000"/>
              </a:spcBef>
              <a:buFontTx/>
              <a:buChar char="•"/>
              <a:defRPr/>
            </a:pPr>
            <a:r>
              <a:rPr lang="en-US" sz="2400" u="sng" dirty="0">
                <a:latin typeface="Arial" charset="0"/>
                <a:cs typeface="Arial" charset="0"/>
              </a:rPr>
              <a:t>E</a:t>
            </a:r>
            <a:r>
              <a:rPr lang="el-GR" sz="2400" u="sng" dirty="0">
                <a:latin typeface="Arial" charset="0"/>
                <a:cs typeface="Arial" charset="0"/>
              </a:rPr>
              <a:t>ρώτημα Γ</a:t>
            </a:r>
            <a:r>
              <a:rPr lang="el-GR" sz="2400" dirty="0">
                <a:latin typeface="Arial" charset="0"/>
                <a:cs typeface="Arial" charset="0"/>
              </a:rPr>
              <a:t>: Τελικά ο μεσίτης ενημερώνει ότι και τα δύο διαμερίσματα κοστίζουν από 288.000 ευρώ το καθένα, αλλά ξεχνάει να αναφέρει τις διαστάσεις τους. Μπορείτε να βρείτε ποιες είναι αυτές;</a:t>
            </a:r>
            <a:endParaRPr lang="el-GR" sz="2400" dirty="0">
              <a:latin typeface="Arial" charset="0"/>
              <a:cs typeface="Arial" charset="0"/>
            </a:endParaRP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Πρόβλημα (4/4)</a:t>
            </a:r>
            <a:endParaRPr lang="el-GR" dirty="0"/>
          </a:p>
        </p:txBody>
      </p:sp>
      <p:sp>
        <p:nvSpPr>
          <p:cNvPr id="3" name="Θέση περιεχομένου 2"/>
          <p:cNvSpPr>
            <a:spLocks noGrp="1"/>
          </p:cNvSpPr>
          <p:nvPr>
            <p:ph idx="1"/>
          </p:nvPr>
        </p:nvSpPr>
        <p:spPr/>
        <p:txBody>
          <a:bodyPr>
            <a:normAutofit/>
          </a:bodyPr>
          <a:lstStyle/>
          <a:p>
            <a:r>
              <a:rPr lang="el-GR" altLang="el-GR" sz="2800" dirty="0"/>
              <a:t>Διαβάστε το πρόβλημα και προσπαθήστε να το λύσετε. </a:t>
            </a:r>
          </a:p>
          <a:p>
            <a:r>
              <a:rPr lang="el-GR" altLang="el-GR" sz="2800" dirty="0"/>
              <a:t>Ποια μαθηματικά θέματα μπορούν να προκύψουν όταν αντιμετωπίσουν οι μαθητές το παραπάνω πρόβλημα;</a:t>
            </a:r>
          </a:p>
          <a:p>
            <a:r>
              <a:rPr lang="el-GR" altLang="el-GR" sz="2800" dirty="0"/>
              <a:t>Τι πιθανές τροποποιήσεις θα κάνατε στο παραπάνω πρόβλημα και γιατί;</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Σύντομη περιγραφή του </a:t>
            </a:r>
            <a:r>
              <a:rPr lang="el-GR" altLang="el-GR" dirty="0" smtClean="0"/>
              <a:t>μαθήματος (1/6)</a:t>
            </a:r>
            <a:endParaRPr lang="el-GR" dirty="0"/>
          </a:p>
        </p:txBody>
      </p:sp>
      <p:sp>
        <p:nvSpPr>
          <p:cNvPr id="5" name="Θέση περιεχομένου 4"/>
          <p:cNvSpPr>
            <a:spLocks noGrp="1"/>
          </p:cNvSpPr>
          <p:nvPr>
            <p:ph idx="1"/>
          </p:nvPr>
        </p:nvSpPr>
        <p:spPr/>
        <p:txBody>
          <a:bodyPr>
            <a:noAutofit/>
          </a:bodyPr>
          <a:lstStyle/>
          <a:p>
            <a:r>
              <a:rPr lang="el-GR" altLang="el-GR" sz="2400" dirty="0"/>
              <a:t>10.05 Ο Σπύρος ζητά από τους μαθητές να διαβάσουν το πρόβλημα και το πρώτο ερώτημα. Τους κάνει διάφορες ερωτήσεις</a:t>
            </a:r>
          </a:p>
          <a:p>
            <a:r>
              <a:rPr lang="el-GR" altLang="el-GR" sz="2400" dirty="0"/>
              <a:t>«Τι μας ζητάει το πρόβλημα;»</a:t>
            </a:r>
          </a:p>
          <a:p>
            <a:r>
              <a:rPr lang="el-GR" altLang="el-GR" sz="2400" dirty="0"/>
              <a:t>Σύντομα γράφει στον πίνακα τη σχέση χ(χ-5). Περιμένει λίγο  και διαμορφώνει την τελική εξίσωση.</a:t>
            </a:r>
          </a:p>
          <a:p>
            <a:r>
              <a:rPr lang="el-GR" altLang="el-GR" sz="2400" dirty="0"/>
              <a:t>Επιλύει στον πίνακα μαζί με τους μαθητές την εξίσωση</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Σύντομη περιγραφή του </a:t>
            </a:r>
            <a:r>
              <a:rPr lang="el-GR" altLang="el-GR" dirty="0" smtClean="0"/>
              <a:t>μαθήματος (2/6)</a:t>
            </a:r>
            <a:endParaRPr lang="el-GR" dirty="0"/>
          </a:p>
        </p:txBody>
      </p:sp>
      <p:sp>
        <p:nvSpPr>
          <p:cNvPr id="3" name="Θέση περιεχομένου 2"/>
          <p:cNvSpPr>
            <a:spLocks noGrp="1"/>
          </p:cNvSpPr>
          <p:nvPr>
            <p:ph idx="1"/>
          </p:nvPr>
        </p:nvSpPr>
        <p:spPr/>
        <p:txBody>
          <a:bodyPr>
            <a:normAutofit/>
          </a:bodyPr>
          <a:lstStyle/>
          <a:p>
            <a:r>
              <a:rPr lang="el-GR" altLang="el-GR" sz="2800" dirty="0"/>
              <a:t>Ρωτάει αν δεχόμαστε και τις δύο ρίζες</a:t>
            </a:r>
          </a:p>
          <a:p>
            <a:r>
              <a:rPr lang="el-GR" altLang="el-GR" sz="2800" dirty="0"/>
              <a:t>Τους δίνει να λύσουν μόνοι τους οι μαθητές την χ(χ-5) = 176.</a:t>
            </a:r>
          </a:p>
          <a:p>
            <a:r>
              <a:rPr lang="el-GR" altLang="el-GR" sz="2800" dirty="0"/>
              <a:t>10.15 Τα παιδιά λύνουν.</a:t>
            </a:r>
          </a:p>
          <a:p>
            <a:r>
              <a:rPr lang="el-GR" altLang="el-GR" sz="2800" dirty="0"/>
              <a:t>Ο Σπύρος και η Μαρία παρακολουθούν τι κάνουν</a:t>
            </a:r>
          </a:p>
          <a:p>
            <a:r>
              <a:rPr lang="el-GR" altLang="el-GR" sz="2800" dirty="0"/>
              <a:t>Η Μαρία φέρνει για συζήτηση μια απορία μιας μαθήτριας αν έχουμε μήκος όλης της πολυκατοικίας (κάτι για εμβαδόν)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Σύντομη περιγραφή του </a:t>
            </a:r>
            <a:r>
              <a:rPr lang="el-GR" altLang="el-GR" dirty="0" smtClean="0"/>
              <a:t>μαθήματος (3/6)</a:t>
            </a:r>
            <a:endParaRPr lang="el-GR" dirty="0"/>
          </a:p>
        </p:txBody>
      </p:sp>
      <p:sp>
        <p:nvSpPr>
          <p:cNvPr id="5" name="Θέση περιεχομένου 4"/>
          <p:cNvSpPr>
            <a:spLocks noGrp="1"/>
          </p:cNvSpPr>
          <p:nvPr>
            <p:ph idx="1"/>
          </p:nvPr>
        </p:nvSpPr>
        <p:spPr/>
        <p:txBody>
          <a:bodyPr>
            <a:noAutofit/>
          </a:bodyPr>
          <a:lstStyle/>
          <a:p>
            <a:r>
              <a:rPr lang="el-GR" altLang="el-GR" sz="2400" dirty="0"/>
              <a:t>10.23 Η Μαρία μαζεύει στον πίνακα τις τιμές που βρήκαν</a:t>
            </a:r>
          </a:p>
          <a:p>
            <a:r>
              <a:rPr lang="el-GR" altLang="el-GR" sz="2400" dirty="0"/>
              <a:t>Προσπαθούν να βρουν το εμβαδόν του διαμερίσματος και το εμβαδόν του </a:t>
            </a:r>
            <a:r>
              <a:rPr lang="en-US" altLang="el-GR" sz="2400" dirty="0"/>
              <a:t>parking.</a:t>
            </a:r>
          </a:p>
          <a:p>
            <a:r>
              <a:rPr lang="el-GR" altLang="el-GR" sz="2400" dirty="0"/>
              <a:t>Η Μαρία τους οδηγεί στο μοντέλο</a:t>
            </a:r>
          </a:p>
          <a:p>
            <a:r>
              <a:rPr lang="el-GR" altLang="el-GR" sz="2400" dirty="0"/>
              <a:t>10.25 Δεν είναι σαφές στους μαθητές το τι τους ζητείται να κάνουν</a:t>
            </a:r>
          </a:p>
          <a:p>
            <a:r>
              <a:rPr lang="el-GR" altLang="el-GR" sz="2400" dirty="0"/>
              <a:t>Η Μαρία προσκαλεί κάποιο μαθητή να σηκωθεί στον πίνακα</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1570</TotalTime>
  <Words>1506</Words>
  <Application>Microsoft Office PowerPoint</Application>
  <PresentationFormat>Προβολή στην οθόνη (4:3)</PresentationFormat>
  <Paragraphs>182</Paragraphs>
  <Slides>31</Slides>
  <Notes>31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31</vt:i4>
      </vt:variant>
    </vt:vector>
  </HeadingPairs>
  <TitlesOfParts>
    <vt:vector size="36" baseType="lpstr">
      <vt:lpstr>ＭＳ Ｐゴシック</vt:lpstr>
      <vt:lpstr>Arial</vt:lpstr>
      <vt:lpstr>Calibri</vt:lpstr>
      <vt:lpstr>Wingdings</vt:lpstr>
      <vt:lpstr>Θέμα του Office</vt:lpstr>
      <vt:lpstr>Πρακτική Άσκηση σε σχολεία της δευτεροβάθμιας εκπαίδευσης</vt:lpstr>
      <vt:lpstr>Πρακτική Άσκηση σε σχολεία της δευτεροβάθμιας εκπαίδευσης</vt:lpstr>
      <vt:lpstr>Πρόβλημα (1/4)</vt:lpstr>
      <vt:lpstr>Πρόβλημα (2/4)</vt:lpstr>
      <vt:lpstr>Πρόβλημα (3/4)</vt:lpstr>
      <vt:lpstr>Πρόβλημα (4/4)</vt:lpstr>
      <vt:lpstr>Σύντομη περιγραφή του μαθήματος (1/6)</vt:lpstr>
      <vt:lpstr>Σύντομη περιγραφή του μαθήματος (2/6)</vt:lpstr>
      <vt:lpstr>Σύντομη περιγραφή του μαθήματος (3/6)</vt:lpstr>
      <vt:lpstr>Σύντομη περιγραφή του μαθήματος (4/6)</vt:lpstr>
      <vt:lpstr>Σύντομη περιγραφή του μαθήματος (5/6)</vt:lpstr>
      <vt:lpstr>Σύντομη περιγραφή του μαθήματος (6/6)</vt:lpstr>
      <vt:lpstr>Χαρακτηριστικά των έργων μοντελοποίησης</vt:lpstr>
      <vt:lpstr>Διαφορές ανάμεσα στην παραδοσιακή αντίληψη εφαρμοσμένων προβλημάτων και δραστηριοτήτων μοντελοποίησης </vt:lpstr>
      <vt:lpstr>Εναλλακτική οπτική</vt:lpstr>
      <vt:lpstr>Κύκλοι μοντελοποίησης</vt:lpstr>
      <vt:lpstr>Παραδείγματα προβλημάτων μοντελοποίησης</vt:lpstr>
      <vt:lpstr>Αρχές ανάπτυξης προβλημάτων μοντελοποίησης (1/2)</vt:lpstr>
      <vt:lpstr>Αρχές ανάπτυξης προβλημάτων μοντελοποίησης (2/2)</vt:lpstr>
      <vt:lpstr>Το πρόβλημα που χρησιμοποιήθηκε σε μια τάξη</vt:lpstr>
      <vt:lpstr>Η ανάλυση του μαθήματος</vt:lpstr>
      <vt:lpstr>Κριτικά χαρακτηριστικά της πρακτικής της εκπαιδευτικού (1/4)</vt:lpstr>
      <vt:lpstr>Κριτικά χαρακτηριστικά της πρακτικής της εκπαιδευτικού (2/4)</vt:lpstr>
      <vt:lpstr>Κριτικά χαρακτηριστικά της πρακτικής της εκπαιδευτικού (3/4)</vt:lpstr>
      <vt:lpstr>Κριτικά χαρακτηριστικά της πρακτικής της εκπαιδευτικού (4/4)</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183</cp:revision>
  <dcterms:created xsi:type="dcterms:W3CDTF">2012-09-06T09:03:05Z</dcterms:created>
  <dcterms:modified xsi:type="dcterms:W3CDTF">2015-07-16T07:13:44Z</dcterms:modified>
</cp:coreProperties>
</file>