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8"/>
  </p:notesMasterIdLst>
  <p:sldIdLst>
    <p:sldId id="331" r:id="rId3"/>
    <p:sldId id="371" r:id="rId4"/>
    <p:sldId id="372" r:id="rId5"/>
    <p:sldId id="373" r:id="rId6"/>
    <p:sldId id="374" r:id="rId7"/>
    <p:sldId id="375" r:id="rId8"/>
    <p:sldId id="376" r:id="rId9"/>
    <p:sldId id="377" r:id="rId10"/>
    <p:sldId id="378" r:id="rId11"/>
    <p:sldId id="379" r:id="rId12"/>
    <p:sldId id="380" r:id="rId13"/>
    <p:sldId id="381" r:id="rId14"/>
    <p:sldId id="382" r:id="rId15"/>
    <p:sldId id="383" r:id="rId16"/>
    <p:sldId id="385" r:id="rId17"/>
    <p:sldId id="387" r:id="rId18"/>
    <p:sldId id="388" r:id="rId19"/>
    <p:sldId id="389" r:id="rId20"/>
    <p:sldId id="290" r:id="rId21"/>
    <p:sldId id="295" r:id="rId22"/>
    <p:sldId id="299" r:id="rId23"/>
    <p:sldId id="332" r:id="rId24"/>
    <p:sldId id="333" r:id="rId25"/>
    <p:sldId id="334" r:id="rId26"/>
    <p:sldId id="293" r:id="rId27"/>
  </p:sldIdLst>
  <p:sldSz cx="9144000" cy="6858000" type="screen4x3"/>
  <p:notesSz cx="6858000" cy="9144000"/>
  <p:custDataLst>
    <p:tags r:id="rId2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31"/>
            <p14:sldId id="371"/>
            <p14:sldId id="372"/>
            <p14:sldId id="373"/>
            <p14:sldId id="374"/>
            <p14:sldId id="375"/>
            <p14:sldId id="376"/>
            <p14:sldId id="377"/>
            <p14:sldId id="378"/>
            <p14:sldId id="379"/>
            <p14:sldId id="380"/>
            <p14:sldId id="381"/>
            <p14:sldId id="382"/>
            <p14:sldId id="383"/>
            <p14:sldId id="385"/>
            <p14:sldId id="387"/>
            <p14:sldId id="388"/>
            <p14:sldId id="389"/>
            <p14:sldId id="290"/>
            <p14:sldId id="295"/>
            <p14:sldId id="299"/>
            <p14:sldId id="332"/>
            <p14:sldId id="333"/>
            <p14:sldId id="334"/>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75" d="100"/>
          <a:sy n="75" d="100"/>
        </p:scale>
        <p:origin x="-600" y="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13/12/2016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22</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23</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24</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p>
        </p:txBody>
      </p:sp>
      <p:pic>
        <p:nvPicPr>
          <p:cNvPr id="6" name="Picture 5"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p>
        </p:txBody>
      </p:sp>
      <p:pic>
        <p:nvPicPr>
          <p:cNvPr id="7" name="Picture 6"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Aft>
                <a:spcPts val="0"/>
              </a:spcAft>
              <a:defRPr/>
            </a:pPr>
            <a:r>
              <a:rPr lang="el-GR" sz="1000" kern="1200" dirty="0" smtClean="0">
                <a:solidFill>
                  <a:srgbClr val="5075BC"/>
                </a:solidFill>
                <a:latin typeface="+mn-lt"/>
                <a:ea typeface="+mn-ea"/>
                <a:cs typeface="+mn-cs"/>
              </a:rPr>
              <a:t>Η Υλικότητα του Βιβλίου</a:t>
            </a:r>
          </a:p>
        </p:txBody>
      </p:sp>
      <p:pic>
        <p:nvPicPr>
          <p:cNvPr id="9" name="Picture 8"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8" name="Picture 7"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1.png"/><Relationship Id="rId4" Type="http://schemas.openxmlformats.org/officeDocument/2006/relationships/hyperlink" Target="%5b1%5d%20http:/creativecommons.org/licenses/by-nc-sa/4.0/"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biblionet.gr/book/19309/%CE%91%CE%AF%CF%83%CF%89%CF%80%CE%BF%CF%82/%CE%A0%CE%B1%CF%81%CE%B1%CE%BC%CF%8D%CE%B8%CE%B9%CE%B1_%CF%84%CE%BF%CF%85_%CE%91%CE%B9%CF%83%CF%8E%CF%80%CE%BF%CF%85_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biblionet.gr/book/19344/%CE%91%CE%AF%CF%83%CF%89%CF%80%CE%BF%CF%82/%CE%A0%CE%B1%CF%81%CE%B1%CE%BC%CF%8D%CE%B8%CE%B9%CE%B1_%CF%84%CE%BF%CF%85_%CE%91%CE%B9%CF%83%CF%8E%CF%80%CE%BF%CF%85_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3.2:</a:t>
            </a:r>
            <a:r>
              <a:rPr lang="en-US" sz="2800" dirty="0">
                <a:solidFill>
                  <a:srgbClr val="5075BC"/>
                </a:solidFill>
                <a:latin typeface="+mj-lt"/>
                <a:ea typeface="+mj-ea"/>
                <a:cs typeface="+mj-cs"/>
              </a:rPr>
              <a:t> </a:t>
            </a:r>
            <a:r>
              <a:rPr lang="el-GR" sz="2800" dirty="0" smtClean="0"/>
              <a:t>Υλικότητα Βιβλίου</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1254528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Οι τροχοί των εναλλακτικών εκδοχών σε γνωστούς μας αισώπειους μύθους </a:t>
            </a:r>
            <a:r>
              <a:rPr lang="el-GR" sz="3600" dirty="0" smtClean="0"/>
              <a:t>(4/5</a:t>
            </a:r>
            <a:r>
              <a:rPr lang="el-GR" sz="3600" dirty="0"/>
              <a:t>)</a:t>
            </a:r>
          </a:p>
        </p:txBody>
      </p:sp>
      <p:sp>
        <p:nvSpPr>
          <p:cNvPr id="3" name="Content Placeholder 2"/>
          <p:cNvSpPr>
            <a:spLocks noGrp="1"/>
          </p:cNvSpPr>
          <p:nvPr>
            <p:ph sz="half" idx="1"/>
          </p:nvPr>
        </p:nvSpPr>
        <p:spPr/>
        <p:txBody>
          <a:bodyPr>
            <a:noAutofit/>
          </a:bodyPr>
          <a:lstStyle/>
          <a:p>
            <a:pPr marL="0" indent="0">
              <a:spcBef>
                <a:spcPts val="1200"/>
              </a:spcBef>
              <a:buNone/>
            </a:pPr>
            <a:r>
              <a:rPr lang="el-GR" sz="2600" dirty="0"/>
              <a:t>Στη </a:t>
            </a:r>
            <a:r>
              <a:rPr lang="el-GR" sz="2600" dirty="0" smtClean="0"/>
              <a:t>συνέχεια, για καθένα</a:t>
            </a:r>
            <a:r>
              <a:rPr lang="el-GR" sz="2600" dirty="0"/>
              <a:t>ν</a:t>
            </a:r>
            <a:r>
              <a:rPr lang="el-GR" sz="2600" dirty="0" smtClean="0"/>
              <a:t> </a:t>
            </a:r>
            <a:r>
              <a:rPr lang="el-GR" sz="2600" dirty="0"/>
              <a:t>από τους </a:t>
            </a:r>
            <a:r>
              <a:rPr lang="el-GR" sz="2600" dirty="0" smtClean="0"/>
              <a:t>μύθους, </a:t>
            </a:r>
            <a:r>
              <a:rPr lang="el-GR" sz="2600" dirty="0"/>
              <a:t>τα παιδιά </a:t>
            </a:r>
            <a:r>
              <a:rPr lang="el-GR" sz="2600" dirty="0" smtClean="0"/>
              <a:t>κατασκεύασαν έναν </a:t>
            </a:r>
            <a:r>
              <a:rPr lang="el-GR" sz="2600" dirty="0"/>
              <a:t>τροχό από χαρτόνι </a:t>
            </a:r>
            <a:r>
              <a:rPr lang="el-GR" sz="2600" dirty="0" err="1"/>
              <a:t>κανσόν</a:t>
            </a:r>
            <a:r>
              <a:rPr lang="el-GR" sz="2600" dirty="0"/>
              <a:t> που μπορούσε να περιστραφεί με τη βοήθεια ενός </a:t>
            </a:r>
            <a:r>
              <a:rPr lang="el-GR" sz="2600" dirty="0" err="1"/>
              <a:t>διπλόκαρφου</a:t>
            </a:r>
            <a:r>
              <a:rPr lang="el-GR" sz="2600" dirty="0"/>
              <a:t>. </a:t>
            </a:r>
          </a:p>
          <a:p>
            <a:pPr marL="0" indent="0">
              <a:spcBef>
                <a:spcPts val="1200"/>
              </a:spcBef>
              <a:buNone/>
            </a:pPr>
            <a:r>
              <a:rPr lang="el-GR" sz="2600" dirty="0"/>
              <a:t>Πάνω στον τροχό κόλλησαν τις ζωγραφιές τους. </a:t>
            </a:r>
          </a:p>
          <a:p>
            <a:endParaRPr lang="el-GR" sz="2600" dirty="0"/>
          </a:p>
        </p:txBody>
      </p:sp>
      <p:pic>
        <p:nvPicPr>
          <p:cNvPr id="7" name="Content Placeholder 4" descr="Κατασκευή κανσόν"/>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rcRect l="9434" r="20283"/>
          <a:stretch/>
        </p:blipFill>
        <p:spPr>
          <a:xfrm>
            <a:off x="4644008" y="1700808"/>
            <a:ext cx="4038600" cy="3233470"/>
          </a:xfrm>
          <a:prstGeom prst="rect">
            <a:avLst/>
          </a:prstGeom>
        </p:spPr>
      </p:pic>
    </p:spTree>
    <p:extLst>
      <p:ext uri="{BB962C8B-B14F-4D97-AF65-F5344CB8AC3E}">
        <p14:creationId xmlns:p14="http://schemas.microsoft.com/office/powerpoint/2010/main" val="843395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Οι τροχοί των εναλλακτικών εκδοχών σε γνωστούς μας αισώπειους μύθους </a:t>
            </a:r>
            <a:r>
              <a:rPr lang="el-GR" sz="3600" dirty="0" smtClean="0"/>
              <a:t>(5/5</a:t>
            </a:r>
            <a:r>
              <a:rPr lang="el-GR" sz="3600" dirty="0"/>
              <a:t>)</a:t>
            </a:r>
          </a:p>
        </p:txBody>
      </p:sp>
      <p:sp>
        <p:nvSpPr>
          <p:cNvPr id="3" name="Content Placeholder 2"/>
          <p:cNvSpPr>
            <a:spLocks noGrp="1"/>
          </p:cNvSpPr>
          <p:nvPr>
            <p:ph sz="half" idx="1"/>
          </p:nvPr>
        </p:nvSpPr>
        <p:spPr/>
        <p:txBody>
          <a:bodyPr/>
          <a:lstStyle/>
          <a:p>
            <a:pPr marL="0" indent="0">
              <a:buNone/>
            </a:pPr>
            <a:r>
              <a:rPr lang="el-GR" dirty="0"/>
              <a:t>Συρράπτουμε ένα καλαμάκι το οποίο στο γύρισμα του τροχού θα δείχνει ποιο τέλος επιλέχθηκε.</a:t>
            </a:r>
          </a:p>
          <a:p>
            <a:endParaRPr lang="el-GR" dirty="0"/>
          </a:p>
        </p:txBody>
      </p:sp>
      <p:pic>
        <p:nvPicPr>
          <p:cNvPr id="5" name="Content Placeholder 4" descr="https://scontent-cdg2-1.xx.fbcdn.net/v/t35.0-12/13221408_606047822883954_2867560412961190650_o.jpg?oh=11d5b9bc9e04ed70602270b9613ed320&amp;oe=5738F4AD"/>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a:ext>
            </a:extLst>
          </a:blip>
          <a:srcRect/>
          <a:stretch/>
        </p:blipFill>
        <p:spPr bwMode="auto">
          <a:xfrm>
            <a:off x="4738229" y="1600200"/>
            <a:ext cx="385854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743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Το τελικό </a:t>
            </a:r>
            <a:r>
              <a:rPr lang="el-GR" dirty="0" smtClean="0"/>
              <a:t>αποτέλεσμα: </a:t>
            </a:r>
            <a:br>
              <a:rPr lang="el-GR" dirty="0" smtClean="0"/>
            </a:br>
            <a:r>
              <a:rPr lang="el-GR" dirty="0" smtClean="0"/>
              <a:t>Η </a:t>
            </a:r>
            <a:r>
              <a:rPr lang="el-GR" dirty="0"/>
              <a:t>μαϊμού και το </a:t>
            </a:r>
            <a:r>
              <a:rPr lang="el-GR" dirty="0" smtClean="0"/>
              <a:t>δελφίνι (1/2)</a:t>
            </a:r>
            <a:endParaRPr lang="el-GR" dirty="0"/>
          </a:p>
        </p:txBody>
      </p:sp>
      <p:pic>
        <p:nvPicPr>
          <p:cNvPr id="7" name="Content Placeholder 2" descr="Ο τροχός για τη μαϊμού και το δελφίνι"/>
          <p:cNvPicPr>
            <a:picLocks noGrp="1" noChangeAspect="1"/>
          </p:cNvPicPr>
          <p:nvPr>
            <p:ph type="pic" idx="1"/>
          </p:nvPr>
        </p:nvPicPr>
        <p:blipFill rotWithShape="1">
          <a:blip r:embed="rId2" cstate="print">
            <a:extLst>
              <a:ext uri="{28A0092B-C50C-407E-A947-70E740481C1C}">
                <a14:useLocalDpi xmlns:a14="http://schemas.microsoft.com/office/drawing/2010/main"/>
              </a:ext>
            </a:extLst>
          </a:blip>
          <a:srcRect/>
          <a:stretch/>
        </p:blipFill>
        <p:spPr>
          <a:xfrm>
            <a:off x="1187624" y="1556792"/>
            <a:ext cx="6835354" cy="3012189"/>
          </a:xfrm>
          <a:prstGeom prst="rect">
            <a:avLst/>
          </a:prstGeom>
        </p:spPr>
      </p:pic>
      <p:sp>
        <p:nvSpPr>
          <p:cNvPr id="3" name="Content Placeholder 2"/>
          <p:cNvSpPr>
            <a:spLocks noGrp="1"/>
          </p:cNvSpPr>
          <p:nvPr>
            <p:ph type="body" sz="half" idx="2"/>
          </p:nvPr>
        </p:nvSpPr>
        <p:spPr>
          <a:xfrm>
            <a:off x="899592" y="4797152"/>
            <a:ext cx="7272808" cy="1296144"/>
          </a:xfrm>
        </p:spPr>
        <p:txBody>
          <a:bodyPr>
            <a:noAutofit/>
          </a:bodyPr>
          <a:lstStyle/>
          <a:p>
            <a:r>
              <a:rPr lang="el-GR" sz="2600" dirty="0"/>
              <a:t>«Η μαϊμού και το δελφίνι» στο  χαρτόνι με τον τροχό που κατασκεύασαν τα παιδιά έδωσαν τρεις διαφορετικές </a:t>
            </a:r>
            <a:r>
              <a:rPr lang="el-GR" sz="2600" dirty="0" smtClean="0"/>
              <a:t>εκδοχές</a:t>
            </a:r>
            <a:r>
              <a:rPr lang="el-GR" sz="2600" dirty="0"/>
              <a:t>.</a:t>
            </a:r>
          </a:p>
        </p:txBody>
      </p:sp>
    </p:spTree>
    <p:extLst>
      <p:ext uri="{BB962C8B-B14F-4D97-AF65-F5344CB8AC3E}">
        <p14:creationId xmlns:p14="http://schemas.microsoft.com/office/powerpoint/2010/main" val="715898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a:t>Το τελικό αποτέλεσμα: </a:t>
            </a:r>
            <a:br>
              <a:rPr lang="el-GR" dirty="0"/>
            </a:br>
            <a:r>
              <a:rPr lang="el-GR" dirty="0"/>
              <a:t>Η μαϊμού και το δελφίνι </a:t>
            </a:r>
            <a:r>
              <a:rPr lang="el-GR" dirty="0" smtClean="0"/>
              <a:t>(2/2</a:t>
            </a:r>
            <a:r>
              <a:rPr lang="el-GR" dirty="0"/>
              <a:t>)</a:t>
            </a:r>
          </a:p>
        </p:txBody>
      </p:sp>
      <p:sp>
        <p:nvSpPr>
          <p:cNvPr id="6" name="Content Placeholder 5"/>
          <p:cNvSpPr>
            <a:spLocks noGrp="1"/>
          </p:cNvSpPr>
          <p:nvPr>
            <p:ph sz="half" idx="1"/>
          </p:nvPr>
        </p:nvSpPr>
        <p:spPr/>
        <p:txBody>
          <a:bodyPr/>
          <a:lstStyle/>
          <a:p>
            <a:r>
              <a:rPr lang="el-GR" dirty="0"/>
              <a:t>Το δελφίνι πάει την μαϊμού στην ακτή, </a:t>
            </a:r>
          </a:p>
          <a:p>
            <a:r>
              <a:rPr lang="el-GR" dirty="0"/>
              <a:t>Ο καρχαρίας τρώει το δελφίνι </a:t>
            </a:r>
          </a:p>
          <a:p>
            <a:r>
              <a:rPr lang="el-GR" dirty="0"/>
              <a:t>Το δελφίνι κάνει μόνο του βουτιές. </a:t>
            </a:r>
            <a:endParaRPr lang="en-GB" dirty="0"/>
          </a:p>
          <a:p>
            <a:endParaRPr lang="el-GR" dirty="0"/>
          </a:p>
        </p:txBody>
      </p:sp>
      <p:pic>
        <p:nvPicPr>
          <p:cNvPr id="12" name="Content Placeholder 2" descr="Ο τροχός για τη μαϊμού και το δελφίνι"/>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rcRect/>
          <a:stretch/>
        </p:blipFill>
        <p:spPr>
          <a:xfrm>
            <a:off x="4644008" y="1700808"/>
            <a:ext cx="4038600" cy="3788570"/>
          </a:xfrm>
          <a:prstGeom prst="rect">
            <a:avLst/>
          </a:prstGeom>
        </p:spPr>
      </p:pic>
    </p:spTree>
    <p:extLst>
      <p:ext uri="{BB962C8B-B14F-4D97-AF65-F5344CB8AC3E}">
        <p14:creationId xmlns:p14="http://schemas.microsoft.com/office/powerpoint/2010/main" val="257214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l-GR" dirty="0"/>
              <a:t>Το τελικό </a:t>
            </a:r>
            <a:r>
              <a:rPr lang="el-GR" dirty="0" smtClean="0"/>
              <a:t>αποτέλεσμα: </a:t>
            </a:r>
            <a:br>
              <a:rPr lang="el-GR" dirty="0" smtClean="0"/>
            </a:br>
            <a:r>
              <a:rPr lang="el-GR" dirty="0" smtClean="0"/>
              <a:t>Ο </a:t>
            </a:r>
            <a:r>
              <a:rPr lang="el-GR" dirty="0"/>
              <a:t>τζίτζικας και ο </a:t>
            </a:r>
            <a:r>
              <a:rPr lang="el-GR" dirty="0" smtClean="0"/>
              <a:t>μέρμηγκας (1/2)</a:t>
            </a:r>
            <a:endParaRPr lang="el-GR" dirty="0"/>
          </a:p>
        </p:txBody>
      </p:sp>
      <p:sp>
        <p:nvSpPr>
          <p:cNvPr id="3" name="Content Placeholder 2"/>
          <p:cNvSpPr>
            <a:spLocks noGrp="1"/>
          </p:cNvSpPr>
          <p:nvPr>
            <p:ph type="body" sz="half" idx="2"/>
          </p:nvPr>
        </p:nvSpPr>
        <p:spPr>
          <a:xfrm>
            <a:off x="971600" y="4653136"/>
            <a:ext cx="7272808" cy="1224136"/>
          </a:xfrm>
        </p:spPr>
        <p:txBody>
          <a:bodyPr>
            <a:noAutofit/>
          </a:bodyPr>
          <a:lstStyle/>
          <a:p>
            <a:r>
              <a:rPr lang="el-GR" sz="2600" dirty="0" smtClean="0"/>
              <a:t>«Ο τζίτζικας και ο μέρμηγκας» </a:t>
            </a:r>
            <a:r>
              <a:rPr lang="el-GR" sz="2600" dirty="0"/>
              <a:t>στο  χαρτόνι με τον τροχό που κατασκεύασαν τα παιδιά έδωσαν </a:t>
            </a:r>
            <a:r>
              <a:rPr lang="el-GR" sz="2600" dirty="0" smtClean="0"/>
              <a:t>τέσσερις </a:t>
            </a:r>
            <a:r>
              <a:rPr lang="el-GR" sz="2600" dirty="0" smtClean="0"/>
              <a:t>διαφορετικές </a:t>
            </a:r>
            <a:r>
              <a:rPr lang="el-GR" sz="2600" dirty="0"/>
              <a:t>εκδοχές.</a:t>
            </a:r>
          </a:p>
        </p:txBody>
      </p:sp>
      <p:pic>
        <p:nvPicPr>
          <p:cNvPr id="9" name="Picture Placeholder 4" descr="Ο τροχός για τον τζίτζικα και τον μέρμηγκα"/>
          <p:cNvPicPr>
            <a:picLocks noGrp="1" noChangeAspect="1"/>
          </p:cNvPicPr>
          <p:nvPr>
            <p:ph type="pic" idx="1"/>
          </p:nvPr>
        </p:nvPicPr>
        <p:blipFill rotWithShape="1">
          <a:blip r:embed="rId2" cstate="print">
            <a:extLst>
              <a:ext uri="{28A0092B-C50C-407E-A947-70E740481C1C}">
                <a14:useLocalDpi xmlns:a14="http://schemas.microsoft.com/office/drawing/2010/main"/>
              </a:ext>
            </a:extLst>
          </a:blip>
          <a:srcRect/>
          <a:stretch/>
        </p:blipFill>
        <p:spPr>
          <a:xfrm>
            <a:off x="1043608" y="1700808"/>
            <a:ext cx="7036591" cy="2800350"/>
          </a:xfrm>
          <a:prstGeom prst="rect">
            <a:avLst/>
          </a:prstGeom>
        </p:spPr>
      </p:pic>
    </p:spTree>
    <p:extLst>
      <p:ext uri="{BB962C8B-B14F-4D97-AF65-F5344CB8AC3E}">
        <p14:creationId xmlns:p14="http://schemas.microsoft.com/office/powerpoint/2010/main" val="2909678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l-GR" dirty="0"/>
              <a:t>Το τελικό αποτέλεσμα: </a:t>
            </a:r>
            <a:br>
              <a:rPr lang="el-GR" dirty="0"/>
            </a:br>
            <a:r>
              <a:rPr lang="el-GR" dirty="0"/>
              <a:t>Ο τζίτζικας και ο μέρμηγκας </a:t>
            </a:r>
            <a:r>
              <a:rPr lang="el-GR" dirty="0" smtClean="0"/>
              <a:t>(2/2</a:t>
            </a:r>
            <a:r>
              <a:rPr lang="el-GR" dirty="0"/>
              <a:t>)</a:t>
            </a:r>
          </a:p>
        </p:txBody>
      </p:sp>
      <p:sp>
        <p:nvSpPr>
          <p:cNvPr id="3" name="Content Placeholder 2"/>
          <p:cNvSpPr>
            <a:spLocks noGrp="1"/>
          </p:cNvSpPr>
          <p:nvPr>
            <p:ph sz="half" idx="1"/>
          </p:nvPr>
        </p:nvSpPr>
        <p:spPr/>
        <p:txBody>
          <a:bodyPr>
            <a:noAutofit/>
          </a:bodyPr>
          <a:lstStyle/>
          <a:p>
            <a:r>
              <a:rPr lang="el-GR" sz="2600" dirty="0" smtClean="0"/>
              <a:t>Τα </a:t>
            </a:r>
            <a:r>
              <a:rPr lang="el-GR" sz="2600" dirty="0"/>
              <a:t>μυρμήγκια πάνε για </a:t>
            </a:r>
            <a:r>
              <a:rPr lang="el-GR" sz="2600" dirty="0" smtClean="0"/>
              <a:t>φαγητό. </a:t>
            </a:r>
            <a:endParaRPr lang="el-GR" sz="2600" dirty="0"/>
          </a:p>
          <a:p>
            <a:r>
              <a:rPr lang="el-GR" sz="2600" dirty="0"/>
              <a:t>Ο τζίτζικας και ο μέρμηγκας τραγουδούν και τρώνε μαζί</a:t>
            </a:r>
            <a:r>
              <a:rPr lang="el-GR" sz="2600" dirty="0" smtClean="0"/>
              <a:t>,.</a:t>
            </a:r>
            <a:endParaRPr lang="el-GR" sz="2600" dirty="0"/>
          </a:p>
          <a:p>
            <a:r>
              <a:rPr lang="el-GR" sz="2600" dirty="0"/>
              <a:t>Ο τζίτζικας κρυώνει επειδή χιόνισε και </a:t>
            </a:r>
            <a:r>
              <a:rPr lang="el-GR" sz="2600" dirty="0" smtClean="0"/>
              <a:t>κοιμήθηκε.</a:t>
            </a:r>
            <a:endParaRPr lang="el-GR" sz="2600" dirty="0"/>
          </a:p>
          <a:p>
            <a:r>
              <a:rPr lang="el-GR" sz="2600" dirty="0"/>
              <a:t>Τα μυρμήγκια φεύγουν με τον τζίτζικα στην πλάτη.</a:t>
            </a:r>
          </a:p>
          <a:p>
            <a:endParaRPr lang="el-GR" sz="2600" dirty="0"/>
          </a:p>
        </p:txBody>
      </p:sp>
      <p:pic>
        <p:nvPicPr>
          <p:cNvPr id="7" name="Picture Placeholder 4" descr="Ο τροχός για τον τζίτζικα και τον μέρμηγκα"/>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rcRect/>
          <a:stretch/>
        </p:blipFill>
        <p:spPr>
          <a:xfrm>
            <a:off x="4644008" y="1772816"/>
            <a:ext cx="4038600" cy="3746671"/>
          </a:xfrm>
          <a:prstGeom prst="rect">
            <a:avLst/>
          </a:prstGeom>
        </p:spPr>
      </p:pic>
    </p:spTree>
    <p:extLst>
      <p:ext uri="{BB962C8B-B14F-4D97-AF65-F5344CB8AC3E}">
        <p14:creationId xmlns:p14="http://schemas.microsoft.com/office/powerpoint/2010/main" val="119544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l-GR" dirty="0"/>
              <a:t>Το τελικό </a:t>
            </a:r>
            <a:r>
              <a:rPr lang="el-GR" dirty="0" smtClean="0"/>
              <a:t>αποτέλεσμα: </a:t>
            </a:r>
            <a:br>
              <a:rPr lang="el-GR" dirty="0" smtClean="0"/>
            </a:br>
            <a:r>
              <a:rPr lang="el-GR" dirty="0" smtClean="0"/>
              <a:t>Ο </a:t>
            </a:r>
            <a:r>
              <a:rPr lang="el-GR" dirty="0"/>
              <a:t>λ</a:t>
            </a:r>
            <a:r>
              <a:rPr lang="el-GR" dirty="0" smtClean="0"/>
              <a:t>αγός </a:t>
            </a:r>
            <a:r>
              <a:rPr lang="el-GR" dirty="0"/>
              <a:t>και η </a:t>
            </a:r>
            <a:r>
              <a:rPr lang="el-GR" dirty="0" smtClean="0"/>
              <a:t>χελώνα</a:t>
            </a:r>
            <a:endParaRPr lang="el-GR" dirty="0"/>
          </a:p>
        </p:txBody>
      </p:sp>
      <p:sp>
        <p:nvSpPr>
          <p:cNvPr id="10" name="Text Placeholder 9"/>
          <p:cNvSpPr>
            <a:spLocks noGrp="1"/>
          </p:cNvSpPr>
          <p:nvPr>
            <p:ph type="body" sz="half" idx="2"/>
          </p:nvPr>
        </p:nvSpPr>
        <p:spPr>
          <a:xfrm>
            <a:off x="1187624" y="4869160"/>
            <a:ext cx="6768752" cy="1440160"/>
          </a:xfrm>
        </p:spPr>
        <p:txBody>
          <a:bodyPr>
            <a:normAutofit/>
          </a:bodyPr>
          <a:lstStyle/>
          <a:p>
            <a:r>
              <a:rPr lang="el-GR" sz="2400" dirty="0" smtClean="0"/>
              <a:t>«Ο </a:t>
            </a:r>
            <a:r>
              <a:rPr lang="el-GR" sz="2400" dirty="0"/>
              <a:t>Λαγός και η </a:t>
            </a:r>
            <a:r>
              <a:rPr lang="el-GR" sz="2400" dirty="0" smtClean="0"/>
              <a:t>Χελώνα»:</a:t>
            </a:r>
            <a:endParaRPr lang="el-GR" sz="2400" dirty="0"/>
          </a:p>
          <a:p>
            <a:pPr marL="342900" indent="-342900">
              <a:buFont typeface="Arial" panose="020B0604020202020204" pitchFamily="34" charset="0"/>
              <a:buChar char="•"/>
            </a:pPr>
            <a:r>
              <a:rPr lang="el-GR" sz="2400" dirty="0"/>
              <a:t>Ο λαγός και η χελώνα γίνονται </a:t>
            </a:r>
            <a:r>
              <a:rPr lang="el-GR" sz="2400" dirty="0" smtClean="0"/>
              <a:t>φίλοι. </a:t>
            </a:r>
            <a:endParaRPr lang="el-GR" sz="2400" dirty="0"/>
          </a:p>
          <a:p>
            <a:pPr marL="342900" indent="-342900">
              <a:buFont typeface="Arial" panose="020B0604020202020204" pitchFamily="34" charset="0"/>
              <a:buChar char="•"/>
            </a:pPr>
            <a:r>
              <a:rPr lang="el-GR" sz="2400" dirty="0"/>
              <a:t>Ο λαγός τελικά κερδίζει τον αγώνα. </a:t>
            </a:r>
          </a:p>
          <a:p>
            <a:endParaRPr lang="el-GR" sz="2400" dirty="0"/>
          </a:p>
        </p:txBody>
      </p:sp>
      <p:pic>
        <p:nvPicPr>
          <p:cNvPr id="8" name="Picture 4" descr="Ο τροχός για τον λαγό και τη χελώνα"/>
          <p:cNvPicPr>
            <a:picLocks noGrp="1" noChangeAspect="1"/>
          </p:cNvPicPr>
          <p:nvPr>
            <p:ph type="pic" idx="1"/>
          </p:nvPr>
        </p:nvPicPr>
        <p:blipFill rotWithShape="1">
          <a:blip r:embed="rId2" cstate="print">
            <a:extLst>
              <a:ext uri="{28A0092B-C50C-407E-A947-70E740481C1C}">
                <a14:useLocalDpi xmlns:a14="http://schemas.microsoft.com/office/drawing/2010/main"/>
              </a:ext>
            </a:extLst>
          </a:blip>
          <a:srcRect/>
          <a:stretch/>
        </p:blipFill>
        <p:spPr>
          <a:xfrm>
            <a:off x="1202432" y="1578479"/>
            <a:ext cx="6739136" cy="3088771"/>
          </a:xfrm>
          <a:prstGeom prst="rect">
            <a:avLst/>
          </a:prstGeom>
        </p:spPr>
      </p:pic>
    </p:spTree>
    <p:extLst>
      <p:ext uri="{BB962C8B-B14F-4D97-AF65-F5344CB8AC3E}">
        <p14:creationId xmlns:p14="http://schemas.microsoft.com/office/powerpoint/2010/main" val="4084424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l-GR" dirty="0"/>
              <a:t>Το τελικό αποτέλεσμα: </a:t>
            </a:r>
            <a:br>
              <a:rPr lang="el-GR" dirty="0"/>
            </a:br>
            <a:r>
              <a:rPr lang="el-GR" dirty="0"/>
              <a:t>Η αλεπού και το </a:t>
            </a:r>
            <a:r>
              <a:rPr lang="el-GR" dirty="0" smtClean="0"/>
              <a:t>κοράκι (1/2)</a:t>
            </a:r>
            <a:endParaRPr lang="el-GR" dirty="0"/>
          </a:p>
        </p:txBody>
      </p:sp>
      <p:sp>
        <p:nvSpPr>
          <p:cNvPr id="3" name="Text Placeholder 2"/>
          <p:cNvSpPr>
            <a:spLocks noGrp="1"/>
          </p:cNvSpPr>
          <p:nvPr>
            <p:ph type="body" sz="half" idx="2"/>
          </p:nvPr>
        </p:nvSpPr>
        <p:spPr>
          <a:xfrm>
            <a:off x="1187624" y="5013176"/>
            <a:ext cx="6912768" cy="1015008"/>
          </a:xfrm>
        </p:spPr>
        <p:txBody>
          <a:bodyPr>
            <a:noAutofit/>
          </a:bodyPr>
          <a:lstStyle/>
          <a:p>
            <a:r>
              <a:rPr lang="el-GR" sz="2400" dirty="0" smtClean="0"/>
              <a:t>«Η αλεπού και το κοράκι» στο  χαρτόνι με τον τροχό που κατασκεύασαν τα παιδιά έδωσαν διαφορετικές εκδοχές.</a:t>
            </a:r>
            <a:endParaRPr lang="el-GR" sz="2400" dirty="0"/>
          </a:p>
        </p:txBody>
      </p:sp>
      <p:pic>
        <p:nvPicPr>
          <p:cNvPr id="5" name="Picture 2" descr="Ο τροχός για την αλεπού και το κοράκι"/>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a:ext>
            </a:extLst>
          </a:blip>
          <a:srcRect/>
          <a:stretch/>
        </p:blipFill>
        <p:spPr bwMode="auto">
          <a:xfrm>
            <a:off x="1205626" y="1556792"/>
            <a:ext cx="6732748" cy="3344686"/>
          </a:xfrm>
          <a:prstGeom prst="rect">
            <a:avLst/>
          </a:prstGeom>
          <a:noFill/>
        </p:spPr>
      </p:pic>
    </p:spTree>
    <p:extLst>
      <p:ext uri="{BB962C8B-B14F-4D97-AF65-F5344CB8AC3E}">
        <p14:creationId xmlns:p14="http://schemas.microsoft.com/office/powerpoint/2010/main" val="2811753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l-GR" dirty="0"/>
              <a:t>Το τελικό αποτέλεσμα: </a:t>
            </a:r>
            <a:br>
              <a:rPr lang="el-GR" dirty="0"/>
            </a:br>
            <a:r>
              <a:rPr lang="el-GR" dirty="0"/>
              <a:t>Η αλεπού και το κοράκι </a:t>
            </a:r>
            <a:r>
              <a:rPr lang="el-GR" dirty="0" smtClean="0"/>
              <a:t>(2/2</a:t>
            </a:r>
            <a:r>
              <a:rPr lang="el-GR" dirty="0"/>
              <a:t>)</a:t>
            </a:r>
          </a:p>
        </p:txBody>
      </p:sp>
      <p:sp>
        <p:nvSpPr>
          <p:cNvPr id="3" name="Text Placeholder 2"/>
          <p:cNvSpPr>
            <a:spLocks noGrp="1"/>
          </p:cNvSpPr>
          <p:nvPr>
            <p:ph type="body" sz="half" idx="2"/>
          </p:nvPr>
        </p:nvSpPr>
        <p:spPr>
          <a:xfrm>
            <a:off x="457200" y="1556792"/>
            <a:ext cx="4186808" cy="4608512"/>
          </a:xfrm>
        </p:spPr>
        <p:txBody>
          <a:bodyPr>
            <a:normAutofit/>
          </a:bodyPr>
          <a:lstStyle/>
          <a:p>
            <a:pPr marL="342900" indent="-342900">
              <a:buFont typeface="Arial" panose="020B0604020202020204" pitchFamily="34" charset="0"/>
              <a:buChar char="•"/>
            </a:pPr>
            <a:r>
              <a:rPr lang="el-GR" sz="2800" dirty="0" smtClean="0"/>
              <a:t>Το </a:t>
            </a:r>
            <a:r>
              <a:rPr lang="el-GR" sz="2800" dirty="0"/>
              <a:t>κοράκι κρατάει το τυρί. </a:t>
            </a:r>
          </a:p>
          <a:p>
            <a:pPr marL="342900" indent="-342900">
              <a:buFont typeface="Arial" panose="020B0604020202020204" pitchFamily="34" charset="0"/>
              <a:buChar char="•"/>
            </a:pPr>
            <a:r>
              <a:rPr lang="el-GR" sz="2800" dirty="0"/>
              <a:t>Το κοράκι ξεγελάει την αλεπού και φεύγει με το τυρί στο ράμφος του μακριά. </a:t>
            </a:r>
          </a:p>
          <a:p>
            <a:pPr marL="342900" indent="-342900">
              <a:buFont typeface="Arial" panose="020B0604020202020204" pitchFamily="34" charset="0"/>
              <a:buChar char="•"/>
            </a:pPr>
            <a:r>
              <a:rPr lang="el-GR" sz="2800" dirty="0"/>
              <a:t>Το κοράκι που τρώει το τυρί. </a:t>
            </a:r>
          </a:p>
          <a:p>
            <a:pPr marL="342900" indent="-342900">
              <a:buFont typeface="Arial" panose="020B0604020202020204" pitchFamily="34" charset="0"/>
              <a:buChar char="•"/>
            </a:pPr>
            <a:endParaRPr lang="el-GR" sz="2800" dirty="0"/>
          </a:p>
        </p:txBody>
      </p:sp>
      <p:pic>
        <p:nvPicPr>
          <p:cNvPr id="7" name="Picture 2" descr="Ο τροχός για την αλεπού και το κοράκι"/>
          <p:cNvPicPr>
            <a:picLocks noGrp="1" noChangeAspect="1" noChangeArrowheads="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4860032" y="1628800"/>
            <a:ext cx="3821001" cy="4104126"/>
          </a:xfrm>
          <a:prstGeom prst="rect">
            <a:avLst/>
          </a:prstGeom>
          <a:noFill/>
        </p:spPr>
      </p:pic>
    </p:spTree>
    <p:extLst>
      <p:ext uri="{BB962C8B-B14F-4D97-AF65-F5344CB8AC3E}">
        <p14:creationId xmlns:p14="http://schemas.microsoft.com/office/powerpoint/2010/main" val="1048243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Διδακτική Πρακτική</a:t>
            </a:r>
            <a:endParaRPr lang="en-GB" dirty="0"/>
          </a:p>
        </p:txBody>
      </p:sp>
      <p:sp>
        <p:nvSpPr>
          <p:cNvPr id="7" name="Θέση περιεχομένου 6"/>
          <p:cNvSpPr>
            <a:spLocks noGrp="1"/>
          </p:cNvSpPr>
          <p:nvPr>
            <p:ph sz="half" idx="1"/>
          </p:nvPr>
        </p:nvSpPr>
        <p:spPr/>
        <p:txBody>
          <a:bodyPr>
            <a:noAutofit/>
          </a:bodyPr>
          <a:lstStyle/>
          <a:p>
            <a:pPr marL="0" indent="0">
              <a:buNone/>
            </a:pPr>
            <a:r>
              <a:rPr lang="el-GR" sz="2400" b="1" dirty="0"/>
              <a:t>Διδακτική </a:t>
            </a:r>
            <a:r>
              <a:rPr lang="el-GR" sz="2400" b="1" dirty="0" smtClean="0"/>
              <a:t>πρακτική</a:t>
            </a:r>
            <a:r>
              <a:rPr lang="en-GB" sz="2400" dirty="0" smtClean="0"/>
              <a:t>:</a:t>
            </a:r>
          </a:p>
          <a:p>
            <a:pPr marL="0" indent="0">
              <a:spcBef>
                <a:spcPts val="0"/>
              </a:spcBef>
              <a:buNone/>
            </a:pPr>
            <a:r>
              <a:rPr lang="el-GR" sz="2400" dirty="0"/>
              <a:t>Μαρία Αναστασία </a:t>
            </a:r>
            <a:r>
              <a:rPr lang="el-GR" sz="2400" dirty="0" smtClean="0"/>
              <a:t>Ζερκούλη</a:t>
            </a:r>
            <a:r>
              <a:rPr lang="en-GB" sz="2400" dirty="0" smtClean="0"/>
              <a:t>,</a:t>
            </a:r>
            <a:r>
              <a:rPr lang="el-GR" sz="2400" dirty="0" smtClean="0"/>
              <a:t/>
            </a:r>
            <a:br>
              <a:rPr lang="el-GR" sz="2400" dirty="0" smtClean="0"/>
            </a:br>
            <a:r>
              <a:rPr lang="el-GR" sz="2400" dirty="0"/>
              <a:t>Αναστασία </a:t>
            </a:r>
            <a:r>
              <a:rPr lang="el-GR" sz="2400" dirty="0" err="1" smtClean="0"/>
              <a:t>Κουτράκη</a:t>
            </a:r>
            <a:r>
              <a:rPr lang="en-GB" sz="2400" dirty="0" smtClean="0"/>
              <a:t>.</a:t>
            </a:r>
            <a:endParaRPr lang="el-GR" sz="2400" dirty="0" smtClean="0"/>
          </a:p>
          <a:p>
            <a:pPr marL="0" indent="0">
              <a:spcBef>
                <a:spcPts val="1200"/>
              </a:spcBef>
              <a:spcAft>
                <a:spcPts val="600"/>
              </a:spcAft>
              <a:buNone/>
            </a:pPr>
            <a:r>
              <a:rPr lang="el-GR" sz="2400" b="1" dirty="0" smtClean="0"/>
              <a:t>Βιβλίο</a:t>
            </a:r>
            <a:r>
              <a:rPr lang="el-GR" sz="2400" i="1" dirty="0" smtClean="0"/>
              <a:t>: </a:t>
            </a:r>
            <a:r>
              <a:rPr lang="en-US" sz="2400" dirty="0" err="1"/>
              <a:t>Schober</a:t>
            </a:r>
            <a:r>
              <a:rPr lang="en-US" sz="2400" dirty="0"/>
              <a:t>, Michael. </a:t>
            </a:r>
            <a:r>
              <a:rPr lang="el-GR" sz="2400" b="1" dirty="0"/>
              <a:t>Ας ήμουν ένα πρόβατο σπουδαίο </a:t>
            </a:r>
            <a:r>
              <a:rPr lang="el-GR" sz="2400" dirty="0"/>
              <a:t>/ </a:t>
            </a:r>
            <a:r>
              <a:rPr lang="en-US" sz="2400" dirty="0"/>
              <a:t>Michael </a:t>
            </a:r>
            <a:r>
              <a:rPr lang="en-US" sz="2400" dirty="0" err="1"/>
              <a:t>Schober</a:t>
            </a:r>
            <a:r>
              <a:rPr lang="en-US" sz="2400" dirty="0"/>
              <a:t> · </a:t>
            </a:r>
            <a:r>
              <a:rPr lang="el-GR" sz="2400" dirty="0"/>
              <a:t>μετάφραση Μαρία </a:t>
            </a:r>
            <a:r>
              <a:rPr lang="el-GR" sz="2400" dirty="0" err="1"/>
              <a:t>Αγγελίδου</a:t>
            </a:r>
            <a:r>
              <a:rPr lang="el-GR" sz="2400" dirty="0"/>
              <a:t> · εικονογράφηση </a:t>
            </a:r>
            <a:r>
              <a:rPr lang="en-US" sz="2400" dirty="0"/>
              <a:t>Michael </a:t>
            </a:r>
            <a:r>
              <a:rPr lang="en-US" sz="2400" dirty="0" err="1" smtClean="0"/>
              <a:t>Schober</a:t>
            </a:r>
            <a:r>
              <a:rPr lang="en-US" sz="2400" dirty="0" smtClean="0"/>
              <a:t> </a:t>
            </a:r>
            <a:r>
              <a:rPr lang="en-US" sz="2400" dirty="0"/>
              <a:t>- 1</a:t>
            </a:r>
            <a:r>
              <a:rPr lang="el-GR" sz="2400" dirty="0"/>
              <a:t>η </a:t>
            </a:r>
            <a:r>
              <a:rPr lang="el-GR" sz="2400" dirty="0" err="1"/>
              <a:t>έκδ</a:t>
            </a:r>
            <a:r>
              <a:rPr lang="el-GR" sz="2400" dirty="0"/>
              <a:t>. - </a:t>
            </a:r>
            <a:r>
              <a:rPr lang="el-GR" sz="2400" dirty="0" smtClean="0"/>
              <a:t>Αθήνα: </a:t>
            </a:r>
            <a:r>
              <a:rPr lang="el-GR" sz="2400" dirty="0"/>
              <a:t>Αίσωπος, 2006</a:t>
            </a:r>
            <a:endParaRPr lang="en-GB" sz="2400" dirty="0"/>
          </a:p>
        </p:txBody>
      </p:sp>
      <p:pic>
        <p:nvPicPr>
          <p:cNvPr id="3" name="Content Placeholder 2" descr="Εξώφυλλο"/>
          <p:cNvPicPr>
            <a:picLocks noGrp="1" noChangeAspect="1"/>
          </p:cNvPicPr>
          <p:nvPr>
            <p:ph sz="half" idx="2"/>
          </p:nvPr>
        </p:nvPicPr>
        <p:blipFill>
          <a:blip r:embed="rId3"/>
          <a:stretch>
            <a:fillRect/>
          </a:stretch>
        </p:blipFill>
        <p:spPr>
          <a:xfrm>
            <a:off x="4664070" y="1556792"/>
            <a:ext cx="3524156" cy="3744416"/>
          </a:xfrm>
          <a:prstGeom prst="rect">
            <a:avLst/>
          </a:prstGeom>
        </p:spPr>
      </p:pic>
      <p:sp>
        <p:nvSpPr>
          <p:cNvPr id="5" name="TextBox 4"/>
          <p:cNvSpPr txBox="1"/>
          <p:nvPr/>
        </p:nvSpPr>
        <p:spPr>
          <a:xfrm>
            <a:off x="7740352" y="5342706"/>
            <a:ext cx="472173" cy="360040"/>
          </a:xfrm>
          <a:prstGeom prst="rect">
            <a:avLst/>
          </a:prstGeom>
        </p:spPr>
        <p:txBody>
          <a:bodyPr vert="horz" wrap="square" lIns="91440" tIns="45720" rIns="91440" bIns="45720" rtlCol="0" anchor="ctr">
            <a:noAutofit/>
          </a:bodyPr>
          <a:lstStyle/>
          <a:p>
            <a:pPr algn="r"/>
            <a:r>
              <a:rPr lang="el-GR" b="1" dirty="0" smtClean="0">
                <a:latin typeface="+mj-lt"/>
              </a:rPr>
              <a:t>[1]</a:t>
            </a:r>
          </a:p>
        </p:txBody>
      </p:sp>
    </p:spTree>
    <p:custDataLst>
      <p:tags r:id="rId1"/>
    </p:custDataLst>
    <p:extLst>
      <p:ext uri="{BB962C8B-B14F-4D97-AF65-F5344CB8AC3E}">
        <p14:creationId xmlns:p14="http://schemas.microsoft.com/office/powerpoint/2010/main" val="1235594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2016. Μαρία Αναστασία Ζερκούλη</a:t>
            </a:r>
            <a:r>
              <a:rPr lang="el-GR" sz="2000" dirty="0" smtClean="0"/>
              <a:t>, Αναστασία </a:t>
            </a:r>
            <a:r>
              <a:rPr lang="el-GR" sz="2000" dirty="0" err="1" smtClean="0"/>
              <a:t>Κουτράκη</a:t>
            </a:r>
            <a:r>
              <a:rPr lang="el-GR" sz="2000" dirty="0" smtClean="0"/>
              <a:t>,</a:t>
            </a:r>
            <a:r>
              <a:rPr lang="en-GB" sz="2000" dirty="0" smtClean="0"/>
              <a:t> </a:t>
            </a:r>
            <a:r>
              <a:rPr lang="el-GR" sz="2000" dirty="0" smtClean="0"/>
              <a:t>Αγγελική </a:t>
            </a:r>
            <a:r>
              <a:rPr lang="el-GR" sz="2000" dirty="0" err="1" smtClean="0"/>
              <a:t>Γιαννικοπούλου</a:t>
            </a:r>
            <a:r>
              <a:rPr lang="el-GR" sz="2000" dirty="0" smtClean="0"/>
              <a:t>. «Το Εικονογραφημένο Βιβλίο στην Προσχολική Εκπαίδευση. Υλικότητα Βιβλίου. Ας ήμουν ένα πρόβατο σπουδαίο». Έκδοση: 1.0. Αθήνα 2016. Διαθέσιμο από τη δικτυακή διεύθυνση: </a:t>
            </a:r>
            <a:r>
              <a:rPr lang="en-GB" sz="2000" dirty="0" smtClean="0">
                <a:hlinkClick r:id="rId3"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extLst>
      <p:ext uri="{BB962C8B-B14F-4D97-AF65-F5344CB8AC3E}">
        <p14:creationId xmlns:p14="http://schemas.microsoft.com/office/powerpoint/2010/main" val="3364153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034042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41019762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pPr marL="0" indent="0">
              <a:buNone/>
            </a:pPr>
            <a:r>
              <a:rPr lang="el-GR" sz="2000" dirty="0" smtClean="0"/>
              <a:t>Εικόνα 1, 2, 3: Εξώφυλλο και ενδεικτικές σελίδες του βιβλίου</a:t>
            </a:r>
            <a:r>
              <a:rPr lang="en-US" sz="2000" dirty="0" smtClean="0"/>
              <a:t> </a:t>
            </a:r>
            <a:r>
              <a:rPr lang="el-GR" sz="2000" dirty="0" smtClean="0"/>
              <a:t>«Ας </a:t>
            </a:r>
            <a:r>
              <a:rPr lang="el-GR" sz="2000" dirty="0"/>
              <a:t>ήμουν ένα πρόβατο </a:t>
            </a:r>
            <a:r>
              <a:rPr lang="el-GR" sz="2000" dirty="0" smtClean="0"/>
              <a:t>σπουδαίο» </a:t>
            </a:r>
            <a:r>
              <a:rPr lang="el-GR" sz="2000" dirty="0"/>
              <a:t>/ </a:t>
            </a:r>
            <a:r>
              <a:rPr lang="el-GR" sz="2000" dirty="0" err="1"/>
              <a:t>Michael</a:t>
            </a:r>
            <a:r>
              <a:rPr lang="el-GR" sz="2000" dirty="0"/>
              <a:t> </a:t>
            </a:r>
            <a:r>
              <a:rPr lang="el-GR" sz="2000" dirty="0" err="1"/>
              <a:t>Schober</a:t>
            </a:r>
            <a:r>
              <a:rPr lang="el-GR" sz="2000" dirty="0"/>
              <a:t> · μετάφραση Μαρία </a:t>
            </a:r>
            <a:r>
              <a:rPr lang="el-GR" sz="2000" dirty="0" err="1"/>
              <a:t>Αγγελίδου</a:t>
            </a:r>
            <a:r>
              <a:rPr lang="el-GR" sz="2000" dirty="0"/>
              <a:t> · εικονογράφηση </a:t>
            </a:r>
            <a:r>
              <a:rPr lang="el-GR" sz="2000" dirty="0" err="1"/>
              <a:t>Michael</a:t>
            </a:r>
            <a:r>
              <a:rPr lang="el-GR" sz="2000" dirty="0"/>
              <a:t> </a:t>
            </a:r>
            <a:r>
              <a:rPr lang="el-GR" sz="2000" dirty="0" err="1" smtClean="0"/>
              <a:t>Schober</a:t>
            </a:r>
            <a:r>
              <a:rPr lang="el-GR" sz="2000" dirty="0" smtClean="0"/>
              <a:t>., Αίσωπος</a:t>
            </a:r>
            <a:r>
              <a:rPr lang="el-GR" sz="2000" dirty="0"/>
              <a:t>, </a:t>
            </a:r>
            <a:r>
              <a:rPr lang="el-GR" sz="2000" dirty="0" smtClean="0"/>
              <a:t>2006.</a:t>
            </a:r>
          </a:p>
          <a:p>
            <a:pPr marL="0" indent="0">
              <a:buNone/>
            </a:pPr>
            <a:r>
              <a:rPr lang="el-GR" sz="2000" dirty="0" smtClean="0"/>
              <a:t>Εικόνα 4: Εξώφυλλα των βιβλίων</a:t>
            </a:r>
            <a:r>
              <a:rPr lang="en-GB" sz="2000" dirty="0"/>
              <a:t>:</a:t>
            </a:r>
            <a:endParaRPr lang="el-GR" sz="2000" dirty="0" smtClean="0"/>
          </a:p>
          <a:p>
            <a:r>
              <a:rPr lang="el-GR" sz="2000" dirty="0" smtClean="0"/>
              <a:t> </a:t>
            </a:r>
            <a:r>
              <a:rPr lang="el-GR" sz="2000" b="1" dirty="0" smtClean="0">
                <a:hlinkClick r:id="rId3"/>
              </a:rPr>
              <a:t>Παραμύθια του Αισώπου 2</a:t>
            </a:r>
            <a:r>
              <a:rPr lang="el-GR" sz="2000" dirty="0"/>
              <a:t> : Η αλεπού και ο κόρακας, σκύλος, κόκορας και αλεπού, λιοντάρι και ποντίκι / Αισώπου · εικονογράφηση Νίκος </a:t>
            </a:r>
            <a:r>
              <a:rPr lang="el-GR" sz="2000" dirty="0" err="1" smtClean="0"/>
              <a:t>Νείρος</a:t>
            </a:r>
            <a:r>
              <a:rPr lang="el-GR" sz="2000" dirty="0" smtClean="0"/>
              <a:t> · επιμέλεια Αναστασία Παπαδημητρίου · Αθήνα </a:t>
            </a:r>
            <a:r>
              <a:rPr lang="el-GR" sz="2000" dirty="0"/>
              <a:t>: Άγκυρα, 1998.</a:t>
            </a:r>
          </a:p>
          <a:p>
            <a:r>
              <a:rPr lang="el-GR" sz="2000" b="1" dirty="0" smtClean="0">
                <a:hlinkClick r:id="rId4"/>
              </a:rPr>
              <a:t>Παραμύθια του Αισώπου 4</a:t>
            </a:r>
            <a:r>
              <a:rPr lang="el-GR" sz="2000" dirty="0" smtClean="0"/>
              <a:t> :Η μαϊμού και το δελφίνι, το κατσίκι και ο λύκος που έπαιζε φλογέρα, το λιοντάρι κι ο λαγός / Αισώπου · διασκευή Νέστορας Γ. </a:t>
            </a:r>
            <a:r>
              <a:rPr lang="el-GR" sz="2000" dirty="0" err="1" smtClean="0"/>
              <a:t>Χούνος</a:t>
            </a:r>
            <a:r>
              <a:rPr lang="el-GR" sz="2000" dirty="0" smtClean="0"/>
              <a:t> · επιμέλεια Νέστορας Γ. </a:t>
            </a:r>
            <a:r>
              <a:rPr lang="el-GR" sz="2000" dirty="0" err="1" smtClean="0"/>
              <a:t>Χούνος</a:t>
            </a:r>
            <a:r>
              <a:rPr lang="el-GR" sz="2000" dirty="0" smtClean="0"/>
              <a:t> · εικονογράφηση Μιχάλης </a:t>
            </a:r>
            <a:r>
              <a:rPr lang="el-GR" sz="2000" dirty="0" err="1" smtClean="0"/>
              <a:t>Βενετούλιας</a:t>
            </a:r>
            <a:r>
              <a:rPr lang="el-GR" sz="2000" dirty="0" smtClean="0"/>
              <a:t> · Αθήνα : Άγκυρα, 1998</a:t>
            </a:r>
          </a:p>
          <a:p>
            <a:endParaRPr lang="el-GR" sz="2000" dirty="0"/>
          </a:p>
          <a:p>
            <a:pPr marL="0" indent="0">
              <a:buNone/>
            </a:pPr>
            <a:endParaRPr lang="en-US" sz="2000" dirty="0" smtClean="0"/>
          </a:p>
          <a:p>
            <a:pPr marL="0" indent="0">
              <a:buNone/>
            </a:pPr>
            <a:endParaRPr lang="el-GR" sz="2000" dirty="0"/>
          </a:p>
          <a:p>
            <a:pPr marL="0" indent="0">
              <a:buNone/>
            </a:pPr>
            <a:endParaRPr lang="en-GB"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Λίγα λόγια για το </a:t>
            </a:r>
            <a:r>
              <a:rPr lang="el-GR" dirty="0" smtClean="0"/>
              <a:t>βιβλίο</a:t>
            </a:r>
            <a:endParaRPr lang="el-GR" dirty="0"/>
          </a:p>
        </p:txBody>
      </p:sp>
      <p:sp>
        <p:nvSpPr>
          <p:cNvPr id="3" name="Content Placeholder 2"/>
          <p:cNvSpPr>
            <a:spLocks noGrp="1"/>
          </p:cNvSpPr>
          <p:nvPr>
            <p:ph sz="half" idx="1"/>
          </p:nvPr>
        </p:nvSpPr>
        <p:spPr>
          <a:xfrm>
            <a:off x="457200" y="1600200"/>
            <a:ext cx="4978896" cy="4525963"/>
          </a:xfrm>
        </p:spPr>
        <p:txBody>
          <a:bodyPr>
            <a:noAutofit/>
          </a:bodyPr>
          <a:lstStyle/>
          <a:p>
            <a:pPr marL="0" indent="0">
              <a:buNone/>
            </a:pPr>
            <a:r>
              <a:rPr lang="el-GR" sz="2500" dirty="0"/>
              <a:t>Αλήθεια, πώς θα' θελες να είσαι αν σου 'λεγαν ότι μπορείς ν' αλλάξεις στο άψε-σβήσε; Και ποιος δεν ονειρεύτηκε να ήταν λίγο . . . "αλλιώς"; Το πρόβατο, ο γάιδαρος, η μέλισσα, ο λαγός και</a:t>
            </a:r>
            <a:r>
              <a:rPr lang="en-US" sz="2500" dirty="0"/>
              <a:t> </a:t>
            </a:r>
            <a:r>
              <a:rPr lang="el-GR" sz="2500" dirty="0"/>
              <a:t>άλλα ζώα μας φανερώνουν τις πιο κρυφές τους επιθυμίες, τα πιο τρελά όνειρά τους, και με ένα μαγικό </a:t>
            </a:r>
            <a:r>
              <a:rPr lang="el-GR" sz="2500" dirty="0" err="1"/>
              <a:t>άμπρα</a:t>
            </a:r>
            <a:r>
              <a:rPr lang="el-GR" sz="2500" dirty="0"/>
              <a:t> </a:t>
            </a:r>
            <a:r>
              <a:rPr lang="el-GR" sz="2500" dirty="0" err="1"/>
              <a:t>κατάμπρα</a:t>
            </a:r>
            <a:r>
              <a:rPr lang="el-GR" sz="2500" dirty="0"/>
              <a:t> οι σελίδες ξεδιπλώνονται και . . . το απίστευτο γίνεται αληθινό. </a:t>
            </a:r>
          </a:p>
          <a:p>
            <a:endParaRPr lang="el-GR" sz="2500" dirty="0"/>
          </a:p>
        </p:txBody>
      </p:sp>
      <p:pic>
        <p:nvPicPr>
          <p:cNvPr id="5" name="Content Placeholder 4" descr="Σελίδες βιβλίου"/>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rcRect/>
          <a:stretch>
            <a:fillRect/>
          </a:stretch>
        </p:blipFill>
        <p:spPr bwMode="auto">
          <a:xfrm>
            <a:off x="5652120" y="1556792"/>
            <a:ext cx="2880360" cy="4513811"/>
          </a:xfrm>
          <a:prstGeom prst="rect">
            <a:avLst/>
          </a:prstGeom>
          <a:noFill/>
        </p:spPr>
      </p:pic>
      <p:sp>
        <p:nvSpPr>
          <p:cNvPr id="6" name="TextBox 5"/>
          <p:cNvSpPr txBox="1"/>
          <p:nvPr/>
        </p:nvSpPr>
        <p:spPr>
          <a:xfrm>
            <a:off x="5076056" y="5702746"/>
            <a:ext cx="472173" cy="360040"/>
          </a:xfrm>
          <a:prstGeom prst="rect">
            <a:avLst/>
          </a:prstGeom>
        </p:spPr>
        <p:txBody>
          <a:bodyPr vert="horz" wrap="square" lIns="91440" tIns="45720" rIns="91440" bIns="45720" rtlCol="0" anchor="ctr">
            <a:noAutofit/>
          </a:bodyPr>
          <a:lstStyle/>
          <a:p>
            <a:pPr algn="r"/>
            <a:r>
              <a:rPr lang="el-GR" b="1" dirty="0" smtClean="0">
                <a:latin typeface="+mj-lt"/>
              </a:rPr>
              <a:t>[2]</a:t>
            </a:r>
          </a:p>
        </p:txBody>
      </p:sp>
    </p:spTree>
    <p:custDataLst>
      <p:tags r:id="rId1"/>
    </p:custDataLst>
    <p:extLst>
      <p:ext uri="{BB962C8B-B14F-4D97-AF65-F5344CB8AC3E}">
        <p14:creationId xmlns:p14="http://schemas.microsoft.com/office/powerpoint/2010/main" val="1458283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Ανάγνωση του </a:t>
            </a:r>
            <a:r>
              <a:rPr lang="el-GR" dirty="0" smtClean="0"/>
              <a:t>βιβλίου (1/3)</a:t>
            </a:r>
            <a:endParaRPr lang="el-GR" dirty="0"/>
          </a:p>
        </p:txBody>
      </p:sp>
      <p:sp>
        <p:nvSpPr>
          <p:cNvPr id="3" name="Content Placeholder 2"/>
          <p:cNvSpPr>
            <a:spLocks noGrp="1"/>
          </p:cNvSpPr>
          <p:nvPr>
            <p:ph sz="half" idx="1"/>
          </p:nvPr>
        </p:nvSpPr>
        <p:spPr>
          <a:xfrm>
            <a:off x="457200" y="1600200"/>
            <a:ext cx="5050904" cy="4525963"/>
          </a:xfrm>
        </p:spPr>
        <p:txBody>
          <a:bodyPr/>
          <a:lstStyle/>
          <a:p>
            <a:pPr marL="0" indent="0">
              <a:buNone/>
            </a:pPr>
            <a:r>
              <a:rPr lang="el-GR" dirty="0"/>
              <a:t>Διαβάσαμε το βιβλίο «Ας ήμουν ένα πρόβατο σπουδαίο»</a:t>
            </a:r>
            <a:r>
              <a:rPr lang="en-US" dirty="0"/>
              <a:t> </a:t>
            </a:r>
            <a:r>
              <a:rPr lang="el-GR" dirty="0"/>
              <a:t>και επιμέναμε στην περίεργη υλικότητά του.</a:t>
            </a:r>
            <a:endParaRPr lang="en-GB" dirty="0"/>
          </a:p>
          <a:p>
            <a:endParaRPr lang="el-GR" dirty="0"/>
          </a:p>
        </p:txBody>
      </p:sp>
      <p:pic>
        <p:nvPicPr>
          <p:cNvPr id="5" name="Picture 3" descr="Η νηπιαγωγός διαβάζει το βιβλίο"/>
          <p:cNvPicPr>
            <a:picLocks noGrp="1" noChangeAspect="1" noChangeArrowheads="1"/>
          </p:cNvPicPr>
          <p:nvPr>
            <p:ph sz="half" idx="2"/>
          </p:nvPr>
        </p:nvPicPr>
        <p:blipFill>
          <a:blip r:embed="rId2" cstate="print">
            <a:extLst>
              <a:ext uri="{28A0092B-C50C-407E-A947-70E740481C1C}">
                <a14:useLocalDpi xmlns:a14="http://schemas.microsoft.com/office/drawing/2010/main"/>
              </a:ext>
            </a:extLst>
          </a:blip>
          <a:srcRect/>
          <a:stretch>
            <a:fillRect/>
          </a:stretch>
        </p:blipFill>
        <p:spPr bwMode="auto">
          <a:xfrm>
            <a:off x="5724128" y="1628800"/>
            <a:ext cx="2806230" cy="4525963"/>
          </a:xfrm>
          <a:prstGeom prst="rect">
            <a:avLst/>
          </a:prstGeom>
          <a:noFill/>
        </p:spPr>
      </p:pic>
    </p:spTree>
    <p:extLst>
      <p:ext uri="{BB962C8B-B14F-4D97-AF65-F5344CB8AC3E}">
        <p14:creationId xmlns:p14="http://schemas.microsoft.com/office/powerpoint/2010/main" val="1054679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Ανάγνωση του βιβλίου </a:t>
            </a:r>
            <a:r>
              <a:rPr lang="el-GR" dirty="0" smtClean="0"/>
              <a:t>(2/3</a:t>
            </a:r>
            <a:r>
              <a:rPr lang="el-GR" dirty="0"/>
              <a:t>)</a:t>
            </a:r>
          </a:p>
        </p:txBody>
      </p:sp>
      <p:sp>
        <p:nvSpPr>
          <p:cNvPr id="3" name="Content Placeholder 2"/>
          <p:cNvSpPr>
            <a:spLocks noGrp="1"/>
          </p:cNvSpPr>
          <p:nvPr>
            <p:ph sz="half" idx="1"/>
          </p:nvPr>
        </p:nvSpPr>
        <p:spPr>
          <a:xfrm>
            <a:off x="457200" y="1600200"/>
            <a:ext cx="4618856" cy="4525963"/>
          </a:xfrm>
        </p:spPr>
        <p:txBody>
          <a:bodyPr/>
          <a:lstStyle/>
          <a:p>
            <a:pPr marL="0" indent="0">
              <a:buNone/>
            </a:pPr>
            <a:r>
              <a:rPr lang="el-GR" dirty="0"/>
              <a:t>Κυρίως επικεντρωθήκαμε στην τελευταία σελίδα του, όπου υπήρχε ένας τροχός και έδινε την δυνατότητα για αλλαγή του ήρωα. </a:t>
            </a:r>
            <a:endParaRPr lang="en-GB" dirty="0"/>
          </a:p>
          <a:p>
            <a:endParaRPr lang="el-GR" dirty="0"/>
          </a:p>
        </p:txBody>
      </p:sp>
      <p:pic>
        <p:nvPicPr>
          <p:cNvPr id="5" name="Content Placeholder 4" descr="Σελίδες του βιβλίου"/>
          <p:cNvPicPr>
            <a:picLocks noGrp="1" noChangeAspect="1"/>
          </p:cNvPicPr>
          <p:nvPr>
            <p:ph sz="half" idx="2"/>
          </p:nvPr>
        </p:nvPicPr>
        <p:blipFill>
          <a:blip r:embed="rId3"/>
          <a:stretch>
            <a:fillRect/>
          </a:stretch>
        </p:blipFill>
        <p:spPr>
          <a:xfrm>
            <a:off x="5364088" y="1628800"/>
            <a:ext cx="3117203" cy="4525963"/>
          </a:xfrm>
          <a:prstGeom prst="rect">
            <a:avLst/>
          </a:prstGeom>
        </p:spPr>
      </p:pic>
      <p:sp>
        <p:nvSpPr>
          <p:cNvPr id="6" name="TextBox 5"/>
          <p:cNvSpPr txBox="1"/>
          <p:nvPr/>
        </p:nvSpPr>
        <p:spPr>
          <a:xfrm>
            <a:off x="4891915" y="5733256"/>
            <a:ext cx="472173" cy="360040"/>
          </a:xfrm>
          <a:prstGeom prst="rect">
            <a:avLst/>
          </a:prstGeom>
        </p:spPr>
        <p:txBody>
          <a:bodyPr vert="horz" wrap="square" lIns="91440" tIns="45720" rIns="91440" bIns="45720" rtlCol="0" anchor="ctr">
            <a:noAutofit/>
          </a:bodyPr>
          <a:lstStyle/>
          <a:p>
            <a:pPr algn="r"/>
            <a:r>
              <a:rPr lang="el-GR" b="1" dirty="0" smtClean="0">
                <a:latin typeface="+mj-lt"/>
              </a:rPr>
              <a:t>[3]</a:t>
            </a:r>
          </a:p>
        </p:txBody>
      </p:sp>
    </p:spTree>
    <p:custDataLst>
      <p:tags r:id="rId1"/>
    </p:custDataLst>
    <p:extLst>
      <p:ext uri="{BB962C8B-B14F-4D97-AF65-F5344CB8AC3E}">
        <p14:creationId xmlns:p14="http://schemas.microsoft.com/office/powerpoint/2010/main" val="779197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Ανάγνωση του βιβλίου </a:t>
            </a:r>
            <a:r>
              <a:rPr lang="el-GR" dirty="0" smtClean="0"/>
              <a:t>(3/3</a:t>
            </a:r>
            <a:r>
              <a:rPr lang="el-GR" dirty="0"/>
              <a:t>)</a:t>
            </a:r>
          </a:p>
        </p:txBody>
      </p:sp>
      <p:sp>
        <p:nvSpPr>
          <p:cNvPr id="3" name="Content Placeholder 2"/>
          <p:cNvSpPr>
            <a:spLocks noGrp="1"/>
          </p:cNvSpPr>
          <p:nvPr>
            <p:ph sz="half" idx="1"/>
          </p:nvPr>
        </p:nvSpPr>
        <p:spPr/>
        <p:txBody>
          <a:bodyPr/>
          <a:lstStyle/>
          <a:p>
            <a:pPr marL="0" indent="0">
              <a:buNone/>
            </a:pPr>
            <a:r>
              <a:rPr lang="el-GR" dirty="0"/>
              <a:t>Τα παιδιά έπαιξαν με τον τροχό, δίνοντας ο καθένας τη δική του επιλογή.</a:t>
            </a:r>
            <a:endParaRPr lang="en-GB" dirty="0"/>
          </a:p>
          <a:p>
            <a:endParaRPr lang="el-GR" dirty="0"/>
          </a:p>
        </p:txBody>
      </p:sp>
      <p:pic>
        <p:nvPicPr>
          <p:cNvPr id="5" name="Content Placeholder 4" descr="Τα παιδιά και ο τροχός"/>
          <p:cNvPicPr>
            <a:picLocks noGrp="1" noChangeAspect="1"/>
          </p:cNvPicPr>
          <p:nvPr>
            <p:ph sz="half" idx="2"/>
          </p:nvPr>
        </p:nvPicPr>
        <p:blipFill>
          <a:blip r:embed="rId2"/>
          <a:stretch>
            <a:fillRect/>
          </a:stretch>
        </p:blipFill>
        <p:spPr>
          <a:xfrm>
            <a:off x="5364088" y="1628800"/>
            <a:ext cx="3193926" cy="4525963"/>
          </a:xfrm>
          <a:prstGeom prst="rect">
            <a:avLst/>
          </a:prstGeom>
        </p:spPr>
      </p:pic>
    </p:spTree>
    <p:extLst>
      <p:ext uri="{BB962C8B-B14F-4D97-AF65-F5344CB8AC3E}">
        <p14:creationId xmlns:p14="http://schemas.microsoft.com/office/powerpoint/2010/main" val="3238929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Οι τροχοί των εναλλακτικών εκδοχών σε γνωστούς μας αισώπειους </a:t>
            </a:r>
            <a:r>
              <a:rPr lang="el-GR" sz="3600" dirty="0" smtClean="0"/>
              <a:t>μύθους (1/5)</a:t>
            </a:r>
            <a:endParaRPr lang="el-GR" sz="3600" dirty="0"/>
          </a:p>
        </p:txBody>
      </p:sp>
      <p:sp>
        <p:nvSpPr>
          <p:cNvPr id="6" name="Text Placeholder 5"/>
          <p:cNvSpPr>
            <a:spLocks noGrp="1"/>
          </p:cNvSpPr>
          <p:nvPr>
            <p:ph type="body" sz="half" idx="2"/>
          </p:nvPr>
        </p:nvSpPr>
        <p:spPr>
          <a:xfrm>
            <a:off x="457200" y="1556792"/>
            <a:ext cx="3754760" cy="4608512"/>
          </a:xfrm>
        </p:spPr>
        <p:txBody>
          <a:bodyPr>
            <a:noAutofit/>
          </a:bodyPr>
          <a:lstStyle/>
          <a:p>
            <a:r>
              <a:rPr lang="el-GR" sz="2600" dirty="0"/>
              <a:t>Όλοι μαζί θυμηθήκαμε τέσσερις αισώπειους μύθους</a:t>
            </a:r>
            <a:r>
              <a:rPr lang="en-US" sz="2600" dirty="0"/>
              <a:t>:</a:t>
            </a:r>
            <a:r>
              <a:rPr lang="el-GR" sz="2600" dirty="0"/>
              <a:t> </a:t>
            </a:r>
          </a:p>
          <a:p>
            <a:pPr marL="342900" indent="-342900">
              <a:buFont typeface="Arial" panose="020B0604020202020204" pitchFamily="34" charset="0"/>
              <a:buChar char="•"/>
            </a:pPr>
            <a:r>
              <a:rPr lang="el-GR" sz="2600" b="1" dirty="0" smtClean="0"/>
              <a:t>«Ο </a:t>
            </a:r>
            <a:r>
              <a:rPr lang="el-GR" sz="2600" b="1" dirty="0"/>
              <a:t>τζίτζικας και ο </a:t>
            </a:r>
            <a:r>
              <a:rPr lang="el-GR" sz="2600" b="1" dirty="0" smtClean="0"/>
              <a:t>μέρμηγκας»</a:t>
            </a:r>
            <a:r>
              <a:rPr lang="en-US" sz="2600" b="1" dirty="0" smtClean="0"/>
              <a:t>, </a:t>
            </a:r>
            <a:endParaRPr lang="el-GR" sz="2600" b="1" dirty="0"/>
          </a:p>
          <a:p>
            <a:pPr marL="342900" indent="-342900">
              <a:buFont typeface="Arial" panose="020B0604020202020204" pitchFamily="34" charset="0"/>
              <a:buChar char="•"/>
            </a:pPr>
            <a:r>
              <a:rPr lang="el-GR" sz="2600" b="1" dirty="0" smtClean="0"/>
              <a:t>«Ο </a:t>
            </a:r>
            <a:r>
              <a:rPr lang="el-GR" sz="2600" b="1" dirty="0"/>
              <a:t>λαγός και η </a:t>
            </a:r>
            <a:r>
              <a:rPr lang="el-GR" sz="2600" b="1" dirty="0" smtClean="0"/>
              <a:t>χελώνα», </a:t>
            </a:r>
            <a:endParaRPr lang="el-GR" sz="2600" b="1" dirty="0"/>
          </a:p>
          <a:p>
            <a:pPr marL="342900" indent="-342900">
              <a:buFont typeface="Arial" panose="020B0604020202020204" pitchFamily="34" charset="0"/>
              <a:buChar char="•"/>
            </a:pPr>
            <a:r>
              <a:rPr lang="el-GR" sz="2600" b="1" dirty="0" smtClean="0"/>
              <a:t>«Η </a:t>
            </a:r>
            <a:r>
              <a:rPr lang="el-GR" sz="2600" b="1" dirty="0"/>
              <a:t>αλεπού και το </a:t>
            </a:r>
            <a:r>
              <a:rPr lang="el-GR" sz="2600" b="1" dirty="0" smtClean="0"/>
              <a:t>κοράκι»,</a:t>
            </a:r>
            <a:endParaRPr lang="el-GR" sz="2600" b="1" dirty="0"/>
          </a:p>
          <a:p>
            <a:pPr marL="342900" indent="-342900">
              <a:buFont typeface="Arial" panose="020B0604020202020204" pitchFamily="34" charset="0"/>
              <a:buChar char="•"/>
            </a:pPr>
            <a:r>
              <a:rPr lang="el-GR" sz="2600" b="1" dirty="0" smtClean="0"/>
              <a:t>«Η </a:t>
            </a:r>
            <a:r>
              <a:rPr lang="el-GR" sz="2600" b="1" dirty="0"/>
              <a:t>μαϊμού και το </a:t>
            </a:r>
            <a:r>
              <a:rPr lang="el-GR" sz="2600" b="1" dirty="0" smtClean="0"/>
              <a:t>δελφίνι»</a:t>
            </a:r>
            <a:r>
              <a:rPr lang="en-US" sz="2600" b="1" dirty="0" smtClean="0"/>
              <a:t>.</a:t>
            </a:r>
            <a:endParaRPr lang="el-GR" sz="2600" dirty="0"/>
          </a:p>
          <a:p>
            <a:endParaRPr lang="el-GR" sz="2600" dirty="0"/>
          </a:p>
        </p:txBody>
      </p:sp>
      <p:pic>
        <p:nvPicPr>
          <p:cNvPr id="7" name="Content Placeholder 4" descr="Μύθοι του Αισώπου"/>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l="6253" t="8412" r="17063"/>
          <a:stretch/>
        </p:blipFill>
        <p:spPr>
          <a:xfrm>
            <a:off x="4283968" y="1772816"/>
            <a:ext cx="4356348" cy="2928463"/>
          </a:xfrm>
          <a:prstGeom prst="rect">
            <a:avLst/>
          </a:prstGeom>
        </p:spPr>
      </p:pic>
      <p:sp>
        <p:nvSpPr>
          <p:cNvPr id="8" name="TextBox 7"/>
          <p:cNvSpPr txBox="1"/>
          <p:nvPr/>
        </p:nvSpPr>
        <p:spPr>
          <a:xfrm>
            <a:off x="8212525" y="4725144"/>
            <a:ext cx="472173" cy="360040"/>
          </a:xfrm>
          <a:prstGeom prst="rect">
            <a:avLst/>
          </a:prstGeom>
        </p:spPr>
        <p:txBody>
          <a:bodyPr vert="horz" wrap="square" lIns="91440" tIns="45720" rIns="91440" bIns="45720" rtlCol="0" anchor="ctr">
            <a:noAutofit/>
          </a:bodyPr>
          <a:lstStyle/>
          <a:p>
            <a:pPr algn="r"/>
            <a:r>
              <a:rPr lang="el-GR" b="1" dirty="0" smtClean="0">
                <a:latin typeface="+mj-lt"/>
              </a:rPr>
              <a:t>[4]</a:t>
            </a:r>
          </a:p>
        </p:txBody>
      </p:sp>
    </p:spTree>
    <p:custDataLst>
      <p:tags r:id="rId1"/>
    </p:custDataLst>
    <p:extLst>
      <p:ext uri="{BB962C8B-B14F-4D97-AF65-F5344CB8AC3E}">
        <p14:creationId xmlns:p14="http://schemas.microsoft.com/office/powerpoint/2010/main" val="2953777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Οι τροχοί των εναλλακτικών εκδοχών σε γνωστούς μας αισώπειους μύθους </a:t>
            </a:r>
            <a:r>
              <a:rPr lang="el-GR" sz="3600" dirty="0" smtClean="0"/>
              <a:t>(2/5</a:t>
            </a:r>
            <a:r>
              <a:rPr lang="el-GR" sz="3600" dirty="0"/>
              <a:t>)</a:t>
            </a:r>
          </a:p>
        </p:txBody>
      </p:sp>
      <p:sp>
        <p:nvSpPr>
          <p:cNvPr id="9" name="Text Placeholder 8"/>
          <p:cNvSpPr>
            <a:spLocks noGrp="1"/>
          </p:cNvSpPr>
          <p:nvPr>
            <p:ph type="body" sz="half" idx="2"/>
          </p:nvPr>
        </p:nvSpPr>
        <p:spPr/>
        <p:txBody>
          <a:bodyPr>
            <a:normAutofit/>
          </a:bodyPr>
          <a:lstStyle/>
          <a:p>
            <a:r>
              <a:rPr lang="el-GR" sz="2600" dirty="0"/>
              <a:t>Έπειτα από την ανάγνωση των μύθων συζητήσαμε για τα διαφορετικά τέλη που θα μπορούσαν να δοθούν. </a:t>
            </a:r>
          </a:p>
          <a:p>
            <a:endParaRPr lang="el-GR" sz="2600" dirty="0"/>
          </a:p>
        </p:txBody>
      </p:sp>
      <p:pic>
        <p:nvPicPr>
          <p:cNvPr id="12" name="Content Placeholder 4" descr="Η νηπιαγωγός διαβάζει τους μύθους."/>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3491880" y="1628800"/>
            <a:ext cx="5111750" cy="4000858"/>
          </a:xfrm>
          <a:prstGeom prst="rect">
            <a:avLst/>
          </a:prstGeom>
        </p:spPr>
      </p:pic>
    </p:spTree>
    <p:extLst>
      <p:ext uri="{BB962C8B-B14F-4D97-AF65-F5344CB8AC3E}">
        <p14:creationId xmlns:p14="http://schemas.microsoft.com/office/powerpoint/2010/main" val="2797357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l-GR" sz="3600" dirty="0"/>
              <a:t>Οι τροχοί των εναλλακτικών εκδοχών σε γνωστούς μας αισώπειους μύθους </a:t>
            </a:r>
            <a:r>
              <a:rPr lang="el-GR" sz="3600" dirty="0" smtClean="0"/>
              <a:t>(3/5</a:t>
            </a:r>
            <a:r>
              <a:rPr lang="el-GR" sz="3600" dirty="0"/>
              <a:t>)</a:t>
            </a:r>
          </a:p>
        </p:txBody>
      </p:sp>
      <p:sp>
        <p:nvSpPr>
          <p:cNvPr id="5" name="Content Placeholder 4"/>
          <p:cNvSpPr>
            <a:spLocks noGrp="1"/>
          </p:cNvSpPr>
          <p:nvPr>
            <p:ph sz="half" idx="1"/>
          </p:nvPr>
        </p:nvSpPr>
        <p:spPr>
          <a:xfrm>
            <a:off x="457200" y="1600200"/>
            <a:ext cx="4906888" cy="4525963"/>
          </a:xfrm>
        </p:spPr>
        <p:txBody>
          <a:bodyPr/>
          <a:lstStyle/>
          <a:p>
            <a:pPr marL="0" indent="0">
              <a:buNone/>
            </a:pPr>
            <a:r>
              <a:rPr lang="el-GR" dirty="0" smtClean="0"/>
              <a:t>Τα </a:t>
            </a:r>
            <a:r>
              <a:rPr lang="el-GR" dirty="0"/>
              <a:t>παιδιά σε μικρά χαρτόνια ζωγράφισαν το τέλος που τα ίδια προτιμούσαν να έχουν οι μύθοι.</a:t>
            </a:r>
            <a:endParaRPr lang="en-GB" dirty="0"/>
          </a:p>
          <a:p>
            <a:endParaRPr lang="el-GR" dirty="0"/>
          </a:p>
        </p:txBody>
      </p:sp>
      <p:pic>
        <p:nvPicPr>
          <p:cNvPr id="7" name="Picture 2" descr="Παιδί ζωγραφίζει"/>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rcRect/>
          <a:stretch/>
        </p:blipFill>
        <p:spPr>
          <a:xfrm>
            <a:off x="5580112" y="1628800"/>
            <a:ext cx="2889518" cy="4525963"/>
          </a:xfrm>
          <a:prstGeom prst="rect">
            <a:avLst/>
          </a:prstGeom>
        </p:spPr>
      </p:pic>
    </p:spTree>
    <p:extLst>
      <p:ext uri="{BB962C8B-B14F-4D97-AF65-F5344CB8AC3E}">
        <p14:creationId xmlns:p14="http://schemas.microsoft.com/office/powerpoint/2010/main" val="2565491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3/12/2016 12:54:46 πμ"/>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3,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6,7,8,"/>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4EA52423-2695-4072-8256-27158D9AC27A}">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2729</TotalTime>
  <Words>921</Words>
  <Application>Microsoft Office PowerPoint</Application>
  <PresentationFormat>On-screen Show (4:3)</PresentationFormat>
  <Paragraphs>101</Paragraphs>
  <Slides>25</Slides>
  <Notes>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Θέμα του Office</vt:lpstr>
      <vt:lpstr>Το Εικονογραφημένο Βιβλίο στην Προσχολική Εκπαίδευση</vt:lpstr>
      <vt:lpstr>Διδακτική Πρακτική</vt:lpstr>
      <vt:lpstr>Λίγα λόγια για το βιβλίο</vt:lpstr>
      <vt:lpstr>Ανάγνωση του βιβλίου (1/3)</vt:lpstr>
      <vt:lpstr>Ανάγνωση του βιβλίου (2/3)</vt:lpstr>
      <vt:lpstr>Ανάγνωση του βιβλίου (3/3)</vt:lpstr>
      <vt:lpstr>Οι τροχοί των εναλλακτικών εκδοχών σε γνωστούς μας αισώπειους μύθους (1/5)</vt:lpstr>
      <vt:lpstr>Οι τροχοί των εναλλακτικών εκδοχών σε γνωστούς μας αισώπειους μύθους (2/5)</vt:lpstr>
      <vt:lpstr>Οι τροχοί των εναλλακτικών εκδοχών σε γνωστούς μας αισώπειους μύθους (3/5)</vt:lpstr>
      <vt:lpstr>Οι τροχοί των εναλλακτικών εκδοχών σε γνωστούς μας αισώπειους μύθους (4/5)</vt:lpstr>
      <vt:lpstr>Οι τροχοί των εναλλακτικών εκδοχών σε γνωστούς μας αισώπειους μύθους (5/5)</vt:lpstr>
      <vt:lpstr>Το τελικό αποτέλεσμα:  Η μαϊμού και το δελφίνι (1/2)</vt:lpstr>
      <vt:lpstr>Το τελικό αποτέλεσμα:  Η μαϊμού και το δελφίνι (2/2)</vt:lpstr>
      <vt:lpstr>Το τελικό αποτέλεσμα:  Ο τζίτζικας και ο μέρμηγκας (1/2)</vt:lpstr>
      <vt:lpstr>Το τελικό αποτέλεσμα:  Ο τζίτζικας και ο μέρμηγκας (2/2)</vt:lpstr>
      <vt:lpstr>Το τελικό αποτέλεσμα:  Ο λαγός και η χελώνα</vt:lpstr>
      <vt:lpstr>Το τελικό αποτέλεσμα:  Η αλεπού και το κοράκι (1/2)</vt:lpstr>
      <vt:lpstr>Το τελικό αποτέλεσμα:  Η αλεπού και το κοράκι (2/2)</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Ας ήμουν ένα πρόβατο σπουδαίο</dc:title>
  <dc:subject>Το Εικονογραφημένο Βιβλίο στην Προσχολική Εκπαίδευση</dc:subject>
  <dc:creator>Αγγελική Γιαννικοπούλου</dc:creator>
  <cp:lastModifiedBy>takis81 mark</cp:lastModifiedBy>
  <cp:revision>286</cp:revision>
  <dcterms:created xsi:type="dcterms:W3CDTF">2012-09-06T09:03:05Z</dcterms:created>
  <dcterms:modified xsi:type="dcterms:W3CDTF">2016-12-12T23:02:57Z</dcterms:modified>
  <cp:category>Υλικότητα Βιβλίου</cp:category>
</cp:coreProperties>
</file>