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18"/>
  </p:notesMasterIdLst>
  <p:sldIdLst>
    <p:sldId id="349" r:id="rId3"/>
    <p:sldId id="308" r:id="rId4"/>
    <p:sldId id="342" r:id="rId5"/>
    <p:sldId id="348" r:id="rId6"/>
    <p:sldId id="344" r:id="rId7"/>
    <p:sldId id="345" r:id="rId8"/>
    <p:sldId id="346" r:id="rId9"/>
    <p:sldId id="347" r:id="rId10"/>
    <p:sldId id="290" r:id="rId11"/>
    <p:sldId id="295" r:id="rId12"/>
    <p:sldId id="350" r:id="rId13"/>
    <p:sldId id="351" r:id="rId14"/>
    <p:sldId id="352" r:id="rId15"/>
    <p:sldId id="353" r:id="rId16"/>
    <p:sldId id="293" r:id="rId17"/>
  </p:sldIdLst>
  <p:sldSz cx="9144000" cy="6858000" type="screen4x3"/>
  <p:notesSz cx="6858000" cy="9144000"/>
  <p:custDataLst>
    <p:tags r:id="rId19"/>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349"/>
            <p14:sldId id="308"/>
            <p14:sldId id="342"/>
            <p14:sldId id="348"/>
            <p14:sldId id="344"/>
            <p14:sldId id="345"/>
            <p14:sldId id="346"/>
            <p14:sldId id="347"/>
            <p14:sldId id="290"/>
            <p14:sldId id="295"/>
            <p14:sldId id="350"/>
            <p14:sldId id="351"/>
            <p14:sldId id="352"/>
            <p14:sldId id="353"/>
          </p14:sldIdLst>
        </p14:section>
        <p14:section name="Untitled Section" id="{0F1CB131-A6BD-43D0-B8D4-1F27CEF7A05E}">
          <p14:sldIdLst>
            <p14:sldId id="293"/>
          </p14:sldIdLst>
        </p14:section>
      </p14:sectionLst>
    </p:ex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377" autoAdjust="0"/>
    <p:restoredTop sz="99309" autoAdjust="0"/>
  </p:normalViewPr>
  <p:slideViewPr>
    <p:cSldViewPr>
      <p:cViewPr varScale="1">
        <p:scale>
          <a:sx n="57" d="100"/>
          <a:sy n="57" d="100"/>
        </p:scale>
        <p:origin x="-3216" y="-7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tags" Target="tags/tag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29/10/2015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spcBef>
                <a:spcPct val="0"/>
              </a:spcBef>
              <a:buFontTx/>
              <a:buChar char="•"/>
            </a:pPr>
            <a:endParaRPr lang="en-US" altLang="en-US" smtClean="0">
              <a:solidFill>
                <a:srgbClr val="FF0000"/>
              </a:solidFill>
            </a:endParaRPr>
          </a:p>
        </p:txBody>
      </p:sp>
      <p:sp>
        <p:nvSpPr>
          <p:cNvPr id="11268"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1100EA80-8CC4-4187-A2BA-9FA8D171ECDD}" type="slidenum">
              <a:rPr lang="el-GR" altLang="en-US"/>
              <a:pPr fontAlgn="base">
                <a:spcBef>
                  <a:spcPct val="0"/>
                </a:spcBef>
                <a:spcAft>
                  <a:spcPct val="0"/>
                </a:spcAft>
              </a:pPr>
              <a:t>1</a:t>
            </a:fld>
            <a:endParaRPr lang="el-GR" altLang="en-US"/>
          </a:p>
        </p:txBody>
      </p:sp>
    </p:spTree>
    <p:extLst>
      <p:ext uri="{BB962C8B-B14F-4D97-AF65-F5344CB8AC3E}">
        <p14:creationId xmlns:p14="http://schemas.microsoft.com/office/powerpoint/2010/main" val="29011986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9</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10</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11</a:t>
            </a:fld>
            <a:endParaRPr lang="el-GR"/>
          </a:p>
        </p:txBody>
      </p:sp>
    </p:spTree>
    <p:extLst>
      <p:ext uri="{BB962C8B-B14F-4D97-AF65-F5344CB8AC3E}">
        <p14:creationId xmlns:p14="http://schemas.microsoft.com/office/powerpoint/2010/main" val="4051807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7220AF9-E629-48ED-BFC2-6E03C5A63111}" type="slidenum">
              <a:rPr lang="el-GR" altLang="en-US"/>
              <a:pPr fontAlgn="base">
                <a:spcBef>
                  <a:spcPct val="0"/>
                </a:spcBef>
                <a:spcAft>
                  <a:spcPct val="0"/>
                </a:spcAft>
              </a:pPr>
              <a:t>12</a:t>
            </a:fld>
            <a:endParaRPr lang="el-GR" altLang="en-US"/>
          </a:p>
        </p:txBody>
      </p:sp>
    </p:spTree>
    <p:extLst>
      <p:ext uri="{BB962C8B-B14F-4D97-AF65-F5344CB8AC3E}">
        <p14:creationId xmlns:p14="http://schemas.microsoft.com/office/powerpoint/2010/main" val="11715341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4F57B82-55D5-48B6-A7B9-861FC58016DE}" type="slidenum">
              <a:rPr lang="el-GR" altLang="en-US"/>
              <a:pPr fontAlgn="base">
                <a:spcBef>
                  <a:spcPct val="0"/>
                </a:spcBef>
                <a:spcAft>
                  <a:spcPct val="0"/>
                </a:spcAft>
              </a:pPr>
              <a:t>13</a:t>
            </a:fld>
            <a:endParaRPr lang="el-GR" altLang="en-US"/>
          </a:p>
        </p:txBody>
      </p:sp>
    </p:spTree>
    <p:extLst>
      <p:ext uri="{BB962C8B-B14F-4D97-AF65-F5344CB8AC3E}">
        <p14:creationId xmlns:p14="http://schemas.microsoft.com/office/powerpoint/2010/main" val="11509966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78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86550092-985A-4DAB-B8BD-652609C8C1CA}" type="slidenum">
              <a:rPr lang="el-GR" altLang="en-US"/>
              <a:pPr fontAlgn="base">
                <a:spcBef>
                  <a:spcPct val="0"/>
                </a:spcBef>
                <a:spcAft>
                  <a:spcPct val="0"/>
                </a:spcAft>
              </a:pPr>
              <a:t>14</a:t>
            </a:fld>
            <a:endParaRPr lang="el-GR" altLang="en-US"/>
          </a:p>
        </p:txBody>
      </p:sp>
    </p:spTree>
    <p:extLst>
      <p:ext uri="{BB962C8B-B14F-4D97-AF65-F5344CB8AC3E}">
        <p14:creationId xmlns:p14="http://schemas.microsoft.com/office/powerpoint/2010/main" val="36057643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15</a:t>
            </a:fld>
            <a:endParaRPr lang="el-GR"/>
          </a:p>
        </p:txBody>
      </p:sp>
    </p:spTree>
    <p:extLst>
      <p:ext uri="{BB962C8B-B14F-4D97-AF65-F5344CB8AC3E}">
        <p14:creationId xmlns:p14="http://schemas.microsoft.com/office/powerpoint/2010/main" val="21451231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Μυθολογία</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Μυθολογία</a:t>
            </a:r>
            <a:endParaRPr lang="en-US" sz="1000" dirty="0">
              <a:solidFill>
                <a:srgbClr val="5075BC"/>
              </a:solidFill>
              <a:ea typeface="ＭＳ Ｐゴシック" pitchFamily="34" charset="-128"/>
              <a:cs typeface="+mn-cs"/>
            </a:endParaRPr>
          </a:p>
        </p:txBody>
      </p:sp>
      <p:pic>
        <p:nvPicPr>
          <p:cNvPr id="6" name="Picture 5" descr="[DECORATIVE]"/>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Μυθολογία</a:t>
            </a:r>
            <a:endParaRPr lang="en-US" sz="1000" dirty="0">
              <a:solidFill>
                <a:srgbClr val="5075BC"/>
              </a:solidFill>
              <a:ea typeface="ＭＳ Ｐゴシック" pitchFamily="34" charset="-128"/>
              <a:cs typeface="+mn-cs"/>
            </a:endParaRPr>
          </a:p>
        </p:txBody>
      </p:sp>
      <p:pic>
        <p:nvPicPr>
          <p:cNvPr id="7" name="Picture 6" descr="[DECORATIVE]"/>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Μυθολογία</a:t>
            </a:r>
            <a:endParaRPr lang="en-US" sz="1000" dirty="0">
              <a:solidFill>
                <a:srgbClr val="5075BC"/>
              </a:solidFill>
              <a:ea typeface="ＭＳ Ｐゴシック" pitchFamily="34" charset="-128"/>
              <a:cs typeface="+mn-cs"/>
            </a:endParaRPr>
          </a:p>
        </p:txBody>
      </p:sp>
      <p:pic>
        <p:nvPicPr>
          <p:cNvPr id="9" name="Picture 8"/>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Μυθολογία</a:t>
            </a:r>
            <a:endParaRPr lang="en-US" sz="1000" dirty="0">
              <a:solidFill>
                <a:srgbClr val="5075BC"/>
              </a:solidFill>
              <a:ea typeface="ＭＳ Ｐゴシック" pitchFamily="34" charset="-128"/>
              <a:cs typeface="+mn-cs"/>
            </a:endParaRPr>
          </a:p>
        </p:txBody>
      </p:sp>
      <p:pic>
        <p:nvPicPr>
          <p:cNvPr id="5" name="Picture 4"/>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Μυθολογία</a:t>
            </a:r>
            <a:endParaRPr lang="en-US" sz="1000" dirty="0">
              <a:solidFill>
                <a:srgbClr val="5075BC"/>
              </a:solidFill>
              <a:ea typeface="ＭＳ Ｐゴシック" pitchFamily="34" charset="-128"/>
              <a:cs typeface="+mn-cs"/>
            </a:endParaRPr>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Μυθολογία</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opencourses.uoa.gr/courses/ECD5/"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7.xml"/><Relationship Id="rId5" Type="http://schemas.openxmlformats.org/officeDocument/2006/relationships/image" Target="../media/image10.png"/><Relationship Id="rId4" Type="http://schemas.openxmlformats.org/officeDocument/2006/relationships/hyperlink" Target="%5b1%5d%20http:/creativecommons.org/licenses/by-nc-sa/4.0/" TargetMode="Externa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art-book.gr/view_cat1.php?cat_id=1"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4.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4.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4.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6.xml"/><Relationship Id="rId4"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6" descr="Λογότυπο Εθνικόν και Καποδιστριακόν Πανεπιστήμιον Αθηνών"/>
          <p:cNvPicPr>
            <a:picLocks noChangeAspect="1"/>
          </p:cNvPicPr>
          <p:nvPr/>
        </p:nvPicPr>
        <p:blipFill>
          <a:blip r:embed="rId4">
            <a:extLst>
              <a:ext uri="{28A0092B-C50C-407E-A947-70E740481C1C}">
                <a14:useLocalDpi xmlns:a14="http://schemas.microsoft.com/office/drawing/2010/main"/>
              </a:ext>
            </a:extLst>
          </a:blip>
          <a:srcRect/>
          <a:stretch>
            <a:fillRect/>
          </a:stretch>
        </p:blipFill>
        <p:spPr bwMode="auto">
          <a:xfrm>
            <a:off x="179388" y="404813"/>
            <a:ext cx="4148137" cy="817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3" name="Τίτλος 1"/>
          <p:cNvSpPr>
            <a:spLocks noGrp="1"/>
          </p:cNvSpPr>
          <p:nvPr>
            <p:ph type="ctrTitle"/>
          </p:nvPr>
        </p:nvSpPr>
        <p:spPr>
          <a:xfrm>
            <a:off x="685800" y="2006600"/>
            <a:ext cx="7772400" cy="1470025"/>
          </a:xfrm>
        </p:spPr>
        <p:txBody>
          <a:bodyPr/>
          <a:lstStyle/>
          <a:p>
            <a:r>
              <a:rPr lang="el-GR" altLang="en-US" sz="4000" dirty="0" smtClean="0"/>
              <a:t>Το Εικονογραφημένο Βιβλίο στην Προσχολική Εκπαίδευση</a:t>
            </a:r>
            <a:endParaRPr lang="el-GR" altLang="en-US" sz="4000" dirty="0" smtClean="0">
              <a:solidFill>
                <a:srgbClr val="5075BC"/>
              </a:solidFill>
            </a:endParaRPr>
          </a:p>
        </p:txBody>
      </p:sp>
      <p:sp>
        <p:nvSpPr>
          <p:cNvPr id="3" name="Υπότιτλος 2"/>
          <p:cNvSpPr>
            <a:spLocks noGrp="1"/>
          </p:cNvSpPr>
          <p:nvPr>
            <p:ph type="subTitle" idx="1"/>
          </p:nvPr>
        </p:nvSpPr>
        <p:spPr>
          <a:xfrm>
            <a:off x="684213" y="3384550"/>
            <a:ext cx="7775575" cy="1752600"/>
          </a:xfrm>
        </p:spPr>
        <p:txBody>
          <a:bodyPr rtlCol="0">
            <a:noAutofit/>
          </a:bodyPr>
          <a:lstStyle/>
          <a:p>
            <a:pPr fontAlgn="auto">
              <a:spcAft>
                <a:spcPts val="0"/>
              </a:spcAft>
              <a:defRPr/>
            </a:pPr>
            <a:r>
              <a:rPr lang="el-GR" sz="2800" dirty="0" smtClean="0">
                <a:solidFill>
                  <a:srgbClr val="5075BC"/>
                </a:solidFill>
                <a:latin typeface="+mj-lt"/>
                <a:ea typeface="+mj-ea"/>
                <a:cs typeface="+mj-cs"/>
              </a:rPr>
              <a:t>Ενότητα </a:t>
            </a:r>
            <a:r>
              <a:rPr lang="en-US" sz="2800" dirty="0" smtClean="0">
                <a:solidFill>
                  <a:srgbClr val="5075BC"/>
                </a:solidFill>
                <a:latin typeface="+mj-lt"/>
                <a:ea typeface="+mj-ea"/>
                <a:cs typeface="+mj-cs"/>
              </a:rPr>
              <a:t>2.1</a:t>
            </a:r>
            <a:r>
              <a:rPr lang="el-GR" sz="2800" dirty="0" smtClean="0">
                <a:solidFill>
                  <a:srgbClr val="5075BC"/>
                </a:solidFill>
                <a:latin typeface="+mj-lt"/>
                <a:ea typeface="+mj-ea"/>
                <a:cs typeface="+mj-cs"/>
              </a:rPr>
              <a:t>:</a:t>
            </a:r>
            <a:r>
              <a:rPr lang="en-US" sz="2800" dirty="0" smtClean="0">
                <a:solidFill>
                  <a:srgbClr val="5075BC"/>
                </a:solidFill>
                <a:latin typeface="+mj-lt"/>
                <a:ea typeface="+mj-ea"/>
                <a:cs typeface="+mj-cs"/>
              </a:rPr>
              <a:t> </a:t>
            </a:r>
            <a:r>
              <a:rPr lang="el-GR" sz="2800" dirty="0" smtClean="0"/>
              <a:t>Μυθολογία</a:t>
            </a:r>
            <a:endParaRPr lang="en-GB" sz="2800" dirty="0" smtClean="0"/>
          </a:p>
          <a:p>
            <a:pPr fontAlgn="auto">
              <a:spcAft>
                <a:spcPts val="0"/>
              </a:spcAft>
              <a:defRPr/>
            </a:pPr>
            <a:endParaRPr lang="el-GR" sz="2800" dirty="0" smtClean="0"/>
          </a:p>
          <a:p>
            <a:pPr fontAlgn="auto">
              <a:spcAft>
                <a:spcPts val="0"/>
              </a:spcAft>
              <a:defRPr/>
            </a:pPr>
            <a:r>
              <a:rPr lang="el-GR" sz="2800" dirty="0" smtClean="0"/>
              <a:t>Αγγελική Γιαννικοπούλου</a:t>
            </a:r>
          </a:p>
          <a:p>
            <a:pPr fontAlgn="auto">
              <a:spcAft>
                <a:spcPts val="0"/>
              </a:spcAft>
              <a:defRPr/>
            </a:pPr>
            <a:r>
              <a:rPr lang="el-GR" sz="2800" dirty="0" smtClean="0"/>
              <a:t>Τμήμα </a:t>
            </a:r>
            <a:r>
              <a:rPr lang="el-GR" sz="2800" dirty="0"/>
              <a:t>Εκπαίδευσης και Αγωγής στην Προσχολική Ηλικία (ΤΕΑΠΗ)</a:t>
            </a:r>
            <a:endParaRPr lang="en-US" sz="2800" dirty="0" smtClean="0"/>
          </a:p>
          <a:p>
            <a:pPr fontAlgn="auto">
              <a:spcAft>
                <a:spcPts val="0"/>
              </a:spcAft>
              <a:defRPr/>
            </a:pPr>
            <a:endParaRPr lang="el-GR" sz="2800" dirty="0" smtClean="0"/>
          </a:p>
        </p:txBody>
      </p:sp>
    </p:spTree>
    <p:custDataLst>
      <p:tags r:id="rId1"/>
    </p:custDataLst>
    <p:extLst>
      <p:ext uri="{BB962C8B-B14F-4D97-AF65-F5344CB8AC3E}">
        <p14:creationId xmlns:p14="http://schemas.microsoft.com/office/powerpoint/2010/main" val="26360575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
        <p:nvSpPr>
          <p:cNvPr id="5" name="Text Placeholder 4"/>
          <p:cNvSpPr>
            <a:spLocks noGrp="1"/>
          </p:cNvSpPr>
          <p:nvPr>
            <p:ph type="body" idx="1"/>
          </p:nvPr>
        </p:nvSpPr>
        <p:spPr/>
        <p:txBody>
          <a:bodyPr/>
          <a:lstStyle/>
          <a:p>
            <a:endParaRPr lang="el-GR"/>
          </a:p>
        </p:txBody>
      </p:sp>
    </p:spTree>
    <p:extLst>
      <p:ext uri="{BB962C8B-B14F-4D97-AF65-F5344CB8AC3E}">
        <p14:creationId xmlns:p14="http://schemas.microsoft.com/office/powerpoint/2010/main" val="22485747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74638"/>
            <a:ext cx="9144000" cy="1143000"/>
          </a:xfrm>
        </p:spPr>
        <p:txBody>
          <a:bodyPr>
            <a:noAutofit/>
          </a:bodyPr>
          <a:lstStyle/>
          <a:p>
            <a:r>
              <a:rPr lang="el-GR" dirty="0"/>
              <a:t>Σημείωμα Ιστορικού </a:t>
            </a:r>
            <a:r>
              <a:rPr lang="el-GR" dirty="0" smtClean="0"/>
              <a:t>Εκδόσεων</a:t>
            </a:r>
            <a:r>
              <a:rPr lang="en-US" dirty="0" smtClean="0"/>
              <a:t> </a:t>
            </a:r>
            <a:r>
              <a:rPr lang="el-GR" dirty="0" smtClean="0"/>
              <a:t>Έργου</a:t>
            </a:r>
            <a:endParaRPr lang="el-GR" dirty="0"/>
          </a:p>
        </p:txBody>
      </p:sp>
      <p:sp>
        <p:nvSpPr>
          <p:cNvPr id="5" name="Content Placeholder 4"/>
          <p:cNvSpPr>
            <a:spLocks noGrp="1"/>
          </p:cNvSpPr>
          <p:nvPr>
            <p:ph idx="1"/>
          </p:nvPr>
        </p:nvSpPr>
        <p:spPr>
          <a:xfrm>
            <a:off x="234220" y="1556792"/>
            <a:ext cx="8586252" cy="4525963"/>
          </a:xfrm>
        </p:spPr>
        <p:txBody>
          <a:bodyPr>
            <a:normAutofit/>
          </a:bodyPr>
          <a:lstStyle/>
          <a:p>
            <a:pPr marL="0" indent="0">
              <a:buNone/>
            </a:pPr>
            <a:r>
              <a:rPr lang="el-GR" sz="2000" dirty="0" smtClean="0"/>
              <a:t>Το </a:t>
            </a:r>
            <a:r>
              <a:rPr lang="el-GR" sz="2000" dirty="0"/>
              <a:t>παρόν έργο αποτελεί την έκδοση </a:t>
            </a:r>
            <a:r>
              <a:rPr lang="el-GR" sz="2000" dirty="0" smtClean="0"/>
              <a:t>1.0.  </a:t>
            </a:r>
            <a:endParaRPr lang="el-GR" sz="2000" dirty="0"/>
          </a:p>
        </p:txBody>
      </p:sp>
    </p:spTree>
    <p:extLst>
      <p:ext uri="{BB962C8B-B14F-4D97-AF65-F5344CB8AC3E}">
        <p14:creationId xmlns:p14="http://schemas.microsoft.com/office/powerpoint/2010/main" val="4703901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l-GR" altLang="en-US" smtClean="0"/>
              <a:t>Σημείωμα Αναφοράς</a:t>
            </a:r>
          </a:p>
        </p:txBody>
      </p:sp>
      <p:sp>
        <p:nvSpPr>
          <p:cNvPr id="3" name="Content Placeholder 2"/>
          <p:cNvSpPr>
            <a:spLocks noGrp="1"/>
          </p:cNvSpPr>
          <p:nvPr>
            <p:ph idx="1"/>
          </p:nvPr>
        </p:nvSpPr>
        <p:spPr>
          <a:xfrm>
            <a:off x="463550" y="1557338"/>
            <a:ext cx="8229600" cy="4525962"/>
          </a:xfrm>
        </p:spPr>
        <p:txBody>
          <a:bodyPr rtlCol="0">
            <a:normAutofit/>
          </a:bodyPr>
          <a:lstStyle/>
          <a:p>
            <a:pPr marL="0" indent="0">
              <a:buNone/>
              <a:defRPr/>
            </a:pPr>
            <a:r>
              <a:rPr lang="el-GR" sz="2000" dirty="0" smtClean="0"/>
              <a:t>Copyright </a:t>
            </a:r>
            <a:r>
              <a:rPr lang="el-GR" sz="2000" dirty="0" err="1" smtClean="0"/>
              <a:t>Εθνικόν</a:t>
            </a:r>
            <a:r>
              <a:rPr lang="el-GR" sz="2000" dirty="0" smtClean="0"/>
              <a:t> και </a:t>
            </a:r>
            <a:r>
              <a:rPr lang="el-GR" sz="2000" dirty="0" err="1" smtClean="0"/>
              <a:t>Καποδιστριακόν</a:t>
            </a:r>
            <a:r>
              <a:rPr lang="el-GR" sz="2000" dirty="0" smtClean="0"/>
              <a:t> </a:t>
            </a:r>
            <a:r>
              <a:rPr lang="el-GR" sz="2000" dirty="0" err="1" smtClean="0"/>
              <a:t>Πανεπιστήμιον</a:t>
            </a:r>
            <a:r>
              <a:rPr lang="el-GR" sz="2000" dirty="0" smtClean="0"/>
              <a:t> Αθηνών</a:t>
            </a:r>
            <a:r>
              <a:rPr lang="en-US" sz="2000" dirty="0" smtClean="0"/>
              <a:t>, </a:t>
            </a:r>
            <a:r>
              <a:rPr lang="el-GR" sz="2000" dirty="0" smtClean="0"/>
              <a:t>Αγγελική </a:t>
            </a:r>
            <a:r>
              <a:rPr lang="el-GR" sz="2000" dirty="0" err="1" smtClean="0"/>
              <a:t>Γιαννικοπούλου</a:t>
            </a:r>
            <a:r>
              <a:rPr lang="el-GR" sz="2000" dirty="0" smtClean="0"/>
              <a:t> 2015. </a:t>
            </a:r>
            <a:r>
              <a:rPr lang="el-GR" sz="2000" dirty="0"/>
              <a:t>Σοφία </a:t>
            </a:r>
            <a:r>
              <a:rPr lang="el-GR" sz="2000" dirty="0" err="1" smtClean="0"/>
              <a:t>Μιχαλοπούλου</a:t>
            </a:r>
            <a:r>
              <a:rPr lang="el-GR" sz="2000" smtClean="0"/>
              <a:t>, Αγγελική </a:t>
            </a:r>
            <a:r>
              <a:rPr lang="el-GR" sz="2000" dirty="0" err="1" smtClean="0"/>
              <a:t>Γιαννικοπούλου</a:t>
            </a:r>
            <a:r>
              <a:rPr lang="el-GR" sz="2000" dirty="0"/>
              <a:t>. «Το Εικονογραφημένο Βιβλίο στην Προσχολική </a:t>
            </a:r>
            <a:r>
              <a:rPr lang="el-GR" sz="2000" dirty="0" smtClean="0"/>
              <a:t>Εκπαίδευση. Μυθολογία. </a:t>
            </a:r>
            <a:r>
              <a:rPr lang="el-GR" altLang="en-US" sz="2000" dirty="0"/>
              <a:t>Άτλαντας</a:t>
            </a:r>
            <a:r>
              <a:rPr lang="el-GR" sz="2000" dirty="0" smtClean="0"/>
              <a:t>». </a:t>
            </a:r>
            <a:r>
              <a:rPr lang="el-GR" sz="2000" dirty="0"/>
              <a:t>Έκδοση: </a:t>
            </a:r>
            <a:r>
              <a:rPr lang="el-GR" sz="2000" dirty="0" smtClean="0"/>
              <a:t>1.0</a:t>
            </a:r>
            <a:r>
              <a:rPr lang="el-GR" sz="2000" dirty="0"/>
              <a:t>. Αθήνα </a:t>
            </a:r>
            <a:r>
              <a:rPr lang="el-GR" sz="2000" dirty="0" smtClean="0"/>
              <a:t>2015. </a:t>
            </a:r>
            <a:r>
              <a:rPr lang="el-GR" sz="2000" dirty="0"/>
              <a:t>Διαθέσιμο από τη δικτυακή διεύθυνση: </a:t>
            </a:r>
            <a:r>
              <a:rPr lang="en-GB" sz="2000" dirty="0">
                <a:hlinkClick r:id="rId3" tooltip="Ανοιχτό Μάθημα: Το Εικονογραφημένο Βιβλίο στην Προσχολική Εκπαίδευση"/>
              </a:rPr>
              <a:t>http://opencourses.uoa.gr/courses/ECD5/</a:t>
            </a:r>
            <a:r>
              <a:rPr lang="el-GR" sz="2000" dirty="0" smtClean="0"/>
              <a:t>.</a:t>
            </a:r>
            <a:endParaRPr lang="el-GR" sz="2000" dirty="0"/>
          </a:p>
          <a:p>
            <a:pPr fontAlgn="auto">
              <a:spcAft>
                <a:spcPts val="0"/>
              </a:spcAft>
              <a:defRPr/>
            </a:pPr>
            <a:endParaRPr lang="el-GR" sz="2000" dirty="0"/>
          </a:p>
        </p:txBody>
      </p:sp>
    </p:spTree>
    <p:extLst>
      <p:ext uri="{BB962C8B-B14F-4D97-AF65-F5344CB8AC3E}">
        <p14:creationId xmlns:p14="http://schemas.microsoft.com/office/powerpoint/2010/main" val="378094419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457200" y="-161925"/>
            <a:ext cx="8229600" cy="1143000"/>
          </a:xfrm>
        </p:spPr>
        <p:txBody>
          <a:bodyPr/>
          <a:lstStyle/>
          <a:p>
            <a:r>
              <a:rPr lang="el-GR" altLang="en-US" smtClean="0"/>
              <a:t>Σημείωμα Αδειοδότησης</a:t>
            </a:r>
          </a:p>
        </p:txBody>
      </p:sp>
      <p:sp>
        <p:nvSpPr>
          <p:cNvPr id="34819" name="Content Placeholder 2"/>
          <p:cNvSpPr>
            <a:spLocks noGrp="1"/>
          </p:cNvSpPr>
          <p:nvPr>
            <p:ph idx="1"/>
          </p:nvPr>
        </p:nvSpPr>
        <p:spPr>
          <a:xfrm>
            <a:off x="107950" y="765175"/>
            <a:ext cx="8928100" cy="1439863"/>
          </a:xfrm>
        </p:spPr>
        <p:txBody>
          <a:bodyPr>
            <a:normAutofit fontScale="92500" lnSpcReduction="10000"/>
          </a:bodyPr>
          <a:lstStyle/>
          <a:p>
            <a:pPr marL="0" indent="0">
              <a:buFont typeface="Arial" panose="020B0604020202020204" pitchFamily="34" charset="0"/>
              <a:buNone/>
            </a:pPr>
            <a:r>
              <a:rPr lang="el-GR" altLang="en-US" sz="2000" smtClean="0"/>
              <a:t>Το 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κ.λπ.,  τα οποία εμπεριέχονται σε αυτό και τα οποία αναφέρονται μαζί με τους όρους χρήσης τους στο «Σημείωμα Χρήσης Έργων Τρίτων».                     </a:t>
            </a:r>
          </a:p>
          <a:p>
            <a:pPr marL="0" indent="0">
              <a:buFont typeface="Arial" panose="020B0604020202020204" pitchFamily="34" charset="0"/>
              <a:buNone/>
            </a:pPr>
            <a:endParaRPr lang="el-GR" altLang="en-US" sz="2000" smtClean="0"/>
          </a:p>
        </p:txBody>
      </p:sp>
      <p:pic>
        <p:nvPicPr>
          <p:cNvPr id="34820" name="Picture 22" descr="Λογότυπο για Άδειες χρήσης Creative Commons BY-NC-ND">
            <a:hlinkClick r:id="rId4"/>
          </p:cNvPr>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3748088" y="2420938"/>
            <a:ext cx="16478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107950" y="2924175"/>
            <a:ext cx="9036050" cy="3457575"/>
          </a:xfrm>
          <a:prstGeom prst="rect">
            <a:avLst/>
          </a:prstGeom>
        </p:spPr>
        <p:txBody>
          <a:bodyPr anchor="ctr">
            <a:normAutofit/>
          </a:bodyPr>
          <a:lstStyle/>
          <a:p>
            <a:pPr eaLnBrk="1" fontAlgn="auto" hangingPunct="1">
              <a:spcBef>
                <a:spcPts val="0"/>
              </a:spcBef>
              <a:spcAft>
                <a:spcPts val="0"/>
              </a:spcAft>
              <a:defRPr/>
            </a:pPr>
            <a:r>
              <a:rPr lang="el-GR" dirty="0">
                <a:latin typeface="+mn-lt"/>
              </a:rPr>
              <a:t>[1] http://creativecommons.org/licenses/by-nc-sa/4.0/ </a:t>
            </a:r>
            <a:endParaRPr lang="en-US" dirty="0">
              <a:latin typeface="+mn-lt"/>
            </a:endParaRPr>
          </a:p>
          <a:p>
            <a:pPr eaLnBrk="1" fontAlgn="auto" hangingPunct="1">
              <a:spcBef>
                <a:spcPts val="0"/>
              </a:spcBef>
              <a:spcAft>
                <a:spcPts val="0"/>
              </a:spcAft>
              <a:defRPr/>
            </a:pPr>
            <a:endParaRPr lang="el-GR" dirty="0">
              <a:latin typeface="+mn-lt"/>
            </a:endParaRPr>
          </a:p>
          <a:p>
            <a:pPr eaLnBrk="1" fontAlgn="auto" hangingPunct="1">
              <a:spcBef>
                <a:spcPts val="0"/>
              </a:spcBef>
              <a:spcAft>
                <a:spcPts val="0"/>
              </a:spcAft>
              <a:defRPr/>
            </a:pPr>
            <a:r>
              <a:rPr lang="el-GR" dirty="0">
                <a:latin typeface="+mn-lt"/>
              </a:rPr>
              <a:t>Ως </a:t>
            </a:r>
            <a:r>
              <a:rPr lang="el-GR" b="1" dirty="0">
                <a:latin typeface="+mn-lt"/>
              </a:rPr>
              <a:t>Μη Εμπορική</a:t>
            </a:r>
            <a:r>
              <a:rPr lang="el-GR" dirty="0">
                <a:latin typeface="+mn-lt"/>
              </a:rPr>
              <a:t> ορίζεται η χρήση:</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 δεν περιλαμβάνει άμεσο ή έμμεσο οικονομικό όφελος από τη χρήση του έργου, για τον διανομέα του έργου και </a:t>
            </a:r>
            <a:r>
              <a:rPr lang="el-GR" dirty="0" err="1">
                <a:latin typeface="+mn-lt"/>
              </a:rPr>
              <a:t>αδειοδόχο</a:t>
            </a:r>
            <a:r>
              <a:rPr lang="el-GR" dirty="0">
                <a:latin typeface="+mn-lt"/>
              </a:rPr>
              <a:t>.</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a:t>
            </a:r>
            <a:r>
              <a:rPr lang="en-GB" dirty="0">
                <a:latin typeface="+mn-lt"/>
              </a:rPr>
              <a:t> </a:t>
            </a:r>
            <a:r>
              <a:rPr lang="el-GR" dirty="0">
                <a:latin typeface="+mn-lt"/>
              </a:rPr>
              <a:t>δεν περιλαμβάνει οικονομική συναλλαγή ως προϋπόθεση για τη χρήση ή πρόσβαση στο έργο.</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a:t>
            </a:r>
            <a:r>
              <a:rPr lang="en-GB" dirty="0">
                <a:latin typeface="+mn-lt"/>
              </a:rPr>
              <a:t> </a:t>
            </a:r>
            <a:r>
              <a:rPr lang="el-GR" dirty="0">
                <a:latin typeface="+mn-lt"/>
              </a:rPr>
              <a:t>δεν προσπορίζει στον διανομέα του έργου και</a:t>
            </a:r>
            <a:r>
              <a:rPr lang="en-GB" dirty="0">
                <a:latin typeface="+mn-lt"/>
              </a:rPr>
              <a:t> </a:t>
            </a:r>
            <a:r>
              <a:rPr lang="el-GR" dirty="0" err="1">
                <a:latin typeface="+mn-lt"/>
              </a:rPr>
              <a:t>αδειοδόχο</a:t>
            </a:r>
            <a:r>
              <a:rPr lang="en-GB" dirty="0">
                <a:latin typeface="+mn-lt"/>
              </a:rPr>
              <a:t> </a:t>
            </a:r>
            <a:r>
              <a:rPr lang="el-GR" dirty="0">
                <a:latin typeface="+mn-lt"/>
              </a:rPr>
              <a:t>έμμεσο οικονομικό όφελος (π.χ. διαφημίσεις) από την προβολή του έργου σε διαδικτυακό τόπο.</a:t>
            </a:r>
            <a:endParaRPr lang="en-US" dirty="0">
              <a:latin typeface="+mn-lt"/>
            </a:endParaRPr>
          </a:p>
          <a:p>
            <a:pPr marL="342900" indent="-342900" eaLnBrk="1" fontAlgn="auto" hangingPunct="1">
              <a:spcBef>
                <a:spcPts val="0"/>
              </a:spcBef>
              <a:spcAft>
                <a:spcPts val="0"/>
              </a:spcAft>
              <a:buFont typeface="Arial" panose="020B0604020202020204" pitchFamily="34" charset="0"/>
              <a:buChar char="•"/>
              <a:defRPr/>
            </a:pPr>
            <a:endParaRPr lang="el-GR" dirty="0">
              <a:latin typeface="+mn-lt"/>
            </a:endParaRPr>
          </a:p>
          <a:p>
            <a:pPr eaLnBrk="1" fontAlgn="auto" hangingPunct="1">
              <a:spcBef>
                <a:spcPts val="0"/>
              </a:spcBef>
              <a:spcAft>
                <a:spcPts val="0"/>
              </a:spcAft>
              <a:defRPr/>
            </a:pPr>
            <a:r>
              <a:rPr lang="el-GR" dirty="0">
                <a:latin typeface="+mn-lt"/>
              </a:rPr>
              <a:t>Ο δικαιούχος μπορεί να παρέχει στον </a:t>
            </a:r>
            <a:r>
              <a:rPr lang="el-GR" dirty="0" err="1">
                <a:latin typeface="+mn-lt"/>
              </a:rPr>
              <a:t>αδειοδόχο</a:t>
            </a:r>
            <a:r>
              <a:rPr lang="el-GR" dirty="0">
                <a:latin typeface="+mn-lt"/>
              </a:rPr>
              <a:t> ξεχωριστή άδεια να χρησιμοποιεί το έργο για εμπορική χρήση, εφόσον αυτό του ζητηθεί.</a:t>
            </a:r>
          </a:p>
        </p:txBody>
      </p:sp>
    </p:spTree>
    <p:custDataLst>
      <p:tags r:id="rId1"/>
    </p:custDataLst>
    <p:extLst>
      <p:ext uri="{BB962C8B-B14F-4D97-AF65-F5344CB8AC3E}">
        <p14:creationId xmlns:p14="http://schemas.microsoft.com/office/powerpoint/2010/main" val="100811757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l-GR" altLang="en-US" smtClean="0"/>
              <a:t>Διατήρηση Σημειωμάτων</a:t>
            </a:r>
          </a:p>
        </p:txBody>
      </p:sp>
      <p:sp>
        <p:nvSpPr>
          <p:cNvPr id="3" name="Content Placeholder 2"/>
          <p:cNvSpPr>
            <a:spLocks noGrp="1"/>
          </p:cNvSpPr>
          <p:nvPr>
            <p:ph idx="1"/>
          </p:nvPr>
        </p:nvSpPr>
        <p:spPr>
          <a:xfrm>
            <a:off x="463550" y="1557338"/>
            <a:ext cx="8229600" cy="4525962"/>
          </a:xfrm>
        </p:spPr>
        <p:txBody>
          <a:bodyPr rtlCol="0">
            <a:normAutofit/>
          </a:bodyPr>
          <a:lstStyle/>
          <a:p>
            <a:pPr marL="0" indent="0" fontAlgn="auto">
              <a:spcAft>
                <a:spcPts val="0"/>
              </a:spcAft>
              <a:buFont typeface="Arial" panose="020B0604020202020204" pitchFamily="34" charset="0"/>
              <a:buNone/>
              <a:defRPr/>
            </a:pPr>
            <a:r>
              <a:rPr lang="el-GR" sz="2400" dirty="0" smtClean="0"/>
              <a:t>Οποιαδήποτε </a:t>
            </a:r>
            <a:r>
              <a:rPr lang="el-GR" sz="2400" dirty="0"/>
              <a:t>αναπαραγωγή ή διασκευή του υλικού θα πρέπει να συμπεριλαμβάνει:</a:t>
            </a:r>
          </a:p>
          <a:p>
            <a:pPr lvl="1" fontAlgn="auto">
              <a:spcAft>
                <a:spcPts val="0"/>
              </a:spcAft>
              <a:buFont typeface="Wingdings" panose="05000000000000000000" pitchFamily="2" charset="2"/>
              <a:buChar char="§"/>
              <a:defRPr/>
            </a:pPr>
            <a:r>
              <a:rPr lang="el-GR" sz="2000" dirty="0" smtClean="0"/>
              <a:t>το Σημείωμα Αν</a:t>
            </a:r>
            <a:r>
              <a:rPr lang="en-US" sz="2000" dirty="0" smtClean="0"/>
              <a:t>α</a:t>
            </a:r>
            <a:r>
              <a:rPr lang="el-GR" sz="2000" dirty="0" smtClean="0"/>
              <a:t>φοράς,</a:t>
            </a:r>
            <a:endParaRPr lang="el-GR" sz="2000" dirty="0"/>
          </a:p>
          <a:p>
            <a:pPr lvl="1" fontAlgn="auto">
              <a:spcAft>
                <a:spcPts val="0"/>
              </a:spcAft>
              <a:buFont typeface="Wingdings" panose="05000000000000000000" pitchFamily="2" charset="2"/>
              <a:buChar char="§"/>
              <a:defRPr/>
            </a:pPr>
            <a:r>
              <a:rPr lang="el-GR" sz="2000" dirty="0"/>
              <a:t>τ</a:t>
            </a:r>
            <a:r>
              <a:rPr lang="el-GR" sz="2000" dirty="0" smtClean="0"/>
              <a:t>ο Σημείωμα </a:t>
            </a:r>
            <a:r>
              <a:rPr lang="el-GR" sz="2000" dirty="0" err="1" smtClean="0"/>
              <a:t>Αδειοδότησης</a:t>
            </a:r>
            <a:r>
              <a:rPr lang="el-GR" sz="2000" dirty="0" smtClean="0"/>
              <a:t>,</a:t>
            </a:r>
            <a:endParaRPr lang="el-GR" sz="2000" dirty="0"/>
          </a:p>
          <a:p>
            <a:pPr lvl="1" fontAlgn="auto">
              <a:spcAft>
                <a:spcPts val="0"/>
              </a:spcAft>
              <a:buFont typeface="Wingdings" panose="05000000000000000000" pitchFamily="2" charset="2"/>
              <a:buChar char="§"/>
              <a:defRPr/>
            </a:pPr>
            <a:r>
              <a:rPr lang="el-GR" sz="2000" dirty="0" smtClean="0"/>
              <a:t>τη δήλωση Διατήρησης Σημειωμάτων,</a:t>
            </a:r>
            <a:endParaRPr lang="el-GR" sz="2000" dirty="0"/>
          </a:p>
          <a:p>
            <a:pPr lvl="1" fontAlgn="auto">
              <a:spcAft>
                <a:spcPts val="0"/>
              </a:spcAft>
              <a:buFont typeface="Wingdings" panose="05000000000000000000" pitchFamily="2" charset="2"/>
              <a:buChar char="§"/>
              <a:defRPr/>
            </a:pPr>
            <a:r>
              <a:rPr lang="el-GR" sz="2000" dirty="0"/>
              <a:t>τ</a:t>
            </a:r>
            <a:r>
              <a:rPr lang="el-GR" sz="2000" dirty="0" smtClean="0"/>
              <a:t>ο Σημείωμα Χρήσης Έργων Τρίτων </a:t>
            </a:r>
            <a:r>
              <a:rPr lang="el-GR" sz="2000" dirty="0"/>
              <a:t>(εφόσον υπάρχει</a:t>
            </a:r>
            <a:r>
              <a:rPr lang="el-GR" sz="2000" dirty="0" smtClean="0"/>
              <a:t>),</a:t>
            </a:r>
            <a:endParaRPr lang="el-GR" sz="2000" dirty="0"/>
          </a:p>
          <a:p>
            <a:pPr marL="0" indent="0" fontAlgn="auto">
              <a:spcAft>
                <a:spcPts val="0"/>
              </a:spcAft>
              <a:buFont typeface="Arial" panose="020B0604020202020204" pitchFamily="34" charset="0"/>
              <a:buNone/>
              <a:defRPr/>
            </a:pPr>
            <a:r>
              <a:rPr lang="el-GR" sz="2400" dirty="0"/>
              <a:t>μαζί με τους </a:t>
            </a:r>
            <a:r>
              <a:rPr lang="el-GR" sz="2400" dirty="0" smtClean="0"/>
              <a:t>συνοδευτικούς </a:t>
            </a:r>
            <a:r>
              <a:rPr lang="el-GR" sz="2400" dirty="0" err="1" smtClean="0"/>
              <a:t>υπερσυνδέσμους</a:t>
            </a:r>
            <a:r>
              <a:rPr lang="el-GR" sz="2400" dirty="0"/>
              <a:t>.</a:t>
            </a:r>
          </a:p>
          <a:p>
            <a:pPr fontAlgn="auto">
              <a:spcAft>
                <a:spcPts val="0"/>
              </a:spcAft>
              <a:defRPr/>
            </a:pPr>
            <a:endParaRPr lang="el-GR" sz="2000" dirty="0"/>
          </a:p>
        </p:txBody>
      </p:sp>
    </p:spTree>
    <p:extLst>
      <p:ext uri="{BB962C8B-B14F-4D97-AF65-F5344CB8AC3E}">
        <p14:creationId xmlns:p14="http://schemas.microsoft.com/office/powerpoint/2010/main" val="51295895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dirty="0"/>
              <a:t>Σημείωμα Χρήσης Έργων </a:t>
            </a:r>
            <a:r>
              <a:rPr lang="el-GR" dirty="0" smtClean="0"/>
              <a:t>Τρίτων</a:t>
            </a:r>
            <a:endParaRPr lang="el-GR" dirty="0"/>
          </a:p>
        </p:txBody>
      </p:sp>
      <p:sp>
        <p:nvSpPr>
          <p:cNvPr id="3" name="Content Placeholder 2"/>
          <p:cNvSpPr>
            <a:spLocks noGrp="1"/>
          </p:cNvSpPr>
          <p:nvPr>
            <p:ph idx="1"/>
          </p:nvPr>
        </p:nvSpPr>
        <p:spPr/>
        <p:txBody>
          <a:bodyPr>
            <a:noAutofit/>
          </a:bodyPr>
          <a:lstStyle/>
          <a:p>
            <a:pPr marL="0" indent="0">
              <a:buNone/>
            </a:pPr>
            <a:r>
              <a:rPr lang="el-GR" sz="2000" dirty="0" smtClean="0"/>
              <a:t>Το </a:t>
            </a:r>
            <a:r>
              <a:rPr lang="el-GR" sz="2000" dirty="0"/>
              <a:t>Έργο αυτό κάνει χρήση των ακόλουθων έργων:</a:t>
            </a:r>
          </a:p>
          <a:p>
            <a:pPr marL="0" indent="0">
              <a:buNone/>
            </a:pPr>
            <a:r>
              <a:rPr lang="el-GR" sz="2000" dirty="0"/>
              <a:t>Εικόνα </a:t>
            </a:r>
            <a:r>
              <a:rPr lang="el-GR" sz="2000" dirty="0" smtClean="0"/>
              <a:t>1</a:t>
            </a:r>
            <a:r>
              <a:rPr lang="en-GB" sz="2000" dirty="0" smtClean="0"/>
              <a:t>, 2</a:t>
            </a:r>
            <a:r>
              <a:rPr lang="el-GR" sz="2000" dirty="0" smtClean="0"/>
              <a:t>: </a:t>
            </a:r>
            <a:r>
              <a:rPr lang="el-GR" sz="2000" dirty="0"/>
              <a:t>Εξώφυλλο και εσωτερική σελίδα του βιβλίου «</a:t>
            </a:r>
            <a:r>
              <a:rPr lang="el-GR" sz="2000" dirty="0" smtClean="0">
                <a:hlinkClick r:id="rId3"/>
              </a:rPr>
              <a:t>Ηρακλής</a:t>
            </a:r>
            <a:r>
              <a:rPr lang="el-GR" sz="2000" dirty="0" smtClean="0"/>
              <a:t>» </a:t>
            </a:r>
            <a:r>
              <a:rPr lang="el-GR" sz="2000" dirty="0"/>
              <a:t>/ Μενέλαος Στεφανίδης · εικονογράφηση Γιάννης Στεφανίδης. - Αθήνα: Στεφανίδη</a:t>
            </a:r>
            <a:r>
              <a:rPr lang="el-GR" sz="2000" dirty="0" smtClean="0"/>
              <a:t>. </a:t>
            </a:r>
            <a:r>
              <a:rPr lang="en-GB" sz="2000" dirty="0" smtClean="0"/>
              <a:t>Art-book.</a:t>
            </a:r>
            <a:endParaRPr lang="el-GR" sz="2000" dirty="0"/>
          </a:p>
        </p:txBody>
      </p:sp>
    </p:spTree>
    <p:extLst>
      <p:ext uri="{BB962C8B-B14F-4D97-AF65-F5344CB8AC3E}">
        <p14:creationId xmlns:p14="http://schemas.microsoft.com/office/powerpoint/2010/main" val="23530459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a:bodyPr>
          <a:lstStyle/>
          <a:p>
            <a:r>
              <a:rPr lang="el-GR" dirty="0" smtClean="0"/>
              <a:t>Διδακτική Πρακτική</a:t>
            </a:r>
            <a:endParaRPr lang="en-GB" dirty="0"/>
          </a:p>
        </p:txBody>
      </p:sp>
      <p:sp>
        <p:nvSpPr>
          <p:cNvPr id="7" name="Θέση περιεχομένου 6"/>
          <p:cNvSpPr>
            <a:spLocks noGrp="1"/>
          </p:cNvSpPr>
          <p:nvPr>
            <p:ph sz="half" idx="1"/>
          </p:nvPr>
        </p:nvSpPr>
        <p:spPr>
          <a:xfrm>
            <a:off x="457200" y="1600200"/>
            <a:ext cx="4186808" cy="4525963"/>
          </a:xfrm>
        </p:spPr>
        <p:txBody>
          <a:bodyPr>
            <a:noAutofit/>
          </a:bodyPr>
          <a:lstStyle/>
          <a:p>
            <a:pPr marL="0" indent="0">
              <a:buNone/>
            </a:pPr>
            <a:r>
              <a:rPr lang="el-GR" sz="2400" b="1" dirty="0" smtClean="0"/>
              <a:t>Διδακτική πρακτική</a:t>
            </a:r>
            <a:r>
              <a:rPr lang="en-GB" sz="2400" dirty="0" smtClean="0"/>
              <a:t>:</a:t>
            </a:r>
            <a:r>
              <a:rPr lang="el-GR" sz="2400" dirty="0" smtClean="0"/>
              <a:t> </a:t>
            </a:r>
          </a:p>
          <a:p>
            <a:pPr marL="0" indent="0">
              <a:spcBef>
                <a:spcPts val="0"/>
              </a:spcBef>
              <a:buNone/>
            </a:pPr>
            <a:r>
              <a:rPr lang="el-GR" sz="2400" dirty="0" smtClean="0"/>
              <a:t>Σοφία </a:t>
            </a:r>
            <a:r>
              <a:rPr lang="el-GR" sz="2400" dirty="0" err="1" smtClean="0"/>
              <a:t>Μιχαλοπούλου</a:t>
            </a:r>
            <a:r>
              <a:rPr lang="el-GR" sz="2400" dirty="0"/>
              <a:t>.</a:t>
            </a:r>
          </a:p>
          <a:p>
            <a:pPr marL="0" indent="0">
              <a:spcBef>
                <a:spcPts val="1000"/>
              </a:spcBef>
              <a:buNone/>
            </a:pPr>
            <a:r>
              <a:rPr lang="el-GR" sz="2400" b="1" dirty="0" smtClean="0"/>
              <a:t>Μυθολογία</a:t>
            </a:r>
            <a:r>
              <a:rPr lang="el-GR" sz="2400" dirty="0" smtClean="0"/>
              <a:t>: </a:t>
            </a:r>
          </a:p>
          <a:p>
            <a:pPr marL="0" indent="0">
              <a:spcBef>
                <a:spcPts val="0"/>
              </a:spcBef>
              <a:buNone/>
            </a:pPr>
            <a:r>
              <a:rPr lang="el-GR" altLang="en-US" sz="2400" dirty="0" smtClean="0"/>
              <a:t>Ο Άτλαντας</a:t>
            </a:r>
            <a:endParaRPr lang="el-GR" altLang="en-US" sz="2400" dirty="0"/>
          </a:p>
          <a:p>
            <a:pPr marL="0" indent="0">
              <a:spcBef>
                <a:spcPts val="1000"/>
              </a:spcBef>
              <a:buNone/>
            </a:pPr>
            <a:r>
              <a:rPr lang="el-GR" altLang="en-US" sz="2400" b="1" dirty="0" smtClean="0"/>
              <a:t>Βιβλίο</a:t>
            </a:r>
            <a:r>
              <a:rPr lang="el-GR" altLang="en-US" sz="2400" dirty="0"/>
              <a:t>: Στεφανίδης, Μενέλαος. </a:t>
            </a:r>
            <a:r>
              <a:rPr lang="el-GR" altLang="en-US" sz="2400" b="1" dirty="0"/>
              <a:t>Ηρακλής</a:t>
            </a:r>
            <a:r>
              <a:rPr lang="el-GR" altLang="en-US" sz="2400" dirty="0"/>
              <a:t> / Μενέλαος Στεφανίδης · εικονογράφηση Γιάννης Στεφανίδης. - </a:t>
            </a:r>
            <a:r>
              <a:rPr lang="el-GR" altLang="en-US" sz="2400" dirty="0" smtClean="0"/>
              <a:t>Αθήνα: Στεφανίδη.</a:t>
            </a:r>
            <a:endParaRPr lang="en-GB" sz="2400" dirty="0"/>
          </a:p>
        </p:txBody>
      </p:sp>
      <p:pic>
        <p:nvPicPr>
          <p:cNvPr id="1026" name="Picture 2" descr="Εξώφυλλο του βιβλίου"/>
          <p:cNvPicPr>
            <a:picLocks noGrp="1" noChangeAspect="1" noChangeArrowheads="1"/>
          </p:cNvPicPr>
          <p:nvPr>
            <p:ph sz="half" idx="2"/>
          </p:nvPr>
        </p:nvPicPr>
        <p:blipFill>
          <a:blip r:embed="rId3">
            <a:extLst>
              <a:ext uri="{28A0092B-C50C-407E-A947-70E740481C1C}">
                <a14:useLocalDpi xmlns:a14="http://schemas.microsoft.com/office/drawing/2010/main"/>
              </a:ext>
            </a:extLst>
          </a:blip>
          <a:srcRect/>
          <a:stretch>
            <a:fillRect/>
          </a:stretch>
        </p:blipFill>
        <p:spPr bwMode="auto">
          <a:xfrm>
            <a:off x="5364088" y="1700808"/>
            <a:ext cx="2883920" cy="3888432"/>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p:cNvSpPr txBox="1"/>
          <p:nvPr/>
        </p:nvSpPr>
        <p:spPr>
          <a:xfrm>
            <a:off x="5292080" y="5639308"/>
            <a:ext cx="472173" cy="360040"/>
          </a:xfrm>
          <a:prstGeom prst="rect">
            <a:avLst/>
          </a:prstGeom>
        </p:spPr>
        <p:txBody>
          <a:bodyPr vert="horz" wrap="square" lIns="91440" tIns="45720" rIns="91440" bIns="45720" rtlCol="0" anchor="ctr">
            <a:noAutofit/>
          </a:bodyPr>
          <a:lstStyle/>
          <a:p>
            <a:r>
              <a:rPr lang="el-GR" b="1" dirty="0" smtClean="0">
                <a:latin typeface="+mj-lt"/>
              </a:rPr>
              <a:t>[1]</a:t>
            </a:r>
          </a:p>
        </p:txBody>
      </p:sp>
    </p:spTree>
    <p:custDataLst>
      <p:tags r:id="rId1"/>
    </p:custDataLst>
    <p:extLst>
      <p:ext uri="{BB962C8B-B14F-4D97-AF65-F5344CB8AC3E}">
        <p14:creationId xmlns:p14="http://schemas.microsoft.com/office/powerpoint/2010/main" val="675371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Λίγα λόγια για </a:t>
            </a:r>
            <a:r>
              <a:rPr lang="el-GR" dirty="0" smtClean="0"/>
              <a:t>τη δραστηριότητα (1/2)</a:t>
            </a:r>
            <a:endParaRPr lang="el-GR" dirty="0"/>
          </a:p>
        </p:txBody>
      </p:sp>
      <p:sp>
        <p:nvSpPr>
          <p:cNvPr id="4" name="Θέση περιεχομένου 3"/>
          <p:cNvSpPr>
            <a:spLocks noGrp="1"/>
          </p:cNvSpPr>
          <p:nvPr>
            <p:ph sz="half" idx="1"/>
          </p:nvPr>
        </p:nvSpPr>
        <p:spPr/>
        <p:txBody>
          <a:bodyPr>
            <a:noAutofit/>
          </a:bodyPr>
          <a:lstStyle/>
          <a:p>
            <a:pPr marL="0" indent="0">
              <a:buNone/>
            </a:pPr>
            <a:r>
              <a:rPr lang="el-GR" dirty="0"/>
              <a:t>Διάβασα στα παιδιά το βιβλίο «ο Ηρακλής</a:t>
            </a:r>
            <a:r>
              <a:rPr lang="el-GR" dirty="0" smtClean="0"/>
              <a:t>». </a:t>
            </a:r>
            <a:r>
              <a:rPr lang="el-GR" dirty="0"/>
              <a:t>Πιο συγκεκριμένα διάβασα τον ενδέκατο άθλο του Ηρακλή, τον κήπο των Εσπερίδων, και μιλήσαμε για τον Άτλαντα που κρατάει τον ουράνιο θόλο. 	</a:t>
            </a:r>
          </a:p>
          <a:p>
            <a:endParaRPr lang="el-GR" dirty="0"/>
          </a:p>
        </p:txBody>
      </p:sp>
      <p:pic>
        <p:nvPicPr>
          <p:cNvPr id="6" name="Content Placeholder 5" descr="[DECORATIVE]"/>
          <p:cNvPicPr>
            <a:picLocks noGrp="1" noChangeAspect="1" noChangeArrowheads="1"/>
          </p:cNvPicPr>
          <p:nvPr>
            <p:ph sz="half" idx="2"/>
          </p:nvPr>
        </p:nvPicPr>
        <p:blipFill>
          <a:blip r:embed="rId3"/>
          <a:srcRect/>
          <a:stretch>
            <a:fillRect/>
          </a:stretch>
        </p:blipFill>
        <p:spPr bwMode="auto">
          <a:xfrm>
            <a:off x="4970264" y="1600200"/>
            <a:ext cx="3394472" cy="4525963"/>
          </a:xfrm>
          <a:prstGeom prst="rect">
            <a:avLst/>
          </a:prstGeom>
          <a:noFill/>
          <a:ln w="9525">
            <a:noFill/>
            <a:miter lim="800000"/>
            <a:headEnd/>
            <a:tailEnd/>
          </a:ln>
        </p:spPr>
      </p:pic>
      <p:sp>
        <p:nvSpPr>
          <p:cNvPr id="5" name="TextBox 4"/>
          <p:cNvSpPr txBox="1"/>
          <p:nvPr/>
        </p:nvSpPr>
        <p:spPr>
          <a:xfrm>
            <a:off x="4531875" y="5769568"/>
            <a:ext cx="472173" cy="360040"/>
          </a:xfrm>
          <a:prstGeom prst="rect">
            <a:avLst/>
          </a:prstGeom>
        </p:spPr>
        <p:txBody>
          <a:bodyPr vert="horz" wrap="square" lIns="91440" tIns="45720" rIns="91440" bIns="45720" rtlCol="0" anchor="ctr">
            <a:noAutofit/>
          </a:bodyPr>
          <a:lstStyle/>
          <a:p>
            <a:r>
              <a:rPr lang="el-GR" b="1" dirty="0" smtClean="0">
                <a:latin typeface="+mj-lt"/>
              </a:rPr>
              <a:t>[2]</a:t>
            </a:r>
          </a:p>
        </p:txBody>
      </p:sp>
    </p:spTree>
    <p:custDataLst>
      <p:tags r:id="rId1"/>
    </p:custDataLst>
    <p:extLst>
      <p:ext uri="{BB962C8B-B14F-4D97-AF65-F5344CB8AC3E}">
        <p14:creationId xmlns:p14="http://schemas.microsoft.com/office/powerpoint/2010/main" val="29401718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Λίγα λόγια για τη </a:t>
            </a:r>
            <a:r>
              <a:rPr lang="el-GR" dirty="0" smtClean="0"/>
              <a:t>δραστηριότητα (2/2)</a:t>
            </a:r>
            <a:endParaRPr lang="el-GR" dirty="0"/>
          </a:p>
        </p:txBody>
      </p:sp>
      <p:sp>
        <p:nvSpPr>
          <p:cNvPr id="4" name="Θέση περιεχομένου 3"/>
          <p:cNvSpPr>
            <a:spLocks noGrp="1"/>
          </p:cNvSpPr>
          <p:nvPr>
            <p:ph sz="half" idx="2"/>
          </p:nvPr>
        </p:nvSpPr>
        <p:spPr>
          <a:xfrm>
            <a:off x="4211960" y="1600200"/>
            <a:ext cx="4474840" cy="4525963"/>
          </a:xfrm>
        </p:spPr>
        <p:txBody>
          <a:bodyPr>
            <a:normAutofit/>
          </a:bodyPr>
          <a:lstStyle/>
          <a:p>
            <a:pPr marL="0" indent="0">
              <a:buNone/>
            </a:pPr>
            <a:r>
              <a:rPr lang="el-GR" dirty="0"/>
              <a:t>Στη συνέχεια  ζήτησα από τα παιδιά να σκεφτούν τι θα ήθελαν να φορτώσουν στον Άτλαντα να κρατήσει επειδή τους έχει κουράσει. </a:t>
            </a:r>
          </a:p>
          <a:p>
            <a:pPr marL="0" indent="0">
              <a:buNone/>
            </a:pPr>
            <a:r>
              <a:rPr lang="el-GR" dirty="0"/>
              <a:t>Με αυτόν τον τρόπο θα εμπλακούν συναισθηματικά στην αρχαία ιστορία που  τώρα θα προσαρμοστεί στη δική τους καθημερινότητα. </a:t>
            </a:r>
          </a:p>
        </p:txBody>
      </p:sp>
      <p:pic>
        <p:nvPicPr>
          <p:cNvPr id="5" name="Picture 5" descr="[DECORATIVE]"/>
          <p:cNvPicPr>
            <a:picLocks noGrp="1" noChangeAspect="1" noChangeArrowheads="1"/>
          </p:cNvPicPr>
          <p:nvPr>
            <p:ph sz="half" idx="1"/>
          </p:nvPr>
        </p:nvPicPr>
        <p:blipFill>
          <a:blip r:embed="rId3"/>
          <a:srcRect/>
          <a:stretch>
            <a:fillRect/>
          </a:stretch>
        </p:blipFill>
        <p:spPr bwMode="auto">
          <a:xfrm>
            <a:off x="539552" y="1600201"/>
            <a:ext cx="3262041" cy="4349388"/>
          </a:xfrm>
          <a:prstGeom prst="rect">
            <a:avLst/>
          </a:prstGeom>
          <a:noFill/>
          <a:ln w="9525">
            <a:noFill/>
            <a:miter lim="800000"/>
            <a:headEnd/>
            <a:tailEnd/>
          </a:ln>
        </p:spPr>
      </p:pic>
      <p:sp>
        <p:nvSpPr>
          <p:cNvPr id="6" name="TextBox 5"/>
          <p:cNvSpPr txBox="1"/>
          <p:nvPr/>
        </p:nvSpPr>
        <p:spPr>
          <a:xfrm>
            <a:off x="611560" y="5947109"/>
            <a:ext cx="472173" cy="360040"/>
          </a:xfrm>
          <a:prstGeom prst="rect">
            <a:avLst/>
          </a:prstGeom>
        </p:spPr>
        <p:txBody>
          <a:bodyPr vert="horz" wrap="square" lIns="91440" tIns="45720" rIns="91440" bIns="45720" rtlCol="0" anchor="ctr">
            <a:noAutofit/>
          </a:bodyPr>
          <a:lstStyle/>
          <a:p>
            <a:r>
              <a:rPr lang="el-GR" b="1" dirty="0" smtClean="0">
                <a:latin typeface="+mj-lt"/>
              </a:rPr>
              <a:t>[2]</a:t>
            </a:r>
          </a:p>
        </p:txBody>
      </p:sp>
    </p:spTree>
    <p:custDataLst>
      <p:tags r:id="rId1"/>
    </p:custDataLst>
    <p:extLst>
      <p:ext uri="{BB962C8B-B14F-4D97-AF65-F5344CB8AC3E}">
        <p14:creationId xmlns:p14="http://schemas.microsoft.com/office/powerpoint/2010/main" val="2927863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Ανάγνωση του βιβλίου</a:t>
            </a:r>
          </a:p>
        </p:txBody>
      </p:sp>
      <p:sp>
        <p:nvSpPr>
          <p:cNvPr id="3" name="Θέση περιεχομένου 2"/>
          <p:cNvSpPr>
            <a:spLocks noGrp="1"/>
          </p:cNvSpPr>
          <p:nvPr>
            <p:ph sz="half" idx="1"/>
          </p:nvPr>
        </p:nvSpPr>
        <p:spPr>
          <a:xfrm>
            <a:off x="457199" y="1600200"/>
            <a:ext cx="4690865" cy="4525963"/>
          </a:xfrm>
        </p:spPr>
        <p:txBody>
          <a:bodyPr>
            <a:noAutofit/>
          </a:bodyPr>
          <a:lstStyle/>
          <a:p>
            <a:pPr marL="0" indent="0">
              <a:buNone/>
            </a:pPr>
            <a:r>
              <a:rPr lang="el-GR" sz="2600" dirty="0">
                <a:latin typeface="Calibri" pitchFamily="34" charset="0"/>
              </a:rPr>
              <a:t>Έγινε ανάγνωση του βιβλίου και στη συνέχεια συζητήσαμε με τα παιδιά τι θα ήθελαν να δώσουν να κρατήσει ο Άτλαντας</a:t>
            </a:r>
            <a:r>
              <a:rPr lang="el-GR" sz="2600" dirty="0" smtClean="0">
                <a:latin typeface="Calibri" pitchFamily="34" charset="0"/>
              </a:rPr>
              <a:t>.</a:t>
            </a:r>
          </a:p>
          <a:p>
            <a:pPr>
              <a:buFont typeface="Calibri" panose="020F0502020204030204" pitchFamily="34" charset="0"/>
              <a:buChar char="‐"/>
            </a:pPr>
            <a:r>
              <a:rPr lang="el-GR" sz="2400" dirty="0">
                <a:latin typeface="Calibri" pitchFamily="34" charset="0"/>
              </a:rPr>
              <a:t>Εγώ θέλω να κρατήσει τα βιβλία </a:t>
            </a:r>
            <a:r>
              <a:rPr lang="el-GR" sz="2400" dirty="0" smtClean="0">
                <a:latin typeface="Calibri" pitchFamily="34" charset="0"/>
              </a:rPr>
              <a:t>μου.</a:t>
            </a:r>
          </a:p>
          <a:p>
            <a:pPr>
              <a:buFont typeface="Calibri" panose="020F0502020204030204" pitchFamily="34" charset="0"/>
              <a:buChar char="‐"/>
            </a:pPr>
            <a:r>
              <a:rPr lang="el-GR" sz="2400" dirty="0" smtClean="0">
                <a:latin typeface="Calibri" pitchFamily="34" charset="0"/>
              </a:rPr>
              <a:t>Εγώ </a:t>
            </a:r>
            <a:r>
              <a:rPr lang="el-GR" sz="2400" dirty="0">
                <a:latin typeface="Calibri" pitchFamily="34" charset="0"/>
              </a:rPr>
              <a:t>θέλω το αυτοκίνητο μου</a:t>
            </a:r>
            <a:r>
              <a:rPr lang="el-GR" sz="2400" dirty="0" smtClean="0">
                <a:latin typeface="Calibri" pitchFamily="34" charset="0"/>
              </a:rPr>
              <a:t>.</a:t>
            </a:r>
          </a:p>
          <a:p>
            <a:pPr marL="0" indent="0">
              <a:buNone/>
            </a:pPr>
            <a:r>
              <a:rPr lang="el-GR" sz="2600" dirty="0"/>
              <a:t>Ενδιαφέρον παρουσιάζει η απάντηση «την τσάντα μου» που ακούστηκε από αρκετά παιδιά. </a:t>
            </a:r>
          </a:p>
          <a:p>
            <a:pPr>
              <a:buFont typeface="Calibri" panose="020F0502020204030204" pitchFamily="34" charset="0"/>
              <a:buChar char="‐"/>
            </a:pPr>
            <a:endParaRPr lang="el-GR" sz="2600" dirty="0">
              <a:latin typeface="Calibri" pitchFamily="34" charset="0"/>
            </a:endParaRPr>
          </a:p>
          <a:p>
            <a:pPr marL="0" indent="0">
              <a:buNone/>
            </a:pPr>
            <a:endParaRPr lang="el-GR" sz="2600" dirty="0" smtClean="0">
              <a:latin typeface="Calibri" pitchFamily="34" charset="0"/>
            </a:endParaRPr>
          </a:p>
          <a:p>
            <a:endParaRPr lang="el-GR" sz="2600" dirty="0"/>
          </a:p>
        </p:txBody>
      </p:sp>
      <p:pic>
        <p:nvPicPr>
          <p:cNvPr id="5" name="5 - Θέση περιεχομένου" descr="Η νηπιαγωγός διαβάζει το βιβλίο."/>
          <p:cNvPicPr>
            <a:picLocks noGrp="1" noChangeAspect="1"/>
          </p:cNvPicPr>
          <p:nvPr>
            <p:ph sz="half" idx="2"/>
          </p:nvPr>
        </p:nvPicPr>
        <p:blipFill rotWithShape="1">
          <a:blip r:embed="rId2" cstate="screen">
            <a:extLst>
              <a:ext uri="{28A0092B-C50C-407E-A947-70E740481C1C}">
                <a14:useLocalDpi xmlns:a14="http://schemas.microsoft.com/office/drawing/2010/main"/>
              </a:ext>
            </a:extLst>
          </a:blip>
          <a:srcRect/>
          <a:stretch/>
        </p:blipFill>
        <p:spPr>
          <a:xfrm>
            <a:off x="5367535" y="1844824"/>
            <a:ext cx="3312369" cy="3711948"/>
          </a:xfrm>
        </p:spPr>
      </p:pic>
    </p:spTree>
    <p:extLst>
      <p:ext uri="{BB962C8B-B14F-4D97-AF65-F5344CB8AC3E}">
        <p14:creationId xmlns:p14="http://schemas.microsoft.com/office/powerpoint/2010/main" val="27985554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Εικαστική δραστηριότητα </a:t>
            </a:r>
            <a:endParaRPr lang="el-GR" dirty="0"/>
          </a:p>
        </p:txBody>
      </p:sp>
      <p:sp>
        <p:nvSpPr>
          <p:cNvPr id="3" name="Θέση περιεχομένου 2"/>
          <p:cNvSpPr>
            <a:spLocks noGrp="1"/>
          </p:cNvSpPr>
          <p:nvPr>
            <p:ph sz="half" idx="1"/>
          </p:nvPr>
        </p:nvSpPr>
        <p:spPr/>
        <p:txBody>
          <a:bodyPr/>
          <a:lstStyle/>
          <a:p>
            <a:pPr marL="0" indent="0">
              <a:buNone/>
            </a:pPr>
            <a:r>
              <a:rPr lang="el-GR" dirty="0"/>
              <a:t>Μετά την ανάγνωση χωριστήκαμε σε 4 ομάδες και μοίρασα στα </a:t>
            </a:r>
            <a:r>
              <a:rPr lang="el-GR" dirty="0" smtClean="0"/>
              <a:t>παιδιά γιγαντοαφίσες </a:t>
            </a:r>
            <a:r>
              <a:rPr lang="el-GR" dirty="0"/>
              <a:t>με τον Άτλαντα ώστε να ζωγραφίσουν μέσα στον ουρανό αυτά που ήθελαν να κρατάει.</a:t>
            </a:r>
          </a:p>
          <a:p>
            <a:endParaRPr lang="el-GR" dirty="0"/>
          </a:p>
        </p:txBody>
      </p:sp>
      <p:pic>
        <p:nvPicPr>
          <p:cNvPr id="5" name="5 - Θέση περιεχομένου" descr="Τα παιδιά ζωγραφίζουν τον Άτλαντα."/>
          <p:cNvPicPr>
            <a:picLocks noGrp="1" noChangeAspect="1"/>
          </p:cNvPicPr>
          <p:nvPr>
            <p:ph sz="half" idx="2"/>
          </p:nvPr>
        </p:nvPicPr>
        <p:blipFill>
          <a:blip r:embed="rId2" cstate="screen">
            <a:extLst>
              <a:ext uri="{28A0092B-C50C-407E-A947-70E740481C1C}">
                <a14:useLocalDpi xmlns:a14="http://schemas.microsoft.com/office/drawing/2010/main"/>
              </a:ext>
            </a:extLst>
          </a:blip>
          <a:srcRect/>
          <a:stretch>
            <a:fillRect/>
          </a:stretch>
        </p:blipFill>
        <p:spPr>
          <a:xfrm>
            <a:off x="5076056" y="1618093"/>
            <a:ext cx="3275795" cy="4206081"/>
          </a:xfrm>
        </p:spPr>
      </p:pic>
    </p:spTree>
    <p:extLst>
      <p:ext uri="{BB962C8B-B14F-4D97-AF65-F5344CB8AC3E}">
        <p14:creationId xmlns:p14="http://schemas.microsoft.com/office/powerpoint/2010/main" val="39489145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Τίτλος 11"/>
          <p:cNvSpPr>
            <a:spLocks noGrp="1"/>
          </p:cNvSpPr>
          <p:nvPr>
            <p:ph type="title"/>
          </p:nvPr>
        </p:nvSpPr>
        <p:spPr/>
        <p:txBody>
          <a:bodyPr/>
          <a:lstStyle/>
          <a:p>
            <a:r>
              <a:rPr lang="el-GR" dirty="0" smtClean="0"/>
              <a:t>Τα έργα των παιδιών</a:t>
            </a:r>
            <a:endParaRPr lang="el-GR" dirty="0"/>
          </a:p>
        </p:txBody>
      </p:sp>
      <p:pic>
        <p:nvPicPr>
          <p:cNvPr id="8" name="9 - Θέση περιεχομένου" descr="Οι Άτλαντες των παιδιών."/>
          <p:cNvPicPr>
            <a:picLocks noGrp="1" noChangeAspect="1"/>
          </p:cNvPicPr>
          <p:nvPr>
            <p:ph idx="1"/>
          </p:nvPr>
        </p:nvPicPr>
        <p:blipFill rotWithShape="1">
          <a:blip r:embed="rId2" cstate="screen">
            <a:extLst>
              <a:ext uri="{28A0092B-C50C-407E-A947-70E740481C1C}">
                <a14:useLocalDpi xmlns:a14="http://schemas.microsoft.com/office/drawing/2010/main"/>
              </a:ext>
            </a:extLst>
          </a:blip>
          <a:stretch/>
        </p:blipFill>
        <p:spPr bwMode="auto">
          <a:xfrm>
            <a:off x="667306" y="1557338"/>
            <a:ext cx="7822088" cy="4525962"/>
          </a:xfrm>
          <a:prstGeom prst="rect">
            <a:avLst/>
          </a:prstGeom>
          <a:noFill/>
          <a:ln w="9525">
            <a:noFill/>
            <a:miter lim="800000"/>
            <a:headEnd/>
            <a:tailEnd/>
          </a:ln>
        </p:spPr>
      </p:pic>
    </p:spTree>
    <p:extLst>
      <p:ext uri="{BB962C8B-B14F-4D97-AF65-F5344CB8AC3E}">
        <p14:creationId xmlns:p14="http://schemas.microsoft.com/office/powerpoint/2010/main" val="17207733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p:cNvSpPr>
            <a:spLocks noGrp="1"/>
          </p:cNvSpPr>
          <p:nvPr>
            <p:ph type="title"/>
          </p:nvPr>
        </p:nvSpPr>
        <p:spPr/>
        <p:txBody>
          <a:bodyPr/>
          <a:lstStyle/>
          <a:p>
            <a:r>
              <a:rPr lang="el-GR" dirty="0" smtClean="0"/>
              <a:t>Δραματοποίηση</a:t>
            </a:r>
            <a:endParaRPr lang="el-GR" dirty="0"/>
          </a:p>
        </p:txBody>
      </p:sp>
      <p:sp>
        <p:nvSpPr>
          <p:cNvPr id="6" name="Θέση περιεχομένου 5"/>
          <p:cNvSpPr>
            <a:spLocks noGrp="1"/>
          </p:cNvSpPr>
          <p:nvPr>
            <p:ph sz="half" idx="1"/>
          </p:nvPr>
        </p:nvSpPr>
        <p:spPr>
          <a:xfrm>
            <a:off x="457200" y="1600200"/>
            <a:ext cx="3610744" cy="4525963"/>
          </a:xfrm>
        </p:spPr>
        <p:txBody>
          <a:bodyPr/>
          <a:lstStyle/>
          <a:p>
            <a:pPr marL="0" indent="0">
              <a:buNone/>
            </a:pPr>
            <a:r>
              <a:rPr lang="el-GR" dirty="0">
                <a:latin typeface="Calibri" pitchFamily="34" charset="0"/>
              </a:rPr>
              <a:t>Στη συνέχεια τα παιδιά έγιναν Άτλαντες και κράτησαν για λίγο τον «ουρανό» στους ώμους τους.</a:t>
            </a:r>
          </a:p>
          <a:p>
            <a:endParaRPr lang="el-GR" dirty="0"/>
          </a:p>
        </p:txBody>
      </p:sp>
      <p:pic>
        <p:nvPicPr>
          <p:cNvPr id="8" name="5 - Θέση περιεχομένου" descr="Τα παιδιά μιμούνται τον Άτλαντα."/>
          <p:cNvPicPr>
            <a:picLocks noGrp="1" noChangeAspect="1"/>
          </p:cNvPicPr>
          <p:nvPr>
            <p:ph sz="half" idx="2"/>
          </p:nvPr>
        </p:nvPicPr>
        <p:blipFill rotWithShape="1">
          <a:blip r:embed="rId2" cstate="screen">
            <a:extLst>
              <a:ext uri="{28A0092B-C50C-407E-A947-70E740481C1C}">
                <a14:useLocalDpi xmlns:a14="http://schemas.microsoft.com/office/drawing/2010/main"/>
              </a:ext>
            </a:extLst>
          </a:blip>
          <a:srcRect/>
          <a:stretch/>
        </p:blipFill>
        <p:spPr>
          <a:xfrm>
            <a:off x="4499991" y="1772816"/>
            <a:ext cx="4149715" cy="3960440"/>
          </a:xfrm>
        </p:spPr>
      </p:pic>
    </p:spTree>
    <p:extLst>
      <p:ext uri="{BB962C8B-B14F-4D97-AF65-F5344CB8AC3E}">
        <p14:creationId xmlns:p14="http://schemas.microsoft.com/office/powerpoint/2010/main" val="17999625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a:t>
            </a:r>
            <a:r>
              <a:rPr lang="el-GR" sz="2000" dirty="0" err="1" smtClean="0"/>
              <a:t>στ</a:t>
            </a:r>
            <a:r>
              <a:rPr lang="en-US" sz="2000" dirty="0" smtClean="0"/>
              <a:t>o</a:t>
            </a:r>
            <a:r>
              <a:rPr lang="el-GR" sz="2000" dirty="0" smtClean="0"/>
              <a:t> </a:t>
            </a:r>
            <a:r>
              <a:rPr lang="el-GR" sz="2000" dirty="0" err="1" smtClean="0"/>
              <a:t>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619672" y="4653136"/>
            <a:ext cx="5501640" cy="1386840"/>
          </a:xfrm>
          <a:prstGeom prst="rect">
            <a:avLst/>
          </a:prstGeom>
        </p:spPr>
      </p:pic>
    </p:spTree>
    <p:custDataLst>
      <p:tags r:id="rId1"/>
    </p:custDataLst>
    <p:extLst>
      <p:ext uri="{BB962C8B-B14F-4D97-AF65-F5344CB8AC3E}">
        <p14:creationId xmlns:p14="http://schemas.microsoft.com/office/powerpoint/2010/main" val="3806458455"/>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ZHAW.ACCESSIBILITYADDIN.CHECKTIMEDATE" val="10/29/2015 12:44:10 AM"/>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10242,10243,3,"/>
</p:tagLst>
</file>

<file path=ppt/tags/tag3.xml><?xml version="1.0" encoding="utf-8"?>
<p:tagLst xmlns:a="http://schemas.openxmlformats.org/drawingml/2006/main" xmlns:r="http://schemas.openxmlformats.org/officeDocument/2006/relationships" xmlns:p="http://schemas.openxmlformats.org/presentationml/2006/main">
  <p:tag name="ZHAW.ACCESSIBILITYADDIN.READINGORDER" val="4,7,1026,8,"/>
</p:tagLst>
</file>

<file path=ppt/tags/tag4.xml><?xml version="1.0" encoding="utf-8"?>
<p:tagLst xmlns:a="http://schemas.openxmlformats.org/drawingml/2006/main" xmlns:r="http://schemas.openxmlformats.org/officeDocument/2006/relationships" xmlns:p="http://schemas.openxmlformats.org/presentationml/2006/main">
  <p:tag name="ZHAW.ACCESSIBILITYADDIN.READINGORDER" val="2,4,6,5,"/>
</p:tagLst>
</file>

<file path=ppt/tags/tag5.xml><?xml version="1.0" encoding="utf-8"?>
<p:tagLst xmlns:a="http://schemas.openxmlformats.org/drawingml/2006/main" xmlns:r="http://schemas.openxmlformats.org/officeDocument/2006/relationships" xmlns:p="http://schemas.openxmlformats.org/presentationml/2006/main">
  <p:tag name="ZHAW.ACCESSIBILITYADDIN.READINGORDER" val="2,4,5,6,"/>
</p:tagLst>
</file>

<file path=ppt/tags/tag6.xml><?xml version="1.0" encoding="utf-8"?>
<p:tagLst xmlns:a="http://schemas.openxmlformats.org/drawingml/2006/main" xmlns:r="http://schemas.openxmlformats.org/officeDocument/2006/relationships" xmlns:p="http://schemas.openxmlformats.org/presentationml/2006/main">
  <p:tag name="ZHAW.ACCESSIBILITYADDIN.READINGORDER" val="2,3,7,"/>
</p:tagLst>
</file>

<file path=ppt/tags/tag7.xml><?xml version="1.0" encoding="utf-8"?>
<p:tagLst xmlns:a="http://schemas.openxmlformats.org/drawingml/2006/main" xmlns:r="http://schemas.openxmlformats.org/officeDocument/2006/relationships" xmlns:p="http://schemas.openxmlformats.org/presentationml/2006/main">
  <p:tag name="ZHAW.ACCESSIBILITYADDIN.READINGORDER" val="34818,34819,34820,6,"/>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03C32DC5-E4F3-4D99-9406-CB8381A8C6AD}">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1983</TotalTime>
  <Words>583</Words>
  <Application>Microsoft Office PowerPoint</Application>
  <PresentationFormat>On-screen Show (4:3)</PresentationFormat>
  <Paragraphs>67</Paragraphs>
  <Slides>15</Slides>
  <Notes>8</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Θέμα του Office</vt:lpstr>
      <vt:lpstr>Το Εικονογραφημένο Βιβλίο στην Προσχολική Εκπαίδευση</vt:lpstr>
      <vt:lpstr>Διδακτική Πρακτική</vt:lpstr>
      <vt:lpstr>Λίγα λόγια για τη δραστηριότητα (1/2)</vt:lpstr>
      <vt:lpstr>Λίγα λόγια για τη δραστηριότητα (2/2)</vt:lpstr>
      <vt:lpstr>Ανάγνωση του βιβλίου</vt:lpstr>
      <vt:lpstr>Εικαστική δραστηριότητα </vt:lpstr>
      <vt:lpstr>Τα έργα των παιδιών</vt:lpstr>
      <vt:lpstr>Δραματοποίηση</vt:lpstr>
      <vt:lpstr>Χρηματοδότηση</vt:lpstr>
      <vt:lpstr>Σημειώματα</vt:lpstr>
      <vt:lpstr>Σημείωμα Ιστορικού Εκδόσεων Έργου</vt:lpstr>
      <vt:lpstr>Σημείωμα Αναφοράς</vt:lpstr>
      <vt:lpstr>Σημείωμα Αδειοδότησης</vt:lpstr>
      <vt:lpstr>Διατήρηση Σημειωμάτων</vt:lpstr>
      <vt:lpstr>Σημείωμα Χρήσης Έργων Τρίτων</vt:lpstr>
    </vt:vector>
  </TitlesOfParts>
  <Manager>Τμήμα Εκπαίδευσης και Αγωγής στην Προσχολική Ηλικία (ΤΕΑΠΗ)</Manager>
  <Company>ΕΚΠΑ</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Μυθολογία - Άτλαντας</dc:title>
  <dc:subject>Το Εικονογραφημένο Βιβλίο στην Προσχολική Εκπαίδευση</dc:subject>
  <dc:creator> Αγγελική Γιαννικοπούλου</dc:creator>
  <cp:lastModifiedBy>Smaragda Papadopoulou</cp:lastModifiedBy>
  <cp:revision>211</cp:revision>
  <dcterms:created xsi:type="dcterms:W3CDTF">2012-09-06T09:03:05Z</dcterms:created>
  <dcterms:modified xsi:type="dcterms:W3CDTF">2015-10-28T22:44:28Z</dcterms:modified>
  <cp:category>Λογοτεχνικά Είδη</cp:category>
</cp:coreProperties>
</file>