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56" r:id="rId2"/>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29" r:id="rId32"/>
    <p:sldId id="349" r:id="rId33"/>
    <p:sldId id="330" r:id="rId34"/>
    <p:sldId id="331" r:id="rId35"/>
    <p:sldId id="332" r:id="rId36"/>
    <p:sldId id="333" r:id="rId37"/>
    <p:sldId id="348" r:id="rId38"/>
    <p:sldId id="334" r:id="rId39"/>
    <p:sldId id="335" r:id="rId40"/>
    <p:sldId id="336" r:id="rId41"/>
    <p:sldId id="337" r:id="rId42"/>
    <p:sldId id="338" r:id="rId43"/>
    <p:sldId id="339" r:id="rId44"/>
    <p:sldId id="340" r:id="rId45"/>
    <p:sldId id="341" r:id="rId46"/>
    <p:sldId id="342" r:id="rId47"/>
    <p:sldId id="343" r:id="rId48"/>
    <p:sldId id="344" r:id="rId49"/>
    <p:sldId id="345" r:id="rId50"/>
    <p:sldId id="346" r:id="rId51"/>
    <p:sldId id="347" r:id="rId52"/>
    <p:sldId id="280" r:id="rId53"/>
    <p:sldId id="290" r:id="rId54"/>
    <p:sldId id="295" r:id="rId55"/>
    <p:sldId id="299" r:id="rId56"/>
    <p:sldId id="292" r:id="rId57"/>
    <p:sldId id="291" r:id="rId58"/>
    <p:sldId id="294" r:id="rId59"/>
    <p:sldId id="350" r:id="rId6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49"/>
            <p14:sldId id="330"/>
            <p14:sldId id="331"/>
            <p14:sldId id="332"/>
            <p14:sldId id="333"/>
            <p14:sldId id="348"/>
            <p14:sldId id="334"/>
            <p14:sldId id="335"/>
            <p14:sldId id="336"/>
            <p14:sldId id="337"/>
            <p14:sldId id="338"/>
            <p14:sldId id="339"/>
            <p14:sldId id="340"/>
            <p14:sldId id="341"/>
            <p14:sldId id="342"/>
            <p14:sldId id="343"/>
            <p14:sldId id="344"/>
            <p14:sldId id="345"/>
            <p14:sldId id="346"/>
            <p14:sldId id="347"/>
            <p14:sldId id="280"/>
            <p14:sldId id="290"/>
            <p14:sldId id="295"/>
            <p14:sldId id="299"/>
            <p14:sldId id="292"/>
            <p14:sldId id="291"/>
            <p14:sldId id="294"/>
            <p14:sldId id="350"/>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8" d="100"/>
          <a:sy n="78" d="100"/>
        </p:scale>
        <p:origin x="126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23/2/2016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10</a:t>
            </a:fld>
            <a:endParaRPr lang="en-GB" altLang="el-GR"/>
          </a:p>
        </p:txBody>
      </p:sp>
    </p:spTree>
    <p:extLst>
      <p:ext uri="{BB962C8B-B14F-4D97-AF65-F5344CB8AC3E}">
        <p14:creationId xmlns:p14="http://schemas.microsoft.com/office/powerpoint/2010/main" val="1065619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11</a:t>
            </a:fld>
            <a:endParaRPr lang="en-GB" altLang="el-GR"/>
          </a:p>
        </p:txBody>
      </p:sp>
    </p:spTree>
    <p:extLst>
      <p:ext uri="{BB962C8B-B14F-4D97-AF65-F5344CB8AC3E}">
        <p14:creationId xmlns:p14="http://schemas.microsoft.com/office/powerpoint/2010/main" val="1587139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12</a:t>
            </a:fld>
            <a:endParaRPr lang="en-GB" altLang="el-GR"/>
          </a:p>
        </p:txBody>
      </p:sp>
    </p:spTree>
    <p:extLst>
      <p:ext uri="{BB962C8B-B14F-4D97-AF65-F5344CB8AC3E}">
        <p14:creationId xmlns:p14="http://schemas.microsoft.com/office/powerpoint/2010/main" val="3855590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13</a:t>
            </a:fld>
            <a:endParaRPr lang="en-GB" altLang="el-GR"/>
          </a:p>
        </p:txBody>
      </p:sp>
    </p:spTree>
    <p:extLst>
      <p:ext uri="{BB962C8B-B14F-4D97-AF65-F5344CB8AC3E}">
        <p14:creationId xmlns:p14="http://schemas.microsoft.com/office/powerpoint/2010/main" val="34069389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14</a:t>
            </a:fld>
            <a:endParaRPr lang="en-GB" altLang="el-GR"/>
          </a:p>
        </p:txBody>
      </p:sp>
    </p:spTree>
    <p:extLst>
      <p:ext uri="{BB962C8B-B14F-4D97-AF65-F5344CB8AC3E}">
        <p14:creationId xmlns:p14="http://schemas.microsoft.com/office/powerpoint/2010/main" val="2936372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15</a:t>
            </a:fld>
            <a:endParaRPr lang="en-GB" altLang="el-GR"/>
          </a:p>
        </p:txBody>
      </p:sp>
    </p:spTree>
    <p:extLst>
      <p:ext uri="{BB962C8B-B14F-4D97-AF65-F5344CB8AC3E}">
        <p14:creationId xmlns:p14="http://schemas.microsoft.com/office/powerpoint/2010/main" val="9046676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16</a:t>
            </a:fld>
            <a:endParaRPr lang="en-GB" altLang="el-GR"/>
          </a:p>
        </p:txBody>
      </p:sp>
    </p:spTree>
    <p:extLst>
      <p:ext uri="{BB962C8B-B14F-4D97-AF65-F5344CB8AC3E}">
        <p14:creationId xmlns:p14="http://schemas.microsoft.com/office/powerpoint/2010/main" val="17733655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17</a:t>
            </a:fld>
            <a:endParaRPr lang="en-GB" altLang="el-GR"/>
          </a:p>
        </p:txBody>
      </p:sp>
    </p:spTree>
    <p:extLst>
      <p:ext uri="{BB962C8B-B14F-4D97-AF65-F5344CB8AC3E}">
        <p14:creationId xmlns:p14="http://schemas.microsoft.com/office/powerpoint/2010/main" val="689630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18</a:t>
            </a:fld>
            <a:endParaRPr lang="en-GB" altLang="el-GR"/>
          </a:p>
        </p:txBody>
      </p:sp>
    </p:spTree>
    <p:extLst>
      <p:ext uri="{BB962C8B-B14F-4D97-AF65-F5344CB8AC3E}">
        <p14:creationId xmlns:p14="http://schemas.microsoft.com/office/powerpoint/2010/main" val="40276269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19</a:t>
            </a:fld>
            <a:endParaRPr lang="en-GB" altLang="el-GR"/>
          </a:p>
        </p:txBody>
      </p:sp>
    </p:spTree>
    <p:extLst>
      <p:ext uri="{BB962C8B-B14F-4D97-AF65-F5344CB8AC3E}">
        <p14:creationId xmlns:p14="http://schemas.microsoft.com/office/powerpoint/2010/main" val="197996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a:t>
            </a:fld>
            <a:endParaRPr lang="en-GB" altLang="el-GR"/>
          </a:p>
        </p:txBody>
      </p:sp>
    </p:spTree>
    <p:extLst>
      <p:ext uri="{BB962C8B-B14F-4D97-AF65-F5344CB8AC3E}">
        <p14:creationId xmlns:p14="http://schemas.microsoft.com/office/powerpoint/2010/main" val="35968611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20</a:t>
            </a:fld>
            <a:endParaRPr lang="en-GB" altLang="el-GR"/>
          </a:p>
        </p:txBody>
      </p:sp>
    </p:spTree>
    <p:extLst>
      <p:ext uri="{BB962C8B-B14F-4D97-AF65-F5344CB8AC3E}">
        <p14:creationId xmlns:p14="http://schemas.microsoft.com/office/powerpoint/2010/main" val="23095368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21</a:t>
            </a:fld>
            <a:endParaRPr lang="en-GB" altLang="el-GR"/>
          </a:p>
        </p:txBody>
      </p:sp>
    </p:spTree>
    <p:extLst>
      <p:ext uri="{BB962C8B-B14F-4D97-AF65-F5344CB8AC3E}">
        <p14:creationId xmlns:p14="http://schemas.microsoft.com/office/powerpoint/2010/main" val="17626588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22</a:t>
            </a:fld>
            <a:endParaRPr lang="en-GB" altLang="el-GR"/>
          </a:p>
        </p:txBody>
      </p:sp>
    </p:spTree>
    <p:extLst>
      <p:ext uri="{BB962C8B-B14F-4D97-AF65-F5344CB8AC3E}">
        <p14:creationId xmlns:p14="http://schemas.microsoft.com/office/powerpoint/2010/main" val="5181482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23</a:t>
            </a:fld>
            <a:endParaRPr lang="en-GB" altLang="el-GR"/>
          </a:p>
        </p:txBody>
      </p:sp>
    </p:spTree>
    <p:extLst>
      <p:ext uri="{BB962C8B-B14F-4D97-AF65-F5344CB8AC3E}">
        <p14:creationId xmlns:p14="http://schemas.microsoft.com/office/powerpoint/2010/main" val="9401910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24</a:t>
            </a:fld>
            <a:endParaRPr lang="en-GB" altLang="el-GR"/>
          </a:p>
        </p:txBody>
      </p:sp>
    </p:spTree>
    <p:extLst>
      <p:ext uri="{BB962C8B-B14F-4D97-AF65-F5344CB8AC3E}">
        <p14:creationId xmlns:p14="http://schemas.microsoft.com/office/powerpoint/2010/main" val="40195728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25</a:t>
            </a:fld>
            <a:endParaRPr lang="en-GB" altLang="el-GR"/>
          </a:p>
        </p:txBody>
      </p:sp>
    </p:spTree>
    <p:extLst>
      <p:ext uri="{BB962C8B-B14F-4D97-AF65-F5344CB8AC3E}">
        <p14:creationId xmlns:p14="http://schemas.microsoft.com/office/powerpoint/2010/main" val="25135464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26</a:t>
            </a:fld>
            <a:endParaRPr lang="en-GB" altLang="el-GR"/>
          </a:p>
        </p:txBody>
      </p:sp>
    </p:spTree>
    <p:extLst>
      <p:ext uri="{BB962C8B-B14F-4D97-AF65-F5344CB8AC3E}">
        <p14:creationId xmlns:p14="http://schemas.microsoft.com/office/powerpoint/2010/main" val="41809307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27</a:t>
            </a:fld>
            <a:endParaRPr lang="en-GB" altLang="el-GR"/>
          </a:p>
        </p:txBody>
      </p:sp>
    </p:spTree>
    <p:extLst>
      <p:ext uri="{BB962C8B-B14F-4D97-AF65-F5344CB8AC3E}">
        <p14:creationId xmlns:p14="http://schemas.microsoft.com/office/powerpoint/2010/main" val="38333295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28</a:t>
            </a:fld>
            <a:endParaRPr lang="en-GB" altLang="el-GR"/>
          </a:p>
        </p:txBody>
      </p:sp>
    </p:spTree>
    <p:extLst>
      <p:ext uri="{BB962C8B-B14F-4D97-AF65-F5344CB8AC3E}">
        <p14:creationId xmlns:p14="http://schemas.microsoft.com/office/powerpoint/2010/main" val="21380643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29</a:t>
            </a:fld>
            <a:endParaRPr lang="en-GB" altLang="el-GR"/>
          </a:p>
        </p:txBody>
      </p:sp>
    </p:spTree>
    <p:extLst>
      <p:ext uri="{BB962C8B-B14F-4D97-AF65-F5344CB8AC3E}">
        <p14:creationId xmlns:p14="http://schemas.microsoft.com/office/powerpoint/2010/main" val="271270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a:t>
            </a:fld>
            <a:endParaRPr lang="en-GB" altLang="el-GR"/>
          </a:p>
        </p:txBody>
      </p:sp>
    </p:spTree>
    <p:extLst>
      <p:ext uri="{BB962C8B-B14F-4D97-AF65-F5344CB8AC3E}">
        <p14:creationId xmlns:p14="http://schemas.microsoft.com/office/powerpoint/2010/main" val="10391521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30</a:t>
            </a:fld>
            <a:endParaRPr lang="en-GB" altLang="el-GR"/>
          </a:p>
        </p:txBody>
      </p:sp>
    </p:spTree>
    <p:extLst>
      <p:ext uri="{BB962C8B-B14F-4D97-AF65-F5344CB8AC3E}">
        <p14:creationId xmlns:p14="http://schemas.microsoft.com/office/powerpoint/2010/main" val="28109826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31</a:t>
            </a:fld>
            <a:endParaRPr lang="en-GB" altLang="el-GR"/>
          </a:p>
        </p:txBody>
      </p:sp>
    </p:spTree>
    <p:extLst>
      <p:ext uri="{BB962C8B-B14F-4D97-AF65-F5344CB8AC3E}">
        <p14:creationId xmlns:p14="http://schemas.microsoft.com/office/powerpoint/2010/main" val="38789260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32</a:t>
            </a:fld>
            <a:endParaRPr lang="en-GB" altLang="el-GR"/>
          </a:p>
        </p:txBody>
      </p:sp>
    </p:spTree>
    <p:extLst>
      <p:ext uri="{BB962C8B-B14F-4D97-AF65-F5344CB8AC3E}">
        <p14:creationId xmlns:p14="http://schemas.microsoft.com/office/powerpoint/2010/main" val="30660905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33</a:t>
            </a:fld>
            <a:endParaRPr lang="en-GB" altLang="el-GR"/>
          </a:p>
        </p:txBody>
      </p:sp>
    </p:spTree>
    <p:extLst>
      <p:ext uri="{BB962C8B-B14F-4D97-AF65-F5344CB8AC3E}">
        <p14:creationId xmlns:p14="http://schemas.microsoft.com/office/powerpoint/2010/main" val="40272815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34</a:t>
            </a:fld>
            <a:endParaRPr lang="en-GB" altLang="el-GR"/>
          </a:p>
        </p:txBody>
      </p:sp>
    </p:spTree>
    <p:extLst>
      <p:ext uri="{BB962C8B-B14F-4D97-AF65-F5344CB8AC3E}">
        <p14:creationId xmlns:p14="http://schemas.microsoft.com/office/powerpoint/2010/main" val="42085969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35</a:t>
            </a:fld>
            <a:endParaRPr lang="en-GB" altLang="el-GR"/>
          </a:p>
        </p:txBody>
      </p:sp>
    </p:spTree>
    <p:extLst>
      <p:ext uri="{BB962C8B-B14F-4D97-AF65-F5344CB8AC3E}">
        <p14:creationId xmlns:p14="http://schemas.microsoft.com/office/powerpoint/2010/main" val="2847502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36</a:t>
            </a:fld>
            <a:endParaRPr lang="en-GB" altLang="el-GR"/>
          </a:p>
        </p:txBody>
      </p:sp>
    </p:spTree>
    <p:extLst>
      <p:ext uri="{BB962C8B-B14F-4D97-AF65-F5344CB8AC3E}">
        <p14:creationId xmlns:p14="http://schemas.microsoft.com/office/powerpoint/2010/main" val="143850127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37</a:t>
            </a:fld>
            <a:endParaRPr lang="en-GB" altLang="el-GR"/>
          </a:p>
        </p:txBody>
      </p:sp>
    </p:spTree>
    <p:extLst>
      <p:ext uri="{BB962C8B-B14F-4D97-AF65-F5344CB8AC3E}">
        <p14:creationId xmlns:p14="http://schemas.microsoft.com/office/powerpoint/2010/main" val="157203631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38</a:t>
            </a:fld>
            <a:endParaRPr lang="en-GB" altLang="el-GR"/>
          </a:p>
        </p:txBody>
      </p:sp>
    </p:spTree>
    <p:extLst>
      <p:ext uri="{BB962C8B-B14F-4D97-AF65-F5344CB8AC3E}">
        <p14:creationId xmlns:p14="http://schemas.microsoft.com/office/powerpoint/2010/main" val="18225566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39</a:t>
            </a:fld>
            <a:endParaRPr lang="en-GB" altLang="el-GR"/>
          </a:p>
        </p:txBody>
      </p:sp>
    </p:spTree>
    <p:extLst>
      <p:ext uri="{BB962C8B-B14F-4D97-AF65-F5344CB8AC3E}">
        <p14:creationId xmlns:p14="http://schemas.microsoft.com/office/powerpoint/2010/main" val="2269248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a:t>
            </a:fld>
            <a:endParaRPr lang="en-GB" altLang="el-GR"/>
          </a:p>
        </p:txBody>
      </p:sp>
    </p:spTree>
    <p:extLst>
      <p:ext uri="{BB962C8B-B14F-4D97-AF65-F5344CB8AC3E}">
        <p14:creationId xmlns:p14="http://schemas.microsoft.com/office/powerpoint/2010/main" val="11210853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40</a:t>
            </a:fld>
            <a:endParaRPr lang="en-GB" altLang="el-GR"/>
          </a:p>
        </p:txBody>
      </p:sp>
    </p:spTree>
    <p:extLst>
      <p:ext uri="{BB962C8B-B14F-4D97-AF65-F5344CB8AC3E}">
        <p14:creationId xmlns:p14="http://schemas.microsoft.com/office/powerpoint/2010/main" val="37177028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41</a:t>
            </a:fld>
            <a:endParaRPr lang="en-GB" altLang="el-GR"/>
          </a:p>
        </p:txBody>
      </p:sp>
    </p:spTree>
    <p:extLst>
      <p:ext uri="{BB962C8B-B14F-4D97-AF65-F5344CB8AC3E}">
        <p14:creationId xmlns:p14="http://schemas.microsoft.com/office/powerpoint/2010/main" val="87557582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42</a:t>
            </a:fld>
            <a:endParaRPr lang="en-GB" altLang="el-GR"/>
          </a:p>
        </p:txBody>
      </p:sp>
    </p:spTree>
    <p:extLst>
      <p:ext uri="{BB962C8B-B14F-4D97-AF65-F5344CB8AC3E}">
        <p14:creationId xmlns:p14="http://schemas.microsoft.com/office/powerpoint/2010/main" val="9598439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43</a:t>
            </a:fld>
            <a:endParaRPr lang="en-GB" altLang="el-GR"/>
          </a:p>
        </p:txBody>
      </p:sp>
    </p:spTree>
    <p:extLst>
      <p:ext uri="{BB962C8B-B14F-4D97-AF65-F5344CB8AC3E}">
        <p14:creationId xmlns:p14="http://schemas.microsoft.com/office/powerpoint/2010/main" val="244476179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C5C96B-E1C4-4020-ABEE-BBDCBAC37201}" type="slidenum">
              <a:rPr lang="en-GB" altLang="el-GR"/>
              <a:pPr/>
              <a:t>44</a:t>
            </a:fld>
            <a:endParaRPr lang="en-GB" altLang="el-G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GB" altLang="el-GR"/>
          </a:p>
        </p:txBody>
      </p:sp>
    </p:spTree>
    <p:extLst>
      <p:ext uri="{BB962C8B-B14F-4D97-AF65-F5344CB8AC3E}">
        <p14:creationId xmlns:p14="http://schemas.microsoft.com/office/powerpoint/2010/main" val="335295207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45</a:t>
            </a:fld>
            <a:endParaRPr lang="en-GB" altLang="el-GR"/>
          </a:p>
        </p:txBody>
      </p:sp>
    </p:spTree>
    <p:extLst>
      <p:ext uri="{BB962C8B-B14F-4D97-AF65-F5344CB8AC3E}">
        <p14:creationId xmlns:p14="http://schemas.microsoft.com/office/powerpoint/2010/main" val="7680658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46</a:t>
            </a:fld>
            <a:endParaRPr lang="en-GB" altLang="el-GR"/>
          </a:p>
        </p:txBody>
      </p:sp>
    </p:spTree>
    <p:extLst>
      <p:ext uri="{BB962C8B-B14F-4D97-AF65-F5344CB8AC3E}">
        <p14:creationId xmlns:p14="http://schemas.microsoft.com/office/powerpoint/2010/main" val="375783819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47</a:t>
            </a:fld>
            <a:endParaRPr lang="en-GB" altLang="el-GR"/>
          </a:p>
        </p:txBody>
      </p:sp>
    </p:spTree>
    <p:extLst>
      <p:ext uri="{BB962C8B-B14F-4D97-AF65-F5344CB8AC3E}">
        <p14:creationId xmlns:p14="http://schemas.microsoft.com/office/powerpoint/2010/main" val="1587358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48</a:t>
            </a:fld>
            <a:endParaRPr lang="en-GB" altLang="el-GR"/>
          </a:p>
        </p:txBody>
      </p:sp>
    </p:spTree>
    <p:extLst>
      <p:ext uri="{BB962C8B-B14F-4D97-AF65-F5344CB8AC3E}">
        <p14:creationId xmlns:p14="http://schemas.microsoft.com/office/powerpoint/2010/main" val="134505805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49</a:t>
            </a:fld>
            <a:endParaRPr lang="en-GB" altLang="el-GR"/>
          </a:p>
        </p:txBody>
      </p:sp>
    </p:spTree>
    <p:extLst>
      <p:ext uri="{BB962C8B-B14F-4D97-AF65-F5344CB8AC3E}">
        <p14:creationId xmlns:p14="http://schemas.microsoft.com/office/powerpoint/2010/main" val="2635365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5</a:t>
            </a:fld>
            <a:endParaRPr lang="en-GB" altLang="el-GR"/>
          </a:p>
        </p:txBody>
      </p:sp>
    </p:spTree>
    <p:extLst>
      <p:ext uri="{BB962C8B-B14F-4D97-AF65-F5344CB8AC3E}">
        <p14:creationId xmlns:p14="http://schemas.microsoft.com/office/powerpoint/2010/main" val="39820207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50</a:t>
            </a:fld>
            <a:endParaRPr lang="en-GB" altLang="el-GR"/>
          </a:p>
        </p:txBody>
      </p:sp>
    </p:spTree>
    <p:extLst>
      <p:ext uri="{BB962C8B-B14F-4D97-AF65-F5344CB8AC3E}">
        <p14:creationId xmlns:p14="http://schemas.microsoft.com/office/powerpoint/2010/main" val="132745941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51</a:t>
            </a:fld>
            <a:endParaRPr lang="en-GB" altLang="el-GR"/>
          </a:p>
        </p:txBody>
      </p:sp>
    </p:spTree>
    <p:extLst>
      <p:ext uri="{BB962C8B-B14F-4D97-AF65-F5344CB8AC3E}">
        <p14:creationId xmlns:p14="http://schemas.microsoft.com/office/powerpoint/2010/main" val="268051802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54</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55</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56</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57</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58</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59</a:t>
            </a:fld>
            <a:endParaRPr lang="el-GR"/>
          </a:p>
        </p:txBody>
      </p:sp>
    </p:spTree>
    <p:extLst>
      <p:ext uri="{BB962C8B-B14F-4D97-AF65-F5344CB8AC3E}">
        <p14:creationId xmlns:p14="http://schemas.microsoft.com/office/powerpoint/2010/main" val="4260242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6</a:t>
            </a:fld>
            <a:endParaRPr lang="en-GB" altLang="el-GR"/>
          </a:p>
        </p:txBody>
      </p:sp>
    </p:spTree>
    <p:extLst>
      <p:ext uri="{BB962C8B-B14F-4D97-AF65-F5344CB8AC3E}">
        <p14:creationId xmlns:p14="http://schemas.microsoft.com/office/powerpoint/2010/main" val="3154781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7</a:t>
            </a:fld>
            <a:endParaRPr lang="en-GB" altLang="el-GR"/>
          </a:p>
        </p:txBody>
      </p:sp>
    </p:spTree>
    <p:extLst>
      <p:ext uri="{BB962C8B-B14F-4D97-AF65-F5344CB8AC3E}">
        <p14:creationId xmlns:p14="http://schemas.microsoft.com/office/powerpoint/2010/main" val="14153723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8</a:t>
            </a:fld>
            <a:endParaRPr lang="en-GB" altLang="el-GR"/>
          </a:p>
        </p:txBody>
      </p:sp>
    </p:spTree>
    <p:extLst>
      <p:ext uri="{BB962C8B-B14F-4D97-AF65-F5344CB8AC3E}">
        <p14:creationId xmlns:p14="http://schemas.microsoft.com/office/powerpoint/2010/main" val="472133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6D6987-5957-436F-B312-17B323B0D5CB}" type="slidenum">
              <a:rPr lang="en-GB" altLang="el-GR" smtClean="0"/>
              <a:pPr/>
              <a:t>9</a:t>
            </a:fld>
            <a:endParaRPr lang="en-GB" altLang="el-GR"/>
          </a:p>
        </p:txBody>
      </p:sp>
    </p:spTree>
    <p:extLst>
      <p:ext uri="{BB962C8B-B14F-4D97-AF65-F5344CB8AC3E}">
        <p14:creationId xmlns:p14="http://schemas.microsoft.com/office/powerpoint/2010/main" val="480188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rgbClr val="5075BC"/>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baseline="0" dirty="0" smtClean="0">
                <a:solidFill>
                  <a:srgbClr val="5075BC"/>
                </a:solidFill>
                <a:ea typeface="+mn-ea"/>
                <a:cs typeface="+mn-cs"/>
              </a:rPr>
              <a:t>Βασικές αρχές της επαγωγικής στατιστικής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981200"/>
            <a:ext cx="4038600" cy="3886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endParaRPr lang="en-GB" altLang="el-GR"/>
          </a:p>
        </p:txBody>
      </p:sp>
      <p:sp>
        <p:nvSpPr>
          <p:cNvPr id="6" name="Slide Number Placeholder 5"/>
          <p:cNvSpPr>
            <a:spLocks noGrp="1"/>
          </p:cNvSpPr>
          <p:nvPr>
            <p:ph type="sldNum" sz="quarter" idx="11"/>
          </p:nvPr>
        </p:nvSpPr>
        <p:spPr>
          <a:xfrm>
            <a:off x="6553200" y="6248400"/>
            <a:ext cx="2133600" cy="457200"/>
          </a:xfrm>
        </p:spPr>
        <p:txBody>
          <a:bodyPr/>
          <a:lstStyle>
            <a:lvl1pPr>
              <a:defRPr/>
            </a:lvl1pPr>
          </a:lstStyle>
          <a:p>
            <a:fld id="{69FD9C72-D215-4533-BAAD-AC30C4C48438}" type="slidenum">
              <a:rPr lang="en-GB" altLang="el-GR"/>
              <a:pPr/>
              <a:t>‹#›</a:t>
            </a:fld>
            <a:endParaRPr lang="en-GB" altLang="el-GR"/>
          </a:p>
        </p:txBody>
      </p:sp>
      <p:sp>
        <p:nvSpPr>
          <p:cNvPr id="7" name="Date Placeholder 6"/>
          <p:cNvSpPr>
            <a:spLocks noGrp="1"/>
          </p:cNvSpPr>
          <p:nvPr>
            <p:ph type="dt" sz="half" idx="12"/>
          </p:nvPr>
        </p:nvSpPr>
        <p:spPr>
          <a:xfrm>
            <a:off x="457200" y="6245225"/>
            <a:ext cx="2133600" cy="476250"/>
          </a:xfrm>
        </p:spPr>
        <p:txBody>
          <a:bodyPr/>
          <a:lstStyle>
            <a:lvl1pPr>
              <a:defRPr/>
            </a:lvl1pPr>
          </a:lstStyle>
          <a:p>
            <a:endParaRPr lang="en-GB" altLang="el-GR"/>
          </a:p>
        </p:txBody>
      </p:sp>
    </p:spTree>
    <p:extLst>
      <p:ext uri="{BB962C8B-B14F-4D97-AF65-F5344CB8AC3E}">
        <p14:creationId xmlns:p14="http://schemas.microsoft.com/office/powerpoint/2010/main" val="562947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Online Image Placeholder 3"/>
          <p:cNvSpPr>
            <a:spLocks noGrp="1"/>
          </p:cNvSpPr>
          <p:nvPr>
            <p:ph type="clipArt" sz="half" idx="2"/>
          </p:nvPr>
        </p:nvSpPr>
        <p:spPr>
          <a:xfrm>
            <a:off x="4648200" y="1981200"/>
            <a:ext cx="4038600" cy="3886200"/>
          </a:xfrm>
        </p:spPr>
        <p:txBody>
          <a:bodyPr/>
          <a:lstStyle/>
          <a:p>
            <a:endParaRPr lang="el-GR"/>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endParaRPr lang="en-GB" altLang="el-GR"/>
          </a:p>
        </p:txBody>
      </p:sp>
      <p:sp>
        <p:nvSpPr>
          <p:cNvPr id="6" name="Slide Number Placeholder 5"/>
          <p:cNvSpPr>
            <a:spLocks noGrp="1"/>
          </p:cNvSpPr>
          <p:nvPr>
            <p:ph type="sldNum" sz="quarter" idx="11"/>
          </p:nvPr>
        </p:nvSpPr>
        <p:spPr>
          <a:xfrm>
            <a:off x="6553200" y="6248400"/>
            <a:ext cx="2133600" cy="457200"/>
          </a:xfrm>
        </p:spPr>
        <p:txBody>
          <a:bodyPr/>
          <a:lstStyle>
            <a:lvl1pPr>
              <a:defRPr/>
            </a:lvl1pPr>
          </a:lstStyle>
          <a:p>
            <a:fld id="{47366DBC-E7F7-450C-865F-9F5487EB1B35}" type="slidenum">
              <a:rPr lang="en-GB" altLang="el-GR"/>
              <a:pPr/>
              <a:t>‹#›</a:t>
            </a:fld>
            <a:endParaRPr lang="en-GB" altLang="el-GR"/>
          </a:p>
        </p:txBody>
      </p:sp>
      <p:sp>
        <p:nvSpPr>
          <p:cNvPr id="7" name="Date Placeholder 6"/>
          <p:cNvSpPr>
            <a:spLocks noGrp="1"/>
          </p:cNvSpPr>
          <p:nvPr>
            <p:ph type="dt" sz="half" idx="12"/>
          </p:nvPr>
        </p:nvSpPr>
        <p:spPr>
          <a:xfrm>
            <a:off x="457200" y="6245225"/>
            <a:ext cx="2133600" cy="476250"/>
          </a:xfrm>
        </p:spPr>
        <p:txBody>
          <a:bodyPr/>
          <a:lstStyle>
            <a:lvl1pPr>
              <a:defRPr/>
            </a:lvl1pPr>
          </a:lstStyle>
          <a:p>
            <a:endParaRPr lang="en-GB" altLang="el-GR"/>
          </a:p>
        </p:txBody>
      </p:sp>
    </p:spTree>
    <p:extLst>
      <p:ext uri="{BB962C8B-B14F-4D97-AF65-F5344CB8AC3E}">
        <p14:creationId xmlns:p14="http://schemas.microsoft.com/office/powerpoint/2010/main" val="1451917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611561"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baseline="0" dirty="0" smtClean="0">
                <a:solidFill>
                  <a:srgbClr val="5075BC"/>
                </a:solidFill>
                <a:ea typeface="+mn-ea"/>
                <a:cs typeface="+mn-cs"/>
              </a:rPr>
              <a:t>Βασικές αρχές της επαγωγικής στατιστικής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ＭＳ Ｐゴシック" pitchFamily="34" charset="-128"/>
                <a:cs typeface="+mn-cs"/>
              </a:rPr>
              <a:t>Βασικές αρχές της επαγωγικής στατιστικής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ea typeface="+mn-ea"/>
                <a:cs typeface="+mn-cs"/>
              </a:rPr>
              <a:t>Βασικές αρχές της επαγωγικής στατιστικής</a:t>
            </a:r>
            <a:endParaRPr lang="en-US" sz="1000" dirty="0" smtClean="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Βασικές αρχές της επαγωγικής στατιστικής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baseline="0" dirty="0" smtClean="0">
                <a:solidFill>
                  <a:srgbClr val="5075BC"/>
                </a:solidFill>
                <a:ea typeface="+mn-ea"/>
                <a:cs typeface="+mn-cs"/>
              </a:rPr>
              <a:t>Βασικές αρχές της επαγωγικής στατιστικής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solidFill>
                <a:srgbClr val="5075BC"/>
              </a:solidFill>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sz="1000" baseline="0" dirty="0" smtClean="0">
                <a:solidFill>
                  <a:srgbClr val="5075BC"/>
                </a:solidFill>
                <a:ea typeface="+mn-ea"/>
                <a:cs typeface="+mn-cs"/>
              </a:rPr>
              <a:t>Βασικές αρχές της επαγωγικής στατιστικής </a:t>
            </a:r>
            <a:endParaRPr lang="en-US" sz="1000" dirty="0" smtClean="0">
              <a:solidFill>
                <a:srgbClr val="5075BC"/>
              </a:solidFill>
              <a:ea typeface="ＭＳ Ｐゴシック" pitchFamily="34" charset="-128"/>
              <a:cs typeface="+mn-cs"/>
            </a:endParaRPr>
          </a:p>
          <a:p>
            <a:pPr fontAlgn="auto">
              <a:spcBef>
                <a:spcPts val="0"/>
              </a:spcBef>
              <a:spcAft>
                <a:spcPts val="0"/>
              </a:spcAft>
              <a:defRPr/>
            </a:pPr>
            <a:r>
              <a:rPr lang="el-GR" sz="1000" baseline="0" dirty="0" smtClean="0">
                <a:solidFill>
                  <a:srgbClr val="5075BC"/>
                </a:solidFill>
                <a:ea typeface="+mn-ea"/>
                <a:cs typeface="+mn-cs"/>
              </a:rPr>
              <a:t> </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 id="2147483662" r:id="rId12"/>
    <p:sldLayoutId id="2147483663" r:id="rId13"/>
  </p:sldLayoutIdLst>
  <p:hf hdr="0" ftr="0" dt="0"/>
  <p:txStyles>
    <p:titleStyle>
      <a:lvl1pPr algn="ctr" defTabSz="914400" rtl="0" eaLnBrk="1" latinLnBrk="0" hangingPunct="1">
        <a:spcBef>
          <a:spcPct val="0"/>
        </a:spcBef>
        <a:buNone/>
        <a:defRPr sz="4400" b="0" kern="1200">
          <a:solidFill>
            <a:srgbClr val="5075BC"/>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oleObject" Target="../embeddings/oleObject3.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4.xml"/><Relationship Id="rId1" Type="http://schemas.openxmlformats.org/officeDocument/2006/relationships/vmlDrawing" Target="../drawings/vmlDrawing4.vml"/><Relationship Id="rId5" Type="http://schemas.openxmlformats.org/officeDocument/2006/relationships/image" Target="../media/image7.emf"/><Relationship Id="rId4" Type="http://schemas.openxmlformats.org/officeDocument/2006/relationships/oleObject" Target="../embeddings/oleObject4.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opencourses.uoa.gr/courses/ILL103"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Data%20Examples/T-test.xl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p:txBody>
          <a:bodyPr>
            <a:noAutofit/>
          </a:bodyPr>
          <a:lstStyle/>
          <a:p>
            <a:r>
              <a:rPr lang="el-GR" dirty="0" smtClean="0">
                <a:solidFill>
                  <a:srgbClr val="5075BC"/>
                </a:solidFill>
              </a:rPr>
              <a:t>Εισαγωγή στην Ανάλυση Γλωσσικών Δεδομένων</a:t>
            </a:r>
            <a:endParaRPr lang="el-GR" dirty="0">
              <a:solidFill>
                <a:srgbClr val="5075BC"/>
              </a:solidFill>
            </a:endParaRPr>
          </a:p>
        </p:txBody>
      </p:sp>
      <p:sp>
        <p:nvSpPr>
          <p:cNvPr id="3" name="Υπότιτλος 2"/>
          <p:cNvSpPr>
            <a:spLocks noGrp="1"/>
          </p:cNvSpPr>
          <p:nvPr>
            <p:ph type="subTitle" idx="1"/>
          </p:nvPr>
        </p:nvSpPr>
        <p:spPr>
          <a:xfrm>
            <a:off x="683568" y="3789040"/>
            <a:ext cx="7776864" cy="2783160"/>
          </a:xfrm>
        </p:spPr>
        <p:txBody>
          <a:bodyPr>
            <a:noAutofit/>
          </a:bodyPr>
          <a:lstStyle/>
          <a:p>
            <a:r>
              <a:rPr lang="el-GR" sz="2800" dirty="0" smtClean="0">
                <a:solidFill>
                  <a:srgbClr val="5075BC"/>
                </a:solidFill>
                <a:ea typeface="+mj-ea"/>
                <a:cs typeface="+mj-cs"/>
              </a:rPr>
              <a:t>Ενότητα </a:t>
            </a:r>
            <a:r>
              <a:rPr lang="en-US" sz="2800" dirty="0" smtClean="0">
                <a:solidFill>
                  <a:srgbClr val="5075BC"/>
                </a:solidFill>
                <a:ea typeface="+mj-ea"/>
                <a:cs typeface="+mj-cs"/>
              </a:rPr>
              <a:t>3</a:t>
            </a:r>
            <a:r>
              <a:rPr lang="el-GR" sz="2800" dirty="0" smtClean="0">
                <a:solidFill>
                  <a:srgbClr val="5075BC"/>
                </a:solidFill>
                <a:ea typeface="+mj-ea"/>
                <a:cs typeface="+mj-cs"/>
              </a:rPr>
              <a:t>:</a:t>
            </a:r>
            <a:r>
              <a:rPr lang="en-US" sz="2800" dirty="0" smtClean="0">
                <a:solidFill>
                  <a:srgbClr val="5075BC"/>
                </a:solidFill>
                <a:ea typeface="+mj-ea"/>
                <a:cs typeface="+mj-cs"/>
              </a:rPr>
              <a:t> </a:t>
            </a:r>
            <a:r>
              <a:rPr lang="el-GR" altLang="el-GR" sz="2800" dirty="0" smtClean="0"/>
              <a:t>Βασικές </a:t>
            </a:r>
            <a:r>
              <a:rPr lang="el-GR" altLang="el-GR" sz="2800" dirty="0"/>
              <a:t>αρχές της επαγωγικής </a:t>
            </a:r>
            <a:r>
              <a:rPr lang="el-GR" altLang="el-GR" sz="2800" dirty="0" smtClean="0"/>
              <a:t>στατιστικής</a:t>
            </a:r>
            <a:endParaRPr lang="el-GR" sz="2800" dirty="0"/>
          </a:p>
          <a:p>
            <a:endParaRPr lang="el-GR" sz="2800" dirty="0"/>
          </a:p>
          <a:p>
            <a:r>
              <a:rPr lang="el-GR" sz="2800" dirty="0"/>
              <a:t>Γεώργιος Κ. Μικρός</a:t>
            </a:r>
          </a:p>
          <a:p>
            <a:r>
              <a:rPr lang="el-GR" sz="2800" dirty="0"/>
              <a:t>Φιλοσοφική Σχολή</a:t>
            </a:r>
          </a:p>
          <a:p>
            <a:r>
              <a:rPr lang="el-GR" sz="2800" dirty="0"/>
              <a:t>Τμήμα Ιταλικής Γλώσσας και </a:t>
            </a:r>
            <a:r>
              <a:rPr lang="el-GR" sz="2800" dirty="0" smtClean="0"/>
              <a:t>Φιλολογίας</a:t>
            </a:r>
            <a:endParaRPr lang="en-US" sz="2800" dirty="0"/>
          </a:p>
        </p:txBody>
      </p:sp>
    </p:spTree>
    <p:extLst>
      <p:ext uri="{BB962C8B-B14F-4D97-AF65-F5344CB8AC3E}">
        <p14:creationId xmlns:p14="http://schemas.microsoft.com/office/powerpoint/2010/main" val="342819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Autofit/>
          </a:bodyPr>
          <a:lstStyle/>
          <a:p>
            <a:r>
              <a:rPr lang="el-GR" altLang="el-GR" sz="4000" dirty="0"/>
              <a:t>Αναλύοντας διαφορές μεταξύ ομάδων </a:t>
            </a:r>
            <a:r>
              <a:rPr lang="en-US" altLang="el-GR" sz="4000" dirty="0"/>
              <a:t>-</a:t>
            </a:r>
            <a:r>
              <a:rPr lang="es-ES" altLang="el-GR" sz="4000" dirty="0"/>
              <a:t> </a:t>
            </a:r>
            <a:r>
              <a:rPr lang="el-GR" altLang="el-GR" sz="4000" dirty="0"/>
              <a:t>Στατιστικά τεστ</a:t>
            </a:r>
            <a:endParaRPr lang="en-GB" altLang="el-GR" sz="4000" dirty="0"/>
          </a:p>
        </p:txBody>
      </p:sp>
      <p:sp>
        <p:nvSpPr>
          <p:cNvPr id="18435" name="Rectangle 3"/>
          <p:cNvSpPr>
            <a:spLocks noGrp="1" noChangeArrowheads="1"/>
          </p:cNvSpPr>
          <p:nvPr>
            <p:ph type="body" idx="1"/>
          </p:nvPr>
        </p:nvSpPr>
        <p:spPr/>
        <p:txBody>
          <a:bodyPr/>
          <a:lstStyle/>
          <a:p>
            <a:pPr>
              <a:lnSpc>
                <a:spcPct val="90000"/>
              </a:lnSpc>
            </a:pPr>
            <a:r>
              <a:rPr lang="el-GR" altLang="el-GR" sz="2800"/>
              <a:t>Κατηγορικά δεδομένα: </a:t>
            </a:r>
            <a:endParaRPr lang="en-US" altLang="el-GR" sz="2800"/>
          </a:p>
          <a:p>
            <a:pPr lvl="1">
              <a:lnSpc>
                <a:spcPct val="90000"/>
              </a:lnSpc>
            </a:pPr>
            <a:r>
              <a:rPr lang="el-GR" altLang="el-GR" sz="2400"/>
              <a:t>χ</a:t>
            </a:r>
            <a:r>
              <a:rPr lang="el-GR" altLang="el-GR" sz="2400" baseline="30000"/>
              <a:t>2</a:t>
            </a:r>
          </a:p>
          <a:p>
            <a:pPr>
              <a:lnSpc>
                <a:spcPct val="90000"/>
              </a:lnSpc>
            </a:pPr>
            <a:r>
              <a:rPr lang="el-GR" altLang="el-GR" sz="2800"/>
              <a:t>Ποιοτικά δεδομένα:</a:t>
            </a:r>
          </a:p>
          <a:p>
            <a:pPr lvl="1">
              <a:lnSpc>
                <a:spcPct val="90000"/>
              </a:lnSpc>
            </a:pPr>
            <a:r>
              <a:rPr lang="en-US" altLang="el-GR" sz="2400"/>
              <a:t>Median test</a:t>
            </a:r>
          </a:p>
          <a:p>
            <a:pPr lvl="1">
              <a:lnSpc>
                <a:spcPct val="90000"/>
              </a:lnSpc>
            </a:pPr>
            <a:r>
              <a:rPr lang="en-US" altLang="el-GR" sz="2400"/>
              <a:t>Mann-Whitney U test</a:t>
            </a:r>
          </a:p>
          <a:p>
            <a:pPr lvl="1">
              <a:lnSpc>
                <a:spcPct val="90000"/>
              </a:lnSpc>
            </a:pPr>
            <a:r>
              <a:rPr lang="en-US" altLang="el-GR" sz="2400"/>
              <a:t>Kruskal-Wallis test</a:t>
            </a:r>
          </a:p>
          <a:p>
            <a:pPr>
              <a:lnSpc>
                <a:spcPct val="90000"/>
              </a:lnSpc>
            </a:pPr>
            <a:r>
              <a:rPr lang="el-GR" altLang="el-GR" sz="2800"/>
              <a:t>Αριθμητικά δεδομένα</a:t>
            </a:r>
          </a:p>
          <a:p>
            <a:pPr lvl="1">
              <a:lnSpc>
                <a:spcPct val="90000"/>
              </a:lnSpc>
            </a:pPr>
            <a:r>
              <a:rPr lang="en-US" altLang="el-GR" sz="2400"/>
              <a:t>t test</a:t>
            </a:r>
          </a:p>
          <a:p>
            <a:pPr lvl="1">
              <a:lnSpc>
                <a:spcPct val="90000"/>
              </a:lnSpc>
            </a:pPr>
            <a:r>
              <a:rPr lang="en-US" altLang="el-GR" sz="2400"/>
              <a:t>ANOVA</a:t>
            </a:r>
            <a:endParaRPr lang="en-GB" altLang="el-GR" sz="2400"/>
          </a:p>
        </p:txBody>
      </p:sp>
    </p:spTree>
    <p:extLst>
      <p:ext uri="{BB962C8B-B14F-4D97-AF65-F5344CB8AC3E}">
        <p14:creationId xmlns:p14="http://schemas.microsoft.com/office/powerpoint/2010/main" val="600820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l-GR" altLang="el-GR" dirty="0"/>
              <a:t>Κατηγορικά δεδομένα</a:t>
            </a:r>
            <a:endParaRPr lang="en-GB" altLang="el-GR" dirty="0"/>
          </a:p>
        </p:txBody>
      </p:sp>
      <p:sp>
        <p:nvSpPr>
          <p:cNvPr id="19459" name="Rectangle 3"/>
          <p:cNvSpPr>
            <a:spLocks noGrp="1" noChangeArrowheads="1"/>
          </p:cNvSpPr>
          <p:nvPr>
            <p:ph type="body" idx="1"/>
          </p:nvPr>
        </p:nvSpPr>
        <p:spPr/>
        <p:txBody>
          <a:bodyPr/>
          <a:lstStyle/>
          <a:p>
            <a:r>
              <a:rPr lang="el-GR" altLang="el-GR" sz="2800"/>
              <a:t>Το χ</a:t>
            </a:r>
            <a:r>
              <a:rPr lang="el-GR" altLang="el-GR" sz="2800" baseline="30000"/>
              <a:t>2</a:t>
            </a:r>
            <a:r>
              <a:rPr lang="el-GR" altLang="el-GR" sz="2800"/>
              <a:t> εξετάζει διαφορές μεταξύ των κατηγοριών μιας ανεξάρτητης μεταβλητής σε σχέση με τις κατηγορίες μιας εξαρτημένης. Υπάρχουν δύο είδη:</a:t>
            </a:r>
          </a:p>
          <a:p>
            <a:pPr lvl="1"/>
            <a:r>
              <a:rPr lang="el-GR" altLang="el-GR" sz="2400"/>
              <a:t>χ</a:t>
            </a:r>
            <a:r>
              <a:rPr lang="el-GR" altLang="el-GR" sz="2400" baseline="30000"/>
              <a:t>2</a:t>
            </a:r>
            <a:r>
              <a:rPr lang="el-GR" altLang="el-GR" sz="2400"/>
              <a:t> με μια μεταβλητή: εξετάζει διαφορές στις κατηγορίες μιας  κατηγορικής μεταβλητής</a:t>
            </a:r>
          </a:p>
          <a:p>
            <a:pPr lvl="1"/>
            <a:r>
              <a:rPr lang="el-GR" altLang="el-GR" sz="2400"/>
              <a:t>χ</a:t>
            </a:r>
            <a:r>
              <a:rPr lang="el-GR" altLang="el-GR" sz="2400" baseline="30000"/>
              <a:t>2</a:t>
            </a:r>
            <a:r>
              <a:rPr lang="el-GR" altLang="el-GR" sz="2400"/>
              <a:t> με δύο μεταβλητές: εξετάζει διαφορές στις κατηγορίες που εμφανίζονται σε δύο κατηγορικές εξαρτημένες ή ανεξάρτητες μεταβλητές</a:t>
            </a:r>
            <a:endParaRPr lang="en-GB" altLang="el-GR" sz="2400"/>
          </a:p>
        </p:txBody>
      </p:sp>
    </p:spTree>
    <p:extLst>
      <p:ext uri="{BB962C8B-B14F-4D97-AF65-F5344CB8AC3E}">
        <p14:creationId xmlns:p14="http://schemas.microsoft.com/office/powerpoint/2010/main" val="17769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l-GR" altLang="el-GR" dirty="0"/>
              <a:t>χ</a:t>
            </a:r>
            <a:r>
              <a:rPr lang="el-GR" altLang="el-GR" baseline="30000" dirty="0"/>
              <a:t>2</a:t>
            </a:r>
            <a:r>
              <a:rPr lang="el-GR" altLang="el-GR" dirty="0"/>
              <a:t> με μια μεταβλητή</a:t>
            </a:r>
            <a:endParaRPr lang="en-GB" altLang="el-GR" dirty="0"/>
          </a:p>
        </p:txBody>
      </p:sp>
      <p:sp>
        <p:nvSpPr>
          <p:cNvPr id="20483" name="Rectangle 3"/>
          <p:cNvSpPr>
            <a:spLocks noGrp="1" noChangeArrowheads="1"/>
          </p:cNvSpPr>
          <p:nvPr>
            <p:ph type="body" idx="1"/>
          </p:nvPr>
        </p:nvSpPr>
        <p:spPr>
          <a:xfrm>
            <a:off x="539552" y="1461294"/>
            <a:ext cx="7772400" cy="3530600"/>
          </a:xfrm>
        </p:spPr>
        <p:txBody>
          <a:bodyPr>
            <a:normAutofit/>
          </a:bodyPr>
          <a:lstStyle/>
          <a:p>
            <a:r>
              <a:rPr lang="el-GR" altLang="el-GR" sz="2400" dirty="0"/>
              <a:t>Το τεστ μετράει τη συχνότητα σε κάθε κατηγορία της μεταβλητής (ονομάζονται παρατηρημένες συχνότητες – </a:t>
            </a:r>
            <a:r>
              <a:rPr lang="en-US" altLang="el-GR" sz="2400" dirty="0"/>
              <a:t>observed frequencies)</a:t>
            </a:r>
            <a:r>
              <a:rPr lang="el-GR" altLang="el-GR" sz="2400" dirty="0"/>
              <a:t>. </a:t>
            </a:r>
          </a:p>
          <a:p>
            <a:r>
              <a:rPr lang="el-GR" altLang="el-GR" sz="2400" dirty="0"/>
              <a:t>Στη συνέχεια υπολογίζεται η αναμενόμενη συχνότητα  (</a:t>
            </a:r>
            <a:r>
              <a:rPr lang="en-US" altLang="el-GR" sz="2400" dirty="0"/>
              <a:t>expected frequency) </a:t>
            </a:r>
            <a:r>
              <a:rPr lang="el-GR" altLang="el-GR" sz="2400" dirty="0"/>
              <a:t>στις σχετικές κατηγορίες</a:t>
            </a:r>
            <a:r>
              <a:rPr lang="es-ES" altLang="el-GR" sz="2400" dirty="0"/>
              <a:t>. </a:t>
            </a:r>
            <a:r>
              <a:rPr lang="el-GR" altLang="el-GR" sz="2400" dirty="0"/>
              <a:t>Αυτή είναι η συχνότητα που θα εμφανιζόταν αν ίσχυε η μηδενική υπόθεση. </a:t>
            </a:r>
          </a:p>
          <a:p>
            <a:r>
              <a:rPr lang="el-GR" altLang="el-GR" sz="2400" dirty="0"/>
              <a:t>Το </a:t>
            </a:r>
            <a:r>
              <a:rPr lang="el-GR" altLang="el-GR" dirty="0"/>
              <a:t>χ</a:t>
            </a:r>
            <a:r>
              <a:rPr lang="el-GR" altLang="el-GR" baseline="30000" dirty="0"/>
              <a:t>2</a:t>
            </a:r>
            <a:r>
              <a:rPr lang="el-GR" altLang="el-GR" sz="2400" dirty="0"/>
              <a:t> προκύπτει από τον ακόλουθο τύπο:</a:t>
            </a:r>
          </a:p>
          <a:p>
            <a:pPr>
              <a:buFont typeface="Wingdings" panose="05000000000000000000" pitchFamily="2" charset="2"/>
              <a:buNone/>
            </a:pPr>
            <a:endParaRPr lang="el-GR" altLang="el-GR" sz="2400" dirty="0"/>
          </a:p>
          <a:p>
            <a:pPr>
              <a:buFont typeface="Wingdings" panose="05000000000000000000" pitchFamily="2" charset="2"/>
              <a:buNone/>
            </a:pPr>
            <a:endParaRPr lang="el-GR" altLang="el-GR" dirty="0"/>
          </a:p>
          <a:p>
            <a:endParaRPr lang="en-GB" altLang="el-GR" dirty="0"/>
          </a:p>
        </p:txBody>
      </p:sp>
      <p:graphicFrame>
        <p:nvGraphicFramePr>
          <p:cNvPr id="20484" name="Object 4"/>
          <p:cNvGraphicFramePr>
            <a:graphicFrameLocks noChangeAspect="1"/>
          </p:cNvGraphicFramePr>
          <p:nvPr>
            <p:extLst>
              <p:ext uri="{D42A27DB-BD31-4B8C-83A1-F6EECF244321}">
                <p14:modId xmlns:p14="http://schemas.microsoft.com/office/powerpoint/2010/main" val="2535105267"/>
              </p:ext>
            </p:extLst>
          </p:nvPr>
        </p:nvGraphicFramePr>
        <p:xfrm>
          <a:off x="3275856" y="5035550"/>
          <a:ext cx="2160588" cy="820738"/>
        </p:xfrm>
        <a:graphic>
          <a:graphicData uri="http://schemas.openxmlformats.org/presentationml/2006/ole">
            <mc:AlternateContent xmlns:mc="http://schemas.openxmlformats.org/markup-compatibility/2006">
              <mc:Choice xmlns:v="urn:schemas-microsoft-com:vml" Requires="v">
                <p:oleObj spid="_x0000_s19471" name="Equation" r:id="rId4" imgW="1104840" imgH="419040" progId="Equation.3">
                  <p:embed/>
                </p:oleObj>
              </mc:Choice>
              <mc:Fallback>
                <p:oleObj name="Equation" r:id="rId4" imgW="1104840" imgH="419040" progId="Equation.3">
                  <p:embed/>
                  <p:pic>
                    <p:nvPicPr>
                      <p:cNvPr id="2048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5856" y="5035550"/>
                        <a:ext cx="2160588" cy="820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291371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l-GR" altLang="el-GR" dirty="0"/>
              <a:t>Παράδειγμα εφαρμογής του χ</a:t>
            </a:r>
            <a:r>
              <a:rPr lang="el-GR" altLang="el-GR" baseline="30000" dirty="0"/>
              <a:t>2</a:t>
            </a:r>
            <a:endParaRPr lang="en-GB" altLang="el-GR" baseline="30000" dirty="0"/>
          </a:p>
        </p:txBody>
      </p:sp>
      <p:sp>
        <p:nvSpPr>
          <p:cNvPr id="21507" name="Rectangle 3"/>
          <p:cNvSpPr>
            <a:spLocks noGrp="1" noChangeArrowheads="1"/>
          </p:cNvSpPr>
          <p:nvPr>
            <p:ph idx="1"/>
          </p:nvPr>
        </p:nvSpPr>
        <p:spPr/>
        <p:txBody>
          <a:bodyPr/>
          <a:lstStyle/>
          <a:p>
            <a:r>
              <a:rPr lang="el-GR" altLang="el-GR"/>
              <a:t>Διερεύνηση της χρήσης επιθέτων σε 5 θεματικά είδη κειμένων</a:t>
            </a:r>
          </a:p>
          <a:p>
            <a:pPr>
              <a:buFont typeface="Wingdings" panose="05000000000000000000" pitchFamily="2" charset="2"/>
              <a:buNone/>
            </a:pPr>
            <a:endParaRPr lang="en-GB" altLang="el-GR"/>
          </a:p>
        </p:txBody>
      </p:sp>
      <p:graphicFrame>
        <p:nvGraphicFramePr>
          <p:cNvPr id="21598" name="Group 94"/>
          <p:cNvGraphicFramePr>
            <a:graphicFrameLocks noGrp="1"/>
          </p:cNvGraphicFramePr>
          <p:nvPr/>
        </p:nvGraphicFramePr>
        <p:xfrm>
          <a:off x="611188" y="3068638"/>
          <a:ext cx="7402512" cy="1493520"/>
        </p:xfrm>
        <a:graphic>
          <a:graphicData uri="http://schemas.openxmlformats.org/drawingml/2006/table">
            <a:tbl>
              <a:tblPr/>
              <a:tblGrid>
                <a:gridCol w="1728787">
                  <a:extLst>
                    <a:ext uri="{9D8B030D-6E8A-4147-A177-3AD203B41FA5}">
                      <a16:colId xmlns="" xmlns:a16="http://schemas.microsoft.com/office/drawing/2014/main" val="1583603986"/>
                    </a:ext>
                  </a:extLst>
                </a:gridCol>
                <a:gridCol w="1133475">
                  <a:extLst>
                    <a:ext uri="{9D8B030D-6E8A-4147-A177-3AD203B41FA5}">
                      <a16:colId xmlns="" xmlns:a16="http://schemas.microsoft.com/office/drawing/2014/main" val="1229710171"/>
                    </a:ext>
                  </a:extLst>
                </a:gridCol>
                <a:gridCol w="903288">
                  <a:extLst>
                    <a:ext uri="{9D8B030D-6E8A-4147-A177-3AD203B41FA5}">
                      <a16:colId xmlns="" xmlns:a16="http://schemas.microsoft.com/office/drawing/2014/main" val="132092609"/>
                    </a:ext>
                  </a:extLst>
                </a:gridCol>
                <a:gridCol w="182562">
                  <a:extLst>
                    <a:ext uri="{9D8B030D-6E8A-4147-A177-3AD203B41FA5}">
                      <a16:colId xmlns="" xmlns:a16="http://schemas.microsoft.com/office/drawing/2014/main" val="1074272235"/>
                    </a:ext>
                  </a:extLst>
                </a:gridCol>
                <a:gridCol w="1008063">
                  <a:extLst>
                    <a:ext uri="{9D8B030D-6E8A-4147-A177-3AD203B41FA5}">
                      <a16:colId xmlns="" xmlns:a16="http://schemas.microsoft.com/office/drawing/2014/main" val="1770425046"/>
                    </a:ext>
                  </a:extLst>
                </a:gridCol>
                <a:gridCol w="1179512">
                  <a:extLst>
                    <a:ext uri="{9D8B030D-6E8A-4147-A177-3AD203B41FA5}">
                      <a16:colId xmlns="" xmlns:a16="http://schemas.microsoft.com/office/drawing/2014/main" val="2357541343"/>
                    </a:ext>
                  </a:extLst>
                </a:gridCol>
                <a:gridCol w="1266825">
                  <a:extLst>
                    <a:ext uri="{9D8B030D-6E8A-4147-A177-3AD203B41FA5}">
                      <a16:colId xmlns="" xmlns:a16="http://schemas.microsoft.com/office/drawing/2014/main" val="1096527598"/>
                    </a:ext>
                  </a:extLst>
                </a:gridCol>
              </a:tblGrid>
              <a:tr h="0">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Επιστήμη</a:t>
                      </a:r>
                      <a:endParaRPr kumimoji="0" lang="en-GB"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Ιστορία</a:t>
                      </a:r>
                      <a:endParaRPr kumimoji="0" lang="en-GB"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l-GR"/>
                    </a:p>
                  </a:txBody>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Πολιτική</a:t>
                      </a:r>
                      <a:endParaRPr kumimoji="0" lang="en-GB"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Οικονομία</a:t>
                      </a:r>
                      <a:endParaRPr kumimoji="0" lang="en-GB"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Σύνολο</a:t>
                      </a:r>
                      <a:endParaRPr kumimoji="0" lang="en-GB"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765143326"/>
                  </a:ext>
                </a:extLst>
              </a:tr>
              <a:tr h="30162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Παρατηρημένες συχνότητες (Ο)</a:t>
                      </a:r>
                      <a:endParaRPr kumimoji="0" lang="en-GB"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48</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41</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27</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l-GR"/>
                    </a:p>
                  </a:txBody>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129</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326514194"/>
                  </a:ext>
                </a:extLst>
              </a:tr>
              <a:tr h="30162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Αναμενόμενες συχνότητες (Ε)</a:t>
                      </a:r>
                      <a:endParaRPr kumimoji="0" lang="en-GB" altLang="el-GR" sz="16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32,25</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32,25</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32,25</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l-GR"/>
                    </a:p>
                  </a:txBody>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32,25</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129</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739728535"/>
                  </a:ext>
                </a:extLst>
              </a:tr>
            </a:tbl>
          </a:graphicData>
        </a:graphic>
      </p:graphicFrame>
    </p:spTree>
    <p:extLst>
      <p:ext uri="{BB962C8B-B14F-4D97-AF65-F5344CB8AC3E}">
        <p14:creationId xmlns:p14="http://schemas.microsoft.com/office/powerpoint/2010/main" val="753854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l-GR" altLang="el-GR" dirty="0"/>
              <a:t>χ</a:t>
            </a:r>
            <a:r>
              <a:rPr lang="el-GR" altLang="el-GR" baseline="30000" dirty="0"/>
              <a:t>2</a:t>
            </a:r>
            <a:r>
              <a:rPr lang="el-GR" altLang="el-GR" dirty="0"/>
              <a:t> με δύο μεταβλητές</a:t>
            </a:r>
            <a:endParaRPr lang="en-GB" altLang="el-GR" dirty="0"/>
          </a:p>
        </p:txBody>
      </p:sp>
      <p:graphicFrame>
        <p:nvGraphicFramePr>
          <p:cNvPr id="22532" name="Object 4"/>
          <p:cNvGraphicFramePr>
            <a:graphicFrameLocks noGrp="1" noChangeAspect="1"/>
          </p:cNvGraphicFramePr>
          <p:nvPr>
            <p:ph idx="1"/>
          </p:nvPr>
        </p:nvGraphicFramePr>
        <p:xfrm>
          <a:off x="3981450" y="3579813"/>
          <a:ext cx="1193800" cy="482600"/>
        </p:xfrm>
        <a:graphic>
          <a:graphicData uri="http://schemas.openxmlformats.org/presentationml/2006/ole">
            <mc:AlternateContent xmlns:mc="http://schemas.openxmlformats.org/markup-compatibility/2006">
              <mc:Choice xmlns:v="urn:schemas-microsoft-com:vml" Requires="v">
                <p:oleObj spid="_x0000_s20495" name="Equation" r:id="rId4" imgW="1193760" imgH="482400" progId="Equation.3">
                  <p:embed/>
                </p:oleObj>
              </mc:Choice>
              <mc:Fallback>
                <p:oleObj name="Equation" r:id="rId4" imgW="1193760" imgH="482400" progId="Equation.3">
                  <p:embed/>
                  <p:pic>
                    <p:nvPicPr>
                      <p:cNvPr id="2253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1450" y="3579813"/>
                        <a:ext cx="11938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31" name="Rectangle 3"/>
          <p:cNvSpPr>
            <a:spLocks noGrp="1" noChangeArrowheads="1"/>
          </p:cNvSpPr>
          <p:nvPr>
            <p:ph type="body" sz="half" idx="4294967295"/>
          </p:nvPr>
        </p:nvSpPr>
        <p:spPr>
          <a:xfrm>
            <a:off x="0" y="1981200"/>
            <a:ext cx="8147050" cy="3886200"/>
          </a:xfrm>
        </p:spPr>
        <p:txBody>
          <a:bodyPr/>
          <a:lstStyle/>
          <a:p>
            <a:r>
              <a:rPr lang="el-GR" altLang="el-GR" sz="2000" dirty="0"/>
              <a:t>Στο</a:t>
            </a:r>
            <a:r>
              <a:rPr lang="el-GR" altLang="el-GR" sz="2400" dirty="0"/>
              <a:t> χ</a:t>
            </a:r>
            <a:r>
              <a:rPr lang="el-GR" altLang="el-GR" sz="2400" baseline="30000" dirty="0"/>
              <a:t>2</a:t>
            </a:r>
            <a:r>
              <a:rPr lang="el-GR" altLang="el-GR" sz="2400" dirty="0"/>
              <a:t> </a:t>
            </a:r>
            <a:r>
              <a:rPr lang="el-GR" altLang="el-GR" sz="2000" dirty="0"/>
              <a:t>με δύο μεταβλητές επεκτείνουμε την χρήση του </a:t>
            </a:r>
            <a:r>
              <a:rPr lang="el-GR" altLang="el-GR" sz="2400" dirty="0"/>
              <a:t>χ</a:t>
            </a:r>
            <a:r>
              <a:rPr lang="el-GR" altLang="el-GR" sz="2400" baseline="30000" dirty="0"/>
              <a:t>2</a:t>
            </a:r>
            <a:r>
              <a:rPr lang="el-GR" altLang="el-GR" sz="2000" dirty="0"/>
              <a:t> με μια μεταβλητή. Το μόνο που αλλάζει είναι ο υπολογισμός των αναμενόμενων συχνοτήτων. Αυτός προκύπτει από το γινόμενο του συνόλου της στήλης και του συνόλου της σειράς το οποίο διαιρείται από το συνολικό άθροισμα των συχνοτήτων του πίνακα</a:t>
            </a:r>
            <a:r>
              <a:rPr lang="en-US" altLang="el-GR" sz="2000" dirty="0"/>
              <a:t>:</a:t>
            </a:r>
          </a:p>
          <a:p>
            <a:endParaRPr lang="en-GB" altLang="el-GR" sz="2000" dirty="0"/>
          </a:p>
        </p:txBody>
      </p:sp>
    </p:spTree>
    <p:extLst>
      <p:ext uri="{BB962C8B-B14F-4D97-AF65-F5344CB8AC3E}">
        <p14:creationId xmlns:p14="http://schemas.microsoft.com/office/powerpoint/2010/main" val="760148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Autofit/>
          </a:bodyPr>
          <a:lstStyle/>
          <a:p>
            <a:r>
              <a:rPr lang="el-GR" altLang="el-GR" sz="4000" dirty="0"/>
              <a:t>Παράδειγμα εφαρμογής του χ</a:t>
            </a:r>
            <a:r>
              <a:rPr lang="el-GR" altLang="el-GR" sz="4000" baseline="30000" dirty="0"/>
              <a:t>2 </a:t>
            </a:r>
            <a:r>
              <a:rPr lang="el-GR" altLang="el-GR" sz="4000" dirty="0"/>
              <a:t>με δύο μεταβλητές</a:t>
            </a:r>
            <a:endParaRPr lang="en-GB" altLang="el-GR" sz="4000" baseline="30000" dirty="0"/>
          </a:p>
        </p:txBody>
      </p:sp>
      <p:sp>
        <p:nvSpPr>
          <p:cNvPr id="23555" name="Rectangle 3"/>
          <p:cNvSpPr>
            <a:spLocks noGrp="1" noChangeArrowheads="1"/>
          </p:cNvSpPr>
          <p:nvPr>
            <p:ph idx="1"/>
          </p:nvPr>
        </p:nvSpPr>
        <p:spPr/>
        <p:txBody>
          <a:bodyPr/>
          <a:lstStyle/>
          <a:p>
            <a:r>
              <a:rPr lang="el-GR" altLang="el-GR" sz="2400"/>
              <a:t>Διερεύνηση της χρήσης των επιθέτων και των ρημάτων σε διαφορετικά είδη κειμένων.</a:t>
            </a:r>
            <a:endParaRPr lang="en-GB" altLang="el-GR" sz="2400"/>
          </a:p>
        </p:txBody>
      </p:sp>
      <p:graphicFrame>
        <p:nvGraphicFramePr>
          <p:cNvPr id="23641" name="Group 89"/>
          <p:cNvGraphicFramePr>
            <a:graphicFrameLocks noGrp="1"/>
          </p:cNvGraphicFramePr>
          <p:nvPr/>
        </p:nvGraphicFramePr>
        <p:xfrm>
          <a:off x="1547813" y="2852738"/>
          <a:ext cx="5761037" cy="3329053"/>
        </p:xfrm>
        <a:graphic>
          <a:graphicData uri="http://schemas.openxmlformats.org/drawingml/2006/table">
            <a:tbl>
              <a:tblPr/>
              <a:tblGrid>
                <a:gridCol w="1765300">
                  <a:extLst>
                    <a:ext uri="{9D8B030D-6E8A-4147-A177-3AD203B41FA5}">
                      <a16:colId xmlns="" xmlns:a16="http://schemas.microsoft.com/office/drawing/2014/main" val="3548598453"/>
                    </a:ext>
                  </a:extLst>
                </a:gridCol>
                <a:gridCol w="946150">
                  <a:extLst>
                    <a:ext uri="{9D8B030D-6E8A-4147-A177-3AD203B41FA5}">
                      <a16:colId xmlns="" xmlns:a16="http://schemas.microsoft.com/office/drawing/2014/main" val="743955273"/>
                    </a:ext>
                  </a:extLst>
                </a:gridCol>
                <a:gridCol w="1284287">
                  <a:extLst>
                    <a:ext uri="{9D8B030D-6E8A-4147-A177-3AD203B41FA5}">
                      <a16:colId xmlns="" xmlns:a16="http://schemas.microsoft.com/office/drawing/2014/main" val="3615984163"/>
                    </a:ext>
                  </a:extLst>
                </a:gridCol>
                <a:gridCol w="1765300">
                  <a:extLst>
                    <a:ext uri="{9D8B030D-6E8A-4147-A177-3AD203B41FA5}">
                      <a16:colId xmlns="" xmlns:a16="http://schemas.microsoft.com/office/drawing/2014/main" val="4195828827"/>
                    </a:ext>
                  </a:extLst>
                </a:gridCol>
              </a:tblGrid>
              <a:tr h="2825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4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Επίθετα</a:t>
                      </a:r>
                      <a:endParaRPr kumimoji="0" lang="en-GB" altLang="el-GR" sz="14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4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Ουσιαστικά</a:t>
                      </a:r>
                      <a:endParaRPr kumimoji="0" lang="en-GB" altLang="el-GR" sz="14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4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Άθροισμα σειράς</a:t>
                      </a:r>
                      <a:endParaRPr kumimoji="0" lang="en-GB" altLang="el-GR" sz="14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453041555"/>
                  </a:ext>
                </a:extLst>
              </a:tr>
              <a:tr h="279400">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Επιστήμη</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855458710"/>
                  </a:ext>
                </a:extLst>
              </a:tr>
              <a:tr h="2825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Ο</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48</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7</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55</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312965785"/>
                  </a:ext>
                </a:extLst>
              </a:tr>
              <a:tr h="28098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Ε</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rPr>
                        <a:t>36,39</a:t>
                      </a:r>
                      <a:endParaRPr kumimoji="0" lang="en-GB"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rPr>
                        <a:t>18,61</a:t>
                      </a:r>
                      <a:endParaRPr kumimoji="0" lang="en-GB"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741718256"/>
                  </a:ext>
                </a:extLst>
              </a:tr>
              <a:tr h="28098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Οικονομικά</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276224085"/>
                  </a:ext>
                </a:extLst>
              </a:tr>
              <a:tr h="2825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Ο</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27</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16</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43</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602612357"/>
                  </a:ext>
                </a:extLst>
              </a:tr>
              <a:tr h="28098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Ε</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rPr>
                        <a:t>28,45</a:t>
                      </a:r>
                      <a:endParaRPr kumimoji="0" lang="en-GB"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rPr>
                        <a:t>14,55</a:t>
                      </a:r>
                      <a:endParaRPr kumimoji="0" lang="en-GB"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011994442"/>
                  </a:ext>
                </a:extLst>
              </a:tr>
              <a:tr h="28098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Ιστορία</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750609382"/>
                  </a:ext>
                </a:extLst>
              </a:tr>
              <a:tr h="2825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Ο</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22</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405664387"/>
                  </a:ext>
                </a:extLst>
              </a:tr>
              <a:tr h="279400">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Ε</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rPr>
                        <a:t>23,16</a:t>
                      </a:r>
                      <a:endParaRPr kumimoji="0" lang="en-GB"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rPr>
                        <a:t>11,84</a:t>
                      </a:r>
                      <a:endParaRPr kumimoji="0" lang="en-GB" altLang="el-GR" sz="1200" b="0" i="0" u="none" strike="noStrike" cap="none" normalizeH="0" baseline="0" smtClean="0">
                        <a:ln>
                          <a:noFill/>
                        </a:ln>
                        <a:solidFill>
                          <a:srgbClr val="FF0000"/>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885685654"/>
                  </a:ext>
                </a:extLst>
              </a:tr>
              <a:tr h="2825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Άθροισμα στήλης</a:t>
                      </a:r>
                      <a:endParaRPr kumimoji="0" lang="en-GB" altLang="el-GR" sz="12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88</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45</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133 </a:t>
                      </a:r>
                    </a:p>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Συνολικό άθροισμα</a:t>
                      </a:r>
                      <a:endParaRPr kumimoji="0" lang="en-GB" altLang="el-GR" sz="12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263116917"/>
                  </a:ext>
                </a:extLst>
              </a:tr>
            </a:tbl>
          </a:graphicData>
        </a:graphic>
      </p:graphicFrame>
      <p:sp>
        <p:nvSpPr>
          <p:cNvPr id="23632" name="Oval 80"/>
          <p:cNvSpPr>
            <a:spLocks noChangeArrowheads="1"/>
          </p:cNvSpPr>
          <p:nvPr/>
        </p:nvSpPr>
        <p:spPr bwMode="auto">
          <a:xfrm>
            <a:off x="3492500" y="3716338"/>
            <a:ext cx="574675" cy="2889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3633" name="Oval 81"/>
          <p:cNvSpPr>
            <a:spLocks noChangeArrowheads="1"/>
          </p:cNvSpPr>
          <p:nvPr/>
        </p:nvSpPr>
        <p:spPr bwMode="auto">
          <a:xfrm>
            <a:off x="3492500" y="5734050"/>
            <a:ext cx="574675" cy="2889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3634" name="Oval 82"/>
          <p:cNvSpPr>
            <a:spLocks noChangeArrowheads="1"/>
          </p:cNvSpPr>
          <p:nvPr/>
        </p:nvSpPr>
        <p:spPr bwMode="auto">
          <a:xfrm>
            <a:off x="6156325" y="3429000"/>
            <a:ext cx="574675" cy="2889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3635" name="Oval 83"/>
          <p:cNvSpPr>
            <a:spLocks noChangeArrowheads="1"/>
          </p:cNvSpPr>
          <p:nvPr/>
        </p:nvSpPr>
        <p:spPr bwMode="auto">
          <a:xfrm>
            <a:off x="6156325" y="5661025"/>
            <a:ext cx="574675" cy="2889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3636" name="Line 84"/>
          <p:cNvSpPr>
            <a:spLocks noChangeShapeType="1"/>
          </p:cNvSpPr>
          <p:nvPr/>
        </p:nvSpPr>
        <p:spPr bwMode="auto">
          <a:xfrm flipV="1">
            <a:off x="3924300" y="3644900"/>
            <a:ext cx="2303463" cy="20891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3637" name="Line 85"/>
          <p:cNvSpPr>
            <a:spLocks noChangeShapeType="1"/>
          </p:cNvSpPr>
          <p:nvPr/>
        </p:nvSpPr>
        <p:spPr bwMode="auto">
          <a:xfrm>
            <a:off x="4067175" y="5876925"/>
            <a:ext cx="208915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3638" name="Line 86"/>
          <p:cNvSpPr>
            <a:spLocks noChangeShapeType="1"/>
          </p:cNvSpPr>
          <p:nvPr/>
        </p:nvSpPr>
        <p:spPr bwMode="auto">
          <a:xfrm>
            <a:off x="6443663" y="3716338"/>
            <a:ext cx="0" cy="194468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3639" name="Line 87"/>
          <p:cNvSpPr>
            <a:spLocks noChangeShapeType="1"/>
          </p:cNvSpPr>
          <p:nvPr/>
        </p:nvSpPr>
        <p:spPr bwMode="auto">
          <a:xfrm flipH="1" flipV="1">
            <a:off x="3851275" y="4005263"/>
            <a:ext cx="1296988" cy="647700"/>
          </a:xfrm>
          <a:prstGeom prst="line">
            <a:avLst/>
          </a:prstGeom>
          <a:noFill/>
          <a:ln w="76200" cmpd="tri">
            <a:solidFill>
              <a:srgbClr val="0000FF"/>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extLst>
      <p:ext uri="{BB962C8B-B14F-4D97-AF65-F5344CB8AC3E}">
        <p14:creationId xmlns:p14="http://schemas.microsoft.com/office/powerpoint/2010/main" val="941563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l-GR" altLang="el-GR" dirty="0"/>
              <a:t>Ποιοτικά δεδομένα</a:t>
            </a:r>
            <a:endParaRPr lang="en-GB" altLang="el-GR" dirty="0"/>
          </a:p>
        </p:txBody>
      </p:sp>
      <p:sp>
        <p:nvSpPr>
          <p:cNvPr id="25603" name="Rectangle 3"/>
          <p:cNvSpPr>
            <a:spLocks noGrp="1" noChangeArrowheads="1"/>
          </p:cNvSpPr>
          <p:nvPr>
            <p:ph idx="1"/>
          </p:nvPr>
        </p:nvSpPr>
        <p:spPr/>
        <p:txBody>
          <a:bodyPr/>
          <a:lstStyle/>
          <a:p>
            <a:r>
              <a:rPr lang="el-GR" altLang="el-GR" sz="2800"/>
              <a:t>Πολλές φορές ο ερευνητής ενδιαφέρεται να συγκρίνει δύο ομάδες ανθρώπων σχετικά με το πώς αξιολογούν μια μεταβλητή.</a:t>
            </a:r>
          </a:p>
          <a:p>
            <a:r>
              <a:rPr lang="el-GR" altLang="el-GR" sz="2800"/>
              <a:t>Π.χ. Μπορούμε να μελετήσουμε κατά πόσο μια ομάδα ομιλητών που έχουν ως μητρική γλώσσα τα ελληνικά αξιολογεί την γραμματικότητα συγκεκριμένων προτάσεων με μια ομάδα ξένων που μαθαίνουν τα ελληνικά ως ξένη γλώσσα.</a:t>
            </a:r>
            <a:endParaRPr lang="en-GB" altLang="el-GR" sz="2800"/>
          </a:p>
        </p:txBody>
      </p:sp>
    </p:spTree>
    <p:extLst>
      <p:ext uri="{BB962C8B-B14F-4D97-AF65-F5344CB8AC3E}">
        <p14:creationId xmlns:p14="http://schemas.microsoft.com/office/powerpoint/2010/main" val="1966975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r>
              <a:rPr lang="el-GR" altLang="el-GR" dirty="0"/>
              <a:t>Ποιοτικά δεδομένα – </a:t>
            </a:r>
            <a:r>
              <a:rPr lang="en-US" altLang="el-GR" dirty="0"/>
              <a:t>Median test</a:t>
            </a:r>
            <a:endParaRPr lang="en-GB" altLang="el-GR" dirty="0"/>
          </a:p>
        </p:txBody>
      </p:sp>
      <p:sp>
        <p:nvSpPr>
          <p:cNvPr id="26627" name="Rectangle 3"/>
          <p:cNvSpPr>
            <a:spLocks noGrp="1" noChangeArrowheads="1"/>
          </p:cNvSpPr>
          <p:nvPr>
            <p:ph type="body" idx="1"/>
          </p:nvPr>
        </p:nvSpPr>
        <p:spPr/>
        <p:txBody>
          <a:bodyPr/>
          <a:lstStyle/>
          <a:p>
            <a:pPr>
              <a:lnSpc>
                <a:spcPct val="90000"/>
              </a:lnSpc>
            </a:pPr>
            <a:r>
              <a:rPr lang="el-GR" altLang="el-GR" sz="2400"/>
              <a:t>Για το προηγούμενο παράδειγμα μπορούμε να χρησιμοποιήσουμε το </a:t>
            </a:r>
            <a:r>
              <a:rPr lang="en-US" altLang="el-GR" sz="2400"/>
              <a:t>median test</a:t>
            </a:r>
            <a:r>
              <a:rPr lang="es-ES" altLang="el-GR" sz="2400"/>
              <a:t>. </a:t>
            </a:r>
            <a:r>
              <a:rPr lang="el-GR" altLang="el-GR" sz="2400"/>
              <a:t>Θα πρέπει να καταχωρήσουμε όλες τις τιμές της κάθε ομάδας και να υπολογίσουμε την διάμεσο, την τιμή εκείνη όπου χωρίζει τα δεδομένα μας σε ισοπληθείς ομάδες. </a:t>
            </a:r>
          </a:p>
          <a:p>
            <a:pPr>
              <a:lnSpc>
                <a:spcPct val="90000"/>
              </a:lnSpc>
            </a:pPr>
            <a:r>
              <a:rPr lang="el-GR" altLang="el-GR" sz="2400"/>
              <a:t>Στη συνέχεια θα χωρίσουμε τα δεδομένα σε δύο ομάδες. Η πρώτη θα περιλαμβάνει τον αριθμό των περιπτώσεων πάνω από τη διάμεσο και η δεύτερη τον αριθμό των περιπτώσεων κάτω από τη διάμεσο. Έτσι θα συνεχίσουμε και θα υπολογίσουμε το χ</a:t>
            </a:r>
            <a:r>
              <a:rPr lang="el-GR" altLang="el-GR" sz="2400" baseline="30000"/>
              <a:t>2</a:t>
            </a:r>
            <a:r>
              <a:rPr lang="el-GR" altLang="el-GR" sz="2400"/>
              <a:t> με τον τρόπο που δείξαμε πριν.</a:t>
            </a:r>
            <a:endParaRPr lang="en-GB" altLang="el-GR" sz="2400"/>
          </a:p>
        </p:txBody>
      </p:sp>
    </p:spTree>
    <p:extLst>
      <p:ext uri="{BB962C8B-B14F-4D97-AF65-F5344CB8AC3E}">
        <p14:creationId xmlns:p14="http://schemas.microsoft.com/office/powerpoint/2010/main" val="309812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l-GR" altLang="el-GR" dirty="0"/>
              <a:t>Ποιοτικά δεδομένα – Άλλα </a:t>
            </a:r>
            <a:r>
              <a:rPr lang="en-US" altLang="el-GR" dirty="0"/>
              <a:t>test</a:t>
            </a:r>
            <a:endParaRPr lang="en-GB" altLang="el-GR" dirty="0"/>
          </a:p>
        </p:txBody>
      </p:sp>
      <p:sp>
        <p:nvSpPr>
          <p:cNvPr id="27651" name="Rectangle 3"/>
          <p:cNvSpPr>
            <a:spLocks noGrp="1" noChangeArrowheads="1"/>
          </p:cNvSpPr>
          <p:nvPr>
            <p:ph type="body" idx="1"/>
          </p:nvPr>
        </p:nvSpPr>
        <p:spPr/>
        <p:txBody>
          <a:bodyPr>
            <a:normAutofit lnSpcReduction="10000"/>
          </a:bodyPr>
          <a:lstStyle/>
          <a:p>
            <a:pPr>
              <a:spcAft>
                <a:spcPts val="600"/>
              </a:spcAft>
            </a:pPr>
            <a:r>
              <a:rPr lang="en-US" altLang="el-GR" sz="2400" b="1" dirty="0"/>
              <a:t>Mann-Whitney U-test: </a:t>
            </a:r>
            <a:r>
              <a:rPr lang="el-GR" altLang="el-GR" sz="2400" dirty="0"/>
              <a:t>χρησιμοποιείται για να αναλύσει διαφορές δύο ομάδων όταν τα δεδομένα είναι σοβαρά σκεβρωμένα.</a:t>
            </a:r>
          </a:p>
          <a:p>
            <a:pPr>
              <a:spcAft>
                <a:spcPts val="600"/>
              </a:spcAft>
            </a:pPr>
            <a:r>
              <a:rPr lang="en-US" altLang="el-GR" sz="2400" b="1" dirty="0" err="1"/>
              <a:t>Kruskal</a:t>
            </a:r>
            <a:r>
              <a:rPr lang="en-US" altLang="el-GR" sz="2400" b="1" dirty="0"/>
              <a:t>-Wallis: </a:t>
            </a:r>
            <a:r>
              <a:rPr lang="el-GR" altLang="el-GR" sz="2400" dirty="0"/>
              <a:t>χρησιμοποιείται για να αναλύσει διαφορές περισσότερων των δύο ομάδων.</a:t>
            </a:r>
          </a:p>
          <a:p>
            <a:pPr>
              <a:spcAft>
                <a:spcPts val="600"/>
              </a:spcAft>
            </a:pPr>
            <a:r>
              <a:rPr lang="en-US" altLang="el-GR" sz="2400" b="1" dirty="0" err="1"/>
              <a:t>Wilkoxon</a:t>
            </a:r>
            <a:r>
              <a:rPr lang="en-US" altLang="el-GR" sz="2400" b="1" dirty="0"/>
              <a:t> signed-rank test:</a:t>
            </a:r>
            <a:r>
              <a:rPr lang="es-ES" altLang="el-GR" sz="2400" b="1" dirty="0"/>
              <a:t> </a:t>
            </a:r>
            <a:r>
              <a:rPr lang="el-GR" altLang="el-GR" sz="2400" dirty="0"/>
              <a:t>χρησιμοποιείται για να εξετάσει διαφορές μεταξύ κατατάξεων για ένα φαινόμενο που έχουν προκύψει από δύο κριτές.</a:t>
            </a:r>
          </a:p>
          <a:p>
            <a:pPr>
              <a:spcAft>
                <a:spcPts val="600"/>
              </a:spcAft>
            </a:pPr>
            <a:r>
              <a:rPr lang="en-US" altLang="el-GR" sz="2400" b="1" dirty="0"/>
              <a:t>Friedman test: </a:t>
            </a:r>
            <a:r>
              <a:rPr lang="el-GR" altLang="el-GR" sz="2400" dirty="0"/>
              <a:t>χρησιμοποιείται για να εξετάσει διαφορές μεταξύ κατατάξεων για ένα φαινόμενο που έχουν προκύψει από πολλούς κριτές</a:t>
            </a:r>
            <a:endParaRPr lang="en-GB" altLang="el-GR" sz="2400" dirty="0"/>
          </a:p>
        </p:txBody>
      </p:sp>
    </p:spTree>
    <p:extLst>
      <p:ext uri="{BB962C8B-B14F-4D97-AF65-F5344CB8AC3E}">
        <p14:creationId xmlns:p14="http://schemas.microsoft.com/office/powerpoint/2010/main" val="1763377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l-GR" altLang="el-GR" dirty="0"/>
              <a:t>Αριθμητικά δεδομένα – </a:t>
            </a:r>
            <a:r>
              <a:rPr lang="en-US" altLang="el-GR" dirty="0"/>
              <a:t>t-test</a:t>
            </a:r>
            <a:endParaRPr lang="en-GB" altLang="el-GR" dirty="0"/>
          </a:p>
        </p:txBody>
      </p:sp>
      <p:sp>
        <p:nvSpPr>
          <p:cNvPr id="28675" name="Rectangle 3"/>
          <p:cNvSpPr>
            <a:spLocks noGrp="1" noChangeArrowheads="1"/>
          </p:cNvSpPr>
          <p:nvPr>
            <p:ph type="body" idx="1"/>
          </p:nvPr>
        </p:nvSpPr>
        <p:spPr/>
        <p:txBody>
          <a:bodyPr/>
          <a:lstStyle/>
          <a:p>
            <a:r>
              <a:rPr lang="el-GR" altLang="el-GR" sz="2800" dirty="0"/>
              <a:t>Οι ερευνητές χρησιμοποιούν </a:t>
            </a:r>
            <a:r>
              <a:rPr lang="en-US" altLang="el-GR" sz="2800" dirty="0"/>
              <a:t>t-test</a:t>
            </a:r>
            <a:r>
              <a:rPr lang="es-ES" altLang="el-GR" sz="2800" dirty="0"/>
              <a:t> </a:t>
            </a:r>
            <a:r>
              <a:rPr lang="el-GR" altLang="el-GR" sz="2800" dirty="0"/>
              <a:t>όταν θέλουν να εξετάσουν κατά πόσο η διαφορά μεταξύ </a:t>
            </a:r>
            <a:r>
              <a:rPr lang="el-GR" altLang="el-GR" b="1" dirty="0">
                <a:solidFill>
                  <a:srgbClr val="5075BC"/>
                </a:solidFill>
              </a:rPr>
              <a:t>δύο</a:t>
            </a:r>
            <a:r>
              <a:rPr lang="el-GR" altLang="el-GR" b="1" dirty="0">
                <a:solidFill>
                  <a:srgbClr val="FF0000"/>
                </a:solidFill>
              </a:rPr>
              <a:t> </a:t>
            </a:r>
            <a:r>
              <a:rPr lang="el-GR" altLang="el-GR" b="1" dirty="0">
                <a:solidFill>
                  <a:srgbClr val="5075BC"/>
                </a:solidFill>
              </a:rPr>
              <a:t>ομάδων</a:t>
            </a:r>
            <a:r>
              <a:rPr lang="el-GR" altLang="el-GR" dirty="0"/>
              <a:t> </a:t>
            </a:r>
            <a:r>
              <a:rPr lang="el-GR" altLang="el-GR" sz="2800" dirty="0"/>
              <a:t>σε κάποιο φαινόμενο που μπορεί να μετρηθεί σε </a:t>
            </a:r>
            <a:r>
              <a:rPr lang="el-GR" altLang="el-GR" b="1" dirty="0">
                <a:solidFill>
                  <a:srgbClr val="5075BC"/>
                </a:solidFill>
              </a:rPr>
              <a:t>αριθμητική κλίμακα</a:t>
            </a:r>
            <a:r>
              <a:rPr lang="el-GR" altLang="el-GR" dirty="0">
                <a:solidFill>
                  <a:srgbClr val="5075BC"/>
                </a:solidFill>
              </a:rPr>
              <a:t> </a:t>
            </a:r>
            <a:r>
              <a:rPr lang="el-GR" altLang="el-GR" sz="2800" dirty="0"/>
              <a:t>είναι πραγματική και όχι τυχαία. Υπάρχουν δύο είδη:</a:t>
            </a:r>
          </a:p>
          <a:p>
            <a:pPr lvl="1"/>
            <a:r>
              <a:rPr lang="en-US" altLang="el-GR" sz="2400" dirty="0"/>
              <a:t>t-test </a:t>
            </a:r>
            <a:r>
              <a:rPr lang="el-GR" altLang="el-GR" sz="2400" dirty="0"/>
              <a:t>ανεξάρτητων δειγμάτων</a:t>
            </a:r>
            <a:r>
              <a:rPr lang="en-US" altLang="el-GR" sz="2400" dirty="0"/>
              <a:t> (independent sample t-test)</a:t>
            </a:r>
            <a:endParaRPr lang="el-GR" altLang="el-GR" sz="2400" dirty="0"/>
          </a:p>
          <a:p>
            <a:pPr lvl="1"/>
            <a:r>
              <a:rPr lang="en-US" altLang="el-GR" sz="2400" dirty="0"/>
              <a:t>t-test </a:t>
            </a:r>
            <a:r>
              <a:rPr lang="el-GR" altLang="el-GR" sz="2400" dirty="0"/>
              <a:t>εξαρτημένων δειγμάτων (</a:t>
            </a:r>
            <a:r>
              <a:rPr lang="en-US" altLang="el-GR" sz="2400" dirty="0"/>
              <a:t>related measures t-test)</a:t>
            </a:r>
            <a:endParaRPr lang="el-GR" altLang="el-GR" sz="2400" dirty="0"/>
          </a:p>
          <a:p>
            <a:pPr lvl="1"/>
            <a:endParaRPr lang="en-GB" altLang="el-GR" sz="2400" dirty="0"/>
          </a:p>
        </p:txBody>
      </p:sp>
    </p:spTree>
    <p:extLst>
      <p:ext uri="{BB962C8B-B14F-4D97-AF65-F5344CB8AC3E}">
        <p14:creationId xmlns:p14="http://schemas.microsoft.com/office/powerpoint/2010/main" val="3394277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el-GR" altLang="el-GR" dirty="0"/>
              <a:t>Στόχοι της επαγωγικής στατιστικής</a:t>
            </a:r>
            <a:endParaRPr lang="en-GB" altLang="el-GR" dirty="0"/>
          </a:p>
        </p:txBody>
      </p:sp>
      <p:sp>
        <p:nvSpPr>
          <p:cNvPr id="6147" name="Rectangle 3"/>
          <p:cNvSpPr>
            <a:spLocks noGrp="1" noChangeArrowheads="1"/>
          </p:cNvSpPr>
          <p:nvPr>
            <p:ph type="body" idx="1"/>
          </p:nvPr>
        </p:nvSpPr>
        <p:spPr/>
        <p:txBody>
          <a:bodyPr>
            <a:normAutofit/>
          </a:bodyPr>
          <a:lstStyle/>
          <a:p>
            <a:pPr>
              <a:spcAft>
                <a:spcPts val="600"/>
              </a:spcAft>
            </a:pPr>
            <a:r>
              <a:rPr lang="el-GR" altLang="el-GR" b="1" dirty="0"/>
              <a:t>Εκτίμηση</a:t>
            </a:r>
            <a:r>
              <a:rPr lang="en-US" altLang="el-GR" b="1" dirty="0"/>
              <a:t> (estimation)</a:t>
            </a:r>
            <a:r>
              <a:rPr lang="el-GR" altLang="el-GR" b="1" dirty="0" smtClean="0"/>
              <a:t>:</a:t>
            </a:r>
            <a:endParaRPr lang="en-US" altLang="el-GR" b="1" dirty="0" smtClean="0"/>
          </a:p>
          <a:p>
            <a:pPr marL="400050" lvl="1" indent="0">
              <a:spcAft>
                <a:spcPts val="600"/>
              </a:spcAft>
              <a:buNone/>
            </a:pPr>
            <a:r>
              <a:rPr lang="el-GR" altLang="el-GR" dirty="0" smtClean="0"/>
              <a:t>χρησιμοποιώντας </a:t>
            </a:r>
            <a:r>
              <a:rPr lang="el-GR" altLang="el-GR" dirty="0"/>
              <a:t>τις μετρήσεις ενός δείγματος εκτιμούμε τις παραμέτρους του πληθυσμού</a:t>
            </a:r>
          </a:p>
          <a:p>
            <a:pPr>
              <a:spcAft>
                <a:spcPts val="600"/>
              </a:spcAft>
            </a:pPr>
            <a:r>
              <a:rPr lang="el-GR" altLang="el-GR" b="1" dirty="0"/>
              <a:t>Έλεγχος Σημαντικότητας (</a:t>
            </a:r>
            <a:r>
              <a:rPr lang="en-US" altLang="el-GR" b="1" dirty="0"/>
              <a:t>significance testing)</a:t>
            </a:r>
            <a:r>
              <a:rPr lang="el-GR" altLang="el-GR" b="1" dirty="0" smtClean="0"/>
              <a:t>:</a:t>
            </a:r>
            <a:endParaRPr lang="en-US" altLang="el-GR" b="1" dirty="0" smtClean="0"/>
          </a:p>
          <a:p>
            <a:pPr marL="400050" lvl="1" indent="0">
              <a:spcAft>
                <a:spcPts val="600"/>
              </a:spcAft>
              <a:buNone/>
            </a:pPr>
            <a:r>
              <a:rPr lang="el-GR" altLang="el-GR" dirty="0" smtClean="0"/>
              <a:t>αξιολογούμε </a:t>
            </a:r>
            <a:r>
              <a:rPr lang="el-GR" altLang="el-GR" dirty="0"/>
              <a:t>το κατά πόσο διαφορές που εμφανίζονται σε διαφορετικές ομάδες ή μεταβλητές είναι πραγματικές ή προκύπτουν τυχαία.</a:t>
            </a:r>
            <a:endParaRPr lang="en-GB" altLang="el-GR" dirty="0"/>
          </a:p>
        </p:txBody>
      </p:sp>
    </p:spTree>
    <p:extLst>
      <p:ext uri="{BB962C8B-B14F-4D97-AF65-F5344CB8AC3E}">
        <p14:creationId xmlns:p14="http://schemas.microsoft.com/office/powerpoint/2010/main" val="2687236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07504" y="274638"/>
            <a:ext cx="8928992" cy="1143000"/>
          </a:xfrm>
        </p:spPr>
        <p:txBody>
          <a:bodyPr>
            <a:noAutofit/>
          </a:bodyPr>
          <a:lstStyle/>
          <a:p>
            <a:r>
              <a:rPr lang="el-GR" altLang="el-GR" sz="3600" dirty="0"/>
              <a:t>Αριθμητικά δεδομένα – Ανάλυση Διακύμανσης </a:t>
            </a:r>
            <a:r>
              <a:rPr lang="en-US" altLang="el-GR" sz="3600" dirty="0"/>
              <a:t/>
            </a:r>
            <a:br>
              <a:rPr lang="en-US" altLang="el-GR" sz="3600" dirty="0"/>
            </a:br>
            <a:r>
              <a:rPr lang="el-GR" altLang="el-GR" sz="3600" dirty="0"/>
              <a:t>(</a:t>
            </a:r>
            <a:r>
              <a:rPr lang="en-US" altLang="el-GR" sz="3600" dirty="0"/>
              <a:t>Analysis of Variance – ANOVA)</a:t>
            </a:r>
            <a:endParaRPr lang="en-GB" altLang="el-GR" sz="3600" dirty="0"/>
          </a:p>
        </p:txBody>
      </p:sp>
      <p:sp>
        <p:nvSpPr>
          <p:cNvPr id="29699" name="Rectangle 3"/>
          <p:cNvSpPr>
            <a:spLocks noGrp="1" noChangeArrowheads="1"/>
          </p:cNvSpPr>
          <p:nvPr>
            <p:ph idx="1"/>
          </p:nvPr>
        </p:nvSpPr>
        <p:spPr/>
        <p:txBody>
          <a:bodyPr/>
          <a:lstStyle/>
          <a:p>
            <a:pPr>
              <a:lnSpc>
                <a:spcPct val="80000"/>
              </a:lnSpc>
            </a:pPr>
            <a:r>
              <a:rPr lang="es-ES" altLang="el-GR" sz="2000"/>
              <a:t>H </a:t>
            </a:r>
            <a:r>
              <a:rPr lang="el-GR" altLang="el-GR" sz="2000"/>
              <a:t>ΑΔ είναι η πλέον χρησιμοποιημένη μέθοδος στις κοινωνικές και ψυχολογικές επιστήμες. Όταν θέλουμε να συγκρίνουμε περισσότερες από δύο ομάδες τότε το </a:t>
            </a:r>
            <a:r>
              <a:rPr lang="en-US" altLang="el-GR" sz="2000"/>
              <a:t>t-test</a:t>
            </a:r>
            <a:r>
              <a:rPr lang="el-GR" altLang="el-GR" sz="2000"/>
              <a:t> είναι ακατάλληλο λόγω του προσθετικού λάθους που παράγει. Στην περίπτωση αυτή χρησιμοποιούμε την ΑΔ.</a:t>
            </a:r>
          </a:p>
          <a:p>
            <a:pPr>
              <a:lnSpc>
                <a:spcPct val="80000"/>
              </a:lnSpc>
            </a:pPr>
            <a:r>
              <a:rPr lang="el-GR" altLang="el-GR" sz="2000"/>
              <a:t>Προϋπόθεση για να εφαρμόσουμε την </a:t>
            </a:r>
            <a:r>
              <a:rPr lang="en-US" altLang="el-GR" sz="2000"/>
              <a:t>ANOVA</a:t>
            </a:r>
            <a:r>
              <a:rPr lang="es-ES" altLang="el-GR" sz="2000"/>
              <a:t> </a:t>
            </a:r>
            <a:r>
              <a:rPr lang="el-GR" altLang="el-GR" sz="2000"/>
              <a:t>είναι η ύπαρξη μιας εξαρτημένης αριθμητικής μεταβλητής και η ύπαρξη μιας ή περισσότερων ανεξάρτητων κατηγορικών μεταβλητών.</a:t>
            </a:r>
          </a:p>
          <a:p>
            <a:pPr>
              <a:lnSpc>
                <a:spcPct val="80000"/>
              </a:lnSpc>
            </a:pPr>
            <a:r>
              <a:rPr lang="el-GR" altLang="el-GR" sz="2000"/>
              <a:t>Η ΑΔ επιτρέπει την σύγκριση πολλών μέσων όρων και λειτουργεί συγκρίνοντας την διακύμανση εντός της ομάδας και κατά μήκους των ομάδων. Ο λόγος των δύο διακυμάνσεων είναι η τιμή </a:t>
            </a:r>
            <a:r>
              <a:rPr lang="en-US" altLang="el-GR" sz="2000"/>
              <a:t>F</a:t>
            </a:r>
            <a:r>
              <a:rPr lang="el-GR" altLang="el-GR" sz="2000"/>
              <a:t> η οποία έχει συγκεκριμένους βαθμούς ελευθερίας και η στατιστική σημαντικότητάς της ελέγχεται με βάσει σχετικούς πίνακες.</a:t>
            </a:r>
          </a:p>
          <a:p>
            <a:pPr>
              <a:lnSpc>
                <a:spcPct val="80000"/>
              </a:lnSpc>
            </a:pPr>
            <a:r>
              <a:rPr lang="el-GR" altLang="el-GR" sz="2000"/>
              <a:t>Η ΑΔ εμφανίζει δύο γενικές μορφές:</a:t>
            </a:r>
          </a:p>
          <a:p>
            <a:pPr lvl="1">
              <a:lnSpc>
                <a:spcPct val="80000"/>
              </a:lnSpc>
            </a:pPr>
            <a:r>
              <a:rPr lang="el-GR" altLang="el-GR" sz="2000"/>
              <a:t>ΑΔ μιας μεταβλητής</a:t>
            </a:r>
          </a:p>
          <a:p>
            <a:pPr lvl="1">
              <a:lnSpc>
                <a:spcPct val="80000"/>
              </a:lnSpc>
            </a:pPr>
            <a:r>
              <a:rPr lang="el-GR" altLang="el-GR" sz="2000"/>
              <a:t>ΑΔ πολλών μεταβλητών</a:t>
            </a:r>
            <a:endParaRPr lang="en-GB" altLang="el-GR" sz="2000"/>
          </a:p>
        </p:txBody>
      </p:sp>
    </p:spTree>
    <p:extLst>
      <p:ext uri="{BB962C8B-B14F-4D97-AF65-F5344CB8AC3E}">
        <p14:creationId xmlns:p14="http://schemas.microsoft.com/office/powerpoint/2010/main" val="3316536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l-GR" dirty="0"/>
              <a:t>ANOVA</a:t>
            </a:r>
            <a:r>
              <a:rPr lang="es-ES" altLang="el-GR" dirty="0"/>
              <a:t> </a:t>
            </a:r>
            <a:r>
              <a:rPr lang="el-GR" altLang="el-GR" dirty="0"/>
              <a:t>μιας μεταβλητής</a:t>
            </a:r>
            <a:endParaRPr lang="en-GB" altLang="el-GR" dirty="0"/>
          </a:p>
        </p:txBody>
      </p:sp>
      <p:sp>
        <p:nvSpPr>
          <p:cNvPr id="30723" name="Rectangle 3"/>
          <p:cNvSpPr>
            <a:spLocks noGrp="1" noChangeArrowheads="1"/>
          </p:cNvSpPr>
          <p:nvPr>
            <p:ph type="body" idx="1"/>
          </p:nvPr>
        </p:nvSpPr>
        <p:spPr/>
        <p:txBody>
          <a:bodyPr/>
          <a:lstStyle/>
          <a:p>
            <a:pPr>
              <a:lnSpc>
                <a:spcPct val="80000"/>
              </a:lnSpc>
            </a:pPr>
            <a:r>
              <a:rPr lang="el-GR" altLang="el-GR" sz="2000" dirty="0"/>
              <a:t>Έστω ότι θέλουμε να εξετάσουμε την επίδραση του κειμενικού θέματος στην χρήση της γενικής </a:t>
            </a:r>
            <a:r>
              <a:rPr lang="el-GR" altLang="el-GR" sz="2000" dirty="0" smtClean="0"/>
              <a:t>– εως </a:t>
            </a:r>
            <a:r>
              <a:rPr lang="el-GR" altLang="el-GR" sz="2000" dirty="0"/>
              <a:t>σε 20 κείμενα.</a:t>
            </a:r>
            <a:endParaRPr lang="en-US" altLang="el-GR" sz="2000" dirty="0"/>
          </a:p>
          <a:p>
            <a:pPr>
              <a:lnSpc>
                <a:spcPct val="80000"/>
              </a:lnSpc>
            </a:pPr>
            <a:r>
              <a:rPr lang="el-GR" altLang="el-GR" sz="2000" dirty="0"/>
              <a:t>Στην περίπτωση αυτή θα χρησιμοποιήσουμε μια </a:t>
            </a:r>
            <a:r>
              <a:rPr lang="en-US" altLang="el-GR" sz="2000" dirty="0"/>
              <a:t>ANOVA</a:t>
            </a:r>
            <a:r>
              <a:rPr lang="el-GR" altLang="el-GR" sz="2000" dirty="0"/>
              <a:t> για να δούμε ποιες κατηγορίες εμφανίζουν διαφορετικούς μέσους όρους.</a:t>
            </a:r>
          </a:p>
          <a:p>
            <a:pPr>
              <a:lnSpc>
                <a:spcPct val="80000"/>
              </a:lnSpc>
            </a:pPr>
            <a:r>
              <a:rPr lang="el-GR" altLang="el-GR" sz="2000" dirty="0"/>
              <a:t>Η τιμή </a:t>
            </a:r>
            <a:r>
              <a:rPr lang="en-US" altLang="el-GR" sz="2000" dirty="0"/>
              <a:t>F</a:t>
            </a:r>
            <a:r>
              <a:rPr lang="el-GR" altLang="el-GR" sz="2000" dirty="0"/>
              <a:t> ωστόσο δεν μας λέει ποιες κατηγορίες διαφέρουν από ποιες. Ειδικότερα χρειαζόμαστε να ξέρουμε ποιοι μέσοι όροι διαφέρουν στατιστικά σημαντικά από ποιους. Για να λυθεί αυτό το θέμα χρησιμοποιούμε τα τεστ πολλαπλής σύγκρισης (</a:t>
            </a:r>
            <a:r>
              <a:rPr lang="en-US" altLang="el-GR" sz="2000" dirty="0"/>
              <a:t>multiple comparison test)</a:t>
            </a:r>
            <a:r>
              <a:rPr lang="es-ES" altLang="el-GR" sz="2000" dirty="0"/>
              <a:t>. </a:t>
            </a:r>
            <a:endParaRPr lang="el-GR" altLang="el-GR" sz="2000" dirty="0"/>
          </a:p>
          <a:p>
            <a:pPr>
              <a:lnSpc>
                <a:spcPct val="80000"/>
              </a:lnSpc>
            </a:pPr>
            <a:r>
              <a:rPr lang="el-GR" altLang="el-GR" sz="2000" dirty="0"/>
              <a:t>Υπάρχουν πολλά τέτοια τεστ μερικά από τα οποία είναι:</a:t>
            </a:r>
          </a:p>
          <a:p>
            <a:pPr lvl="1">
              <a:lnSpc>
                <a:spcPct val="80000"/>
              </a:lnSpc>
            </a:pPr>
            <a:r>
              <a:rPr lang="en-US" altLang="el-GR" sz="1800" dirty="0" err="1"/>
              <a:t>Scheffe</a:t>
            </a:r>
            <a:r>
              <a:rPr lang="en-US" altLang="el-GR" sz="1800" dirty="0"/>
              <a:t> test</a:t>
            </a:r>
          </a:p>
          <a:p>
            <a:pPr lvl="1">
              <a:lnSpc>
                <a:spcPct val="80000"/>
              </a:lnSpc>
            </a:pPr>
            <a:r>
              <a:rPr lang="en-US" altLang="el-GR" sz="1800" dirty="0"/>
              <a:t>Tukey HSD test</a:t>
            </a:r>
          </a:p>
          <a:p>
            <a:pPr lvl="1">
              <a:lnSpc>
                <a:spcPct val="80000"/>
              </a:lnSpc>
            </a:pPr>
            <a:r>
              <a:rPr lang="en-US" altLang="el-GR" sz="1800" dirty="0"/>
              <a:t>Least Significant Difference (LSD) test</a:t>
            </a:r>
            <a:endParaRPr lang="el-GR" altLang="el-GR" sz="1800" dirty="0"/>
          </a:p>
        </p:txBody>
      </p:sp>
    </p:spTree>
    <p:extLst>
      <p:ext uri="{BB962C8B-B14F-4D97-AF65-F5344CB8AC3E}">
        <p14:creationId xmlns:p14="http://schemas.microsoft.com/office/powerpoint/2010/main" val="3092531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l-GR" dirty="0"/>
              <a:t>ANOVA </a:t>
            </a:r>
            <a:r>
              <a:rPr lang="el-GR" altLang="el-GR" dirty="0"/>
              <a:t>πολλών μεταβλητών</a:t>
            </a:r>
            <a:endParaRPr lang="en-GB" altLang="el-GR" dirty="0"/>
          </a:p>
        </p:txBody>
      </p:sp>
      <p:sp>
        <p:nvSpPr>
          <p:cNvPr id="31747" name="Rectangle 3"/>
          <p:cNvSpPr>
            <a:spLocks noGrp="1" noChangeArrowheads="1"/>
          </p:cNvSpPr>
          <p:nvPr>
            <p:ph type="body" idx="1"/>
          </p:nvPr>
        </p:nvSpPr>
        <p:spPr/>
        <p:txBody>
          <a:bodyPr/>
          <a:lstStyle/>
          <a:p>
            <a:pPr>
              <a:lnSpc>
                <a:spcPct val="80000"/>
              </a:lnSpc>
            </a:pPr>
            <a:r>
              <a:rPr lang="el-GR" altLang="el-GR" sz="2000"/>
              <a:t>Η </a:t>
            </a:r>
            <a:r>
              <a:rPr lang="en-US" altLang="el-GR" sz="2000"/>
              <a:t>ANOVA</a:t>
            </a:r>
            <a:r>
              <a:rPr lang="el-GR" altLang="el-GR" sz="2000"/>
              <a:t> μπορεί να περιλαμβάνει περισσότερες της μιας ανεξάρτητων μεταβλητών. Για παράδειγμα θα μπορούσε κάποιος να εξετάσει την επίδραση του κειμενικού θέματος και του κειμενικού γένους στην διαμόρφωση του μέσου μήκους πρότασης του κειμένου. </a:t>
            </a:r>
          </a:p>
          <a:p>
            <a:pPr>
              <a:lnSpc>
                <a:spcPct val="80000"/>
              </a:lnSpc>
            </a:pPr>
            <a:r>
              <a:rPr lang="el-GR" altLang="el-GR" sz="2000"/>
              <a:t>Στην περίπτωση αυτή έχουμε την διερεύνηση της επίδρασης δύο ανεξάρτητων κατηγορικών μεταβλητών (κειμενικό θέμα, κειμενικό γένος) στην εξαρτημένη αριθμητική μεταβλητή (μέσο μήκος πρότασης).</a:t>
            </a:r>
          </a:p>
          <a:p>
            <a:pPr>
              <a:lnSpc>
                <a:spcPct val="80000"/>
              </a:lnSpc>
            </a:pPr>
            <a:r>
              <a:rPr lang="el-GR" altLang="el-GR" sz="2000"/>
              <a:t>Υπολογίζοντας </a:t>
            </a:r>
            <a:r>
              <a:rPr lang="en-US" altLang="el-GR" sz="2000"/>
              <a:t>ANOVA </a:t>
            </a:r>
            <a:r>
              <a:rPr lang="el-GR" altLang="el-GR" sz="2000"/>
              <a:t>2 μεταβλητών παίρνουμε δύο τύπους </a:t>
            </a:r>
            <a:r>
              <a:rPr lang="en-US" altLang="el-GR" sz="2000"/>
              <a:t>F</a:t>
            </a:r>
            <a:r>
              <a:rPr lang="el-GR" altLang="el-GR" sz="2000"/>
              <a:t> τιμών. Ο πρώτος αναφέρεται στη γενική επίδραση της ανεξάρτητης μεταβλητής (</a:t>
            </a:r>
            <a:r>
              <a:rPr lang="en-US" altLang="el-GR" sz="2000"/>
              <a:t>main effects)</a:t>
            </a:r>
            <a:r>
              <a:rPr lang="es-ES" altLang="el-GR" sz="2000"/>
              <a:t> </a:t>
            </a:r>
            <a:r>
              <a:rPr lang="el-GR" altLang="el-GR" sz="2000"/>
              <a:t>και ο δεύτερος αναφέρεται στην επίδραση της αλληλεπίδρασης των δύο μεταβλητών (</a:t>
            </a:r>
            <a:r>
              <a:rPr lang="en-US" altLang="el-GR" sz="2000"/>
              <a:t>interaction effects)</a:t>
            </a:r>
            <a:r>
              <a:rPr lang="es-ES" altLang="el-GR" sz="2000"/>
              <a:t>.</a:t>
            </a:r>
            <a:endParaRPr lang="en-GB" altLang="el-GR" sz="2000"/>
          </a:p>
        </p:txBody>
      </p:sp>
    </p:spTree>
    <p:extLst>
      <p:ext uri="{BB962C8B-B14F-4D97-AF65-F5344CB8AC3E}">
        <p14:creationId xmlns:p14="http://schemas.microsoft.com/office/powerpoint/2010/main" val="414355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l-GR" altLang="el-GR" dirty="0"/>
              <a:t>Σχέσεις μεταβλητών</a:t>
            </a:r>
            <a:endParaRPr lang="en-GB" altLang="el-GR" dirty="0"/>
          </a:p>
        </p:txBody>
      </p:sp>
      <p:sp>
        <p:nvSpPr>
          <p:cNvPr id="49155" name="Rectangle 3"/>
          <p:cNvSpPr>
            <a:spLocks noGrp="1" noChangeArrowheads="1"/>
          </p:cNvSpPr>
          <p:nvPr>
            <p:ph type="body" idx="1"/>
          </p:nvPr>
        </p:nvSpPr>
        <p:spPr/>
        <p:txBody>
          <a:bodyPr/>
          <a:lstStyle/>
          <a:p>
            <a:pPr>
              <a:lnSpc>
                <a:spcPct val="90000"/>
              </a:lnSpc>
            </a:pPr>
            <a:r>
              <a:rPr lang="el-GR" altLang="el-GR" sz="2400"/>
              <a:t>Εκτός από διαφορές ομάδων μπορούμε να μελετήσουμε τις σχέσεις διαφόρων μεταβλητών. Μπορούμε δηλ.να μελετήσουμε τη συμπεριφορά μιας μεταβλητής όταν μια άλλη μεταβλητή αλλάζει.</a:t>
            </a:r>
          </a:p>
          <a:p>
            <a:pPr>
              <a:lnSpc>
                <a:spcPct val="90000"/>
              </a:lnSpc>
            </a:pPr>
            <a:r>
              <a:rPr lang="el-GR" altLang="el-GR" sz="2400"/>
              <a:t>Οι πιθανές σχέσεις δύο μεταβλητών μπορεί να είναι οι ακόλουθες:</a:t>
            </a:r>
          </a:p>
          <a:p>
            <a:pPr lvl="1">
              <a:lnSpc>
                <a:spcPct val="90000"/>
              </a:lnSpc>
            </a:pPr>
            <a:r>
              <a:rPr lang="el-GR" altLang="el-GR" sz="2000"/>
              <a:t>Σχέση</a:t>
            </a:r>
          </a:p>
          <a:p>
            <a:pPr lvl="2">
              <a:lnSpc>
                <a:spcPct val="90000"/>
              </a:lnSpc>
            </a:pPr>
            <a:r>
              <a:rPr lang="el-GR" altLang="el-GR" sz="1800"/>
              <a:t>Γραμμική</a:t>
            </a:r>
          </a:p>
          <a:p>
            <a:pPr lvl="2">
              <a:lnSpc>
                <a:spcPct val="90000"/>
              </a:lnSpc>
            </a:pPr>
            <a:r>
              <a:rPr lang="el-GR" altLang="el-GR" sz="1800"/>
              <a:t>Μη γραμμική</a:t>
            </a:r>
          </a:p>
          <a:p>
            <a:pPr lvl="1">
              <a:lnSpc>
                <a:spcPct val="90000"/>
              </a:lnSpc>
            </a:pPr>
            <a:r>
              <a:rPr lang="el-GR" altLang="el-GR" sz="2000"/>
              <a:t>Μη σχέση</a:t>
            </a:r>
            <a:endParaRPr lang="en-GB" altLang="el-GR" sz="2000"/>
          </a:p>
        </p:txBody>
      </p:sp>
    </p:spTree>
    <p:extLst>
      <p:ext uri="{BB962C8B-B14F-4D97-AF65-F5344CB8AC3E}">
        <p14:creationId xmlns:p14="http://schemas.microsoft.com/office/powerpoint/2010/main" val="3484214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l-GR" altLang="el-GR" sz="4000" dirty="0"/>
              <a:t>Γραμμική σχέση δύο μεταβλητών</a:t>
            </a:r>
            <a:endParaRPr lang="en-GB" altLang="el-GR" sz="4000" dirty="0"/>
          </a:p>
        </p:txBody>
      </p:sp>
      <p:sp>
        <p:nvSpPr>
          <p:cNvPr id="50179" name="Rectangle 3"/>
          <p:cNvSpPr>
            <a:spLocks noGrp="1" noChangeArrowheads="1"/>
          </p:cNvSpPr>
          <p:nvPr>
            <p:ph sz="half" idx="1"/>
          </p:nvPr>
        </p:nvSpPr>
        <p:spPr/>
        <p:txBody>
          <a:bodyPr/>
          <a:lstStyle/>
          <a:p>
            <a:pPr>
              <a:lnSpc>
                <a:spcPct val="90000"/>
              </a:lnSpc>
            </a:pPr>
            <a:r>
              <a:rPr lang="el-GR" altLang="el-GR" sz="2400"/>
              <a:t>Η γραμμική σχέση εμφανίζεται γραφηματικά ως μια ευθεία γραμμή. Υπάρχουν δύο είδη γραμμικής συσχέτισης:</a:t>
            </a:r>
          </a:p>
          <a:p>
            <a:pPr lvl="1">
              <a:lnSpc>
                <a:spcPct val="90000"/>
              </a:lnSpc>
            </a:pPr>
            <a:r>
              <a:rPr lang="el-GR" altLang="el-GR" sz="2000"/>
              <a:t>Θετική γραμμική σχέση: Όταν μεγαλώνει η μία μεταβλητή μεγαλώνει και η άλλη.</a:t>
            </a:r>
          </a:p>
          <a:p>
            <a:pPr lvl="1">
              <a:lnSpc>
                <a:spcPct val="90000"/>
              </a:lnSpc>
            </a:pPr>
            <a:r>
              <a:rPr lang="el-GR" altLang="el-GR" sz="2000"/>
              <a:t>Αρνητική γραμμική σχέση: Όταν μεγαλώνει η μία μεταβλητή μικραίνει η άλλη.</a:t>
            </a:r>
            <a:endParaRPr lang="en-GB" altLang="el-GR" sz="2000"/>
          </a:p>
        </p:txBody>
      </p:sp>
      <p:sp>
        <p:nvSpPr>
          <p:cNvPr id="50180" name="Rectangle 4"/>
          <p:cNvSpPr>
            <a:spLocks noChangeArrowheads="1"/>
          </p:cNvSpPr>
          <p:nvPr/>
        </p:nvSpPr>
        <p:spPr bwMode="auto">
          <a:xfrm>
            <a:off x="5940425" y="1484313"/>
            <a:ext cx="2159000" cy="172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0181" name="Rectangle 5"/>
          <p:cNvSpPr>
            <a:spLocks noChangeArrowheads="1"/>
          </p:cNvSpPr>
          <p:nvPr/>
        </p:nvSpPr>
        <p:spPr bwMode="auto">
          <a:xfrm>
            <a:off x="5940425" y="3644900"/>
            <a:ext cx="2159000" cy="172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0182" name="Text Box 6"/>
          <p:cNvSpPr txBox="1">
            <a:spLocks noChangeArrowheads="1"/>
          </p:cNvSpPr>
          <p:nvPr/>
        </p:nvSpPr>
        <p:spPr bwMode="auto">
          <a:xfrm>
            <a:off x="5940425" y="3213100"/>
            <a:ext cx="2133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a:t>Μέγεθος πρότασης</a:t>
            </a:r>
            <a:endParaRPr lang="en-GB" altLang="el-GR"/>
          </a:p>
        </p:txBody>
      </p:sp>
      <p:sp>
        <p:nvSpPr>
          <p:cNvPr id="50183" name="Text Box 7"/>
          <p:cNvSpPr txBox="1">
            <a:spLocks noChangeArrowheads="1"/>
          </p:cNvSpPr>
          <p:nvPr/>
        </p:nvSpPr>
        <p:spPr bwMode="auto">
          <a:xfrm>
            <a:off x="5435600" y="5445125"/>
            <a:ext cx="35401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a:t>Χρόνος συγγραφής παραγράφου</a:t>
            </a:r>
            <a:endParaRPr lang="en-GB" altLang="el-GR"/>
          </a:p>
        </p:txBody>
      </p:sp>
      <p:sp>
        <p:nvSpPr>
          <p:cNvPr id="50184" name="Text Box 8"/>
          <p:cNvSpPr txBox="1">
            <a:spLocks noChangeArrowheads="1"/>
          </p:cNvSpPr>
          <p:nvPr/>
        </p:nvSpPr>
        <p:spPr bwMode="auto">
          <a:xfrm>
            <a:off x="5508625" y="3644900"/>
            <a:ext cx="287338"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a:t>Ηλικία</a:t>
            </a:r>
            <a:endParaRPr lang="en-GB" altLang="el-GR"/>
          </a:p>
        </p:txBody>
      </p:sp>
      <p:sp>
        <p:nvSpPr>
          <p:cNvPr id="50185" name="Line 9"/>
          <p:cNvSpPr>
            <a:spLocks noChangeShapeType="1"/>
          </p:cNvSpPr>
          <p:nvPr/>
        </p:nvSpPr>
        <p:spPr bwMode="auto">
          <a:xfrm>
            <a:off x="6156325" y="3860800"/>
            <a:ext cx="1728788" cy="1368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0186" name="Line 10"/>
          <p:cNvSpPr>
            <a:spLocks noChangeShapeType="1"/>
          </p:cNvSpPr>
          <p:nvPr/>
        </p:nvSpPr>
        <p:spPr bwMode="auto">
          <a:xfrm flipV="1">
            <a:off x="6084888" y="1628775"/>
            <a:ext cx="1800225" cy="1368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0187" name="Text Box 11"/>
          <p:cNvSpPr txBox="1">
            <a:spLocks noChangeArrowheads="1"/>
          </p:cNvSpPr>
          <p:nvPr/>
        </p:nvSpPr>
        <p:spPr bwMode="auto">
          <a:xfrm>
            <a:off x="5435600" y="1557338"/>
            <a:ext cx="287338"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a:t>Ηλικία</a:t>
            </a:r>
            <a:endParaRPr lang="en-GB" altLang="el-GR"/>
          </a:p>
        </p:txBody>
      </p:sp>
    </p:spTree>
    <p:extLst>
      <p:ext uri="{BB962C8B-B14F-4D97-AF65-F5344CB8AC3E}">
        <p14:creationId xmlns:p14="http://schemas.microsoft.com/office/powerpoint/2010/main" val="1808410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l-GR" altLang="el-GR" sz="4000" dirty="0"/>
              <a:t>Μη γραμμική σχέση δύο μεταβλητών</a:t>
            </a:r>
            <a:endParaRPr lang="en-GB" altLang="el-GR" sz="4000" dirty="0"/>
          </a:p>
        </p:txBody>
      </p:sp>
      <p:sp>
        <p:nvSpPr>
          <p:cNvPr id="51203" name="Rectangle 3"/>
          <p:cNvSpPr>
            <a:spLocks noGrp="1" noChangeArrowheads="1"/>
          </p:cNvSpPr>
          <p:nvPr>
            <p:ph sz="half" idx="1"/>
          </p:nvPr>
        </p:nvSpPr>
        <p:spPr/>
        <p:txBody>
          <a:bodyPr/>
          <a:lstStyle/>
          <a:p>
            <a:pPr>
              <a:lnSpc>
                <a:spcPct val="80000"/>
              </a:lnSpc>
            </a:pPr>
            <a:r>
              <a:rPr lang="el-GR" altLang="el-GR" sz="2400"/>
              <a:t>Όταν η σχέση δύο μεταβλητών δεν μπορεί να αναπαρασταθεί με μια ευθεία γραμμή τότε ονομάζεται μη γραμμική σχέση. Τα σημαντικότερα είδη μη γραμμικής σχέσης είναι:</a:t>
            </a:r>
          </a:p>
          <a:p>
            <a:pPr lvl="1">
              <a:lnSpc>
                <a:spcPct val="80000"/>
              </a:lnSpc>
            </a:pPr>
            <a:r>
              <a:rPr lang="el-GR" altLang="el-GR" sz="2000"/>
              <a:t>Καμπυλόγραμμη σχέση μορφής </a:t>
            </a:r>
            <a:r>
              <a:rPr lang="en-US" altLang="el-GR" sz="2000"/>
              <a:t>U</a:t>
            </a:r>
            <a:endParaRPr lang="es-ES" altLang="el-GR" sz="2000"/>
          </a:p>
          <a:p>
            <a:pPr lvl="1">
              <a:lnSpc>
                <a:spcPct val="80000"/>
              </a:lnSpc>
            </a:pPr>
            <a:r>
              <a:rPr lang="el-GR" altLang="el-GR" sz="2000"/>
              <a:t>Ανάστροφη καμπυλόγραμμη σχέση μορφής </a:t>
            </a:r>
            <a:r>
              <a:rPr lang="en-US" altLang="el-GR" sz="2000"/>
              <a:t>U</a:t>
            </a:r>
            <a:r>
              <a:rPr lang="el-GR" altLang="el-GR" sz="2000"/>
              <a:t> </a:t>
            </a:r>
            <a:endParaRPr lang="en-GB" altLang="el-GR" sz="2000"/>
          </a:p>
        </p:txBody>
      </p:sp>
      <p:sp>
        <p:nvSpPr>
          <p:cNvPr id="51204" name="Rectangle 4"/>
          <p:cNvSpPr>
            <a:spLocks noChangeArrowheads="1"/>
          </p:cNvSpPr>
          <p:nvPr/>
        </p:nvSpPr>
        <p:spPr bwMode="auto">
          <a:xfrm>
            <a:off x="5724525" y="1628775"/>
            <a:ext cx="2376488"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1205" name="Rectangle 5"/>
          <p:cNvSpPr>
            <a:spLocks noChangeArrowheads="1"/>
          </p:cNvSpPr>
          <p:nvPr/>
        </p:nvSpPr>
        <p:spPr bwMode="auto">
          <a:xfrm>
            <a:off x="5724525" y="4076700"/>
            <a:ext cx="2376488" cy="2089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1206" name="Freeform 6"/>
          <p:cNvSpPr>
            <a:spLocks/>
          </p:cNvSpPr>
          <p:nvPr/>
        </p:nvSpPr>
        <p:spPr bwMode="auto">
          <a:xfrm>
            <a:off x="6011863" y="2060575"/>
            <a:ext cx="1728787" cy="1368425"/>
          </a:xfrm>
          <a:custGeom>
            <a:avLst/>
            <a:gdLst>
              <a:gd name="T0" fmla="*/ 0 w 545"/>
              <a:gd name="T1" fmla="*/ 0 h 862"/>
              <a:gd name="T2" fmla="*/ 318 w 545"/>
              <a:gd name="T3" fmla="*/ 862 h 862"/>
              <a:gd name="T4" fmla="*/ 545 w 545"/>
              <a:gd name="T5" fmla="*/ 0 h 862"/>
            </a:gdLst>
            <a:ahLst/>
            <a:cxnLst>
              <a:cxn ang="0">
                <a:pos x="T0" y="T1"/>
              </a:cxn>
              <a:cxn ang="0">
                <a:pos x="T2" y="T3"/>
              </a:cxn>
              <a:cxn ang="0">
                <a:pos x="T4" y="T5"/>
              </a:cxn>
            </a:cxnLst>
            <a:rect l="0" t="0" r="r" b="b"/>
            <a:pathLst>
              <a:path w="545" h="862">
                <a:moveTo>
                  <a:pt x="0" y="0"/>
                </a:moveTo>
                <a:cubicBezTo>
                  <a:pt x="113" y="431"/>
                  <a:pt x="227" y="862"/>
                  <a:pt x="318" y="862"/>
                </a:cubicBezTo>
                <a:cubicBezTo>
                  <a:pt x="409" y="862"/>
                  <a:pt x="507" y="144"/>
                  <a:pt x="545" y="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207" name="Freeform 7"/>
          <p:cNvSpPr>
            <a:spLocks/>
          </p:cNvSpPr>
          <p:nvPr/>
        </p:nvSpPr>
        <p:spPr bwMode="auto">
          <a:xfrm flipH="1" flipV="1">
            <a:off x="6011863" y="4365625"/>
            <a:ext cx="1728787" cy="1368425"/>
          </a:xfrm>
          <a:custGeom>
            <a:avLst/>
            <a:gdLst>
              <a:gd name="T0" fmla="*/ 0 w 545"/>
              <a:gd name="T1" fmla="*/ 0 h 862"/>
              <a:gd name="T2" fmla="*/ 318 w 545"/>
              <a:gd name="T3" fmla="*/ 862 h 862"/>
              <a:gd name="T4" fmla="*/ 545 w 545"/>
              <a:gd name="T5" fmla="*/ 0 h 862"/>
            </a:gdLst>
            <a:ahLst/>
            <a:cxnLst>
              <a:cxn ang="0">
                <a:pos x="T0" y="T1"/>
              </a:cxn>
              <a:cxn ang="0">
                <a:pos x="T2" y="T3"/>
              </a:cxn>
              <a:cxn ang="0">
                <a:pos x="T4" y="T5"/>
              </a:cxn>
            </a:cxnLst>
            <a:rect l="0" t="0" r="r" b="b"/>
            <a:pathLst>
              <a:path w="545" h="862">
                <a:moveTo>
                  <a:pt x="0" y="0"/>
                </a:moveTo>
                <a:cubicBezTo>
                  <a:pt x="113" y="431"/>
                  <a:pt x="227" y="862"/>
                  <a:pt x="318" y="862"/>
                </a:cubicBezTo>
                <a:cubicBezTo>
                  <a:pt x="409" y="862"/>
                  <a:pt x="507" y="144"/>
                  <a:pt x="545" y="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208" name="Text Box 8"/>
          <p:cNvSpPr txBox="1">
            <a:spLocks noChangeArrowheads="1"/>
          </p:cNvSpPr>
          <p:nvPr/>
        </p:nvSpPr>
        <p:spPr bwMode="auto">
          <a:xfrm>
            <a:off x="5703888" y="3665538"/>
            <a:ext cx="8112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a:t>Ηλικία</a:t>
            </a:r>
            <a:endParaRPr lang="en-GB" altLang="el-GR"/>
          </a:p>
        </p:txBody>
      </p:sp>
      <p:sp>
        <p:nvSpPr>
          <p:cNvPr id="51209" name="Text Box 9"/>
          <p:cNvSpPr txBox="1">
            <a:spLocks noChangeArrowheads="1"/>
          </p:cNvSpPr>
          <p:nvPr/>
        </p:nvSpPr>
        <p:spPr bwMode="auto">
          <a:xfrm>
            <a:off x="5219700" y="1916113"/>
            <a:ext cx="360363"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a:t>Κύρος</a:t>
            </a:r>
            <a:endParaRPr lang="en-GB" altLang="el-GR"/>
          </a:p>
        </p:txBody>
      </p:sp>
      <p:sp>
        <p:nvSpPr>
          <p:cNvPr id="51210" name="Text Box 10"/>
          <p:cNvSpPr txBox="1">
            <a:spLocks noChangeArrowheads="1"/>
          </p:cNvSpPr>
          <p:nvPr/>
        </p:nvSpPr>
        <p:spPr bwMode="auto">
          <a:xfrm>
            <a:off x="5795963" y="6184900"/>
            <a:ext cx="8080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a:t>Άγχος</a:t>
            </a:r>
            <a:endParaRPr lang="en-GB" altLang="el-GR"/>
          </a:p>
        </p:txBody>
      </p:sp>
      <p:sp>
        <p:nvSpPr>
          <p:cNvPr id="51211" name="Text Box 11"/>
          <p:cNvSpPr txBox="1">
            <a:spLocks noChangeArrowheads="1"/>
          </p:cNvSpPr>
          <p:nvPr/>
        </p:nvSpPr>
        <p:spPr bwMode="auto">
          <a:xfrm>
            <a:off x="5200650" y="4024313"/>
            <a:ext cx="307975"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a:t>Απόδοση</a:t>
            </a:r>
            <a:endParaRPr lang="en-GB" altLang="el-GR"/>
          </a:p>
        </p:txBody>
      </p:sp>
    </p:spTree>
    <p:extLst>
      <p:ext uri="{BB962C8B-B14F-4D97-AF65-F5344CB8AC3E}">
        <p14:creationId xmlns:p14="http://schemas.microsoft.com/office/powerpoint/2010/main" val="30233070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l-GR" altLang="el-GR"/>
              <a:t>Συσχέτιση (</a:t>
            </a:r>
            <a:r>
              <a:rPr lang="en-US" altLang="el-GR"/>
              <a:t>correlation)</a:t>
            </a:r>
            <a:endParaRPr lang="en-GB" altLang="el-GR"/>
          </a:p>
        </p:txBody>
      </p:sp>
      <p:sp>
        <p:nvSpPr>
          <p:cNvPr id="52227" name="Rectangle 3"/>
          <p:cNvSpPr>
            <a:spLocks noGrp="1" noChangeArrowheads="1"/>
          </p:cNvSpPr>
          <p:nvPr>
            <p:ph idx="1"/>
          </p:nvPr>
        </p:nvSpPr>
        <p:spPr/>
        <p:txBody>
          <a:bodyPr/>
          <a:lstStyle/>
          <a:p>
            <a:pPr>
              <a:lnSpc>
                <a:spcPct val="90000"/>
              </a:lnSpc>
            </a:pPr>
            <a:r>
              <a:rPr lang="el-GR" altLang="el-GR" sz="2800"/>
              <a:t>Η στατιστική έκφραση της σχέσης δύο μεταβλητών ονομάζεται συσχέτιση.</a:t>
            </a:r>
          </a:p>
          <a:p>
            <a:pPr>
              <a:lnSpc>
                <a:spcPct val="90000"/>
              </a:lnSpc>
            </a:pPr>
            <a:r>
              <a:rPr lang="el-GR" altLang="el-GR" sz="2800"/>
              <a:t>Η συσχέτιση δύο μεταβλητών προσεγγίζεται από δύο μετρήσεις:</a:t>
            </a:r>
          </a:p>
          <a:p>
            <a:pPr lvl="1">
              <a:lnSpc>
                <a:spcPct val="90000"/>
              </a:lnSpc>
            </a:pPr>
            <a:r>
              <a:rPr lang="el-GR" altLang="el-GR" sz="2400"/>
              <a:t>Συντελεστής συσχέτισης (</a:t>
            </a:r>
            <a:r>
              <a:rPr lang="en-US" altLang="el-GR" sz="2400"/>
              <a:t>correlation coefficient)</a:t>
            </a:r>
            <a:r>
              <a:rPr lang="el-GR" altLang="el-GR" sz="2400"/>
              <a:t>: Μας δίνει τον τύπο και την ισχύ της συσχέτισης</a:t>
            </a:r>
          </a:p>
          <a:p>
            <a:pPr lvl="1">
              <a:lnSpc>
                <a:spcPct val="90000"/>
              </a:lnSpc>
            </a:pPr>
            <a:r>
              <a:rPr lang="el-GR" altLang="el-GR" sz="2400"/>
              <a:t>Συντελεστής προσδιορισμού (</a:t>
            </a:r>
            <a:r>
              <a:rPr lang="en-US" altLang="el-GR" sz="2400"/>
              <a:t>coefficient of determination)</a:t>
            </a:r>
            <a:r>
              <a:rPr lang="el-GR" altLang="el-GR" sz="2400"/>
              <a:t>: Μας προσδιορίζει το ποσοστό της ποικιλίας της μιας μεταβλητής που εξαρτάται από την ποικιλία της άλλης.</a:t>
            </a:r>
            <a:endParaRPr lang="es-ES" altLang="el-GR" sz="2400"/>
          </a:p>
          <a:p>
            <a:pPr lvl="1">
              <a:lnSpc>
                <a:spcPct val="90000"/>
              </a:lnSpc>
            </a:pPr>
            <a:endParaRPr lang="en-GB" altLang="el-GR" sz="2400"/>
          </a:p>
        </p:txBody>
      </p:sp>
    </p:spTree>
    <p:extLst>
      <p:ext uri="{BB962C8B-B14F-4D97-AF65-F5344CB8AC3E}">
        <p14:creationId xmlns:p14="http://schemas.microsoft.com/office/powerpoint/2010/main" val="3892959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l-GR" altLang="el-GR"/>
              <a:t>Συντελεστής συσχέτισης - ΣΣ</a:t>
            </a:r>
            <a:endParaRPr lang="en-GB" altLang="el-GR"/>
          </a:p>
        </p:txBody>
      </p:sp>
      <p:sp>
        <p:nvSpPr>
          <p:cNvPr id="53251" name="Rectangle 3"/>
          <p:cNvSpPr>
            <a:spLocks noGrp="1" noChangeArrowheads="1"/>
          </p:cNvSpPr>
          <p:nvPr>
            <p:ph type="body" idx="1"/>
          </p:nvPr>
        </p:nvSpPr>
        <p:spPr/>
        <p:txBody>
          <a:bodyPr/>
          <a:lstStyle/>
          <a:p>
            <a:pPr>
              <a:lnSpc>
                <a:spcPct val="90000"/>
              </a:lnSpc>
            </a:pPr>
            <a:r>
              <a:rPr lang="el-GR" altLang="el-GR" sz="2400"/>
              <a:t>Ο ΣΣ αποτελεί την αριθμητική έκφραση του τύπου και της ισχύος της σχέσης δύο μεταβλητών.</a:t>
            </a:r>
          </a:p>
          <a:p>
            <a:pPr>
              <a:lnSpc>
                <a:spcPct val="90000"/>
              </a:lnSpc>
            </a:pPr>
            <a:r>
              <a:rPr lang="el-GR" altLang="el-GR" sz="2400"/>
              <a:t>Ισχύς: Ο ΣΣ παίρνει τιμές από 0 έως 1:</a:t>
            </a:r>
            <a:r>
              <a:rPr lang="en-US" altLang="el-GR" sz="2400"/>
              <a:t> </a:t>
            </a:r>
            <a:endParaRPr lang="el-GR" altLang="el-GR" sz="2400"/>
          </a:p>
          <a:p>
            <a:pPr lvl="1">
              <a:lnSpc>
                <a:spcPct val="90000"/>
              </a:lnSpc>
            </a:pPr>
            <a:r>
              <a:rPr lang="el-GR" altLang="el-GR" sz="2000"/>
              <a:t>Το 0 υποδηλώνει ότι δεν υπάρχει καμία σχέση μεταξύ των δύο μεταβλητών</a:t>
            </a:r>
          </a:p>
          <a:p>
            <a:pPr lvl="1">
              <a:lnSpc>
                <a:spcPct val="90000"/>
              </a:lnSpc>
            </a:pPr>
            <a:r>
              <a:rPr lang="el-GR" altLang="el-GR" sz="2000"/>
              <a:t>Το 1 υποδηλώνει ότι υπάρχει τέλεια σχέση μεταξύ των δύο μεταβλητών</a:t>
            </a:r>
          </a:p>
          <a:p>
            <a:pPr>
              <a:lnSpc>
                <a:spcPct val="90000"/>
              </a:lnSpc>
            </a:pPr>
            <a:r>
              <a:rPr lang="el-GR" altLang="el-GR" sz="2400"/>
              <a:t>Τύπος: Ο τύπος εμφανίζεται ως πρόσημο στον συντελεστή:</a:t>
            </a:r>
          </a:p>
          <a:p>
            <a:pPr lvl="1">
              <a:lnSpc>
                <a:spcPct val="90000"/>
              </a:lnSpc>
            </a:pPr>
            <a:r>
              <a:rPr lang="el-GR" altLang="el-GR" sz="2000"/>
              <a:t>Το + υποδηλώνει θετική σχέση μεταξύ των μεταβλητών</a:t>
            </a:r>
          </a:p>
          <a:p>
            <a:pPr lvl="1">
              <a:lnSpc>
                <a:spcPct val="90000"/>
              </a:lnSpc>
            </a:pPr>
            <a:r>
              <a:rPr lang="el-GR" altLang="el-GR" sz="2000"/>
              <a:t>Το – υποδηλώνει αρνητική σχέση μεταξύ των μεταβλητών</a:t>
            </a:r>
            <a:endParaRPr lang="en-GB" altLang="el-GR" sz="2000"/>
          </a:p>
        </p:txBody>
      </p:sp>
    </p:spTree>
    <p:extLst>
      <p:ext uri="{BB962C8B-B14F-4D97-AF65-F5344CB8AC3E}">
        <p14:creationId xmlns:p14="http://schemas.microsoft.com/office/powerpoint/2010/main" val="33623973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l-GR" altLang="el-GR"/>
              <a:t>Ερμηνεία των ΣΣ</a:t>
            </a:r>
            <a:endParaRPr lang="en-GB" altLang="el-GR"/>
          </a:p>
        </p:txBody>
      </p:sp>
      <p:sp>
        <p:nvSpPr>
          <p:cNvPr id="54275" name="Rectangle 3"/>
          <p:cNvSpPr>
            <a:spLocks noGrp="1" noChangeArrowheads="1"/>
          </p:cNvSpPr>
          <p:nvPr>
            <p:ph type="body" idx="1"/>
          </p:nvPr>
        </p:nvSpPr>
        <p:spPr/>
        <p:txBody>
          <a:bodyPr/>
          <a:lstStyle/>
          <a:p>
            <a:pPr>
              <a:lnSpc>
                <a:spcPct val="80000"/>
              </a:lnSpc>
            </a:pPr>
            <a:r>
              <a:rPr lang="el-GR" altLang="el-GR" sz="2800"/>
              <a:t>Δεν υπάρχει αντικειμενικός προσδιορισμός της ισχύος ενός ΣΣ. Ως γενικό οδηγό ωστόσο μπορούμε να ακολουθήσουμε τον παρακάτω πίνακα:</a:t>
            </a:r>
          </a:p>
          <a:p>
            <a:pPr lvl="1">
              <a:lnSpc>
                <a:spcPct val="80000"/>
              </a:lnSpc>
            </a:pPr>
            <a:r>
              <a:rPr lang="el-GR" altLang="el-GR" sz="2400"/>
              <a:t>&lt; 0,20: Μικρή, σχεδόν ασήμαντη σχέση</a:t>
            </a:r>
          </a:p>
          <a:p>
            <a:pPr lvl="1">
              <a:lnSpc>
                <a:spcPct val="80000"/>
              </a:lnSpc>
            </a:pPr>
            <a:r>
              <a:rPr lang="el-GR" altLang="el-GR" sz="2400"/>
              <a:t>0,20 – 0,40: Χαμηλή συσχέτιση, σίγουρη, αλλά μικρή σχέση</a:t>
            </a:r>
          </a:p>
          <a:p>
            <a:pPr lvl="1">
              <a:lnSpc>
                <a:spcPct val="80000"/>
              </a:lnSpc>
            </a:pPr>
            <a:r>
              <a:rPr lang="el-GR" altLang="el-GR" sz="2400"/>
              <a:t>0,40 – 0,70: Μέτρια συσχέτιση, σημαντική σχέση</a:t>
            </a:r>
          </a:p>
          <a:p>
            <a:pPr lvl="1">
              <a:lnSpc>
                <a:spcPct val="80000"/>
              </a:lnSpc>
            </a:pPr>
            <a:r>
              <a:rPr lang="el-GR" altLang="el-GR" sz="2400"/>
              <a:t>0,70 – 0,90: Υψηλή συσχέτιση, έντονη σχέση</a:t>
            </a:r>
          </a:p>
          <a:p>
            <a:pPr lvl="1">
              <a:lnSpc>
                <a:spcPct val="80000"/>
              </a:lnSpc>
            </a:pPr>
            <a:r>
              <a:rPr lang="el-GR" altLang="el-GR" sz="2400"/>
              <a:t>&gt; 0,90: Πολύ υψηλή συσχέτιση, άμεσα εξαρτώμενη σχέση</a:t>
            </a:r>
            <a:endParaRPr lang="en-GB" altLang="el-GR" sz="2400"/>
          </a:p>
        </p:txBody>
      </p:sp>
    </p:spTree>
    <p:extLst>
      <p:ext uri="{BB962C8B-B14F-4D97-AF65-F5344CB8AC3E}">
        <p14:creationId xmlns:p14="http://schemas.microsoft.com/office/powerpoint/2010/main" val="3118135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l-GR" altLang="el-GR"/>
              <a:t>Είδη ΣΣ</a:t>
            </a:r>
            <a:endParaRPr lang="en-GB" altLang="el-GR"/>
          </a:p>
        </p:txBody>
      </p:sp>
      <p:sp>
        <p:nvSpPr>
          <p:cNvPr id="58371" name="Rectangle 3"/>
          <p:cNvSpPr>
            <a:spLocks noGrp="1" noChangeArrowheads="1"/>
          </p:cNvSpPr>
          <p:nvPr>
            <p:ph idx="1"/>
          </p:nvPr>
        </p:nvSpPr>
        <p:spPr/>
        <p:txBody>
          <a:bodyPr/>
          <a:lstStyle/>
          <a:p>
            <a:pPr>
              <a:lnSpc>
                <a:spcPct val="90000"/>
              </a:lnSpc>
            </a:pPr>
            <a:r>
              <a:rPr lang="el-GR" altLang="el-GR" sz="2400"/>
              <a:t>Για αριθμητικές μεταβλητές:</a:t>
            </a:r>
          </a:p>
          <a:p>
            <a:pPr lvl="1">
              <a:lnSpc>
                <a:spcPct val="90000"/>
              </a:lnSpc>
            </a:pPr>
            <a:r>
              <a:rPr lang="en-US" altLang="el-GR" sz="2000"/>
              <a:t>Pearson product moment correlation </a:t>
            </a:r>
            <a:r>
              <a:rPr lang="el-GR" altLang="el-GR" sz="2000"/>
              <a:t>ή </a:t>
            </a:r>
            <a:r>
              <a:rPr lang="en-US" altLang="el-GR" sz="2000"/>
              <a:t>Pearson’s r</a:t>
            </a:r>
          </a:p>
          <a:p>
            <a:pPr>
              <a:lnSpc>
                <a:spcPct val="90000"/>
              </a:lnSpc>
            </a:pPr>
            <a:r>
              <a:rPr lang="el-GR" altLang="el-GR" sz="2400"/>
              <a:t>Για μεταβλητές ποιοτικών δεδομένων</a:t>
            </a:r>
          </a:p>
          <a:p>
            <a:pPr lvl="1">
              <a:lnSpc>
                <a:spcPct val="90000"/>
              </a:lnSpc>
            </a:pPr>
            <a:r>
              <a:rPr lang="en-US" altLang="el-GR" sz="2000"/>
              <a:t>Spearman rho (r</a:t>
            </a:r>
            <a:r>
              <a:rPr lang="en-US" altLang="el-GR" sz="2000" baseline="-25000"/>
              <a:t>s</a:t>
            </a:r>
            <a:r>
              <a:rPr lang="en-US" altLang="el-GR" sz="2000"/>
              <a:t>)</a:t>
            </a:r>
            <a:r>
              <a:rPr lang="el-GR" altLang="el-GR" sz="2000"/>
              <a:t>: Διαδεδομένος ΣΣ όταν οι μεταβλητές που συγκρίνονται είναι κατατάξεις ως προς κάποιο χαρακτηριστικό. Συνήθως προτιμάται όταν οι κατατάξεις αυτές έχουν προκύψει από αριθμητικά δεδομένα.</a:t>
            </a:r>
            <a:endParaRPr lang="en-US" altLang="el-GR" sz="2000"/>
          </a:p>
          <a:p>
            <a:pPr lvl="1">
              <a:lnSpc>
                <a:spcPct val="90000"/>
              </a:lnSpc>
            </a:pPr>
            <a:r>
              <a:rPr lang="en-US" altLang="el-GR" sz="2000"/>
              <a:t>Kendall’s tau</a:t>
            </a:r>
            <a:r>
              <a:rPr lang="el-GR" altLang="el-GR" sz="2000"/>
              <a:t> (τ): Όταν δύο κριτές έχουν κατατάξει την ίδια σειρά αντικειμένων.  </a:t>
            </a:r>
          </a:p>
          <a:p>
            <a:pPr>
              <a:lnSpc>
                <a:spcPct val="90000"/>
              </a:lnSpc>
            </a:pPr>
            <a:r>
              <a:rPr lang="el-GR" altLang="el-GR" sz="2400"/>
              <a:t>Για κατηγορικές μεταβλητές</a:t>
            </a:r>
          </a:p>
          <a:p>
            <a:pPr lvl="1">
              <a:lnSpc>
                <a:spcPct val="90000"/>
              </a:lnSpc>
            </a:pPr>
            <a:r>
              <a:rPr lang="en-US" altLang="el-GR" sz="2000"/>
              <a:t>Phi (</a:t>
            </a:r>
            <a:r>
              <a:rPr lang="el-GR" altLang="el-GR" sz="2000"/>
              <a:t>Φ) &amp; </a:t>
            </a:r>
            <a:r>
              <a:rPr lang="en-US" altLang="el-GR" sz="2000"/>
              <a:t>Cramer’s V</a:t>
            </a:r>
            <a:r>
              <a:rPr lang="el-GR" altLang="el-GR" sz="2000"/>
              <a:t> : Για πίνακες με κατηγορικά δεδομένα</a:t>
            </a:r>
            <a:endParaRPr lang="en-GB" altLang="el-GR" sz="2000"/>
          </a:p>
        </p:txBody>
      </p:sp>
    </p:spTree>
    <p:extLst>
      <p:ext uri="{BB962C8B-B14F-4D97-AF65-F5344CB8AC3E}">
        <p14:creationId xmlns:p14="http://schemas.microsoft.com/office/powerpoint/2010/main" val="4274396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altLang="el-GR" sz="4000" dirty="0"/>
              <a:t>Έλεγχος στατιστικής σημαντικότητας</a:t>
            </a:r>
            <a:endParaRPr lang="en-GB" altLang="el-GR" sz="4000" dirty="0"/>
          </a:p>
        </p:txBody>
      </p:sp>
      <p:sp>
        <p:nvSpPr>
          <p:cNvPr id="7171" name="Rectangle 3"/>
          <p:cNvSpPr>
            <a:spLocks noGrp="1" noChangeArrowheads="1"/>
          </p:cNvSpPr>
          <p:nvPr>
            <p:ph type="body" idx="1"/>
          </p:nvPr>
        </p:nvSpPr>
        <p:spPr/>
        <p:txBody>
          <a:bodyPr>
            <a:normAutofit/>
          </a:bodyPr>
          <a:lstStyle/>
          <a:p>
            <a:pPr>
              <a:lnSpc>
                <a:spcPct val="80000"/>
              </a:lnSpc>
            </a:pPr>
            <a:r>
              <a:rPr lang="el-GR" altLang="el-GR" sz="2800" dirty="0"/>
              <a:t>Όταν ελέγχουμε την στατιστική σημαντικότητα στην ουσία ελέγχουμε την πιθανότητα μια υπόθεση που έχουμε διαμορφώσει για τα δεδομένα μας να βγει αληθινή ή να διαψευσθεί.</a:t>
            </a:r>
          </a:p>
          <a:p>
            <a:pPr lvl="1">
              <a:lnSpc>
                <a:spcPct val="80000"/>
              </a:lnSpc>
            </a:pPr>
            <a:r>
              <a:rPr lang="el-GR" altLang="el-GR" sz="2400" dirty="0"/>
              <a:t>Η υπόθεση που κάνουμε για τα δεδομένα μας λέγεται «ερευνητική υπόθεση» και συμβολίζεται με το Η1. Στην υπόθεση αυτή θεωρούμε ότι υπάρχει μια διαφορετική συμπεριφορά ομάδων ή μεταβλητών.</a:t>
            </a:r>
          </a:p>
          <a:p>
            <a:pPr lvl="1">
              <a:lnSpc>
                <a:spcPct val="80000"/>
              </a:lnSpc>
            </a:pPr>
            <a:r>
              <a:rPr lang="el-GR" altLang="el-GR" sz="2400" dirty="0"/>
              <a:t>Η εναλλακτική υπόθεση που θα ισχύσει για τα δεδομένα μας αν η ερευνητική δεν αποδειχθεί λέγεται «μηδενική υπόθεση» και συμβολίζεται με το Η0. Σε αυτήν την περίπτωση θεωρούμε ότι οι ομάδες που εξετάζουμε ή οι μεταβλητές δεν εμφανίζουν διαφορές.</a:t>
            </a:r>
            <a:endParaRPr lang="en-GB" altLang="el-GR" sz="2400" dirty="0"/>
          </a:p>
        </p:txBody>
      </p:sp>
    </p:spTree>
    <p:extLst>
      <p:ext uri="{BB962C8B-B14F-4D97-AF65-F5344CB8AC3E}">
        <p14:creationId xmlns:p14="http://schemas.microsoft.com/office/powerpoint/2010/main" val="7149792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3" name="Oval 7"/>
          <p:cNvSpPr>
            <a:spLocks noChangeArrowheads="1"/>
          </p:cNvSpPr>
          <p:nvPr/>
        </p:nvSpPr>
        <p:spPr bwMode="auto">
          <a:xfrm>
            <a:off x="5399728" y="1963142"/>
            <a:ext cx="2305050" cy="2519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5298" name="Rectangle 2"/>
          <p:cNvSpPr>
            <a:spLocks noGrp="1" noChangeArrowheads="1"/>
          </p:cNvSpPr>
          <p:nvPr>
            <p:ph type="title"/>
          </p:nvPr>
        </p:nvSpPr>
        <p:spPr/>
        <p:txBody>
          <a:bodyPr/>
          <a:lstStyle/>
          <a:p>
            <a:r>
              <a:rPr lang="el-GR" altLang="el-GR"/>
              <a:t>Συντελεστής Καθορισμού - ΣΚ</a:t>
            </a:r>
            <a:endParaRPr lang="en-GB" altLang="el-GR"/>
          </a:p>
        </p:txBody>
      </p:sp>
      <p:sp>
        <p:nvSpPr>
          <p:cNvPr id="55299" name="Rectangle 3"/>
          <p:cNvSpPr>
            <a:spLocks noGrp="1" noChangeArrowheads="1"/>
          </p:cNvSpPr>
          <p:nvPr>
            <p:ph sz="half" idx="1"/>
          </p:nvPr>
        </p:nvSpPr>
        <p:spPr/>
        <p:txBody>
          <a:bodyPr/>
          <a:lstStyle/>
          <a:p>
            <a:pPr>
              <a:lnSpc>
                <a:spcPct val="80000"/>
              </a:lnSpc>
            </a:pPr>
            <a:r>
              <a:rPr lang="el-GR" altLang="el-GR" sz="2000" dirty="0" smtClean="0"/>
              <a:t>Ο </a:t>
            </a:r>
            <a:r>
              <a:rPr lang="el-GR" altLang="el-GR" sz="2000" dirty="0"/>
              <a:t>ΣΣ μας λέει αν και πόσο δυνατά σχετίζονται δύο μεταβλητές. Ωστόσο, δεν μας προσδιορίζει το ποσοστό της διακύμανσης μιας μεταβλητής που οφείλεται στην ύπαρξη της άλλης.</a:t>
            </a:r>
          </a:p>
          <a:p>
            <a:pPr>
              <a:lnSpc>
                <a:spcPct val="80000"/>
              </a:lnSpc>
            </a:pPr>
            <a:r>
              <a:rPr lang="el-GR" altLang="el-GR" sz="2000" dirty="0"/>
              <a:t>Ο ΣΚ (ή </a:t>
            </a:r>
            <a:r>
              <a:rPr lang="en-US" altLang="el-GR" sz="2000" dirty="0"/>
              <a:t>r</a:t>
            </a:r>
            <a:r>
              <a:rPr lang="en-US" altLang="el-GR" sz="2000" baseline="30000" dirty="0"/>
              <a:t>2</a:t>
            </a:r>
            <a:r>
              <a:rPr lang="en-US" altLang="el-GR" sz="2000" dirty="0"/>
              <a:t>) </a:t>
            </a:r>
            <a:r>
              <a:rPr lang="el-GR" altLang="el-GR" sz="2000" dirty="0"/>
              <a:t>παίρνει τιμές από 0 – 1 και προκύπτει από το τετράγωνο του ΣΣ.</a:t>
            </a:r>
          </a:p>
          <a:p>
            <a:pPr>
              <a:lnSpc>
                <a:spcPct val="80000"/>
              </a:lnSpc>
            </a:pPr>
            <a:r>
              <a:rPr lang="el-GR" altLang="el-GR" sz="2000" dirty="0"/>
              <a:t>Π.χ. αν ο ΣΣ της σχέσης του μεγέθους μιας πρότασης και της ταχύτητας με την οποία αυτή κατανοείται είναι 0,91, τότε ο ΣΚ είναι 0,83</a:t>
            </a:r>
            <a:endParaRPr lang="en-GB" altLang="el-GR" sz="2000" dirty="0"/>
          </a:p>
        </p:txBody>
      </p:sp>
      <p:sp>
        <p:nvSpPr>
          <p:cNvPr id="55301" name="Oval 5"/>
          <p:cNvSpPr>
            <a:spLocks noChangeArrowheads="1"/>
          </p:cNvSpPr>
          <p:nvPr/>
        </p:nvSpPr>
        <p:spPr bwMode="auto">
          <a:xfrm>
            <a:off x="5110803" y="1963142"/>
            <a:ext cx="2305050" cy="2519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55304" name="Text Box 8"/>
          <p:cNvSpPr txBox="1">
            <a:spLocks noChangeArrowheads="1"/>
          </p:cNvSpPr>
          <p:nvPr/>
        </p:nvSpPr>
        <p:spPr bwMode="auto">
          <a:xfrm>
            <a:off x="5902965" y="4790479"/>
            <a:ext cx="9858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a:t>r</a:t>
            </a:r>
            <a:r>
              <a:rPr lang="en-US" altLang="el-GR" baseline="30000"/>
              <a:t>2</a:t>
            </a:r>
            <a:r>
              <a:rPr lang="en-US" altLang="el-GR"/>
              <a:t>= 0,83</a:t>
            </a:r>
            <a:endParaRPr lang="en-GB" altLang="el-GR"/>
          </a:p>
        </p:txBody>
      </p:sp>
      <p:sp>
        <p:nvSpPr>
          <p:cNvPr id="55305" name="Line 9"/>
          <p:cNvSpPr>
            <a:spLocks noChangeShapeType="1"/>
          </p:cNvSpPr>
          <p:nvPr/>
        </p:nvSpPr>
        <p:spPr bwMode="auto">
          <a:xfrm flipV="1">
            <a:off x="6336353" y="3979267"/>
            <a:ext cx="0"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5306" name="Text Box 10"/>
          <p:cNvSpPr txBox="1">
            <a:spLocks noChangeArrowheads="1"/>
          </p:cNvSpPr>
          <p:nvPr/>
        </p:nvSpPr>
        <p:spPr bwMode="auto">
          <a:xfrm>
            <a:off x="7827015" y="3063279"/>
            <a:ext cx="901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a:t>r= 0,91</a:t>
            </a:r>
            <a:endParaRPr lang="en-GB" altLang="el-GR"/>
          </a:p>
        </p:txBody>
      </p:sp>
      <p:sp>
        <p:nvSpPr>
          <p:cNvPr id="55307" name="Text Box 11"/>
          <p:cNvSpPr txBox="1">
            <a:spLocks noChangeArrowheads="1"/>
          </p:cNvSpPr>
          <p:nvPr/>
        </p:nvSpPr>
        <p:spPr bwMode="auto">
          <a:xfrm>
            <a:off x="4586928" y="1556792"/>
            <a:ext cx="2133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dirty="0"/>
              <a:t>Μέγεθος πρότασης</a:t>
            </a:r>
            <a:endParaRPr lang="en-GB" altLang="el-GR" dirty="0"/>
          </a:p>
        </p:txBody>
      </p:sp>
      <p:sp>
        <p:nvSpPr>
          <p:cNvPr id="55308" name="Line 12"/>
          <p:cNvSpPr>
            <a:spLocks noChangeShapeType="1"/>
          </p:cNvSpPr>
          <p:nvPr/>
        </p:nvSpPr>
        <p:spPr bwMode="auto">
          <a:xfrm>
            <a:off x="5328290" y="1963142"/>
            <a:ext cx="0"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5309" name="Text Box 13"/>
          <p:cNvSpPr txBox="1">
            <a:spLocks noChangeArrowheads="1"/>
          </p:cNvSpPr>
          <p:nvPr/>
        </p:nvSpPr>
        <p:spPr bwMode="auto">
          <a:xfrm>
            <a:off x="7395215" y="4214217"/>
            <a:ext cx="174942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a:t>Ταχύτητα κατανόησης της πρότασης</a:t>
            </a:r>
            <a:endParaRPr lang="en-GB" altLang="el-GR"/>
          </a:p>
        </p:txBody>
      </p:sp>
      <p:sp>
        <p:nvSpPr>
          <p:cNvPr id="55310" name="Line 14"/>
          <p:cNvSpPr>
            <a:spLocks noChangeShapeType="1"/>
          </p:cNvSpPr>
          <p:nvPr/>
        </p:nvSpPr>
        <p:spPr bwMode="auto">
          <a:xfrm flipH="1" flipV="1">
            <a:off x="7560315" y="3403004"/>
            <a:ext cx="358775"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extLst>
      <p:ext uri="{BB962C8B-B14F-4D97-AF65-F5344CB8AC3E}">
        <p14:creationId xmlns:p14="http://schemas.microsoft.com/office/powerpoint/2010/main" val="25406443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fontScale="90000"/>
          </a:bodyPr>
          <a:lstStyle/>
          <a:p>
            <a:r>
              <a:rPr lang="el-GR" altLang="el-GR" sz="4000" dirty="0"/>
              <a:t>Ανάλυση Παλινδρόμησης – ΑΠ (</a:t>
            </a:r>
            <a:r>
              <a:rPr lang="en-US" altLang="el-GR" sz="4000" dirty="0"/>
              <a:t>Regression</a:t>
            </a:r>
            <a:r>
              <a:rPr lang="el-GR" altLang="el-GR" sz="4000" dirty="0"/>
              <a:t> </a:t>
            </a:r>
            <a:r>
              <a:rPr lang="en-US" altLang="el-GR" sz="4000" dirty="0"/>
              <a:t>Analysis</a:t>
            </a:r>
            <a:r>
              <a:rPr lang="en-US" altLang="el-GR" sz="4000" dirty="0" smtClean="0"/>
              <a:t>)</a:t>
            </a:r>
            <a:r>
              <a:rPr lang="el-GR" altLang="el-GR" sz="4000" dirty="0" smtClean="0"/>
              <a:t> (1/2)</a:t>
            </a:r>
            <a:endParaRPr lang="en-GB" altLang="el-GR" sz="4000" dirty="0"/>
          </a:p>
        </p:txBody>
      </p:sp>
      <p:sp>
        <p:nvSpPr>
          <p:cNvPr id="57347" name="Rectangle 3"/>
          <p:cNvSpPr>
            <a:spLocks noGrp="1" noChangeArrowheads="1"/>
          </p:cNvSpPr>
          <p:nvPr>
            <p:ph type="body" idx="1"/>
          </p:nvPr>
        </p:nvSpPr>
        <p:spPr/>
        <p:txBody>
          <a:bodyPr>
            <a:noAutofit/>
          </a:bodyPr>
          <a:lstStyle/>
          <a:p>
            <a:pPr>
              <a:spcAft>
                <a:spcPts val="600"/>
              </a:spcAft>
            </a:pPr>
            <a:r>
              <a:rPr lang="el-GR" altLang="el-GR" sz="2000" dirty="0"/>
              <a:t>Η ΑΠ χρησιμοποιείται για να εξηγήσει ή να προβλέψει τις τιμές μιας αριθμητικής μεταβλητής στηριζόμενη σε μία ή περισσότερες μεταβλητές μεικτής φύσης.</a:t>
            </a:r>
          </a:p>
          <a:p>
            <a:pPr>
              <a:spcAft>
                <a:spcPts val="600"/>
              </a:spcAft>
            </a:pPr>
            <a:r>
              <a:rPr lang="el-GR" altLang="el-GR" sz="2000" dirty="0"/>
              <a:t>Η μεταβλητή που ερευνάται ονομάζεται </a:t>
            </a:r>
            <a:r>
              <a:rPr lang="el-GR" altLang="el-GR" sz="2000" b="1" dirty="0"/>
              <a:t>εξαρτημένη μεταβλητή</a:t>
            </a:r>
            <a:r>
              <a:rPr lang="el-GR" altLang="el-GR" sz="2000" dirty="0"/>
              <a:t>, ενώ η μεταβλητή ή οι μεταβλητές που χρησιμοποιούνται για να την προβλέψουν ή να την εξηγήσουν ονομάζονται </a:t>
            </a:r>
            <a:r>
              <a:rPr lang="el-GR" altLang="el-GR" sz="2000" b="1" dirty="0"/>
              <a:t>ανεξάρτητες μεταβλητές</a:t>
            </a:r>
            <a:r>
              <a:rPr lang="el-GR" altLang="el-GR" sz="2000" dirty="0"/>
              <a:t>.</a:t>
            </a:r>
          </a:p>
          <a:p>
            <a:pPr>
              <a:spcAft>
                <a:spcPts val="600"/>
              </a:spcAft>
            </a:pPr>
            <a:r>
              <a:rPr lang="el-GR" altLang="el-GR" sz="2000" dirty="0"/>
              <a:t>Π.χ Ας υποθέσουμε ότι ένας ερευνητής εξετάζει τη σχέση του μέσου μήκους λέξης ενός κειμένου και του μέσου μήκους πρότασης. Στην ΑΠ ο ερευνητής σχεδιάζει το ζεύγος τιμών των δύο μεταβλητών σε ένα διάγραμμα και στη συνέχεια προσαρμόζει μια ευθεία γραμμή μεταξύ των τιμών που έχουν παρατηρηθεί έτσι ώστε η γραμμή να απέχει το λιγότερο δυνατό από τα παρατηρημένα σημεία</a:t>
            </a:r>
            <a:r>
              <a:rPr lang="el-GR" altLang="el-GR" sz="2000" dirty="0" smtClean="0"/>
              <a:t>.</a:t>
            </a:r>
            <a:endParaRPr lang="el-GR" altLang="el-GR" sz="2000" dirty="0"/>
          </a:p>
        </p:txBody>
      </p:sp>
    </p:spTree>
    <p:extLst>
      <p:ext uri="{BB962C8B-B14F-4D97-AF65-F5344CB8AC3E}">
        <p14:creationId xmlns:p14="http://schemas.microsoft.com/office/powerpoint/2010/main" val="1323701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fontScale="90000"/>
          </a:bodyPr>
          <a:lstStyle/>
          <a:p>
            <a:r>
              <a:rPr lang="el-GR" altLang="el-GR" sz="4000" dirty="0"/>
              <a:t>Ανάλυση Παλινδρόμησης – ΑΠ (</a:t>
            </a:r>
            <a:r>
              <a:rPr lang="en-US" altLang="el-GR" sz="4000" dirty="0"/>
              <a:t>Regression</a:t>
            </a:r>
            <a:r>
              <a:rPr lang="el-GR" altLang="el-GR" sz="4000" dirty="0"/>
              <a:t> </a:t>
            </a:r>
            <a:r>
              <a:rPr lang="en-US" altLang="el-GR" sz="4000" dirty="0"/>
              <a:t>Analysis</a:t>
            </a:r>
            <a:r>
              <a:rPr lang="en-US" altLang="el-GR" sz="4000" dirty="0" smtClean="0"/>
              <a:t>)</a:t>
            </a:r>
            <a:r>
              <a:rPr lang="el-GR" altLang="el-GR" sz="4000" dirty="0" smtClean="0"/>
              <a:t> (2/2)</a:t>
            </a:r>
            <a:endParaRPr lang="en-GB" altLang="el-GR" sz="4000" dirty="0"/>
          </a:p>
        </p:txBody>
      </p:sp>
      <p:sp>
        <p:nvSpPr>
          <p:cNvPr id="57347" name="Rectangle 3"/>
          <p:cNvSpPr>
            <a:spLocks noGrp="1" noChangeArrowheads="1"/>
          </p:cNvSpPr>
          <p:nvPr>
            <p:ph type="body" idx="1"/>
          </p:nvPr>
        </p:nvSpPr>
        <p:spPr/>
        <p:txBody>
          <a:bodyPr>
            <a:noAutofit/>
          </a:bodyPr>
          <a:lstStyle/>
          <a:p>
            <a:pPr>
              <a:spcAft>
                <a:spcPts val="600"/>
              </a:spcAft>
            </a:pPr>
            <a:r>
              <a:rPr lang="el-GR" altLang="el-GR" sz="2800" dirty="0" smtClean="0"/>
              <a:t>Η </a:t>
            </a:r>
            <a:r>
              <a:rPr lang="el-GR" altLang="el-GR" sz="2800" dirty="0"/>
              <a:t>ΑΠ στην ουσία είναι η δημιουργία μιας εξίσωσης που εκφράζει τη σχέση των μεταβλητών της ανάλυσης. Για την περίπτωση των δύο μεταβλητών η εξίσωση έχει τη γενική μορφή: </a:t>
            </a:r>
            <a:r>
              <a:rPr lang="en-US" altLang="el-GR" sz="2800" dirty="0"/>
              <a:t>y= a + </a:t>
            </a:r>
            <a:r>
              <a:rPr lang="en-US" altLang="el-GR" sz="2800" dirty="0" err="1"/>
              <a:t>bx</a:t>
            </a:r>
            <a:r>
              <a:rPr lang="el-GR" altLang="el-GR" sz="2800" dirty="0"/>
              <a:t> όπου:</a:t>
            </a:r>
          </a:p>
          <a:p>
            <a:pPr lvl="1">
              <a:spcAft>
                <a:spcPts val="600"/>
              </a:spcAft>
              <a:buFont typeface="Wingdings" panose="05000000000000000000" pitchFamily="2" charset="2"/>
              <a:buNone/>
            </a:pPr>
            <a:r>
              <a:rPr lang="en-US" altLang="el-GR" sz="2400" dirty="0"/>
              <a:t>y= </a:t>
            </a:r>
            <a:r>
              <a:rPr lang="el-GR" altLang="el-GR" sz="2400" dirty="0"/>
              <a:t>Εξαρτημένη μεταβλητή (Μέσο μήκος λέξης)</a:t>
            </a:r>
          </a:p>
          <a:p>
            <a:pPr lvl="1">
              <a:spcAft>
                <a:spcPts val="600"/>
              </a:spcAft>
              <a:buFont typeface="Wingdings" panose="05000000000000000000" pitchFamily="2" charset="2"/>
              <a:buNone/>
            </a:pPr>
            <a:r>
              <a:rPr lang="en-US" altLang="el-GR" sz="2400" dirty="0"/>
              <a:t>a= </a:t>
            </a:r>
            <a:r>
              <a:rPr lang="el-GR" altLang="el-GR" sz="2400" dirty="0"/>
              <a:t>Τομή (πόσο ψηλά στον </a:t>
            </a:r>
            <a:r>
              <a:rPr lang="en-US" altLang="el-GR" sz="2400" dirty="0"/>
              <a:t>y </a:t>
            </a:r>
            <a:r>
              <a:rPr lang="el-GR" altLang="el-GR" sz="2400" dirty="0"/>
              <a:t>άξονα τέμνει η γραμμή</a:t>
            </a:r>
          </a:p>
          <a:p>
            <a:pPr lvl="1">
              <a:spcAft>
                <a:spcPts val="600"/>
              </a:spcAft>
              <a:buFont typeface="Wingdings" panose="05000000000000000000" pitchFamily="2" charset="2"/>
              <a:buNone/>
            </a:pPr>
            <a:r>
              <a:rPr lang="en-US" altLang="el-GR" sz="2400" dirty="0"/>
              <a:t>b= </a:t>
            </a:r>
            <a:r>
              <a:rPr lang="el-GR" altLang="el-GR" sz="2400" dirty="0"/>
              <a:t>Κλίση (το μέγεθος σχέσης των δύο μεταβλητών ή πόσες μονάδες αυξάνεται το </a:t>
            </a:r>
            <a:r>
              <a:rPr lang="en-US" altLang="el-GR" sz="2400" dirty="0"/>
              <a:t>y</a:t>
            </a:r>
            <a:r>
              <a:rPr lang="el-GR" altLang="el-GR" sz="2400" dirty="0"/>
              <a:t> σε κάθε μονάδα αύξησης του </a:t>
            </a:r>
            <a:r>
              <a:rPr lang="en-US" altLang="el-GR" sz="2400" dirty="0"/>
              <a:t>x</a:t>
            </a:r>
            <a:r>
              <a:rPr lang="el-GR" altLang="el-GR" sz="2400" dirty="0"/>
              <a:t>.</a:t>
            </a:r>
            <a:endParaRPr lang="en-GB" altLang="el-GR" sz="2400" dirty="0"/>
          </a:p>
        </p:txBody>
      </p:sp>
    </p:spTree>
    <p:extLst>
      <p:ext uri="{BB962C8B-B14F-4D97-AF65-F5344CB8AC3E}">
        <p14:creationId xmlns:p14="http://schemas.microsoft.com/office/powerpoint/2010/main" val="1797691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l-GR" altLang="el-GR"/>
              <a:t>Διάγραμμα Παλινδρόμησης</a:t>
            </a:r>
            <a:endParaRPr lang="en-GB" altLang="el-GR"/>
          </a:p>
        </p:txBody>
      </p:sp>
      <p:graphicFrame>
        <p:nvGraphicFramePr>
          <p:cNvPr id="59396" name="Object 4"/>
          <p:cNvGraphicFramePr>
            <a:graphicFrameLocks noChangeAspect="1"/>
          </p:cNvGraphicFramePr>
          <p:nvPr>
            <p:extLst>
              <p:ext uri="{D42A27DB-BD31-4B8C-83A1-F6EECF244321}">
                <p14:modId xmlns:p14="http://schemas.microsoft.com/office/powerpoint/2010/main" val="1607938577"/>
              </p:ext>
            </p:extLst>
          </p:nvPr>
        </p:nvGraphicFramePr>
        <p:xfrm>
          <a:off x="971550" y="1628800"/>
          <a:ext cx="7345363" cy="4537075"/>
        </p:xfrm>
        <a:graphic>
          <a:graphicData uri="http://schemas.openxmlformats.org/presentationml/2006/ole">
            <mc:AlternateContent xmlns:mc="http://schemas.openxmlformats.org/markup-compatibility/2006">
              <mc:Choice xmlns:v="urn:schemas-microsoft-com:vml" Requires="v">
                <p:oleObj spid="_x0000_s21519" name="Chart" r:id="rId4" imgW="5067300" imgH="4038600" progId="Excel.Chart.8">
                  <p:embed/>
                </p:oleObj>
              </mc:Choice>
              <mc:Fallback>
                <p:oleObj name="Chart" r:id="rId4" imgW="5067300" imgH="4038600" progId="Excel.Chart.8">
                  <p:embed/>
                  <p:pic>
                    <p:nvPicPr>
                      <p:cNvPr id="5939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1550" y="1628800"/>
                        <a:ext cx="7345363" cy="453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6434835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l-GR" altLang="el-GR"/>
              <a:t>Αποτελέσματα ΑΠ</a:t>
            </a:r>
            <a:endParaRPr lang="en-GB" altLang="el-GR"/>
          </a:p>
        </p:txBody>
      </p:sp>
      <p:sp>
        <p:nvSpPr>
          <p:cNvPr id="60419" name="Rectangle 3"/>
          <p:cNvSpPr>
            <a:spLocks noGrp="1" noChangeArrowheads="1"/>
          </p:cNvSpPr>
          <p:nvPr>
            <p:ph type="body" idx="1"/>
          </p:nvPr>
        </p:nvSpPr>
        <p:spPr/>
        <p:txBody>
          <a:bodyPr/>
          <a:lstStyle/>
          <a:p>
            <a:r>
              <a:rPr lang="el-GR" altLang="el-GR" sz="2800" dirty="0"/>
              <a:t>Μήκος λέξης </a:t>
            </a:r>
            <a:r>
              <a:rPr lang="en-US" altLang="el-GR" sz="2800" dirty="0"/>
              <a:t>= 4,64 + 0,03 X (</a:t>
            </a:r>
            <a:r>
              <a:rPr lang="el-GR" altLang="el-GR" sz="2800" dirty="0"/>
              <a:t>μήκος πρότασης)</a:t>
            </a:r>
          </a:p>
          <a:p>
            <a:r>
              <a:rPr lang="el-GR" altLang="el-GR" sz="2800" dirty="0"/>
              <a:t>Πχ. Μήκος λέξης = 4,64 + 0,03 . 15 =&gt; Μήκος λέξης = 4,64 + 0,45 = </a:t>
            </a:r>
            <a:r>
              <a:rPr lang="el-GR" altLang="el-GR" sz="2800" b="1" dirty="0">
                <a:solidFill>
                  <a:srgbClr val="5075BC"/>
                </a:solidFill>
              </a:rPr>
              <a:t>5,09</a:t>
            </a:r>
          </a:p>
          <a:p>
            <a:r>
              <a:rPr lang="en-US" altLang="el-GR" sz="2800" dirty="0"/>
              <a:t>R</a:t>
            </a:r>
            <a:r>
              <a:rPr lang="en-US" altLang="el-GR" sz="2800" baseline="30000" dirty="0"/>
              <a:t>2</a:t>
            </a:r>
            <a:r>
              <a:rPr lang="en-US" altLang="el-GR" sz="2800" dirty="0"/>
              <a:t> </a:t>
            </a:r>
            <a:r>
              <a:rPr lang="el-GR" altLang="el-GR" sz="2800" dirty="0"/>
              <a:t>= 0,29</a:t>
            </a:r>
            <a:endParaRPr lang="en-US" altLang="el-GR" sz="2800" dirty="0"/>
          </a:p>
          <a:p>
            <a:r>
              <a:rPr lang="el-GR" altLang="el-GR" sz="2800" dirty="0"/>
              <a:t>Κάθε 1 λέξη που προσθέτουμε σε μια πρόταση αυξάνουμε το μήκος της λέξης κατά 0,03 ή 3%.</a:t>
            </a:r>
            <a:endParaRPr lang="en-GB" altLang="el-GR" sz="2800" dirty="0"/>
          </a:p>
        </p:txBody>
      </p:sp>
    </p:spTree>
    <p:extLst>
      <p:ext uri="{BB962C8B-B14F-4D97-AF65-F5344CB8AC3E}">
        <p14:creationId xmlns:p14="http://schemas.microsoft.com/office/powerpoint/2010/main" val="26125766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Autofit/>
          </a:bodyPr>
          <a:lstStyle/>
          <a:p>
            <a:r>
              <a:rPr lang="el-GR" altLang="el-GR" sz="4000" dirty="0"/>
              <a:t>Πολλαπλή Παλινδρόμηση – ΠΠ (</a:t>
            </a:r>
            <a:r>
              <a:rPr lang="en-US" altLang="el-GR" sz="4000" dirty="0"/>
              <a:t>Multiple regression)</a:t>
            </a:r>
            <a:endParaRPr lang="el-GR" altLang="el-GR" sz="4000" dirty="0"/>
          </a:p>
        </p:txBody>
      </p:sp>
      <p:sp>
        <p:nvSpPr>
          <p:cNvPr id="61443" name="Rectangle 3"/>
          <p:cNvSpPr>
            <a:spLocks noGrp="1" noChangeArrowheads="1"/>
          </p:cNvSpPr>
          <p:nvPr>
            <p:ph type="body" idx="1"/>
          </p:nvPr>
        </p:nvSpPr>
        <p:spPr/>
        <p:txBody>
          <a:bodyPr/>
          <a:lstStyle/>
          <a:p>
            <a:pPr>
              <a:lnSpc>
                <a:spcPct val="80000"/>
              </a:lnSpc>
            </a:pPr>
            <a:r>
              <a:rPr lang="el-GR" altLang="el-GR" sz="2000" dirty="0"/>
              <a:t>Η ΑΠ μπορεί να επεκταθεί ώστε να συμπεριλάβει πολλές ανεξάρτητες μεταβλητές οι οποίες θα χρησιμοποιούνται ως όργανα πρόβλεψης </a:t>
            </a:r>
            <a:r>
              <a:rPr lang="en-US" altLang="el-GR" sz="2000" dirty="0"/>
              <a:t>(predictors)</a:t>
            </a:r>
            <a:r>
              <a:rPr lang="el-GR" altLang="el-GR" sz="2000" dirty="0"/>
              <a:t> της εξαρτημένης μεταβλητής.</a:t>
            </a:r>
          </a:p>
          <a:p>
            <a:pPr>
              <a:lnSpc>
                <a:spcPct val="80000"/>
              </a:lnSpc>
            </a:pPr>
            <a:r>
              <a:rPr lang="el-GR" altLang="el-GR" sz="2000" dirty="0"/>
              <a:t>Δεδομένου ότι τα περισσότερα φαινόμενα (φυσικά και κοινωνικά) έχουν πολυπαραγοντική φύση, η ΠΠ είναι η κατάλληλη ανάλυση για να διερευνήσει</a:t>
            </a:r>
            <a:r>
              <a:rPr lang="el-GR" altLang="el-GR" sz="2400" dirty="0">
                <a:solidFill>
                  <a:srgbClr val="5075BC"/>
                </a:solidFill>
              </a:rPr>
              <a:t> </a:t>
            </a:r>
            <a:r>
              <a:rPr lang="el-GR" altLang="el-GR" sz="2400" b="1" dirty="0" err="1" smtClean="0">
                <a:solidFill>
                  <a:srgbClr val="5075BC"/>
                </a:solidFill>
              </a:rPr>
              <a:t>ποιοί</a:t>
            </a:r>
            <a:r>
              <a:rPr lang="el-GR" altLang="el-GR" sz="2400" dirty="0" smtClean="0">
                <a:solidFill>
                  <a:srgbClr val="5075BC"/>
                </a:solidFill>
              </a:rPr>
              <a:t> </a:t>
            </a:r>
            <a:r>
              <a:rPr lang="el-GR" altLang="el-GR" sz="2000" dirty="0"/>
              <a:t>παράγοντες επηρεάζουν ένα φαινόμενο και </a:t>
            </a:r>
            <a:r>
              <a:rPr lang="el-GR" altLang="el-GR" sz="2400" b="1" dirty="0">
                <a:solidFill>
                  <a:srgbClr val="5075BC"/>
                </a:solidFill>
              </a:rPr>
              <a:t>πόσο</a:t>
            </a:r>
            <a:r>
              <a:rPr lang="el-GR" altLang="el-GR" sz="2000" dirty="0">
                <a:solidFill>
                  <a:srgbClr val="5075BC"/>
                </a:solidFill>
              </a:rPr>
              <a:t> </a:t>
            </a:r>
            <a:r>
              <a:rPr lang="el-GR" altLang="el-GR" sz="2000" dirty="0"/>
              <a:t>ο καθένας από αυτούς.</a:t>
            </a:r>
          </a:p>
          <a:p>
            <a:pPr>
              <a:lnSpc>
                <a:spcPct val="80000"/>
              </a:lnSpc>
            </a:pPr>
            <a:r>
              <a:rPr lang="el-GR" altLang="el-GR" sz="2000" dirty="0"/>
              <a:t>Γενική μορφή: </a:t>
            </a:r>
            <a:r>
              <a:rPr lang="en-US" altLang="el-GR" sz="2000" dirty="0"/>
              <a:t>y= a + b</a:t>
            </a:r>
            <a:r>
              <a:rPr lang="en-US" altLang="el-GR" sz="2000" baseline="-25000" dirty="0"/>
              <a:t>1</a:t>
            </a:r>
            <a:r>
              <a:rPr lang="en-US" altLang="el-GR" sz="2000" dirty="0"/>
              <a:t>X</a:t>
            </a:r>
            <a:r>
              <a:rPr lang="en-US" altLang="el-GR" sz="2000" baseline="-25000" dirty="0"/>
              <a:t>1</a:t>
            </a:r>
            <a:r>
              <a:rPr lang="en-US" altLang="el-GR" sz="2000" dirty="0"/>
              <a:t> + b</a:t>
            </a:r>
            <a:r>
              <a:rPr lang="en-US" altLang="el-GR" sz="2000" baseline="-25000" dirty="0"/>
              <a:t>2</a:t>
            </a:r>
            <a:r>
              <a:rPr lang="en-US" altLang="el-GR" sz="2000" dirty="0"/>
              <a:t>x</a:t>
            </a:r>
            <a:r>
              <a:rPr lang="en-US" altLang="el-GR" sz="2000" baseline="-25000" dirty="0"/>
              <a:t>2</a:t>
            </a:r>
            <a:r>
              <a:rPr lang="en-US" altLang="el-GR" sz="2000" dirty="0"/>
              <a:t> + … </a:t>
            </a:r>
            <a:r>
              <a:rPr lang="en-US" altLang="el-GR" sz="2000" dirty="0" err="1"/>
              <a:t>b</a:t>
            </a:r>
            <a:r>
              <a:rPr lang="en-US" altLang="el-GR" sz="2000" baseline="-25000" dirty="0" err="1"/>
              <a:t>n</a:t>
            </a:r>
            <a:r>
              <a:rPr lang="en-US" altLang="el-GR" sz="2000" dirty="0" err="1"/>
              <a:t>x</a:t>
            </a:r>
            <a:r>
              <a:rPr lang="en-US" altLang="el-GR" sz="2000" baseline="-25000" dirty="0" err="1"/>
              <a:t>n</a:t>
            </a:r>
            <a:endParaRPr lang="el-GR" altLang="el-GR" sz="2000" baseline="-25000" dirty="0"/>
          </a:p>
          <a:p>
            <a:pPr>
              <a:lnSpc>
                <a:spcPct val="80000"/>
              </a:lnSpc>
            </a:pPr>
            <a:r>
              <a:rPr lang="el-GR" altLang="el-GR" sz="2000" dirty="0"/>
              <a:t>Προϋποθέσεις:</a:t>
            </a:r>
          </a:p>
          <a:p>
            <a:pPr lvl="1">
              <a:lnSpc>
                <a:spcPct val="80000"/>
              </a:lnSpc>
            </a:pPr>
            <a:r>
              <a:rPr lang="el-GR" altLang="el-GR" sz="1800" dirty="0"/>
              <a:t>Εξαρτημένη μεταβλητή: Αριθμητική</a:t>
            </a:r>
          </a:p>
          <a:p>
            <a:pPr lvl="1">
              <a:lnSpc>
                <a:spcPct val="80000"/>
              </a:lnSpc>
            </a:pPr>
            <a:r>
              <a:rPr lang="el-GR" altLang="el-GR" sz="1800" dirty="0"/>
              <a:t>Ανεξάρτητες μεταβλητές: Αριθμητικές, Ποιοτικές, Κατηγορικές</a:t>
            </a:r>
          </a:p>
          <a:p>
            <a:pPr lvl="1">
              <a:lnSpc>
                <a:spcPct val="80000"/>
              </a:lnSpc>
            </a:pPr>
            <a:r>
              <a:rPr lang="el-GR" altLang="el-GR" sz="1800" dirty="0"/>
              <a:t>Αριθμός ανεξάρτητων μεταβλητών προς μέγεθος δείγματος</a:t>
            </a:r>
          </a:p>
          <a:p>
            <a:pPr lvl="1">
              <a:lnSpc>
                <a:spcPct val="80000"/>
              </a:lnSpc>
            </a:pPr>
            <a:r>
              <a:rPr lang="el-GR" altLang="el-GR" sz="1800" dirty="0"/>
              <a:t>Μη πολυσυγγραμμικότητα (</a:t>
            </a:r>
            <a:r>
              <a:rPr lang="en-US" altLang="el-GR" sz="1800" dirty="0"/>
              <a:t>multicollinearity)</a:t>
            </a:r>
          </a:p>
          <a:p>
            <a:pPr lvl="1">
              <a:lnSpc>
                <a:spcPct val="80000"/>
              </a:lnSpc>
            </a:pPr>
            <a:endParaRPr lang="el-GR" altLang="el-GR" sz="1800" dirty="0"/>
          </a:p>
        </p:txBody>
      </p:sp>
    </p:spTree>
    <p:extLst>
      <p:ext uri="{BB962C8B-B14F-4D97-AF65-F5344CB8AC3E}">
        <p14:creationId xmlns:p14="http://schemas.microsoft.com/office/powerpoint/2010/main" val="11199213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l-GR" altLang="el-GR" dirty="0"/>
              <a:t>Προϋποθέσεις </a:t>
            </a:r>
            <a:r>
              <a:rPr lang="el-GR" altLang="el-GR" dirty="0" smtClean="0"/>
              <a:t>ΠΠ (1/2)</a:t>
            </a:r>
            <a:endParaRPr lang="el-GR" altLang="el-GR" dirty="0"/>
          </a:p>
        </p:txBody>
      </p:sp>
      <p:sp>
        <p:nvSpPr>
          <p:cNvPr id="62467" name="Rectangle 3"/>
          <p:cNvSpPr>
            <a:spLocks noGrp="1" noChangeArrowheads="1"/>
          </p:cNvSpPr>
          <p:nvPr>
            <p:ph idx="1"/>
          </p:nvPr>
        </p:nvSpPr>
        <p:spPr/>
        <p:txBody>
          <a:bodyPr>
            <a:noAutofit/>
          </a:bodyPr>
          <a:lstStyle/>
          <a:p>
            <a:pPr>
              <a:lnSpc>
                <a:spcPct val="110000"/>
              </a:lnSpc>
              <a:spcBef>
                <a:spcPts val="600"/>
              </a:spcBef>
            </a:pPr>
            <a:r>
              <a:rPr lang="el-GR" altLang="el-GR" sz="2400" dirty="0"/>
              <a:t>Κωδικοποίηση ποιοτικών και κατηγορικών μεταβλητών: Για δεδομένα ποιοτικής ή κατηγορικής μεταβλητής κωδικοποιούμε τις διάφορες κατηγορίες με αριθμούς, π.χ. Άνδρες=1, Γυναίκες=2, Πολύ=3, Αρκετά=2, Λίγο=1 κ.ά. Οι αριθμητές μεταβλητές που σχηματίζονται ονομάζονται </a:t>
            </a:r>
            <a:r>
              <a:rPr lang="en-US" altLang="el-GR" sz="2400" dirty="0"/>
              <a:t>dummy variables</a:t>
            </a:r>
            <a:r>
              <a:rPr lang="el-GR" altLang="el-GR" sz="2400" dirty="0"/>
              <a:t> αφού στην ουσία είναι κατηγορικές με αριθμητική κωδικοποίηση.</a:t>
            </a:r>
            <a:endParaRPr lang="en-US" altLang="el-GR" sz="2400" dirty="0"/>
          </a:p>
          <a:p>
            <a:pPr>
              <a:lnSpc>
                <a:spcPct val="110000"/>
              </a:lnSpc>
              <a:spcBef>
                <a:spcPts val="600"/>
              </a:spcBef>
            </a:pPr>
            <a:r>
              <a:rPr lang="el-GR" altLang="el-GR" sz="2400" dirty="0"/>
              <a:t>Δείγμα προς αν.μεταβλητές: </a:t>
            </a:r>
          </a:p>
          <a:p>
            <a:pPr lvl="1">
              <a:lnSpc>
                <a:spcPct val="110000"/>
              </a:lnSpc>
              <a:spcBef>
                <a:spcPts val="600"/>
              </a:spcBef>
            </a:pPr>
            <a:r>
              <a:rPr lang="el-GR" altLang="el-GR" sz="2400" dirty="0"/>
              <a:t>Ελάχιστο: 5/1</a:t>
            </a:r>
            <a:r>
              <a:rPr lang="en-US" altLang="el-GR" sz="2400" dirty="0"/>
              <a:t> </a:t>
            </a:r>
            <a:endParaRPr lang="el-GR" altLang="el-GR" sz="2400" dirty="0"/>
          </a:p>
          <a:p>
            <a:pPr lvl="1">
              <a:lnSpc>
                <a:spcPct val="110000"/>
              </a:lnSpc>
              <a:spcBef>
                <a:spcPts val="600"/>
              </a:spcBef>
            </a:pPr>
            <a:r>
              <a:rPr lang="el-GR" altLang="el-GR" sz="2400" dirty="0"/>
              <a:t>Επιθυμητό: 20/1</a:t>
            </a:r>
          </a:p>
          <a:p>
            <a:pPr lvl="1">
              <a:lnSpc>
                <a:spcPct val="110000"/>
              </a:lnSpc>
              <a:spcBef>
                <a:spcPts val="600"/>
              </a:spcBef>
            </a:pPr>
            <a:r>
              <a:rPr lang="el-GR" altLang="el-GR" sz="2400" dirty="0"/>
              <a:t>Σε ΠΠ με μέθοδο </a:t>
            </a:r>
            <a:r>
              <a:rPr lang="en-US" altLang="el-GR" sz="2400" dirty="0"/>
              <a:t>stepwise: </a:t>
            </a:r>
            <a:r>
              <a:rPr lang="en-US" altLang="el-GR" sz="2400" dirty="0" smtClean="0"/>
              <a:t>50/1</a:t>
            </a:r>
            <a:endParaRPr lang="en-US" altLang="el-GR" sz="2400" dirty="0"/>
          </a:p>
        </p:txBody>
      </p:sp>
    </p:spTree>
    <p:extLst>
      <p:ext uri="{BB962C8B-B14F-4D97-AF65-F5344CB8AC3E}">
        <p14:creationId xmlns:p14="http://schemas.microsoft.com/office/powerpoint/2010/main" val="39597584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l-GR" altLang="el-GR" dirty="0"/>
              <a:t>Προϋποθέσεις </a:t>
            </a:r>
            <a:r>
              <a:rPr lang="el-GR" altLang="el-GR" dirty="0" smtClean="0"/>
              <a:t>ΠΠ (2/2)</a:t>
            </a:r>
            <a:endParaRPr lang="el-GR" altLang="el-GR" dirty="0"/>
          </a:p>
        </p:txBody>
      </p:sp>
      <p:sp>
        <p:nvSpPr>
          <p:cNvPr id="62467" name="Rectangle 3"/>
          <p:cNvSpPr>
            <a:spLocks noGrp="1" noChangeArrowheads="1"/>
          </p:cNvSpPr>
          <p:nvPr>
            <p:ph idx="1"/>
          </p:nvPr>
        </p:nvSpPr>
        <p:spPr/>
        <p:txBody>
          <a:bodyPr>
            <a:noAutofit/>
          </a:bodyPr>
          <a:lstStyle/>
          <a:p>
            <a:pPr>
              <a:lnSpc>
                <a:spcPct val="110000"/>
              </a:lnSpc>
              <a:spcBef>
                <a:spcPts val="600"/>
              </a:spcBef>
            </a:pPr>
            <a:r>
              <a:rPr lang="el-GR" altLang="el-GR" sz="2400" dirty="0" smtClean="0"/>
              <a:t>Πολυσυγγραμικότητα</a:t>
            </a:r>
            <a:r>
              <a:rPr lang="el-GR" altLang="el-GR" sz="2400" dirty="0"/>
              <a:t>: Το φαινόμενο της συσχέτισης των ανεξάρτητων μεταβλητών μεταξύ τους</a:t>
            </a:r>
          </a:p>
          <a:p>
            <a:pPr lvl="1">
              <a:lnSpc>
                <a:spcPct val="110000"/>
              </a:lnSpc>
              <a:spcBef>
                <a:spcPts val="600"/>
              </a:spcBef>
            </a:pPr>
            <a:r>
              <a:rPr lang="el-GR" altLang="el-GR" sz="2400" dirty="0"/>
              <a:t>Διάγνωστικά: </a:t>
            </a:r>
            <a:r>
              <a:rPr lang="en-US" altLang="el-GR" sz="2400" dirty="0"/>
              <a:t>Tolerance &gt; 0.10</a:t>
            </a:r>
            <a:endParaRPr lang="el-GR" altLang="el-GR" sz="2400" dirty="0"/>
          </a:p>
          <a:p>
            <a:pPr lvl="1">
              <a:lnSpc>
                <a:spcPct val="110000"/>
              </a:lnSpc>
              <a:spcBef>
                <a:spcPts val="600"/>
              </a:spcBef>
            </a:pPr>
            <a:r>
              <a:rPr lang="el-GR" altLang="el-GR" sz="2400" dirty="0"/>
              <a:t>Μειώνει τη δυνατότητα ερμηνείας της συμβολής των ανεξ. μεταβλητών στην εξαρτημένη.</a:t>
            </a:r>
          </a:p>
          <a:p>
            <a:pPr lvl="1">
              <a:lnSpc>
                <a:spcPct val="110000"/>
              </a:lnSpc>
              <a:spcBef>
                <a:spcPts val="600"/>
              </a:spcBef>
            </a:pPr>
            <a:r>
              <a:rPr lang="el-GR" altLang="el-GR" sz="2400" dirty="0"/>
              <a:t>Κάνει τον υπολογισμό των συντελεστών μη αξιόπιστο.</a:t>
            </a:r>
          </a:p>
          <a:p>
            <a:pPr lvl="1">
              <a:lnSpc>
                <a:spcPct val="110000"/>
              </a:lnSpc>
              <a:spcBef>
                <a:spcPts val="600"/>
              </a:spcBef>
            </a:pPr>
            <a:r>
              <a:rPr lang="el-GR" altLang="el-GR" sz="2400" dirty="0"/>
              <a:t>Αντιμετώπιση: διαγραφή μιας από τις αλληλοσχετιζόμενες μεταβλητές ή χρησιμοποίηση της ΠΠ για προβλέψεις μόνο.</a:t>
            </a:r>
          </a:p>
        </p:txBody>
      </p:sp>
    </p:spTree>
    <p:extLst>
      <p:ext uri="{BB962C8B-B14F-4D97-AF65-F5344CB8AC3E}">
        <p14:creationId xmlns:p14="http://schemas.microsoft.com/office/powerpoint/2010/main" val="1530938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r>
              <a:rPr lang="el-GR" altLang="el-GR" sz="4000"/>
              <a:t>Λογιστική Παλινδρόμηση – ΛΠ (</a:t>
            </a:r>
            <a:r>
              <a:rPr lang="en-US" altLang="el-GR" sz="4000"/>
              <a:t>Logistic Regression)</a:t>
            </a:r>
            <a:endParaRPr lang="el-GR" altLang="el-GR" sz="4000"/>
          </a:p>
        </p:txBody>
      </p:sp>
      <p:sp>
        <p:nvSpPr>
          <p:cNvPr id="63491" name="Rectangle 3"/>
          <p:cNvSpPr>
            <a:spLocks noGrp="1" noChangeArrowheads="1"/>
          </p:cNvSpPr>
          <p:nvPr>
            <p:ph idx="1"/>
          </p:nvPr>
        </p:nvSpPr>
        <p:spPr/>
        <p:txBody>
          <a:bodyPr>
            <a:normAutofit lnSpcReduction="10000"/>
          </a:bodyPr>
          <a:lstStyle/>
          <a:p>
            <a:pPr>
              <a:spcAft>
                <a:spcPts val="600"/>
              </a:spcAft>
            </a:pPr>
            <a:r>
              <a:rPr lang="el-GR" altLang="el-GR" sz="2400" dirty="0"/>
              <a:t>Η ΠΠ δεν μπορεί να χρησιμοποιηθεί όταν η εξαρτημένη μεταβλητή είναι κατηγορική. Στην περίπτωση αυτή χρησιμοποιούμε ένα ειδικό είδος παλινδρόμησης, την Λογιστική Παλινδρόμηση (ΛΠ)</a:t>
            </a:r>
          </a:p>
          <a:p>
            <a:pPr>
              <a:spcAft>
                <a:spcPts val="600"/>
              </a:spcAft>
            </a:pPr>
            <a:r>
              <a:rPr lang="el-GR" altLang="el-GR" sz="2400" dirty="0"/>
              <a:t>Η ΛΠ περιλαμβάνει μια δίτιμη εξαρτημένη κατηγορική μεταβλητή και μια σειρά από ανεξάρτητες μεταβλητής μεικτής φύσης. Το σημαντικότερο πλεονέκτημά της είναι ότι είναι ανθεκτική σε παραβιάσεις κανονικότητας των δεδομένων γεγονός που την καθιστά πολύ σημαντική για την ανάλυση γλωσσικών δεδομένων.</a:t>
            </a:r>
            <a:endParaRPr lang="en-US" altLang="el-GR" sz="2400" dirty="0"/>
          </a:p>
          <a:p>
            <a:pPr>
              <a:spcAft>
                <a:spcPts val="600"/>
              </a:spcAft>
            </a:pPr>
            <a:r>
              <a:rPr lang="el-GR" altLang="el-GR" sz="2400" dirty="0"/>
              <a:t>Ο λόγος δείγματος προς μεταβλητές θα πρέπει τουλάχιστον να φτάνει το 50/1</a:t>
            </a:r>
          </a:p>
        </p:txBody>
      </p:sp>
    </p:spTree>
    <p:extLst>
      <p:ext uri="{BB962C8B-B14F-4D97-AF65-F5344CB8AC3E}">
        <p14:creationId xmlns:p14="http://schemas.microsoft.com/office/powerpoint/2010/main" val="27452044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l-GR" altLang="el-GR"/>
              <a:t>Αξιολόγηση μοντέλου στη ΛΠ</a:t>
            </a:r>
          </a:p>
        </p:txBody>
      </p:sp>
      <p:sp>
        <p:nvSpPr>
          <p:cNvPr id="64515" name="Rectangle 3"/>
          <p:cNvSpPr>
            <a:spLocks noGrp="1" noChangeArrowheads="1"/>
          </p:cNvSpPr>
          <p:nvPr>
            <p:ph type="body" idx="1"/>
          </p:nvPr>
        </p:nvSpPr>
        <p:spPr/>
        <p:txBody>
          <a:bodyPr>
            <a:noAutofit/>
          </a:bodyPr>
          <a:lstStyle/>
          <a:p>
            <a:pPr>
              <a:spcAft>
                <a:spcPts val="600"/>
              </a:spcAft>
            </a:pPr>
            <a:r>
              <a:rPr lang="el-GR" altLang="el-GR" sz="1800" dirty="0"/>
              <a:t>Η εξίσωση της ΛΠ είναι ο φυσικός λογάριθμος της πιθανότητας μια περίπτωση να ανήκει σε μια κατηγορία προς την πιθανότητα να ανήκει στην άλλη</a:t>
            </a:r>
          </a:p>
          <a:p>
            <a:pPr>
              <a:spcAft>
                <a:spcPts val="600"/>
              </a:spcAft>
            </a:pPr>
            <a:r>
              <a:rPr lang="el-GR" altLang="el-GR" sz="1800" dirty="0"/>
              <a:t>Το μοντέλο που δημιουργείται με τη χρήση ανεξ.μετβλ. συγκρίνεται ως προς το βασικό μοντέλο δίχως μεταβλητές χρησιμοποιώντας την </a:t>
            </a:r>
            <a:r>
              <a:rPr lang="en-US" altLang="el-GR" sz="1800" dirty="0"/>
              <a:t>log likelihood</a:t>
            </a:r>
            <a:r>
              <a:rPr lang="el-GR" altLang="el-GR" sz="1800" dirty="0"/>
              <a:t> (-</a:t>
            </a:r>
            <a:r>
              <a:rPr lang="en-US" altLang="el-GR" sz="1800" dirty="0"/>
              <a:t>2LL)</a:t>
            </a:r>
            <a:r>
              <a:rPr lang="el-GR" altLang="el-GR" sz="1800" dirty="0"/>
              <a:t>. Η στατιστική σημαντικότητα κρίνεται με το χ</a:t>
            </a:r>
            <a:r>
              <a:rPr lang="en-US" altLang="el-GR" sz="1800" baseline="30000" dirty="0"/>
              <a:t>2</a:t>
            </a:r>
            <a:r>
              <a:rPr lang="el-GR" altLang="el-GR" sz="1800" dirty="0"/>
              <a:t>. </a:t>
            </a:r>
          </a:p>
          <a:p>
            <a:pPr>
              <a:spcAft>
                <a:spcPts val="600"/>
              </a:spcAft>
            </a:pPr>
            <a:r>
              <a:rPr lang="el-GR" altLang="el-GR" sz="1800" dirty="0"/>
              <a:t>Η ερμηνεία των αποτελεσμάτων γίνεται με τρόπο παρόμοιο με την ΠΠ. Ωστόσο δεν υπάρχει ακριβής αντιστοίχιση για τις τιμές Β. Αν και το πρόσημό τους αποκαλύπτει το είδος της σχέσης τους με την εξαρτημένη μεταβλητή. Για μια περισσότερο απλή ερμηνεία των αποτελεσμάτων της ΛΠ χρησιμοποιούμε το </a:t>
            </a:r>
            <a:r>
              <a:rPr lang="en-US" altLang="el-GR" sz="1800" dirty="0"/>
              <a:t>Odds ratio (</a:t>
            </a:r>
            <a:r>
              <a:rPr lang="el-GR" altLang="el-GR" sz="1800" dirty="0"/>
              <a:t>λόγο πιθανοτήτων).</a:t>
            </a:r>
          </a:p>
          <a:p>
            <a:pPr>
              <a:spcAft>
                <a:spcPts val="600"/>
              </a:spcAft>
            </a:pPr>
            <a:r>
              <a:rPr lang="el-GR" altLang="el-GR" sz="1800" dirty="0"/>
              <a:t>Π.χ. ΄Έστω ότι ερευνάται η επίδραση της ηλικίας ενός παιδιού στην χρήση προερρινοποίησης. Αν ο λόγος πιθανοτήτων της ανεξ. μεταβλ. βρεθεί να είναι 14,2, τότε για κάθε μονάδα αύξησης της ανεξάρτητης μεταβλητής αυξάνεται κατά 14 φορές η πιθανότητα ο ομιλητής να χρησιμοποιεί προερρινοποίηση.</a:t>
            </a:r>
          </a:p>
        </p:txBody>
      </p:sp>
    </p:spTree>
    <p:extLst>
      <p:ext uri="{BB962C8B-B14F-4D97-AF65-F5344CB8AC3E}">
        <p14:creationId xmlns:p14="http://schemas.microsoft.com/office/powerpoint/2010/main" val="411973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l-GR" altLang="el-GR" dirty="0"/>
              <a:t>Παράδειγμα</a:t>
            </a:r>
            <a:endParaRPr lang="en-GB" altLang="el-GR" dirty="0"/>
          </a:p>
        </p:txBody>
      </p:sp>
      <p:sp>
        <p:nvSpPr>
          <p:cNvPr id="8195" name="Rectangle 3"/>
          <p:cNvSpPr>
            <a:spLocks noGrp="1" noChangeArrowheads="1"/>
          </p:cNvSpPr>
          <p:nvPr>
            <p:ph type="body" idx="1"/>
          </p:nvPr>
        </p:nvSpPr>
        <p:spPr/>
        <p:txBody>
          <a:bodyPr/>
          <a:lstStyle/>
          <a:p>
            <a:pPr>
              <a:lnSpc>
                <a:spcPct val="80000"/>
              </a:lnSpc>
            </a:pPr>
            <a:r>
              <a:rPr lang="el-GR" altLang="el-GR" sz="2800" dirty="0"/>
              <a:t>Διαφορές Ομάδων</a:t>
            </a:r>
          </a:p>
          <a:p>
            <a:pPr lvl="1">
              <a:lnSpc>
                <a:spcPct val="80000"/>
              </a:lnSpc>
            </a:pPr>
            <a:r>
              <a:rPr lang="el-GR" altLang="el-GR" sz="2400" dirty="0"/>
              <a:t> Η1: Οι γυναίκες χρησιμοποιούν πιο συχνά πληθυντικό ευγενείας από τους άνδρες στον χώρο εργασίας.</a:t>
            </a:r>
          </a:p>
          <a:p>
            <a:pPr lvl="1">
              <a:lnSpc>
                <a:spcPct val="80000"/>
              </a:lnSpc>
            </a:pPr>
            <a:r>
              <a:rPr lang="el-GR" altLang="el-GR" sz="2400" dirty="0"/>
              <a:t> Η0: Οι γυναίκες και οι άνδρες δεν εμφανίζουν διαφορές στη συχνότητα χρήσης του πληθυντικού ευγενείας στον χώρο εργασίας.</a:t>
            </a:r>
          </a:p>
          <a:p>
            <a:pPr>
              <a:lnSpc>
                <a:spcPct val="80000"/>
              </a:lnSpc>
            </a:pPr>
            <a:r>
              <a:rPr lang="el-GR" altLang="el-GR" sz="2800" dirty="0"/>
              <a:t>Σχέση μεταβλητών</a:t>
            </a:r>
          </a:p>
          <a:p>
            <a:pPr lvl="1">
              <a:lnSpc>
                <a:spcPct val="80000"/>
              </a:lnSpc>
            </a:pPr>
            <a:r>
              <a:rPr lang="el-GR" altLang="el-GR" sz="2400" dirty="0"/>
              <a:t>Η1: Το μέσο μήκος των λέξεων ενός κειμένου σχετίζεται με την δυσκολία κατανόησής του</a:t>
            </a:r>
          </a:p>
          <a:p>
            <a:pPr lvl="1">
              <a:lnSpc>
                <a:spcPct val="80000"/>
              </a:lnSpc>
            </a:pPr>
            <a:r>
              <a:rPr lang="el-GR" altLang="el-GR" sz="2400" dirty="0"/>
              <a:t>Η0: Το μέσο μήκος των λέξεων ενός κειμένου </a:t>
            </a:r>
            <a:r>
              <a:rPr lang="el-GR" altLang="el-GR" sz="2400" b="1" dirty="0">
                <a:solidFill>
                  <a:srgbClr val="5075BC"/>
                </a:solidFill>
              </a:rPr>
              <a:t>δεν</a:t>
            </a:r>
            <a:r>
              <a:rPr lang="el-GR" altLang="el-GR" sz="2400" dirty="0"/>
              <a:t> σχετίζεται με την δυσκολία κατανόησής του</a:t>
            </a:r>
            <a:endParaRPr lang="en-GB" altLang="el-GR" sz="2400" dirty="0"/>
          </a:p>
        </p:txBody>
      </p:sp>
    </p:spTree>
    <p:extLst>
      <p:ext uri="{BB962C8B-B14F-4D97-AF65-F5344CB8AC3E}">
        <p14:creationId xmlns:p14="http://schemas.microsoft.com/office/powerpoint/2010/main" val="34465973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l-GR" altLang="el-GR" sz="4000"/>
              <a:t>Ανάλυση Συστάδων (</a:t>
            </a:r>
            <a:r>
              <a:rPr lang="en-US" altLang="el-GR" sz="4000"/>
              <a:t>cluster analysis)</a:t>
            </a:r>
            <a:endParaRPr lang="en-GB" altLang="el-GR" sz="4000"/>
          </a:p>
        </p:txBody>
      </p:sp>
      <p:sp>
        <p:nvSpPr>
          <p:cNvPr id="65539" name="Rectangle 3"/>
          <p:cNvSpPr>
            <a:spLocks noGrp="1" noChangeArrowheads="1"/>
          </p:cNvSpPr>
          <p:nvPr>
            <p:ph type="body" idx="1"/>
          </p:nvPr>
        </p:nvSpPr>
        <p:spPr/>
        <p:txBody>
          <a:bodyPr/>
          <a:lstStyle/>
          <a:p>
            <a:pPr>
              <a:lnSpc>
                <a:spcPct val="80000"/>
              </a:lnSpc>
            </a:pPr>
            <a:r>
              <a:rPr lang="el-GR" altLang="el-GR" sz="2400"/>
              <a:t>Η ΑΣ κατηγοριοποιεί ένα πλήθος παρατηρήσεων σε δύο ή περισσότερες αμοιβαία αποκλειόμενες ομάδες στηριζόμενη σε συνδυασμούς αριθμητικών μεταβλητών. Ο σκοπός της ΑΣ είναι να εντοπίσει ένα σύστημα που οργανώνει τις παρατηρήσεις σε ομάδες. </a:t>
            </a:r>
          </a:p>
          <a:p>
            <a:pPr>
              <a:lnSpc>
                <a:spcPct val="80000"/>
              </a:lnSpc>
            </a:pPr>
            <a:r>
              <a:rPr lang="el-GR" altLang="el-GR" sz="2400"/>
              <a:t>Για παράδειγμα θα μπορούσαμε  να διερευνήσουμε το κατά πόσο κάποιοι υφομετρικοί δείκτες (</a:t>
            </a:r>
            <a:r>
              <a:rPr lang="en-US" altLang="el-GR" sz="2400"/>
              <a:t>type/token ratio</a:t>
            </a:r>
            <a:r>
              <a:rPr lang="el-GR" altLang="el-GR" sz="2400"/>
              <a:t>, μέσο μήκος λέξης, μέσο μήκος πρότασης κ.ά.) θα μπορούσαν να διακρίνουν μια σειρά από κείμενα και να τα κατατάξουν θεματικά. </a:t>
            </a:r>
            <a:endParaRPr lang="en-GB" altLang="el-GR" sz="2400"/>
          </a:p>
          <a:p>
            <a:pPr>
              <a:lnSpc>
                <a:spcPct val="80000"/>
              </a:lnSpc>
            </a:pPr>
            <a:r>
              <a:rPr lang="el-GR" altLang="el-GR" sz="2400"/>
              <a:t>Μια σημαντική ιδιότητα της ΑΣ είναι ότι κατηγοριοποιεί τις παρατηρήσεις σε άγνωστες ομάδες. </a:t>
            </a:r>
            <a:endParaRPr lang="en-GB" altLang="el-GR" sz="2400"/>
          </a:p>
        </p:txBody>
      </p:sp>
    </p:spTree>
    <p:extLst>
      <p:ext uri="{BB962C8B-B14F-4D97-AF65-F5344CB8AC3E}">
        <p14:creationId xmlns:p14="http://schemas.microsoft.com/office/powerpoint/2010/main" val="34826437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l-GR" altLang="el-GR" dirty="0"/>
              <a:t>Μια απλή ΑΣ</a:t>
            </a:r>
            <a:endParaRPr lang="en-GB" altLang="el-GR" dirty="0"/>
          </a:p>
        </p:txBody>
      </p:sp>
      <p:graphicFrame>
        <p:nvGraphicFramePr>
          <p:cNvPr id="66566" name="Object 6"/>
          <p:cNvGraphicFramePr>
            <a:graphicFrameLocks noGrp="1" noChangeAspect="1"/>
          </p:cNvGraphicFramePr>
          <p:nvPr>
            <p:ph sz="half" idx="1"/>
            <p:extLst>
              <p:ext uri="{D42A27DB-BD31-4B8C-83A1-F6EECF244321}">
                <p14:modId xmlns:p14="http://schemas.microsoft.com/office/powerpoint/2010/main" val="3415372562"/>
              </p:ext>
            </p:extLst>
          </p:nvPr>
        </p:nvGraphicFramePr>
        <p:xfrm>
          <a:off x="4002800" y="1469981"/>
          <a:ext cx="4745914" cy="4839339"/>
        </p:xfrm>
        <a:graphic>
          <a:graphicData uri="http://schemas.openxmlformats.org/presentationml/2006/ole">
            <mc:AlternateContent xmlns:mc="http://schemas.openxmlformats.org/markup-compatibility/2006">
              <mc:Choice xmlns:v="urn:schemas-microsoft-com:vml" Requires="v">
                <p:oleObj spid="_x0000_s22544" name="Picture" r:id="rId4" imgW="3628339" imgH="3700882" progId="StaticEnhancedMetafile">
                  <p:embed/>
                </p:oleObj>
              </mc:Choice>
              <mc:Fallback>
                <p:oleObj name="Picture" r:id="rId4" imgW="3628339" imgH="3700882" progId="StaticEnhancedMetafile">
                  <p:embed/>
                  <p:pic>
                    <p:nvPicPr>
                      <p:cNvPr id="66566"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02800" y="1469981"/>
                        <a:ext cx="4745914" cy="4839339"/>
                      </a:xfrm>
                      <a:prstGeom prst="rect">
                        <a:avLst/>
                      </a:prstGeom>
                      <a:noFill/>
                      <a:ln>
                        <a:noFill/>
                      </a:ln>
                      <a:effectLst/>
                      <a:extLst/>
                    </p:spPr>
                  </p:pic>
                </p:oleObj>
              </mc:Fallback>
            </mc:AlternateContent>
          </a:graphicData>
        </a:graphic>
      </p:graphicFrame>
      <p:sp>
        <p:nvSpPr>
          <p:cNvPr id="66563" name="Rectangle 3"/>
          <p:cNvSpPr>
            <a:spLocks noGrp="1" noChangeArrowheads="1"/>
          </p:cNvSpPr>
          <p:nvPr>
            <p:ph sz="half" idx="2"/>
          </p:nvPr>
        </p:nvSpPr>
        <p:spPr>
          <a:xfrm>
            <a:off x="323528" y="1600200"/>
            <a:ext cx="4038600" cy="4525963"/>
          </a:xfrm>
        </p:spPr>
        <p:txBody>
          <a:bodyPr/>
          <a:lstStyle/>
          <a:p>
            <a:pPr>
              <a:lnSpc>
                <a:spcPct val="90000"/>
              </a:lnSpc>
            </a:pPr>
            <a:r>
              <a:rPr lang="el-GR" altLang="el-GR" sz="2000" dirty="0"/>
              <a:t>Σε περιπτώσεις με μια ή δύο μεταβλητές μια απλή επισκόπηση των δεδομένων χρησιμοποιώντας ιστόγραμμα συχνότητας ή διάγραμμα διασποράς είναι αρκετή για να διαμορφώσουμε μια άποψη για τις δυνατές ομαδοποιήσεις.</a:t>
            </a:r>
          </a:p>
          <a:p>
            <a:pPr>
              <a:lnSpc>
                <a:spcPct val="90000"/>
              </a:lnSpc>
            </a:pPr>
            <a:r>
              <a:rPr lang="el-GR" altLang="el-GR" sz="2000" dirty="0"/>
              <a:t>Στην περίπτωση αυτή η διάκριση σε ομάδες των κειμένων βάση της μέτρησης της λεξιλογικής πυκνότητας είναι σχεδόν προφανής.</a:t>
            </a:r>
            <a:endParaRPr lang="en-GB" altLang="el-GR" sz="2000" dirty="0"/>
          </a:p>
          <a:p>
            <a:pPr>
              <a:lnSpc>
                <a:spcPct val="90000"/>
              </a:lnSpc>
            </a:pPr>
            <a:endParaRPr lang="en-GB" altLang="el-GR" sz="2000" dirty="0"/>
          </a:p>
          <a:p>
            <a:pPr>
              <a:lnSpc>
                <a:spcPct val="90000"/>
              </a:lnSpc>
            </a:pPr>
            <a:endParaRPr lang="en-GB" altLang="el-GR" sz="2000" dirty="0"/>
          </a:p>
        </p:txBody>
      </p:sp>
      <p:sp>
        <p:nvSpPr>
          <p:cNvPr id="66568" name="Oval 8"/>
          <p:cNvSpPr>
            <a:spLocks noChangeArrowheads="1"/>
          </p:cNvSpPr>
          <p:nvPr/>
        </p:nvSpPr>
        <p:spPr bwMode="auto">
          <a:xfrm>
            <a:off x="5292725" y="2133600"/>
            <a:ext cx="792163" cy="3671888"/>
          </a:xfrm>
          <a:prstGeom prst="ellipse">
            <a:avLst/>
          </a:prstGeom>
          <a:noFill/>
          <a:ln w="9525">
            <a:solidFill>
              <a:schemeClr val="bg2"/>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6569" name="Oval 9"/>
          <p:cNvSpPr>
            <a:spLocks noChangeArrowheads="1"/>
          </p:cNvSpPr>
          <p:nvPr/>
        </p:nvSpPr>
        <p:spPr bwMode="auto">
          <a:xfrm>
            <a:off x="6156325" y="1989138"/>
            <a:ext cx="1655763" cy="3671887"/>
          </a:xfrm>
          <a:prstGeom prst="ellipse">
            <a:avLst/>
          </a:prstGeom>
          <a:noFill/>
          <a:ln w="9525">
            <a:solidFill>
              <a:schemeClr val="bg2"/>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6572" name="Oval 12"/>
          <p:cNvSpPr>
            <a:spLocks noChangeArrowheads="1"/>
          </p:cNvSpPr>
          <p:nvPr/>
        </p:nvSpPr>
        <p:spPr bwMode="auto">
          <a:xfrm>
            <a:off x="7956550" y="2060575"/>
            <a:ext cx="792163" cy="3671888"/>
          </a:xfrm>
          <a:prstGeom prst="ellipse">
            <a:avLst/>
          </a:prstGeom>
          <a:noFill/>
          <a:ln w="9525">
            <a:solidFill>
              <a:schemeClr val="bg2"/>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extLst>
      <p:ext uri="{BB962C8B-B14F-4D97-AF65-F5344CB8AC3E}">
        <p14:creationId xmlns:p14="http://schemas.microsoft.com/office/powerpoint/2010/main" val="38238845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fontScale="90000"/>
          </a:bodyPr>
          <a:lstStyle/>
          <a:p>
            <a:r>
              <a:rPr lang="el-GR" altLang="el-GR" sz="4000"/>
              <a:t>Ο πίνακας εγγύτητας (</a:t>
            </a:r>
            <a:r>
              <a:rPr lang="en-US" altLang="el-GR" sz="4000"/>
              <a:t>p</a:t>
            </a:r>
            <a:r>
              <a:rPr lang="en-GB" altLang="el-GR" sz="4000"/>
              <a:t>roximities matrix)</a:t>
            </a:r>
          </a:p>
        </p:txBody>
      </p:sp>
      <p:sp>
        <p:nvSpPr>
          <p:cNvPr id="68611" name="Rectangle 3"/>
          <p:cNvSpPr>
            <a:spLocks noGrp="1" noChangeArrowheads="1"/>
          </p:cNvSpPr>
          <p:nvPr>
            <p:ph sz="half" idx="1"/>
          </p:nvPr>
        </p:nvSpPr>
        <p:spPr/>
        <p:txBody>
          <a:bodyPr>
            <a:noAutofit/>
          </a:bodyPr>
          <a:lstStyle/>
          <a:p>
            <a:pPr marL="0" indent="0">
              <a:lnSpc>
                <a:spcPct val="90000"/>
              </a:lnSpc>
              <a:buNone/>
            </a:pPr>
            <a:r>
              <a:rPr lang="el-GR" altLang="el-GR" sz="2400" dirty="0"/>
              <a:t>Η ΑΣ έχει ως αφετηρία με έναν πίνακα δεδομένων όπου τα δείγματα (συνήθως άνθρωποι στις κοινωνικές επιστήμες) είναι σειρές και οι παρατηρήσεις κωδικοποιούνται ως στήλες. Από την αρχή ο πίνακας που δημιουργείται περιλαμβάνει τιμές που είναι μετρήσεις εγγύτητας ή διαφοροποιήσεως μεταξύ δύο παρατηρήσεων.</a:t>
            </a:r>
            <a:endParaRPr lang="en-GB" altLang="el-GR" sz="2400" dirty="0"/>
          </a:p>
          <a:p>
            <a:pPr>
              <a:lnSpc>
                <a:spcPct val="90000"/>
              </a:lnSpc>
            </a:pPr>
            <a:endParaRPr lang="en-GB" altLang="el-GR" sz="2400" dirty="0"/>
          </a:p>
        </p:txBody>
      </p:sp>
      <p:graphicFrame>
        <p:nvGraphicFramePr>
          <p:cNvPr id="68679" name="Group 71"/>
          <p:cNvGraphicFramePr>
            <a:graphicFrameLocks noGrp="1"/>
          </p:cNvGraphicFramePr>
          <p:nvPr>
            <p:extLst>
              <p:ext uri="{D42A27DB-BD31-4B8C-83A1-F6EECF244321}">
                <p14:modId xmlns:p14="http://schemas.microsoft.com/office/powerpoint/2010/main" val="4065760390"/>
              </p:ext>
            </p:extLst>
          </p:nvPr>
        </p:nvGraphicFramePr>
        <p:xfrm>
          <a:off x="5150297" y="1700808"/>
          <a:ext cx="2951162" cy="2160588"/>
        </p:xfrm>
        <a:graphic>
          <a:graphicData uri="http://schemas.openxmlformats.org/drawingml/2006/table">
            <a:tbl>
              <a:tblPr/>
              <a:tblGrid>
                <a:gridCol w="1447800">
                  <a:extLst>
                    <a:ext uri="{9D8B030D-6E8A-4147-A177-3AD203B41FA5}">
                      <a16:colId xmlns="" xmlns:a16="http://schemas.microsoft.com/office/drawing/2014/main" val="2132381448"/>
                    </a:ext>
                  </a:extLst>
                </a:gridCol>
                <a:gridCol w="1503362">
                  <a:extLst>
                    <a:ext uri="{9D8B030D-6E8A-4147-A177-3AD203B41FA5}">
                      <a16:colId xmlns="" xmlns:a16="http://schemas.microsoft.com/office/drawing/2014/main" val="2710294815"/>
                    </a:ext>
                  </a:extLst>
                </a:gridCol>
              </a:tblGrid>
              <a:tr h="622300">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Κειμενικό</a:t>
                      </a:r>
                      <a:r>
                        <a:rPr kumimoji="0" lang="en-US"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θέμ</a:t>
                      </a:r>
                      <a:r>
                        <a:rPr kumimoji="0" lang="en-US"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α</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Λεξιλογική</a:t>
                      </a:r>
                      <a:r>
                        <a:rPr kumimoji="0" lang="en-US"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π</a:t>
                      </a: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υκνότητ</a:t>
                      </a:r>
                      <a:r>
                        <a:rPr kumimoji="0" lang="en-US"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α</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255129187"/>
                  </a:ext>
                </a:extLst>
              </a:tr>
              <a:tr h="3841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11</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892176723"/>
                  </a:ext>
                </a:extLst>
              </a:tr>
              <a:tr h="3841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11</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577054859"/>
                  </a:ext>
                </a:extLst>
              </a:tr>
              <a:tr h="385763">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Ανθρω</a:t>
                      </a:r>
                      <a:r>
                        <a:rPr kumimoji="0" lang="en-US"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πιστικά</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522690595"/>
                  </a:ext>
                </a:extLst>
              </a:tr>
              <a:tr h="3841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18</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538026659"/>
                  </a:ext>
                </a:extLst>
              </a:tr>
            </a:tbl>
          </a:graphicData>
        </a:graphic>
      </p:graphicFrame>
      <p:graphicFrame>
        <p:nvGraphicFramePr>
          <p:cNvPr id="68879" name="Group 271"/>
          <p:cNvGraphicFramePr>
            <a:graphicFrameLocks noGrp="1"/>
          </p:cNvGraphicFramePr>
          <p:nvPr>
            <p:extLst>
              <p:ext uri="{D42A27DB-BD31-4B8C-83A1-F6EECF244321}">
                <p14:modId xmlns:p14="http://schemas.microsoft.com/office/powerpoint/2010/main" val="3635671597"/>
              </p:ext>
            </p:extLst>
          </p:nvPr>
        </p:nvGraphicFramePr>
        <p:xfrm>
          <a:off x="4572000" y="4372744"/>
          <a:ext cx="4471988" cy="1756238"/>
        </p:xfrm>
        <a:graphic>
          <a:graphicData uri="http://schemas.openxmlformats.org/drawingml/2006/table">
            <a:tbl>
              <a:tblPr/>
              <a:tblGrid>
                <a:gridCol w="1390650">
                  <a:extLst>
                    <a:ext uri="{9D8B030D-6E8A-4147-A177-3AD203B41FA5}">
                      <a16:colId xmlns="" xmlns:a16="http://schemas.microsoft.com/office/drawing/2014/main" val="2418525759"/>
                    </a:ext>
                  </a:extLst>
                </a:gridCol>
                <a:gridCol w="766763">
                  <a:extLst>
                    <a:ext uri="{9D8B030D-6E8A-4147-A177-3AD203B41FA5}">
                      <a16:colId xmlns="" xmlns:a16="http://schemas.microsoft.com/office/drawing/2014/main" val="1034201855"/>
                    </a:ext>
                  </a:extLst>
                </a:gridCol>
                <a:gridCol w="730250">
                  <a:extLst>
                    <a:ext uri="{9D8B030D-6E8A-4147-A177-3AD203B41FA5}">
                      <a16:colId xmlns="" xmlns:a16="http://schemas.microsoft.com/office/drawing/2014/main" val="667735085"/>
                    </a:ext>
                  </a:extLst>
                </a:gridCol>
                <a:gridCol w="865187">
                  <a:extLst>
                    <a:ext uri="{9D8B030D-6E8A-4147-A177-3AD203B41FA5}">
                      <a16:colId xmlns="" xmlns:a16="http://schemas.microsoft.com/office/drawing/2014/main" val="734232660"/>
                    </a:ext>
                  </a:extLst>
                </a:gridCol>
                <a:gridCol w="719138">
                  <a:extLst>
                    <a:ext uri="{9D8B030D-6E8A-4147-A177-3AD203B41FA5}">
                      <a16:colId xmlns="" xmlns:a16="http://schemas.microsoft.com/office/drawing/2014/main" val="363171399"/>
                    </a:ext>
                  </a:extLst>
                </a:gridCol>
              </a:tblGrid>
              <a:tr h="53703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843833444"/>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909580857"/>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150385850"/>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670653636"/>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481455590"/>
                  </a:ext>
                </a:extLst>
              </a:tr>
            </a:tbl>
          </a:graphicData>
        </a:graphic>
      </p:graphicFrame>
    </p:spTree>
    <p:extLst>
      <p:ext uri="{BB962C8B-B14F-4D97-AF65-F5344CB8AC3E}">
        <p14:creationId xmlns:p14="http://schemas.microsoft.com/office/powerpoint/2010/main" val="15585677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l-GR" altLang="el-GR"/>
              <a:t>Υπολογίζοντας αποστάσεις</a:t>
            </a:r>
            <a:endParaRPr lang="en-GB" altLang="el-GR"/>
          </a:p>
        </p:txBody>
      </p:sp>
      <p:sp>
        <p:nvSpPr>
          <p:cNvPr id="70659" name="Rectangle 3"/>
          <p:cNvSpPr>
            <a:spLocks noGrp="1" noChangeArrowheads="1"/>
          </p:cNvSpPr>
          <p:nvPr>
            <p:ph sz="half" idx="1"/>
          </p:nvPr>
        </p:nvSpPr>
        <p:spPr>
          <a:xfrm>
            <a:off x="251520" y="1600200"/>
            <a:ext cx="4176018" cy="4781128"/>
          </a:xfrm>
        </p:spPr>
        <p:txBody>
          <a:bodyPr>
            <a:noAutofit/>
          </a:bodyPr>
          <a:lstStyle/>
          <a:p>
            <a:pPr>
              <a:lnSpc>
                <a:spcPct val="80000"/>
              </a:lnSpc>
              <a:spcBef>
                <a:spcPts val="1200"/>
              </a:spcBef>
            </a:pPr>
            <a:r>
              <a:rPr lang="el-GR" altLang="el-GR" sz="1700" dirty="0"/>
              <a:t>Τα δεδομένα του πίνακα θα περιγραφούν χρησιμοποιώντας το γράμμα «Α». Η απόσταση γράφεται ως δείκτης στο Α. Έτσι η Α</a:t>
            </a:r>
            <a:r>
              <a:rPr lang="el-GR" altLang="el-GR" sz="1700" baseline="-25000" dirty="0"/>
              <a:t>34</a:t>
            </a:r>
            <a:r>
              <a:rPr lang="el-GR" altLang="el-GR" sz="1700" dirty="0"/>
              <a:t> περιγράφει την τομή των Ανθρωπιστικών και των Νομικών κειμένων. </a:t>
            </a:r>
          </a:p>
          <a:p>
            <a:pPr>
              <a:lnSpc>
                <a:spcPct val="80000"/>
              </a:lnSpc>
              <a:spcBef>
                <a:spcPts val="1200"/>
              </a:spcBef>
            </a:pPr>
            <a:r>
              <a:rPr lang="el-GR" altLang="el-GR" sz="1700" dirty="0"/>
              <a:t>Η απόσταση υπολογίζεται με την απόλυτη τιμή της διαφοράς των δύο κειμένων. Για παράδειγμα η Α</a:t>
            </a:r>
            <a:r>
              <a:rPr lang="el-GR" altLang="el-GR" sz="1700" baseline="-25000" dirty="0"/>
              <a:t>34</a:t>
            </a:r>
            <a:r>
              <a:rPr lang="el-GR" altLang="el-GR" sz="1700" dirty="0"/>
              <a:t>, μεταξύ ανθρωπιστικών και νομικών κειμένων θα είναι </a:t>
            </a:r>
            <a:r>
              <a:rPr lang="en-GB" altLang="el-GR" sz="1700" dirty="0"/>
              <a:t>|13-18| </a:t>
            </a:r>
            <a:r>
              <a:rPr lang="el-GR" altLang="el-GR" sz="1700" dirty="0"/>
              <a:t>ή</a:t>
            </a:r>
            <a:r>
              <a:rPr lang="en-GB" altLang="el-GR" sz="1700" dirty="0"/>
              <a:t> 5. </a:t>
            </a:r>
            <a:r>
              <a:rPr lang="el-GR" altLang="el-GR" sz="1700" dirty="0"/>
              <a:t>Αν συμπληρώσουμε τον πίνακα εγγύτητας με τον τρόπο αυτό θα έχουμε τον διπλανό πίνακα.</a:t>
            </a:r>
          </a:p>
          <a:p>
            <a:pPr>
              <a:lnSpc>
                <a:spcPct val="80000"/>
              </a:lnSpc>
              <a:spcBef>
                <a:spcPts val="1200"/>
              </a:spcBef>
            </a:pPr>
            <a:r>
              <a:rPr lang="el-GR" altLang="el-GR" sz="1700" dirty="0"/>
              <a:t>Ένας δεύτερος τρόπος υπολογισμού του πίνακα εγγύτητας είναι η χρήση των τετραγωνισμένων διαφορών. Π.χ. η απόσταση Α</a:t>
            </a:r>
            <a:r>
              <a:rPr lang="el-GR" altLang="el-GR" sz="1700" baseline="-25000" dirty="0"/>
              <a:t>34</a:t>
            </a:r>
            <a:r>
              <a:rPr lang="el-GR" altLang="el-GR" sz="1700" dirty="0"/>
              <a:t> θα γινόταν </a:t>
            </a:r>
            <a:r>
              <a:rPr lang="en-GB" altLang="el-GR" sz="1700" dirty="0"/>
              <a:t>(13-18)</a:t>
            </a:r>
            <a:r>
              <a:rPr lang="en-GB" altLang="el-GR" sz="1700" baseline="30000" dirty="0"/>
              <a:t>2</a:t>
            </a:r>
            <a:r>
              <a:rPr lang="en-GB" altLang="el-GR" sz="1700" dirty="0"/>
              <a:t> </a:t>
            </a:r>
            <a:r>
              <a:rPr lang="el-GR" altLang="el-GR" sz="1700" dirty="0"/>
              <a:t>ή</a:t>
            </a:r>
            <a:r>
              <a:rPr lang="en-GB" altLang="el-GR" sz="1700" dirty="0"/>
              <a:t> 25. </a:t>
            </a:r>
            <a:r>
              <a:rPr lang="el-GR" altLang="el-GR" sz="1700" dirty="0"/>
              <a:t>Η συγκεκριμένη μέτρηση έχει το πλεονέκτημα ότι είναι συναφής με πολλές άλλες στατιστικές μετρήσεις όπως είναι η διακύμανση.</a:t>
            </a:r>
            <a:endParaRPr lang="en-GB" altLang="el-GR" sz="1700" dirty="0"/>
          </a:p>
        </p:txBody>
      </p:sp>
      <p:graphicFrame>
        <p:nvGraphicFramePr>
          <p:cNvPr id="70661" name="Group 5"/>
          <p:cNvGraphicFramePr>
            <a:graphicFrameLocks noGrp="1"/>
          </p:cNvGraphicFramePr>
          <p:nvPr/>
        </p:nvGraphicFramePr>
        <p:xfrm>
          <a:off x="4427538" y="1989138"/>
          <a:ext cx="4471987" cy="1737360"/>
        </p:xfrm>
        <a:graphic>
          <a:graphicData uri="http://schemas.openxmlformats.org/drawingml/2006/table">
            <a:tbl>
              <a:tblPr/>
              <a:tblGrid>
                <a:gridCol w="1390650">
                  <a:extLst>
                    <a:ext uri="{9D8B030D-6E8A-4147-A177-3AD203B41FA5}">
                      <a16:colId xmlns="" xmlns:a16="http://schemas.microsoft.com/office/drawing/2014/main" val="2231738233"/>
                    </a:ext>
                  </a:extLst>
                </a:gridCol>
                <a:gridCol w="766762">
                  <a:extLst>
                    <a:ext uri="{9D8B030D-6E8A-4147-A177-3AD203B41FA5}">
                      <a16:colId xmlns="" xmlns:a16="http://schemas.microsoft.com/office/drawing/2014/main" val="4005045620"/>
                    </a:ext>
                  </a:extLst>
                </a:gridCol>
                <a:gridCol w="730250">
                  <a:extLst>
                    <a:ext uri="{9D8B030D-6E8A-4147-A177-3AD203B41FA5}">
                      <a16:colId xmlns="" xmlns:a16="http://schemas.microsoft.com/office/drawing/2014/main" val="2831603370"/>
                    </a:ext>
                  </a:extLst>
                </a:gridCol>
                <a:gridCol w="865188">
                  <a:extLst>
                    <a:ext uri="{9D8B030D-6E8A-4147-A177-3AD203B41FA5}">
                      <a16:colId xmlns="" xmlns:a16="http://schemas.microsoft.com/office/drawing/2014/main" val="3700506345"/>
                    </a:ext>
                  </a:extLst>
                </a:gridCol>
                <a:gridCol w="719137">
                  <a:extLst>
                    <a:ext uri="{9D8B030D-6E8A-4147-A177-3AD203B41FA5}">
                      <a16:colId xmlns="" xmlns:a16="http://schemas.microsoft.com/office/drawing/2014/main" val="2643955765"/>
                    </a:ext>
                  </a:extLst>
                </a:gridCol>
              </a:tblGrid>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Πολιτι</a:t>
                      </a:r>
                      <a:r>
                        <a:rPr kumimoji="0" lang="el-GR"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κά</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Ανθρω</a:t>
                      </a:r>
                      <a:r>
                        <a:rPr kumimoji="0" lang="el-GR"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π</a:t>
                      </a: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ιστικά</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957525435"/>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7</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553560330"/>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7</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120645251"/>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323706281"/>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7</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7</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595122099"/>
                  </a:ext>
                </a:extLst>
              </a:tr>
            </a:tbl>
          </a:graphicData>
        </a:graphic>
      </p:graphicFrame>
      <p:graphicFrame>
        <p:nvGraphicFramePr>
          <p:cNvPr id="70699" name="Group 43"/>
          <p:cNvGraphicFramePr>
            <a:graphicFrameLocks noGrp="1"/>
          </p:cNvGraphicFramePr>
          <p:nvPr/>
        </p:nvGraphicFramePr>
        <p:xfrm>
          <a:off x="4427538" y="4005263"/>
          <a:ext cx="4471987" cy="1737360"/>
        </p:xfrm>
        <a:graphic>
          <a:graphicData uri="http://schemas.openxmlformats.org/drawingml/2006/table">
            <a:tbl>
              <a:tblPr/>
              <a:tblGrid>
                <a:gridCol w="1390650">
                  <a:extLst>
                    <a:ext uri="{9D8B030D-6E8A-4147-A177-3AD203B41FA5}">
                      <a16:colId xmlns="" xmlns:a16="http://schemas.microsoft.com/office/drawing/2014/main" val="4028186920"/>
                    </a:ext>
                  </a:extLst>
                </a:gridCol>
                <a:gridCol w="766762">
                  <a:extLst>
                    <a:ext uri="{9D8B030D-6E8A-4147-A177-3AD203B41FA5}">
                      <a16:colId xmlns="" xmlns:a16="http://schemas.microsoft.com/office/drawing/2014/main" val="3341934799"/>
                    </a:ext>
                  </a:extLst>
                </a:gridCol>
                <a:gridCol w="730250">
                  <a:extLst>
                    <a:ext uri="{9D8B030D-6E8A-4147-A177-3AD203B41FA5}">
                      <a16:colId xmlns="" xmlns:a16="http://schemas.microsoft.com/office/drawing/2014/main" val="916117714"/>
                    </a:ext>
                  </a:extLst>
                </a:gridCol>
                <a:gridCol w="865188">
                  <a:extLst>
                    <a:ext uri="{9D8B030D-6E8A-4147-A177-3AD203B41FA5}">
                      <a16:colId xmlns="" xmlns:a16="http://schemas.microsoft.com/office/drawing/2014/main" val="3308736722"/>
                    </a:ext>
                  </a:extLst>
                </a:gridCol>
                <a:gridCol w="719137">
                  <a:extLst>
                    <a:ext uri="{9D8B030D-6E8A-4147-A177-3AD203B41FA5}">
                      <a16:colId xmlns="" xmlns:a16="http://schemas.microsoft.com/office/drawing/2014/main" val="2335225797"/>
                    </a:ext>
                  </a:extLst>
                </a:gridCol>
              </a:tblGrid>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74015231"/>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Οικονομικά</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49</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671306594"/>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49</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162046302"/>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25</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379557823"/>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49</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49</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25</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093395295"/>
                  </a:ext>
                </a:extLst>
              </a:tr>
            </a:tbl>
          </a:graphicData>
        </a:graphic>
      </p:graphicFrame>
    </p:spTree>
    <p:extLst>
      <p:ext uri="{BB962C8B-B14F-4D97-AF65-F5344CB8AC3E}">
        <p14:creationId xmlns:p14="http://schemas.microsoft.com/office/powerpoint/2010/main" val="26389490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198171"/>
            <a:ext cx="9144000" cy="615205"/>
          </a:xfrm>
          <a:prstGeom prst="rect">
            <a:avLst/>
          </a:prstGeom>
          <a:solidFill>
            <a:schemeClr val="bg1"/>
          </a:solidFill>
        </p:spPr>
        <p:txBody>
          <a:bodyPr vert="horz" wrap="square" lIns="91440" tIns="45720" rIns="91440" bIns="45720" rtlCol="0" anchor="ctr">
            <a:normAutofit/>
          </a:bodyPr>
          <a:lstStyle/>
          <a:p>
            <a:endParaRPr lang="el-GR" dirty="0" smtClean="0"/>
          </a:p>
        </p:txBody>
      </p:sp>
      <p:sp>
        <p:nvSpPr>
          <p:cNvPr id="72706" name="Rectangle 2"/>
          <p:cNvSpPr>
            <a:spLocks noGrp="1" noChangeArrowheads="1"/>
          </p:cNvSpPr>
          <p:nvPr>
            <p:ph type="title"/>
          </p:nvPr>
        </p:nvSpPr>
        <p:spPr>
          <a:xfrm>
            <a:off x="457200" y="-27384"/>
            <a:ext cx="8229600" cy="1143000"/>
          </a:xfrm>
        </p:spPr>
        <p:txBody>
          <a:bodyPr>
            <a:normAutofit/>
          </a:bodyPr>
          <a:lstStyle/>
          <a:p>
            <a:r>
              <a:rPr lang="el-GR" altLang="el-GR" sz="4000" dirty="0" err="1"/>
              <a:t>Πολυπαραγοντικές</a:t>
            </a:r>
            <a:r>
              <a:rPr lang="el-GR" altLang="el-GR" sz="4000" dirty="0"/>
              <a:t> αποστάσεις</a:t>
            </a:r>
            <a:endParaRPr lang="en-GB" altLang="el-GR" sz="4000" dirty="0"/>
          </a:p>
        </p:txBody>
      </p:sp>
      <p:sp>
        <p:nvSpPr>
          <p:cNvPr id="72707" name="Rectangle 3"/>
          <p:cNvSpPr>
            <a:spLocks noGrp="1" noChangeArrowheads="1"/>
          </p:cNvSpPr>
          <p:nvPr>
            <p:ph sz="half" idx="1"/>
          </p:nvPr>
        </p:nvSpPr>
        <p:spPr/>
        <p:txBody>
          <a:bodyPr/>
          <a:lstStyle/>
          <a:p>
            <a:pPr marL="0" indent="0">
              <a:lnSpc>
                <a:spcPct val="90000"/>
              </a:lnSpc>
              <a:buNone/>
            </a:pPr>
            <a:r>
              <a:rPr lang="el-GR" altLang="el-GR" sz="2000" dirty="0"/>
              <a:t>Όταν για κάθε δείγμα έχουμε παραπάνω από μια μετρήσεις τότε θα πρέπει να βρεθεί ένας τρόπος για να συνδυαστούν σε έναν πίνακα οι επιμέρους πίνακες εγγύτητας που δημιουργούνται για κάθε μέτρηση. Συνήθως οι επιμέρους πίνακες αθροίζονται σε έναν όπως στο διπλανό παράδειγμα:</a:t>
            </a:r>
            <a:endParaRPr lang="en-GB" altLang="el-GR" sz="2000" dirty="0"/>
          </a:p>
        </p:txBody>
      </p:sp>
      <p:graphicFrame>
        <p:nvGraphicFramePr>
          <p:cNvPr id="72709" name="Group 5"/>
          <p:cNvGraphicFramePr>
            <a:graphicFrameLocks noGrp="1"/>
          </p:cNvGraphicFramePr>
          <p:nvPr>
            <p:extLst>
              <p:ext uri="{D42A27DB-BD31-4B8C-83A1-F6EECF244321}">
                <p14:modId xmlns:p14="http://schemas.microsoft.com/office/powerpoint/2010/main" val="3890848381"/>
              </p:ext>
            </p:extLst>
          </p:nvPr>
        </p:nvGraphicFramePr>
        <p:xfrm>
          <a:off x="4421188" y="908050"/>
          <a:ext cx="4471987" cy="1737360"/>
        </p:xfrm>
        <a:graphic>
          <a:graphicData uri="http://schemas.openxmlformats.org/drawingml/2006/table">
            <a:tbl>
              <a:tblPr/>
              <a:tblGrid>
                <a:gridCol w="1390650">
                  <a:extLst>
                    <a:ext uri="{9D8B030D-6E8A-4147-A177-3AD203B41FA5}">
                      <a16:colId xmlns="" xmlns:a16="http://schemas.microsoft.com/office/drawing/2014/main" val="2111985031"/>
                    </a:ext>
                  </a:extLst>
                </a:gridCol>
                <a:gridCol w="766762">
                  <a:extLst>
                    <a:ext uri="{9D8B030D-6E8A-4147-A177-3AD203B41FA5}">
                      <a16:colId xmlns="" xmlns:a16="http://schemas.microsoft.com/office/drawing/2014/main" val="4204189649"/>
                    </a:ext>
                  </a:extLst>
                </a:gridCol>
                <a:gridCol w="730250">
                  <a:extLst>
                    <a:ext uri="{9D8B030D-6E8A-4147-A177-3AD203B41FA5}">
                      <a16:colId xmlns="" xmlns:a16="http://schemas.microsoft.com/office/drawing/2014/main" val="3583958943"/>
                    </a:ext>
                  </a:extLst>
                </a:gridCol>
                <a:gridCol w="865188">
                  <a:extLst>
                    <a:ext uri="{9D8B030D-6E8A-4147-A177-3AD203B41FA5}">
                      <a16:colId xmlns="" xmlns:a16="http://schemas.microsoft.com/office/drawing/2014/main" val="1598351402"/>
                    </a:ext>
                  </a:extLst>
                </a:gridCol>
                <a:gridCol w="719137">
                  <a:extLst>
                    <a:ext uri="{9D8B030D-6E8A-4147-A177-3AD203B41FA5}">
                      <a16:colId xmlns="" xmlns:a16="http://schemas.microsoft.com/office/drawing/2014/main" val="350546609"/>
                    </a:ext>
                  </a:extLst>
                </a:gridCol>
              </a:tblGrid>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smtClean="0">
                          <a:ln>
                            <a:noFill/>
                          </a:ln>
                          <a:solidFill>
                            <a:srgbClr val="5075BC"/>
                          </a:solidFill>
                          <a:effectLst/>
                          <a:latin typeface="Arial" panose="020B0604020202020204" pitchFamily="34" charset="0"/>
                          <a:cs typeface="Arial" panose="020B0604020202020204" pitchFamily="34" charset="0"/>
                        </a:rPr>
                        <a:t>Type/token ratio </a:t>
                      </a:r>
                      <a:endParaRPr kumimoji="0" lang="en-US" altLang="el-GR" sz="1400" b="0" i="0" u="none" strike="noStrike" cap="none" normalizeH="0" baseline="0" dirty="0" smtClean="0">
                        <a:ln>
                          <a:noFill/>
                        </a:ln>
                        <a:solidFill>
                          <a:srgbClr val="5075BC"/>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675595387"/>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64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81</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92165817"/>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64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1</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4047449880"/>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81</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1</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775638052"/>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rPr>
                        <a:t>100</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859682234"/>
                  </a:ext>
                </a:extLst>
              </a:tr>
            </a:tbl>
          </a:graphicData>
        </a:graphic>
      </p:graphicFrame>
      <p:graphicFrame>
        <p:nvGraphicFramePr>
          <p:cNvPr id="72747" name="Group 43"/>
          <p:cNvGraphicFramePr>
            <a:graphicFrameLocks noGrp="1"/>
          </p:cNvGraphicFramePr>
          <p:nvPr>
            <p:extLst>
              <p:ext uri="{D42A27DB-BD31-4B8C-83A1-F6EECF244321}">
                <p14:modId xmlns:p14="http://schemas.microsoft.com/office/powerpoint/2010/main" val="2086637021"/>
              </p:ext>
            </p:extLst>
          </p:nvPr>
        </p:nvGraphicFramePr>
        <p:xfrm>
          <a:off x="4421188" y="2852738"/>
          <a:ext cx="4471987" cy="1737360"/>
        </p:xfrm>
        <a:graphic>
          <a:graphicData uri="http://schemas.openxmlformats.org/drawingml/2006/table">
            <a:tbl>
              <a:tblPr/>
              <a:tblGrid>
                <a:gridCol w="1390650">
                  <a:extLst>
                    <a:ext uri="{9D8B030D-6E8A-4147-A177-3AD203B41FA5}">
                      <a16:colId xmlns="" xmlns:a16="http://schemas.microsoft.com/office/drawing/2014/main" val="4198137641"/>
                    </a:ext>
                  </a:extLst>
                </a:gridCol>
                <a:gridCol w="766762">
                  <a:extLst>
                    <a:ext uri="{9D8B030D-6E8A-4147-A177-3AD203B41FA5}">
                      <a16:colId xmlns="" xmlns:a16="http://schemas.microsoft.com/office/drawing/2014/main" val="2482973931"/>
                    </a:ext>
                  </a:extLst>
                </a:gridCol>
                <a:gridCol w="730250">
                  <a:extLst>
                    <a:ext uri="{9D8B030D-6E8A-4147-A177-3AD203B41FA5}">
                      <a16:colId xmlns="" xmlns:a16="http://schemas.microsoft.com/office/drawing/2014/main" val="3155150008"/>
                    </a:ext>
                  </a:extLst>
                </a:gridCol>
                <a:gridCol w="865188">
                  <a:extLst>
                    <a:ext uri="{9D8B030D-6E8A-4147-A177-3AD203B41FA5}">
                      <a16:colId xmlns="" xmlns:a16="http://schemas.microsoft.com/office/drawing/2014/main" val="1308415804"/>
                    </a:ext>
                  </a:extLst>
                </a:gridCol>
                <a:gridCol w="719137">
                  <a:extLst>
                    <a:ext uri="{9D8B030D-6E8A-4147-A177-3AD203B41FA5}">
                      <a16:colId xmlns="" xmlns:a16="http://schemas.microsoft.com/office/drawing/2014/main" val="2021957176"/>
                    </a:ext>
                  </a:extLst>
                </a:gridCol>
              </a:tblGrid>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smtClean="0">
                          <a:ln>
                            <a:noFill/>
                          </a:ln>
                          <a:solidFill>
                            <a:srgbClr val="5075BC"/>
                          </a:solidFill>
                          <a:effectLst/>
                          <a:latin typeface="Arial" panose="020B0604020202020204" pitchFamily="34" charset="0"/>
                          <a:cs typeface="Arial" panose="020B0604020202020204" pitchFamily="34" charset="0"/>
                        </a:rPr>
                        <a:t> </a:t>
                      </a:r>
                      <a:r>
                        <a:rPr kumimoji="0" lang="el-GR" altLang="el-GR" sz="1400" b="1" i="1" u="none" strike="noStrike" cap="none" normalizeH="0" baseline="0" dirty="0" smtClean="0">
                          <a:ln>
                            <a:noFill/>
                          </a:ln>
                          <a:solidFill>
                            <a:srgbClr val="5075BC"/>
                          </a:solidFill>
                          <a:effectLst/>
                          <a:latin typeface="Arial" panose="020B0604020202020204" pitchFamily="34" charset="0"/>
                          <a:cs typeface="Arial" panose="020B0604020202020204" pitchFamily="34" charset="0"/>
                        </a:rPr>
                        <a:t>Λεξική πυκνότητα</a:t>
                      </a:r>
                      <a:endParaRPr kumimoji="0" lang="en-US" altLang="el-GR" sz="1400" b="0" i="0" u="none" strike="noStrike" cap="none" normalizeH="0" baseline="0" dirty="0" smtClean="0">
                        <a:ln>
                          <a:noFill/>
                        </a:ln>
                        <a:solidFill>
                          <a:srgbClr val="5075BC"/>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222969980"/>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49</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74111918"/>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49</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425877026"/>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25</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32624659"/>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49</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49</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25</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404917020"/>
                  </a:ext>
                </a:extLst>
              </a:tr>
            </a:tbl>
          </a:graphicData>
        </a:graphic>
      </p:graphicFrame>
      <p:graphicFrame>
        <p:nvGraphicFramePr>
          <p:cNvPr id="72785" name="Group 81"/>
          <p:cNvGraphicFramePr>
            <a:graphicFrameLocks noGrp="1"/>
          </p:cNvGraphicFramePr>
          <p:nvPr>
            <p:extLst>
              <p:ext uri="{D42A27DB-BD31-4B8C-83A1-F6EECF244321}">
                <p14:modId xmlns:p14="http://schemas.microsoft.com/office/powerpoint/2010/main" val="2825079953"/>
              </p:ext>
            </p:extLst>
          </p:nvPr>
        </p:nvGraphicFramePr>
        <p:xfrm>
          <a:off x="4427984" y="4868863"/>
          <a:ext cx="4471988" cy="1737360"/>
        </p:xfrm>
        <a:graphic>
          <a:graphicData uri="http://schemas.openxmlformats.org/drawingml/2006/table">
            <a:tbl>
              <a:tblPr/>
              <a:tblGrid>
                <a:gridCol w="1390650">
                  <a:extLst>
                    <a:ext uri="{9D8B030D-6E8A-4147-A177-3AD203B41FA5}">
                      <a16:colId xmlns="" xmlns:a16="http://schemas.microsoft.com/office/drawing/2014/main" val="2619586838"/>
                    </a:ext>
                  </a:extLst>
                </a:gridCol>
                <a:gridCol w="766763">
                  <a:extLst>
                    <a:ext uri="{9D8B030D-6E8A-4147-A177-3AD203B41FA5}">
                      <a16:colId xmlns="" xmlns:a16="http://schemas.microsoft.com/office/drawing/2014/main" val="2434762788"/>
                    </a:ext>
                  </a:extLst>
                </a:gridCol>
                <a:gridCol w="730250">
                  <a:extLst>
                    <a:ext uri="{9D8B030D-6E8A-4147-A177-3AD203B41FA5}">
                      <a16:colId xmlns="" xmlns:a16="http://schemas.microsoft.com/office/drawing/2014/main" val="622359274"/>
                    </a:ext>
                  </a:extLst>
                </a:gridCol>
                <a:gridCol w="865187">
                  <a:extLst>
                    <a:ext uri="{9D8B030D-6E8A-4147-A177-3AD203B41FA5}">
                      <a16:colId xmlns="" xmlns:a16="http://schemas.microsoft.com/office/drawing/2014/main" val="2167627443"/>
                    </a:ext>
                  </a:extLst>
                </a:gridCol>
                <a:gridCol w="719138">
                  <a:extLst>
                    <a:ext uri="{9D8B030D-6E8A-4147-A177-3AD203B41FA5}">
                      <a16:colId xmlns="" xmlns:a16="http://schemas.microsoft.com/office/drawing/2014/main" val="87896697"/>
                    </a:ext>
                  </a:extLst>
                </a:gridCol>
              </a:tblGrid>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dirty="0" smtClean="0">
                          <a:ln>
                            <a:noFill/>
                          </a:ln>
                          <a:solidFill>
                            <a:srgbClr val="5075BC"/>
                          </a:solidFill>
                          <a:effectLst/>
                          <a:latin typeface="Arial" panose="020B0604020202020204" pitchFamily="34" charset="0"/>
                          <a:cs typeface="Arial" panose="020B0604020202020204" pitchFamily="34" charset="0"/>
                        </a:rPr>
                        <a:t> </a:t>
                      </a:r>
                      <a:r>
                        <a:rPr kumimoji="0" lang="el-GR" altLang="el-GR" sz="1400" b="1" i="1" u="none" strike="noStrike" cap="none" normalizeH="0" baseline="0" dirty="0" smtClean="0">
                          <a:ln>
                            <a:noFill/>
                          </a:ln>
                          <a:solidFill>
                            <a:srgbClr val="5075BC"/>
                          </a:solidFill>
                          <a:effectLst/>
                          <a:latin typeface="Arial" panose="020B0604020202020204" pitchFamily="34" charset="0"/>
                          <a:cs typeface="Arial" panose="020B0604020202020204" pitchFamily="34" charset="0"/>
                        </a:rPr>
                        <a:t>Σύνολο</a:t>
                      </a:r>
                      <a:endParaRPr kumimoji="0" lang="en-US" altLang="el-GR" sz="1400" b="0" i="0" u="none" strike="noStrike" cap="none" normalizeH="0" baseline="0" dirty="0" smtClean="0">
                        <a:ln>
                          <a:noFill/>
                        </a:ln>
                        <a:solidFill>
                          <a:srgbClr val="5075BC"/>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a:t>
                      </a: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a:t>
                      </a: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377363534"/>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Οικονομικά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64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85</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149</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345956932"/>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Πολιτικά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64</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5</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53</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089607926"/>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l-GR" sz="14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Ανθρωπιστικά</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85</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26</a:t>
                      </a:r>
                      <a:r>
                        <a:rPr kumimoji="0" lang="en-US"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886513238"/>
                  </a:ext>
                </a:extLst>
              </a:tr>
              <a:tr h="2444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el-GR" altLang="el-GR" sz="1400" b="1"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Νομικά</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149</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53</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26</a:t>
                      </a:r>
                      <a:endParaRPr kumimoji="0" lang="en-US" altLang="el-GR" sz="14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l-GR"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r>
                        <a:rPr kumimoji="0" lang="en-US" altLang="el-GR"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en-US" altLang="el-GR" sz="1400" b="0" i="0" u="none" strike="noStrike" cap="none" normalizeH="0" baseline="0" dirty="0" smtClean="0">
                        <a:ln>
                          <a:noFill/>
                        </a:ln>
                        <a:solidFill>
                          <a:schemeClr val="tx1"/>
                        </a:solidFill>
                        <a:effectLst/>
                        <a:latin typeface="Times New Roman" panose="02020603050405020304" pitchFamily="18"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705357667"/>
                  </a:ext>
                </a:extLst>
              </a:tr>
            </a:tbl>
          </a:graphicData>
        </a:graphic>
      </p:graphicFrame>
      <p:sp>
        <p:nvSpPr>
          <p:cNvPr id="72823" name="Text Box 119"/>
          <p:cNvSpPr txBox="1">
            <a:spLocks noChangeArrowheads="1"/>
          </p:cNvSpPr>
          <p:nvPr/>
        </p:nvSpPr>
        <p:spPr bwMode="auto">
          <a:xfrm>
            <a:off x="6804025" y="4491248"/>
            <a:ext cx="3642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800" b="1" dirty="0">
                <a:solidFill>
                  <a:srgbClr val="5075BC"/>
                </a:solidFill>
              </a:rPr>
              <a:t>=</a:t>
            </a:r>
            <a:endParaRPr lang="en-GB" altLang="el-GR" sz="2800" b="1" dirty="0">
              <a:solidFill>
                <a:srgbClr val="5075BC"/>
              </a:solidFill>
            </a:endParaRPr>
          </a:p>
        </p:txBody>
      </p:sp>
      <p:sp>
        <p:nvSpPr>
          <p:cNvPr id="72824" name="Text Box 120"/>
          <p:cNvSpPr txBox="1">
            <a:spLocks noChangeArrowheads="1"/>
          </p:cNvSpPr>
          <p:nvPr/>
        </p:nvSpPr>
        <p:spPr bwMode="auto">
          <a:xfrm>
            <a:off x="6804025" y="2473732"/>
            <a:ext cx="3642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800" b="1" dirty="0">
                <a:solidFill>
                  <a:srgbClr val="5075BC"/>
                </a:solidFill>
              </a:rPr>
              <a:t>+</a:t>
            </a:r>
            <a:endParaRPr lang="en-GB" altLang="el-GR" sz="2800" b="1" dirty="0">
              <a:solidFill>
                <a:srgbClr val="5075BC"/>
              </a:solidFill>
            </a:endParaRPr>
          </a:p>
        </p:txBody>
      </p:sp>
    </p:spTree>
    <p:extLst>
      <p:ext uri="{BB962C8B-B14F-4D97-AF65-F5344CB8AC3E}">
        <p14:creationId xmlns:p14="http://schemas.microsoft.com/office/powerpoint/2010/main" val="9592013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noAutofit/>
          </a:bodyPr>
          <a:lstStyle/>
          <a:p>
            <a:r>
              <a:rPr lang="el-GR" altLang="el-GR" sz="4000" dirty="0"/>
              <a:t>Η χρήση των αποστάσεων για την ομαδοποίηση των δειγμάτων</a:t>
            </a:r>
            <a:endParaRPr lang="en-GB" altLang="el-GR" sz="4000" dirty="0"/>
          </a:p>
        </p:txBody>
      </p:sp>
      <p:sp>
        <p:nvSpPr>
          <p:cNvPr id="74755" name="Rectangle 3"/>
          <p:cNvSpPr>
            <a:spLocks noGrp="1" noChangeArrowheads="1"/>
          </p:cNvSpPr>
          <p:nvPr>
            <p:ph type="body" idx="1"/>
          </p:nvPr>
        </p:nvSpPr>
        <p:spPr/>
        <p:txBody>
          <a:bodyPr>
            <a:noAutofit/>
          </a:bodyPr>
          <a:lstStyle/>
          <a:p>
            <a:pPr>
              <a:lnSpc>
                <a:spcPct val="80000"/>
              </a:lnSpc>
            </a:pPr>
            <a:r>
              <a:rPr lang="el-GR" altLang="el-GR" sz="1800" dirty="0"/>
              <a:t>Το επόμενο στάδιο μετά την μέτρηση των αποστάσεων είναι η διάκριση των δειγμάτων σε ομάδες βάσει των αποστάσεών τους. </a:t>
            </a:r>
            <a:endParaRPr lang="en-GB" altLang="el-GR" sz="1800" i="1" dirty="0"/>
          </a:p>
          <a:p>
            <a:pPr>
              <a:lnSpc>
                <a:spcPct val="80000"/>
              </a:lnSpc>
            </a:pPr>
            <a:r>
              <a:rPr lang="el-GR" altLang="el-GR" sz="1800" dirty="0"/>
              <a:t>Αν ο αριθμός των ομάδων είναι γνωστός από πριν χρησιμοποιείται μια «επίπεδη» μέθοδος. Βάσει αυτής τα δείγματα αποδίδονται σε κάποια ομάδα στηριζόμενα σε κάποιο αρχικό κριτήριο. Υπολογίζεται ο μέσος όρος για κάθε ομάδα. Εν συνεχεία ανακατάσσονται τα δείγματα σε ομάδες βάσει τις ομοιότητας του δείγματος στο μέσο όρο της ομάδας. Αυτή η διαδικασία επαναλαμβάνεται αναδρομικά μέχρι όλα τα δείγματα να συμμετάσχουν σε κάποια ομάδα. </a:t>
            </a:r>
            <a:r>
              <a:rPr lang="el-GR" altLang="el-GR" sz="1800" i="1" dirty="0"/>
              <a:t>Αυτή η μέθοδος ονομάζεται και «</a:t>
            </a:r>
            <a:r>
              <a:rPr lang="en-GB" altLang="el-GR" sz="1800" i="1" dirty="0"/>
              <a:t>k-means cluster analysis</a:t>
            </a:r>
            <a:r>
              <a:rPr lang="el-GR" altLang="el-GR" sz="1800" i="1" dirty="0"/>
              <a:t>».</a:t>
            </a:r>
            <a:r>
              <a:rPr lang="en-GB" altLang="el-GR" sz="1800" i="1" dirty="0"/>
              <a:t> </a:t>
            </a:r>
            <a:endParaRPr lang="el-GR" altLang="el-GR" sz="1800" i="1" dirty="0"/>
          </a:p>
          <a:p>
            <a:pPr>
              <a:lnSpc>
                <a:spcPct val="80000"/>
              </a:lnSpc>
            </a:pPr>
            <a:r>
              <a:rPr lang="el-GR" altLang="el-GR" sz="1800" i="1" dirty="0"/>
              <a:t>Οι μέθοδοι ιεραρχικής συσταδοποίησης (</a:t>
            </a:r>
            <a:r>
              <a:rPr lang="en-US" altLang="el-GR" sz="1800" i="1" dirty="0"/>
              <a:t>h</a:t>
            </a:r>
            <a:r>
              <a:rPr lang="en-GB" altLang="el-GR" sz="1800" i="1" dirty="0" err="1"/>
              <a:t>ierarchical</a:t>
            </a:r>
            <a:r>
              <a:rPr lang="en-GB" altLang="el-GR" sz="1800" i="1" dirty="0"/>
              <a:t> clustering methods</a:t>
            </a:r>
            <a:r>
              <a:rPr lang="el-GR" altLang="el-GR" sz="1800" i="1" dirty="0"/>
              <a:t>) δεν απαιτούν προηγούμενη γνώση του αριθμού των ομάδων. Οι βασικότερες μέθοδοι είναι η διαιρετική (</a:t>
            </a:r>
            <a:r>
              <a:rPr lang="en-US" altLang="el-GR" sz="1800" i="1" dirty="0"/>
              <a:t>divisive) </a:t>
            </a:r>
            <a:r>
              <a:rPr lang="el-GR" altLang="el-GR" sz="1800" i="1" dirty="0"/>
              <a:t>και η συσσωρευτική</a:t>
            </a:r>
            <a:r>
              <a:rPr lang="en-US" altLang="el-GR" sz="1800" i="1" dirty="0"/>
              <a:t> (agglomerative)</a:t>
            </a:r>
            <a:r>
              <a:rPr lang="el-GR" altLang="el-GR" sz="1800" i="1" dirty="0"/>
              <a:t>.</a:t>
            </a:r>
            <a:r>
              <a:rPr lang="en-GB" altLang="el-GR" sz="1800" i="1" dirty="0"/>
              <a:t> </a:t>
            </a:r>
            <a:endParaRPr lang="el-GR" altLang="el-GR" sz="1800" i="1" dirty="0"/>
          </a:p>
          <a:p>
            <a:pPr lvl="1">
              <a:lnSpc>
                <a:spcPct val="80000"/>
              </a:lnSpc>
            </a:pPr>
            <a:r>
              <a:rPr lang="el-GR" altLang="el-GR" sz="1600" i="1" dirty="0"/>
              <a:t>Οι διαιρετικές τεχνικές ξεκινούν προϋποθέτοντας μια ομάδα την οποία την διαιρούν σε υποομάδες συνεχόμενα μέχρι το κάθε δείγμα να αποτελεί το τελικό κλαδί μιας υποομάδες. Οι συσσωρευτικές τεχνικές ξεκινούν από κάθε δείγμα το οποίο περιγράφει μια υποομάδα και με συνεχόμενες συγχωνεύσεις φτάνουμε σε μια ομάδα.</a:t>
            </a:r>
            <a:r>
              <a:rPr lang="en-GB" altLang="el-GR" sz="1600" i="1" dirty="0"/>
              <a:t> </a:t>
            </a:r>
            <a:endParaRPr lang="el-GR" altLang="el-GR" sz="1600" i="1" dirty="0"/>
          </a:p>
          <a:p>
            <a:pPr lvl="1">
              <a:lnSpc>
                <a:spcPct val="80000"/>
              </a:lnSpc>
            </a:pPr>
            <a:r>
              <a:rPr lang="el-GR" altLang="el-GR" sz="1600" i="1" dirty="0"/>
              <a:t>Και στις δύο περιπτώσεις οι σχετικές τεχνικές περιγράφονται με δενδρόγραμμα ή δίτιμο δένδρο (</a:t>
            </a:r>
            <a:r>
              <a:rPr lang="en-GB" altLang="el-GR" sz="1600" i="1" dirty="0"/>
              <a:t>binary tree</a:t>
            </a:r>
            <a:r>
              <a:rPr lang="el-GR" altLang="el-GR" sz="1600" i="1" dirty="0"/>
              <a:t>)</a:t>
            </a:r>
            <a:r>
              <a:rPr lang="en-GB" altLang="el-GR" sz="1600" i="1" dirty="0"/>
              <a:t>. </a:t>
            </a:r>
            <a:r>
              <a:rPr lang="el-GR" altLang="el-GR" sz="1600" i="1" dirty="0"/>
              <a:t>Τα δείγματα εμφανίζονται ως τελικοί κόμβοι στο δενδρόγραμμα</a:t>
            </a:r>
            <a:r>
              <a:rPr lang="en-US" altLang="el-GR" sz="1600" i="1" dirty="0"/>
              <a:t>,</a:t>
            </a:r>
            <a:r>
              <a:rPr lang="el-GR" altLang="el-GR" sz="1600" i="1" dirty="0"/>
              <a:t> ενώ το μήκος των κλάδων δείχνει την απόσταση μεταξύ των υποομάδων που ενώνονται. </a:t>
            </a:r>
            <a:endParaRPr lang="en-GB" altLang="el-GR" sz="1600" i="1" dirty="0"/>
          </a:p>
        </p:txBody>
      </p:sp>
    </p:spTree>
    <p:extLst>
      <p:ext uri="{BB962C8B-B14F-4D97-AF65-F5344CB8AC3E}">
        <p14:creationId xmlns:p14="http://schemas.microsoft.com/office/powerpoint/2010/main" val="35215968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8" name="Picture 4"/>
          <p:cNvPicPr>
            <a:picLocks noGrp="1" noChangeAspect="1" noChangeArrowheads="1"/>
          </p:cNvPicPr>
          <p:nvPr>
            <p:ph type="body" idx="1"/>
          </p:nvPr>
        </p:nvPicPr>
        <p:blipFill>
          <a:blip r:embed="rId3" cstate="print">
            <a:extLst>
              <a:ext uri="{28A0092B-C50C-407E-A947-70E740481C1C}">
                <a14:useLocalDpi xmlns:a14="http://schemas.microsoft.com/office/drawing/2010/main" val="0"/>
              </a:ext>
            </a:extLst>
          </a:blip>
          <a:srcRect/>
          <a:stretch>
            <a:fillRect/>
          </a:stretch>
        </p:blipFill>
        <p:spPr>
          <a:xfrm>
            <a:off x="1112217" y="188640"/>
            <a:ext cx="6988175" cy="6340475"/>
          </a:xfrm>
          <a:noFill/>
          <a:ln/>
        </p:spPr>
      </p:pic>
    </p:spTree>
    <p:extLst>
      <p:ext uri="{BB962C8B-B14F-4D97-AF65-F5344CB8AC3E}">
        <p14:creationId xmlns:p14="http://schemas.microsoft.com/office/powerpoint/2010/main" val="20891893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l-GR" altLang="el-GR"/>
              <a:t>Μέθοδοι συσταδοποίησης</a:t>
            </a:r>
            <a:endParaRPr lang="en-GB" altLang="el-GR"/>
          </a:p>
        </p:txBody>
      </p:sp>
      <p:sp>
        <p:nvSpPr>
          <p:cNvPr id="79875" name="Rectangle 3"/>
          <p:cNvSpPr>
            <a:spLocks noGrp="1" noChangeArrowheads="1"/>
          </p:cNvSpPr>
          <p:nvPr>
            <p:ph idx="1"/>
          </p:nvPr>
        </p:nvSpPr>
        <p:spPr/>
        <p:txBody>
          <a:bodyPr/>
          <a:lstStyle/>
          <a:p>
            <a:pPr>
              <a:lnSpc>
                <a:spcPct val="80000"/>
              </a:lnSpc>
              <a:spcAft>
                <a:spcPts val="600"/>
              </a:spcAft>
            </a:pPr>
            <a:r>
              <a:rPr lang="el-GR" altLang="el-GR" sz="2400" dirty="0"/>
              <a:t>Απλή διασύνδεση (</a:t>
            </a:r>
            <a:r>
              <a:rPr lang="en-US" altLang="el-GR" sz="2400" dirty="0"/>
              <a:t>simple linkage)</a:t>
            </a:r>
            <a:r>
              <a:rPr lang="el-GR" altLang="el-GR" sz="2400" dirty="0"/>
              <a:t>: </a:t>
            </a:r>
            <a:r>
              <a:rPr lang="en-GB" altLang="el-GR" sz="2400" dirty="0"/>
              <a:t>(Nearest neighbour in SPSS/WIN)</a:t>
            </a:r>
            <a:r>
              <a:rPr lang="el-GR" altLang="el-GR" sz="2400" dirty="0"/>
              <a:t> υπολογίζει την απόσταση μεταξύ των δύο υποομάδων ως την ελάχιστη απόσταση μεταξύ δύο μελών των αντίθετων ομάδων.</a:t>
            </a:r>
          </a:p>
          <a:p>
            <a:pPr>
              <a:spcAft>
                <a:spcPts val="600"/>
              </a:spcAft>
            </a:pPr>
            <a:r>
              <a:rPr lang="el-GR" altLang="el-GR" sz="2400" dirty="0"/>
              <a:t>Πλήρη διασύνδεση (</a:t>
            </a:r>
            <a:r>
              <a:rPr lang="en-US" altLang="el-GR" sz="2400" dirty="0"/>
              <a:t>complete linkage)</a:t>
            </a:r>
            <a:r>
              <a:rPr lang="el-GR" altLang="el-GR" sz="2400" dirty="0"/>
              <a:t>: </a:t>
            </a:r>
            <a:r>
              <a:rPr lang="en-GB" altLang="el-GR" sz="2400" dirty="0"/>
              <a:t>(Furthest neighbour in SPSS/WIN) </a:t>
            </a:r>
            <a:r>
              <a:rPr lang="el-GR" altLang="el-GR" sz="2400" dirty="0"/>
              <a:t>υπολογίζει την απόσταση ανάμεσα στις δύο υποομάδες ως την μέγιστη απόσταση μεταξύ οποιωνδήποτε μελών στις υποομάδες. </a:t>
            </a:r>
            <a:endParaRPr lang="en-US" altLang="el-GR" sz="2400" dirty="0"/>
          </a:p>
          <a:p>
            <a:pPr>
              <a:lnSpc>
                <a:spcPct val="80000"/>
              </a:lnSpc>
              <a:spcAft>
                <a:spcPts val="600"/>
              </a:spcAft>
            </a:pPr>
            <a:r>
              <a:rPr lang="el-GR" altLang="el-GR" sz="2400" dirty="0"/>
              <a:t>Μέση διασύνδεση (</a:t>
            </a:r>
            <a:r>
              <a:rPr lang="en-US" altLang="el-GR" sz="2400" dirty="0"/>
              <a:t>average linkage)</a:t>
            </a:r>
            <a:r>
              <a:rPr lang="el-GR" altLang="el-GR" sz="2400" dirty="0"/>
              <a:t>: </a:t>
            </a:r>
            <a:r>
              <a:rPr lang="en-GB" altLang="el-GR" sz="2400" dirty="0"/>
              <a:t>(Centroid Method in SPSS/WIN) </a:t>
            </a:r>
            <a:r>
              <a:rPr lang="el-GR" altLang="el-GR" sz="2400" dirty="0"/>
              <a:t>υπολογίζει την απόσταση ανάμεσα στις υποομάδες ως τον μέσο όρο μεταξύ των δύο υποομάδων. </a:t>
            </a:r>
            <a:endParaRPr lang="en-GB" altLang="el-GR" sz="2400" dirty="0"/>
          </a:p>
        </p:txBody>
      </p:sp>
    </p:spTree>
    <p:extLst>
      <p:ext uri="{BB962C8B-B14F-4D97-AF65-F5344CB8AC3E}">
        <p14:creationId xmlns:p14="http://schemas.microsoft.com/office/powerpoint/2010/main" val="361366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normAutofit/>
          </a:bodyPr>
          <a:lstStyle/>
          <a:p>
            <a:r>
              <a:rPr lang="el-GR" altLang="el-GR" sz="4000" dirty="0"/>
              <a:t>Σύγκριση μεθόδων </a:t>
            </a:r>
            <a:r>
              <a:rPr lang="el-GR" altLang="el-GR" sz="4000" dirty="0" err="1"/>
              <a:t>συσταδοποίησης</a:t>
            </a:r>
            <a:endParaRPr lang="en-GB" altLang="el-GR" sz="4000" dirty="0"/>
          </a:p>
        </p:txBody>
      </p:sp>
      <p:sp>
        <p:nvSpPr>
          <p:cNvPr id="2" name="Content Placeholder 1"/>
          <p:cNvSpPr>
            <a:spLocks noGrp="1"/>
          </p:cNvSpPr>
          <p:nvPr>
            <p:ph idx="1"/>
          </p:nvPr>
        </p:nvSpPr>
        <p:spPr/>
        <p:txBody>
          <a:bodyPr/>
          <a:lstStyle/>
          <a:p>
            <a:endParaRPr lang="el-GR"/>
          </a:p>
        </p:txBody>
      </p:sp>
      <p:pic>
        <p:nvPicPr>
          <p:cNvPr id="80903"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2159794" y="-567531"/>
            <a:ext cx="4751387" cy="856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23996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noAutofit/>
          </a:bodyPr>
          <a:lstStyle/>
          <a:p>
            <a:r>
              <a:rPr lang="el-GR" altLang="el-GR" sz="4000" dirty="0"/>
              <a:t>Διακριτική Ανάλυση (</a:t>
            </a:r>
            <a:r>
              <a:rPr lang="en-US" altLang="el-GR" sz="4000" dirty="0"/>
              <a:t>Discriminant Function Analysis)</a:t>
            </a:r>
            <a:endParaRPr lang="en-GB" altLang="el-GR" sz="4000" dirty="0"/>
          </a:p>
        </p:txBody>
      </p:sp>
      <p:sp>
        <p:nvSpPr>
          <p:cNvPr id="84995" name="Rectangle 3"/>
          <p:cNvSpPr>
            <a:spLocks noGrp="1" noChangeArrowheads="1"/>
          </p:cNvSpPr>
          <p:nvPr>
            <p:ph idx="1"/>
          </p:nvPr>
        </p:nvSpPr>
        <p:spPr>
          <a:xfrm>
            <a:off x="464156" y="1556792"/>
            <a:ext cx="8356316" cy="4525963"/>
          </a:xfrm>
        </p:spPr>
        <p:txBody>
          <a:bodyPr>
            <a:noAutofit/>
          </a:bodyPr>
          <a:lstStyle/>
          <a:p>
            <a:pPr>
              <a:lnSpc>
                <a:spcPct val="80000"/>
              </a:lnSpc>
            </a:pPr>
            <a:r>
              <a:rPr lang="el-GR" altLang="el-GR" sz="2000" dirty="0"/>
              <a:t>Η ΔΑ χρησιμοποιείται για να εξηγηθεί ή και προβλεφθεί η κατηγοριοποίηση σε δύο ή περισσότερες κατηγορίες μιας σειράς παρατηρήσεων δεδομένων κάποιων χαρακτηριστικών τους. </a:t>
            </a:r>
          </a:p>
          <a:p>
            <a:pPr>
              <a:lnSpc>
                <a:spcPct val="80000"/>
              </a:lnSpc>
            </a:pPr>
            <a:r>
              <a:rPr lang="el-GR" altLang="el-GR" sz="2000" dirty="0"/>
              <a:t>Π.χ. μπορούμε να χρησιμοποιήσουμε ΔΑ για να προβλέψουμε την κατηγοριοποίηση μιας σειράς κειμένων βάσει κάποιων χαρ/κών τους.</a:t>
            </a:r>
          </a:p>
          <a:p>
            <a:pPr>
              <a:lnSpc>
                <a:spcPct val="80000"/>
              </a:lnSpc>
            </a:pPr>
            <a:r>
              <a:rPr lang="el-GR" altLang="el-GR" sz="2000" dirty="0"/>
              <a:t>Απαραίτητη προϋπόθεση είναι η εξαρτημένη μεταβλητή να είναι κατηγορική και οι ανεξάρτητες να είναι αριθμητικές. Η ΔΑ είναι γραμμικός συνδυασμός που αντιπροσωπεύει το σταθμισμένο άθροισμα δύο ή περισσότερων ανεξάρτητων μεταβλητών.</a:t>
            </a:r>
          </a:p>
          <a:p>
            <a:pPr>
              <a:lnSpc>
                <a:spcPct val="80000"/>
              </a:lnSpc>
            </a:pPr>
            <a:r>
              <a:rPr lang="en-US" altLang="el-GR" sz="2000" dirty="0" err="1"/>
              <a:t>Z</a:t>
            </a:r>
            <a:r>
              <a:rPr lang="en-US" altLang="el-GR" sz="2000" baseline="-25000" dirty="0" err="1"/>
              <a:t>jk</a:t>
            </a:r>
            <a:r>
              <a:rPr lang="en-US" altLang="el-GR" sz="2000" dirty="0"/>
              <a:t>= a + W</a:t>
            </a:r>
            <a:r>
              <a:rPr lang="en-US" altLang="el-GR" sz="2000" baseline="-25000" dirty="0"/>
              <a:t>1</a:t>
            </a:r>
            <a:r>
              <a:rPr lang="en-US" altLang="el-GR" sz="2000" dirty="0"/>
              <a:t>X</a:t>
            </a:r>
            <a:r>
              <a:rPr lang="en-US" altLang="el-GR" sz="2000" baseline="-25000" dirty="0"/>
              <a:t>1k</a:t>
            </a:r>
            <a:r>
              <a:rPr lang="en-US" altLang="el-GR" sz="2000" dirty="0"/>
              <a:t> + W</a:t>
            </a:r>
            <a:r>
              <a:rPr lang="en-US" altLang="el-GR" sz="2000" baseline="-25000" dirty="0"/>
              <a:t>2</a:t>
            </a:r>
            <a:r>
              <a:rPr lang="en-US" altLang="el-GR" sz="2000" dirty="0"/>
              <a:t>X</a:t>
            </a:r>
            <a:r>
              <a:rPr lang="en-US" altLang="el-GR" sz="2000" baseline="-25000" dirty="0"/>
              <a:t>2k</a:t>
            </a:r>
            <a:r>
              <a:rPr lang="en-US" altLang="el-GR" sz="2000" dirty="0"/>
              <a:t> + … + </a:t>
            </a:r>
            <a:r>
              <a:rPr lang="en-US" altLang="el-GR" sz="2000" dirty="0" err="1"/>
              <a:t>W</a:t>
            </a:r>
            <a:r>
              <a:rPr lang="en-US" altLang="el-GR" sz="2000" baseline="-25000" dirty="0" err="1"/>
              <a:t>n</a:t>
            </a:r>
            <a:r>
              <a:rPr lang="en-US" altLang="el-GR" sz="2000" dirty="0" err="1"/>
              <a:t>X</a:t>
            </a:r>
            <a:r>
              <a:rPr lang="en-US" altLang="el-GR" sz="2000" baseline="-25000" dirty="0" err="1"/>
              <a:t>nk</a:t>
            </a:r>
            <a:endParaRPr lang="en-US" altLang="el-GR" sz="2000" baseline="-25000" dirty="0"/>
          </a:p>
          <a:p>
            <a:pPr lvl="1">
              <a:lnSpc>
                <a:spcPct val="80000"/>
              </a:lnSpc>
            </a:pPr>
            <a:r>
              <a:rPr lang="en-US" altLang="el-GR" sz="2000" dirty="0" err="1"/>
              <a:t>Z</a:t>
            </a:r>
            <a:r>
              <a:rPr lang="en-US" altLang="el-GR" sz="2000" baseline="-25000" dirty="0" err="1"/>
              <a:t>jk</a:t>
            </a:r>
            <a:r>
              <a:rPr lang="en-US" altLang="el-GR" sz="2000" dirty="0"/>
              <a:t>= </a:t>
            </a:r>
            <a:r>
              <a:rPr lang="el-GR" altLang="el-GR" sz="2000" dirty="0"/>
              <a:t>Διακριτική τιμή Ζ της διακριτικής συνάρτησης </a:t>
            </a:r>
            <a:r>
              <a:rPr lang="en-US" altLang="el-GR" sz="2000" dirty="0"/>
              <a:t>j</a:t>
            </a:r>
            <a:r>
              <a:rPr lang="el-GR" altLang="el-GR" sz="2000" dirty="0"/>
              <a:t> για το αντικείμενο </a:t>
            </a:r>
            <a:r>
              <a:rPr lang="en-US" altLang="el-GR" sz="2000" dirty="0"/>
              <a:t>k</a:t>
            </a:r>
          </a:p>
          <a:p>
            <a:pPr lvl="1">
              <a:lnSpc>
                <a:spcPct val="80000"/>
              </a:lnSpc>
            </a:pPr>
            <a:r>
              <a:rPr lang="el-GR" altLang="el-GR" sz="2000" dirty="0"/>
              <a:t>α= Σταθερά</a:t>
            </a:r>
            <a:endParaRPr lang="en-US" altLang="el-GR" sz="2000" dirty="0"/>
          </a:p>
          <a:p>
            <a:pPr lvl="1">
              <a:lnSpc>
                <a:spcPct val="80000"/>
              </a:lnSpc>
            </a:pPr>
            <a:r>
              <a:rPr lang="en-US" altLang="el-GR" sz="2000" dirty="0"/>
              <a:t>W</a:t>
            </a:r>
            <a:r>
              <a:rPr lang="en-US" altLang="el-GR" sz="2000" baseline="-25000" dirty="0"/>
              <a:t>i</a:t>
            </a:r>
            <a:r>
              <a:rPr lang="en-US" altLang="el-GR" sz="2000" dirty="0"/>
              <a:t>=</a:t>
            </a:r>
            <a:r>
              <a:rPr lang="el-GR" altLang="el-GR" sz="2000" dirty="0"/>
              <a:t> Διακριτικό βάρος για την ανεξάρτητη μεταβλητή </a:t>
            </a:r>
            <a:r>
              <a:rPr lang="en-US" altLang="el-GR" sz="2000" dirty="0" err="1"/>
              <a:t>i</a:t>
            </a:r>
            <a:endParaRPr lang="en-US" altLang="el-GR" sz="2000" dirty="0"/>
          </a:p>
          <a:p>
            <a:pPr lvl="1">
              <a:lnSpc>
                <a:spcPct val="80000"/>
              </a:lnSpc>
            </a:pPr>
            <a:r>
              <a:rPr lang="en-US" altLang="el-GR" sz="2000" dirty="0" err="1"/>
              <a:t>X</a:t>
            </a:r>
            <a:r>
              <a:rPr lang="en-US" altLang="el-GR" sz="2000" baseline="-25000" dirty="0" err="1"/>
              <a:t>ik</a:t>
            </a:r>
            <a:r>
              <a:rPr lang="en-US" altLang="el-GR" sz="2000" dirty="0"/>
              <a:t>= </a:t>
            </a:r>
            <a:r>
              <a:rPr lang="el-GR" altLang="el-GR" sz="2000" dirty="0"/>
              <a:t>Ανεξάρτητη μεταβλητή </a:t>
            </a:r>
            <a:r>
              <a:rPr lang="en-US" altLang="el-GR" sz="2000" dirty="0" err="1"/>
              <a:t>i</a:t>
            </a:r>
            <a:r>
              <a:rPr lang="el-GR" altLang="el-GR" sz="2000" dirty="0"/>
              <a:t> για το αντικείμενο </a:t>
            </a:r>
            <a:r>
              <a:rPr lang="en-US" altLang="el-GR" sz="2000" dirty="0"/>
              <a:t>k</a:t>
            </a:r>
            <a:endParaRPr lang="en-GB" altLang="el-GR" sz="2000" dirty="0"/>
          </a:p>
        </p:txBody>
      </p:sp>
    </p:spTree>
    <p:extLst>
      <p:ext uri="{BB962C8B-B14F-4D97-AF65-F5344CB8AC3E}">
        <p14:creationId xmlns:p14="http://schemas.microsoft.com/office/powerpoint/2010/main" val="3191251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altLang="el-GR" dirty="0"/>
              <a:t>Επίπεδο σημαντικότητας</a:t>
            </a:r>
            <a:endParaRPr lang="en-GB" altLang="el-GR" dirty="0"/>
          </a:p>
        </p:txBody>
      </p:sp>
      <p:sp>
        <p:nvSpPr>
          <p:cNvPr id="9219" name="Rectangle 3"/>
          <p:cNvSpPr>
            <a:spLocks noGrp="1" noChangeArrowheads="1"/>
          </p:cNvSpPr>
          <p:nvPr>
            <p:ph type="body" idx="1"/>
          </p:nvPr>
        </p:nvSpPr>
        <p:spPr/>
        <p:txBody>
          <a:bodyPr>
            <a:normAutofit/>
          </a:bodyPr>
          <a:lstStyle/>
          <a:p>
            <a:pPr>
              <a:lnSpc>
                <a:spcPct val="80000"/>
              </a:lnSpc>
            </a:pPr>
            <a:r>
              <a:rPr lang="el-GR" altLang="el-GR" sz="2400" dirty="0"/>
              <a:t>Η πιθανότητα (</a:t>
            </a:r>
            <a:r>
              <a:rPr lang="en-US" altLang="el-GR" sz="2400" dirty="0"/>
              <a:t>p)</a:t>
            </a:r>
            <a:r>
              <a:rPr lang="es-ES" altLang="el-GR" sz="2400" dirty="0"/>
              <a:t> </a:t>
            </a:r>
            <a:r>
              <a:rPr lang="el-GR" altLang="el-GR" sz="2400" dirty="0"/>
              <a:t>που ο ερευνητής θέτει ως όριο για να απορρίψει την μηδενική υπόθεση ονομάζεται «επίπεδο σημαντικότητας» (</a:t>
            </a:r>
            <a:r>
              <a:rPr lang="en-US" altLang="el-GR" sz="2400" dirty="0"/>
              <a:t>significance level).</a:t>
            </a:r>
          </a:p>
          <a:p>
            <a:pPr>
              <a:lnSpc>
                <a:spcPct val="80000"/>
              </a:lnSpc>
            </a:pPr>
            <a:r>
              <a:rPr lang="el-GR" altLang="el-GR" sz="2400" dirty="0"/>
              <a:t>Παραδοσιακά στις κοινωνικές επιστήμες το επίπεδο σημαντικότητας τίθεται στο 0,05 ή αλλιώς θεωρούμε ότι αν επαναλάβουμε το πείραμα ή την έρευνα 100 φορές θα πρέπει να επιβεβαιώσουμε τα αποτελέσματά μας τουλάχιστον 95 φορές.</a:t>
            </a:r>
          </a:p>
          <a:p>
            <a:pPr>
              <a:lnSpc>
                <a:spcPct val="80000"/>
              </a:lnSpc>
            </a:pPr>
            <a:r>
              <a:rPr lang="el-GR" altLang="el-GR" sz="2400" dirty="0"/>
              <a:t>Το επίπεδο σημαντικότητας σε άλλες επιστήμες μπορεί να διαφέρει σημαντικά αφού υπάρχουν επιστήμες (Ιατρική, Αστρονομία) όπου αβεβαιότητες της τάξης του 5% μεταφράζονται σε χαμένες ανθρώπινες ζωές. Έτσι τίθενται επίπεδα σημαντικότητας αρκετά μικρότερα. Συνηθισμένα επίπεδα είναι: 0,01 και 0,001. </a:t>
            </a:r>
            <a:endParaRPr lang="en-GB" altLang="el-GR" sz="2400" dirty="0"/>
          </a:p>
        </p:txBody>
      </p:sp>
    </p:spTree>
    <p:extLst>
      <p:ext uri="{BB962C8B-B14F-4D97-AF65-F5344CB8AC3E}">
        <p14:creationId xmlns:p14="http://schemas.microsoft.com/office/powerpoint/2010/main" val="14462186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l-GR" altLang="el-GR"/>
              <a:t>Υπολογισμός της ΔΑ</a:t>
            </a:r>
            <a:endParaRPr lang="en-GB" altLang="el-GR"/>
          </a:p>
        </p:txBody>
      </p:sp>
      <p:sp>
        <p:nvSpPr>
          <p:cNvPr id="86019" name="Rectangle 3"/>
          <p:cNvSpPr>
            <a:spLocks noGrp="1" noChangeArrowheads="1"/>
          </p:cNvSpPr>
          <p:nvPr>
            <p:ph sz="half" idx="1"/>
          </p:nvPr>
        </p:nvSpPr>
        <p:spPr/>
        <p:txBody>
          <a:bodyPr>
            <a:noAutofit/>
          </a:bodyPr>
          <a:lstStyle/>
          <a:p>
            <a:pPr marL="0" indent="0">
              <a:lnSpc>
                <a:spcPct val="80000"/>
              </a:lnSpc>
              <a:buNone/>
            </a:pPr>
            <a:r>
              <a:rPr lang="el-GR" altLang="el-GR" sz="1800" dirty="0"/>
              <a:t>Η ΔΑ είναι η κατάλληλη μέθοδος για να ελεγχθεί η υπόθεση ότι οι μέσοι όροι δύο ή περισσότερων κατηγοριών για δύο ή περισσότερες ανεξάρτητες μεταβλητές είναι ίδιοι. Στη ΔΑ κάθε ανεξάρτητη μεταβλητή πολλαπλασιάζεται με το σχετικό «βάρος» της και τα γινόμενα αθροίζονται. Το αποτέλεσμα είναι μια σύνθετη διακριτική Ζ τιμή (Ζδτ) (</a:t>
            </a:r>
            <a:r>
              <a:rPr lang="en-US" altLang="el-GR" sz="1800" dirty="0"/>
              <a:t>discriminant Z score)</a:t>
            </a:r>
            <a:r>
              <a:rPr lang="es-ES" altLang="el-GR" sz="1800" dirty="0"/>
              <a:t>.</a:t>
            </a:r>
            <a:r>
              <a:rPr lang="el-GR" altLang="el-GR" sz="1800" dirty="0"/>
              <a:t> Εν συνεχεία βγάζουμε τον μέσο όρο των Ζδτ ανά κατηγορία για όλα τα μέλη. Όταν η ΔΑ γίνεται για δύο ομάδες έχουμε δύο μέσους όρους, για τρεις ομάδες τρεις μέσους όρους κοκ. Όσο μεγαλύτερη απόσταση έχουν οι δύο ή περισσότερες κατανομές των Ζδτ τόσο καλύτερη διάκριση επιτυγχάνεται με βάση τις ανεξάρτητες μεταβλητές που χρησιμοποιούνται.</a:t>
            </a:r>
            <a:endParaRPr lang="en-GB" altLang="el-GR" sz="1800" dirty="0"/>
          </a:p>
        </p:txBody>
      </p:sp>
      <p:grpSp>
        <p:nvGrpSpPr>
          <p:cNvPr id="86020" name="Group 4"/>
          <p:cNvGrpSpPr>
            <a:grpSpLocks/>
          </p:cNvGrpSpPr>
          <p:nvPr/>
        </p:nvGrpSpPr>
        <p:grpSpPr bwMode="auto">
          <a:xfrm>
            <a:off x="5219700" y="2349500"/>
            <a:ext cx="2520950" cy="1439863"/>
            <a:chOff x="3288" y="1480"/>
            <a:chExt cx="1180" cy="544"/>
          </a:xfrm>
        </p:grpSpPr>
        <p:sp>
          <p:nvSpPr>
            <p:cNvPr id="86021" name="Freeform 5"/>
            <p:cNvSpPr>
              <a:spLocks/>
            </p:cNvSpPr>
            <p:nvPr/>
          </p:nvSpPr>
          <p:spPr bwMode="auto">
            <a:xfrm>
              <a:off x="3288" y="1480"/>
              <a:ext cx="681" cy="544"/>
            </a:xfrm>
            <a:custGeom>
              <a:avLst/>
              <a:gdLst>
                <a:gd name="T0" fmla="*/ 0 w 681"/>
                <a:gd name="T1" fmla="*/ 544 h 544"/>
                <a:gd name="T2" fmla="*/ 318 w 681"/>
                <a:gd name="T3" fmla="*/ 0 h 544"/>
                <a:gd name="T4" fmla="*/ 681 w 681"/>
                <a:gd name="T5" fmla="*/ 544 h 544"/>
              </a:gdLst>
              <a:ahLst/>
              <a:cxnLst>
                <a:cxn ang="0">
                  <a:pos x="T0" y="T1"/>
                </a:cxn>
                <a:cxn ang="0">
                  <a:pos x="T2" y="T3"/>
                </a:cxn>
                <a:cxn ang="0">
                  <a:pos x="T4" y="T5"/>
                </a:cxn>
              </a:cxnLst>
              <a:rect l="0" t="0" r="r" b="b"/>
              <a:pathLst>
                <a:path w="681" h="544">
                  <a:moveTo>
                    <a:pt x="0" y="544"/>
                  </a:moveTo>
                  <a:cubicBezTo>
                    <a:pt x="102" y="272"/>
                    <a:pt x="205" y="0"/>
                    <a:pt x="318" y="0"/>
                  </a:cubicBezTo>
                  <a:cubicBezTo>
                    <a:pt x="431" y="0"/>
                    <a:pt x="621" y="453"/>
                    <a:pt x="681" y="54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6022" name="Freeform 6"/>
            <p:cNvSpPr>
              <a:spLocks/>
            </p:cNvSpPr>
            <p:nvPr/>
          </p:nvSpPr>
          <p:spPr bwMode="auto">
            <a:xfrm>
              <a:off x="3787" y="1480"/>
              <a:ext cx="681" cy="544"/>
            </a:xfrm>
            <a:custGeom>
              <a:avLst/>
              <a:gdLst>
                <a:gd name="T0" fmla="*/ 0 w 681"/>
                <a:gd name="T1" fmla="*/ 544 h 544"/>
                <a:gd name="T2" fmla="*/ 318 w 681"/>
                <a:gd name="T3" fmla="*/ 0 h 544"/>
                <a:gd name="T4" fmla="*/ 681 w 681"/>
                <a:gd name="T5" fmla="*/ 544 h 544"/>
              </a:gdLst>
              <a:ahLst/>
              <a:cxnLst>
                <a:cxn ang="0">
                  <a:pos x="T0" y="T1"/>
                </a:cxn>
                <a:cxn ang="0">
                  <a:pos x="T2" y="T3"/>
                </a:cxn>
                <a:cxn ang="0">
                  <a:pos x="T4" y="T5"/>
                </a:cxn>
              </a:cxnLst>
              <a:rect l="0" t="0" r="r" b="b"/>
              <a:pathLst>
                <a:path w="681" h="544">
                  <a:moveTo>
                    <a:pt x="0" y="544"/>
                  </a:moveTo>
                  <a:cubicBezTo>
                    <a:pt x="102" y="272"/>
                    <a:pt x="205" y="0"/>
                    <a:pt x="318" y="0"/>
                  </a:cubicBezTo>
                  <a:cubicBezTo>
                    <a:pt x="431" y="0"/>
                    <a:pt x="621" y="453"/>
                    <a:pt x="681" y="54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86023" name="Freeform 7"/>
          <p:cNvSpPr>
            <a:spLocks/>
          </p:cNvSpPr>
          <p:nvPr/>
        </p:nvSpPr>
        <p:spPr bwMode="auto">
          <a:xfrm>
            <a:off x="5638800" y="4005263"/>
            <a:ext cx="1454150" cy="1439862"/>
          </a:xfrm>
          <a:custGeom>
            <a:avLst/>
            <a:gdLst>
              <a:gd name="T0" fmla="*/ 0 w 681"/>
              <a:gd name="T1" fmla="*/ 544 h 544"/>
              <a:gd name="T2" fmla="*/ 318 w 681"/>
              <a:gd name="T3" fmla="*/ 0 h 544"/>
              <a:gd name="T4" fmla="*/ 681 w 681"/>
              <a:gd name="T5" fmla="*/ 544 h 544"/>
            </a:gdLst>
            <a:ahLst/>
            <a:cxnLst>
              <a:cxn ang="0">
                <a:pos x="T0" y="T1"/>
              </a:cxn>
              <a:cxn ang="0">
                <a:pos x="T2" y="T3"/>
              </a:cxn>
              <a:cxn ang="0">
                <a:pos x="T4" y="T5"/>
              </a:cxn>
            </a:cxnLst>
            <a:rect l="0" t="0" r="r" b="b"/>
            <a:pathLst>
              <a:path w="681" h="544">
                <a:moveTo>
                  <a:pt x="0" y="544"/>
                </a:moveTo>
                <a:cubicBezTo>
                  <a:pt x="102" y="272"/>
                  <a:pt x="205" y="0"/>
                  <a:pt x="318" y="0"/>
                </a:cubicBezTo>
                <a:cubicBezTo>
                  <a:pt x="431" y="0"/>
                  <a:pt x="621" y="453"/>
                  <a:pt x="681" y="54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6024" name="Freeform 8"/>
          <p:cNvSpPr>
            <a:spLocks/>
          </p:cNvSpPr>
          <p:nvPr/>
        </p:nvSpPr>
        <p:spPr bwMode="auto">
          <a:xfrm>
            <a:off x="6084888" y="4005263"/>
            <a:ext cx="1454150" cy="1439862"/>
          </a:xfrm>
          <a:custGeom>
            <a:avLst/>
            <a:gdLst>
              <a:gd name="T0" fmla="*/ 0 w 681"/>
              <a:gd name="T1" fmla="*/ 544 h 544"/>
              <a:gd name="T2" fmla="*/ 318 w 681"/>
              <a:gd name="T3" fmla="*/ 0 h 544"/>
              <a:gd name="T4" fmla="*/ 681 w 681"/>
              <a:gd name="T5" fmla="*/ 544 h 544"/>
            </a:gdLst>
            <a:ahLst/>
            <a:cxnLst>
              <a:cxn ang="0">
                <a:pos x="T0" y="T1"/>
              </a:cxn>
              <a:cxn ang="0">
                <a:pos x="T2" y="T3"/>
              </a:cxn>
              <a:cxn ang="0">
                <a:pos x="T4" y="T5"/>
              </a:cxn>
            </a:cxnLst>
            <a:rect l="0" t="0" r="r" b="b"/>
            <a:pathLst>
              <a:path w="681" h="544">
                <a:moveTo>
                  <a:pt x="0" y="544"/>
                </a:moveTo>
                <a:cubicBezTo>
                  <a:pt x="102" y="272"/>
                  <a:pt x="205" y="0"/>
                  <a:pt x="318" y="0"/>
                </a:cubicBezTo>
                <a:cubicBezTo>
                  <a:pt x="431" y="0"/>
                  <a:pt x="621" y="453"/>
                  <a:pt x="681" y="54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extLst>
      <p:ext uri="{BB962C8B-B14F-4D97-AF65-F5344CB8AC3E}">
        <p14:creationId xmlns:p14="http://schemas.microsoft.com/office/powerpoint/2010/main" val="37174124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l-GR" altLang="el-GR"/>
              <a:t>Διακριτικές συναρτήσεις</a:t>
            </a:r>
            <a:endParaRPr lang="en-GB" altLang="el-GR"/>
          </a:p>
        </p:txBody>
      </p:sp>
      <p:sp>
        <p:nvSpPr>
          <p:cNvPr id="87043" name="Rectangle 3"/>
          <p:cNvSpPr>
            <a:spLocks noGrp="1" noChangeArrowheads="1"/>
          </p:cNvSpPr>
          <p:nvPr>
            <p:ph type="body" idx="1"/>
          </p:nvPr>
        </p:nvSpPr>
        <p:spPr/>
        <p:txBody>
          <a:bodyPr/>
          <a:lstStyle/>
          <a:p>
            <a:pPr>
              <a:lnSpc>
                <a:spcPct val="80000"/>
              </a:lnSpc>
            </a:pPr>
            <a:r>
              <a:rPr lang="el-GR" altLang="el-GR" sz="2000"/>
              <a:t>Η ΔΑ είναι η μοναδική τεχνική που όταν οι κατηγορίες της εξαρτημένης μεταβλητής ξεπεράσουν τις 2 χρησιμοποιούνται παραπάνω από 1 συναρτήσεις. Ο γενικός κανόνας είναι για Ν κατηγορίες χρησιμοποιούνται Ν-1 συναρτήσεις.</a:t>
            </a:r>
          </a:p>
          <a:p>
            <a:pPr>
              <a:lnSpc>
                <a:spcPct val="80000"/>
              </a:lnSpc>
            </a:pPr>
            <a:r>
              <a:rPr lang="el-GR" altLang="el-GR" sz="2000"/>
              <a:t>Κάθε διακριτική συνάρτηση υπολογίζει μια Ζδτ. Στη περίπτωση 3 κατηγοριών κάθε περίπτωση θα έχει δύο Ζδτ από δύο αντίστοιχες διακριτικές συναρτήσεις. Οι δύο αυτές τιμές μπορούν να χρησιμοποιηθούν για να γίνει ένα δισδιάστατο διάγραμμα της κατηγοριοποίησης.</a:t>
            </a:r>
          </a:p>
          <a:p>
            <a:pPr>
              <a:lnSpc>
                <a:spcPct val="80000"/>
              </a:lnSpc>
            </a:pPr>
            <a:r>
              <a:rPr lang="el-GR" altLang="el-GR" sz="2000"/>
              <a:t>Η συνάρτηση διάκρισης δεν θα πρέπει να συγχέεται με την συνάρτηση κατάταξης (</a:t>
            </a:r>
            <a:r>
              <a:rPr lang="en-US" altLang="el-GR" sz="2000"/>
              <a:t>classification function)</a:t>
            </a:r>
            <a:r>
              <a:rPr lang="es-ES" altLang="el-GR" sz="2000"/>
              <a:t>. </a:t>
            </a:r>
            <a:r>
              <a:rPr lang="el-GR" altLang="el-GR" sz="2000"/>
              <a:t>Για κάθε κατηγορία μπορεί να υπολογιστεί η συνάρτηση κατάταξης η οποία για κάθε περίπτωση υπολογίζει μια τιμή κατάταξης (</a:t>
            </a:r>
            <a:r>
              <a:rPr lang="en-US" altLang="el-GR" sz="2000"/>
              <a:t>classification score)</a:t>
            </a:r>
            <a:r>
              <a:rPr lang="es-ES" altLang="el-GR" sz="2000"/>
              <a:t>. </a:t>
            </a:r>
            <a:r>
              <a:rPr lang="el-GR" altLang="el-GR" sz="2000"/>
              <a:t>Σε όποια κατηγορία εμφανίζεται η μεγαλύτερη τιμή για την συγκεκριμένη περίπτωση, σε αυτήν κατηγοριοποιείται.</a:t>
            </a:r>
            <a:endParaRPr lang="en-GB" altLang="el-GR" sz="2000"/>
          </a:p>
        </p:txBody>
      </p:sp>
    </p:spTree>
    <p:extLst>
      <p:ext uri="{BB962C8B-B14F-4D97-AF65-F5344CB8AC3E}">
        <p14:creationId xmlns:p14="http://schemas.microsoft.com/office/powerpoint/2010/main" val="19066977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12802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FontTx/>
              <a:buNone/>
            </a:pPr>
            <a:r>
              <a:rPr lang="el-GR" altLang="el-GR" sz="2000" dirty="0">
                <a:cs typeface="Times New Roman" panose="02020603050405020304" pitchFamily="18" charset="0"/>
              </a:rPr>
              <a:t>Το παρόν έργο αποτελεί την έκδοση 1.0.  </a:t>
            </a:r>
          </a:p>
          <a:p>
            <a:pPr marL="0" indent="0">
              <a:buNone/>
            </a:pPr>
            <a:endParaRPr lang="el-GR" sz="2000" dirty="0"/>
          </a:p>
        </p:txBody>
      </p:sp>
    </p:spTree>
    <p:extLst>
      <p:ext uri="{BB962C8B-B14F-4D97-AF65-F5344CB8AC3E}">
        <p14:creationId xmlns:p14="http://schemas.microsoft.com/office/powerpoint/2010/main" val="11605714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a:t>
            </a:r>
            <a:r>
              <a:rPr lang="en-US" sz="2000" dirty="0"/>
              <a:t>, </a:t>
            </a:r>
            <a:r>
              <a:rPr lang="el-GR" sz="2000" dirty="0"/>
              <a:t>Γεώργιος Κ. </a:t>
            </a:r>
            <a:r>
              <a:rPr lang="el-GR" sz="2000" dirty="0" smtClean="0"/>
              <a:t>Μικρός, </a:t>
            </a:r>
            <a:r>
              <a:rPr lang="el-GR" sz="2000" dirty="0"/>
              <a:t>2015. Γεώργιος Κ. </a:t>
            </a:r>
            <a:r>
              <a:rPr lang="el-GR" sz="2000" dirty="0" smtClean="0"/>
              <a:t>Μικρός</a:t>
            </a:r>
            <a:r>
              <a:rPr lang="el-GR" sz="2000" dirty="0"/>
              <a:t>. «Εισαγωγή στην Ανάλυση Γλωσσικών </a:t>
            </a:r>
            <a:r>
              <a:rPr lang="el-GR" sz="2000" dirty="0" smtClean="0"/>
              <a:t>Δεδομένων. </a:t>
            </a:r>
            <a:r>
              <a:rPr lang="el-GR" altLang="el-GR" sz="2000" dirty="0"/>
              <a:t>Βασικές αρχές της επαγωγικής στατιστικής</a:t>
            </a:r>
            <a:r>
              <a:rPr lang="el-GR" sz="2000" dirty="0" smtClean="0"/>
              <a:t>». </a:t>
            </a:r>
            <a:r>
              <a:rPr lang="el-GR" sz="2000" dirty="0"/>
              <a:t>Έκδοση: 1.0. Αθήνα 2015. Διαθέσιμο από τη δικτυακή διεύθυνση: </a:t>
            </a:r>
            <a:r>
              <a:rPr lang="en-US" sz="2000" dirty="0">
                <a:hlinkClick r:id="rId3"/>
              </a:rPr>
              <a:t>http://</a:t>
            </a:r>
            <a:r>
              <a:rPr lang="en-US" sz="2000" dirty="0" smtClean="0">
                <a:hlinkClick r:id="rId3"/>
              </a:rPr>
              <a:t>opencourses.uoa.gr/courses/ILL103</a:t>
            </a:r>
            <a:r>
              <a:rPr lang="el-GR" sz="2000" dirty="0" smtClean="0"/>
              <a:t>.</a:t>
            </a:r>
            <a:endParaRPr lang="el-GR" sz="2000" dirty="0"/>
          </a:p>
          <a:p>
            <a:pPr marL="0" indent="0">
              <a:buNone/>
            </a:pP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9776"/>
            <a:ext cx="9144000" cy="1143000"/>
          </a:xfrm>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a:xfrm>
            <a:off x="179512" y="1556792"/>
            <a:ext cx="8856984" cy="4525963"/>
          </a:xfrm>
        </p:spPr>
        <p:txBody>
          <a:bodyPr>
            <a:noAutofit/>
          </a:bodyPr>
          <a:lstStyle/>
          <a:p>
            <a:pPr marL="0" indent="0">
              <a:buNone/>
            </a:pPr>
            <a:r>
              <a:rPr lang="el-GR" sz="2000" dirty="0"/>
              <a:t>"Η δομή και οργάνωση της παρουσίασης, καθώς και το υπόλοιπο περιεχόμενο, αποτελούν πνευματική ιδιοκτησία του συγγραφέα και του Πανεπιστημίου Αθηνών και διατίθενται με άδεια </a:t>
            </a:r>
            <a:r>
              <a:rPr lang="el-GR" sz="2000" dirty="0" err="1"/>
              <a:t>Creative</a:t>
            </a:r>
            <a:r>
              <a:rPr lang="el-GR" sz="2000" dirty="0"/>
              <a:t> </a:t>
            </a:r>
            <a:r>
              <a:rPr lang="el-GR" sz="2000" dirty="0" err="1"/>
              <a:t>Commons</a:t>
            </a:r>
            <a:r>
              <a:rPr lang="el-GR" sz="2000" dirty="0"/>
              <a:t> Αναφορά Μη Εμπορική Χρήση Παρόμοια Διανομή Έκδοση 4.0 ή μεταγενέστερη.</a:t>
            </a:r>
            <a:br>
              <a:rPr lang="el-GR" sz="2000" dirty="0"/>
            </a:br>
            <a:r>
              <a:rPr lang="el-GR" sz="2000" dirty="0"/>
              <a:t/>
            </a:r>
            <a:br>
              <a:rPr lang="el-GR" sz="2000" dirty="0"/>
            </a:br>
            <a:r>
              <a:rPr lang="el-GR" sz="2000" dirty="0"/>
              <a:t>Οι </a:t>
            </a:r>
            <a:r>
              <a:rPr lang="el-GR" sz="2000" dirty="0" smtClean="0"/>
              <a:t>εικόνες/σχήματα/διαγράμματα/φωτογραφίες που </a:t>
            </a:r>
            <a:r>
              <a:rPr lang="el-GR" sz="2000" dirty="0"/>
              <a:t>περιέχονται στην παρουσίαση αποτελούν πνευματική ιδιοκτησία τρίτων. Απαγορεύεται η αναπαραγωγή, αναδημοσίευση και διάθεσή τους στο κοινό με οποιονδήποτε τρόπο χωρίς τη λήψη άδειας από τους δικαιούχους</a:t>
            </a:r>
            <a:r>
              <a:rPr lang="el-GR" sz="2000" dirty="0" smtClean="0"/>
              <a:t>.</a:t>
            </a:r>
            <a:r>
              <a:rPr lang="el-GR" sz="2000" dirty="0"/>
              <a:t> "</a:t>
            </a:r>
            <a:endParaRPr lang="el-GR" sz="2000" dirty="0">
              <a:solidFill>
                <a:srgbClr val="FF0000"/>
              </a:solidFill>
            </a:endParaRPr>
          </a:p>
        </p:txBody>
      </p:sp>
    </p:spTree>
    <p:extLst>
      <p:ext uri="{BB962C8B-B14F-4D97-AF65-F5344CB8AC3E}">
        <p14:creationId xmlns:p14="http://schemas.microsoft.com/office/powerpoint/2010/main" val="4026693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Autofit/>
          </a:bodyPr>
          <a:lstStyle/>
          <a:p>
            <a:r>
              <a:rPr lang="el-GR" altLang="el-GR" sz="4000" dirty="0"/>
              <a:t>Η βασική δομή της ερευνητικής διαδικασίας</a:t>
            </a:r>
          </a:p>
        </p:txBody>
      </p:sp>
      <p:sp>
        <p:nvSpPr>
          <p:cNvPr id="11267" name="Rectangle 3"/>
          <p:cNvSpPr>
            <a:spLocks noGrp="1" noChangeArrowheads="1"/>
          </p:cNvSpPr>
          <p:nvPr>
            <p:ph type="body" idx="1"/>
          </p:nvPr>
        </p:nvSpPr>
        <p:spPr/>
        <p:txBody>
          <a:bodyPr/>
          <a:lstStyle/>
          <a:p>
            <a:pPr marL="609600" indent="-609600">
              <a:buFontTx/>
              <a:buAutoNum type="arabicPeriod"/>
            </a:pPr>
            <a:r>
              <a:rPr lang="el-GR" altLang="el-GR" sz="2800"/>
              <a:t>Θέτουμε την ερευνητική υπόθεση και την μηδενική υπόθεση</a:t>
            </a:r>
          </a:p>
          <a:p>
            <a:pPr marL="609600" indent="-609600">
              <a:buFontTx/>
              <a:buAutoNum type="arabicPeriod"/>
            </a:pPr>
            <a:r>
              <a:rPr lang="el-GR" altLang="el-GR" sz="2800"/>
              <a:t>Διεξάγουμε την έρευνα</a:t>
            </a:r>
          </a:p>
          <a:p>
            <a:pPr marL="609600" indent="-609600">
              <a:buFontTx/>
              <a:buAutoNum type="arabicPeriod"/>
            </a:pPr>
            <a:r>
              <a:rPr lang="el-GR" altLang="el-GR" sz="2800"/>
              <a:t>Ελέγχουμε την μηδενική υπόθεση</a:t>
            </a:r>
          </a:p>
          <a:p>
            <a:pPr marL="990600" lvl="1" indent="-533400">
              <a:buFontTx/>
              <a:buAutoNum type="arabicPeriod"/>
            </a:pPr>
            <a:r>
              <a:rPr lang="el-GR" altLang="el-GR" sz="2400"/>
              <a:t>Θέτουμε το επίπεδο σημαντικότητας</a:t>
            </a:r>
          </a:p>
          <a:p>
            <a:pPr marL="990600" lvl="1" indent="-533400">
              <a:buFontTx/>
              <a:buAutoNum type="arabicPeriod"/>
            </a:pPr>
            <a:r>
              <a:rPr lang="el-GR" altLang="el-GR" sz="2400"/>
              <a:t>Επιλέγουμε στατιστικό τεστ και υπολογίζουμε την στατιστική τιμή</a:t>
            </a:r>
          </a:p>
          <a:p>
            <a:pPr marL="990600" lvl="1" indent="-533400">
              <a:buFontTx/>
              <a:buAutoNum type="arabicPeriod"/>
            </a:pPr>
            <a:r>
              <a:rPr lang="el-GR" altLang="el-GR" sz="2400"/>
              <a:t>Συγκρίνουμε την στατιστική τιμή με την κρίσιμη τιμή ενός τεστ</a:t>
            </a:r>
          </a:p>
        </p:txBody>
      </p:sp>
    </p:spTree>
    <p:extLst>
      <p:ext uri="{BB962C8B-B14F-4D97-AF65-F5344CB8AC3E}">
        <p14:creationId xmlns:p14="http://schemas.microsoft.com/office/powerpoint/2010/main" val="458126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93" name="Picture 705"/>
          <p:cNvPicPr>
            <a:picLocks noGrp="1" noChangeAspect="1" noChangeArrowheads="1"/>
          </p:cNvPicPr>
          <p:nvPr>
            <p:ph idx="1"/>
          </p:nvPr>
        </p:nvPicPr>
        <p:blipFill rotWithShape="1">
          <a:blip r:embed="rId3" cstate="print">
            <a:extLst>
              <a:ext uri="{28A0092B-C50C-407E-A947-70E740481C1C}">
                <a14:useLocalDpi xmlns:a14="http://schemas.microsoft.com/office/drawing/2010/main" val="0"/>
              </a:ext>
            </a:extLst>
          </a:blip>
          <a:srcRect r="1231"/>
          <a:stretch/>
        </p:blipFill>
        <p:spPr>
          <a:xfrm>
            <a:off x="1763961" y="1052785"/>
            <a:ext cx="5544343" cy="5616575"/>
          </a:xfrm>
          <a:noFill/>
          <a:ln/>
        </p:spPr>
      </p:pic>
      <p:sp>
        <p:nvSpPr>
          <p:cNvPr id="12290" name="Rectangle 2"/>
          <p:cNvSpPr>
            <a:spLocks noGrp="1" noChangeArrowheads="1"/>
          </p:cNvSpPr>
          <p:nvPr>
            <p:ph type="title"/>
          </p:nvPr>
        </p:nvSpPr>
        <p:spPr>
          <a:xfrm>
            <a:off x="755650" y="188913"/>
            <a:ext cx="7772400" cy="1143000"/>
          </a:xfrm>
        </p:spPr>
        <p:txBody>
          <a:bodyPr>
            <a:normAutofit/>
          </a:bodyPr>
          <a:lstStyle/>
          <a:p>
            <a:r>
              <a:rPr lang="el-GR" altLang="el-GR" sz="4000" dirty="0"/>
              <a:t>Πίνακας κρίσιμων τιμών για το </a:t>
            </a:r>
            <a:r>
              <a:rPr lang="en-US" altLang="el-GR" sz="4000" dirty="0"/>
              <a:t>t test</a:t>
            </a:r>
            <a:endParaRPr lang="el-GR" altLang="el-GR" sz="4000" dirty="0"/>
          </a:p>
        </p:txBody>
      </p:sp>
    </p:spTree>
    <p:extLst>
      <p:ext uri="{BB962C8B-B14F-4D97-AF65-F5344CB8AC3E}">
        <p14:creationId xmlns:p14="http://schemas.microsoft.com/office/powerpoint/2010/main" val="3290677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ltLang="el-GR" dirty="0"/>
              <a:t>Παράδειγμα</a:t>
            </a:r>
          </a:p>
        </p:txBody>
      </p:sp>
      <p:sp>
        <p:nvSpPr>
          <p:cNvPr id="10243" name="Rectangle 3"/>
          <p:cNvSpPr>
            <a:spLocks noGrp="1" noChangeArrowheads="1"/>
          </p:cNvSpPr>
          <p:nvPr>
            <p:ph type="body" idx="1"/>
          </p:nvPr>
        </p:nvSpPr>
        <p:spPr>
          <a:xfrm>
            <a:off x="438129" y="1268760"/>
            <a:ext cx="8229600" cy="4824536"/>
          </a:xfrm>
        </p:spPr>
        <p:txBody>
          <a:bodyPr>
            <a:noAutofit/>
          </a:bodyPr>
          <a:lstStyle/>
          <a:p>
            <a:pPr>
              <a:lnSpc>
                <a:spcPct val="80000"/>
              </a:lnSpc>
            </a:pPr>
            <a:r>
              <a:rPr lang="el-GR" altLang="el-GR" sz="1800" dirty="0"/>
              <a:t>Έστω ότι ένας ερευνητής χρησιμοποιεί το </a:t>
            </a:r>
            <a:r>
              <a:rPr lang="en-US" altLang="el-GR" sz="1800" dirty="0"/>
              <a:t>t-test</a:t>
            </a:r>
            <a:r>
              <a:rPr lang="el-GR" altLang="el-GR" sz="1800" dirty="0"/>
              <a:t> για να διακρίνει την διαφορά στη χρήση παθητικής φωνής μεταξύ ανδρών και γυναικών. </a:t>
            </a:r>
          </a:p>
          <a:p>
            <a:pPr>
              <a:lnSpc>
                <a:spcPct val="80000"/>
              </a:lnSpc>
            </a:pPr>
            <a:r>
              <a:rPr lang="el-GR" altLang="el-GR" sz="1800" dirty="0"/>
              <a:t>Η ερευνητική υπόθεση που θα διαμορφώσει μπορεί να είναι μονόδρομη (</a:t>
            </a:r>
            <a:r>
              <a:rPr lang="en-US" altLang="el-GR" sz="1800" dirty="0"/>
              <a:t>one-tailed)</a:t>
            </a:r>
            <a:r>
              <a:rPr lang="el-GR" altLang="el-GR" sz="1800" dirty="0"/>
              <a:t> ή δίδρομη</a:t>
            </a:r>
            <a:r>
              <a:rPr lang="en-US" altLang="el-GR" sz="1800" dirty="0"/>
              <a:t> (two-tailed).</a:t>
            </a:r>
            <a:r>
              <a:rPr lang="es-ES" altLang="el-GR" sz="1800" dirty="0"/>
              <a:t> </a:t>
            </a:r>
            <a:r>
              <a:rPr lang="el-GR" altLang="el-GR" sz="1800" dirty="0"/>
              <a:t>Δηλ. μπορεί να υποθέσει ότι οι άνδρες χρησιμοποιούν μεγαλύτερο ποσοστό από τις γυναίκες (μονόδρομη υπόθεση) ή να υποθέσει γενικά ότι άνδρες και γυναίκες χρησιμοποιούν διαφορετικά ποσοστά δίχως όμως να έχει συγκεκριμένη ιδέα για το ποιο φύλο χρησιμοποιεί περισσότερο την παθητική φωνή (δίδρομη υπόθεση).</a:t>
            </a:r>
          </a:p>
          <a:p>
            <a:pPr>
              <a:lnSpc>
                <a:spcPct val="80000"/>
              </a:lnSpc>
            </a:pPr>
            <a:r>
              <a:rPr lang="el-GR" altLang="el-GR" sz="1800" dirty="0"/>
              <a:t>Έπειτα από τη συλλογή των</a:t>
            </a:r>
            <a:r>
              <a:rPr lang="el-GR" altLang="el-GR" sz="1800" dirty="0">
                <a:solidFill>
                  <a:srgbClr val="5075BC"/>
                </a:solidFill>
              </a:rPr>
              <a:t> </a:t>
            </a:r>
            <a:r>
              <a:rPr lang="el-GR" altLang="el-GR" sz="1800" b="1" u="sng" dirty="0">
                <a:solidFill>
                  <a:srgbClr val="5075BC"/>
                </a:solidFill>
                <a:hlinkClick r:id="rId3" action="ppaction://hlinkfile"/>
              </a:rPr>
              <a:t>δεδομένων</a:t>
            </a:r>
            <a:r>
              <a:rPr lang="el-GR" altLang="el-GR" sz="1800" u="sng" dirty="0">
                <a:solidFill>
                  <a:srgbClr val="5075BC"/>
                </a:solidFill>
                <a:hlinkClick r:id="rId3" action="ppaction://hlinkfile"/>
              </a:rPr>
              <a:t> </a:t>
            </a:r>
            <a:r>
              <a:rPr lang="el-GR" altLang="el-GR" sz="1800" dirty="0"/>
              <a:t>ο ερευνητής επιλέγει το κατάλληλο στατιστικό τεστ για να συγκρίνει τη διαφορά στους μέσους όρους των δύο φύλων (το κατάλληλο τεστ είναι το </a:t>
            </a:r>
            <a:r>
              <a:rPr lang="en-US" altLang="el-GR" sz="1800" dirty="0"/>
              <a:t>t-test).</a:t>
            </a:r>
            <a:endParaRPr lang="el-GR" altLang="el-GR" sz="1800" dirty="0"/>
          </a:p>
          <a:p>
            <a:pPr>
              <a:lnSpc>
                <a:spcPct val="80000"/>
              </a:lnSpc>
            </a:pPr>
            <a:r>
              <a:rPr lang="el-GR" altLang="el-GR" sz="1800" dirty="0"/>
              <a:t>Επιλέγει το επίπεδο σημαντικότητας το οποίο τις περισσότερες φορές είναι το 0,5</a:t>
            </a:r>
            <a:endParaRPr lang="en-US" altLang="el-GR" sz="1800" dirty="0"/>
          </a:p>
          <a:p>
            <a:pPr>
              <a:lnSpc>
                <a:spcPct val="80000"/>
              </a:lnSpc>
            </a:pPr>
            <a:r>
              <a:rPr lang="el-GR" altLang="el-GR" sz="1800" dirty="0"/>
              <a:t>Υπολογίζει την στατιστική τιμή του </a:t>
            </a:r>
            <a:r>
              <a:rPr lang="en-US" altLang="el-GR" sz="1800" dirty="0"/>
              <a:t>t-test</a:t>
            </a:r>
            <a:r>
              <a:rPr lang="el-GR" altLang="el-GR" sz="1800" dirty="0"/>
              <a:t> η οποία είναι -2,55.</a:t>
            </a:r>
          </a:p>
          <a:p>
            <a:pPr>
              <a:lnSpc>
                <a:spcPct val="80000"/>
              </a:lnSpc>
            </a:pPr>
            <a:r>
              <a:rPr lang="el-GR" altLang="el-GR" sz="1800" dirty="0"/>
              <a:t>Υπολογίζει τους βαθμούς ελευθερίας του </a:t>
            </a:r>
            <a:r>
              <a:rPr lang="en-US" altLang="el-GR" sz="1800" dirty="0"/>
              <a:t>t-test </a:t>
            </a:r>
            <a:r>
              <a:rPr lang="el-GR" altLang="el-GR" sz="1800" dirty="0"/>
              <a:t>οι οποίοι τις περισσότερες φορές είναι Ν-1 για κάθε μεταβλητή (άρα 18).</a:t>
            </a:r>
          </a:p>
          <a:p>
            <a:pPr>
              <a:lnSpc>
                <a:spcPct val="80000"/>
              </a:lnSpc>
            </a:pPr>
            <a:r>
              <a:rPr lang="el-GR" altLang="el-GR" sz="1800" dirty="0"/>
              <a:t>Συγκρίνει την στατιστική τιμή του </a:t>
            </a:r>
            <a:r>
              <a:rPr lang="en-US" altLang="el-GR" sz="1800" dirty="0"/>
              <a:t>t-test</a:t>
            </a:r>
            <a:r>
              <a:rPr lang="es-ES" altLang="el-GR" sz="1800" dirty="0"/>
              <a:t> </a:t>
            </a:r>
            <a:r>
              <a:rPr lang="el-GR" altLang="el-GR" sz="1800" dirty="0"/>
              <a:t>με την κρίσιμη τιμή που εμφανίζεται στον πίνακα κρίσιμων τιμών του </a:t>
            </a:r>
            <a:r>
              <a:rPr lang="en-US" altLang="el-GR" sz="1800" dirty="0"/>
              <a:t>t-test</a:t>
            </a:r>
            <a:r>
              <a:rPr lang="es-ES" altLang="el-GR" sz="1800" dirty="0"/>
              <a:t>. </a:t>
            </a:r>
            <a:r>
              <a:rPr lang="el-GR" altLang="el-GR" sz="1800" dirty="0"/>
              <a:t>Αν η τιμή είναι μεγαλύτερη τότε ο ερευνητής αποφασίζει να απορρίψει την μηδενική υπόθεση και να δεχθεί την ερευνητική με πιθανότητα λάθους 0,5 ή 5%.</a:t>
            </a:r>
          </a:p>
        </p:txBody>
      </p:sp>
    </p:spTree>
    <p:extLst>
      <p:ext uri="{BB962C8B-B14F-4D97-AF65-F5344CB8AC3E}">
        <p14:creationId xmlns:p14="http://schemas.microsoft.com/office/powerpoint/2010/main" val="2158176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l-GR" altLang="el-GR" dirty="0"/>
              <a:t>Είδη στατιστικού λάθους</a:t>
            </a:r>
            <a:endParaRPr lang="en-GB" altLang="el-GR" dirty="0"/>
          </a:p>
        </p:txBody>
      </p:sp>
      <p:sp>
        <p:nvSpPr>
          <p:cNvPr id="15363" name="Rectangle 3"/>
          <p:cNvSpPr>
            <a:spLocks noGrp="1" noChangeArrowheads="1"/>
          </p:cNvSpPr>
          <p:nvPr>
            <p:ph type="body" sz="half" idx="1"/>
          </p:nvPr>
        </p:nvSpPr>
        <p:spPr>
          <a:xfrm>
            <a:off x="251520" y="1484784"/>
            <a:ext cx="3609975" cy="4320480"/>
          </a:xfrm>
        </p:spPr>
        <p:txBody>
          <a:bodyPr>
            <a:noAutofit/>
          </a:bodyPr>
          <a:lstStyle/>
          <a:p>
            <a:pPr>
              <a:lnSpc>
                <a:spcPct val="90000"/>
              </a:lnSpc>
            </a:pPr>
            <a:r>
              <a:rPr lang="el-GR" altLang="el-GR" dirty="0"/>
              <a:t>Τύπου Ι (α λάθος): </a:t>
            </a:r>
            <a:endParaRPr lang="el-GR" altLang="el-GR" dirty="0" smtClean="0"/>
          </a:p>
          <a:p>
            <a:pPr marL="400050" lvl="1" indent="0">
              <a:lnSpc>
                <a:spcPct val="90000"/>
              </a:lnSpc>
              <a:buNone/>
            </a:pPr>
            <a:r>
              <a:rPr lang="el-GR" altLang="el-GR" sz="2000" dirty="0" smtClean="0"/>
              <a:t>Συμβαίνει </a:t>
            </a:r>
            <a:r>
              <a:rPr lang="el-GR" altLang="el-GR" sz="2000" dirty="0"/>
              <a:t>όταν ο ερευνητής απορρίπτει τη μηδενική υπόθεση και αποδέχεται την ερευνητική όταν στην ουσία η μηδενική είναι ορθή και θα έπρεπε να γίνει αποδεκτή</a:t>
            </a:r>
          </a:p>
          <a:p>
            <a:pPr>
              <a:lnSpc>
                <a:spcPct val="90000"/>
              </a:lnSpc>
            </a:pPr>
            <a:r>
              <a:rPr lang="el-GR" altLang="el-GR" dirty="0"/>
              <a:t>Τύπου ΙΙ (β λάθος) ή λάθος αποδοχής: </a:t>
            </a:r>
            <a:endParaRPr lang="el-GR" altLang="el-GR" dirty="0" smtClean="0"/>
          </a:p>
          <a:p>
            <a:pPr marL="400050" lvl="1" indent="0">
              <a:lnSpc>
                <a:spcPct val="90000"/>
              </a:lnSpc>
              <a:buNone/>
            </a:pPr>
            <a:r>
              <a:rPr lang="el-GR" altLang="el-GR" sz="2000" dirty="0" smtClean="0"/>
              <a:t>Αποτελεί </a:t>
            </a:r>
            <a:r>
              <a:rPr lang="el-GR" altLang="el-GR" sz="2000" dirty="0"/>
              <a:t>το αντίθετο του α λάθους και συνίσταται στην αποδοχή της μηδενικής υπόθεσης όταν αυτή στην πραγματικότητα δεν ισχύει.</a:t>
            </a:r>
            <a:endParaRPr lang="en-GB" altLang="el-GR" sz="2000" dirty="0"/>
          </a:p>
        </p:txBody>
      </p:sp>
      <p:graphicFrame>
        <p:nvGraphicFramePr>
          <p:cNvPr id="15394" name="Group 34"/>
          <p:cNvGraphicFramePr>
            <a:graphicFrameLocks noGrp="1"/>
          </p:cNvGraphicFramePr>
          <p:nvPr>
            <p:extLst>
              <p:ext uri="{D42A27DB-BD31-4B8C-83A1-F6EECF244321}">
                <p14:modId xmlns:p14="http://schemas.microsoft.com/office/powerpoint/2010/main" val="3007454545"/>
              </p:ext>
            </p:extLst>
          </p:nvPr>
        </p:nvGraphicFramePr>
        <p:xfrm>
          <a:off x="4067175" y="2133600"/>
          <a:ext cx="4897438" cy="2374901"/>
        </p:xfrm>
        <a:graphic>
          <a:graphicData uri="http://schemas.openxmlformats.org/drawingml/2006/table">
            <a:tbl>
              <a:tblPr/>
              <a:tblGrid>
                <a:gridCol w="1847850">
                  <a:extLst>
                    <a:ext uri="{9D8B030D-6E8A-4147-A177-3AD203B41FA5}">
                      <a16:colId xmlns="" xmlns:a16="http://schemas.microsoft.com/office/drawing/2014/main" val="2657646233"/>
                    </a:ext>
                  </a:extLst>
                </a:gridCol>
                <a:gridCol w="1417638">
                  <a:extLst>
                    <a:ext uri="{9D8B030D-6E8A-4147-A177-3AD203B41FA5}">
                      <a16:colId xmlns="" xmlns:a16="http://schemas.microsoft.com/office/drawing/2014/main" val="3840882816"/>
                    </a:ext>
                  </a:extLst>
                </a:gridCol>
                <a:gridCol w="1631950">
                  <a:extLst>
                    <a:ext uri="{9D8B030D-6E8A-4147-A177-3AD203B41FA5}">
                      <a16:colId xmlns="" xmlns:a16="http://schemas.microsoft.com/office/drawing/2014/main" val="4081937499"/>
                    </a:ext>
                  </a:extLst>
                </a:gridCol>
              </a:tblGrid>
              <a:tr h="93503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en-GB" altLang="el-GR" sz="14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Η0 ορθή</a:t>
                      </a:r>
                      <a:endParaRPr kumimoji="0" lang="en-GB" altLang="el-GR"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Η0 λανθασμένη</a:t>
                      </a:r>
                      <a:endParaRPr kumimoji="0" lang="en-GB" altLang="el-GR"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936871938"/>
                  </a:ext>
                </a:extLst>
              </a:tr>
              <a:tr h="72072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Αποδοχή Η0</a:t>
                      </a:r>
                      <a:endParaRPr kumimoji="0" lang="en-GB" altLang="el-GR"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Σωστό</a:t>
                      </a:r>
                      <a:endParaRPr kumimoji="0" lang="en-GB" altLang="el-G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1" i="0" u="none" strike="noStrike" cap="none" normalizeH="0" baseline="0" dirty="0" smtClean="0">
                          <a:ln>
                            <a:noFill/>
                          </a:ln>
                          <a:solidFill>
                            <a:srgbClr val="5075BC"/>
                          </a:solidFill>
                          <a:effectLst/>
                          <a:latin typeface="Arial" panose="020B0604020202020204" pitchFamily="34" charset="0"/>
                          <a:cs typeface="Arial" panose="020B0604020202020204" pitchFamily="34" charset="0"/>
                        </a:rPr>
                        <a:t>β λάθος</a:t>
                      </a:r>
                      <a:endParaRPr kumimoji="0" lang="en-GB" altLang="el-GR" sz="1800" b="1" i="0" u="none" strike="noStrike" cap="none" normalizeH="0" baseline="0" dirty="0" smtClean="0">
                        <a:ln>
                          <a:noFill/>
                        </a:ln>
                        <a:solidFill>
                          <a:srgbClr val="5075BC"/>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131779417"/>
                  </a:ext>
                </a:extLst>
              </a:tr>
              <a:tr h="71913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Απόρριψη Η0</a:t>
                      </a:r>
                      <a:endParaRPr kumimoji="0" lang="en-GB" altLang="el-GR"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1" i="0" u="none" strike="noStrike" cap="none" normalizeH="0" baseline="0" dirty="0" smtClean="0">
                          <a:ln>
                            <a:noFill/>
                          </a:ln>
                          <a:solidFill>
                            <a:srgbClr val="5075BC"/>
                          </a:solidFill>
                          <a:effectLst/>
                          <a:latin typeface="Arial" panose="020B0604020202020204" pitchFamily="34" charset="0"/>
                          <a:cs typeface="Arial" panose="020B0604020202020204" pitchFamily="34" charset="0"/>
                        </a:rPr>
                        <a:t>α λάθος</a:t>
                      </a:r>
                      <a:endParaRPr kumimoji="0" lang="en-GB" altLang="el-GR" sz="1800" b="1" i="0" u="none" strike="noStrike" cap="none" normalizeH="0" baseline="0" dirty="0" smtClean="0">
                        <a:ln>
                          <a:noFill/>
                        </a:ln>
                        <a:solidFill>
                          <a:srgbClr val="5075BC"/>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cs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cs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Σωστό</a:t>
                      </a:r>
                      <a:endParaRPr kumimoji="0" lang="en-GB" altLang="el-G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408067960"/>
                  </a:ext>
                </a:extLst>
              </a:tr>
            </a:tbl>
          </a:graphicData>
        </a:graphic>
      </p:graphicFrame>
    </p:spTree>
    <p:extLst>
      <p:ext uri="{BB962C8B-B14F-4D97-AF65-F5344CB8AC3E}">
        <p14:creationId xmlns:p14="http://schemas.microsoft.com/office/powerpoint/2010/main" val="84317774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2300</TotalTime>
  <Words>4526</Words>
  <Application>Microsoft Office PowerPoint</Application>
  <PresentationFormat>On-screen Show (4:3)</PresentationFormat>
  <Paragraphs>558</Paragraphs>
  <Slides>59</Slides>
  <Notes>59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3</vt:i4>
      </vt:variant>
      <vt:variant>
        <vt:lpstr>Slide Titles</vt:lpstr>
      </vt:variant>
      <vt:variant>
        <vt:i4>59</vt:i4>
      </vt:variant>
    </vt:vector>
  </HeadingPairs>
  <TitlesOfParts>
    <vt:vector size="68" baseType="lpstr">
      <vt:lpstr>ＭＳ Ｐゴシック</vt:lpstr>
      <vt:lpstr>Arial</vt:lpstr>
      <vt:lpstr>Calibri</vt:lpstr>
      <vt:lpstr>Times New Roman</vt:lpstr>
      <vt:lpstr>Wingdings</vt:lpstr>
      <vt:lpstr>Θέμα του Office</vt:lpstr>
      <vt:lpstr>Equation</vt:lpstr>
      <vt:lpstr>Chart</vt:lpstr>
      <vt:lpstr>Picture</vt:lpstr>
      <vt:lpstr>Εισαγωγή στην Ανάλυση Γλωσσικών Δεδομένων</vt:lpstr>
      <vt:lpstr>Στόχοι της επαγωγικής στατιστικής</vt:lpstr>
      <vt:lpstr>Έλεγχος στατιστικής σημαντικότητας</vt:lpstr>
      <vt:lpstr>Παράδειγμα</vt:lpstr>
      <vt:lpstr>Επίπεδο σημαντικότητας</vt:lpstr>
      <vt:lpstr>Η βασική δομή της ερευνητικής διαδικασίας</vt:lpstr>
      <vt:lpstr>Πίνακας κρίσιμων τιμών για το t test</vt:lpstr>
      <vt:lpstr>Παράδειγμα</vt:lpstr>
      <vt:lpstr>Είδη στατιστικού λάθους</vt:lpstr>
      <vt:lpstr>Αναλύοντας διαφορές μεταξύ ομάδων - Στατιστικά τεστ</vt:lpstr>
      <vt:lpstr>Κατηγορικά δεδομένα</vt:lpstr>
      <vt:lpstr>χ2 με μια μεταβλητή</vt:lpstr>
      <vt:lpstr>Παράδειγμα εφαρμογής του χ2</vt:lpstr>
      <vt:lpstr>χ2 με δύο μεταβλητές</vt:lpstr>
      <vt:lpstr>Παράδειγμα εφαρμογής του χ2 με δύο μεταβλητές</vt:lpstr>
      <vt:lpstr>Ποιοτικά δεδομένα</vt:lpstr>
      <vt:lpstr>Ποιοτικά δεδομένα – Median test</vt:lpstr>
      <vt:lpstr>Ποιοτικά δεδομένα – Άλλα test</vt:lpstr>
      <vt:lpstr>Αριθμητικά δεδομένα – t-test</vt:lpstr>
      <vt:lpstr>Αριθμητικά δεδομένα – Ανάλυση Διακύμανσης  (Analysis of Variance – ANOVA)</vt:lpstr>
      <vt:lpstr>ANOVA μιας μεταβλητής</vt:lpstr>
      <vt:lpstr>ANOVA πολλών μεταβλητών</vt:lpstr>
      <vt:lpstr>Σχέσεις μεταβλητών</vt:lpstr>
      <vt:lpstr>Γραμμική σχέση δύο μεταβλητών</vt:lpstr>
      <vt:lpstr>Μη γραμμική σχέση δύο μεταβλητών</vt:lpstr>
      <vt:lpstr>Συσχέτιση (correlation)</vt:lpstr>
      <vt:lpstr>Συντελεστής συσχέτισης - ΣΣ</vt:lpstr>
      <vt:lpstr>Ερμηνεία των ΣΣ</vt:lpstr>
      <vt:lpstr>Είδη ΣΣ</vt:lpstr>
      <vt:lpstr>Συντελεστής Καθορισμού - ΣΚ</vt:lpstr>
      <vt:lpstr>Ανάλυση Παλινδρόμησης – ΑΠ (Regression Analysis) (1/2)</vt:lpstr>
      <vt:lpstr>Ανάλυση Παλινδρόμησης – ΑΠ (Regression Analysis) (2/2)</vt:lpstr>
      <vt:lpstr>Διάγραμμα Παλινδρόμησης</vt:lpstr>
      <vt:lpstr>Αποτελέσματα ΑΠ</vt:lpstr>
      <vt:lpstr>Πολλαπλή Παλινδρόμηση – ΠΠ (Multiple regression)</vt:lpstr>
      <vt:lpstr>Προϋποθέσεις ΠΠ (1/2)</vt:lpstr>
      <vt:lpstr>Προϋποθέσεις ΠΠ (2/2)</vt:lpstr>
      <vt:lpstr>Λογιστική Παλινδρόμηση – ΛΠ (Logistic Regression)</vt:lpstr>
      <vt:lpstr>Αξιολόγηση μοντέλου στη ΛΠ</vt:lpstr>
      <vt:lpstr>Ανάλυση Συστάδων (cluster analysis)</vt:lpstr>
      <vt:lpstr>Μια απλή ΑΣ</vt:lpstr>
      <vt:lpstr>Ο πίνακας εγγύτητας (proximities matrix)</vt:lpstr>
      <vt:lpstr>Υπολογίζοντας αποστάσεις</vt:lpstr>
      <vt:lpstr>Πολυπαραγοντικές αποστάσεις</vt:lpstr>
      <vt:lpstr>Η χρήση των αποστάσεων για την ομαδοποίηση των δειγμάτων</vt:lpstr>
      <vt:lpstr>PowerPoint Presentation</vt:lpstr>
      <vt:lpstr>Μέθοδοι συσταδοποίησης</vt:lpstr>
      <vt:lpstr>Σύγκριση μεθόδων συσταδοποίησης</vt:lpstr>
      <vt:lpstr>Διακριτική Ανάλυση (Discriminant Function Analysis)</vt:lpstr>
      <vt:lpstr>Υπολογισμός της ΔΑ</vt:lpstr>
      <vt:lpstr>Διακριτικές συναρτήσεις</vt:lpstr>
      <vt:lpstr>Τέλος Ενότητας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Uoa</cp:lastModifiedBy>
  <cp:revision>300</cp:revision>
  <dcterms:created xsi:type="dcterms:W3CDTF">2012-09-06T09:03:05Z</dcterms:created>
  <dcterms:modified xsi:type="dcterms:W3CDTF">2016-02-23T11:39:06Z</dcterms:modified>
</cp:coreProperties>
</file>