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xls" ContentType="application/vnd.ms-exce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doc" ContentType="application/msword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5"/>
  </p:notesMasterIdLst>
  <p:sldIdLst>
    <p:sldId id="417" r:id="rId2"/>
    <p:sldId id="419" r:id="rId3"/>
    <p:sldId id="420" r:id="rId4"/>
    <p:sldId id="421" r:id="rId5"/>
    <p:sldId id="422" r:id="rId6"/>
    <p:sldId id="423" r:id="rId7"/>
    <p:sldId id="424" r:id="rId8"/>
    <p:sldId id="425" r:id="rId9"/>
    <p:sldId id="440" r:id="rId10"/>
    <p:sldId id="439" r:id="rId11"/>
    <p:sldId id="441" r:id="rId12"/>
    <p:sldId id="426" r:id="rId13"/>
    <p:sldId id="427" r:id="rId14"/>
    <p:sldId id="428" r:id="rId15"/>
    <p:sldId id="429" r:id="rId16"/>
    <p:sldId id="430" r:id="rId17"/>
    <p:sldId id="431" r:id="rId18"/>
    <p:sldId id="432" r:id="rId19"/>
    <p:sldId id="433" r:id="rId20"/>
    <p:sldId id="434" r:id="rId21"/>
    <p:sldId id="442" r:id="rId22"/>
    <p:sldId id="435" r:id="rId23"/>
    <p:sldId id="436" r:id="rId24"/>
    <p:sldId id="437" r:id="rId25"/>
    <p:sldId id="438" r:id="rId26"/>
    <p:sldId id="410" r:id="rId27"/>
    <p:sldId id="411" r:id="rId28"/>
    <p:sldId id="412" r:id="rId29"/>
    <p:sldId id="443" r:id="rId30"/>
    <p:sldId id="444" r:id="rId31"/>
    <p:sldId id="414" r:id="rId32"/>
    <p:sldId id="415" r:id="rId33"/>
    <p:sldId id="416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CC"/>
    <a:srgbClr val="006699"/>
    <a:srgbClr val="F2F1E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6295" autoAdjust="0"/>
    <p:restoredTop sz="95501" autoAdjust="0"/>
  </p:normalViewPr>
  <p:slideViewPr>
    <p:cSldViewPr snapToGrid="0">
      <p:cViewPr varScale="1">
        <p:scale>
          <a:sx n="70" d="100"/>
          <a:sy n="70" d="100"/>
        </p:scale>
        <p:origin x="-111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8062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5A15CB-E518-42D0-B086-3B1AF5864A87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CDB2FB-1A1E-483C-8906-5BB705B552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33658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509160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550408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56060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32356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839225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076018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62970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0393025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7022421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94518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315576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235546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8730069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813255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5672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74080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08153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608515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194219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91501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44005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51819"/>
            <a:ext cx="7772400" cy="1415846"/>
          </a:xfrm>
        </p:spPr>
        <p:txBody>
          <a:bodyPr anchor="b"/>
          <a:lstStyle>
            <a:lvl1pPr algn="ctr">
              <a:defRPr sz="6000"/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2999" y="3602037"/>
            <a:ext cx="6894871" cy="2710273"/>
          </a:xfrm>
        </p:spPr>
        <p:txBody>
          <a:bodyPr/>
          <a:lstStyle>
            <a:lvl1pPr marL="0" indent="0" algn="ctr">
              <a:buNone/>
              <a:defRPr lang="en-US" sz="2400" b="1" smtClean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l-GR" sz="2800" dirty="0" smtClean="0"/>
          </a:p>
        </p:txBody>
      </p:sp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85800" y="621594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5361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12"/>
          </p:nvPr>
        </p:nvSpPr>
        <p:spPr>
          <a:xfrm>
            <a:off x="3790950" y="1828800"/>
            <a:ext cx="4724400" cy="43799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quarter" idx="13"/>
          </p:nvPr>
        </p:nvSpPr>
        <p:spPr>
          <a:xfrm>
            <a:off x="628650" y="1798638"/>
            <a:ext cx="3101975" cy="4410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701184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440220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Θέση κειμένου 5"/>
          <p:cNvSpPr>
            <a:spLocks noGrp="1"/>
          </p:cNvSpPr>
          <p:nvPr>
            <p:ph type="body" sz="quarter" idx="12"/>
          </p:nvPr>
        </p:nvSpPr>
        <p:spPr>
          <a:xfrm>
            <a:off x="628650" y="1855788"/>
            <a:ext cx="7886700" cy="230505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8" name="Θέση εικόνας 7"/>
          <p:cNvSpPr>
            <a:spLocks noGrp="1"/>
          </p:cNvSpPr>
          <p:nvPr>
            <p:ph type="pic" sz="quarter" idx="13"/>
          </p:nvPr>
        </p:nvSpPr>
        <p:spPr>
          <a:xfrm>
            <a:off x="628650" y="4214813"/>
            <a:ext cx="7886700" cy="19478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09479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4624388" y="1853430"/>
            <a:ext cx="3890962" cy="206928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624388" y="4048124"/>
            <a:ext cx="3890962" cy="211455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28650" y="1854200"/>
            <a:ext cx="3890963" cy="43084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22668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4624388" y="1853430"/>
            <a:ext cx="3890962" cy="206928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624388" y="4048124"/>
            <a:ext cx="3890962" cy="211455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628650" y="1853430"/>
            <a:ext cx="3836988" cy="430924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1154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30238" y="2160588"/>
            <a:ext cx="2949575" cy="37004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02833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37393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Media Placeholder 5"/>
          <p:cNvSpPr>
            <a:spLocks noGrp="1"/>
          </p:cNvSpPr>
          <p:nvPr>
            <p:ph type="media" sz="quarter" idx="12"/>
          </p:nvPr>
        </p:nvSpPr>
        <p:spPr>
          <a:xfrm>
            <a:off x="628650" y="1854200"/>
            <a:ext cx="7886700" cy="3860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81476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28650" y="1866900"/>
            <a:ext cx="3778250" cy="203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9"/>
          <p:cNvSpPr>
            <a:spLocks noGrp="1"/>
          </p:cNvSpPr>
          <p:nvPr>
            <p:ph sz="quarter" idx="17"/>
          </p:nvPr>
        </p:nvSpPr>
        <p:spPr>
          <a:xfrm>
            <a:off x="628650" y="4060595"/>
            <a:ext cx="3778250" cy="203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9"/>
          <p:cNvSpPr>
            <a:spLocks noGrp="1"/>
          </p:cNvSpPr>
          <p:nvPr>
            <p:ph sz="quarter" idx="18"/>
          </p:nvPr>
        </p:nvSpPr>
        <p:spPr>
          <a:xfrm>
            <a:off x="4724400" y="1848335"/>
            <a:ext cx="3778250" cy="203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9"/>
          </p:nvPr>
        </p:nvSpPr>
        <p:spPr>
          <a:xfrm>
            <a:off x="4737100" y="4060595"/>
            <a:ext cx="3778250" cy="203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386030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28650" y="1866900"/>
            <a:ext cx="3778250" cy="2032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737100" y="1854200"/>
            <a:ext cx="3778250" cy="20447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682875" y="4075111"/>
            <a:ext cx="3778250" cy="2032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74026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3919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27050" y="2311400"/>
            <a:ext cx="2520950" cy="31877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302000" y="2311400"/>
            <a:ext cx="2501900" cy="31877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6076950" y="2311400"/>
            <a:ext cx="2495550" cy="31877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872522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1458">
            <a:off x="858904" y="3912368"/>
            <a:ext cx="864017" cy="571191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1458">
            <a:off x="858904" y="3912368"/>
            <a:ext cx="864017" cy="5711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65753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Τίτλος, Κείμενο και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16002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ClipArt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l-GR" noProof="0" smtClean="0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Ενότητα 1η. Εργαστηριακή Άσκηση Μορφομετρίας Οστεϊχθύος</a:t>
            </a: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D2FAF9-6D9A-4A0F-A4E1-5E3EEECFBB7E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="" xmlns:p14="http://schemas.microsoft.com/office/powerpoint/2010/main" val="842160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Ενότητα 1η. Εργαστηριακή Άσκηση Μορφομετρίας Οστεϊχθύος</a:t>
            </a: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56B8A1-E636-4CCE-A48D-5E278B57D80A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="" xmlns:p14="http://schemas.microsoft.com/office/powerpoint/2010/main" val="38545656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Ενότητα 1η. Εργαστηριακή Άσκηση Μορφομετρίας Οστεϊχθύος</a:t>
            </a: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75656E-A153-4419-A961-45980CEEF0F2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="" xmlns:p14="http://schemas.microsoft.com/office/powerpoint/2010/main" val="2355914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30713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7378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415" y="3386622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02953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608622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79135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Θέση εικόνας 6"/>
          <p:cNvSpPr>
            <a:spLocks noGrp="1"/>
          </p:cNvSpPr>
          <p:nvPr>
            <p:ph type="pic" sz="quarter" idx="13"/>
          </p:nvPr>
        </p:nvSpPr>
        <p:spPr>
          <a:xfrm>
            <a:off x="628651" y="1794694"/>
            <a:ext cx="7886699" cy="3836937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l-GR" dirty="0"/>
          </a:p>
        </p:txBody>
      </p:sp>
      <p:sp>
        <p:nvSpPr>
          <p:cNvPr id="9" name="Θέση κειμένου 8"/>
          <p:cNvSpPr>
            <a:spLocks noGrp="1"/>
          </p:cNvSpPr>
          <p:nvPr>
            <p:ph type="body" sz="quarter" idx="14"/>
          </p:nvPr>
        </p:nvSpPr>
        <p:spPr>
          <a:xfrm>
            <a:off x="628650" y="5735636"/>
            <a:ext cx="7940675" cy="485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896607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Θέση SmartArt 5"/>
          <p:cNvSpPr>
            <a:spLocks noGrp="1"/>
          </p:cNvSpPr>
          <p:nvPr>
            <p:ph type="dgm" sz="quarter" idx="12"/>
          </p:nvPr>
        </p:nvSpPr>
        <p:spPr>
          <a:xfrm>
            <a:off x="628650" y="1858963"/>
            <a:ext cx="7886700" cy="4261618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115136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Θέση εικόνας 5"/>
          <p:cNvSpPr>
            <a:spLocks noGrp="1"/>
          </p:cNvSpPr>
          <p:nvPr>
            <p:ph type="pic" sz="quarter" idx="12"/>
          </p:nvPr>
        </p:nvSpPr>
        <p:spPr>
          <a:xfrm>
            <a:off x="628650" y="1843088"/>
            <a:ext cx="5300663" cy="4262437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l-GR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quarter" idx="13"/>
          </p:nvPr>
        </p:nvSpPr>
        <p:spPr>
          <a:xfrm>
            <a:off x="6091238" y="1843088"/>
            <a:ext cx="2595562" cy="4233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30882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3889" y="6325416"/>
            <a:ext cx="6830668" cy="2809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64557" y="6325416"/>
            <a:ext cx="550793" cy="2809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 userDrawn="1"/>
        </p:nvPicPr>
        <p:blipFill rotWithShape="1">
          <a:blip r:embed="rId26" cstate="print"/>
          <a:srcRect l="1" r="85167"/>
          <a:stretch/>
        </p:blipFill>
        <p:spPr>
          <a:xfrm>
            <a:off x="628650" y="6164722"/>
            <a:ext cx="505239" cy="622325"/>
          </a:xfrm>
          <a:prstGeom prst="rect">
            <a:avLst/>
          </a:prstGeom>
        </p:spPr>
      </p:pic>
      <p:cxnSp>
        <p:nvCxnSpPr>
          <p:cNvPr id="18" name="Straight Connector 17"/>
          <p:cNvCxnSpPr/>
          <p:nvPr userDrawn="1"/>
        </p:nvCxnSpPr>
        <p:spPr>
          <a:xfrm>
            <a:off x="1133889" y="6261916"/>
            <a:ext cx="7381461" cy="0"/>
          </a:xfrm>
          <a:prstGeom prst="line">
            <a:avLst/>
          </a:prstGeom>
          <a:ln w="38100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63585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79" r:id="rId5"/>
    <p:sldLayoutId id="2147483686" r:id="rId6"/>
    <p:sldLayoutId id="2147483666" r:id="rId7"/>
    <p:sldLayoutId id="2147483671" r:id="rId8"/>
    <p:sldLayoutId id="2147483672" r:id="rId9"/>
    <p:sldLayoutId id="2147483673" r:id="rId10"/>
    <p:sldLayoutId id="2147483674" r:id="rId11"/>
    <p:sldLayoutId id="2147483685" r:id="rId12"/>
    <p:sldLayoutId id="2147483681" r:id="rId13"/>
    <p:sldLayoutId id="2147483682" r:id="rId14"/>
    <p:sldLayoutId id="2147483680" r:id="rId15"/>
    <p:sldLayoutId id="2147483669" r:id="rId16"/>
    <p:sldLayoutId id="2147483675" r:id="rId17"/>
    <p:sldLayoutId id="2147483676" r:id="rId18"/>
    <p:sldLayoutId id="2147483678" r:id="rId19"/>
    <p:sldLayoutId id="2147483677" r:id="rId20"/>
    <p:sldLayoutId id="2147483683" r:id="rId21"/>
    <p:sldLayoutId id="2147483687" r:id="rId22"/>
    <p:sldLayoutId id="2147483688" r:id="rId23"/>
    <p:sldLayoutId id="2147483689" r:id="rId24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66CC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1.doc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Word_97_-_2003_Document2.doc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3.xls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.v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Ιχθυολογία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9351" y="3383672"/>
            <a:ext cx="6894871" cy="2710273"/>
          </a:xfrm>
        </p:spPr>
        <p:txBody>
          <a:bodyPr>
            <a:normAutofit lnSpcReduction="10000"/>
          </a:bodyPr>
          <a:lstStyle/>
          <a:p>
            <a:r>
              <a:rPr lang="el-GR" sz="2800" dirty="0">
                <a:solidFill>
                  <a:srgbClr val="006699"/>
                </a:solidFill>
              </a:rPr>
              <a:t>Ενότητα </a:t>
            </a:r>
            <a:r>
              <a:rPr lang="el-GR" sz="2800" dirty="0" smtClean="0">
                <a:solidFill>
                  <a:srgbClr val="006699"/>
                </a:solidFill>
              </a:rPr>
              <a:t>1</a:t>
            </a:r>
            <a:r>
              <a:rPr lang="el-GR" sz="2800" baseline="30000" dirty="0" smtClean="0">
                <a:solidFill>
                  <a:srgbClr val="006699"/>
                </a:solidFill>
              </a:rPr>
              <a:t>η</a:t>
            </a:r>
            <a:r>
              <a:rPr lang="en-US" sz="2800" dirty="0" smtClean="0">
                <a:solidFill>
                  <a:srgbClr val="006699"/>
                </a:solidFill>
              </a:rPr>
              <a:t>. </a:t>
            </a:r>
            <a:r>
              <a:rPr lang="el-GR" sz="2800" dirty="0" smtClean="0">
                <a:solidFill>
                  <a:srgbClr val="006699"/>
                </a:solidFill>
              </a:rPr>
              <a:t>Εργαστηριακή Άσκηση </a:t>
            </a:r>
          </a:p>
          <a:p>
            <a:r>
              <a:rPr lang="el-GR" sz="2800" smtClean="0">
                <a:solidFill>
                  <a:srgbClr val="006699"/>
                </a:solidFill>
              </a:rPr>
              <a:t>Μορφομετρία </a:t>
            </a:r>
            <a:r>
              <a:rPr lang="el-GR" sz="2800" dirty="0" smtClean="0">
                <a:solidFill>
                  <a:srgbClr val="006699"/>
                </a:solidFill>
              </a:rPr>
              <a:t>Οστεϊχθύος</a:t>
            </a:r>
          </a:p>
          <a:p>
            <a:endParaRPr lang="el-GR" i="1" dirty="0" smtClean="0"/>
          </a:p>
          <a:p>
            <a:r>
              <a:rPr lang="el-GR" dirty="0" smtClean="0"/>
              <a:t>Περσεφόνη Μεγαλοφώνου, Αναπλ. Καθηγήτρια</a:t>
            </a:r>
          </a:p>
          <a:p>
            <a:r>
              <a:rPr lang="el-GR" dirty="0" smtClean="0"/>
              <a:t>Σχολή </a:t>
            </a:r>
            <a:r>
              <a:rPr lang="el-GR" dirty="0"/>
              <a:t>Θετικών Επιστημών</a:t>
            </a:r>
          </a:p>
          <a:p>
            <a:r>
              <a:rPr lang="el-GR" dirty="0"/>
              <a:t>Τμήμα Βιολογίας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2274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ext Box 18"/>
          <p:cNvSpPr txBox="1">
            <a:spLocks noChangeArrowheads="1"/>
          </p:cNvSpPr>
          <p:nvPr/>
        </p:nvSpPr>
        <p:spPr bwMode="auto">
          <a:xfrm>
            <a:off x="4479925" y="36226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/>
          </a:p>
        </p:txBody>
      </p:sp>
      <p:sp>
        <p:nvSpPr>
          <p:cNvPr id="20" name="Τίτλος 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Σωματομετρικά </a:t>
            </a:r>
            <a:r>
              <a:rPr lang="el-GR" sz="4000" dirty="0" smtClean="0"/>
              <a:t>χαρακτηριστικά</a:t>
            </a:r>
            <a:r>
              <a:rPr lang="en-US" sz="4000" dirty="0" smtClean="0"/>
              <a:t> 3/5</a:t>
            </a:r>
            <a:endParaRPr lang="el-GR" sz="4000" dirty="0"/>
          </a:p>
        </p:txBody>
      </p:sp>
      <p:pic>
        <p:nvPicPr>
          <p:cNvPr id="22" name="Θέση περιεχομένου 2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863853"/>
            <a:ext cx="7886700" cy="4274882"/>
          </a:xfrm>
        </p:spPr>
      </p:pic>
      <p:sp>
        <p:nvSpPr>
          <p:cNvPr id="23" name="Θέση υποσέλιδου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24" name="Θέση αριθμού διαφάνειας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832950" y="5628123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5</a:t>
            </a:r>
            <a:endParaRPr lang="el-GR" sz="1200" dirty="0"/>
          </a:p>
        </p:txBody>
      </p:sp>
    </p:spTree>
    <p:extLst>
      <p:ext uri="{BB962C8B-B14F-4D97-AF65-F5344CB8AC3E}">
        <p14:creationId xmlns="" xmlns:p14="http://schemas.microsoft.com/office/powerpoint/2010/main" val="267731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ext Box 18"/>
          <p:cNvSpPr txBox="1">
            <a:spLocks noChangeArrowheads="1"/>
          </p:cNvSpPr>
          <p:nvPr/>
        </p:nvSpPr>
        <p:spPr bwMode="auto">
          <a:xfrm>
            <a:off x="4479925" y="36226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/>
          </a:p>
        </p:txBody>
      </p:sp>
      <p:sp>
        <p:nvSpPr>
          <p:cNvPr id="19" name="Τίτλος 1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Σωματομετρικά </a:t>
            </a:r>
            <a:r>
              <a:rPr lang="el-GR" sz="4000" dirty="0" smtClean="0"/>
              <a:t>χαρακτηριστικά</a:t>
            </a:r>
            <a:r>
              <a:rPr lang="en-US" sz="4000" dirty="0" smtClean="0"/>
              <a:t> 4/5</a:t>
            </a:r>
            <a:endParaRPr lang="el-GR" sz="4000" dirty="0"/>
          </a:p>
        </p:txBody>
      </p:sp>
      <p:pic>
        <p:nvPicPr>
          <p:cNvPr id="21" name="Θέση περιεχομένου 2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101047"/>
            <a:ext cx="7886700" cy="3800494"/>
          </a:xfrm>
        </p:spPr>
      </p:pic>
      <p:sp>
        <p:nvSpPr>
          <p:cNvPr id="22" name="Θέση υποσέλιδου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832950" y="5381938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6</a:t>
            </a:r>
            <a:endParaRPr lang="el-GR" sz="1200" dirty="0"/>
          </a:p>
        </p:txBody>
      </p:sp>
    </p:spTree>
    <p:extLst>
      <p:ext uri="{BB962C8B-B14F-4D97-AF65-F5344CB8AC3E}">
        <p14:creationId xmlns="" xmlns:p14="http://schemas.microsoft.com/office/powerpoint/2010/main" val="305323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Σωματομετρικά </a:t>
            </a:r>
            <a:r>
              <a:rPr lang="el-GR" sz="4000" dirty="0" smtClean="0"/>
              <a:t>χαρακτηριστικά</a:t>
            </a:r>
            <a:r>
              <a:rPr lang="en-US" sz="4000" dirty="0" smtClean="0"/>
              <a:t> 5/5</a:t>
            </a:r>
            <a:endParaRPr lang="el-GR" sz="4000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196" y="1825625"/>
            <a:ext cx="6233607" cy="4351338"/>
          </a:xfrm>
        </p:spPr>
      </p:pic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340581" y="5835691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7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Τι είναι Μεριστικά χαρακτηριστικά </a:t>
            </a:r>
            <a:r>
              <a:rPr lang="en-US" sz="4000" dirty="0" smtClean="0"/>
              <a:t>;</a:t>
            </a:r>
            <a:endParaRPr lang="el-GR" sz="4000" dirty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lnSpc>
                <a:spcPct val="100000"/>
              </a:lnSpc>
              <a:spcBef>
                <a:spcPts val="1200"/>
              </a:spcBef>
            </a:pPr>
            <a:r>
              <a:rPr lang="el-GR" altLang="en-US" sz="2200" dirty="0" smtClean="0">
                <a:effectLst/>
              </a:rPr>
              <a:t>Ο αριθμός των </a:t>
            </a:r>
            <a:r>
              <a:rPr lang="el-GR" altLang="en-US" sz="2200" dirty="0" err="1" smtClean="0">
                <a:effectLst/>
              </a:rPr>
              <a:t>ακτίνων</a:t>
            </a:r>
            <a:r>
              <a:rPr lang="el-GR" altLang="en-US" sz="2200" dirty="0" smtClean="0">
                <a:effectLst/>
              </a:rPr>
              <a:t> των πτερυγίων,</a:t>
            </a:r>
          </a:p>
          <a:p>
            <a:pPr marL="216000" indent="-216000">
              <a:lnSpc>
                <a:spcPct val="100000"/>
              </a:lnSpc>
              <a:spcBef>
                <a:spcPts val="1200"/>
              </a:spcBef>
            </a:pPr>
            <a:r>
              <a:rPr lang="el-GR" altLang="en-US" sz="2200" dirty="0" smtClean="0">
                <a:effectLst/>
              </a:rPr>
              <a:t>ο αριθμός των σπονδύλων, </a:t>
            </a:r>
          </a:p>
          <a:p>
            <a:pPr marL="216000" indent="-216000">
              <a:lnSpc>
                <a:spcPct val="100000"/>
              </a:lnSpc>
              <a:spcBef>
                <a:spcPts val="1200"/>
              </a:spcBef>
            </a:pPr>
            <a:r>
              <a:rPr lang="el-GR" altLang="en-US" sz="2200" dirty="0" smtClean="0">
                <a:effectLst/>
              </a:rPr>
              <a:t>ο αριθμός των </a:t>
            </a:r>
            <a:r>
              <a:rPr lang="el-GR" altLang="en-US" sz="2200" dirty="0" err="1" smtClean="0">
                <a:effectLst/>
              </a:rPr>
              <a:t>βραγχιακών</a:t>
            </a:r>
            <a:r>
              <a:rPr lang="el-GR" altLang="en-US" sz="2200" dirty="0" smtClean="0">
                <a:effectLst/>
              </a:rPr>
              <a:t> ακανθών, </a:t>
            </a:r>
          </a:p>
          <a:p>
            <a:pPr marL="216000" indent="-216000">
              <a:lnSpc>
                <a:spcPct val="100000"/>
              </a:lnSpc>
              <a:spcBef>
                <a:spcPts val="1200"/>
              </a:spcBef>
            </a:pPr>
            <a:r>
              <a:rPr lang="el-GR" altLang="en-US" sz="2200" dirty="0" smtClean="0">
                <a:effectLst/>
              </a:rPr>
              <a:t>ο αριθμός των </a:t>
            </a:r>
            <a:r>
              <a:rPr lang="el-GR" altLang="en-US" sz="2200" dirty="0" err="1" smtClean="0">
                <a:effectLst/>
              </a:rPr>
              <a:t>πτερυγιδίων</a:t>
            </a:r>
            <a:r>
              <a:rPr lang="el-GR" altLang="en-US" sz="2200" dirty="0" smtClean="0">
                <a:effectLst/>
              </a:rPr>
              <a:t> καθώς επίσης και </a:t>
            </a:r>
          </a:p>
          <a:p>
            <a:pPr marL="216000" indent="-216000">
              <a:lnSpc>
                <a:spcPct val="100000"/>
              </a:lnSpc>
              <a:spcBef>
                <a:spcPts val="1200"/>
              </a:spcBef>
            </a:pPr>
            <a:r>
              <a:rPr lang="el-GR" altLang="en-US" sz="2200" dirty="0" smtClean="0">
                <a:effectLst/>
              </a:rPr>
              <a:t>ο αριθμός των λεπιών κατά μήκος της πλευρικής γραμμής</a:t>
            </a:r>
            <a:r>
              <a:rPr lang="en-US" altLang="en-US" sz="2200" dirty="0" smtClean="0">
                <a:effectLst/>
              </a:rPr>
              <a:t>.</a:t>
            </a:r>
          </a:p>
          <a:p>
            <a:pPr marL="216000" indent="-216000">
              <a:lnSpc>
                <a:spcPct val="100000"/>
              </a:lnSpc>
              <a:spcBef>
                <a:spcPts val="1200"/>
              </a:spcBef>
            </a:pPr>
            <a:endParaRPr lang="el-GR" altLang="en-US" sz="2200" dirty="0" smtClean="0">
              <a:effectLst/>
            </a:endParaRPr>
          </a:p>
          <a:p>
            <a:pPr>
              <a:spcBef>
                <a:spcPts val="1200"/>
              </a:spcBef>
            </a:pPr>
            <a:r>
              <a:rPr lang="el-GR" altLang="en-US" sz="2200" dirty="0" smtClean="0">
                <a:effectLst/>
              </a:rPr>
              <a:t>Είναι ιδιαίτερα χρήσιμα όχι μόνο στην </a:t>
            </a:r>
            <a:r>
              <a:rPr lang="el-GR" altLang="en-US" sz="2200" dirty="0" err="1" smtClean="0">
                <a:effectLst/>
              </a:rPr>
              <a:t>αναγώριση</a:t>
            </a:r>
            <a:r>
              <a:rPr lang="el-GR" altLang="en-US" sz="2200" dirty="0" smtClean="0">
                <a:effectLst/>
              </a:rPr>
              <a:t> των ειδών αλλά και στη μελέτη των ποικιλιών και των πληθυσμών.</a:t>
            </a:r>
            <a:endParaRPr lang="en-GB" altLang="en-US" sz="2200" dirty="0" smtClean="0">
              <a:effectLst/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Βραγχιακές</a:t>
            </a:r>
            <a:r>
              <a:rPr lang="el-GR" dirty="0"/>
              <a:t> </a:t>
            </a:r>
            <a:r>
              <a:rPr lang="el-GR" dirty="0" smtClean="0"/>
              <a:t>άκανθες</a:t>
            </a:r>
            <a:r>
              <a:rPr lang="en-US" dirty="0" smtClean="0"/>
              <a:t> 1/2</a:t>
            </a:r>
            <a:endParaRPr lang="el-GR" dirty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Clr>
                <a:srgbClr val="FF6600"/>
              </a:buClr>
              <a:buSzTx/>
              <a:buFont typeface="Monotype Sorts" pitchFamily="2" charset="2"/>
              <a:buNone/>
            </a:pPr>
            <a:r>
              <a:rPr lang="el-GR" altLang="en-US" sz="2000" dirty="0" smtClean="0">
                <a:effectLst/>
              </a:rPr>
              <a:t>Άνω </a:t>
            </a:r>
            <a:r>
              <a:rPr lang="el-GR" altLang="en-US" sz="2000" dirty="0" err="1" smtClean="0">
                <a:effectLst/>
              </a:rPr>
              <a:t>βραγχιακές</a:t>
            </a:r>
            <a:r>
              <a:rPr lang="el-GR" altLang="en-US" sz="2000" dirty="0" smtClean="0">
                <a:effectLst/>
              </a:rPr>
              <a:t> άκανθες</a:t>
            </a:r>
            <a:r>
              <a:rPr lang="en-US" altLang="en-US" sz="2000" dirty="0" smtClean="0">
                <a:effectLst/>
              </a:rPr>
              <a:t> </a:t>
            </a:r>
            <a:endParaRPr lang="el-GR" altLang="en-US" sz="2000" dirty="0" smtClean="0">
              <a:effectLst/>
            </a:endParaRPr>
          </a:p>
          <a:p>
            <a:pPr marL="0" indent="0" algn="ctr">
              <a:buClr>
                <a:srgbClr val="FF6600"/>
              </a:buClr>
              <a:buSzTx/>
              <a:buFont typeface="Monotype Sorts" pitchFamily="2" charset="2"/>
              <a:buNone/>
            </a:pPr>
            <a:r>
              <a:rPr lang="en-US" altLang="en-US" sz="2000" dirty="0" smtClean="0">
                <a:effectLst/>
              </a:rPr>
              <a:t>(x)</a:t>
            </a:r>
            <a:endParaRPr lang="el-GR" altLang="en-US" sz="2000" dirty="0" smtClean="0">
              <a:effectLst/>
            </a:endParaRPr>
          </a:p>
          <a:p>
            <a:pPr marL="0" indent="0" algn="ctr">
              <a:buClr>
                <a:srgbClr val="FF6600"/>
              </a:buClr>
              <a:buSzTx/>
              <a:buFont typeface="Monotype Sorts" pitchFamily="2" charset="2"/>
              <a:buNone/>
            </a:pPr>
            <a:endParaRPr lang="el-GR" altLang="en-US" sz="2000" dirty="0" smtClean="0">
              <a:effectLst/>
            </a:endParaRPr>
          </a:p>
          <a:p>
            <a:pPr marL="0" indent="0" algn="ctr">
              <a:buClr>
                <a:srgbClr val="FF6600"/>
              </a:buClr>
              <a:buSzTx/>
              <a:buFont typeface="Monotype Sorts" pitchFamily="2" charset="2"/>
              <a:buNone/>
            </a:pPr>
            <a:r>
              <a:rPr lang="el-GR" altLang="en-US" sz="2000" dirty="0" smtClean="0">
                <a:effectLst/>
              </a:rPr>
              <a:t>Κάτω </a:t>
            </a:r>
            <a:r>
              <a:rPr lang="el-GR" altLang="en-US" sz="2000" dirty="0" err="1" smtClean="0">
                <a:effectLst/>
              </a:rPr>
              <a:t>βραγχιακές</a:t>
            </a:r>
            <a:r>
              <a:rPr lang="el-GR" altLang="en-US" sz="2000" dirty="0" smtClean="0">
                <a:effectLst/>
              </a:rPr>
              <a:t> άκανθες</a:t>
            </a:r>
            <a:r>
              <a:rPr lang="en-US" altLang="en-US" sz="2000" dirty="0" smtClean="0">
                <a:effectLst/>
              </a:rPr>
              <a:t> </a:t>
            </a:r>
            <a:endParaRPr lang="el-GR" altLang="en-US" sz="2000" dirty="0" smtClean="0">
              <a:effectLst/>
            </a:endParaRPr>
          </a:p>
          <a:p>
            <a:pPr marL="0" indent="0" algn="ctr">
              <a:buClr>
                <a:srgbClr val="FF6600"/>
              </a:buClr>
              <a:buSzTx/>
              <a:buFont typeface="Monotype Sorts" pitchFamily="2" charset="2"/>
              <a:buNone/>
            </a:pPr>
            <a:r>
              <a:rPr lang="en-US" altLang="en-US" sz="2000" dirty="0" smtClean="0">
                <a:effectLst/>
              </a:rPr>
              <a:t>(y)</a:t>
            </a:r>
            <a:endParaRPr lang="el-GR" altLang="en-US" sz="2000" dirty="0" smtClean="0">
              <a:effectLst/>
            </a:endParaRPr>
          </a:p>
          <a:p>
            <a:pPr marL="0" indent="0" algn="ctr">
              <a:buClr>
                <a:srgbClr val="FF6600"/>
              </a:buClr>
              <a:buSzTx/>
              <a:buFont typeface="Monotype Sorts" pitchFamily="2" charset="2"/>
              <a:buNone/>
            </a:pPr>
            <a:endParaRPr lang="el-GR" altLang="en-US" sz="2000" dirty="0" smtClean="0">
              <a:effectLst/>
            </a:endParaRPr>
          </a:p>
          <a:p>
            <a:pPr marL="0" indent="0" algn="ctr">
              <a:buClr>
                <a:srgbClr val="FF6600"/>
              </a:buClr>
              <a:buSzTx/>
              <a:buFont typeface="Monotype Sorts" pitchFamily="2" charset="2"/>
              <a:buNone/>
            </a:pPr>
            <a:r>
              <a:rPr lang="el-GR" altLang="en-US" sz="2000" dirty="0" smtClean="0">
                <a:effectLst/>
              </a:rPr>
              <a:t>Αριθμός </a:t>
            </a:r>
            <a:r>
              <a:rPr lang="el-GR" altLang="en-US" sz="2000" dirty="0" err="1" smtClean="0">
                <a:effectLst/>
              </a:rPr>
              <a:t>βραγχιακών</a:t>
            </a:r>
            <a:r>
              <a:rPr lang="el-GR" altLang="en-US" sz="2000" dirty="0" smtClean="0">
                <a:effectLst/>
              </a:rPr>
              <a:t> </a:t>
            </a:r>
            <a:r>
              <a:rPr lang="el-GR" altLang="en-US" sz="2000" dirty="0" err="1" smtClean="0">
                <a:effectLst/>
              </a:rPr>
              <a:t>ακτίνων</a:t>
            </a:r>
            <a:r>
              <a:rPr lang="el-GR" altLang="en-US" sz="2000" dirty="0" smtClean="0">
                <a:effectLst/>
              </a:rPr>
              <a:t> </a:t>
            </a:r>
          </a:p>
          <a:p>
            <a:pPr marL="0" indent="0" algn="ctr">
              <a:buClr>
                <a:srgbClr val="FF6600"/>
              </a:buClr>
              <a:buSzTx/>
              <a:buFont typeface="Monotype Sorts" pitchFamily="2" charset="2"/>
              <a:buNone/>
            </a:pPr>
            <a:r>
              <a:rPr lang="el-GR" altLang="en-US" sz="2000" b="1" dirty="0" smtClean="0">
                <a:effectLst/>
              </a:rPr>
              <a:t>(</a:t>
            </a:r>
            <a:r>
              <a:rPr lang="en-US" altLang="en-US" sz="2000" b="1" dirty="0" smtClean="0">
                <a:effectLst/>
              </a:rPr>
              <a:t>x</a:t>
            </a:r>
            <a:r>
              <a:rPr lang="el-GR" altLang="en-US" sz="2000" b="1" dirty="0" smtClean="0">
                <a:effectLst/>
              </a:rPr>
              <a:t> + 1 + </a:t>
            </a:r>
            <a:r>
              <a:rPr lang="en-US" altLang="en-US" sz="2000" b="1" dirty="0" smtClean="0">
                <a:effectLst/>
              </a:rPr>
              <a:t>y</a:t>
            </a:r>
            <a:r>
              <a:rPr lang="el-GR" altLang="en-US" sz="2000" b="1" dirty="0" smtClean="0">
                <a:effectLst/>
              </a:rPr>
              <a:t>)</a:t>
            </a:r>
            <a:endParaRPr lang="en-GB" altLang="en-US" sz="2000" b="1" dirty="0" smtClean="0">
              <a:effectLst/>
            </a:endParaRPr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90689"/>
            <a:ext cx="3886200" cy="4111566"/>
          </a:xfrm>
        </p:spPr>
      </p:pic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108346" y="5417108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8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Βραγχιακές</a:t>
            </a:r>
            <a:r>
              <a:rPr lang="el-GR" dirty="0"/>
              <a:t> </a:t>
            </a:r>
            <a:r>
              <a:rPr lang="el-GR" dirty="0" smtClean="0"/>
              <a:t>άκανθες</a:t>
            </a:r>
            <a:r>
              <a:rPr lang="en-US" dirty="0" smtClean="0"/>
              <a:t> 2/2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770" y="1825625"/>
            <a:ext cx="5436459" cy="4351338"/>
          </a:xfrm>
        </p:spPr>
      </p:pic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2190750" y="1524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027015" y="588172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9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Ακτίνες πτερυγίων</a:t>
            </a:r>
          </a:p>
        </p:txBody>
      </p:sp>
      <p:sp>
        <p:nvSpPr>
          <p:cNvPr id="69642" name="Rectangle 10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Clr>
                <a:schemeClr val="tx1"/>
              </a:buClr>
              <a:defRPr/>
            </a:pPr>
            <a:r>
              <a:rPr lang="el-GR" sz="2000" b="1" dirty="0" smtClean="0">
                <a:effectLst/>
              </a:rPr>
              <a:t>Οι μαλακές ακτίνες </a:t>
            </a:r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en-US" sz="2000" dirty="0" smtClean="0">
                <a:solidFill>
                  <a:srgbClr val="000000"/>
                </a:solidFill>
                <a:effectLst/>
              </a:rPr>
              <a:t>A</a:t>
            </a:r>
            <a:r>
              <a:rPr lang="el-GR" sz="2000" dirty="0" err="1" smtClean="0">
                <a:solidFill>
                  <a:srgbClr val="000000"/>
                </a:solidFill>
                <a:effectLst/>
              </a:rPr>
              <a:t>ποτελούνται</a:t>
            </a:r>
            <a:r>
              <a:rPr lang="el-GR" sz="2000" dirty="0" smtClean="0">
                <a:solidFill>
                  <a:srgbClr val="000000"/>
                </a:solidFill>
                <a:effectLst/>
              </a:rPr>
              <a:t> από δύο στελέχη ενωμένα κατά μήκος μεταξύ τους (διακλαδισμένα ή μη) και τα οποία αποτελούνται από μία σειρά </a:t>
            </a:r>
            <a:r>
              <a:rPr lang="el-GR" sz="2000" dirty="0" err="1" smtClean="0">
                <a:solidFill>
                  <a:srgbClr val="000000"/>
                </a:solidFill>
                <a:effectLst/>
              </a:rPr>
              <a:t>μεταμερικών</a:t>
            </a:r>
            <a:r>
              <a:rPr lang="el-GR" sz="2000" dirty="0" smtClean="0">
                <a:solidFill>
                  <a:srgbClr val="000000"/>
                </a:solidFill>
                <a:effectLst/>
              </a:rPr>
              <a:t> τμημάτων.</a:t>
            </a:r>
          </a:p>
          <a:p>
            <a:pPr>
              <a:buClr>
                <a:schemeClr val="tx1"/>
              </a:buClr>
              <a:defRPr/>
            </a:pPr>
            <a:endParaRPr lang="el-GR" sz="2000" dirty="0" smtClean="0">
              <a:solidFill>
                <a:srgbClr val="000000"/>
              </a:solidFill>
              <a:effectLst/>
            </a:endParaRPr>
          </a:p>
          <a:p>
            <a:pPr>
              <a:lnSpc>
                <a:spcPct val="90000"/>
              </a:lnSpc>
              <a:buClr>
                <a:schemeClr val="tx1"/>
              </a:buClr>
              <a:defRPr/>
            </a:pPr>
            <a:r>
              <a:rPr lang="el-GR" sz="2000" b="1" dirty="0" smtClean="0">
                <a:effectLst/>
              </a:rPr>
              <a:t>Οι άκανθες </a:t>
            </a:r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en-US" sz="2000" dirty="0" smtClean="0">
                <a:solidFill>
                  <a:srgbClr val="000000"/>
                </a:solidFill>
                <a:effectLst/>
              </a:rPr>
              <a:t>A</a:t>
            </a:r>
            <a:r>
              <a:rPr lang="el-GR" sz="2000" dirty="0" err="1" smtClean="0">
                <a:solidFill>
                  <a:srgbClr val="000000"/>
                </a:solidFill>
                <a:effectLst/>
              </a:rPr>
              <a:t>ποτελούνται</a:t>
            </a:r>
            <a:r>
              <a:rPr lang="el-GR" sz="2000" dirty="0" smtClean="0">
                <a:solidFill>
                  <a:srgbClr val="000000"/>
                </a:solidFill>
                <a:effectLst/>
              </a:rPr>
              <a:t> από ένα μόνο στέλεχος, το οποίο είναι σκληρό και δεν αποτελείται από </a:t>
            </a:r>
            <a:r>
              <a:rPr lang="el-GR" sz="2000" dirty="0" err="1" smtClean="0">
                <a:solidFill>
                  <a:srgbClr val="000000"/>
                </a:solidFill>
                <a:effectLst/>
              </a:rPr>
              <a:t>μεταμερικά</a:t>
            </a:r>
            <a:r>
              <a:rPr lang="el-GR" sz="2000" dirty="0" smtClean="0">
                <a:solidFill>
                  <a:srgbClr val="000000"/>
                </a:solidFill>
                <a:effectLst/>
              </a:rPr>
              <a:t> τμήματα.</a:t>
            </a:r>
            <a:endParaRPr lang="en-GB" sz="2000" dirty="0" smtClean="0">
              <a:solidFill>
                <a:schemeClr val="bg2"/>
              </a:solidFill>
            </a:endParaRPr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0" y="2436720"/>
            <a:ext cx="3886200" cy="3129148"/>
          </a:xfrm>
        </p:spPr>
      </p:pic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137051" y="5206807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10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Πτερυγίδια</a:t>
            </a:r>
            <a:endParaRPr lang="el-GR" dirty="0"/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520" y="1831118"/>
            <a:ext cx="5394960" cy="4340352"/>
          </a:xfrm>
        </p:spPr>
      </p:pic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871657" y="5832945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11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Παράδειγμα μελέτης </a:t>
            </a:r>
            <a:r>
              <a:rPr lang="el-GR" dirty="0" err="1" smtClean="0"/>
              <a:t>μορφομετρίας</a:t>
            </a:r>
            <a:r>
              <a:rPr lang="el-GR" dirty="0" smtClean="0"/>
              <a:t> του είδους </a:t>
            </a:r>
            <a:r>
              <a:rPr lang="en-US" i="1" dirty="0" err="1" smtClean="0"/>
              <a:t>Thunnus</a:t>
            </a:r>
            <a:r>
              <a:rPr lang="en-US" i="1" dirty="0" smtClean="0"/>
              <a:t> </a:t>
            </a:r>
            <a:r>
              <a:rPr lang="en-US" i="1" dirty="0" err="1" smtClean="0"/>
              <a:t>alalunga</a:t>
            </a:r>
            <a:endParaRPr lang="el-GR" i="1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>
            <a:normAutofit/>
          </a:bodyPr>
          <a:lstStyle/>
          <a:p>
            <a:pPr>
              <a:spcAft>
                <a:spcPct val="50000"/>
              </a:spcAft>
              <a:buFont typeface="Monotype Sorts" pitchFamily="2" charset="2"/>
              <a:buNone/>
              <a:defRPr/>
            </a:pPr>
            <a:r>
              <a:rPr lang="en-GB" sz="2200" b="1" dirty="0" err="1" smtClean="0"/>
              <a:t>Μελετήθηκαν</a:t>
            </a:r>
            <a:r>
              <a:rPr lang="en-GB" sz="2200" b="1" dirty="0" smtClean="0"/>
              <a:t> </a:t>
            </a:r>
            <a:r>
              <a:rPr lang="en-GB" sz="2200" dirty="0" smtClean="0"/>
              <a:t>:</a:t>
            </a:r>
          </a:p>
          <a:p>
            <a:pPr>
              <a:spcAft>
                <a:spcPct val="50000"/>
              </a:spcAft>
              <a:buClr>
                <a:schemeClr val="tx1"/>
              </a:buClr>
              <a:defRPr/>
            </a:pPr>
            <a:r>
              <a:rPr lang="en-GB" sz="2200" dirty="0" err="1" smtClean="0">
                <a:effectLst/>
              </a:rPr>
              <a:t>οι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μεριστικοί</a:t>
            </a:r>
            <a:r>
              <a:rPr lang="en-GB" sz="2200" dirty="0" smtClean="0">
                <a:effectLst/>
              </a:rPr>
              <a:t> χαρα</a:t>
            </a:r>
            <a:r>
              <a:rPr lang="en-GB" sz="2200" dirty="0" err="1" smtClean="0">
                <a:effectLst/>
              </a:rPr>
              <a:t>κτήρες</a:t>
            </a:r>
            <a:r>
              <a:rPr lang="el-GR" sz="2200" dirty="0" smtClean="0">
                <a:effectLst/>
              </a:rPr>
              <a:t>,</a:t>
            </a:r>
            <a:endParaRPr lang="en-GB" sz="2200" dirty="0" smtClean="0">
              <a:effectLst/>
            </a:endParaRPr>
          </a:p>
          <a:p>
            <a:pPr>
              <a:spcAft>
                <a:spcPct val="50000"/>
              </a:spcAft>
              <a:buClr>
                <a:schemeClr val="tx1"/>
              </a:buClr>
              <a:defRPr/>
            </a:pPr>
            <a:r>
              <a:rPr lang="en-GB" sz="2200" dirty="0" err="1" smtClean="0">
                <a:effectLst/>
              </a:rPr>
              <a:t>οι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σχέσεις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των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μορφομετρικών</a:t>
            </a:r>
            <a:r>
              <a:rPr lang="en-GB" sz="2200" dirty="0" smtClean="0">
                <a:effectLst/>
              </a:rPr>
              <a:t> χαρα</a:t>
            </a:r>
            <a:r>
              <a:rPr lang="en-GB" sz="2200" dirty="0" err="1" smtClean="0">
                <a:effectLst/>
              </a:rPr>
              <a:t>κτηριστικών</a:t>
            </a:r>
            <a:r>
              <a:rPr lang="en-GB" sz="2200" dirty="0" smtClean="0">
                <a:effectLst/>
              </a:rPr>
              <a:t> και </a:t>
            </a:r>
            <a:r>
              <a:rPr lang="en-GB" sz="2200" dirty="0" err="1" smtClean="0">
                <a:effectLst/>
              </a:rPr>
              <a:t>του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μήκους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σώμ</a:t>
            </a:r>
            <a:r>
              <a:rPr lang="en-GB" sz="2200" dirty="0" smtClean="0">
                <a:effectLst/>
              </a:rPr>
              <a:t>ατος</a:t>
            </a:r>
            <a:r>
              <a:rPr lang="el-GR" sz="2200" dirty="0" smtClean="0">
                <a:effectLst/>
              </a:rPr>
              <a:t>,</a:t>
            </a:r>
            <a:endParaRPr lang="en-GB" sz="2200" dirty="0" smtClean="0">
              <a:effectLst/>
            </a:endParaRPr>
          </a:p>
          <a:p>
            <a:pPr>
              <a:spcAft>
                <a:spcPct val="50000"/>
              </a:spcAft>
              <a:buClr>
                <a:schemeClr val="tx1"/>
              </a:buClr>
              <a:defRPr/>
            </a:pPr>
            <a:r>
              <a:rPr lang="en-GB" sz="2200" dirty="0" err="1" smtClean="0">
                <a:effectLst/>
              </a:rPr>
              <a:t>οι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σχέσεις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μήκους</a:t>
            </a:r>
            <a:r>
              <a:rPr lang="en-GB" sz="2200" dirty="0" smtClean="0">
                <a:effectLst/>
              </a:rPr>
              <a:t> - β</a:t>
            </a:r>
            <a:r>
              <a:rPr lang="en-GB" sz="2200" dirty="0" err="1" smtClean="0">
                <a:effectLst/>
              </a:rPr>
              <a:t>άρους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σώμ</a:t>
            </a:r>
            <a:r>
              <a:rPr lang="en-GB" sz="2200" dirty="0" smtClean="0">
                <a:effectLst/>
              </a:rPr>
              <a:t>ατος</a:t>
            </a:r>
            <a:r>
              <a:rPr lang="el-GR" sz="2200" dirty="0" smtClean="0">
                <a:effectLst/>
              </a:rPr>
              <a:t>.</a:t>
            </a:r>
            <a:endParaRPr lang="en-GB" sz="2200" dirty="0" smtClean="0">
              <a:effectLst/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Σχέσεις μήκους - βάρους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>
            <a:normAutofit/>
          </a:bodyPr>
          <a:lstStyle/>
          <a:p>
            <a:pPr algn="just">
              <a:spcBef>
                <a:spcPct val="48000"/>
              </a:spcBef>
              <a:buClr>
                <a:schemeClr val="tx1"/>
              </a:buClr>
              <a:defRPr/>
            </a:pPr>
            <a:r>
              <a:rPr lang="en-GB" sz="2200" dirty="0" err="1" smtClean="0">
                <a:effectLst/>
              </a:rPr>
              <a:t>Έγιναν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μετρήσεις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του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μεσ</a:t>
            </a:r>
            <a:r>
              <a:rPr lang="el-GR" sz="2200" dirty="0" smtClean="0">
                <a:effectLst/>
              </a:rPr>
              <a:t>ο</a:t>
            </a:r>
            <a:r>
              <a:rPr lang="en-GB" sz="2200" dirty="0" err="1" smtClean="0">
                <a:effectLst/>
              </a:rPr>
              <a:t>ουραίου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μήκους</a:t>
            </a:r>
            <a:r>
              <a:rPr lang="en-GB" sz="2200" dirty="0" smtClean="0">
                <a:effectLst/>
              </a:rPr>
              <a:t> (FL) </a:t>
            </a:r>
            <a:r>
              <a:rPr lang="en-GB" sz="2200" dirty="0" err="1" smtClean="0">
                <a:effectLst/>
              </a:rPr>
              <a:t>και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του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ολικού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βάρους</a:t>
            </a:r>
            <a:r>
              <a:rPr lang="en-GB" sz="2200" dirty="0" smtClean="0">
                <a:effectLst/>
              </a:rPr>
              <a:t> (RW) </a:t>
            </a:r>
            <a:r>
              <a:rPr lang="en-GB" sz="2200" dirty="0" err="1" smtClean="0">
                <a:effectLst/>
              </a:rPr>
              <a:t>σε</a:t>
            </a:r>
            <a:r>
              <a:rPr lang="en-GB" sz="2200" b="1" dirty="0" smtClean="0">
                <a:effectLst/>
              </a:rPr>
              <a:t> </a:t>
            </a:r>
            <a:r>
              <a:rPr lang="en-GB" sz="2200" b="1" dirty="0" smtClean="0"/>
              <a:t>2887</a:t>
            </a:r>
            <a:r>
              <a:rPr lang="en-GB" sz="2200" b="1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άτομα</a:t>
            </a:r>
            <a:r>
              <a:rPr lang="en-GB" sz="2200" dirty="0" smtClean="0">
                <a:effectLst/>
              </a:rPr>
              <a:t>. </a:t>
            </a:r>
          </a:p>
          <a:p>
            <a:pPr algn="just">
              <a:spcBef>
                <a:spcPct val="48000"/>
              </a:spcBef>
              <a:buClr>
                <a:schemeClr val="tx1"/>
              </a:buClr>
              <a:defRPr/>
            </a:pPr>
            <a:r>
              <a:rPr lang="en-GB" sz="2200" dirty="0" err="1" smtClean="0">
                <a:effectLst/>
              </a:rPr>
              <a:t>Σε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κάθε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περιοχή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εξετάσθηκαν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οι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σχέσεις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μήκους-βάρους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ανά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έτος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και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ανά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φύλο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με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βάση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την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εξίσωση</a:t>
            </a:r>
            <a:r>
              <a:rPr lang="en-GB" sz="2200" dirty="0" smtClean="0">
                <a:effectLst/>
              </a:rPr>
              <a:t>: 	</a:t>
            </a:r>
          </a:p>
          <a:p>
            <a:pPr algn="ctr">
              <a:spcBef>
                <a:spcPct val="48000"/>
              </a:spcBef>
              <a:buClr>
                <a:srgbClr val="FF6600"/>
              </a:buClr>
              <a:buFont typeface="Wingdings" pitchFamily="2" charset="2"/>
              <a:buNone/>
              <a:defRPr/>
            </a:pPr>
            <a:r>
              <a:rPr lang="en-GB" sz="2200" b="1" dirty="0" smtClean="0"/>
              <a:t>W = </a:t>
            </a:r>
            <a:r>
              <a:rPr lang="en-GB" sz="2200" b="1" dirty="0" err="1" smtClean="0"/>
              <a:t>a.L</a:t>
            </a:r>
            <a:r>
              <a:rPr lang="en-GB" sz="2200" b="1" baseline="29000" dirty="0" err="1" smtClean="0"/>
              <a:t>b</a:t>
            </a:r>
            <a:endParaRPr lang="en-GB" sz="22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spcBef>
                <a:spcPct val="48000"/>
              </a:spcBef>
              <a:buClr>
                <a:srgbClr val="FF6600"/>
              </a:buClr>
              <a:buFont typeface="Wingdings" pitchFamily="2" charset="2"/>
              <a:buNone/>
              <a:defRPr/>
            </a:pPr>
            <a:r>
              <a:rPr lang="en-GB" sz="2200" dirty="0" smtClean="0">
                <a:effectLst/>
              </a:rPr>
              <a:t> </a:t>
            </a:r>
            <a:r>
              <a:rPr lang="el-GR" sz="2200" dirty="0" smtClean="0">
                <a:effectLst/>
              </a:rPr>
              <a:t>	</a:t>
            </a:r>
            <a:r>
              <a:rPr lang="en-GB" sz="2200" dirty="0" smtClean="0">
                <a:effectLst/>
              </a:rPr>
              <a:t>W= </a:t>
            </a:r>
            <a:r>
              <a:rPr lang="en-GB" sz="2200" dirty="0" err="1" smtClean="0">
                <a:effectLst/>
              </a:rPr>
              <a:t>ολικό</a:t>
            </a:r>
            <a:r>
              <a:rPr lang="en-GB" sz="2200" dirty="0" smtClean="0">
                <a:effectLst/>
              </a:rPr>
              <a:t> </a:t>
            </a:r>
            <a:r>
              <a:rPr lang="en-GB" sz="2200" dirty="0" err="1" smtClean="0">
                <a:effectLst/>
              </a:rPr>
              <a:t>βάρος</a:t>
            </a:r>
            <a:r>
              <a:rPr lang="en-GB" sz="2200" dirty="0" smtClean="0">
                <a:effectLst/>
              </a:rPr>
              <a:t> (kg)  </a:t>
            </a:r>
          </a:p>
          <a:p>
            <a:pPr>
              <a:spcBef>
                <a:spcPct val="48000"/>
              </a:spcBef>
              <a:buClr>
                <a:srgbClr val="FF6600"/>
              </a:buClr>
              <a:buFont typeface="Wingdings" pitchFamily="2" charset="2"/>
              <a:buNone/>
              <a:defRPr/>
            </a:pPr>
            <a:r>
              <a:rPr lang="el-GR" sz="2200" dirty="0" smtClean="0">
                <a:effectLst/>
              </a:rPr>
              <a:t>	</a:t>
            </a:r>
            <a:r>
              <a:rPr lang="en-GB" sz="2200" dirty="0" smtClean="0">
                <a:effectLst/>
              </a:rPr>
              <a:t> L= </a:t>
            </a:r>
            <a:r>
              <a:rPr lang="en-GB" sz="2200" dirty="0" err="1" smtClean="0">
                <a:effectLst/>
              </a:rPr>
              <a:t>μεσουρ</a:t>
            </a:r>
            <a:r>
              <a:rPr lang="en-GB" sz="2200" dirty="0" smtClean="0">
                <a:effectLst/>
              </a:rPr>
              <a:t>αίο μήκος (cm)</a:t>
            </a: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Εργασίες Άσκησης</a:t>
            </a:r>
            <a:endParaRPr lang="el-GR" dirty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  <a:buClr>
                <a:schemeClr val="tx1"/>
              </a:buClr>
              <a:defRPr/>
            </a:pPr>
            <a:r>
              <a:rPr lang="el-GR" sz="2200" dirty="0" smtClean="0">
                <a:effectLst/>
              </a:rPr>
              <a:t>Θα γίνει εξέταση των εξωτερικών μορφολογικών </a:t>
            </a:r>
            <a:r>
              <a:rPr lang="el-GR" sz="2200" dirty="0" smtClean="0">
                <a:effectLst/>
              </a:rPr>
              <a:t>γνωρισμάτων Ακτινοπτερύγιων ιχθύων.</a:t>
            </a:r>
            <a:endParaRPr lang="el-GR" sz="2200" dirty="0" smtClean="0">
              <a:effectLst/>
            </a:endParaRPr>
          </a:p>
          <a:p>
            <a:pPr>
              <a:spcBef>
                <a:spcPts val="1200"/>
              </a:spcBef>
              <a:buClr>
                <a:schemeClr val="tx1"/>
              </a:buClr>
              <a:defRPr/>
            </a:pPr>
            <a:r>
              <a:rPr lang="el-GR" sz="2200" dirty="0" smtClean="0">
                <a:effectLst/>
              </a:rPr>
              <a:t>Θα περιγραφούν τα σωματομετρικά &amp; μεριστικά χαρακτηριστικά.</a:t>
            </a:r>
          </a:p>
          <a:p>
            <a:pPr>
              <a:spcBef>
                <a:spcPts val="1200"/>
              </a:spcBef>
              <a:buClr>
                <a:schemeClr val="tx1"/>
              </a:buClr>
              <a:defRPr/>
            </a:pPr>
            <a:r>
              <a:rPr lang="el-GR" sz="2200" dirty="0" smtClean="0">
                <a:effectLst/>
              </a:rPr>
              <a:t>Θα πραγματοποιηθούν μετρήσεις των σωματομετρικών &amp; μεριστικών χαρακτηριστικών.  </a:t>
            </a:r>
          </a:p>
          <a:p>
            <a:pPr>
              <a:spcBef>
                <a:spcPts val="1200"/>
              </a:spcBef>
              <a:buClr>
                <a:schemeClr val="tx1"/>
              </a:buClr>
              <a:defRPr/>
            </a:pPr>
            <a:r>
              <a:rPr lang="el-GR" sz="2200" dirty="0" smtClean="0">
                <a:effectLst/>
              </a:rPr>
              <a:t>Θα καταχωρηθούν οι μετρήσεις σε πίνακα καταγραφής στοιχείων και μετρήσεων.</a:t>
            </a:r>
          </a:p>
          <a:p>
            <a:pPr>
              <a:spcBef>
                <a:spcPts val="1200"/>
              </a:spcBef>
              <a:buClr>
                <a:schemeClr val="tx1"/>
              </a:buClr>
              <a:defRPr/>
            </a:pPr>
            <a:r>
              <a:rPr lang="el-GR" sz="2200" dirty="0" smtClean="0">
                <a:effectLst/>
              </a:rPr>
              <a:t>Θα υπολογισθούν οι αναλογίες των σωματομετρικών μετρήσεων με το μήκος του ψαριού.</a:t>
            </a:r>
            <a:endParaRPr lang="el-GR" sz="2200" dirty="0" smtClean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Μορφομετρικοί</a:t>
            </a:r>
            <a:r>
              <a:rPr lang="el-GR" dirty="0" smtClean="0"/>
              <a:t> χαρακτήρες</a:t>
            </a:r>
            <a:endParaRPr lang="el-GR" dirty="0"/>
          </a:p>
        </p:txBody>
      </p:sp>
      <p:sp>
        <p:nvSpPr>
          <p:cNvPr id="39948" name="Rectangle 12"/>
          <p:cNvSpPr>
            <a:spLocks noGrp="1" noChangeArrowheads="1"/>
          </p:cNvSpPr>
          <p:nvPr>
            <p:ph sz="half" idx="1"/>
          </p:nvPr>
        </p:nvSpPr>
        <p:spPr>
          <a:xfrm>
            <a:off x="314325" y="1690689"/>
            <a:ext cx="5279781" cy="4351338"/>
          </a:xfrm>
        </p:spPr>
        <p:txBody>
          <a:bodyPr lIns="92075" tIns="46038" rIns="92075" bIns="46038">
            <a:no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  <a:buFont typeface="Monotype Sorts" pitchFamily="2" charset="2"/>
              <a:buNone/>
              <a:defRPr/>
            </a:pPr>
            <a:endParaRPr lang="en-GB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spcBef>
                <a:spcPts val="600"/>
              </a:spcBef>
              <a:defRPr/>
            </a:pPr>
            <a:r>
              <a:rPr lang="en-GB" sz="2000" dirty="0" err="1" smtClean="0">
                <a:effectLst/>
              </a:rPr>
              <a:t>Μεσουρ</a:t>
            </a:r>
            <a:r>
              <a:rPr lang="en-GB" sz="2000" dirty="0" smtClean="0">
                <a:effectLst/>
              </a:rPr>
              <a:t>αίο μήκος σώματος</a:t>
            </a:r>
            <a:r>
              <a:rPr lang="el-GR" sz="2000" dirty="0" smtClean="0">
                <a:effectLst/>
              </a:rPr>
              <a:t>.</a:t>
            </a:r>
            <a:r>
              <a:rPr lang="en-GB" sz="2000" dirty="0" smtClean="0">
                <a:effectLst/>
              </a:rPr>
              <a:t>	</a:t>
            </a:r>
          </a:p>
          <a:p>
            <a:pPr>
              <a:spcBef>
                <a:spcPts val="600"/>
              </a:spcBef>
              <a:defRPr/>
            </a:pPr>
            <a:r>
              <a:rPr lang="en-GB" sz="2000" dirty="0" err="1" smtClean="0">
                <a:effectLst/>
              </a:rPr>
              <a:t>Μήκος</a:t>
            </a:r>
            <a:r>
              <a:rPr lang="en-GB" sz="2000" dirty="0" smtClean="0">
                <a:effectLst/>
              </a:rPr>
              <a:t> </a:t>
            </a:r>
            <a:r>
              <a:rPr lang="en-GB" sz="2000" dirty="0" err="1" smtClean="0">
                <a:effectLst/>
              </a:rPr>
              <a:t>κεφ</a:t>
            </a:r>
            <a:r>
              <a:rPr lang="en-GB" sz="2000" dirty="0" smtClean="0">
                <a:effectLst/>
              </a:rPr>
              <a:t>αλής</a:t>
            </a:r>
            <a:r>
              <a:rPr lang="el-GR" sz="2000" dirty="0" smtClean="0">
                <a:effectLst/>
              </a:rPr>
              <a:t>.</a:t>
            </a:r>
            <a:r>
              <a:rPr lang="en-GB" sz="2000" dirty="0" smtClean="0">
                <a:effectLst/>
              </a:rPr>
              <a:t>	</a:t>
            </a:r>
          </a:p>
          <a:p>
            <a:pPr>
              <a:spcBef>
                <a:spcPts val="600"/>
              </a:spcBef>
              <a:defRPr/>
            </a:pPr>
            <a:r>
              <a:rPr lang="en-GB" sz="2000" dirty="0" err="1" smtClean="0">
                <a:effectLst/>
              </a:rPr>
              <a:t>Μέγιστο</a:t>
            </a:r>
            <a:r>
              <a:rPr lang="en-GB" sz="2000" dirty="0" smtClean="0">
                <a:effectLst/>
              </a:rPr>
              <a:t> </a:t>
            </a:r>
            <a:r>
              <a:rPr lang="en-GB" sz="2000" dirty="0" err="1" smtClean="0">
                <a:effectLst/>
              </a:rPr>
              <a:t>ύψος</a:t>
            </a:r>
            <a:r>
              <a:rPr lang="en-GB" sz="2000" dirty="0" smtClean="0">
                <a:effectLst/>
              </a:rPr>
              <a:t> </a:t>
            </a:r>
            <a:r>
              <a:rPr lang="en-GB" sz="2000" dirty="0" err="1" smtClean="0">
                <a:effectLst/>
              </a:rPr>
              <a:t>σώμ</a:t>
            </a:r>
            <a:r>
              <a:rPr lang="en-GB" sz="2000" dirty="0" smtClean="0">
                <a:effectLst/>
              </a:rPr>
              <a:t>ατος</a:t>
            </a:r>
            <a:r>
              <a:rPr lang="el-GR" sz="2000" dirty="0" smtClean="0">
                <a:effectLst/>
              </a:rPr>
              <a:t>.</a:t>
            </a:r>
            <a:r>
              <a:rPr lang="en-GB" sz="2000" dirty="0" smtClean="0">
                <a:effectLst/>
              </a:rPr>
              <a:t>	</a:t>
            </a:r>
          </a:p>
          <a:p>
            <a:pPr>
              <a:spcBef>
                <a:spcPts val="600"/>
              </a:spcBef>
              <a:defRPr/>
            </a:pPr>
            <a:r>
              <a:rPr lang="en-GB" sz="2000" dirty="0" err="1" smtClean="0">
                <a:effectLst/>
              </a:rPr>
              <a:t>Μήκος</a:t>
            </a:r>
            <a:r>
              <a:rPr lang="en-GB" sz="2000" dirty="0" smtClean="0">
                <a:effectLst/>
              </a:rPr>
              <a:t> </a:t>
            </a:r>
            <a:r>
              <a:rPr lang="en-GB" sz="2000" dirty="0" err="1" smtClean="0">
                <a:effectLst/>
              </a:rPr>
              <a:t>θωρ</a:t>
            </a:r>
            <a:r>
              <a:rPr lang="en-GB" sz="2000" dirty="0" smtClean="0">
                <a:effectLst/>
              </a:rPr>
              <a:t>ακικού πτερυγίου</a:t>
            </a:r>
            <a:r>
              <a:rPr lang="el-GR" sz="2000" dirty="0" smtClean="0">
                <a:effectLst/>
              </a:rPr>
              <a:t>.</a:t>
            </a:r>
            <a:r>
              <a:rPr lang="en-GB" sz="2000" dirty="0" smtClean="0">
                <a:effectLst/>
              </a:rPr>
              <a:t>	</a:t>
            </a:r>
          </a:p>
          <a:p>
            <a:pPr>
              <a:spcBef>
                <a:spcPts val="600"/>
              </a:spcBef>
              <a:defRPr/>
            </a:pPr>
            <a:r>
              <a:rPr lang="en-GB" sz="2000" dirty="0" err="1" smtClean="0">
                <a:effectLst/>
              </a:rPr>
              <a:t>Μήκος</a:t>
            </a:r>
            <a:r>
              <a:rPr lang="en-GB" sz="2000" dirty="0" smtClean="0">
                <a:effectLst/>
              </a:rPr>
              <a:t> β</a:t>
            </a:r>
            <a:r>
              <a:rPr lang="en-GB" sz="2000" dirty="0" err="1" smtClean="0">
                <a:effectLst/>
              </a:rPr>
              <a:t>άσης</a:t>
            </a:r>
            <a:r>
              <a:rPr lang="en-GB" sz="2000" dirty="0" smtClean="0">
                <a:effectLst/>
              </a:rPr>
              <a:t> 1ου ρα</a:t>
            </a:r>
            <a:r>
              <a:rPr lang="en-GB" sz="2000" dirty="0" err="1" smtClean="0">
                <a:effectLst/>
              </a:rPr>
              <a:t>χι</a:t>
            </a:r>
            <a:r>
              <a:rPr lang="en-GB" sz="2000" dirty="0" smtClean="0">
                <a:effectLst/>
              </a:rPr>
              <a:t>αίου πτερυγίου</a:t>
            </a:r>
            <a:r>
              <a:rPr lang="el-GR" sz="2000" dirty="0" smtClean="0">
                <a:effectLst/>
              </a:rPr>
              <a:t>.</a:t>
            </a:r>
            <a:r>
              <a:rPr lang="en-GB" sz="2000" dirty="0" smtClean="0">
                <a:effectLst/>
              </a:rPr>
              <a:t>	</a:t>
            </a:r>
          </a:p>
          <a:p>
            <a:pPr>
              <a:spcBef>
                <a:spcPts val="600"/>
              </a:spcBef>
              <a:defRPr/>
            </a:pPr>
            <a:r>
              <a:rPr lang="en-GB" sz="2000" dirty="0" err="1" smtClean="0">
                <a:effectLst/>
              </a:rPr>
              <a:t>Μήκος</a:t>
            </a:r>
            <a:r>
              <a:rPr lang="en-GB" sz="2000" dirty="0" smtClean="0">
                <a:effectLst/>
              </a:rPr>
              <a:t> β</a:t>
            </a:r>
            <a:r>
              <a:rPr lang="en-GB" sz="2000" dirty="0" err="1" smtClean="0">
                <a:effectLst/>
              </a:rPr>
              <a:t>άσης</a:t>
            </a:r>
            <a:r>
              <a:rPr lang="en-GB" sz="2000" dirty="0" smtClean="0">
                <a:effectLst/>
              </a:rPr>
              <a:t> 2ου ρα</a:t>
            </a:r>
            <a:r>
              <a:rPr lang="en-GB" sz="2000" dirty="0" err="1" smtClean="0">
                <a:effectLst/>
              </a:rPr>
              <a:t>χι</a:t>
            </a:r>
            <a:r>
              <a:rPr lang="en-GB" sz="2000" dirty="0" smtClean="0">
                <a:effectLst/>
              </a:rPr>
              <a:t>αίου πτερυγίου</a:t>
            </a:r>
            <a:r>
              <a:rPr lang="el-GR" sz="2000" dirty="0" smtClean="0">
                <a:effectLst/>
              </a:rPr>
              <a:t>.</a:t>
            </a:r>
            <a:r>
              <a:rPr lang="en-GB" sz="2000" dirty="0" smtClean="0">
                <a:effectLst/>
              </a:rPr>
              <a:t>	</a:t>
            </a:r>
          </a:p>
          <a:p>
            <a:pPr>
              <a:spcBef>
                <a:spcPts val="600"/>
              </a:spcBef>
              <a:defRPr/>
            </a:pPr>
            <a:r>
              <a:rPr lang="en-GB" sz="2000" dirty="0" err="1" smtClean="0">
                <a:effectLst/>
              </a:rPr>
              <a:t>Μήκος</a:t>
            </a:r>
            <a:r>
              <a:rPr lang="en-GB" sz="2000" dirty="0" smtClean="0">
                <a:effectLst/>
              </a:rPr>
              <a:t> β</a:t>
            </a:r>
            <a:r>
              <a:rPr lang="en-GB" sz="2000" dirty="0" err="1" smtClean="0">
                <a:effectLst/>
              </a:rPr>
              <a:t>άσης</a:t>
            </a:r>
            <a:r>
              <a:rPr lang="en-GB" sz="2000" dirty="0" smtClean="0">
                <a:effectLst/>
              </a:rPr>
              <a:t> </a:t>
            </a:r>
            <a:r>
              <a:rPr lang="en-GB" sz="2000" dirty="0" err="1" smtClean="0">
                <a:effectLst/>
              </a:rPr>
              <a:t>εδρικού</a:t>
            </a:r>
            <a:r>
              <a:rPr lang="en-GB" sz="2000" dirty="0" smtClean="0">
                <a:effectLst/>
              </a:rPr>
              <a:t> π</a:t>
            </a:r>
            <a:r>
              <a:rPr lang="en-GB" sz="2000" dirty="0" err="1" smtClean="0">
                <a:effectLst/>
              </a:rPr>
              <a:t>τερυγίου</a:t>
            </a:r>
            <a:r>
              <a:rPr lang="el-GR" sz="2000" dirty="0" smtClean="0">
                <a:effectLst/>
              </a:rPr>
              <a:t>.</a:t>
            </a:r>
            <a:r>
              <a:rPr lang="en-GB" sz="2000" dirty="0" smtClean="0">
                <a:effectLst/>
              </a:rPr>
              <a:t>	</a:t>
            </a:r>
          </a:p>
          <a:p>
            <a:pPr>
              <a:spcBef>
                <a:spcPts val="600"/>
              </a:spcBef>
              <a:defRPr/>
            </a:pPr>
            <a:r>
              <a:rPr lang="en-GB" sz="2000" dirty="0" err="1" smtClean="0">
                <a:effectLst/>
              </a:rPr>
              <a:t>Διάμετρος</a:t>
            </a:r>
            <a:r>
              <a:rPr lang="en-GB" sz="2000" dirty="0" smtClean="0">
                <a:effectLst/>
              </a:rPr>
              <a:t> μα</a:t>
            </a:r>
            <a:r>
              <a:rPr lang="en-GB" sz="2000" dirty="0" err="1" smtClean="0">
                <a:effectLst/>
              </a:rPr>
              <a:t>τιού</a:t>
            </a:r>
            <a:r>
              <a:rPr lang="el-GR" sz="2000" dirty="0" smtClean="0">
                <a:effectLst/>
              </a:rPr>
              <a:t>.</a:t>
            </a:r>
            <a:r>
              <a:rPr lang="en-GB" sz="2000" dirty="0" smtClean="0">
                <a:effectLst/>
              </a:rPr>
              <a:t>	</a:t>
            </a:r>
          </a:p>
          <a:p>
            <a:pPr>
              <a:spcBef>
                <a:spcPts val="600"/>
              </a:spcBef>
              <a:defRPr/>
            </a:pPr>
            <a:r>
              <a:rPr lang="en-GB" sz="2000" dirty="0" smtClean="0">
                <a:effectLst/>
              </a:rPr>
              <a:t>Απ</a:t>
            </a:r>
            <a:r>
              <a:rPr lang="en-GB" sz="2000" dirty="0" err="1" smtClean="0">
                <a:effectLst/>
              </a:rPr>
              <a:t>όστ</a:t>
            </a:r>
            <a:r>
              <a:rPr lang="en-GB" sz="2000" dirty="0" smtClean="0">
                <a:effectLst/>
              </a:rPr>
              <a:t>αση ρύγχους έως 1ο ραχιαίο πτερύγιo</a:t>
            </a:r>
            <a:r>
              <a:rPr lang="el-GR" sz="2000" dirty="0" smtClean="0">
                <a:effectLst/>
              </a:rPr>
              <a:t>.</a:t>
            </a:r>
            <a:endParaRPr lang="en-GB" sz="2000" dirty="0" smtClean="0">
              <a:effectLst/>
            </a:endParaRPr>
          </a:p>
          <a:p>
            <a:pPr>
              <a:spcBef>
                <a:spcPts val="600"/>
              </a:spcBef>
              <a:defRPr/>
            </a:pPr>
            <a:r>
              <a:rPr lang="en-GB" sz="2000" dirty="0" smtClean="0">
                <a:effectLst/>
              </a:rPr>
              <a:t>Απ</a:t>
            </a:r>
            <a:r>
              <a:rPr lang="en-GB" sz="2000" dirty="0" err="1" smtClean="0">
                <a:effectLst/>
              </a:rPr>
              <a:t>όστ</a:t>
            </a:r>
            <a:r>
              <a:rPr lang="en-GB" sz="2000" dirty="0" smtClean="0">
                <a:effectLst/>
              </a:rPr>
              <a:t>αση ρύγχους έως κοιλιακά πτερύγια</a:t>
            </a:r>
            <a:r>
              <a:rPr lang="el-GR" sz="2000" dirty="0" smtClean="0">
                <a:effectLst/>
              </a:rPr>
              <a:t>.</a:t>
            </a:r>
            <a:endParaRPr lang="en-GB" sz="2000" dirty="0" smtClean="0">
              <a:effectLst/>
            </a:endParaRPr>
          </a:p>
          <a:p>
            <a:pPr>
              <a:spcBef>
                <a:spcPts val="600"/>
              </a:spcBef>
              <a:defRPr/>
            </a:pPr>
            <a:r>
              <a:rPr lang="en-GB" sz="2000" dirty="0" smtClean="0">
                <a:effectLst/>
              </a:rPr>
              <a:t>Απ</a:t>
            </a:r>
            <a:r>
              <a:rPr lang="en-GB" sz="2000" dirty="0" err="1" smtClean="0">
                <a:effectLst/>
              </a:rPr>
              <a:t>όστ</a:t>
            </a:r>
            <a:r>
              <a:rPr lang="en-GB" sz="2000" dirty="0" smtClean="0">
                <a:effectLst/>
              </a:rPr>
              <a:t>αση ρύγχους έως εδρικό πτερύγιο</a:t>
            </a:r>
            <a:r>
              <a:rPr lang="el-GR" sz="2000" dirty="0" smtClean="0">
                <a:effectLst/>
              </a:rPr>
              <a:t>.</a:t>
            </a:r>
            <a:endParaRPr lang="en-GB" sz="2000" dirty="0" smtClean="0">
              <a:effectLst/>
            </a:endParaRPr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475" y="2375803"/>
            <a:ext cx="3886200" cy="1870168"/>
          </a:xfrm>
        </p:spPr>
      </p:pic>
      <p:sp>
        <p:nvSpPr>
          <p:cNvPr id="39949" name="Rectangle 13"/>
          <p:cNvSpPr>
            <a:spLocks noChangeArrowheads="1"/>
          </p:cNvSpPr>
          <p:nvPr/>
        </p:nvSpPr>
        <p:spPr bwMode="auto">
          <a:xfrm>
            <a:off x="9144000" y="262887"/>
            <a:ext cx="44196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just">
              <a:defRPr/>
            </a:pPr>
            <a:endParaRPr lang="en-GB" sz="1600" b="1" dirty="0">
              <a:latin typeface="Arial" pitchFamily="34" charset="0"/>
            </a:endParaRPr>
          </a:p>
          <a:p>
            <a:pPr marL="342900" indent="-342900" algn="just">
              <a:defRPr/>
            </a:pPr>
            <a:endParaRPr lang="en-GB" sz="1600" b="1" dirty="0">
              <a:latin typeface="Arial" pitchFamily="34" charset="0"/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465804" y="3933803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12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Μεριστικοί χαρακτήρες</a:t>
            </a:r>
            <a:endParaRPr lang="el-GR" dirty="0"/>
          </a:p>
        </p:txBody>
      </p:sp>
      <p:sp>
        <p:nvSpPr>
          <p:cNvPr id="39948" name="Rectangle 12"/>
          <p:cNvSpPr>
            <a:spLocks noGrp="1" noChangeArrowheads="1"/>
          </p:cNvSpPr>
          <p:nvPr>
            <p:ph sz="half" idx="1"/>
          </p:nvPr>
        </p:nvSpPr>
        <p:spPr>
          <a:xfrm>
            <a:off x="419833" y="1690689"/>
            <a:ext cx="5279781" cy="4351338"/>
          </a:xfrm>
        </p:spPr>
        <p:txBody>
          <a:bodyPr lIns="92075" tIns="46038" rIns="92075" bIns="46038">
            <a:noAutofit/>
          </a:bodyPr>
          <a:lstStyle/>
          <a:p>
            <a:pPr marL="0" indent="0" algn="just">
              <a:spcBef>
                <a:spcPts val="600"/>
              </a:spcBef>
              <a:buNone/>
              <a:defRPr/>
            </a:pPr>
            <a:endParaRPr lang="en-GB" sz="2400" b="1" dirty="0" smtClean="0"/>
          </a:p>
          <a:p>
            <a:pPr marL="342900" indent="-342900">
              <a:spcBef>
                <a:spcPts val="600"/>
              </a:spcBef>
              <a:defRPr/>
            </a:pPr>
            <a:r>
              <a:rPr lang="en-GB" sz="2000" dirty="0" err="1" smtClean="0"/>
              <a:t>Αριθμός</a:t>
            </a:r>
            <a:r>
              <a:rPr lang="en-GB" sz="2000" dirty="0" smtClean="0"/>
              <a:t> </a:t>
            </a:r>
            <a:r>
              <a:rPr lang="en-GB" sz="2000" dirty="0"/>
              <a:t>ακα</a:t>
            </a:r>
            <a:r>
              <a:rPr lang="en-GB" sz="2000" dirty="0" err="1"/>
              <a:t>νθών</a:t>
            </a:r>
            <a:r>
              <a:rPr lang="en-GB" sz="2000" dirty="0"/>
              <a:t> 1ου ρα</a:t>
            </a:r>
            <a:r>
              <a:rPr lang="en-GB" sz="2000" dirty="0" err="1"/>
              <a:t>χι</a:t>
            </a:r>
            <a:r>
              <a:rPr lang="en-GB" sz="2000" dirty="0"/>
              <a:t>αίου </a:t>
            </a:r>
            <a:r>
              <a:rPr lang="en-GB" sz="2000" dirty="0" smtClean="0"/>
              <a:t>πτερυγίου</a:t>
            </a:r>
            <a:r>
              <a:rPr lang="el-GR" sz="2000" dirty="0" smtClean="0"/>
              <a:t>.</a:t>
            </a:r>
            <a:endParaRPr lang="en-GB" sz="2000" dirty="0"/>
          </a:p>
          <a:p>
            <a:pPr marL="342900" indent="-342900">
              <a:spcBef>
                <a:spcPts val="600"/>
              </a:spcBef>
              <a:defRPr/>
            </a:pPr>
            <a:r>
              <a:rPr lang="en-GB" sz="2000" dirty="0" err="1"/>
              <a:t>Αριθμός</a:t>
            </a:r>
            <a:r>
              <a:rPr lang="en-GB" sz="2000" dirty="0"/>
              <a:t> ακα</a:t>
            </a:r>
            <a:r>
              <a:rPr lang="en-GB" sz="2000" dirty="0" err="1"/>
              <a:t>νθών</a:t>
            </a:r>
            <a:r>
              <a:rPr lang="en-GB" sz="2000" dirty="0"/>
              <a:t> 2ου ρα</a:t>
            </a:r>
            <a:r>
              <a:rPr lang="en-GB" sz="2000" dirty="0" err="1"/>
              <a:t>χι</a:t>
            </a:r>
            <a:r>
              <a:rPr lang="en-GB" sz="2000" dirty="0"/>
              <a:t>αίου </a:t>
            </a:r>
            <a:r>
              <a:rPr lang="en-GB" sz="2000" dirty="0" smtClean="0"/>
              <a:t>πτερυγίο</a:t>
            </a:r>
            <a:r>
              <a:rPr lang="el-GR" sz="2000" dirty="0" smtClean="0"/>
              <a:t>.</a:t>
            </a:r>
            <a:endParaRPr lang="en-GB" sz="2000" dirty="0"/>
          </a:p>
          <a:p>
            <a:pPr marL="342900" indent="-342900">
              <a:spcBef>
                <a:spcPts val="600"/>
              </a:spcBef>
              <a:defRPr/>
            </a:pPr>
            <a:r>
              <a:rPr lang="en-GB" sz="2000" dirty="0" err="1"/>
              <a:t>Αριθμός</a:t>
            </a:r>
            <a:r>
              <a:rPr lang="en-GB" sz="2000" dirty="0"/>
              <a:t> ακα</a:t>
            </a:r>
            <a:r>
              <a:rPr lang="en-GB" sz="2000" dirty="0" err="1"/>
              <a:t>νθών</a:t>
            </a:r>
            <a:r>
              <a:rPr lang="en-GB" sz="2000" dirty="0"/>
              <a:t> </a:t>
            </a:r>
            <a:r>
              <a:rPr lang="en-GB" sz="2000" dirty="0" err="1"/>
              <a:t>εδρικού</a:t>
            </a:r>
            <a:r>
              <a:rPr lang="en-GB" sz="2000" dirty="0"/>
              <a:t> </a:t>
            </a:r>
            <a:r>
              <a:rPr lang="en-GB" sz="2000" dirty="0" smtClean="0"/>
              <a:t>π</a:t>
            </a:r>
            <a:r>
              <a:rPr lang="en-GB" sz="2000" dirty="0" err="1" smtClean="0"/>
              <a:t>τερυγίου</a:t>
            </a:r>
            <a:r>
              <a:rPr lang="el-GR" sz="2000" dirty="0" smtClean="0"/>
              <a:t>.</a:t>
            </a:r>
            <a:r>
              <a:rPr lang="en-GB" sz="2000" dirty="0"/>
              <a:t>	</a:t>
            </a:r>
          </a:p>
          <a:p>
            <a:pPr marL="342900" indent="-342900">
              <a:spcBef>
                <a:spcPts val="600"/>
              </a:spcBef>
              <a:defRPr/>
            </a:pPr>
            <a:r>
              <a:rPr lang="en-GB" sz="2000" dirty="0" err="1"/>
              <a:t>Αριθμός</a:t>
            </a:r>
            <a:r>
              <a:rPr lang="en-GB" sz="2000" dirty="0"/>
              <a:t> ρα</a:t>
            </a:r>
            <a:r>
              <a:rPr lang="en-GB" sz="2000" dirty="0" err="1"/>
              <a:t>χι</a:t>
            </a:r>
            <a:r>
              <a:rPr lang="en-GB" sz="2000" dirty="0"/>
              <a:t>αίων </a:t>
            </a:r>
            <a:r>
              <a:rPr lang="en-GB" sz="2000" dirty="0" smtClean="0"/>
              <a:t>πτερυγιδίων</a:t>
            </a:r>
            <a:r>
              <a:rPr lang="el-GR" sz="2000" dirty="0" smtClean="0"/>
              <a:t>.</a:t>
            </a:r>
            <a:r>
              <a:rPr lang="en-GB" sz="2000" dirty="0"/>
              <a:t>	</a:t>
            </a:r>
          </a:p>
          <a:p>
            <a:pPr marL="342900" indent="-342900">
              <a:spcBef>
                <a:spcPts val="600"/>
              </a:spcBef>
              <a:defRPr/>
            </a:pPr>
            <a:r>
              <a:rPr lang="en-GB" sz="2000" dirty="0" err="1"/>
              <a:t>Αριθμός</a:t>
            </a:r>
            <a:r>
              <a:rPr lang="en-GB" sz="2000" dirty="0"/>
              <a:t> </a:t>
            </a:r>
            <a:r>
              <a:rPr lang="en-GB" sz="2000" dirty="0" err="1"/>
              <a:t>εδρικών</a:t>
            </a:r>
            <a:r>
              <a:rPr lang="en-GB" sz="2000" dirty="0"/>
              <a:t> </a:t>
            </a:r>
            <a:r>
              <a:rPr lang="en-GB" sz="2000" dirty="0" smtClean="0"/>
              <a:t>π</a:t>
            </a:r>
            <a:r>
              <a:rPr lang="en-GB" sz="2000" dirty="0" err="1" smtClean="0"/>
              <a:t>τερυγιδίων</a:t>
            </a:r>
            <a:r>
              <a:rPr lang="el-GR" sz="2000" dirty="0" smtClean="0"/>
              <a:t>.</a:t>
            </a:r>
            <a:r>
              <a:rPr lang="en-GB" sz="2000" dirty="0"/>
              <a:t>	</a:t>
            </a:r>
          </a:p>
          <a:p>
            <a:pPr marL="342900" indent="-342900">
              <a:spcBef>
                <a:spcPts val="600"/>
              </a:spcBef>
              <a:defRPr/>
            </a:pPr>
            <a:r>
              <a:rPr lang="en-GB" sz="2000" dirty="0" err="1"/>
              <a:t>Αριθμός</a:t>
            </a:r>
            <a:r>
              <a:rPr lang="en-GB" sz="2000" dirty="0"/>
              <a:t> </a:t>
            </a:r>
            <a:r>
              <a:rPr lang="en-GB" sz="2000" dirty="0" err="1"/>
              <a:t>άνω</a:t>
            </a:r>
            <a:r>
              <a:rPr lang="en-GB" sz="2000" dirty="0"/>
              <a:t> βρα</a:t>
            </a:r>
            <a:r>
              <a:rPr lang="en-GB" sz="2000" dirty="0" err="1"/>
              <a:t>γχι</a:t>
            </a:r>
            <a:r>
              <a:rPr lang="en-GB" sz="2000" dirty="0"/>
              <a:t>ακών </a:t>
            </a:r>
            <a:r>
              <a:rPr lang="en-GB" sz="2000" dirty="0" smtClean="0"/>
              <a:t>ακανθών</a:t>
            </a:r>
            <a:r>
              <a:rPr lang="el-GR" sz="2000" dirty="0" smtClean="0"/>
              <a:t>.</a:t>
            </a:r>
            <a:r>
              <a:rPr lang="en-GB" sz="2000" dirty="0"/>
              <a:t>	</a:t>
            </a:r>
          </a:p>
          <a:p>
            <a:pPr marL="342900" indent="-342900">
              <a:spcBef>
                <a:spcPts val="600"/>
              </a:spcBef>
              <a:defRPr/>
            </a:pPr>
            <a:r>
              <a:rPr lang="en-GB" sz="2000" dirty="0" err="1"/>
              <a:t>Αριθμός</a:t>
            </a:r>
            <a:r>
              <a:rPr lang="en-GB" sz="2000" dirty="0"/>
              <a:t> </a:t>
            </a:r>
            <a:r>
              <a:rPr lang="en-GB" sz="2000" dirty="0" err="1"/>
              <a:t>κάτω</a:t>
            </a:r>
            <a:r>
              <a:rPr lang="en-GB" sz="2000" dirty="0"/>
              <a:t> βρα</a:t>
            </a:r>
            <a:r>
              <a:rPr lang="en-GB" sz="2000" dirty="0" err="1"/>
              <a:t>γχι</a:t>
            </a:r>
            <a:r>
              <a:rPr lang="en-GB" sz="2000" dirty="0"/>
              <a:t>ακών </a:t>
            </a:r>
            <a:r>
              <a:rPr lang="en-GB" sz="2000" dirty="0" smtClean="0"/>
              <a:t>ακανθών</a:t>
            </a:r>
            <a:r>
              <a:rPr lang="el-GR" sz="2000" dirty="0" smtClean="0"/>
              <a:t>.</a:t>
            </a:r>
            <a:r>
              <a:rPr lang="en-GB" sz="2000" dirty="0"/>
              <a:t>	</a:t>
            </a:r>
          </a:p>
          <a:p>
            <a:pPr marL="342900" indent="-342900">
              <a:spcBef>
                <a:spcPts val="600"/>
              </a:spcBef>
              <a:defRPr/>
            </a:pPr>
            <a:r>
              <a:rPr lang="en-GB" sz="2000" dirty="0" err="1"/>
              <a:t>Αριθμός</a:t>
            </a:r>
            <a:r>
              <a:rPr lang="en-GB" sz="2000" dirty="0"/>
              <a:t> βρα</a:t>
            </a:r>
            <a:r>
              <a:rPr lang="en-GB" sz="2000" dirty="0" err="1"/>
              <a:t>γχι</a:t>
            </a:r>
            <a:r>
              <a:rPr lang="en-GB" sz="2000" dirty="0"/>
              <a:t>ακών </a:t>
            </a:r>
            <a:r>
              <a:rPr lang="en-GB" sz="2000" dirty="0" smtClean="0"/>
              <a:t>ακανθών</a:t>
            </a:r>
            <a:r>
              <a:rPr lang="el-GR" sz="2000" dirty="0" smtClean="0"/>
              <a:t>.</a:t>
            </a:r>
            <a:r>
              <a:rPr lang="en-GB" sz="2000" dirty="0"/>
              <a:t>	</a:t>
            </a:r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967" y="3466050"/>
            <a:ext cx="3886200" cy="1870168"/>
          </a:xfrm>
        </p:spPr>
      </p:pic>
      <p:sp>
        <p:nvSpPr>
          <p:cNvPr id="39949" name="Rectangle 13"/>
          <p:cNvSpPr>
            <a:spLocks noChangeArrowheads="1"/>
          </p:cNvSpPr>
          <p:nvPr/>
        </p:nvSpPr>
        <p:spPr bwMode="auto">
          <a:xfrm>
            <a:off x="9144000" y="262887"/>
            <a:ext cx="44196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just">
              <a:defRPr/>
            </a:pPr>
            <a:endParaRPr lang="en-GB" sz="1600" b="1" dirty="0">
              <a:latin typeface="Arial" pitchFamily="34" charset="0"/>
            </a:endParaRPr>
          </a:p>
          <a:p>
            <a:pPr marL="342900" indent="-342900" algn="just">
              <a:defRPr/>
            </a:pPr>
            <a:endParaRPr lang="en-GB" sz="1600" b="1" dirty="0">
              <a:latin typeface="Arial" pitchFamily="34" charset="0"/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348574" y="5035773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13</a:t>
            </a:r>
            <a:endParaRPr lang="el-GR" sz="1200" dirty="0"/>
          </a:p>
        </p:txBody>
      </p:sp>
    </p:spTree>
    <p:extLst>
      <p:ext uri="{BB962C8B-B14F-4D97-AF65-F5344CB8AC3E}">
        <p14:creationId xmlns="" xmlns:p14="http://schemas.microsoft.com/office/powerpoint/2010/main" val="126386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2" name="Object 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001186937"/>
              </p:ext>
            </p:extLst>
          </p:nvPr>
        </p:nvGraphicFramePr>
        <p:xfrm>
          <a:off x="2276598" y="3053861"/>
          <a:ext cx="4534510" cy="3048000"/>
        </p:xfrm>
        <a:graphic>
          <a:graphicData uri="http://schemas.openxmlformats.org/presentationml/2006/ole">
            <p:oleObj spid="_x0000_s2102" name="Document" r:id="rId3" imgW="7329600" imgH="4623840" progId="Word.Document.8">
              <p:embed/>
            </p:oleObj>
          </a:graphicData>
        </a:graphic>
      </p:graphicFrame>
      <p:graphicFrame>
        <p:nvGraphicFramePr>
          <p:cNvPr id="40963" name="Object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324983818"/>
              </p:ext>
            </p:extLst>
          </p:nvPr>
        </p:nvGraphicFramePr>
        <p:xfrm>
          <a:off x="1256323" y="1690689"/>
          <a:ext cx="6970713" cy="1905000"/>
        </p:xfrm>
        <a:graphic>
          <a:graphicData uri="http://schemas.openxmlformats.org/presentationml/2006/ole">
            <p:oleObj spid="_x0000_s2103" name="Έγγραφο" r:id="rId4" imgW="7012080" imgH="1499040" progId="Word.Document.8">
              <p:embed/>
            </p:oleObj>
          </a:graphicData>
        </a:graphic>
      </p:graphicFrame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Εξισώσεις μήκους-βάρους</a:t>
            </a: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164373" y="1681773"/>
            <a:ext cx="5121275" cy="4487862"/>
            <a:chOff x="780" y="1097"/>
            <a:chExt cx="3226" cy="2827"/>
          </a:xfrm>
        </p:grpSpPr>
        <p:graphicFrame>
          <p:nvGraphicFramePr>
            <p:cNvPr id="3074" name="Object 4"/>
            <p:cNvGraphicFramePr>
              <a:graphicFrameLocks/>
            </p:cNvGraphicFramePr>
            <p:nvPr>
              <p:extLst>
                <p:ext uri="{D42A27DB-BD31-4B8C-83A1-F6EECF244321}">
                  <p14:modId xmlns="" xmlns:p14="http://schemas.microsoft.com/office/powerpoint/2010/main" val="3786970011"/>
                </p:ext>
              </p:extLst>
            </p:nvPr>
          </p:nvGraphicFramePr>
          <p:xfrm>
            <a:off x="780" y="1097"/>
            <a:ext cx="3226" cy="2827"/>
          </p:xfrm>
          <a:graphic>
            <a:graphicData uri="http://schemas.openxmlformats.org/presentationml/2006/ole">
              <p:oleObj spid="_x0000_s3100" name="Chart" r:id="rId3" imgW="5334120" imgH="4857840" progId="Excel.Sheet.8">
                <p:embed followColorScheme="full"/>
              </p:oleObj>
            </a:graphicData>
          </a:graphic>
        </p:graphicFrame>
        <p:sp>
          <p:nvSpPr>
            <p:cNvPr id="3077" name="Line 5"/>
            <p:cNvSpPr>
              <a:spLocks noChangeShapeType="1"/>
            </p:cNvSpPr>
            <p:nvPr/>
          </p:nvSpPr>
          <p:spPr bwMode="auto">
            <a:xfrm>
              <a:off x="2326" y="2588"/>
              <a:ext cx="816" cy="192"/>
            </a:xfrm>
            <a:prstGeom prst="line">
              <a:avLst/>
            </a:prstGeom>
            <a:noFill/>
            <a:ln w="12700">
              <a:solidFill>
                <a:srgbClr val="3333CC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"/>
            <p:cNvSpPr>
              <a:spLocks noChangeShapeType="1"/>
            </p:cNvSpPr>
            <p:nvPr/>
          </p:nvSpPr>
          <p:spPr bwMode="auto">
            <a:xfrm>
              <a:off x="2518" y="2108"/>
              <a:ext cx="816" cy="192"/>
            </a:xfrm>
            <a:prstGeom prst="line">
              <a:avLst/>
            </a:prstGeom>
            <a:noFill/>
            <a:ln w="12700">
              <a:solidFill>
                <a:srgbClr val="3333CC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Rectangle 7"/>
            <p:cNvSpPr>
              <a:spLocks noChangeArrowheads="1"/>
            </p:cNvSpPr>
            <p:nvPr/>
          </p:nvSpPr>
          <p:spPr bwMode="auto">
            <a:xfrm>
              <a:off x="1496" y="2473"/>
              <a:ext cx="978" cy="239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rgbClr val="3333CC"/>
              </a:solidFill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GB" altLang="en-US" sz="1800" b="1">
                  <a:solidFill>
                    <a:srgbClr val="330099"/>
                  </a:solidFill>
                  <a:latin typeface="Arial" panose="020B0604020202020204" pitchFamily="34" charset="0"/>
                </a:rPr>
                <a:t>Μεσόγειος</a:t>
              </a:r>
              <a:endParaRPr lang="en-GB" altLang="en-US" sz="1800" b="1">
                <a:solidFill>
                  <a:srgbClr val="330099"/>
                </a:solidFill>
                <a:latin typeface="Arial Greek" panose="020B0604020202020204" pitchFamily="34" charset="0"/>
              </a:endParaRPr>
            </a:p>
          </p:txBody>
        </p:sp>
        <p:sp>
          <p:nvSpPr>
            <p:cNvPr id="3080" name="Rectangle 8"/>
            <p:cNvSpPr>
              <a:spLocks noChangeArrowheads="1"/>
            </p:cNvSpPr>
            <p:nvPr/>
          </p:nvSpPr>
          <p:spPr bwMode="auto">
            <a:xfrm>
              <a:off x="1688" y="1912"/>
              <a:ext cx="1122" cy="239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rgbClr val="3333CC"/>
              </a:solidFill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GB" altLang="en-US" sz="1800" b="1">
                  <a:solidFill>
                    <a:srgbClr val="330099"/>
                  </a:solidFill>
                  <a:latin typeface="Arial" panose="020B0604020202020204" pitchFamily="34" charset="0"/>
                </a:rPr>
                <a:t>Ατλαντικός</a:t>
              </a:r>
              <a:endParaRPr lang="en-GB" altLang="en-US" sz="1800" b="1">
                <a:solidFill>
                  <a:srgbClr val="330099"/>
                </a:solidFill>
                <a:latin typeface="Arial Greek" panose="020B0604020202020204" pitchFamily="34" charset="0"/>
              </a:endParaRPr>
            </a:p>
          </p:txBody>
        </p:sp>
      </p:grp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Σύγκριση σχέσεων μήκους - βάρους</a:t>
            </a: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1η. Εργαστηριακή Άσκηση Μορφομετρίας Οστεϊχθύος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5656E-A153-4419-A961-45980CEEF0F2}" type="slidenum">
              <a:rPr lang="el-GR" altLang="en-US" smtClean="0"/>
              <a:pPr/>
              <a:t>23</a:t>
            </a:fld>
            <a:endParaRPr lang="el-GR" alt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Συμπεράσματα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noAutofit/>
          </a:bodyPr>
          <a:lstStyle/>
          <a:p>
            <a:pPr>
              <a:spcBef>
                <a:spcPts val="1200"/>
              </a:spcBef>
              <a:buClr>
                <a:schemeClr val="tx1"/>
              </a:buClr>
            </a:pPr>
            <a:r>
              <a:rPr lang="en-GB" altLang="en-US" sz="2200" dirty="0" smtClean="0">
                <a:effectLst/>
              </a:rPr>
              <a:t>Η </a:t>
            </a:r>
            <a:r>
              <a:rPr lang="en-GB" altLang="en-US" sz="2200" dirty="0" err="1" smtClean="0">
                <a:effectLst/>
              </a:rPr>
              <a:t>σύγκριση</a:t>
            </a:r>
            <a:r>
              <a:rPr lang="en-GB" altLang="en-US" sz="2200" dirty="0" smtClean="0">
                <a:effectLst/>
              </a:rPr>
              <a:t> </a:t>
            </a:r>
            <a:r>
              <a:rPr lang="en-GB" altLang="en-US" sz="2200" dirty="0" err="1" smtClean="0">
                <a:effectLst/>
              </a:rPr>
              <a:t>των</a:t>
            </a:r>
            <a:r>
              <a:rPr lang="en-GB" altLang="en-US" sz="2200" dirty="0" smtClean="0">
                <a:effectLst/>
              </a:rPr>
              <a:t> </a:t>
            </a:r>
            <a:r>
              <a:rPr lang="en-GB" altLang="en-US" sz="2200" dirty="0" err="1" smtClean="0">
                <a:effectLst/>
              </a:rPr>
              <a:t>σχέσεων</a:t>
            </a:r>
            <a:r>
              <a:rPr lang="en-GB" altLang="en-US" sz="2200" dirty="0" smtClean="0">
                <a:effectLst/>
              </a:rPr>
              <a:t> </a:t>
            </a:r>
            <a:r>
              <a:rPr lang="en-GB" altLang="en-US" sz="2200" dirty="0" err="1" smtClean="0">
                <a:effectLst/>
              </a:rPr>
              <a:t>μήκους</a:t>
            </a:r>
            <a:r>
              <a:rPr lang="en-GB" altLang="en-US" sz="2200" dirty="0" smtClean="0">
                <a:effectLst/>
              </a:rPr>
              <a:t>-β</a:t>
            </a:r>
            <a:r>
              <a:rPr lang="en-GB" altLang="en-US" sz="2200" dirty="0" err="1" smtClean="0">
                <a:effectLst/>
              </a:rPr>
              <a:t>άρους</a:t>
            </a:r>
            <a:r>
              <a:rPr lang="en-GB" altLang="en-US" sz="2200" dirty="0" smtClean="0">
                <a:effectLst/>
              </a:rPr>
              <a:t> και </a:t>
            </a:r>
            <a:r>
              <a:rPr lang="en-GB" altLang="en-US" sz="2200" dirty="0" err="1" smtClean="0">
                <a:effectLst/>
              </a:rPr>
              <a:t>άλλων</a:t>
            </a:r>
            <a:r>
              <a:rPr lang="en-GB" altLang="en-US" sz="2200" dirty="0" smtClean="0">
                <a:effectLst/>
              </a:rPr>
              <a:t> </a:t>
            </a:r>
            <a:r>
              <a:rPr lang="en-GB" altLang="en-US" sz="2200" dirty="0" err="1" smtClean="0">
                <a:effectLst/>
              </a:rPr>
              <a:t>σχέσεων</a:t>
            </a:r>
            <a:r>
              <a:rPr lang="en-GB" altLang="en-US" sz="2200" dirty="0" smtClean="0">
                <a:effectLst/>
              </a:rPr>
              <a:t> </a:t>
            </a:r>
            <a:r>
              <a:rPr lang="en-GB" altLang="en-US" sz="2200" dirty="0" err="1" smtClean="0">
                <a:effectLst/>
              </a:rPr>
              <a:t>μορφομετρί</a:t>
            </a:r>
            <a:r>
              <a:rPr lang="en-GB" altLang="en-US" sz="2200" dirty="0" smtClean="0">
                <a:effectLst/>
              </a:rPr>
              <a:t>ας δεν ανάδειξαν σημαντικές διαφορές στα άτομα των δύο περιοχών της Ανατολικής Μεσογείου. </a:t>
            </a:r>
          </a:p>
          <a:p>
            <a:pPr>
              <a:spcBef>
                <a:spcPts val="1200"/>
              </a:spcBef>
              <a:buClr>
                <a:schemeClr val="tx1"/>
              </a:buClr>
            </a:pPr>
            <a:r>
              <a:rPr lang="en-GB" altLang="en-US" sz="2200" dirty="0" err="1" smtClean="0">
                <a:effectLst/>
              </a:rPr>
              <a:t>Αντίθετ</a:t>
            </a:r>
            <a:r>
              <a:rPr lang="en-GB" altLang="en-US" sz="2200" dirty="0" smtClean="0">
                <a:effectLst/>
              </a:rPr>
              <a:t>α, σημειώθηκαν διαφορές σε σχέση με τα άτομα του Ατλαντικού, γεγονός που ενισχύει την υπόθεση ότι ο πληθυσμός της Μεσογείου είναι ξεχωριστός πληθυσμός.</a:t>
            </a:r>
          </a:p>
          <a:p>
            <a:pPr>
              <a:spcBef>
                <a:spcPts val="1200"/>
              </a:spcBef>
              <a:buClr>
                <a:schemeClr val="tx1"/>
              </a:buClr>
            </a:pPr>
            <a:r>
              <a:rPr lang="en-GB" altLang="en-US" sz="2200" dirty="0" err="1" smtClean="0">
                <a:effectLst/>
              </a:rPr>
              <a:t>Ειδικότερ</a:t>
            </a:r>
            <a:r>
              <a:rPr lang="en-GB" altLang="en-US" sz="2200" dirty="0" smtClean="0">
                <a:effectLst/>
              </a:rPr>
              <a:t>α, το μήκος του θωρακικού πτερυγίου, το οποίο αποτελεί σημαντικό χαρακτηριστικό για την ταξινομική κατάταξη του μακρόπτερου τόνου, θα μπορούσε να χρησιμοποιηθεί σε μελέτες ανάμιξης των αποθεμάτων.</a:t>
            </a: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/>
              <a:t>Εργασία εργαστηρίου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normAutofit/>
          </a:bodyPr>
          <a:lstStyle/>
          <a:p>
            <a:pPr marL="216000" indent="-216000">
              <a:spcBef>
                <a:spcPts val="12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l-GR" altLang="en-US" sz="2200" dirty="0" smtClean="0">
                <a:solidFill>
                  <a:srgbClr val="000000"/>
                </a:solidFill>
                <a:effectLst/>
              </a:rPr>
              <a:t> Περιγράψτε τα δύο είδη με βάση τα παρακάτω χαρακτηριστικά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:</a:t>
            </a:r>
            <a:r>
              <a:rPr lang="el-GR" altLang="en-US" sz="2200" dirty="0" smtClean="0">
                <a:solidFill>
                  <a:srgbClr val="000000"/>
                </a:solidFill>
                <a:effectLst/>
              </a:rPr>
              <a:t> σχήμα σώματος, μέγεθος, χρώμα, πτερύγια, λέπια, στόμα, δόντια, </a:t>
            </a:r>
            <a:r>
              <a:rPr lang="el-GR" altLang="en-US" sz="2200" dirty="0" err="1" smtClean="0">
                <a:solidFill>
                  <a:srgbClr val="000000"/>
                </a:solidFill>
                <a:effectLst/>
              </a:rPr>
              <a:t>βραγχιακές</a:t>
            </a:r>
            <a:r>
              <a:rPr lang="el-GR" altLang="en-US" sz="2200" dirty="0" smtClean="0">
                <a:solidFill>
                  <a:srgbClr val="000000"/>
                </a:solidFill>
                <a:effectLst/>
              </a:rPr>
              <a:t> άκανθες, οφθαλμοί, </a:t>
            </a:r>
            <a:r>
              <a:rPr lang="el-GR" altLang="en-US" sz="2200" dirty="0" err="1" smtClean="0">
                <a:solidFill>
                  <a:srgbClr val="000000"/>
                </a:solidFill>
                <a:effectLst/>
              </a:rPr>
              <a:t>ρώθωνες</a:t>
            </a:r>
            <a:r>
              <a:rPr lang="en-GB" altLang="en-US" sz="2200" dirty="0" smtClean="0">
                <a:solidFill>
                  <a:srgbClr val="000000"/>
                </a:solidFill>
                <a:effectLst/>
              </a:rPr>
              <a:t>. </a:t>
            </a:r>
          </a:p>
          <a:p>
            <a:pPr marL="216000" indent="-216000">
              <a:spcBef>
                <a:spcPts val="12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l-GR" altLang="en-US" sz="2200" dirty="0" smtClean="0">
                <a:solidFill>
                  <a:srgbClr val="000000"/>
                </a:solidFill>
                <a:effectLst/>
              </a:rPr>
              <a:t> Συγκρίνετε τα δύο είδη παραθέτοντας σε πίνακα βασικές μορφολογικές και </a:t>
            </a:r>
            <a:r>
              <a:rPr lang="el-GR" altLang="en-US" sz="2200" dirty="0" err="1" smtClean="0">
                <a:solidFill>
                  <a:srgbClr val="000000"/>
                </a:solidFill>
                <a:effectLst/>
              </a:rPr>
              <a:t>μορφομετρικές</a:t>
            </a:r>
            <a:r>
              <a:rPr lang="el-GR" altLang="en-US" sz="2200" dirty="0" smtClean="0">
                <a:solidFill>
                  <a:srgbClr val="000000"/>
                </a:solidFill>
                <a:effectLst/>
              </a:rPr>
              <a:t> ομοιότητες και διαφορές. </a:t>
            </a:r>
            <a:endParaRPr lang="en-GB" altLang="en-US" sz="2200" dirty="0" smtClean="0">
              <a:solidFill>
                <a:srgbClr val="000000"/>
              </a:solidFill>
              <a:effectLst/>
            </a:endParaRPr>
          </a:p>
          <a:p>
            <a:pPr marL="216000" indent="-216000">
              <a:spcBef>
                <a:spcPts val="12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l-GR" altLang="en-US" sz="2200" dirty="0" smtClean="0">
                <a:solidFill>
                  <a:srgbClr val="000000"/>
                </a:solidFill>
                <a:effectLst/>
              </a:rPr>
              <a:t> Συσχετίστε το σχήμα με την ικανότητα κολύμβησης και τον τύπο ζωής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.</a:t>
            </a:r>
            <a:endParaRPr lang="el-GR" altLang="en-US" sz="2200" dirty="0" smtClean="0">
              <a:solidFill>
                <a:srgbClr val="000000"/>
              </a:solidFill>
              <a:effectLst/>
            </a:endParaRPr>
          </a:p>
          <a:p>
            <a:pPr marL="216000" indent="-216000">
              <a:spcBef>
                <a:spcPts val="12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l-GR" altLang="en-US" sz="2200" dirty="0" smtClean="0">
                <a:solidFill>
                  <a:srgbClr val="000000"/>
                </a:solidFill>
                <a:effectLst/>
              </a:rPr>
              <a:t> Τι προσαρμοστικό πλεονέκτημα προσδίδουν τα λέπια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;</a:t>
            </a:r>
            <a:endParaRPr lang="el-GR" altLang="en-US" sz="2200" dirty="0" smtClean="0">
              <a:solidFill>
                <a:srgbClr val="000000"/>
              </a:solidFill>
              <a:effectLst/>
            </a:endParaRPr>
          </a:p>
          <a:p>
            <a:pPr marL="216000" indent="-216000">
              <a:spcBef>
                <a:spcPts val="12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l-GR" altLang="en-US" sz="2200" dirty="0" smtClean="0">
                <a:solidFill>
                  <a:srgbClr val="000000"/>
                </a:solidFill>
                <a:effectLst/>
              </a:rPr>
              <a:t> Ποιο είναι το πιθανό ενδιαίτημα και το είδος τροφής του κάθε είδους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;</a:t>
            </a:r>
            <a:endParaRPr lang="el-GR" altLang="en-US" sz="2200" dirty="0" smtClean="0">
              <a:solidFill>
                <a:srgbClr val="000000"/>
              </a:solidFill>
              <a:effectLst/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Τέλος Παρουσίασης</a:t>
            </a:r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0816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6047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3162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z="4000" smtClean="0"/>
              <a:t>Σημείωμα Ιστορικού Εκδόσεων</a:t>
            </a:r>
            <a:r>
              <a:rPr lang="en-US" altLang="en-US" sz="4000" smtClean="0"/>
              <a:t> </a:t>
            </a:r>
            <a:r>
              <a:rPr lang="el-GR" altLang="en-US" sz="4000" smtClean="0"/>
              <a:t>Έργου</a:t>
            </a:r>
            <a:endParaRPr lang="en-US" altLang="en-US" sz="4000" smtClean="0"/>
          </a:p>
        </p:txBody>
      </p:sp>
      <p:sp useBgFill="1">
        <p:nvSpPr>
          <p:cNvPr id="112643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l-GR" altLang="en-US" sz="2000" smtClean="0"/>
              <a:t>Το παρόν έργο αποτελεί την έκδοση 1.0.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l-GR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t>Ενότητα 1η. Εργαστηριακή Άσκηση Μορφομετρίας Οστεϊχθύος</a:t>
            </a:r>
            <a:endParaRPr lang="el-GR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11F546-0C8F-4432-ACA8-6C0ADB8BBB42}" type="slidenum">
              <a:rPr lang="el-GR" smtClean="0"/>
              <a:pPr>
                <a:defRPr/>
              </a:pPr>
              <a:t>29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Σκοπός της άσκησης</a:t>
            </a:r>
            <a:endParaRPr lang="el-GR" dirty="0"/>
          </a:p>
        </p:txBody>
      </p:sp>
      <p:sp>
        <p:nvSpPr>
          <p:cNvPr id="57347" name="Rectangle 1027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buClr>
                <a:schemeClr val="tx1"/>
              </a:buClr>
            </a:pPr>
            <a:r>
              <a:rPr lang="el-GR" altLang="en-US" sz="2200" dirty="0" smtClean="0">
                <a:effectLst/>
              </a:rPr>
              <a:t>Η εξοικείωση των φοιτητών με τα βασικά μορφολογικά χαρακτηριστικά των </a:t>
            </a:r>
            <a:r>
              <a:rPr lang="el-GR" altLang="en-US" sz="2200" dirty="0" err="1" smtClean="0">
                <a:effectLst/>
              </a:rPr>
              <a:t>Οστεϊχθύων</a:t>
            </a:r>
            <a:r>
              <a:rPr lang="el-GR" altLang="en-US" sz="2200" dirty="0" smtClean="0">
                <a:effectLst/>
              </a:rPr>
              <a:t> που χρησιμοποιούνται στις κλείδες για τον προσδιορισμό των ειδών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chemeClr val="tx1"/>
              </a:buClr>
            </a:pPr>
            <a:r>
              <a:rPr lang="el-GR" altLang="en-US" sz="2200" dirty="0" smtClean="0">
                <a:effectLst/>
              </a:rPr>
              <a:t>Η συσχέτιση των μορφολογικών χαρακτηριστικών των ψαριών με το ενδιαίτημα και τον τρόπο ζωής  τους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chemeClr val="tx1"/>
              </a:buClr>
            </a:pPr>
            <a:r>
              <a:rPr lang="el-GR" altLang="en-US" sz="2200" dirty="0" smtClean="0">
                <a:effectLst/>
              </a:rPr>
              <a:t>Η εξοικείωση των φοιτητών με τις μετρήσεις </a:t>
            </a:r>
            <a:r>
              <a:rPr lang="el-GR" altLang="en-US" sz="2200" dirty="0" err="1" smtClean="0">
                <a:effectLst/>
              </a:rPr>
              <a:t>μορφομετρίας</a:t>
            </a:r>
            <a:r>
              <a:rPr lang="el-GR" altLang="en-US" sz="2200" dirty="0" smtClean="0">
                <a:effectLst/>
              </a:rPr>
              <a:t>,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chemeClr val="tx1"/>
              </a:buClr>
            </a:pPr>
            <a:r>
              <a:rPr lang="el-GR" altLang="en-US" sz="2200" dirty="0" smtClean="0">
                <a:effectLst/>
              </a:rPr>
              <a:t>Η πρακτική εξάσκησή τους στη λήψη και ανάλυση των μετρήσεων αυτών.</a:t>
            </a:r>
          </a:p>
          <a:p>
            <a:pPr algn="just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endParaRPr lang="el-GR" altLang="en-US" sz="1800" b="1" dirty="0" smtClean="0">
              <a:solidFill>
                <a:schemeClr val="bg2"/>
              </a:solidFill>
              <a:effectLst/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endParaRPr lang="el-GR" altLang="en-US" sz="1800" b="1" dirty="0" smtClean="0">
              <a:solidFill>
                <a:schemeClr val="bg2"/>
              </a:solidFill>
              <a:effectLst/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endParaRPr lang="en-GB" altLang="en-US" sz="1800" b="1" dirty="0" smtClean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z="4000" smtClean="0"/>
              <a:t>Σημείωμα Αναφοράς</a:t>
            </a:r>
            <a:endParaRPr lang="en-US" altLang="en-US" sz="4000" smtClean="0"/>
          </a:p>
        </p:txBody>
      </p:sp>
      <p:sp useBgFill="1">
        <p:nvSpPr>
          <p:cNvPr id="11366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n-US" sz="2000" dirty="0" err="1" smtClean="0"/>
              <a:t>Copyright</a:t>
            </a:r>
            <a:r>
              <a:rPr lang="el-GR" altLang="en-US" sz="2000" dirty="0" smtClean="0"/>
              <a:t> </a:t>
            </a:r>
            <a:r>
              <a:rPr lang="el-GR" altLang="en-US" sz="2000" dirty="0" err="1" smtClean="0"/>
              <a:t>Εθνικόν</a:t>
            </a:r>
            <a:r>
              <a:rPr lang="el-GR" altLang="en-US" sz="2000" dirty="0" smtClean="0"/>
              <a:t> και </a:t>
            </a:r>
            <a:r>
              <a:rPr lang="el-GR" altLang="en-US" sz="2000" dirty="0" err="1" smtClean="0"/>
              <a:t>Καποδιστριακόν</a:t>
            </a:r>
            <a:r>
              <a:rPr lang="el-GR" altLang="en-US" sz="2000" dirty="0" smtClean="0"/>
              <a:t> </a:t>
            </a:r>
            <a:r>
              <a:rPr lang="el-GR" altLang="en-US" sz="2000" dirty="0" err="1" smtClean="0"/>
              <a:t>Πανεπιστήμιον</a:t>
            </a:r>
            <a:r>
              <a:rPr lang="el-GR" altLang="en-US" sz="2000" dirty="0" smtClean="0"/>
              <a:t> Αθηνών</a:t>
            </a:r>
            <a:r>
              <a:rPr lang="en-US" altLang="en-US" sz="2000" dirty="0" smtClean="0"/>
              <a:t>, </a:t>
            </a:r>
            <a:r>
              <a:rPr lang="el-GR" altLang="en-US" sz="2000" dirty="0" smtClean="0"/>
              <a:t>Περσεφόνη Μεγαλοφώνου, Επίκουρη Καθηγήτρια. «Ιχθυολογία.</a:t>
            </a:r>
            <a:r>
              <a:rPr lang="el-GR" altLang="en-US" sz="2000" dirty="0" smtClean="0">
                <a:solidFill>
                  <a:srgbClr val="FF0000"/>
                </a:solidFill>
              </a:rPr>
              <a:t> </a:t>
            </a:r>
            <a:r>
              <a:rPr lang="el-GR" altLang="en-US" sz="2000" dirty="0" smtClean="0"/>
              <a:t>Ενότητα</a:t>
            </a:r>
            <a:r>
              <a:rPr lang="en-US" altLang="en-US" sz="2000" dirty="0" smtClean="0"/>
              <a:t> </a:t>
            </a:r>
            <a:r>
              <a:rPr lang="el-GR" altLang="en-US" sz="2000" dirty="0" smtClean="0"/>
              <a:t>1η. Εργαστηριακή Άσκηση </a:t>
            </a:r>
            <a:r>
              <a:rPr lang="el-GR" altLang="en-US" sz="2000" dirty="0" err="1" smtClean="0"/>
              <a:t>Μορφομετρίας</a:t>
            </a:r>
            <a:r>
              <a:rPr lang="el-GR" altLang="en-US" sz="2000" dirty="0" smtClean="0"/>
              <a:t> </a:t>
            </a:r>
            <a:r>
              <a:rPr lang="el-GR" altLang="en-US" sz="2000" dirty="0" err="1" smtClean="0"/>
              <a:t>Οστεϊχθύος</a:t>
            </a:r>
            <a:r>
              <a:rPr lang="el-GR" altLang="en-US" sz="2000" dirty="0" smtClean="0"/>
              <a:t>». Έκδοση: 1.0. Αθήνα 201</a:t>
            </a:r>
            <a:r>
              <a:rPr lang="en-US" altLang="en-US" sz="2000" dirty="0" smtClean="0"/>
              <a:t>5</a:t>
            </a:r>
            <a:r>
              <a:rPr lang="el-GR" altLang="en-US" sz="2000" dirty="0" smtClean="0"/>
              <a:t>. Διαθέσιμο από τη δικτυακή διεύθυνση: </a:t>
            </a:r>
            <a:r>
              <a:rPr lang="en-GB" altLang="en-US" sz="2000" dirty="0"/>
              <a:t>http://</a:t>
            </a:r>
            <a:r>
              <a:rPr lang="en-GB" altLang="en-US" sz="2000" dirty="0" smtClean="0"/>
              <a:t>opencourses.uoa.gr/courses/BIOL1</a:t>
            </a:r>
            <a:r>
              <a:rPr lang="el-GR" altLang="en-US" sz="2000" dirty="0" smtClean="0"/>
              <a:t>01</a:t>
            </a:r>
            <a:r>
              <a:rPr lang="en-GB" altLang="en-US" sz="2000" dirty="0" smtClean="0"/>
              <a:t>/</a:t>
            </a:r>
            <a:r>
              <a:rPr lang="el-GR" altLang="en-US" sz="2000" dirty="0" smtClean="0"/>
              <a:t>.</a:t>
            </a:r>
          </a:p>
          <a:p>
            <a:pPr marL="0" indent="0"/>
            <a:endParaRPr lang="el-GR" altLang="en-US" dirty="0" smtClean="0"/>
          </a:p>
          <a:p>
            <a:pPr marL="0" indent="0"/>
            <a:endParaRPr lang="en-US" alt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l-GR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t>Ενότητα 1η. Εργαστηριακή Άσκηση Μορφομετρίας Οστεϊχθύος</a:t>
            </a:r>
            <a:endParaRPr lang="el-GR" altLang="en-US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1EBA9A-717F-4E81-A601-969B4396BD57}" type="slidenum">
              <a:rPr lang="el-GR" smtClean="0"/>
              <a:pPr>
                <a:defRPr/>
              </a:pPr>
              <a:t>30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550" y="9850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224" y="1066800"/>
            <a:ext cx="8305801" cy="21108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320" y="2776024"/>
            <a:ext cx="1405355" cy="4910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0025" y="3267074"/>
            <a:ext cx="8543926" cy="293370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1010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169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/>
              <a:t>Σημείωμα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Χρήσης </a:t>
            </a:r>
            <a:r>
              <a:rPr lang="el-GR" sz="4000" b="1" dirty="0"/>
              <a:t>Έργων </a:t>
            </a:r>
            <a:r>
              <a:rPr lang="el-GR" sz="4000" b="1" dirty="0" smtClean="0"/>
              <a:t>Τρίτων</a:t>
            </a:r>
            <a:endParaRPr lang="el-GR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</a:t>
            </a:r>
          </a:p>
          <a:p>
            <a:pPr>
              <a:spcBef>
                <a:spcPts val="600"/>
              </a:spcBef>
            </a:pPr>
            <a:r>
              <a:rPr lang="el-GR" sz="1600" b="1" dirty="0" smtClean="0"/>
              <a:t>Εικόνα 1. </a:t>
            </a:r>
            <a:r>
              <a:rPr lang="el-GR" sz="1600" dirty="0"/>
              <a:t>Σύνδεσμος: </a:t>
            </a:r>
            <a:r>
              <a:rPr lang="en-US" sz="1600" dirty="0"/>
              <a:t>http://www.andreafumenti.com/pesca/pesci_di_mare/sgombro.htm. </a:t>
            </a:r>
            <a:r>
              <a:rPr lang="el-GR" sz="1600" dirty="0"/>
              <a:t>Πηγή: </a:t>
            </a:r>
            <a:r>
              <a:rPr lang="en-US" sz="1600" dirty="0"/>
              <a:t>http://www.andreafumenti.com/.</a:t>
            </a:r>
          </a:p>
          <a:p>
            <a:pPr>
              <a:spcBef>
                <a:spcPts val="600"/>
              </a:spcBef>
            </a:pPr>
            <a:r>
              <a:rPr lang="el-GR" sz="1600" b="1" dirty="0" smtClean="0"/>
              <a:t>Εικόνα </a:t>
            </a:r>
            <a:r>
              <a:rPr lang="el-GR" sz="1600" b="1" dirty="0"/>
              <a:t>2. </a:t>
            </a:r>
            <a:r>
              <a:rPr lang="el-GR" sz="1600" dirty="0"/>
              <a:t>Σύνδεσμος: </a:t>
            </a:r>
            <a:r>
              <a:rPr lang="en-US" sz="1600" dirty="0"/>
              <a:t>http://www.gmalicante.org/paleontologia/ANDRES/DIENTES/COLEANDRESFOSIL.html. </a:t>
            </a:r>
            <a:r>
              <a:rPr lang="el-GR" sz="1600" dirty="0"/>
              <a:t>Πηγή: </a:t>
            </a:r>
            <a:r>
              <a:rPr lang="en-US" sz="1600" dirty="0"/>
              <a:t>http://www.gmalicante.org.</a:t>
            </a:r>
          </a:p>
          <a:p>
            <a:pPr>
              <a:spcBef>
                <a:spcPts val="600"/>
              </a:spcBef>
            </a:pPr>
            <a:r>
              <a:rPr lang="el-GR" sz="1600" b="1" dirty="0" smtClean="0"/>
              <a:t>Εικόνα </a:t>
            </a:r>
            <a:r>
              <a:rPr lang="el-GR" sz="1600" b="1" dirty="0"/>
              <a:t>3 - 6 . </a:t>
            </a:r>
            <a:r>
              <a:rPr lang="el-GR" sz="1600" dirty="0"/>
              <a:t>‘</a:t>
            </a:r>
            <a:r>
              <a:rPr lang="el-GR" sz="1600" dirty="0" err="1"/>
              <a:t>Ιδια</a:t>
            </a:r>
            <a:r>
              <a:rPr lang="el-GR" sz="1600" dirty="0"/>
              <a:t> με εικόνα 1.</a:t>
            </a:r>
          </a:p>
          <a:p>
            <a:pPr>
              <a:spcBef>
                <a:spcPts val="600"/>
              </a:spcBef>
            </a:pPr>
            <a:r>
              <a:rPr lang="el-GR" sz="1600" b="1" dirty="0" smtClean="0"/>
              <a:t>Εικόνα </a:t>
            </a:r>
            <a:r>
              <a:rPr lang="el-GR" sz="1600" b="1" dirty="0"/>
              <a:t>7 - 8. </a:t>
            </a:r>
            <a:r>
              <a:rPr lang="en-US" sz="1600" dirty="0"/>
              <a:t>Copyrighted.</a:t>
            </a:r>
          </a:p>
          <a:p>
            <a:pPr>
              <a:spcBef>
                <a:spcPts val="600"/>
              </a:spcBef>
            </a:pPr>
            <a:r>
              <a:rPr lang="el-GR" sz="1600" b="1" dirty="0" smtClean="0"/>
              <a:t>Εικόνα </a:t>
            </a:r>
            <a:r>
              <a:rPr lang="el-GR" sz="1600" b="1" dirty="0"/>
              <a:t>9. </a:t>
            </a:r>
            <a:r>
              <a:rPr lang="en-US" sz="1600" dirty="0"/>
              <a:t>Image courtesy of Alaska Department of Fish and Game. </a:t>
            </a:r>
            <a:r>
              <a:rPr lang="el-GR" sz="1600" dirty="0"/>
              <a:t>Σύνδεσμος: </a:t>
            </a:r>
            <a:r>
              <a:rPr lang="en-US" sz="1600" dirty="0"/>
              <a:t>http://elearning.uaf.edu/cc/otolith/extraction/rockfish.htm. </a:t>
            </a:r>
            <a:r>
              <a:rPr lang="el-GR" sz="1600" dirty="0"/>
              <a:t>Πηγή: </a:t>
            </a:r>
            <a:r>
              <a:rPr lang="en-US" sz="1600" dirty="0"/>
              <a:t>http://elearning.uaf.edu.</a:t>
            </a:r>
          </a:p>
          <a:p>
            <a:pPr>
              <a:spcBef>
                <a:spcPts val="600"/>
              </a:spcBef>
            </a:pPr>
            <a:r>
              <a:rPr lang="el-GR" sz="1600" b="1" dirty="0" smtClean="0"/>
              <a:t>Εικόνα </a:t>
            </a:r>
            <a:r>
              <a:rPr lang="el-GR" sz="1600" b="1" dirty="0"/>
              <a:t>10 -11. </a:t>
            </a:r>
            <a:r>
              <a:rPr lang="en-US" sz="1600" dirty="0"/>
              <a:t>Copyrighted.</a:t>
            </a:r>
          </a:p>
          <a:p>
            <a:pPr>
              <a:spcBef>
                <a:spcPts val="600"/>
              </a:spcBef>
            </a:pPr>
            <a:r>
              <a:rPr lang="el-GR" sz="1600" b="1" dirty="0" smtClean="0"/>
              <a:t>Εικόνα </a:t>
            </a:r>
            <a:r>
              <a:rPr lang="el-GR" sz="1600" b="1" dirty="0"/>
              <a:t>12. </a:t>
            </a:r>
            <a:r>
              <a:rPr lang="el-GR" sz="1600" dirty="0"/>
              <a:t>Σύνδεσμος: </a:t>
            </a:r>
            <a:r>
              <a:rPr lang="en-US" sz="1600" dirty="0"/>
              <a:t>http://oceanviewer.org/report-sighting/fish. </a:t>
            </a:r>
            <a:r>
              <a:rPr lang="el-GR" sz="1600" dirty="0"/>
              <a:t>Πηγή: </a:t>
            </a:r>
            <a:r>
              <a:rPr lang="en-US" sz="1600" dirty="0"/>
              <a:t>http://oceanviewer.org. </a:t>
            </a:r>
          </a:p>
          <a:p>
            <a:pPr>
              <a:spcBef>
                <a:spcPts val="600"/>
              </a:spcBef>
            </a:pPr>
            <a:r>
              <a:rPr lang="el-GR" sz="1600" b="1" dirty="0" smtClean="0"/>
              <a:t>Εικόνα </a:t>
            </a:r>
            <a:r>
              <a:rPr lang="el-GR" sz="1600" b="1" dirty="0"/>
              <a:t>13. </a:t>
            </a:r>
            <a:r>
              <a:rPr lang="el-GR" sz="1600" dirty="0"/>
              <a:t>Ίδια με την εικόνα 12.</a:t>
            </a:r>
          </a:p>
          <a:p>
            <a:pPr>
              <a:spcBef>
                <a:spcPts val="600"/>
              </a:spcBef>
            </a:pPr>
            <a:endParaRPr lang="el-GR" sz="160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307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Θα εξετασθεί ένας αντιπρόσωπος </a:t>
            </a:r>
            <a:br>
              <a:rPr lang="el-GR" dirty="0"/>
            </a:br>
            <a:r>
              <a:rPr lang="el-GR" dirty="0"/>
              <a:t>της οικογένειας </a:t>
            </a:r>
            <a:r>
              <a:rPr lang="el-GR" dirty="0" err="1"/>
              <a:t>Scombridae</a:t>
            </a:r>
            <a:endParaRPr lang="el-GR" dirty="0"/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92" y="2660174"/>
            <a:ext cx="7138416" cy="2682240"/>
          </a:xfrm>
        </p:spPr>
      </p:pic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832950" y="5053692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…και ένας αντιπρόσωπος </a:t>
            </a:r>
            <a:br>
              <a:rPr lang="el-GR" sz="4000" dirty="0"/>
            </a:br>
            <a:r>
              <a:rPr lang="el-GR" sz="4000" dirty="0"/>
              <a:t>της οικογένειας </a:t>
            </a:r>
            <a:r>
              <a:rPr lang="el-GR" sz="4000" dirty="0" err="1" smtClean="0"/>
              <a:t>Sparidae</a:t>
            </a:r>
            <a:endParaRPr lang="el-GR" sz="400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881006" y="5459495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</a:t>
            </a:r>
            <a:endParaRPr lang="el-GR" sz="1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488" y="2137459"/>
            <a:ext cx="5953470" cy="33220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defRPr/>
            </a:pPr>
            <a:r>
              <a:rPr lang="el-GR" sz="2200" dirty="0" err="1" smtClean="0">
                <a:effectLst/>
              </a:rPr>
              <a:t>Ιχθυόμετρο</a:t>
            </a:r>
            <a:r>
              <a:rPr lang="el-GR" sz="2200" dirty="0" smtClean="0">
                <a:effectLst/>
              </a:rPr>
              <a:t>.</a:t>
            </a:r>
            <a:r>
              <a:rPr lang="el-GR" sz="2200" dirty="0" smtClean="0">
                <a:cs typeface="Times New Roman" pitchFamily="18" charset="0"/>
              </a:rPr>
              <a:t> </a:t>
            </a:r>
            <a:endParaRPr lang="el-GR" sz="2200" dirty="0" smtClean="0"/>
          </a:p>
          <a:p>
            <a:pPr algn="just">
              <a:lnSpc>
                <a:spcPct val="150000"/>
              </a:lnSpc>
              <a:buClr>
                <a:schemeClr val="tx1"/>
              </a:buClr>
              <a:defRPr/>
            </a:pPr>
            <a:r>
              <a:rPr lang="el-GR" sz="2200" dirty="0" smtClean="0">
                <a:effectLst/>
              </a:rPr>
              <a:t>Χάρακας.</a:t>
            </a:r>
            <a:r>
              <a:rPr lang="el-GR" sz="2200" dirty="0" smtClean="0">
                <a:cs typeface="Times New Roman" pitchFamily="18" charset="0"/>
              </a:rPr>
              <a:t> </a:t>
            </a:r>
            <a:endParaRPr lang="el-GR" sz="2200" dirty="0" smtClean="0"/>
          </a:p>
          <a:p>
            <a:pPr algn="just">
              <a:lnSpc>
                <a:spcPct val="150000"/>
              </a:lnSpc>
              <a:buClr>
                <a:schemeClr val="tx1"/>
              </a:buClr>
              <a:defRPr/>
            </a:pPr>
            <a:r>
              <a:rPr lang="el-GR" sz="2200" dirty="0" smtClean="0">
                <a:effectLst/>
              </a:rPr>
              <a:t>Μεγεθυντικός φακός.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defRPr/>
            </a:pPr>
            <a:r>
              <a:rPr lang="el-GR" sz="2200" dirty="0" smtClean="0">
                <a:effectLst/>
              </a:rPr>
              <a:t>Λαβίδα.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defRPr/>
            </a:pPr>
            <a:r>
              <a:rPr lang="el-GR" sz="2200" dirty="0" smtClean="0">
                <a:effectLst/>
              </a:rPr>
              <a:t>Καρφίτσες.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defRPr/>
            </a:pPr>
            <a:r>
              <a:rPr lang="el-GR" sz="2200" dirty="0" err="1" smtClean="0">
                <a:effectLst/>
              </a:rPr>
              <a:t>Αντικειμενοφόροι</a:t>
            </a:r>
            <a:r>
              <a:rPr lang="el-GR" sz="2200" dirty="0" smtClean="0">
                <a:effectLst/>
              </a:rPr>
              <a:t> πλάκες.</a:t>
            </a:r>
            <a:endParaRPr lang="en-GB" sz="2200" dirty="0" smtClean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Για την άσκηση είναι απαραίτητα:</a:t>
            </a:r>
            <a:endParaRPr lang="el-GR" sz="4000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Τι είναι </a:t>
            </a:r>
            <a:r>
              <a:rPr lang="el-GR" sz="4000" dirty="0" smtClean="0"/>
              <a:t>τα </a:t>
            </a:r>
            <a:r>
              <a:rPr lang="el-GR" sz="4000" dirty="0"/>
              <a:t>σωματομετρικά χαρακτηριστικά </a:t>
            </a:r>
            <a:r>
              <a:rPr lang="en-US" sz="4000" dirty="0" smtClean="0"/>
              <a:t>;</a:t>
            </a:r>
            <a:endParaRPr lang="el-GR" sz="4000" dirty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Font typeface="Monotype Sorts" pitchFamily="2" charset="2"/>
              <a:buNone/>
            </a:pPr>
            <a:r>
              <a:rPr lang="el-GR" altLang="en-US" sz="2200" dirty="0" smtClean="0">
                <a:effectLst/>
              </a:rPr>
              <a:t>Οι μετρήσεις των γραμμικών διαστάσεων των χαρακτηριστικών του σώματος των ιχθύων, όπως :</a:t>
            </a:r>
          </a:p>
          <a:p>
            <a:pPr marL="0" indent="0">
              <a:spcBef>
                <a:spcPts val="1200"/>
              </a:spcBef>
              <a:buFont typeface="Monotype Sorts" pitchFamily="2" charset="2"/>
              <a:buNone/>
            </a:pPr>
            <a:endParaRPr lang="el-GR" altLang="en-US" sz="2200" dirty="0" smtClean="0">
              <a:effectLst/>
            </a:endParaRPr>
          </a:p>
          <a:p>
            <a:pPr marL="216000" indent="-216000">
              <a:spcBef>
                <a:spcPts val="1200"/>
              </a:spcBef>
            </a:pPr>
            <a:r>
              <a:rPr lang="el-GR" altLang="en-US" sz="2200" dirty="0" smtClean="0">
                <a:effectLst/>
              </a:rPr>
              <a:t>ολικό μήκος,</a:t>
            </a:r>
          </a:p>
          <a:p>
            <a:pPr marL="216000" indent="-216000">
              <a:spcBef>
                <a:spcPts val="1200"/>
              </a:spcBef>
            </a:pPr>
            <a:r>
              <a:rPr lang="el-GR" altLang="en-US" sz="2200" dirty="0" err="1" smtClean="0">
                <a:effectLst/>
              </a:rPr>
              <a:t>μεσουραίο</a:t>
            </a:r>
            <a:r>
              <a:rPr lang="el-GR" altLang="en-US" sz="2200" dirty="0" smtClean="0">
                <a:effectLst/>
              </a:rPr>
              <a:t> μήκος, </a:t>
            </a:r>
          </a:p>
          <a:p>
            <a:pPr marL="216000" indent="-216000">
              <a:spcBef>
                <a:spcPts val="1200"/>
              </a:spcBef>
            </a:pPr>
            <a:r>
              <a:rPr lang="el-GR" altLang="en-US" sz="2200" dirty="0" smtClean="0">
                <a:effectLst/>
              </a:rPr>
              <a:t>μήκος κεφαλής, </a:t>
            </a:r>
          </a:p>
          <a:p>
            <a:pPr marL="216000" indent="-216000">
              <a:spcBef>
                <a:spcPts val="1200"/>
              </a:spcBef>
            </a:pPr>
            <a:r>
              <a:rPr lang="el-GR" altLang="en-US" sz="2200" dirty="0" smtClean="0">
                <a:effectLst/>
              </a:rPr>
              <a:t>ύψος σώματος,</a:t>
            </a:r>
          </a:p>
          <a:p>
            <a:pPr marL="216000" indent="-216000">
              <a:spcBef>
                <a:spcPts val="1200"/>
              </a:spcBef>
            </a:pPr>
            <a:r>
              <a:rPr lang="el-GR" altLang="en-US" sz="2200" dirty="0" smtClean="0">
                <a:effectLst/>
              </a:rPr>
              <a:t>διάμετρος οφθαλμού.</a:t>
            </a:r>
            <a:endParaRPr lang="en-GB" altLang="en-US" sz="2200" dirty="0" smtClean="0">
              <a:effectLst/>
              <a:cs typeface="Times New Roman" panose="02020603050405020304" pitchFamily="18" charset="0"/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ext Box 18"/>
          <p:cNvSpPr txBox="1">
            <a:spLocks noChangeArrowheads="1"/>
          </p:cNvSpPr>
          <p:nvPr/>
        </p:nvSpPr>
        <p:spPr bwMode="auto">
          <a:xfrm>
            <a:off x="4479925" y="36226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/>
          </a:p>
        </p:txBody>
      </p:sp>
      <p:sp>
        <p:nvSpPr>
          <p:cNvPr id="19" name="Τίτλος 1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Σωματομετρικά χαρακτηριστικά</a:t>
            </a:r>
            <a:r>
              <a:rPr lang="en-US" sz="4000" dirty="0" smtClean="0"/>
              <a:t> 1/5</a:t>
            </a:r>
            <a:endParaRPr lang="el-GR" sz="4000" dirty="0"/>
          </a:p>
        </p:txBody>
      </p:sp>
      <p:pic>
        <p:nvPicPr>
          <p:cNvPr id="21" name="Θέση περιεχομένου 2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960887"/>
            <a:ext cx="7886700" cy="4080814"/>
          </a:xfrm>
        </p:spPr>
      </p:pic>
      <p:sp>
        <p:nvSpPr>
          <p:cNvPr id="22" name="Θέση υποσέλιδου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832950" y="5764702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3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ext Box 18"/>
          <p:cNvSpPr txBox="1">
            <a:spLocks noChangeArrowheads="1"/>
          </p:cNvSpPr>
          <p:nvPr/>
        </p:nvSpPr>
        <p:spPr bwMode="auto">
          <a:xfrm>
            <a:off x="4479925" y="36226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/>
          </a:p>
        </p:txBody>
      </p:sp>
      <p:sp>
        <p:nvSpPr>
          <p:cNvPr id="19" name="Τίτλος 1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Σωματομετρικά </a:t>
            </a:r>
            <a:r>
              <a:rPr lang="el-GR" sz="4000" dirty="0" smtClean="0"/>
              <a:t>χαρακτηριστικά</a:t>
            </a:r>
            <a:r>
              <a:rPr lang="en-US" sz="4000" dirty="0" smtClean="0"/>
              <a:t> 2/5</a:t>
            </a:r>
            <a:endParaRPr lang="el-GR" sz="4000" dirty="0"/>
          </a:p>
        </p:txBody>
      </p:sp>
      <p:pic>
        <p:nvPicPr>
          <p:cNvPr id="21" name="Θέση περιεχομένου 2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309" y="1532188"/>
            <a:ext cx="6789642" cy="4562713"/>
          </a:xfrm>
        </p:spPr>
      </p:pic>
      <p:sp>
        <p:nvSpPr>
          <p:cNvPr id="22" name="Θέση υποσέλιδου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1η. Εργαστηριακή Άσκηση Μορφομετρίας Οστεϊχθύος</a:t>
            </a:r>
            <a:endParaRPr lang="en-US" dirty="0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843829" y="5675015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4</a:t>
            </a:r>
            <a:endParaRPr lang="el-GR" sz="1200" dirty="0"/>
          </a:p>
        </p:txBody>
      </p:sp>
    </p:spTree>
    <p:extLst>
      <p:ext uri="{BB962C8B-B14F-4D97-AF65-F5344CB8AC3E}">
        <p14:creationId xmlns="" xmlns:p14="http://schemas.microsoft.com/office/powerpoint/2010/main" val="237043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Πρασινοκίτρινο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Θέμα του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EMPLATE1.pptx" id="{384095AA-3FED-4702-B384-88A1E9625162}" vid="{8E3B2130-187F-4ED6-B635-B15099330E8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1332</TotalTime>
  <Words>1295</Words>
  <Application>Microsoft Office PowerPoint</Application>
  <PresentationFormat>On-screen Show (4:3)</PresentationFormat>
  <Paragraphs>250</Paragraphs>
  <Slides>33</Slides>
  <Notes>21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Θέμα του Office</vt:lpstr>
      <vt:lpstr>Document</vt:lpstr>
      <vt:lpstr>Έγγραφο</vt:lpstr>
      <vt:lpstr>Chart</vt:lpstr>
      <vt:lpstr>Ιχθυολογία</vt:lpstr>
      <vt:lpstr>Εργασίες Άσκησης</vt:lpstr>
      <vt:lpstr>Σκοπός της άσκησης</vt:lpstr>
      <vt:lpstr>Θα εξετασθεί ένας αντιπρόσωπος  της οικογένειας Scombridae</vt:lpstr>
      <vt:lpstr>…και ένας αντιπρόσωπος  της οικογένειας Sparidae</vt:lpstr>
      <vt:lpstr>Για την άσκηση είναι απαραίτητα:</vt:lpstr>
      <vt:lpstr>Τι είναι τα σωματομετρικά χαρακτηριστικά ;</vt:lpstr>
      <vt:lpstr>Σωματομετρικά χαρακτηριστικά 1/5</vt:lpstr>
      <vt:lpstr>Σωματομετρικά χαρακτηριστικά 2/5</vt:lpstr>
      <vt:lpstr>Σωματομετρικά χαρακτηριστικά 3/5</vt:lpstr>
      <vt:lpstr>Σωματομετρικά χαρακτηριστικά 4/5</vt:lpstr>
      <vt:lpstr>Σωματομετρικά χαρακτηριστικά 5/5</vt:lpstr>
      <vt:lpstr>Τι είναι Μεριστικά χαρακτηριστικά ;</vt:lpstr>
      <vt:lpstr>Βραγχιακές άκανθες 1/2</vt:lpstr>
      <vt:lpstr>Βραγχιακές άκανθες 2/2</vt:lpstr>
      <vt:lpstr>Ακτίνες πτερυγίων</vt:lpstr>
      <vt:lpstr>Πτερυγίδια</vt:lpstr>
      <vt:lpstr>Παράδειγμα μελέτης μορφομετρίας του είδους Thunnus alalunga</vt:lpstr>
      <vt:lpstr>Σχέσεις μήκους - βάρους</vt:lpstr>
      <vt:lpstr>Μορφομετρικοί χαρακτήρες</vt:lpstr>
      <vt:lpstr>Μεριστικοί χαρακτήρες</vt:lpstr>
      <vt:lpstr>Εξισώσεις μήκους-βάρους</vt:lpstr>
      <vt:lpstr>Σύγκριση σχέσεων μήκους - βάρους</vt:lpstr>
      <vt:lpstr>Συμπεράσματα</vt:lpstr>
      <vt:lpstr>Εργασία εργαστηρίου</vt:lpstr>
      <vt:lpstr>Τέλος Παρουσίασης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 Χρήσης Έργων Τρίτων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Vassiliki Siafaka</dc:creator>
  <cp:lastModifiedBy>Πανεπιστημιο</cp:lastModifiedBy>
  <cp:revision>231</cp:revision>
  <dcterms:created xsi:type="dcterms:W3CDTF">2015-03-24T06:43:16Z</dcterms:created>
  <dcterms:modified xsi:type="dcterms:W3CDTF">2016-10-18T02:40:40Z</dcterms:modified>
</cp:coreProperties>
</file>