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66" r:id="rId3"/>
    <p:sldId id="265" r:id="rId4"/>
    <p:sldId id="274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309" r:id="rId19"/>
    <p:sldId id="310" r:id="rId20"/>
    <p:sldId id="311" r:id="rId21"/>
    <p:sldId id="312" r:id="rId22"/>
    <p:sldId id="313" r:id="rId23"/>
    <p:sldId id="314" r:id="rId24"/>
    <p:sldId id="315" r:id="rId25"/>
    <p:sldId id="316" r:id="rId26"/>
    <p:sldId id="317" r:id="rId27"/>
    <p:sldId id="321" r:id="rId28"/>
    <p:sldId id="318" r:id="rId29"/>
    <p:sldId id="280" r:id="rId30"/>
    <p:sldId id="290" r:id="rId31"/>
    <p:sldId id="295" r:id="rId32"/>
    <p:sldId id="292" r:id="rId33"/>
    <p:sldId id="291" r:id="rId34"/>
    <p:sldId id="294" r:id="rId3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266"/>
            <p14:sldId id="265"/>
            <p14:sldId id="274"/>
            <p14:sldId id="296"/>
            <p14:sldId id="297"/>
            <p14:sldId id="298"/>
            <p14:sldId id="299"/>
          </p14:sldIdLst>
        </p14:section>
        <p14:section name="Untitled Section" id="{0F1CB131-A6BD-43D0-B8D4-1F27CEF7A05E}">
          <p14:sldIdLst>
            <p14:sldId id="300"/>
            <p14:sldId id="301"/>
            <p14:sldId id="302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  <p14:sldId id="313"/>
            <p14:sldId id="314"/>
            <p14:sldId id="315"/>
            <p14:sldId id="316"/>
            <p14:sldId id="317"/>
            <p14:sldId id="321"/>
            <p14:sldId id="318"/>
            <p14:sldId id="280"/>
            <p14:sldId id="290"/>
            <p14:sldId id="295"/>
            <p14:sldId id="292"/>
            <p14:sldId id="291"/>
            <p14:sldId id="2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 varScale="1">
        <p:scale>
          <a:sx n="71" d="100"/>
          <a:sy n="71" d="100"/>
        </p:scale>
        <p:origin x="72" y="8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pPr/>
              <a:t>6/7/2015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249892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99682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22791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59724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3662649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2300123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58863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450123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687911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300691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  <a:ea typeface="+mn-ea"/>
                <a:cs typeface="+mn-cs"/>
              </a:rPr>
              <a:t>Εργασία</a:t>
            </a:r>
            <a:r>
              <a:rPr lang="el-GR" sz="1000" baseline="0" dirty="0" smtClean="0">
                <a:solidFill>
                  <a:srgbClr val="5075BC"/>
                </a:solidFill>
                <a:ea typeface="+mn-ea"/>
                <a:cs typeface="+mn-cs"/>
              </a:rPr>
              <a:t> 2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27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/>
          <a:lstStyle/>
          <a:p>
            <a:r>
              <a:rPr lang="el-GR" dirty="0" smtClean="0">
                <a:solidFill>
                  <a:srgbClr val="5075BC"/>
                </a:solidFill>
              </a:rPr>
              <a:t>Πρακτική Άσκηση σε σχολεία της δευτεροβάθμιας εκπαίδευσης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384823"/>
            <a:ext cx="7776864" cy="1752600"/>
          </a:xfrm>
        </p:spPr>
        <p:txBody>
          <a:bodyPr>
            <a:noAutofit/>
          </a:bodyPr>
          <a:lstStyle/>
          <a:p>
            <a:r>
              <a:rPr lang="el-GR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</a:t>
            </a: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1: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2800" dirty="0" smtClean="0"/>
              <a:t>Εργασία 2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l-GR" altLang="el-GR" sz="2800" dirty="0" smtClean="0"/>
              <a:t>Δέσποινα </a:t>
            </a:r>
            <a:r>
              <a:rPr lang="el-GR" altLang="el-GR" sz="2800" dirty="0" err="1" smtClean="0"/>
              <a:t>Πόταρη</a:t>
            </a:r>
            <a:endParaRPr lang="el-GR" altLang="el-GR" sz="2800" dirty="0" smtClean="0"/>
          </a:p>
          <a:p>
            <a:r>
              <a:rPr lang="el-GR" sz="2800" dirty="0" smtClean="0"/>
              <a:t>Σχολή Θετικών επιστημών</a:t>
            </a:r>
          </a:p>
          <a:p>
            <a:r>
              <a:rPr lang="el-GR" sz="2800" dirty="0" smtClean="0"/>
              <a:t>Τμήμα Μαθηματικό</a:t>
            </a:r>
            <a:endParaRPr lang="en-US" sz="2800" dirty="0" smtClean="0"/>
          </a:p>
          <a:p>
            <a:endParaRPr lang="en-US" sz="2800" dirty="0" smtClean="0"/>
          </a:p>
          <a:p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Βαβυλωνιακά μαθηματικά</a:t>
            </a:r>
            <a:endParaRPr lang="el-GR" dirty="0"/>
          </a:p>
        </p:txBody>
      </p:sp>
      <p:pic>
        <p:nvPicPr>
          <p:cNvPr id="9" name="Θέση περιεχομένου 8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23853" y="1557338"/>
            <a:ext cx="7708994" cy="4525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/>
              <a:t>MS 3048</a:t>
            </a:r>
            <a:endParaRPr lang="el-GR" dirty="0"/>
          </a:p>
        </p:txBody>
      </p:sp>
      <p:pic>
        <p:nvPicPr>
          <p:cNvPr id="6" name="7 - Θέση περιεχομένου" descr="ms3048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1600" y="1417638"/>
            <a:ext cx="3034680" cy="4580699"/>
          </a:xfrm>
        </p:spPr>
      </p:pic>
      <p:sp>
        <p:nvSpPr>
          <p:cNvPr id="7" name="8 - Ορθογώνιο"/>
          <p:cNvSpPr>
            <a:spLocks noChangeArrowheads="1"/>
          </p:cNvSpPr>
          <p:nvPr/>
        </p:nvSpPr>
        <p:spPr bwMode="auto">
          <a:xfrm>
            <a:off x="4097034" y="2060848"/>
            <a:ext cx="4572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l-GR" dirty="0"/>
              <a:t>TABLE WITH DATA FOR SOLVING CUBIC EQUATIONS, IN THE SUMERIAN SEXAGESIMAL SYSTEM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/>
              <a:t>MS 5112</a:t>
            </a:r>
            <a:endParaRPr lang="el-GR" dirty="0"/>
          </a:p>
        </p:txBody>
      </p:sp>
      <p:pic>
        <p:nvPicPr>
          <p:cNvPr id="5" name="3 - Θέση περιεχομένου" descr="ms5112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31640" y="1417638"/>
            <a:ext cx="2503746" cy="4392488"/>
          </a:xfrm>
        </p:spPr>
      </p:pic>
      <p:graphicFrame>
        <p:nvGraphicFramePr>
          <p:cNvPr id="6" name="5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121625"/>
              </p:ext>
            </p:extLst>
          </p:nvPr>
        </p:nvGraphicFramePr>
        <p:xfrm>
          <a:off x="4709826" y="1397222"/>
          <a:ext cx="3744862" cy="4574661"/>
        </p:xfrm>
        <a:graphic>
          <a:graphicData uri="http://schemas.openxmlformats.org/drawingml/2006/table">
            <a:tbl>
              <a:tblPr/>
              <a:tblGrid>
                <a:gridCol w="244941"/>
                <a:gridCol w="3499921"/>
              </a:tblGrid>
              <a:tr h="548986">
                <a:tc>
                  <a:txBody>
                    <a:bodyPr/>
                    <a:lstStyle/>
                    <a:p>
                      <a:r>
                        <a:rPr lang="el-GR" sz="1200" dirty="0"/>
                        <a:t>1.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METRIC ALGEBRA, A TWO WAYS EXTENDED SQUARE, GEOMETRIC SOLUTION PROCEDURE TO COMPLETE THE SSQUARE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65992">
                <a:tc>
                  <a:txBody>
                    <a:bodyPr/>
                    <a:lstStyle/>
                    <a:p>
                      <a:r>
                        <a:rPr lang="el-GR" sz="1200"/>
                        <a:t>2.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QUADRATIC-LINEAR AND QUADRATIC-RECTANGULAR SYSTEMS OF EQUATIONS FOR 2 UNKNOWNS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65992">
                <a:tc>
                  <a:txBody>
                    <a:bodyPr/>
                    <a:lstStyle/>
                    <a:p>
                      <a:r>
                        <a:rPr lang="el-GR" sz="1200"/>
                        <a:t>3.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THREE CONCENTRIC SQUARES WITH THEIR SIDES IN AN ARITHMETICAL PROGRESSION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2995">
                <a:tc>
                  <a:txBody>
                    <a:bodyPr/>
                    <a:lstStyle/>
                    <a:p>
                      <a:r>
                        <a:rPr lang="el-GR" sz="1200"/>
                        <a:t>4.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QUADRATIC LINEAR SYSTEM OF EQUATIONS FOR 2 SQUARES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65992">
                <a:tc>
                  <a:txBody>
                    <a:bodyPr/>
                    <a:lstStyle/>
                    <a:p>
                      <a:r>
                        <a:rPr lang="el-GR" sz="1200"/>
                        <a:t>5.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ARITHMETICAL PROGRESSION OF SQUARE SIDES OF 6 CONCENTRIC SQUARES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2995">
                <a:tc>
                  <a:txBody>
                    <a:bodyPr/>
                    <a:lstStyle/>
                    <a:p>
                      <a:r>
                        <a:rPr lang="el-GR" sz="1200"/>
                        <a:t>6.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QUADRATIC EQUATION WITH INCORRECT DATA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65992">
                <a:tc>
                  <a:txBody>
                    <a:bodyPr/>
                    <a:lstStyle/>
                    <a:p>
                      <a:r>
                        <a:rPr lang="el-GR" sz="1200"/>
                        <a:t>7.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RECTANGULAR-LINEAR SYSTEM OF EQUATIONS WITH ADDING/SUBRACTING A CORNER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65992">
                <a:tc>
                  <a:txBody>
                    <a:bodyPr/>
                    <a:lstStyle/>
                    <a:p>
                      <a:r>
                        <a:rPr lang="el-GR" sz="1200"/>
                        <a:t>8.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RECTANGLE WHERE THE AREA IS EQUAL TO THE LENGTH PLUS THE FRONT SOLVED BY METRIC ALGEBRA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48986">
                <a:tc>
                  <a:txBody>
                    <a:bodyPr/>
                    <a:lstStyle/>
                    <a:p>
                      <a:r>
                        <a:rPr lang="el-GR" sz="1200"/>
                        <a:t>9.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CHANGING THE FORM OF A RECTANGLE WHILE KEEPING THE AREA, A RECTANGULAR-LINEAR SYSTEM OF EQUATIONS FOR 2 UNKNOWNS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65992">
                <a:tc>
                  <a:txBody>
                    <a:bodyPr/>
                    <a:lstStyle/>
                    <a:p>
                      <a:r>
                        <a:rPr lang="el-GR" sz="1200"/>
                        <a:t>10.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 SYSTEM OF LINEAR EQUATIONS FOR THE LENGTH AND FRONT OF A RECTANGLE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2995">
                <a:tc>
                  <a:txBody>
                    <a:bodyPr/>
                    <a:lstStyle/>
                    <a:p>
                      <a:r>
                        <a:rPr lang="el-GR" sz="1200"/>
                        <a:t>11.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BASIC RECTANGULAR-LINEAR SYSTEM OF EQUATIONS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65992">
                <a:tc>
                  <a:txBody>
                    <a:bodyPr/>
                    <a:lstStyle/>
                    <a:p>
                      <a:r>
                        <a:rPr lang="el-GR" sz="1200"/>
                        <a:t>12.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A RECTANGULAR-LINEAR SYSTEM OF EQUATIONS REDUCED TO A QUADRATIC EQUATION BY SCALING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2995">
                <a:tc>
                  <a:txBody>
                    <a:bodyPr/>
                    <a:lstStyle/>
                    <a:p>
                      <a:r>
                        <a:rPr lang="el-GR" sz="1200"/>
                        <a:t>13.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RECTANGULAR-LINEAR SYSTEM OF EQUATIONS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/>
              <a:t>MS 3049</a:t>
            </a:r>
            <a:endParaRPr lang="el-GR" dirty="0"/>
          </a:p>
        </p:txBody>
      </p:sp>
      <p:pic>
        <p:nvPicPr>
          <p:cNvPr id="6" name="3 - Θέση περιεχομένου" descr="ms3049.jpg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1899" y="1435822"/>
            <a:ext cx="2578289" cy="3620032"/>
          </a:xfrm>
        </p:spPr>
      </p:pic>
      <p:sp>
        <p:nvSpPr>
          <p:cNvPr id="8" name="4 - Ορθογώνιο"/>
          <p:cNvSpPr>
            <a:spLocks noChangeArrowheads="1"/>
          </p:cNvSpPr>
          <p:nvPr/>
        </p:nvSpPr>
        <p:spPr bwMode="auto">
          <a:xfrm>
            <a:off x="3328215" y="1435822"/>
            <a:ext cx="3518361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l-GR" sz="2400" dirty="0"/>
              <a:t>PROPERTIES OF CHORDS OF CIRCLES, HERE CALLED BOW STRINGS, AND DIAMETERS IN CIRCLES; </a:t>
            </a:r>
          </a:p>
          <a:p>
            <a:r>
              <a:rPr lang="en-US" altLang="el-GR" sz="2400" dirty="0"/>
              <a:t>PROBLEM OF A GATE IN THE CITY WALL, WITH A SOLUTION IN INTEGERS TO THE THREE-DIMENSIONAL DIAGONAL EQUATION </a:t>
            </a:r>
          </a:p>
        </p:txBody>
      </p:sp>
      <p:pic>
        <p:nvPicPr>
          <p:cNvPr id="9" name="5 - Θέση περιεχομένου" descr="ms2192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124603" y="1403737"/>
            <a:ext cx="1570490" cy="341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3031" y="470942"/>
            <a:ext cx="337185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800831" y="2708920"/>
            <a:ext cx="2087562" cy="18732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  <a:defRPr/>
            </a:pPr>
            <a:r>
              <a:rPr lang="el-GR" sz="1100">
                <a:latin typeface="Calibri" pitchFamily="34" charset="0"/>
                <a:cs typeface="+mn-cs"/>
              </a:rPr>
              <a:t>        </a:t>
            </a:r>
            <a:endParaRPr lang="el-GR">
              <a:cs typeface="+mn-cs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377093" y="2061220"/>
            <a:ext cx="79216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600"/>
              <a:t>x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864206" y="3285182"/>
            <a:ext cx="792162" cy="5762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600"/>
              <a:t>x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448531" y="4798070"/>
            <a:ext cx="792162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600"/>
              <a:t>x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4032856" y="3285182"/>
            <a:ext cx="792162" cy="5762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600"/>
              <a:t>x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2448531" y="3213745"/>
            <a:ext cx="792162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6000"/>
              <a:t>x</a:t>
            </a:r>
            <a:r>
              <a:rPr lang="el-GR" altLang="el-GR" sz="6000" baseline="30000"/>
              <a:t>2</a:t>
            </a:r>
            <a:endParaRPr lang="el-GR" altLang="el-GR" sz="6000">
              <a:latin typeface="Arial" panose="020B0604020202020204" pitchFamily="34" charset="0"/>
            </a:endParaRP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4896456" y="2708920"/>
            <a:ext cx="2736850" cy="187325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  <a:defRPr/>
            </a:pPr>
            <a:r>
              <a:rPr lang="el-GR" sz="1100">
                <a:latin typeface="Calibri" pitchFamily="34" charset="0"/>
                <a:cs typeface="+mn-cs"/>
              </a:rPr>
              <a:t>        </a:t>
            </a:r>
            <a:endParaRPr lang="el-GR">
              <a:cs typeface="+mn-cs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7777768" y="3285182"/>
            <a:ext cx="503238" cy="5762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600"/>
              <a:t>x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5833081" y="1989782"/>
            <a:ext cx="792162" cy="5746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600"/>
              <a:t>6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5904518" y="4725045"/>
            <a:ext cx="792163" cy="5762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600"/>
              <a:t>6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5472718" y="3213745"/>
            <a:ext cx="1439863" cy="93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6000"/>
              <a:t>6.x</a:t>
            </a:r>
            <a:endParaRPr lang="el-GR" altLang="el-GR" sz="6000">
              <a:latin typeface="Arial" panose="020B0604020202020204" pitchFamily="34" charset="0"/>
            </a:endParaRPr>
          </a:p>
        </p:txBody>
      </p:sp>
      <p:cxnSp>
        <p:nvCxnSpPr>
          <p:cNvPr id="18" name="22 - Ευθεία γραμμή σύνδεσης"/>
          <p:cNvCxnSpPr>
            <a:stCxn id="13" idx="0"/>
            <a:endCxn id="13" idx="2"/>
          </p:cNvCxnSpPr>
          <p:nvPr/>
        </p:nvCxnSpPr>
        <p:spPr>
          <a:xfrm rot="16200000" flipH="1">
            <a:off x="5328256" y="3645545"/>
            <a:ext cx="1873250" cy="0"/>
          </a:xfrm>
          <a:prstGeom prst="line">
            <a:avLst/>
          </a:prstGeom>
          <a:ln>
            <a:solidFill>
              <a:schemeClr val="tx1">
                <a:alpha val="99000"/>
              </a:schemeClr>
            </a:solidFill>
            <a:prstDash val="lg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  <p:bldP spid="10" grpId="0"/>
      <p:bldP spid="11" grpId="0" animBg="1"/>
      <p:bldP spid="12" grpId="0"/>
      <p:bldP spid="13" grpId="0" animBg="1"/>
      <p:bldP spid="14" grpId="0" animBg="1"/>
      <p:bldP spid="15" grpId="0" animBg="1"/>
      <p:bldP spid="16" grpId="0" animBg="1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329" y="647933"/>
            <a:ext cx="337185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7510" y="807542"/>
            <a:ext cx="352425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122711" y="3284042"/>
            <a:ext cx="2089150" cy="18716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  <a:defRPr/>
            </a:pPr>
            <a:r>
              <a:rPr lang="el-GR" sz="1100">
                <a:latin typeface="Calibri" pitchFamily="34" charset="0"/>
                <a:cs typeface="+mn-cs"/>
              </a:rPr>
              <a:t>        </a:t>
            </a:r>
            <a:endParaRPr lang="el-GR">
              <a:cs typeface="+mn-cs"/>
            </a:endParaRPr>
          </a:p>
        </p:txBody>
      </p:sp>
      <p:sp>
        <p:nvSpPr>
          <p:cNvPr id="10" name="11 - Ορθογώνιο"/>
          <p:cNvSpPr/>
          <p:nvPr/>
        </p:nvSpPr>
        <p:spPr>
          <a:xfrm>
            <a:off x="4283298" y="3284042"/>
            <a:ext cx="1368425" cy="18716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1" name="12 - Ορθογώνιο"/>
          <p:cNvSpPr/>
          <p:nvPr/>
        </p:nvSpPr>
        <p:spPr>
          <a:xfrm>
            <a:off x="5723161" y="3284042"/>
            <a:ext cx="1368425" cy="187166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7380511" y="3860304"/>
            <a:ext cx="358775" cy="5762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600"/>
              <a:t>x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2195736" y="2564904"/>
            <a:ext cx="4752975" cy="5746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endParaRPr lang="el-GR" altLang="el-GR" sz="3600">
              <a:latin typeface="Arial" panose="020B0604020202020204" pitchFamily="34" charset="0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4499198" y="3931742"/>
            <a:ext cx="79216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600"/>
              <a:t>3.x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5867623" y="4004767"/>
            <a:ext cx="79216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600"/>
              <a:t>3.x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2914873" y="3860304"/>
            <a:ext cx="64928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200"/>
              <a:t>x</a:t>
            </a:r>
            <a:r>
              <a:rPr lang="el-GR" altLang="el-GR" sz="3200" baseline="30000"/>
              <a:t>2</a:t>
            </a:r>
            <a:endParaRPr lang="el-GR" altLang="el-GR" sz="3200">
              <a:latin typeface="Arial" panose="020B0604020202020204" pitchFamily="34" charset="0"/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1619473" y="3860304"/>
            <a:ext cx="431800" cy="5762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600"/>
              <a:t>x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cxnSp>
        <p:nvCxnSpPr>
          <p:cNvPr id="18" name="34 - Ευθύγραμμο βέλος σύνδεσης"/>
          <p:cNvCxnSpPr/>
          <p:nvPr/>
        </p:nvCxnSpPr>
        <p:spPr>
          <a:xfrm>
            <a:off x="3419698" y="2923679"/>
            <a:ext cx="863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36 - Ευθύγραμμο βέλος σύνδεσης"/>
          <p:cNvCxnSpPr/>
          <p:nvPr/>
        </p:nvCxnSpPr>
        <p:spPr>
          <a:xfrm rot="10800000">
            <a:off x="4211861" y="2923679"/>
            <a:ext cx="71913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38 - Ευθύγραμμο βέλος σύνδεσης"/>
          <p:cNvCxnSpPr/>
          <p:nvPr/>
        </p:nvCxnSpPr>
        <p:spPr>
          <a:xfrm>
            <a:off x="5148486" y="2923679"/>
            <a:ext cx="50323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40 - Ευθύγραμμο βέλος σύνδεσης"/>
          <p:cNvCxnSpPr/>
          <p:nvPr/>
        </p:nvCxnSpPr>
        <p:spPr>
          <a:xfrm rot="10800000">
            <a:off x="5580286" y="2923679"/>
            <a:ext cx="6477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45 - Ευθύγραμμο βέλος σύνδεσης"/>
          <p:cNvCxnSpPr/>
          <p:nvPr/>
        </p:nvCxnSpPr>
        <p:spPr>
          <a:xfrm>
            <a:off x="6443886" y="2923679"/>
            <a:ext cx="57626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47 - Ευθύγραμμο βέλος σύνδεσης"/>
          <p:cNvCxnSpPr/>
          <p:nvPr/>
        </p:nvCxnSpPr>
        <p:spPr>
          <a:xfrm rot="10800000">
            <a:off x="2122711" y="2923679"/>
            <a:ext cx="108108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49 - Ευθύγραμμο βέλος σύνδεσης"/>
          <p:cNvCxnSpPr>
            <a:stCxn id="12" idx="0"/>
          </p:cNvCxnSpPr>
          <p:nvPr/>
        </p:nvCxnSpPr>
        <p:spPr>
          <a:xfrm rot="16200000" flipV="1">
            <a:off x="7181279" y="3481686"/>
            <a:ext cx="720725" cy="365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51 - Ευθύγραμμο βέλος σύνδεσης"/>
          <p:cNvCxnSpPr>
            <a:stCxn id="12" idx="2"/>
          </p:cNvCxnSpPr>
          <p:nvPr/>
        </p:nvCxnSpPr>
        <p:spPr>
          <a:xfrm rot="16200000" flipH="1">
            <a:off x="7218586" y="4777879"/>
            <a:ext cx="719137" cy="365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53 - Ευθύγραμμο βέλος σύνδεσης"/>
          <p:cNvCxnSpPr/>
          <p:nvPr/>
        </p:nvCxnSpPr>
        <p:spPr>
          <a:xfrm rot="5400000" flipH="1" flipV="1">
            <a:off x="1402779" y="3500736"/>
            <a:ext cx="7207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71 - Ευθύγραμμο βέλος σύνδεσης"/>
          <p:cNvCxnSpPr>
            <a:stCxn id="17" idx="2"/>
          </p:cNvCxnSpPr>
          <p:nvPr/>
        </p:nvCxnSpPr>
        <p:spPr>
          <a:xfrm rot="5400000">
            <a:off x="1475010" y="4796930"/>
            <a:ext cx="7207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3059336" y="2564904"/>
            <a:ext cx="431800" cy="5746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600"/>
              <a:t>x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4715098" y="2564904"/>
            <a:ext cx="433388" cy="5746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600"/>
              <a:t>3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6083523" y="2564904"/>
            <a:ext cx="431800" cy="5746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600"/>
              <a:t>3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5075461" y="2060079"/>
            <a:ext cx="792162" cy="5762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600"/>
              <a:t>6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cxnSp>
        <p:nvCxnSpPr>
          <p:cNvPr id="32" name="31 - Ευθύγραμμο βέλος σύνδεσης"/>
          <p:cNvCxnSpPr>
            <a:stCxn id="31" idx="1"/>
          </p:cNvCxnSpPr>
          <p:nvPr/>
        </p:nvCxnSpPr>
        <p:spPr>
          <a:xfrm rot="10800000">
            <a:off x="4211861" y="2347417"/>
            <a:ext cx="86360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3 - Ευθύγραμμο βέλος σύνδεσης"/>
          <p:cNvCxnSpPr>
            <a:stCxn id="31" idx="3"/>
          </p:cNvCxnSpPr>
          <p:nvPr/>
        </p:nvCxnSpPr>
        <p:spPr>
          <a:xfrm>
            <a:off x="5867623" y="2347417"/>
            <a:ext cx="115252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4" grpId="0"/>
      <p:bldP spid="15" grpId="0"/>
      <p:bldP spid="16" grpId="0"/>
      <p:bldP spid="1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692696"/>
            <a:ext cx="2914610" cy="527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70942"/>
            <a:ext cx="337185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483123" y="2277641"/>
            <a:ext cx="1871663" cy="18716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  <a:defRPr/>
            </a:pPr>
            <a:r>
              <a:rPr lang="el-GR" sz="1100">
                <a:latin typeface="Calibri" pitchFamily="34" charset="0"/>
                <a:cs typeface="+mn-cs"/>
              </a:rPr>
              <a:t>        </a:t>
            </a:r>
            <a:endParaRPr lang="el-GR">
              <a:cs typeface="+mn-cs"/>
            </a:endParaRPr>
          </a:p>
        </p:txBody>
      </p:sp>
      <p:sp>
        <p:nvSpPr>
          <p:cNvPr id="9" name="6 - Ορθογώνιο"/>
          <p:cNvSpPr/>
          <p:nvPr/>
        </p:nvSpPr>
        <p:spPr>
          <a:xfrm>
            <a:off x="4427811" y="2277641"/>
            <a:ext cx="1368425" cy="18716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4427811" y="4220741"/>
            <a:ext cx="1368425" cy="1368425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l-GR" altLang="el-GR" sz="1100"/>
              <a:t>        </a:t>
            </a:r>
            <a:endParaRPr lang="el-GR" altLang="el-GR">
              <a:latin typeface="Arial" panose="020B0604020202020204" pitchFamily="34" charset="0"/>
            </a:endParaRPr>
          </a:p>
        </p:txBody>
      </p:sp>
      <p:sp>
        <p:nvSpPr>
          <p:cNvPr id="11" name="8 - Ορθογώνιο"/>
          <p:cNvSpPr/>
          <p:nvPr/>
        </p:nvSpPr>
        <p:spPr>
          <a:xfrm rot="16200000">
            <a:off x="2734742" y="3969122"/>
            <a:ext cx="1368425" cy="18716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1762398" y="2780879"/>
            <a:ext cx="433388" cy="5762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600"/>
              <a:t>x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3203848" y="1772816"/>
            <a:ext cx="431800" cy="431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600"/>
              <a:t>x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4788173" y="4581104"/>
            <a:ext cx="64770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200"/>
              <a:t>3</a:t>
            </a:r>
            <a:r>
              <a:rPr lang="el-GR" altLang="el-GR" sz="3200" baseline="30000"/>
              <a:t>2</a:t>
            </a:r>
            <a:endParaRPr lang="el-GR" altLang="el-GR" sz="3200">
              <a:latin typeface="Arial" panose="020B0604020202020204" pitchFamily="34" charset="0"/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3059386" y="4509666"/>
            <a:ext cx="792162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600"/>
              <a:t>3.x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1762398" y="4652541"/>
            <a:ext cx="433388" cy="5762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600"/>
              <a:t>3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4859611" y="1772816"/>
            <a:ext cx="647700" cy="431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600"/>
              <a:t>3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4715148" y="2925341"/>
            <a:ext cx="79216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600"/>
              <a:t>3.x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3059386" y="2925341"/>
            <a:ext cx="6477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200"/>
              <a:t>x</a:t>
            </a:r>
            <a:r>
              <a:rPr lang="el-GR" altLang="el-GR" sz="3200" baseline="30000"/>
              <a:t>2</a:t>
            </a:r>
            <a:endParaRPr lang="el-GR" altLang="el-GR" sz="3200">
              <a:latin typeface="Arial" panose="020B0604020202020204" pitchFamily="34" charset="0"/>
            </a:endParaRPr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619398" y="3580979"/>
            <a:ext cx="86360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200"/>
              <a:t>x+3</a:t>
            </a:r>
            <a:endParaRPr lang="el-GR" altLang="el-GR" sz="3200">
              <a:latin typeface="Arial" panose="020B0604020202020204" pitchFamily="34" charset="0"/>
            </a:endParaRPr>
          </a:p>
        </p:txBody>
      </p:sp>
      <p:cxnSp>
        <p:nvCxnSpPr>
          <p:cNvPr id="21" name="21 - Ευθύγραμμο βέλος σύνδεσης"/>
          <p:cNvCxnSpPr>
            <a:stCxn id="20" idx="0"/>
          </p:cNvCxnSpPr>
          <p:nvPr/>
        </p:nvCxnSpPr>
        <p:spPr>
          <a:xfrm rot="16200000" flipV="1">
            <a:off x="395561" y="2925341"/>
            <a:ext cx="1303338" cy="79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3 - Ευθύγραμμο βέλος σύνδεσης"/>
          <p:cNvCxnSpPr>
            <a:stCxn id="20" idx="2"/>
          </p:cNvCxnSpPr>
          <p:nvPr/>
        </p:nvCxnSpPr>
        <p:spPr>
          <a:xfrm rot="5400000">
            <a:off x="295548" y="4904954"/>
            <a:ext cx="1503363" cy="79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6 - Ευθύγραμμο βέλος σύνδεσης"/>
          <p:cNvCxnSpPr/>
          <p:nvPr/>
        </p:nvCxnSpPr>
        <p:spPr>
          <a:xfrm rot="10800000">
            <a:off x="2411686" y="1628354"/>
            <a:ext cx="1223962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8 - Ευθύγραμμο βέλος σύνδεσης"/>
          <p:cNvCxnSpPr/>
          <p:nvPr/>
        </p:nvCxnSpPr>
        <p:spPr>
          <a:xfrm>
            <a:off x="4570686" y="1628354"/>
            <a:ext cx="122555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3203848" y="5733629"/>
            <a:ext cx="431800" cy="431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600"/>
              <a:t>x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6012136" y="3068216"/>
            <a:ext cx="431800" cy="4333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600"/>
              <a:t>x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sp>
        <p:nvSpPr>
          <p:cNvPr id="27" name="1 - Τίτλος"/>
          <p:cNvSpPr txBox="1">
            <a:spLocks/>
          </p:cNvSpPr>
          <p:nvPr/>
        </p:nvSpPr>
        <p:spPr>
          <a:xfrm>
            <a:off x="6863954" y="3282736"/>
            <a:ext cx="1620838" cy="1339850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sz="2800" dirty="0">
                <a:latin typeface="+mj-lt"/>
                <a:ea typeface="+mj-ea"/>
                <a:cs typeface="+mj-cs"/>
              </a:rPr>
              <a:t>Τι του λείπει;</a:t>
            </a:r>
            <a:br>
              <a:rPr lang="el-GR" sz="2800" dirty="0">
                <a:latin typeface="+mj-lt"/>
                <a:ea typeface="+mj-ea"/>
                <a:cs typeface="+mj-cs"/>
              </a:rPr>
            </a:br>
            <a:endParaRPr lang="el-GR" sz="2800" dirty="0">
              <a:latin typeface="+mj-lt"/>
              <a:ea typeface="+mj-ea"/>
              <a:cs typeface="+mj-cs"/>
            </a:endParaRPr>
          </a:p>
        </p:txBody>
      </p:sp>
      <p:sp>
        <p:nvSpPr>
          <p:cNvPr id="28" name="1 - Τίτλος"/>
          <p:cNvSpPr txBox="1">
            <a:spLocks/>
          </p:cNvSpPr>
          <p:nvPr/>
        </p:nvSpPr>
        <p:spPr>
          <a:xfrm>
            <a:off x="6623323" y="1653051"/>
            <a:ext cx="2268537" cy="1196975"/>
          </a:xfrm>
          <a:prstGeom prst="rect">
            <a:avLst/>
          </a:prstGeom>
        </p:spPr>
        <p:txBody>
          <a:bodyPr anchor="ctr">
            <a:normAutofit fontScale="90000"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sz="2800" dirty="0">
                <a:latin typeface="+mj-lt"/>
                <a:ea typeface="+mj-ea"/>
                <a:cs typeface="+mj-cs"/>
              </a:rPr>
              <a:t>Ποια η ισοδύναμη έκφρασή του; </a:t>
            </a:r>
            <a:endParaRPr lang="el-GR" sz="2800" dirty="0">
              <a:latin typeface="+mj-lt"/>
              <a:ea typeface="+mj-ea"/>
              <a:cs typeface="+mj-cs"/>
            </a:endParaRPr>
          </a:p>
        </p:txBody>
      </p:sp>
      <p:pic>
        <p:nvPicPr>
          <p:cNvPr id="30" name="Εικόνα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07565" y="4731938"/>
            <a:ext cx="3133616" cy="1152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/>
      <p:bldP spid="15" grpId="0"/>
      <p:bldP spid="16" grpId="0" animBg="1"/>
      <p:bldP spid="17" grpId="0" animBg="1"/>
      <p:bldP spid="18" grpId="0"/>
      <p:bldP spid="19" grpId="0"/>
      <p:bldP spid="20" grpId="0"/>
      <p:bldP spid="25" grpId="0" animBg="1"/>
      <p:bldP spid="26" grpId="0" animBg="1"/>
      <p:bldP spid="27" grpId="0"/>
      <p:bldP spid="2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518046"/>
            <a:ext cx="363855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518046"/>
            <a:ext cx="339090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907927" y="2636714"/>
            <a:ext cx="2087562" cy="18732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  <a:defRPr/>
            </a:pPr>
            <a:r>
              <a:rPr lang="el-GR" sz="1100">
                <a:latin typeface="Calibri" pitchFamily="34" charset="0"/>
                <a:cs typeface="+mn-cs"/>
              </a:rPr>
              <a:t>        </a:t>
            </a:r>
            <a:endParaRPr lang="el-GR">
              <a:cs typeface="+mn-cs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2484189" y="1989014"/>
            <a:ext cx="79216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600"/>
              <a:t>x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971302" y="3212976"/>
            <a:ext cx="792162" cy="5762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600"/>
              <a:t>x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2555627" y="4725864"/>
            <a:ext cx="792162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600"/>
              <a:t>x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139952" y="3212976"/>
            <a:ext cx="792162" cy="5762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600"/>
              <a:t>x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2555627" y="3141539"/>
            <a:ext cx="792162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6000"/>
              <a:t>x</a:t>
            </a:r>
            <a:r>
              <a:rPr lang="el-GR" altLang="el-GR" sz="6000" baseline="30000"/>
              <a:t>2</a:t>
            </a:r>
            <a:endParaRPr lang="el-GR" altLang="el-GR" sz="6000">
              <a:latin typeface="Arial" panose="020B0604020202020204" pitchFamily="34" charset="0"/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5003552" y="2636714"/>
            <a:ext cx="2736850" cy="187325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  <a:defRPr/>
            </a:pPr>
            <a:r>
              <a:rPr lang="el-GR" sz="1100">
                <a:latin typeface="Calibri" pitchFamily="34" charset="0"/>
                <a:cs typeface="+mn-cs"/>
              </a:rPr>
              <a:t>        </a:t>
            </a:r>
            <a:endParaRPr lang="el-GR">
              <a:cs typeface="+mn-cs"/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7884864" y="3212976"/>
            <a:ext cx="503238" cy="5762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600"/>
              <a:t>x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5940177" y="1917576"/>
            <a:ext cx="792162" cy="5746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l-GR" altLang="el-GR" sz="3600"/>
              <a:t>β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6011614" y="4652839"/>
            <a:ext cx="792163" cy="5762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l-GR" altLang="el-GR" sz="3600"/>
              <a:t>β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5579814" y="3141539"/>
            <a:ext cx="1439863" cy="93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l-GR" altLang="el-GR" sz="6000"/>
              <a:t>β</a:t>
            </a:r>
            <a:r>
              <a:rPr lang="en-US" altLang="el-GR" sz="6000"/>
              <a:t>.x</a:t>
            </a:r>
            <a:endParaRPr lang="el-GR" altLang="el-GR" sz="6000">
              <a:latin typeface="Arial" panose="020B0604020202020204" pitchFamily="34" charset="0"/>
            </a:endParaRPr>
          </a:p>
        </p:txBody>
      </p:sp>
      <p:cxnSp>
        <p:nvCxnSpPr>
          <p:cNvPr id="19" name="19 - Ευθεία γραμμή σύνδεσης"/>
          <p:cNvCxnSpPr>
            <a:stCxn id="14" idx="0"/>
            <a:endCxn id="14" idx="2"/>
          </p:cNvCxnSpPr>
          <p:nvPr/>
        </p:nvCxnSpPr>
        <p:spPr>
          <a:xfrm rot="16200000" flipH="1">
            <a:off x="5435352" y="3573339"/>
            <a:ext cx="1873250" cy="0"/>
          </a:xfrm>
          <a:prstGeom prst="line">
            <a:avLst/>
          </a:prstGeom>
          <a:ln cmpd="sng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 animBg="1"/>
      <p:bldP spid="11" grpId="0"/>
      <p:bldP spid="12" grpId="0" animBg="1"/>
      <p:bldP spid="13" grpId="0"/>
      <p:bldP spid="14" grpId="0" animBg="1"/>
      <p:bldP spid="15" grpId="0" animBg="1"/>
      <p:bldP spid="16" grpId="0" animBg="1"/>
      <p:bldP spid="17" grpId="0" animBg="1"/>
      <p:bldP spid="1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3506" y="476672"/>
            <a:ext cx="339090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050232" y="3141365"/>
            <a:ext cx="2089150" cy="18716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  <a:defRPr/>
            </a:pPr>
            <a:r>
              <a:rPr lang="el-GR" sz="1100">
                <a:latin typeface="Calibri" pitchFamily="34" charset="0"/>
                <a:cs typeface="+mn-cs"/>
              </a:rPr>
              <a:t>        </a:t>
            </a:r>
            <a:endParaRPr lang="el-GR">
              <a:cs typeface="+mn-cs"/>
            </a:endParaRPr>
          </a:p>
        </p:txBody>
      </p:sp>
      <p:sp>
        <p:nvSpPr>
          <p:cNvPr id="8" name="11 - Ορθογώνιο"/>
          <p:cNvSpPr/>
          <p:nvPr/>
        </p:nvSpPr>
        <p:spPr>
          <a:xfrm>
            <a:off x="4210819" y="3141365"/>
            <a:ext cx="1368425" cy="18716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9" name="12 - Ορθογώνιο"/>
          <p:cNvSpPr/>
          <p:nvPr/>
        </p:nvSpPr>
        <p:spPr>
          <a:xfrm>
            <a:off x="5650682" y="3141365"/>
            <a:ext cx="1368425" cy="187166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7308032" y="3717627"/>
            <a:ext cx="358775" cy="5762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600"/>
              <a:t>x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2123257" y="2422227"/>
            <a:ext cx="4752975" cy="5746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endParaRPr lang="el-GR" altLang="el-GR" sz="3600">
              <a:latin typeface="Arial" panose="020B0604020202020204" pitchFamily="34" charset="0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139382" y="3789065"/>
            <a:ext cx="136842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l-GR" altLang="el-GR" sz="2800"/>
              <a:t>(β/2)</a:t>
            </a:r>
            <a:r>
              <a:rPr lang="en-US" altLang="el-GR" sz="2800"/>
              <a:t>.x</a:t>
            </a:r>
            <a:endParaRPr lang="el-GR" altLang="el-GR" sz="2800">
              <a:latin typeface="Arial" panose="020B0604020202020204" pitchFamily="34" charset="0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5723707" y="3862090"/>
            <a:ext cx="115252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l-GR" altLang="el-GR" sz="2800"/>
              <a:t>(β/2)</a:t>
            </a:r>
            <a:r>
              <a:rPr lang="en-US" altLang="el-GR" sz="2800"/>
              <a:t>.x</a:t>
            </a:r>
            <a:endParaRPr lang="el-GR" altLang="el-GR" sz="2800">
              <a:latin typeface="Arial" panose="020B0604020202020204" pitchFamily="34" charset="0"/>
            </a:endParaRP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2842394" y="3717627"/>
            <a:ext cx="64928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200"/>
              <a:t>x</a:t>
            </a:r>
            <a:r>
              <a:rPr lang="el-GR" altLang="el-GR" sz="3200" baseline="30000"/>
              <a:t>2</a:t>
            </a:r>
            <a:endParaRPr lang="el-GR" altLang="el-GR" sz="3200">
              <a:latin typeface="Arial" panose="020B0604020202020204" pitchFamily="34" charset="0"/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1546994" y="3717627"/>
            <a:ext cx="431800" cy="5762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600"/>
              <a:t>x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cxnSp>
        <p:nvCxnSpPr>
          <p:cNvPr id="16" name="34 - Ευθύγραμμο βέλος σύνδεσης"/>
          <p:cNvCxnSpPr/>
          <p:nvPr/>
        </p:nvCxnSpPr>
        <p:spPr>
          <a:xfrm>
            <a:off x="3347219" y="2781002"/>
            <a:ext cx="863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36 - Ευθύγραμμο βέλος σύνδεσης"/>
          <p:cNvCxnSpPr/>
          <p:nvPr/>
        </p:nvCxnSpPr>
        <p:spPr>
          <a:xfrm rot="10800000">
            <a:off x="4139382" y="2781002"/>
            <a:ext cx="71913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38 - Ευθύγραμμο βέλος σύνδεσης"/>
          <p:cNvCxnSpPr/>
          <p:nvPr/>
        </p:nvCxnSpPr>
        <p:spPr>
          <a:xfrm>
            <a:off x="5076007" y="2781002"/>
            <a:ext cx="50323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40 - Ευθύγραμμο βέλος σύνδεσης"/>
          <p:cNvCxnSpPr/>
          <p:nvPr/>
        </p:nvCxnSpPr>
        <p:spPr>
          <a:xfrm rot="10800000">
            <a:off x="5507807" y="2781002"/>
            <a:ext cx="6477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45 - Ευθύγραμμο βέλος σύνδεσης"/>
          <p:cNvCxnSpPr/>
          <p:nvPr/>
        </p:nvCxnSpPr>
        <p:spPr>
          <a:xfrm>
            <a:off x="6371407" y="2781002"/>
            <a:ext cx="57626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47 - Ευθύγραμμο βέλος σύνδεσης"/>
          <p:cNvCxnSpPr/>
          <p:nvPr/>
        </p:nvCxnSpPr>
        <p:spPr>
          <a:xfrm rot="10800000">
            <a:off x="2050232" y="2781002"/>
            <a:ext cx="108108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49 - Ευθύγραμμο βέλος σύνδεσης"/>
          <p:cNvCxnSpPr>
            <a:stCxn id="10" idx="0"/>
          </p:cNvCxnSpPr>
          <p:nvPr/>
        </p:nvCxnSpPr>
        <p:spPr>
          <a:xfrm rot="16200000" flipV="1">
            <a:off x="7108800" y="3339009"/>
            <a:ext cx="720725" cy="365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51 - Ευθύγραμμο βέλος σύνδεσης"/>
          <p:cNvCxnSpPr>
            <a:stCxn id="10" idx="2"/>
          </p:cNvCxnSpPr>
          <p:nvPr/>
        </p:nvCxnSpPr>
        <p:spPr>
          <a:xfrm rot="16200000" flipH="1">
            <a:off x="7146107" y="4635202"/>
            <a:ext cx="719137" cy="365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53 - Ευθύγραμμο βέλος σύνδεσης"/>
          <p:cNvCxnSpPr/>
          <p:nvPr/>
        </p:nvCxnSpPr>
        <p:spPr>
          <a:xfrm rot="5400000" flipH="1" flipV="1">
            <a:off x="1330300" y="3358059"/>
            <a:ext cx="7207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71 - Ευθύγραμμο βέλος σύνδεσης"/>
          <p:cNvCxnSpPr>
            <a:stCxn id="15" idx="2"/>
          </p:cNvCxnSpPr>
          <p:nvPr/>
        </p:nvCxnSpPr>
        <p:spPr>
          <a:xfrm rot="5400000">
            <a:off x="1402531" y="4654253"/>
            <a:ext cx="7207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2986857" y="2422227"/>
            <a:ext cx="431800" cy="5746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600"/>
              <a:t>x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4426719" y="2422227"/>
            <a:ext cx="936625" cy="5746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l-GR" altLang="el-GR" sz="3600"/>
              <a:t>β/2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5868169" y="2422227"/>
            <a:ext cx="863600" cy="5746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l-GR" altLang="el-GR" sz="3600"/>
              <a:t>β/2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5147444" y="1701502"/>
            <a:ext cx="431800" cy="5762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l-GR" altLang="el-GR" sz="3600"/>
              <a:t>β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cxnSp>
        <p:nvCxnSpPr>
          <p:cNvPr id="30" name="30 - Ευθύγραμμο βέλος σύνδεσης"/>
          <p:cNvCxnSpPr/>
          <p:nvPr/>
        </p:nvCxnSpPr>
        <p:spPr>
          <a:xfrm rot="10800000">
            <a:off x="4067944" y="1988840"/>
            <a:ext cx="1008063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2 - Ευθύγραμμο βέλος σύνδεσης"/>
          <p:cNvCxnSpPr>
            <a:stCxn id="29" idx="3"/>
          </p:cNvCxnSpPr>
          <p:nvPr/>
        </p:nvCxnSpPr>
        <p:spPr>
          <a:xfrm>
            <a:off x="5579244" y="1988840"/>
            <a:ext cx="136842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2" grpId="0"/>
      <p:bldP spid="13" grpId="0"/>
      <p:bldP spid="14" grpId="0"/>
      <p:bldP spid="1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603771"/>
            <a:ext cx="339090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32321"/>
            <a:ext cx="347662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Εικόνα 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3608" y="1844824"/>
            <a:ext cx="7416824" cy="4525430"/>
          </a:xfrm>
          <a:prstGeom prst="rect">
            <a:avLst/>
          </a:prstGeom>
        </p:spPr>
      </p:pic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3995936" y="1700808"/>
            <a:ext cx="1224210" cy="647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200" dirty="0"/>
              <a:t>x+</a:t>
            </a:r>
            <a:r>
              <a:rPr lang="el-GR" altLang="el-GR" sz="3200" dirty="0"/>
              <a:t>β/2</a:t>
            </a:r>
            <a:endParaRPr lang="el-GR" altLang="el-GR" sz="3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130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5075BC"/>
                </a:solidFill>
              </a:rPr>
              <a:t>Πρακτική Άσκηση σε σχολεία της δευτεροβάθμιας εκπαίδευσης</a:t>
            </a:r>
            <a:endParaRPr lang="el-GR" dirty="0"/>
          </a:p>
        </p:txBody>
      </p:sp>
      <p:sp>
        <p:nvSpPr>
          <p:cNvPr id="5" name="Υπότιτλος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altLang="el-GR" dirty="0" smtClean="0"/>
              <a:t>Δέσποινα </a:t>
            </a:r>
            <a:r>
              <a:rPr lang="el-GR" altLang="el-GR" dirty="0" err="1" smtClean="0"/>
              <a:t>Πόταρη</a:t>
            </a:r>
            <a:endParaRPr lang="el-GR" altLang="el-GR" dirty="0" smtClean="0"/>
          </a:p>
        </p:txBody>
      </p:sp>
    </p:spTree>
    <p:extLst>
      <p:ext uri="{BB962C8B-B14F-4D97-AF65-F5344CB8AC3E}">
        <p14:creationId xmlns:p14="http://schemas.microsoft.com/office/powerpoint/2010/main" val="4466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altLang="el-GR" dirty="0" smtClean="0"/>
              <a:t>         Η </a:t>
            </a:r>
            <a:r>
              <a:rPr lang="el-GR" altLang="el-GR" dirty="0"/>
              <a:t>εξίσωση </a:t>
            </a:r>
            <a:endParaRPr lang="el-G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654158"/>
            <a:ext cx="3529062" cy="500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i="1" dirty="0"/>
              <a:t>Ποια η διαφορά της μορφής της από τη μορφή της προηγούμενης εξίσωσης; </a:t>
            </a:r>
            <a:endParaRPr lang="en-US" i="1" dirty="0"/>
          </a:p>
          <a:p>
            <a:pPr fontAlgn="auto">
              <a:spcAft>
                <a:spcPts val="0"/>
              </a:spcAft>
              <a:defRPr/>
            </a:pPr>
            <a:r>
              <a:rPr lang="el-GR" i="1" dirty="0"/>
              <a:t>Η προηγούμενη διαδικασία επίλυσης θα μπορούσε να εφαρμοστεί και στην εξίσωση αυτή; </a:t>
            </a:r>
            <a:endParaRPr lang="el-GR" dirty="0"/>
          </a:p>
          <a:p>
            <a:pPr fontAlgn="auto">
              <a:spcAft>
                <a:spcPts val="0"/>
              </a:spcAft>
              <a:defRPr/>
            </a:pPr>
            <a:r>
              <a:rPr lang="el-GR" i="1" dirty="0"/>
              <a:t>Πώς θα μπορούσε να αναχθεί σε παρόμοια με την προηγούμενη εξίσωση μορφή; </a:t>
            </a:r>
            <a:endParaRPr lang="el-GR" dirty="0"/>
          </a:p>
          <a:p>
            <a:pPr fontAlgn="auto">
              <a:spcAft>
                <a:spcPts val="0"/>
              </a:spcAft>
              <a:defRPr/>
            </a:pPr>
            <a:r>
              <a:rPr lang="el-GR" i="1" dirty="0"/>
              <a:t>Τι προτείνετε;  </a:t>
            </a: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6036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Η εξίσωση </a:t>
            </a:r>
            <a:endParaRPr lang="el-GR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19672" y="2118765"/>
            <a:ext cx="4400550" cy="1314450"/>
          </a:xfr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73" y="1430456"/>
            <a:ext cx="39814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5971" y="3407149"/>
            <a:ext cx="39433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622" y="4584863"/>
            <a:ext cx="3657600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3790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7974" y="362755"/>
            <a:ext cx="2901964" cy="119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547813" y="3068638"/>
            <a:ext cx="2087562" cy="18732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  <a:defRPr/>
            </a:pPr>
            <a:r>
              <a:rPr lang="el-GR" sz="1100">
                <a:latin typeface="Calibri" pitchFamily="34" charset="0"/>
                <a:cs typeface="+mn-cs"/>
              </a:rPr>
              <a:t>        </a:t>
            </a:r>
            <a:endParaRPr lang="el-GR">
              <a:cs typeface="+mn-cs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124075" y="2420938"/>
            <a:ext cx="79216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600"/>
              <a:t>x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611188" y="3644900"/>
            <a:ext cx="792162" cy="5762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600"/>
              <a:t>x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195513" y="5157788"/>
            <a:ext cx="792162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600"/>
              <a:t>x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779838" y="3644900"/>
            <a:ext cx="792162" cy="5762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600"/>
              <a:t>x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2195513" y="3573463"/>
            <a:ext cx="792162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6000"/>
              <a:t>x</a:t>
            </a:r>
            <a:r>
              <a:rPr lang="el-GR" altLang="el-GR" sz="6000" baseline="30000"/>
              <a:t>2</a:t>
            </a:r>
            <a:endParaRPr lang="el-GR" altLang="el-GR" sz="6000">
              <a:latin typeface="Arial" panose="020B0604020202020204" pitchFamily="34" charset="0"/>
            </a:endParaRP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4643438" y="3068638"/>
            <a:ext cx="2736850" cy="187325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  <a:defRPr/>
            </a:pPr>
            <a:r>
              <a:rPr lang="el-GR" sz="1100">
                <a:latin typeface="Calibri" pitchFamily="34" charset="0"/>
                <a:cs typeface="+mn-cs"/>
              </a:rPr>
              <a:t>        </a:t>
            </a:r>
            <a:endParaRPr lang="el-GR">
              <a:cs typeface="+mn-cs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7524750" y="3644900"/>
            <a:ext cx="503238" cy="5762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600"/>
              <a:t>x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97050" y="2041674"/>
            <a:ext cx="665775" cy="88287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</p:pic>
      <p:pic>
        <p:nvPicPr>
          <p:cNvPr id="16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3357563"/>
            <a:ext cx="78105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7" name="22 - Ευθεία γραμμή σύνδεσης"/>
          <p:cNvCxnSpPr>
            <a:stCxn id="13" idx="0"/>
            <a:endCxn id="13" idx="2"/>
          </p:cNvCxnSpPr>
          <p:nvPr/>
        </p:nvCxnSpPr>
        <p:spPr>
          <a:xfrm rot="16200000" flipH="1">
            <a:off x="5075238" y="4005263"/>
            <a:ext cx="1873250" cy="0"/>
          </a:xfrm>
          <a:prstGeom prst="line">
            <a:avLst/>
          </a:prstGeom>
          <a:ln w="15875">
            <a:solidFill>
              <a:schemeClr val="tx1">
                <a:alpha val="69000"/>
              </a:schemeClr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9529" y="5085976"/>
            <a:ext cx="705802" cy="935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9798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  <p:bldP spid="10" grpId="0"/>
      <p:bldP spid="11" grpId="0" animBg="1"/>
      <p:bldP spid="12" grpId="0"/>
      <p:bldP spid="13" grpId="0" animBg="1"/>
      <p:bldP spid="1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630407"/>
            <a:ext cx="28575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08950"/>
            <a:ext cx="2743200" cy="112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906265" y="3932833"/>
            <a:ext cx="2089150" cy="18716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  <a:defRPr/>
            </a:pPr>
            <a:r>
              <a:rPr lang="el-GR" sz="1100">
                <a:latin typeface="Calibri" pitchFamily="34" charset="0"/>
                <a:cs typeface="+mn-cs"/>
              </a:rPr>
              <a:t>        </a:t>
            </a:r>
            <a:endParaRPr lang="el-GR">
              <a:cs typeface="+mn-cs"/>
            </a:endParaRPr>
          </a:p>
        </p:txBody>
      </p:sp>
      <p:sp>
        <p:nvSpPr>
          <p:cNvPr id="9" name="11 - Ορθογώνιο"/>
          <p:cNvSpPr/>
          <p:nvPr/>
        </p:nvSpPr>
        <p:spPr>
          <a:xfrm>
            <a:off x="4066852" y="3932833"/>
            <a:ext cx="1368425" cy="18716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0" name="12 - Ορθογώνιο"/>
          <p:cNvSpPr/>
          <p:nvPr/>
        </p:nvSpPr>
        <p:spPr>
          <a:xfrm>
            <a:off x="5506715" y="3932833"/>
            <a:ext cx="1368425" cy="187166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7164065" y="4509095"/>
            <a:ext cx="358775" cy="5762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600"/>
              <a:t>x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1979290" y="3213695"/>
            <a:ext cx="4752975" cy="5746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endParaRPr lang="el-GR" altLang="el-GR" sz="3600">
              <a:latin typeface="Arial" panose="020B0604020202020204" pitchFamily="34" charset="0"/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2698427" y="4509095"/>
            <a:ext cx="64928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200"/>
              <a:t>x</a:t>
            </a:r>
            <a:r>
              <a:rPr lang="el-GR" altLang="el-GR" sz="3200" baseline="30000"/>
              <a:t>2</a:t>
            </a:r>
            <a:endParaRPr lang="el-GR" altLang="el-GR" sz="3200">
              <a:latin typeface="Arial" panose="020B0604020202020204" pitchFamily="34" charset="0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1403027" y="4509095"/>
            <a:ext cx="431800" cy="5762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600"/>
              <a:t>x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cxnSp>
        <p:nvCxnSpPr>
          <p:cNvPr id="15" name="34 - Ευθύγραμμο βέλος σύνδεσης"/>
          <p:cNvCxnSpPr/>
          <p:nvPr/>
        </p:nvCxnSpPr>
        <p:spPr>
          <a:xfrm>
            <a:off x="3203252" y="3572470"/>
            <a:ext cx="863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36 - Ευθύγραμμο βέλος σύνδεσης"/>
          <p:cNvCxnSpPr/>
          <p:nvPr/>
        </p:nvCxnSpPr>
        <p:spPr>
          <a:xfrm rot="10800000">
            <a:off x="3995415" y="3572470"/>
            <a:ext cx="71913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38 - Ευθύγραμμο βέλος σύνδεσης"/>
          <p:cNvCxnSpPr/>
          <p:nvPr/>
        </p:nvCxnSpPr>
        <p:spPr>
          <a:xfrm>
            <a:off x="4932040" y="3572470"/>
            <a:ext cx="50323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40 - Ευθύγραμμο βέλος σύνδεσης"/>
          <p:cNvCxnSpPr/>
          <p:nvPr/>
        </p:nvCxnSpPr>
        <p:spPr>
          <a:xfrm rot="10800000">
            <a:off x="5363840" y="3572470"/>
            <a:ext cx="6477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45 - Ευθύγραμμο βέλος σύνδεσης"/>
          <p:cNvCxnSpPr/>
          <p:nvPr/>
        </p:nvCxnSpPr>
        <p:spPr>
          <a:xfrm>
            <a:off x="6227440" y="3572470"/>
            <a:ext cx="57626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47 - Ευθύγραμμο βέλος σύνδεσης"/>
          <p:cNvCxnSpPr/>
          <p:nvPr/>
        </p:nvCxnSpPr>
        <p:spPr>
          <a:xfrm rot="10800000">
            <a:off x="1906265" y="3572470"/>
            <a:ext cx="108108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49 - Ευθύγραμμο βέλος σύνδεσης"/>
          <p:cNvCxnSpPr>
            <a:stCxn id="11" idx="0"/>
          </p:cNvCxnSpPr>
          <p:nvPr/>
        </p:nvCxnSpPr>
        <p:spPr>
          <a:xfrm rot="16200000" flipV="1">
            <a:off x="6964833" y="4130477"/>
            <a:ext cx="720725" cy="365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51 - Ευθύγραμμο βέλος σύνδεσης"/>
          <p:cNvCxnSpPr>
            <a:stCxn id="11" idx="2"/>
          </p:cNvCxnSpPr>
          <p:nvPr/>
        </p:nvCxnSpPr>
        <p:spPr>
          <a:xfrm rot="16200000" flipH="1">
            <a:off x="7002140" y="5426670"/>
            <a:ext cx="719137" cy="365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53 - Ευθύγραμμο βέλος σύνδεσης"/>
          <p:cNvCxnSpPr/>
          <p:nvPr/>
        </p:nvCxnSpPr>
        <p:spPr>
          <a:xfrm rot="5400000" flipH="1" flipV="1">
            <a:off x="1186333" y="4149527"/>
            <a:ext cx="7207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71 - Ευθύγραμμο βέλος σύνδεσης"/>
          <p:cNvCxnSpPr>
            <a:stCxn id="14" idx="2"/>
          </p:cNvCxnSpPr>
          <p:nvPr/>
        </p:nvCxnSpPr>
        <p:spPr>
          <a:xfrm rot="5400000">
            <a:off x="1258564" y="5445721"/>
            <a:ext cx="7207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2842890" y="3213695"/>
            <a:ext cx="431800" cy="5746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600"/>
              <a:t>x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pic>
        <p:nvPicPr>
          <p:cNvPr id="26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8652" y="2959828"/>
            <a:ext cx="576262" cy="944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3591" y="2988404"/>
            <a:ext cx="576262" cy="944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2752" y="4364633"/>
            <a:ext cx="10668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640" y="4293195"/>
            <a:ext cx="10668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0" name="32 - Ευθύγραμμο βέλος σύνδεσης"/>
          <p:cNvCxnSpPr/>
          <p:nvPr/>
        </p:nvCxnSpPr>
        <p:spPr>
          <a:xfrm>
            <a:off x="5760715" y="2407245"/>
            <a:ext cx="1330325" cy="142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7 - Ευθύγραμμο βέλος σύνδεσης"/>
          <p:cNvCxnSpPr/>
          <p:nvPr/>
        </p:nvCxnSpPr>
        <p:spPr>
          <a:xfrm rot="10800000" flipV="1">
            <a:off x="3850952" y="2407245"/>
            <a:ext cx="1223963" cy="142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093171" y="1933094"/>
            <a:ext cx="684212" cy="9073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17503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3" grpId="0"/>
      <p:bldP spid="14" grpId="0" animBg="1"/>
      <p:bldP spid="2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462" y="276143"/>
            <a:ext cx="28575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771775" y="2133600"/>
            <a:ext cx="1871663" cy="18716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  <a:defRPr/>
            </a:pPr>
            <a:r>
              <a:rPr lang="el-GR" sz="1100">
                <a:latin typeface="Calibri" pitchFamily="34" charset="0"/>
                <a:cs typeface="+mn-cs"/>
              </a:rPr>
              <a:t>        </a:t>
            </a:r>
            <a:endParaRPr lang="el-GR">
              <a:cs typeface="+mn-cs"/>
            </a:endParaRPr>
          </a:p>
        </p:txBody>
      </p:sp>
      <p:sp>
        <p:nvSpPr>
          <p:cNvPr id="8" name="6 - Ορθογώνιο"/>
          <p:cNvSpPr/>
          <p:nvPr/>
        </p:nvSpPr>
        <p:spPr>
          <a:xfrm>
            <a:off x="4716463" y="2133600"/>
            <a:ext cx="1368425" cy="18716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4716463" y="4076700"/>
            <a:ext cx="1368425" cy="1368425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l-GR" altLang="el-GR" sz="1100"/>
              <a:t>        </a:t>
            </a:r>
            <a:endParaRPr lang="el-GR" altLang="el-GR">
              <a:latin typeface="Arial" panose="020B0604020202020204" pitchFamily="34" charset="0"/>
            </a:endParaRPr>
          </a:p>
        </p:txBody>
      </p:sp>
      <p:sp>
        <p:nvSpPr>
          <p:cNvPr id="10" name="8 - Ορθογώνιο"/>
          <p:cNvSpPr/>
          <p:nvPr/>
        </p:nvSpPr>
        <p:spPr>
          <a:xfrm rot="16200000">
            <a:off x="3023394" y="3825081"/>
            <a:ext cx="1368425" cy="18716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2335819" y="2770796"/>
            <a:ext cx="433388" cy="5762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600" dirty="0"/>
              <a:t>x</a:t>
            </a:r>
            <a:endParaRPr lang="el-GR" altLang="el-GR" sz="3600" dirty="0">
              <a:latin typeface="Arial" panose="020B0604020202020204" pitchFamily="34" charset="0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3492500" y="1628775"/>
            <a:ext cx="431800" cy="431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600"/>
              <a:t>x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3348038" y="2781300"/>
            <a:ext cx="6477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200"/>
              <a:t>x</a:t>
            </a:r>
            <a:r>
              <a:rPr lang="el-GR" altLang="el-GR" sz="3200" baseline="30000"/>
              <a:t>2</a:t>
            </a:r>
            <a:endParaRPr lang="el-GR" altLang="el-GR" sz="3200">
              <a:latin typeface="Arial" panose="020B0604020202020204" pitchFamily="34" charset="0"/>
            </a:endParaRPr>
          </a:p>
        </p:txBody>
      </p:sp>
      <p:cxnSp>
        <p:nvCxnSpPr>
          <p:cNvPr id="14" name="21 - Ευθύγραμμο βέλος σύνδεσης"/>
          <p:cNvCxnSpPr/>
          <p:nvPr/>
        </p:nvCxnSpPr>
        <p:spPr>
          <a:xfrm rot="5400000" flipH="1" flipV="1">
            <a:off x="680244" y="2785269"/>
            <a:ext cx="130333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23 - Ευθύγραμμο βέλος σύνδεσης"/>
          <p:cNvCxnSpPr/>
          <p:nvPr/>
        </p:nvCxnSpPr>
        <p:spPr>
          <a:xfrm rot="5400000">
            <a:off x="578644" y="4764881"/>
            <a:ext cx="15049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26 - Ευθύγραμμο βέλος σύνδεσης"/>
          <p:cNvCxnSpPr/>
          <p:nvPr/>
        </p:nvCxnSpPr>
        <p:spPr>
          <a:xfrm rot="10800000">
            <a:off x="2798047" y="1555750"/>
            <a:ext cx="1223962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28 - Ευθύγραμμο βέλος σύνδεσης"/>
          <p:cNvCxnSpPr/>
          <p:nvPr/>
        </p:nvCxnSpPr>
        <p:spPr>
          <a:xfrm>
            <a:off x="4788693" y="1545494"/>
            <a:ext cx="1223963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3492500" y="5589588"/>
            <a:ext cx="431800" cy="2873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600"/>
              <a:t>x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6300788" y="2924175"/>
            <a:ext cx="431800" cy="4333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600"/>
              <a:t>x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pic>
        <p:nvPicPr>
          <p:cNvPr id="20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9375" y="4379143"/>
            <a:ext cx="465888" cy="7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7548" y="1661689"/>
            <a:ext cx="347724" cy="571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4149725"/>
            <a:ext cx="10668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2708275"/>
            <a:ext cx="10668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587" y="3436938"/>
            <a:ext cx="995476" cy="734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5255" y="1162050"/>
            <a:ext cx="1035238" cy="763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5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4076700"/>
            <a:ext cx="135255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1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493" y="336098"/>
            <a:ext cx="2427566" cy="583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1 - Τίτλος"/>
          <p:cNvSpPr>
            <a:spLocks noGrp="1"/>
          </p:cNvSpPr>
          <p:nvPr>
            <p:ph type="title"/>
          </p:nvPr>
        </p:nvSpPr>
        <p:spPr>
          <a:xfrm>
            <a:off x="6856179" y="2009814"/>
            <a:ext cx="1943100" cy="10795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2800" dirty="0" smtClean="0">
                <a:solidFill>
                  <a:schemeClr val="tx1"/>
                </a:solidFill>
              </a:rPr>
              <a:t>Είναι πλήρες το σχήμα;</a:t>
            </a:r>
            <a:br>
              <a:rPr lang="el-GR" sz="2800" dirty="0" smtClean="0">
                <a:solidFill>
                  <a:schemeClr val="tx1"/>
                </a:solidFill>
              </a:rPr>
            </a:br>
            <a:endParaRPr lang="el-GR" sz="2800" dirty="0">
              <a:solidFill>
                <a:schemeClr val="tx1"/>
              </a:solidFill>
            </a:endParaRPr>
          </a:p>
        </p:txBody>
      </p:sp>
      <p:sp>
        <p:nvSpPr>
          <p:cNvPr id="29" name="1 - Τίτλος"/>
          <p:cNvSpPr txBox="1">
            <a:spLocks/>
          </p:cNvSpPr>
          <p:nvPr/>
        </p:nvSpPr>
        <p:spPr>
          <a:xfrm>
            <a:off x="6856179" y="3038839"/>
            <a:ext cx="1727200" cy="1295400"/>
          </a:xfrm>
          <a:prstGeom prst="rect">
            <a:avLst/>
          </a:prstGeom>
        </p:spPr>
        <p:txBody>
          <a:bodyPr anchor="ctr">
            <a:normAutofit fontScale="375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sz="2800" dirty="0">
                <a:latin typeface="+mj-lt"/>
                <a:ea typeface="+mj-ea"/>
                <a:cs typeface="+mj-cs"/>
              </a:rPr>
              <a:t/>
            </a:r>
            <a:br>
              <a:rPr lang="el-GR" sz="2800" dirty="0">
                <a:latin typeface="+mj-lt"/>
                <a:ea typeface="+mj-ea"/>
                <a:cs typeface="+mj-cs"/>
              </a:rPr>
            </a:br>
            <a:r>
              <a:rPr lang="el-GR" sz="2800" dirty="0">
                <a:latin typeface="+mj-lt"/>
                <a:ea typeface="+mj-ea"/>
                <a:cs typeface="+mj-cs"/>
              </a:rPr>
              <a:t/>
            </a:r>
            <a:br>
              <a:rPr lang="el-GR" sz="2800" dirty="0">
                <a:latin typeface="+mj-lt"/>
                <a:ea typeface="+mj-ea"/>
                <a:cs typeface="+mj-cs"/>
              </a:rPr>
            </a:br>
            <a:r>
              <a:rPr lang="el-GR" sz="6100" dirty="0">
                <a:latin typeface="+mj-lt"/>
                <a:ea typeface="+mj-ea"/>
                <a:cs typeface="+mj-cs"/>
              </a:rPr>
              <a:t>Τι του λείπει;</a:t>
            </a:r>
            <a:br>
              <a:rPr lang="el-GR" sz="6100" dirty="0">
                <a:latin typeface="+mj-lt"/>
                <a:ea typeface="+mj-ea"/>
                <a:cs typeface="+mj-cs"/>
              </a:rPr>
            </a:br>
            <a:endParaRPr lang="el-GR" sz="6100" dirty="0">
              <a:latin typeface="+mj-lt"/>
              <a:ea typeface="+mj-ea"/>
              <a:cs typeface="+mj-cs"/>
            </a:endParaRPr>
          </a:p>
        </p:txBody>
      </p:sp>
      <p:sp>
        <p:nvSpPr>
          <p:cNvPr id="30" name="1 - Τίτλος"/>
          <p:cNvSpPr txBox="1">
            <a:spLocks/>
          </p:cNvSpPr>
          <p:nvPr/>
        </p:nvSpPr>
        <p:spPr>
          <a:xfrm>
            <a:off x="6732588" y="4379143"/>
            <a:ext cx="1944688" cy="1655762"/>
          </a:xfrm>
          <a:prstGeom prst="rect">
            <a:avLst/>
          </a:prstGeom>
        </p:spPr>
        <p:txBody>
          <a:bodyPr anchor="ctr">
            <a:normAutofit fontScale="97500"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sz="2800" dirty="0">
                <a:latin typeface="+mj-lt"/>
                <a:ea typeface="+mj-ea"/>
                <a:cs typeface="+mj-cs"/>
              </a:rPr>
              <a:t>Ποια η ισοδύναμη έκφρασή του; </a:t>
            </a:r>
            <a:endParaRPr lang="el-GR" sz="28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29079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8" grpId="0" animBg="1"/>
      <p:bldP spid="19" grpId="0" animBg="1"/>
      <p:bldP spid="28" grpId="0"/>
      <p:bldP spid="29" grpId="0"/>
      <p:bldP spid="3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altLang="el-GR" dirty="0" smtClean="0"/>
              <a:t>          Η </a:t>
            </a:r>
            <a:r>
              <a:rPr lang="el-GR" altLang="el-GR" dirty="0"/>
              <a:t>εξίσωση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altLang="el-GR" sz="2800" dirty="0"/>
              <a:t>Το πρώτο μέλος της εξίσωσης μπορεί να επιλυθεί με κάποια από τις προηγούμενες μεθόδους επίλυσης ;</a:t>
            </a:r>
          </a:p>
          <a:p>
            <a:r>
              <a:rPr lang="el-GR" altLang="el-GR" sz="2800" dirty="0"/>
              <a:t> μπορεί να παραγοντοποιηθεί ;</a:t>
            </a:r>
          </a:p>
          <a:p>
            <a:r>
              <a:rPr lang="el-GR" altLang="el-GR" sz="2800" dirty="0"/>
              <a:t>είναι ανάπτυγμα τετραγώνου </a:t>
            </a:r>
            <a:r>
              <a:rPr lang="el-GR" altLang="el-GR" sz="2800" dirty="0" err="1"/>
              <a:t>διωνύμου</a:t>
            </a:r>
            <a:r>
              <a:rPr lang="el-GR" altLang="el-GR" sz="2800" dirty="0"/>
              <a:t>;  αν όχι, μήπως θα μπορούσε να γίνει</a:t>
            </a:r>
            <a:r>
              <a:rPr lang="el-GR" altLang="el-GR" sz="2800" dirty="0" smtClean="0"/>
              <a:t>;</a:t>
            </a:r>
          </a:p>
          <a:p>
            <a:r>
              <a:rPr lang="el-GR" altLang="el-GR" sz="2800" dirty="0"/>
              <a:t>Αν δεν μπορεί να επιλυθεί με καμιά από τις προηγούμενες  μεθόδους, μήπως η γεωμετρική ερμηνεία θα μπορούσε να σας βοηθήσει ώστε να επιλυθεί; </a:t>
            </a:r>
          </a:p>
          <a:p>
            <a:r>
              <a:rPr lang="el-GR" altLang="el-GR" sz="2800" dirty="0"/>
              <a:t>Θυμηθείτε την αρχική διατύπωση του </a:t>
            </a:r>
            <a:r>
              <a:rPr lang="el-GR" altLang="el-GR" sz="2800" dirty="0" smtClean="0"/>
              <a:t>προβλήματος</a:t>
            </a:r>
            <a:endParaRPr lang="el-GR" altLang="el-GR" sz="2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639307"/>
            <a:ext cx="2807518" cy="565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079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Παράρτημα (1/2)</a:t>
            </a:r>
            <a:endParaRPr lang="el-GR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196158" y="2925589"/>
            <a:ext cx="2087562" cy="18716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  <a:defRPr/>
            </a:pPr>
            <a:r>
              <a:rPr lang="el-GR" sz="1100">
                <a:latin typeface="Calibri" pitchFamily="34" charset="0"/>
                <a:cs typeface="+mn-cs"/>
              </a:rPr>
              <a:t>        </a:t>
            </a:r>
            <a:endParaRPr lang="el-GR">
              <a:cs typeface="+mn-cs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403995" y="3573289"/>
            <a:ext cx="792163" cy="5762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600"/>
              <a:t>x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7523808" y="3573289"/>
            <a:ext cx="576262" cy="5762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600"/>
              <a:t>x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851920" y="2204864"/>
            <a:ext cx="1079500" cy="5762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600"/>
              <a:t>x+6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cxnSp>
        <p:nvCxnSpPr>
          <p:cNvPr id="10" name="12 - Ευθύγραμμο βέλος σύνδεσης"/>
          <p:cNvCxnSpPr/>
          <p:nvPr/>
        </p:nvCxnSpPr>
        <p:spPr>
          <a:xfrm>
            <a:off x="5075883" y="2493789"/>
            <a:ext cx="194468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4 - Ευθύγραμμο βέλος σύνδεσης"/>
          <p:cNvCxnSpPr/>
          <p:nvPr/>
        </p:nvCxnSpPr>
        <p:spPr>
          <a:xfrm rot="10800000">
            <a:off x="2123133" y="2493789"/>
            <a:ext cx="151288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4283720" y="2925589"/>
            <a:ext cx="2736850" cy="187166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  <a:defRPr/>
            </a:pPr>
            <a:r>
              <a:rPr lang="el-GR" sz="1100" dirty="0">
                <a:latin typeface="Calibri" pitchFamily="34" charset="0"/>
                <a:cs typeface="+mn-cs"/>
              </a:rPr>
              <a:t>        </a:t>
            </a:r>
            <a:endParaRPr lang="el-GR" dirty="0">
              <a:cs typeface="+mn-cs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3780483" y="5013152"/>
            <a:ext cx="1079500" cy="5762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600"/>
              <a:t>x+6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cxnSp>
        <p:nvCxnSpPr>
          <p:cNvPr id="14" name="19 - Ευθύγραμμο βέλος σύνδεσης"/>
          <p:cNvCxnSpPr/>
          <p:nvPr/>
        </p:nvCxnSpPr>
        <p:spPr>
          <a:xfrm>
            <a:off x="5075883" y="5302077"/>
            <a:ext cx="1944687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20 - Ευθύγραμμο βέλος σύνδεσης"/>
          <p:cNvCxnSpPr/>
          <p:nvPr/>
        </p:nvCxnSpPr>
        <p:spPr>
          <a:xfrm rot="10800000">
            <a:off x="2196158" y="5302077"/>
            <a:ext cx="151130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22 - Ευθεία γραμμή σύνδεσης"/>
          <p:cNvCxnSpPr>
            <a:stCxn id="12" idx="0"/>
            <a:endCxn id="12" idx="2"/>
          </p:cNvCxnSpPr>
          <p:nvPr/>
        </p:nvCxnSpPr>
        <p:spPr>
          <a:xfrm rot="16200000" flipH="1">
            <a:off x="4716313" y="3861421"/>
            <a:ext cx="18716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24 - Ευθύγραμμο βέλος σύνδεσης"/>
          <p:cNvCxnSpPr>
            <a:stCxn id="8" idx="0"/>
          </p:cNvCxnSpPr>
          <p:nvPr/>
        </p:nvCxnSpPr>
        <p:spPr>
          <a:xfrm rot="5400000" flipH="1" flipV="1">
            <a:off x="7451576" y="3213721"/>
            <a:ext cx="7207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25 - Ευθύγραμμο βέλος σύνδεσης"/>
          <p:cNvCxnSpPr/>
          <p:nvPr/>
        </p:nvCxnSpPr>
        <p:spPr>
          <a:xfrm rot="5400000" flipH="1" flipV="1">
            <a:off x="1187302" y="3285158"/>
            <a:ext cx="86360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28 - Ευθύγραμμο βέλος σύνδεσης"/>
          <p:cNvCxnSpPr/>
          <p:nvPr/>
        </p:nvCxnSpPr>
        <p:spPr>
          <a:xfrm rot="5400000">
            <a:off x="7523808" y="4509914"/>
            <a:ext cx="57626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32 - Ευθύγραμμο βέλος σύνδεσης"/>
          <p:cNvCxnSpPr/>
          <p:nvPr/>
        </p:nvCxnSpPr>
        <p:spPr>
          <a:xfrm rot="5400000">
            <a:off x="1333351" y="4580558"/>
            <a:ext cx="5746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9167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2" grpId="0" animBg="1"/>
      <p:bldP spid="1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8663" y="498072"/>
            <a:ext cx="339090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5463" y="490819"/>
            <a:ext cx="33528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175738" y="2709565"/>
            <a:ext cx="2087562" cy="18716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  <a:defRPr/>
            </a:pPr>
            <a:r>
              <a:rPr lang="el-GR" sz="1100">
                <a:latin typeface="Calibri" pitchFamily="34" charset="0"/>
                <a:cs typeface="+mn-cs"/>
              </a:rPr>
              <a:t>        </a:t>
            </a:r>
            <a:endParaRPr lang="el-GR">
              <a:cs typeface="+mn-cs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383575" y="3357265"/>
            <a:ext cx="792163" cy="5762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600"/>
              <a:t>x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7503388" y="3357265"/>
            <a:ext cx="576262" cy="5762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600"/>
              <a:t>x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831500" y="1988840"/>
            <a:ext cx="1079500" cy="5762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600"/>
              <a:t>x+</a:t>
            </a:r>
            <a:r>
              <a:rPr lang="el-GR" altLang="el-GR" sz="3600"/>
              <a:t>β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cxnSp>
        <p:nvCxnSpPr>
          <p:cNvPr id="10" name="12 - Ευθύγραμμο βέλος σύνδεσης"/>
          <p:cNvCxnSpPr/>
          <p:nvPr/>
        </p:nvCxnSpPr>
        <p:spPr>
          <a:xfrm>
            <a:off x="5055463" y="2277765"/>
            <a:ext cx="194468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4 - Ευθύγραμμο βέλος σύνδεσης"/>
          <p:cNvCxnSpPr/>
          <p:nvPr/>
        </p:nvCxnSpPr>
        <p:spPr>
          <a:xfrm rot="10800000">
            <a:off x="2102713" y="2277765"/>
            <a:ext cx="151288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4263300" y="2709565"/>
            <a:ext cx="2736850" cy="187166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  <a:defRPr/>
            </a:pPr>
            <a:r>
              <a:rPr lang="el-GR" sz="1100" dirty="0">
                <a:latin typeface="Calibri" pitchFamily="34" charset="0"/>
                <a:cs typeface="+mn-cs"/>
              </a:rPr>
              <a:t>        </a:t>
            </a:r>
            <a:endParaRPr lang="el-GR" dirty="0">
              <a:cs typeface="+mn-cs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3760063" y="4797128"/>
            <a:ext cx="1079500" cy="5762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600"/>
              <a:t>x+</a:t>
            </a:r>
            <a:r>
              <a:rPr lang="el-GR" altLang="el-GR" sz="3600"/>
              <a:t>β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cxnSp>
        <p:nvCxnSpPr>
          <p:cNvPr id="14" name="19 - Ευθύγραμμο βέλος σύνδεσης"/>
          <p:cNvCxnSpPr/>
          <p:nvPr/>
        </p:nvCxnSpPr>
        <p:spPr>
          <a:xfrm>
            <a:off x="5055463" y="5086053"/>
            <a:ext cx="1944687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20 - Ευθύγραμμο βέλος σύνδεσης"/>
          <p:cNvCxnSpPr/>
          <p:nvPr/>
        </p:nvCxnSpPr>
        <p:spPr>
          <a:xfrm rot="10800000">
            <a:off x="2175738" y="5086053"/>
            <a:ext cx="151130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22 - Ευθεία γραμμή σύνδεσης"/>
          <p:cNvCxnSpPr>
            <a:stCxn id="12" idx="0"/>
            <a:endCxn id="12" idx="2"/>
          </p:cNvCxnSpPr>
          <p:nvPr/>
        </p:nvCxnSpPr>
        <p:spPr>
          <a:xfrm rot="16200000" flipH="1">
            <a:off x="4695893" y="3645397"/>
            <a:ext cx="18716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24 - Ευθύγραμμο βέλος σύνδεσης"/>
          <p:cNvCxnSpPr>
            <a:stCxn id="8" idx="0"/>
          </p:cNvCxnSpPr>
          <p:nvPr/>
        </p:nvCxnSpPr>
        <p:spPr>
          <a:xfrm rot="5400000" flipH="1" flipV="1">
            <a:off x="7431156" y="2997697"/>
            <a:ext cx="7207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25 - Ευθύγραμμο βέλος σύνδεσης"/>
          <p:cNvCxnSpPr/>
          <p:nvPr/>
        </p:nvCxnSpPr>
        <p:spPr>
          <a:xfrm rot="5400000" flipH="1" flipV="1">
            <a:off x="1166882" y="3069134"/>
            <a:ext cx="86360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28 - Ευθύγραμμο βέλος σύνδεσης"/>
          <p:cNvCxnSpPr/>
          <p:nvPr/>
        </p:nvCxnSpPr>
        <p:spPr>
          <a:xfrm rot="5400000">
            <a:off x="7503388" y="4293890"/>
            <a:ext cx="57626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32 - Ευθύγραμμο βέλος σύνδεσης"/>
          <p:cNvCxnSpPr/>
          <p:nvPr/>
        </p:nvCxnSpPr>
        <p:spPr>
          <a:xfrm rot="5400000">
            <a:off x="1312931" y="4364534"/>
            <a:ext cx="5746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7616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2" grpId="0" animBg="1"/>
      <p:bldP spid="1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Παράρτημα </a:t>
            </a:r>
            <a:r>
              <a:rPr lang="el-GR" dirty="0" smtClean="0"/>
              <a:t>(2/2</a:t>
            </a:r>
            <a:r>
              <a:rPr lang="el-GR" dirty="0"/>
              <a:t>)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196406" y="2852936"/>
            <a:ext cx="2087562" cy="18716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  <a:defRPr/>
            </a:pPr>
            <a:r>
              <a:rPr lang="el-GR" sz="1100">
                <a:latin typeface="Calibri" pitchFamily="34" charset="0"/>
                <a:cs typeface="+mn-cs"/>
              </a:rPr>
              <a:t>        </a:t>
            </a:r>
            <a:endParaRPr lang="el-GR">
              <a:cs typeface="+mn-cs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7524056" y="3500636"/>
            <a:ext cx="576262" cy="5762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600"/>
              <a:t>x</a:t>
            </a:r>
            <a:endParaRPr lang="el-GR" altLang="el-GR" sz="3600">
              <a:latin typeface="Arial" panose="020B0604020202020204" pitchFamily="34" charset="0"/>
            </a:endParaRPr>
          </a:p>
        </p:txBody>
      </p:sp>
      <p:cxnSp>
        <p:nvCxnSpPr>
          <p:cNvPr id="8" name="12 - Ευθύγραμμο βέλος σύνδεσης"/>
          <p:cNvCxnSpPr/>
          <p:nvPr/>
        </p:nvCxnSpPr>
        <p:spPr>
          <a:xfrm>
            <a:off x="5076131" y="2421136"/>
            <a:ext cx="194468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14 - Ευθύγραμμο βέλος σύνδεσης"/>
          <p:cNvCxnSpPr/>
          <p:nvPr/>
        </p:nvCxnSpPr>
        <p:spPr>
          <a:xfrm rot="10800000">
            <a:off x="2123381" y="2421136"/>
            <a:ext cx="151288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4283968" y="2852936"/>
            <a:ext cx="2736850" cy="187166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  <a:defRPr/>
            </a:pPr>
            <a:r>
              <a:rPr lang="el-GR" sz="1100" dirty="0">
                <a:latin typeface="Calibri" pitchFamily="34" charset="0"/>
                <a:cs typeface="+mn-cs"/>
              </a:rPr>
              <a:t>        </a:t>
            </a:r>
            <a:endParaRPr lang="el-GR" dirty="0">
              <a:cs typeface="+mn-cs"/>
            </a:endParaRPr>
          </a:p>
        </p:txBody>
      </p:sp>
      <p:cxnSp>
        <p:nvCxnSpPr>
          <p:cNvPr id="11" name="19 - Ευθύγραμμο βέλος σύνδεσης"/>
          <p:cNvCxnSpPr/>
          <p:nvPr/>
        </p:nvCxnSpPr>
        <p:spPr>
          <a:xfrm>
            <a:off x="5076131" y="5229424"/>
            <a:ext cx="1944687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20 - Ευθύγραμμο βέλος σύνδεσης"/>
          <p:cNvCxnSpPr/>
          <p:nvPr/>
        </p:nvCxnSpPr>
        <p:spPr>
          <a:xfrm rot="10800000">
            <a:off x="2196406" y="5229424"/>
            <a:ext cx="151130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22 - Ευθεία γραμμή σύνδεσης"/>
          <p:cNvCxnSpPr>
            <a:stCxn id="10" idx="0"/>
            <a:endCxn id="10" idx="2"/>
          </p:cNvCxnSpPr>
          <p:nvPr/>
        </p:nvCxnSpPr>
        <p:spPr>
          <a:xfrm rot="16200000" flipH="1">
            <a:off x="4716561" y="3788768"/>
            <a:ext cx="18716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24 - Ευθύγραμμο βέλος σύνδεσης"/>
          <p:cNvCxnSpPr>
            <a:stCxn id="7" idx="0"/>
          </p:cNvCxnSpPr>
          <p:nvPr/>
        </p:nvCxnSpPr>
        <p:spPr>
          <a:xfrm rot="5400000" flipH="1" flipV="1">
            <a:off x="7451824" y="3141068"/>
            <a:ext cx="7207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25 - Ευθύγραμμο βέλος σύνδεσης"/>
          <p:cNvCxnSpPr/>
          <p:nvPr/>
        </p:nvCxnSpPr>
        <p:spPr>
          <a:xfrm rot="5400000" flipH="1" flipV="1">
            <a:off x="1187550" y="3212505"/>
            <a:ext cx="86360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28 - Ευθύγραμμο βέλος σύνδεσης"/>
          <p:cNvCxnSpPr/>
          <p:nvPr/>
        </p:nvCxnSpPr>
        <p:spPr>
          <a:xfrm rot="5400000">
            <a:off x="7524056" y="4437261"/>
            <a:ext cx="57626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32 - Ευθύγραμμο βέλος σύνδεσης"/>
          <p:cNvCxnSpPr/>
          <p:nvPr/>
        </p:nvCxnSpPr>
        <p:spPr>
          <a:xfrm rot="5400000">
            <a:off x="1333599" y="4507905"/>
            <a:ext cx="5746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0731" y="1771849"/>
            <a:ext cx="12573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168" y="4724599"/>
            <a:ext cx="12573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2915543" y="3500636"/>
            <a:ext cx="64928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altLang="el-GR" sz="3200"/>
              <a:t>x</a:t>
            </a:r>
            <a:r>
              <a:rPr lang="el-GR" altLang="el-GR" sz="3200" baseline="30000"/>
              <a:t>2</a:t>
            </a:r>
            <a:endParaRPr lang="el-GR" altLang="el-GR" sz="3200">
              <a:latin typeface="Arial" panose="020B0604020202020204" pitchFamily="34" charset="0"/>
            </a:endParaRPr>
          </a:p>
        </p:txBody>
      </p:sp>
      <p:sp>
        <p:nvSpPr>
          <p:cNvPr id="21" name="Ορθογώνιο 20"/>
          <p:cNvSpPr/>
          <p:nvPr/>
        </p:nvSpPr>
        <p:spPr>
          <a:xfrm>
            <a:off x="1451253" y="3671620"/>
            <a:ext cx="6997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l-GR" sz="2800" dirty="0"/>
              <a:t>x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2093369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 animBg="1"/>
      <p:bldP spid="2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sz="3600" dirty="0" smtClean="0"/>
              <a:t>1)</a:t>
            </a:r>
            <a:r>
              <a:rPr lang="en-US" altLang="el-GR" sz="3600" dirty="0" smtClean="0"/>
              <a:t> </a:t>
            </a:r>
            <a:r>
              <a:rPr lang="el-GR" altLang="el-GR" sz="3600" dirty="0" smtClean="0"/>
              <a:t>Το </a:t>
            </a:r>
            <a:r>
              <a:rPr lang="el-GR" altLang="el-GR" sz="3600" dirty="0"/>
              <a:t>πενταπλάσιο του εμβαδού ενός τετραγώνου είναι 25</a:t>
            </a:r>
            <a:r>
              <a:rPr lang="el-GR" altLang="el-GR" sz="3600" dirty="0" smtClean="0"/>
              <a:t>.</a:t>
            </a:r>
            <a:endParaRPr lang="el-GR" altLang="el-GR" dirty="0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852936"/>
            <a:ext cx="304800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2485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</a:t>
            </a:r>
            <a:r>
              <a:rPr lang="el-GR" sz="2000" dirty="0" err="1" smtClean="0"/>
              <a:t>Εθνικόν</a:t>
            </a:r>
            <a:r>
              <a:rPr lang="el-GR" sz="2000" dirty="0" smtClean="0"/>
              <a:t> και </a:t>
            </a:r>
            <a:r>
              <a:rPr lang="el-GR" sz="2000" dirty="0" err="1" smtClean="0"/>
              <a:t>Καποδιστριακόν</a:t>
            </a:r>
            <a:r>
              <a:rPr lang="el-GR" sz="2000" dirty="0" smtClean="0"/>
              <a:t> </a:t>
            </a:r>
            <a:r>
              <a:rPr lang="el-GR" sz="2000" dirty="0" err="1" smtClean="0"/>
              <a:t>Πανεπιστήμιον</a:t>
            </a:r>
            <a:r>
              <a:rPr lang="el-GR" sz="2000" dirty="0" smtClean="0"/>
              <a:t> Αθηνών</a:t>
            </a:r>
            <a:r>
              <a:rPr lang="en-US" sz="2000" dirty="0" smtClean="0"/>
              <a:t>, </a:t>
            </a:r>
            <a:r>
              <a:rPr lang="el-GR" altLang="el-GR" sz="2000" dirty="0" smtClean="0"/>
              <a:t>Δέσποινα </a:t>
            </a:r>
            <a:r>
              <a:rPr lang="el-GR" altLang="el-GR" sz="2000" dirty="0" err="1" smtClean="0"/>
              <a:t>Πόταρη</a:t>
            </a:r>
            <a:r>
              <a:rPr lang="el-GR" sz="2000" dirty="0" smtClean="0"/>
              <a:t> 2014. </a:t>
            </a:r>
            <a:r>
              <a:rPr lang="el-GR" altLang="el-GR" sz="2000" dirty="0" smtClean="0"/>
              <a:t>Δέσποινα </a:t>
            </a:r>
            <a:r>
              <a:rPr lang="el-GR" altLang="el-GR" sz="2000" dirty="0" err="1" smtClean="0"/>
              <a:t>Πόταρη</a:t>
            </a:r>
            <a:r>
              <a:rPr lang="el-GR" sz="2000" dirty="0" smtClean="0"/>
              <a:t>. «Πρακτική Άσκηση σε σχολεία της δευτεροβάθμιας εκπαίδευσης. Κρίσιμα συμβάντα στη διδασκαλία των μαθηματικών».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http://opencourses.uoa.gr</a:t>
            </a:r>
            <a:r>
              <a:rPr lang="en-US" sz="2000" dirty="0" smtClean="0"/>
              <a:t>/courses/MATH239/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2082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47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2800" dirty="0" smtClean="0"/>
              <a:t>2</a:t>
            </a:r>
            <a:r>
              <a:rPr lang="en-US" altLang="el-GR" sz="2800" dirty="0" smtClean="0"/>
              <a:t>) </a:t>
            </a:r>
            <a:r>
              <a:rPr lang="el-GR" altLang="el-GR" sz="2800" dirty="0" smtClean="0"/>
              <a:t>Ένα </a:t>
            </a:r>
            <a:r>
              <a:rPr lang="el-GR" altLang="el-GR" sz="2800" dirty="0"/>
              <a:t>ορθογώνιο, πλάτους 8 και ίδιου μήκους με την πλευρά ενός τετραγώνου, έχει τετραπλάσιο εμβαδόν από του τετραγώνου. </a:t>
            </a: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25" y="2780928"/>
            <a:ext cx="295275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200" dirty="0" smtClean="0"/>
              <a:t>3) Σε </a:t>
            </a:r>
            <a:r>
              <a:rPr lang="el-GR" altLang="el-GR" sz="3200" dirty="0"/>
              <a:t>ορθογώνιο το μήκος και το πλάτος μαζί κάνουν 14, και η επιφάνειά του είναι 49. </a:t>
            </a: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0" y="2924944"/>
            <a:ext cx="49530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200" dirty="0" smtClean="0"/>
              <a:t>4) Ορθογώνιο </a:t>
            </a:r>
            <a:r>
              <a:rPr lang="el-GR" altLang="el-GR" sz="3200" dirty="0"/>
              <a:t>έχει εμβαδόν 2 </a:t>
            </a:r>
            <a:r>
              <a:rPr lang="en-US" altLang="el-GR" sz="3200" dirty="0"/>
              <a:t>cm</a:t>
            </a:r>
            <a:r>
              <a:rPr lang="el-GR" altLang="el-GR" sz="3200" baseline="30000" dirty="0"/>
              <a:t>2</a:t>
            </a:r>
            <a:r>
              <a:rPr lang="el-GR" altLang="el-GR" sz="3200" dirty="0"/>
              <a:t> και το πλάτος του υπολείπεται κατά 3 </a:t>
            </a:r>
            <a:r>
              <a:rPr lang="en-US" altLang="el-GR" sz="3200" dirty="0"/>
              <a:t>cm</a:t>
            </a:r>
            <a:r>
              <a:rPr lang="el-GR" altLang="el-GR" sz="3200" dirty="0"/>
              <a:t> του μήκους του.</a:t>
            </a:r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5" y="2924944"/>
            <a:ext cx="428625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 smtClean="0"/>
              <a:t>5) Πρόσθεσα </a:t>
            </a:r>
            <a:r>
              <a:rPr lang="el-GR" altLang="el-GR" dirty="0"/>
              <a:t>στο τετράγωνό μου 6 φορές την πλευρά του και βρήκα 1. </a:t>
            </a: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0" y="2996952"/>
            <a:ext cx="3619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200" dirty="0" smtClean="0"/>
              <a:t>6) Πρόσθεσα </a:t>
            </a:r>
            <a:r>
              <a:rPr lang="el-GR" altLang="el-GR" sz="3200" dirty="0"/>
              <a:t>την πλευρά και την επιφάνεια του τετραγώνου μου και βρήκα </a:t>
            </a:r>
            <a:r>
              <a:rPr lang="el-GR" altLang="el-GR" sz="3200" dirty="0" smtClean="0"/>
              <a:t>0,75</a:t>
            </a:r>
            <a:endParaRPr lang="el-GR" altLang="el-GR" sz="3200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0" y="2924944"/>
            <a:ext cx="43815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200" dirty="0" smtClean="0"/>
              <a:t>7) Από </a:t>
            </a:r>
            <a:r>
              <a:rPr lang="el-GR" altLang="el-GR" sz="3200" dirty="0"/>
              <a:t>την επιφάνεια του τετραγώνου μου αφαίρεσα την πλευρά του και βρήκα 870</a:t>
            </a:r>
            <a:endParaRPr lang="el-GR" sz="3200" dirty="0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25" y="2996952"/>
            <a:ext cx="409575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1606</TotalTime>
  <Words>945</Words>
  <Application>Microsoft Office PowerPoint</Application>
  <PresentationFormat>Προβολή στην οθόνη (4:3)</PresentationFormat>
  <Paragraphs>244</Paragraphs>
  <Slides>34</Slides>
  <Notes>33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34</vt:i4>
      </vt:variant>
    </vt:vector>
  </HeadingPairs>
  <TitlesOfParts>
    <vt:vector size="39" baseType="lpstr">
      <vt:lpstr>ＭＳ Ｐゴシック</vt:lpstr>
      <vt:lpstr>Arial</vt:lpstr>
      <vt:lpstr>Calibri</vt:lpstr>
      <vt:lpstr>Wingdings</vt:lpstr>
      <vt:lpstr>Θέμα του Office</vt:lpstr>
      <vt:lpstr>Πρακτική Άσκηση σε σχολεία της δευτεροβάθμιας εκπαίδευσης</vt:lpstr>
      <vt:lpstr>Πρακτική Άσκηση σε σχολεία της δευτεροβάθμιας εκπαίδευσης</vt:lpstr>
      <vt:lpstr>1) Το πενταπλάσιο του εμβαδού ενός τετραγώνου είναι 25.</vt:lpstr>
      <vt:lpstr>2) Ένα ορθογώνιο, πλάτους 8 και ίδιου μήκους με την πλευρά ενός τετραγώνου, έχει τετραπλάσιο εμβαδόν από του τετραγώνου. </vt:lpstr>
      <vt:lpstr>3) Σε ορθογώνιο το μήκος και το πλάτος μαζί κάνουν 14, και η επιφάνειά του είναι 49. </vt:lpstr>
      <vt:lpstr>4) Ορθογώνιο έχει εμβαδόν 2 cm2 και το πλάτος του υπολείπεται κατά 3 cm του μήκους του.</vt:lpstr>
      <vt:lpstr>5) Πρόσθεσα στο τετράγωνό μου 6 φορές την πλευρά του και βρήκα 1. </vt:lpstr>
      <vt:lpstr>6) Πρόσθεσα την πλευρά και την επιφάνεια του τετραγώνου μου και βρήκα 0,75</vt:lpstr>
      <vt:lpstr>7) Από την επιφάνεια του τετραγώνου μου αφαίρεσα την πλευρά του και βρήκα 870</vt:lpstr>
      <vt:lpstr>Βαβυλωνιακά μαθηματικά</vt:lpstr>
      <vt:lpstr>MS 3048</vt:lpstr>
      <vt:lpstr>MS 5112</vt:lpstr>
      <vt:lpstr>MS 3049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         Η εξίσωση </vt:lpstr>
      <vt:lpstr>Η εξίσωση </vt:lpstr>
      <vt:lpstr>Παρουσίαση του PowerPoint</vt:lpstr>
      <vt:lpstr>Παρουσίαση του PowerPoint</vt:lpstr>
      <vt:lpstr>Είναι πλήρες το σχήμα; </vt:lpstr>
      <vt:lpstr>          Η εξίσωση </vt:lpstr>
      <vt:lpstr>Παράρτημα (1/2)</vt:lpstr>
      <vt:lpstr>Παρουσίαση του PowerPoint</vt:lpstr>
      <vt:lpstr>Παράρτημα (2/2)</vt:lpstr>
      <vt:lpstr>Τέλος Ενότητας</vt:lpstr>
      <vt:lpstr>Χρηματοδότηση</vt:lpstr>
      <vt:lpstr>Σημειώματα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Aggeliki Zoupa</cp:lastModifiedBy>
  <cp:revision>185</cp:revision>
  <dcterms:created xsi:type="dcterms:W3CDTF">2012-09-06T09:03:05Z</dcterms:created>
  <dcterms:modified xsi:type="dcterms:W3CDTF">2015-07-06T15:13:07Z</dcterms:modified>
</cp:coreProperties>
</file>