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12" r:id="rId2"/>
    <p:sldId id="302" r:id="rId3"/>
    <p:sldId id="313" r:id="rId4"/>
    <p:sldId id="314" r:id="rId5"/>
    <p:sldId id="315" r:id="rId6"/>
    <p:sldId id="316" r:id="rId7"/>
    <p:sldId id="317" r:id="rId8"/>
    <p:sldId id="318" r:id="rId9"/>
    <p:sldId id="319" r:id="rId10"/>
    <p:sldId id="320" r:id="rId11"/>
    <p:sldId id="311" r:id="rId12"/>
    <p:sldId id="321" r:id="rId13"/>
    <p:sldId id="290" r:id="rId14"/>
    <p:sldId id="295" r:id="rId15"/>
    <p:sldId id="299" r:id="rId16"/>
    <p:sldId id="292" r:id="rId17"/>
    <p:sldId id="291" r:id="rId18"/>
    <p:sldId id="294" r:id="rId19"/>
    <p:sldId id="293" r:id="rId2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312"/>
            <p14:sldId id="302"/>
            <p14:sldId id="313"/>
            <p14:sldId id="314"/>
            <p14:sldId id="315"/>
            <p14:sldId id="316"/>
            <p14:sldId id="317"/>
            <p14:sldId id="318"/>
            <p14:sldId id="319"/>
            <p14:sldId id="320"/>
            <p14:sldId id="311"/>
            <p14:sldId id="321"/>
            <p14:sldId id="290"/>
            <p14:sldId id="295"/>
            <p14:sldId id="299"/>
            <p14:sldId id="292"/>
            <p14:sldId id="291"/>
            <p14:sldId id="294"/>
          </p14:sldIdLst>
        </p14:section>
        <p14:section name="Untitled Section" id="{0F1CB131-A6BD-43D0-B8D4-1F27CEF7A05E}">
          <p14:sldIdLst>
            <p14:sldId id="29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 varScale="1">
        <p:scale>
          <a:sx n="122" d="100"/>
          <a:sy n="122" d="100"/>
        </p:scale>
        <p:origin x="76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8/6/2015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pitchFamily="2" charset="0"/>
              </a:rPr>
              <a:t>Ἵδρυση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pitchFamily="2" charset="0"/>
              </a:rPr>
              <a:t> </a:t>
            </a:r>
            <a:r>
              <a:rPr lang="en-US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pitchFamily="2" charset="0"/>
              </a:rPr>
              <a:t>τῆς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pitchFamily="2" charset="0"/>
              </a:rPr>
              <a:t> </a:t>
            </a:r>
            <a:r>
              <a:rPr lang="en-US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pitchFamily="2" charset="0"/>
              </a:rPr>
              <a:t>Ἑκκλησί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pitchFamily="2" charset="0"/>
              </a:rPr>
              <a:t>ας καὶ διάδοση τῆς χριστιανικῆς πίστης κατὰ τὴν ἀποστολικὴ ἐποχή.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pitchFamily="2" charset="0"/>
              </a:rPr>
              <a:t>Ἵδρυση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pitchFamily="2" charset="0"/>
              </a:rPr>
              <a:t> </a:t>
            </a:r>
            <a:r>
              <a:rPr lang="en-US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pitchFamily="2" charset="0"/>
              </a:rPr>
              <a:t>τῆς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pitchFamily="2" charset="0"/>
              </a:rPr>
              <a:t> </a:t>
            </a:r>
            <a:r>
              <a:rPr lang="en-US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pitchFamily="2" charset="0"/>
              </a:rPr>
              <a:t>Ἑκκλησί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pitchFamily="2" charset="0"/>
              </a:rPr>
              <a:t>ας καὶ διάδοση τῆς χριστιανικῆς πίστης κατὰ τὴν ἀποστολικὴ ἐποχή.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8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9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pitchFamily="2" charset="0"/>
              </a:rPr>
              <a:t>Ἵδρυση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pitchFamily="2" charset="0"/>
              </a:rPr>
              <a:t> </a:t>
            </a:r>
            <a:r>
              <a:rPr lang="en-US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pitchFamily="2" charset="0"/>
              </a:rPr>
              <a:t>τῆς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pitchFamily="2" charset="0"/>
              </a:rPr>
              <a:t> </a:t>
            </a:r>
            <a:r>
              <a:rPr lang="en-US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pitchFamily="2" charset="0"/>
              </a:rPr>
              <a:t>Ἑκκλησί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pitchFamily="2" charset="0"/>
              </a:rPr>
              <a:t>ας καὶ διάδοση τῆς χριστιανικῆς πίστης κατὰ τὴν ἀποστολικὴ ἐποχή.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10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11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pitchFamily="2" charset="0"/>
              </a:rPr>
              <a:t>Ἵδρυση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pitchFamily="2" charset="0"/>
              </a:rPr>
              <a:t> </a:t>
            </a:r>
            <a:r>
              <a:rPr lang="en-US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pitchFamily="2" charset="0"/>
              </a:rPr>
              <a:t>τῆς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pitchFamily="2" charset="0"/>
              </a:rPr>
              <a:t> </a:t>
            </a:r>
            <a:r>
              <a:rPr lang="en-US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pitchFamily="2" charset="0"/>
              </a:rPr>
              <a:t>Ἑκκλησί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pitchFamily="2" charset="0"/>
              </a:rPr>
              <a:t>ας καὶ διάδοση τῆς χριστιανικῆς πίστης κατὰ τὴν ἀποστολικὴ ἐποχή.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6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pitchFamily="2" charset="0"/>
              </a:rPr>
              <a:t>Ἵδρυση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pitchFamily="2" charset="0"/>
              </a:rPr>
              <a:t> </a:t>
            </a:r>
            <a:r>
              <a:rPr lang="en-US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pitchFamily="2" charset="0"/>
              </a:rPr>
              <a:t>τῆς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pitchFamily="2" charset="0"/>
              </a:rPr>
              <a:t> </a:t>
            </a:r>
            <a:r>
              <a:rPr lang="en-US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pitchFamily="2" charset="0"/>
              </a:rPr>
              <a:t>Ἑκκλησί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pitchFamily="2" charset="0"/>
              </a:rPr>
              <a:t>ας καὶ διάδοση τῆς χριστιανικῆς πίστης κατὰ τὴν ἀποστολικὴ ἐποχή.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8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pitchFamily="2" charset="0"/>
              </a:rPr>
              <a:t>Ἵδρυση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pitchFamily="2" charset="0"/>
              </a:rPr>
              <a:t> </a:t>
            </a:r>
            <a:r>
              <a:rPr lang="en-US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pitchFamily="2" charset="0"/>
              </a:rPr>
              <a:t>τῆς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pitchFamily="2" charset="0"/>
              </a:rPr>
              <a:t> </a:t>
            </a:r>
            <a:r>
              <a:rPr lang="en-US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pitchFamily="2" charset="0"/>
              </a:rPr>
              <a:t>Ἑκκλησί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pitchFamily="2" charset="0"/>
              </a:rPr>
              <a:t>ας καὶ διάδοση τῆς χριστιανικῆς πίστης κατὰ τὴν ἀποστολικὴ ἐποχή.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4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9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10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pitchFamily="2" charset="0"/>
              </a:rPr>
              <a:t>Ἵδρυση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pitchFamily="2" charset="0"/>
              </a:rPr>
              <a:t> </a:t>
            </a:r>
            <a:r>
              <a:rPr lang="en-US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pitchFamily="2" charset="0"/>
              </a:rPr>
              <a:t>τῆς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pitchFamily="2" charset="0"/>
              </a:rPr>
              <a:t> </a:t>
            </a:r>
            <a:r>
              <a:rPr lang="en-US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pitchFamily="2" charset="0"/>
              </a:rPr>
              <a:t>Ἑκκλησί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pitchFamily="2" charset="0"/>
              </a:rPr>
              <a:t>ας καὶ διάδοση τῆς χριστιανικῆς πίστης κατὰ τὴν ἀποστολικὴ ἐποχή.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1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8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10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pitchFamily="2" charset="0"/>
              </a:rPr>
              <a:t>Ἵδρυση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pitchFamily="2" charset="0"/>
              </a:rPr>
              <a:t> </a:t>
            </a:r>
            <a:r>
              <a:rPr lang="en-US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pitchFamily="2" charset="0"/>
              </a:rPr>
              <a:t>τῆς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pitchFamily="2" charset="0"/>
              </a:rPr>
              <a:t> </a:t>
            </a:r>
            <a:r>
              <a:rPr lang="en-US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pitchFamily="2" charset="0"/>
              </a:rPr>
              <a:t>Ἑκκλησί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pitchFamily="2" charset="0"/>
              </a:rPr>
              <a:t>ας καὶ διάδοση τῆς χριστιανικῆς πίστης κατὰ τὴν ἀποστολικὴ ἐποχή.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1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eclass.uoa.gr/" TargetMode="Externa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THEOL2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uoa.gr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eclass.uoa.gr/" TargetMode="Externa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eclass.uoa.gr/" TargetMode="Externa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eclass.uoa.gr/" TargetMode="Externa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eclass.uoa.gr/" TargetMode="Externa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eclass.uoa.gr/" TargetMode="Externa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l-GR" sz="4000" b="1" dirty="0" err="1"/>
              <a:t>Γενι</a:t>
            </a:r>
            <a:r>
              <a:rPr lang="el-GR" b="1" dirty="0" err="1"/>
              <a:t>κὴ</a:t>
            </a:r>
            <a:r>
              <a:rPr lang="el-GR" b="1" dirty="0"/>
              <a:t> </a:t>
            </a:r>
            <a:r>
              <a:rPr lang="el-GR" b="1" dirty="0" err="1"/>
              <a:t>Ἐκκλησιαστικὴ</a:t>
            </a:r>
            <a:r>
              <a:rPr lang="el-GR" b="1" dirty="0"/>
              <a:t> </a:t>
            </a:r>
            <a:r>
              <a:rPr lang="el-GR" b="1" dirty="0" err="1"/>
              <a:t>Ἱστορία</a:t>
            </a:r>
            <a:r>
              <a:rPr lang="el-GR" b="1" dirty="0"/>
              <a:t> Α´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e-class</a:t>
            </a:r>
            <a:endParaRPr lang="en-US" sz="2800" dirty="0" smtClean="0"/>
          </a:p>
          <a:p>
            <a:endParaRPr lang="el-GR" sz="2800" dirty="0" smtClean="0"/>
          </a:p>
          <a:p>
            <a:r>
              <a:rPr lang="en-US" sz="2800" dirty="0" err="1">
                <a:sym typeface="Helvetica" pitchFamily="2" charset="0"/>
              </a:rPr>
              <a:t>Δρ</a:t>
            </a:r>
            <a:r>
              <a:rPr lang="en-US" sz="2800" dirty="0">
                <a:sym typeface="Helvetica" pitchFamily="2" charset="0"/>
              </a:rPr>
              <a:t>. </a:t>
            </a:r>
            <a:r>
              <a:rPr lang="en-US" sz="2800" dirty="0" err="1">
                <a:sym typeface="Helvetica" pitchFamily="2" charset="0"/>
              </a:rPr>
              <a:t>Ἰωάννης</a:t>
            </a:r>
            <a:r>
              <a:rPr lang="en-US" sz="2800" dirty="0">
                <a:sym typeface="Helvetica" pitchFamily="2" charset="0"/>
              </a:rPr>
              <a:t> </a:t>
            </a:r>
            <a:r>
              <a:rPr lang="en-US" sz="2800" dirty="0" err="1">
                <a:sym typeface="Helvetica" pitchFamily="2" charset="0"/>
              </a:rPr>
              <a:t>Ἀντ</a:t>
            </a:r>
            <a:r>
              <a:rPr lang="en-US" sz="2800" dirty="0">
                <a:sym typeface="Helvetica" pitchFamily="2" charset="0"/>
              </a:rPr>
              <a:t>. Πανα</a:t>
            </a:r>
            <a:r>
              <a:rPr lang="en-US" sz="2800" dirty="0" err="1">
                <a:sym typeface="Helvetica" pitchFamily="2" charset="0"/>
              </a:rPr>
              <a:t>γιωτό</a:t>
            </a:r>
            <a:r>
              <a:rPr lang="en-US" sz="2800" dirty="0">
                <a:sym typeface="Helvetica" pitchFamily="2" charset="0"/>
              </a:rPr>
              <a:t>πουλος</a:t>
            </a:r>
            <a:endParaRPr lang="el-GR" sz="2800" dirty="0">
              <a:sym typeface="Helvetica" pitchFamily="2" charset="0"/>
            </a:endParaRPr>
          </a:p>
          <a:p>
            <a:r>
              <a:rPr lang="en-US" sz="2400" dirty="0" err="1">
                <a:sym typeface="Helvetica" pitchFamily="2" charset="0"/>
              </a:rPr>
              <a:t>Λέκτορ</a:t>
            </a:r>
            <a:r>
              <a:rPr lang="en-US" sz="2400" dirty="0">
                <a:sym typeface="Helvetica" pitchFamily="2" charset="0"/>
              </a:rPr>
              <a:t>ας Γενικῆς Ἐκκλησιαστικῆς Ἱστορίας</a:t>
            </a:r>
          </a:p>
          <a:p>
            <a:r>
              <a:rPr lang="en-US" sz="2800" dirty="0" err="1">
                <a:sym typeface="Helvetica" pitchFamily="2" charset="0"/>
              </a:rPr>
              <a:t>Ἐθνικὸ</a:t>
            </a:r>
            <a:r>
              <a:rPr lang="en-US" sz="2800" dirty="0">
                <a:sym typeface="Helvetica" pitchFamily="2" charset="0"/>
              </a:rPr>
              <a:t> καὶ Καπ</a:t>
            </a:r>
            <a:r>
              <a:rPr lang="en-US" sz="2800" dirty="0" err="1">
                <a:sym typeface="Helvetica" pitchFamily="2" charset="0"/>
              </a:rPr>
              <a:t>οδιστρι</a:t>
            </a:r>
            <a:r>
              <a:rPr lang="en-US" sz="2800" dirty="0">
                <a:sym typeface="Helvetica" pitchFamily="2" charset="0"/>
              </a:rPr>
              <a:t>ακὸ Πανεπιστήμιο Ἀθηνῶν</a:t>
            </a:r>
          </a:p>
          <a:p>
            <a:r>
              <a:rPr lang="en-US" sz="2800" dirty="0" err="1">
                <a:sym typeface="Helvetica" pitchFamily="2" charset="0"/>
              </a:rPr>
              <a:t>Τμῆμ</a:t>
            </a:r>
            <a:r>
              <a:rPr lang="en-US" sz="2800" dirty="0">
                <a:sym typeface="Helvetica" pitchFamily="2" charset="0"/>
              </a:rPr>
              <a:t>α Θεολογίας - Θεολογικὴ Σχολή</a:t>
            </a:r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>
          <a:xfrm>
            <a:off x="1792288" y="5805264"/>
            <a:ext cx="5486400" cy="366936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Εικόνα 8: </a:t>
            </a:r>
            <a:r>
              <a:rPr lang="en-US" dirty="0">
                <a:hlinkClick r:id="rId2"/>
              </a:rPr>
              <a:t>e-class</a:t>
            </a:r>
            <a:endParaRPr lang="el-GR" dirty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ym typeface="Helvetica" pitchFamily="2" charset="0"/>
              </a:rPr>
              <a:t>η-</a:t>
            </a:r>
            <a:r>
              <a:rPr lang="en-US" dirty="0" err="1">
                <a:sym typeface="Helvetica" pitchFamily="2" charset="0"/>
              </a:rPr>
              <a:t>Τάξη</a:t>
            </a:r>
            <a:r>
              <a:rPr lang="en-US" dirty="0">
                <a:sym typeface="Helvetica" pitchFamily="2" charset="0"/>
              </a:rPr>
              <a:t> / e-Class</a:t>
            </a:r>
            <a:r>
              <a:rPr lang="el-GR" dirty="0">
                <a:sym typeface="Helvetica" pitchFamily="2" charset="0"/>
              </a:rPr>
              <a:t> </a:t>
            </a:r>
            <a:r>
              <a:rPr lang="el-GR" dirty="0" smtClean="0">
                <a:sym typeface="Helvetica" pitchFamily="2" charset="0"/>
              </a:rPr>
              <a:t>(8/8)</a:t>
            </a:r>
            <a:endParaRPr lang="el-GR" dirty="0"/>
          </a:p>
        </p:txBody>
      </p:sp>
      <p:pic>
        <p:nvPicPr>
          <p:cNvPr id="6" name="Θέση εικόνας 5" descr="Screenshot του e-class.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353155"/>
            <a:ext cx="8623883" cy="44500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8899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en-US" dirty="0">
                <a:sym typeface="Helvetica" pitchFamily="2" charset="0"/>
              </a:rPr>
              <a:t>17</a:t>
            </a:r>
            <a:r>
              <a:rPr lang="el-GR" dirty="0">
                <a:sym typeface="Helvetica" pitchFamily="2" charset="0"/>
              </a:rPr>
              <a:t>8</a:t>
            </a:r>
            <a:r>
              <a:rPr lang="en-US" dirty="0">
                <a:sym typeface="Helvetica" pitchFamily="2" charset="0"/>
              </a:rPr>
              <a:t> </a:t>
            </a:r>
            <a:r>
              <a:rPr lang="en-US" dirty="0" err="1">
                <a:sym typeface="Helvetica" pitchFamily="2" charset="0"/>
              </a:rPr>
              <a:t>Χρόνια</a:t>
            </a:r>
            <a:r>
              <a:rPr lang="en-US" dirty="0">
                <a:sym typeface="Helvetica" pitchFamily="2" charset="0"/>
              </a:rPr>
              <a:t> </a:t>
            </a:r>
            <a:r>
              <a:rPr lang="en-US" dirty="0" err="1">
                <a:sym typeface="Helvetica" pitchFamily="2" charset="0"/>
              </a:rPr>
              <a:t>Μάθημα</a:t>
            </a:r>
            <a:r>
              <a:rPr lang="en-US" dirty="0">
                <a:sym typeface="Helvetica" pitchFamily="2" charset="0"/>
              </a:rPr>
              <a:t>, </a:t>
            </a:r>
            <a:br>
              <a:rPr lang="en-US" dirty="0">
                <a:sym typeface="Helvetica" pitchFamily="2" charset="0"/>
              </a:rPr>
            </a:br>
            <a:r>
              <a:rPr lang="en-US" dirty="0" err="1">
                <a:sym typeface="Helvetica" pitchFamily="2" charset="0"/>
              </a:rPr>
              <a:t>καὶ</a:t>
            </a:r>
            <a:r>
              <a:rPr lang="en-US" dirty="0">
                <a:sym typeface="Helvetica" pitchFamily="2" charset="0"/>
              </a:rPr>
              <a:t> </a:t>
            </a:r>
            <a:r>
              <a:rPr lang="en-US" dirty="0" err="1">
                <a:sym typeface="Helvetica" pitchFamily="2" charset="0"/>
              </a:rPr>
              <a:t>συνεχίζουμε</a:t>
            </a:r>
            <a:r>
              <a:rPr lang="en-US" dirty="0">
                <a:sym typeface="Helvetica" pitchFamily="2" charset="0"/>
              </a:rPr>
              <a:t> ...</a:t>
            </a:r>
          </a:p>
        </p:txBody>
      </p:sp>
    </p:spTree>
  </p:cSld>
  <p:clrMapOvr>
    <a:masterClrMapping/>
  </p:clrMapOvr>
  <p:transition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8490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l-GR" sz="2000" dirty="0" smtClean="0"/>
              <a:t>1.00.  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n-US" sz="2000" dirty="0" err="1">
                <a:sym typeface="Helvetica" pitchFamily="2" charset="0"/>
              </a:rPr>
              <a:t>Δρ</a:t>
            </a:r>
            <a:r>
              <a:rPr lang="en-US" sz="2000" dirty="0">
                <a:sym typeface="Helvetica" pitchFamily="2" charset="0"/>
              </a:rPr>
              <a:t>. </a:t>
            </a:r>
            <a:r>
              <a:rPr lang="en-US" sz="2000" dirty="0" err="1">
                <a:sym typeface="Helvetica" pitchFamily="2" charset="0"/>
              </a:rPr>
              <a:t>Ἰωάννης</a:t>
            </a:r>
            <a:r>
              <a:rPr lang="en-US" sz="2000" dirty="0">
                <a:sym typeface="Helvetica" pitchFamily="2" charset="0"/>
              </a:rPr>
              <a:t> </a:t>
            </a:r>
            <a:r>
              <a:rPr lang="en-US" sz="2000" dirty="0" err="1">
                <a:sym typeface="Helvetica" pitchFamily="2" charset="0"/>
              </a:rPr>
              <a:t>Ἀντ</a:t>
            </a:r>
            <a:r>
              <a:rPr lang="en-US" sz="2000" dirty="0">
                <a:sym typeface="Helvetica" pitchFamily="2" charset="0"/>
              </a:rPr>
              <a:t>. </a:t>
            </a:r>
            <a:r>
              <a:rPr lang="en-US" sz="2000" dirty="0" smtClean="0">
                <a:sym typeface="Helvetica" pitchFamily="2" charset="0"/>
              </a:rPr>
              <a:t>Πανα</a:t>
            </a:r>
            <a:r>
              <a:rPr lang="en-US" sz="2000" dirty="0" err="1" smtClean="0">
                <a:sym typeface="Helvetica" pitchFamily="2" charset="0"/>
              </a:rPr>
              <a:t>γιωτό</a:t>
            </a:r>
            <a:r>
              <a:rPr lang="en-US" sz="2000" dirty="0" smtClean="0">
                <a:sym typeface="Helvetica" pitchFamily="2" charset="0"/>
              </a:rPr>
              <a:t>πουλος</a:t>
            </a:r>
            <a:r>
              <a:rPr lang="el-GR" sz="2000" dirty="0" smtClean="0"/>
              <a:t>. </a:t>
            </a:r>
            <a:r>
              <a:rPr lang="el-GR" sz="2000" dirty="0" smtClean="0"/>
              <a:t>«</a:t>
            </a:r>
            <a:r>
              <a:rPr lang="en-US" sz="2000" dirty="0" smtClean="0">
                <a:sym typeface="Helvetica" pitchFamily="2" charset="0"/>
              </a:rPr>
              <a:t>e-class</a:t>
            </a:r>
            <a:r>
              <a:rPr lang="en-US" sz="2000" dirty="0" smtClean="0">
                <a:sym typeface="Helvetica" pitchFamily="2" charset="0"/>
              </a:rPr>
              <a:t>.</a:t>
            </a:r>
            <a:r>
              <a:rPr lang="el-GR" sz="2000" dirty="0" smtClean="0"/>
              <a:t>». </a:t>
            </a:r>
            <a:r>
              <a:rPr lang="el-GR" sz="2000" dirty="0"/>
              <a:t>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2014.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 </a:t>
            </a:r>
            <a:r>
              <a:rPr lang="en-US" sz="2000" dirty="0">
                <a:solidFill>
                  <a:srgbClr val="FF0000"/>
                </a:solidFill>
                <a:hlinkClick r:id="rId3"/>
              </a:rPr>
              <a:t>http://opencourses.uoa.gr/courses/THEOL2</a:t>
            </a:r>
            <a:r>
              <a:rPr lang="en-US" sz="2000" dirty="0" smtClean="0">
                <a:solidFill>
                  <a:srgbClr val="FF0000"/>
                </a:solidFill>
                <a:hlinkClick r:id="rId3"/>
              </a:rPr>
              <a:t>/</a:t>
            </a:r>
            <a:r>
              <a:rPr lang="el-GR" sz="2000" dirty="0" smtClean="0"/>
              <a:t>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dirty="0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 smtClean="0"/>
              <a:t>αδειοδόχο</a:t>
            </a:r>
            <a:r>
              <a:rPr lang="en-US" dirty="0" smtClean="0"/>
              <a:t>,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</a:t>
            </a:r>
            <a:r>
              <a:rPr lang="el-GR" dirty="0" smtClean="0"/>
              <a:t>έργο</a:t>
            </a:r>
            <a:r>
              <a:rPr lang="en-US" dirty="0" smtClean="0"/>
              <a:t>,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r>
              <a:rPr lang="en-US" smtClean="0"/>
              <a:t>.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l-GR" sz="2000" dirty="0" err="1"/>
              <a:t>Δ</a:t>
            </a:r>
            <a:r>
              <a:rPr lang="en-US" sz="2000" dirty="0" err="1" smtClean="0"/>
              <a:t>ήλωση</a:t>
            </a:r>
            <a:r>
              <a:rPr lang="en-US" sz="2000" dirty="0" smtClean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(1/2)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Εικόνες/Σχήματα/Διαγράμματα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</a:p>
          <a:p>
            <a:pPr marL="0" indent="0">
              <a:buNone/>
            </a:pPr>
            <a:r>
              <a:rPr lang="el-GR" sz="2000" dirty="0" smtClean="0"/>
              <a:t>Εικόνες 1-8: </a:t>
            </a:r>
            <a:r>
              <a:rPr lang="en-US" sz="2000" dirty="0" smtClean="0"/>
              <a:t>Screen shots of e-class, Copyrighted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35304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en-US" dirty="0" err="1" smtClean="0">
                <a:sym typeface="Helvetica" pitchFamily="2" charset="0"/>
              </a:rPr>
              <a:t>Τὸ</a:t>
            </a:r>
            <a:r>
              <a:rPr lang="en-US" dirty="0" smtClean="0">
                <a:sym typeface="Helvetica" pitchFamily="2" charset="0"/>
              </a:rPr>
              <a:t> </a:t>
            </a:r>
            <a:r>
              <a:rPr lang="en-US" dirty="0" err="1" smtClean="0">
                <a:sym typeface="Helvetica" pitchFamily="2" charset="0"/>
              </a:rPr>
              <a:t>Μάθημ</a:t>
            </a:r>
            <a:r>
              <a:rPr lang="en-US" dirty="0" smtClean="0">
                <a:sym typeface="Helvetica" pitchFamily="2" charset="0"/>
              </a:rPr>
              <a:t>α διατίθεται στὸ eclass.uoa.gr </a:t>
            </a:r>
          </a:p>
        </p:txBody>
      </p:sp>
    </p:spTree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εικόνας 4" descr="Screenshot του e-class.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15" y="1418400"/>
            <a:ext cx="8628361" cy="444398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>
          <a:xfrm>
            <a:off x="1835696" y="5949280"/>
            <a:ext cx="5486400" cy="336482"/>
          </a:xfrm>
        </p:spPr>
        <p:txBody>
          <a:bodyPr>
            <a:normAutofit fontScale="92500" lnSpcReduction="20000"/>
          </a:bodyPr>
          <a:lstStyle/>
          <a:p>
            <a:r>
              <a:rPr lang="el-GR" dirty="0" smtClean="0"/>
              <a:t>Εικόνα 1</a:t>
            </a:r>
            <a:endParaRPr lang="el-GR" dirty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ym typeface="Helvetica" pitchFamily="2" charset="0"/>
              </a:rPr>
              <a:t>η-</a:t>
            </a:r>
            <a:r>
              <a:rPr lang="en-US" dirty="0" err="1">
                <a:sym typeface="Helvetica" pitchFamily="2" charset="0"/>
              </a:rPr>
              <a:t>Τάξη</a:t>
            </a:r>
            <a:r>
              <a:rPr lang="en-US" dirty="0">
                <a:sym typeface="Helvetica" pitchFamily="2" charset="0"/>
              </a:rPr>
              <a:t> / </a:t>
            </a:r>
            <a:r>
              <a:rPr lang="en-US" dirty="0" smtClean="0">
                <a:sym typeface="Helvetica" pitchFamily="2" charset="0"/>
              </a:rPr>
              <a:t>e-Class</a:t>
            </a:r>
            <a:r>
              <a:rPr lang="el-GR" dirty="0" smtClean="0">
                <a:sym typeface="Helvetica" pitchFamily="2" charset="0"/>
              </a:rPr>
              <a:t> (1/8)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817160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εικόνας 4" descr="Screenshot του e-class.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980" y="1418400"/>
            <a:ext cx="8150394" cy="438686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>
          <a:xfrm>
            <a:off x="1792288" y="5805264"/>
            <a:ext cx="5486400" cy="366936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Εικόνα 2: </a:t>
            </a:r>
            <a:r>
              <a:rPr lang="en-US" dirty="0">
                <a:hlinkClick r:id="rId3"/>
              </a:rPr>
              <a:t>e</a:t>
            </a:r>
            <a:r>
              <a:rPr lang="en-US" dirty="0" smtClean="0">
                <a:hlinkClick r:id="rId3"/>
              </a:rPr>
              <a:t>-class</a:t>
            </a:r>
            <a:endParaRPr lang="el-GR" dirty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ym typeface="Helvetica" pitchFamily="2" charset="0"/>
              </a:rPr>
              <a:t>η-</a:t>
            </a:r>
            <a:r>
              <a:rPr lang="en-US" dirty="0" err="1">
                <a:sym typeface="Helvetica" pitchFamily="2" charset="0"/>
              </a:rPr>
              <a:t>Τάξη</a:t>
            </a:r>
            <a:r>
              <a:rPr lang="en-US" dirty="0">
                <a:sym typeface="Helvetica" pitchFamily="2" charset="0"/>
              </a:rPr>
              <a:t> / e-Class</a:t>
            </a:r>
            <a:r>
              <a:rPr lang="el-GR" dirty="0">
                <a:sym typeface="Helvetica" pitchFamily="2" charset="0"/>
              </a:rPr>
              <a:t> </a:t>
            </a:r>
            <a:r>
              <a:rPr lang="el-GR" dirty="0" smtClean="0">
                <a:sym typeface="Helvetica" pitchFamily="2" charset="0"/>
              </a:rPr>
              <a:t>(2/8)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142433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>
          <a:xfrm>
            <a:off x="1792288" y="5805264"/>
            <a:ext cx="5486400" cy="366936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Εικόνα 3: </a:t>
            </a:r>
            <a:r>
              <a:rPr lang="en-US" dirty="0" smtClean="0">
                <a:hlinkClick r:id="rId2"/>
              </a:rPr>
              <a:t>e-class </a:t>
            </a:r>
            <a:endParaRPr lang="el-GR" dirty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ym typeface="Helvetica" pitchFamily="2" charset="0"/>
              </a:rPr>
              <a:t>η-</a:t>
            </a:r>
            <a:r>
              <a:rPr lang="en-US" dirty="0" err="1">
                <a:sym typeface="Helvetica" pitchFamily="2" charset="0"/>
              </a:rPr>
              <a:t>Τάξη</a:t>
            </a:r>
            <a:r>
              <a:rPr lang="en-US" dirty="0">
                <a:sym typeface="Helvetica" pitchFamily="2" charset="0"/>
              </a:rPr>
              <a:t> / e-Class</a:t>
            </a:r>
            <a:r>
              <a:rPr lang="el-GR" dirty="0">
                <a:sym typeface="Helvetica" pitchFamily="2" charset="0"/>
              </a:rPr>
              <a:t> </a:t>
            </a:r>
            <a:r>
              <a:rPr lang="el-GR" dirty="0" smtClean="0">
                <a:sym typeface="Helvetica" pitchFamily="2" charset="0"/>
              </a:rPr>
              <a:t>(3/8)</a:t>
            </a:r>
            <a:endParaRPr lang="el-GR" dirty="0"/>
          </a:p>
        </p:txBody>
      </p:sp>
      <p:pic>
        <p:nvPicPr>
          <p:cNvPr id="6" name="Θέση εικόνας 5" descr="Screenshot του e-class.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256" y="1556792"/>
            <a:ext cx="8631936" cy="37063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5742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>
          <a:xfrm>
            <a:off x="1792288" y="5805264"/>
            <a:ext cx="5486400" cy="366936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Εικόνα 4: </a:t>
            </a:r>
            <a:r>
              <a:rPr lang="en-US" dirty="0">
                <a:hlinkClick r:id="rId2"/>
              </a:rPr>
              <a:t>e-class</a:t>
            </a:r>
            <a:endParaRPr lang="el-GR" dirty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ym typeface="Helvetica" pitchFamily="2" charset="0"/>
              </a:rPr>
              <a:t>η-</a:t>
            </a:r>
            <a:r>
              <a:rPr lang="en-US" dirty="0" err="1">
                <a:sym typeface="Helvetica" pitchFamily="2" charset="0"/>
              </a:rPr>
              <a:t>Τάξη</a:t>
            </a:r>
            <a:r>
              <a:rPr lang="en-US" dirty="0">
                <a:sym typeface="Helvetica" pitchFamily="2" charset="0"/>
              </a:rPr>
              <a:t> / e-Class</a:t>
            </a:r>
            <a:r>
              <a:rPr lang="el-GR" dirty="0">
                <a:sym typeface="Helvetica" pitchFamily="2" charset="0"/>
              </a:rPr>
              <a:t> </a:t>
            </a:r>
            <a:r>
              <a:rPr lang="el-GR" dirty="0" smtClean="0">
                <a:sym typeface="Helvetica" pitchFamily="2" charset="0"/>
              </a:rPr>
              <a:t>(4/8)</a:t>
            </a:r>
            <a:endParaRPr lang="el-GR" dirty="0"/>
          </a:p>
        </p:txBody>
      </p:sp>
      <p:pic>
        <p:nvPicPr>
          <p:cNvPr id="5" name="Θέση εικόνας 4" descr="Screenshot του e-class.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058" y="1355184"/>
            <a:ext cx="8623883" cy="44500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79843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>
          <a:xfrm>
            <a:off x="1792288" y="5805264"/>
            <a:ext cx="5486400" cy="366936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Εικόνα 5: </a:t>
            </a:r>
            <a:r>
              <a:rPr lang="en-US" dirty="0">
                <a:hlinkClick r:id="rId2"/>
              </a:rPr>
              <a:t>e-class</a:t>
            </a:r>
            <a:endParaRPr lang="el-GR" dirty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ym typeface="Helvetica" pitchFamily="2" charset="0"/>
              </a:rPr>
              <a:t>η-</a:t>
            </a:r>
            <a:r>
              <a:rPr lang="en-US" dirty="0" err="1">
                <a:sym typeface="Helvetica" pitchFamily="2" charset="0"/>
              </a:rPr>
              <a:t>Τάξη</a:t>
            </a:r>
            <a:r>
              <a:rPr lang="en-US" dirty="0">
                <a:sym typeface="Helvetica" pitchFamily="2" charset="0"/>
              </a:rPr>
              <a:t> / e-Class</a:t>
            </a:r>
            <a:r>
              <a:rPr lang="el-GR" dirty="0">
                <a:sym typeface="Helvetica" pitchFamily="2" charset="0"/>
              </a:rPr>
              <a:t> </a:t>
            </a:r>
            <a:r>
              <a:rPr lang="el-GR" dirty="0" smtClean="0">
                <a:sym typeface="Helvetica" pitchFamily="2" charset="0"/>
              </a:rPr>
              <a:t>(5/8)</a:t>
            </a:r>
            <a:endParaRPr lang="el-GR" dirty="0"/>
          </a:p>
        </p:txBody>
      </p:sp>
      <p:pic>
        <p:nvPicPr>
          <p:cNvPr id="6" name="Θέση εικόνας 5" descr="Screenshot του e-class.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57" y="1343176"/>
            <a:ext cx="8621486" cy="44500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47690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>
          <a:xfrm>
            <a:off x="1792288" y="5805264"/>
            <a:ext cx="5486400" cy="366936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Εικόνα 6: </a:t>
            </a:r>
            <a:r>
              <a:rPr lang="en-US" dirty="0">
                <a:hlinkClick r:id="rId2"/>
              </a:rPr>
              <a:t>e-class</a:t>
            </a:r>
            <a:endParaRPr lang="el-GR" dirty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ym typeface="Helvetica" pitchFamily="2" charset="0"/>
              </a:rPr>
              <a:t>η-</a:t>
            </a:r>
            <a:r>
              <a:rPr lang="en-US" dirty="0" err="1">
                <a:sym typeface="Helvetica" pitchFamily="2" charset="0"/>
              </a:rPr>
              <a:t>Τάξη</a:t>
            </a:r>
            <a:r>
              <a:rPr lang="en-US" dirty="0">
                <a:sym typeface="Helvetica" pitchFamily="2" charset="0"/>
              </a:rPr>
              <a:t> / e-Class</a:t>
            </a:r>
            <a:r>
              <a:rPr lang="el-GR" dirty="0">
                <a:sym typeface="Helvetica" pitchFamily="2" charset="0"/>
              </a:rPr>
              <a:t> </a:t>
            </a:r>
            <a:r>
              <a:rPr lang="el-GR" dirty="0" smtClean="0">
                <a:sym typeface="Helvetica" pitchFamily="2" charset="0"/>
              </a:rPr>
              <a:t>(6/8)</a:t>
            </a:r>
            <a:endParaRPr lang="el-GR" dirty="0"/>
          </a:p>
        </p:txBody>
      </p:sp>
      <p:pic>
        <p:nvPicPr>
          <p:cNvPr id="6" name="Θέση εικόνας 5" descr="Screenshot του e-class.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46" y="2219374"/>
            <a:ext cx="8623883" cy="28041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84957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>
          <a:xfrm>
            <a:off x="1792288" y="5805264"/>
            <a:ext cx="5486400" cy="366936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Εικόνα 7: </a:t>
            </a:r>
            <a:r>
              <a:rPr lang="en-US" dirty="0">
                <a:hlinkClick r:id="rId2"/>
              </a:rPr>
              <a:t>e-class</a:t>
            </a:r>
            <a:endParaRPr lang="el-GR" dirty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ym typeface="Helvetica" pitchFamily="2" charset="0"/>
              </a:rPr>
              <a:t>η-</a:t>
            </a:r>
            <a:r>
              <a:rPr lang="en-US" dirty="0" err="1">
                <a:sym typeface="Helvetica" pitchFamily="2" charset="0"/>
              </a:rPr>
              <a:t>Τάξη</a:t>
            </a:r>
            <a:r>
              <a:rPr lang="en-US" dirty="0">
                <a:sym typeface="Helvetica" pitchFamily="2" charset="0"/>
              </a:rPr>
              <a:t> / e-Class</a:t>
            </a:r>
            <a:r>
              <a:rPr lang="el-GR" dirty="0">
                <a:sym typeface="Helvetica" pitchFamily="2" charset="0"/>
              </a:rPr>
              <a:t> </a:t>
            </a:r>
            <a:r>
              <a:rPr lang="el-GR" dirty="0" smtClean="0">
                <a:sym typeface="Helvetica" pitchFamily="2" charset="0"/>
              </a:rPr>
              <a:t>(7/8)</a:t>
            </a:r>
            <a:endParaRPr lang="el-GR" dirty="0"/>
          </a:p>
        </p:txBody>
      </p:sp>
      <p:pic>
        <p:nvPicPr>
          <p:cNvPr id="6" name="Θέση εικόνας 5" descr="Screenshot του e-class.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383" y="1355184"/>
            <a:ext cx="8623883" cy="44500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25474026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1623</TotalTime>
  <Words>414</Words>
  <Application>Microsoft Office PowerPoint</Application>
  <PresentationFormat>Προβολή στην οθόνη (4:3)</PresentationFormat>
  <Paragraphs>64</Paragraphs>
  <Slides>19</Slides>
  <Notes>8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19</vt:i4>
      </vt:variant>
    </vt:vector>
  </HeadingPairs>
  <TitlesOfParts>
    <vt:vector size="25" baseType="lpstr">
      <vt:lpstr>ＭＳ Ｐゴシック</vt:lpstr>
      <vt:lpstr>Arial</vt:lpstr>
      <vt:lpstr>Calibri</vt:lpstr>
      <vt:lpstr>Helvetica</vt:lpstr>
      <vt:lpstr>Wingdings</vt:lpstr>
      <vt:lpstr>Θέμα του Office</vt:lpstr>
      <vt:lpstr>Γενικὴ Ἐκκλησιαστικὴ Ἱστορία Α´</vt:lpstr>
      <vt:lpstr>Τὸ Μάθημα διατίθεται στὸ eclass.uoa.gr </vt:lpstr>
      <vt:lpstr>η-Τάξη / e-Class (1/8)</vt:lpstr>
      <vt:lpstr>η-Τάξη / e-Class (2/8)</vt:lpstr>
      <vt:lpstr>η-Τάξη / e-Class (3/8)</vt:lpstr>
      <vt:lpstr>η-Τάξη / e-Class (4/8)</vt:lpstr>
      <vt:lpstr>η-Τάξη / e-Class (5/8)</vt:lpstr>
      <vt:lpstr>η-Τάξη / e-Class (6/8)</vt:lpstr>
      <vt:lpstr>η-Τάξη / e-Class (7/8)</vt:lpstr>
      <vt:lpstr>η-Τάξη / e-Class (8/8)</vt:lpstr>
      <vt:lpstr>178 Χρόνια Μάθημα,  καὶ συνεχίζουμε ...</vt:lpstr>
      <vt:lpstr>Τέλος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 (1/2)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Ανθούλα</cp:lastModifiedBy>
  <cp:revision>194</cp:revision>
  <dcterms:created xsi:type="dcterms:W3CDTF">2012-09-06T09:03:05Z</dcterms:created>
  <dcterms:modified xsi:type="dcterms:W3CDTF">2015-06-08T08:22:09Z</dcterms:modified>
</cp:coreProperties>
</file>