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266" r:id="rId3"/>
    <p:sldId id="265" r:id="rId4"/>
    <p:sldId id="274" r:id="rId5"/>
    <p:sldId id="296" r:id="rId6"/>
    <p:sldId id="297" r:id="rId7"/>
    <p:sldId id="339" r:id="rId8"/>
    <p:sldId id="298" r:id="rId9"/>
    <p:sldId id="299" r:id="rId10"/>
    <p:sldId id="300" r:id="rId11"/>
    <p:sldId id="301" r:id="rId12"/>
    <p:sldId id="340" r:id="rId13"/>
    <p:sldId id="302" r:id="rId14"/>
    <p:sldId id="342" r:id="rId15"/>
    <p:sldId id="341" r:id="rId16"/>
    <p:sldId id="343" r:id="rId17"/>
    <p:sldId id="344" r:id="rId18"/>
    <p:sldId id="345" r:id="rId19"/>
    <p:sldId id="346" r:id="rId20"/>
    <p:sldId id="347" r:id="rId21"/>
    <p:sldId id="348" r:id="rId22"/>
    <p:sldId id="349" r:id="rId23"/>
    <p:sldId id="350" r:id="rId24"/>
    <p:sldId id="351" r:id="rId25"/>
    <p:sldId id="280" r:id="rId26"/>
    <p:sldId id="290" r:id="rId27"/>
    <p:sldId id="295" r:id="rId28"/>
    <p:sldId id="292" r:id="rId29"/>
    <p:sldId id="291" r:id="rId30"/>
    <p:sldId id="294" r:id="rId3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256"/>
            <p14:sldId id="266"/>
            <p14:sldId id="265"/>
            <p14:sldId id="274"/>
            <p14:sldId id="296"/>
            <p14:sldId id="297"/>
            <p14:sldId id="339"/>
            <p14:sldId id="298"/>
            <p14:sldId id="299"/>
          </p14:sldIdLst>
        </p14:section>
        <p14:section name="Untitled Section" id="{0F1CB131-A6BD-43D0-B8D4-1F27CEF7A05E}">
          <p14:sldIdLst>
            <p14:sldId id="300"/>
            <p14:sldId id="301"/>
            <p14:sldId id="340"/>
            <p14:sldId id="302"/>
            <p14:sldId id="342"/>
            <p14:sldId id="341"/>
            <p14:sldId id="343"/>
            <p14:sldId id="344"/>
            <p14:sldId id="345"/>
            <p14:sldId id="346"/>
            <p14:sldId id="347"/>
            <p14:sldId id="348"/>
            <p14:sldId id="349"/>
            <p14:sldId id="350"/>
            <p14:sldId id="351"/>
            <p14:sldId id="280"/>
            <p14:sldId id="290"/>
            <p14:sldId id="295"/>
            <p14:sldId id="292"/>
            <p14:sldId id="291"/>
            <p14:sldId id="29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82" autoAdjust="0"/>
    <p:restoredTop sz="86421" autoAdjust="0"/>
  </p:normalViewPr>
  <p:slideViewPr>
    <p:cSldViewPr>
      <p:cViewPr varScale="1">
        <p:scale>
          <a:sx n="71" d="100"/>
          <a:sy n="71" d="100"/>
        </p:scale>
        <p:origin x="72" y="8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pPr/>
              <a:t>23/11/2015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697460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169095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944350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12321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883931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206210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51566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996820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3318158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360718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2343329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34063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6578808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749460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 smtClean="0">
                <a:solidFill>
                  <a:srgbClr val="5075BC"/>
                </a:solidFill>
              </a:rPr>
              <a:t>H </a:t>
            </a:r>
            <a:r>
              <a:rPr lang="el-GR" sz="1000" dirty="0" smtClean="0">
                <a:solidFill>
                  <a:srgbClr val="5075BC"/>
                </a:solidFill>
              </a:rPr>
              <a:t>έννοια της συνάρτησης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00657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l-GR" dirty="0"/>
              <a:t>Έρευνα στη Διδακτική των Μαθηματικών και Διδακτική Πράξη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384823"/>
            <a:ext cx="7776864" cy="1752600"/>
          </a:xfrm>
        </p:spPr>
        <p:txBody>
          <a:bodyPr>
            <a:noAutofit/>
          </a:bodyPr>
          <a:lstStyle/>
          <a:p>
            <a:r>
              <a:rPr lang="el-GR" sz="2800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</a:t>
            </a:r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4: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el-GR" sz="2800" dirty="0"/>
              <a:t>H </a:t>
            </a:r>
            <a:r>
              <a:rPr lang="el-GR" altLang="el-GR" sz="2800" dirty="0"/>
              <a:t>κατανόηση της έννοιας της </a:t>
            </a:r>
            <a:r>
              <a:rPr lang="el-GR" altLang="el-GR" sz="2800" dirty="0" smtClean="0"/>
              <a:t>συνάρτησης</a:t>
            </a:r>
            <a:endParaRPr lang="en-US" altLang="el-GR" sz="2800" dirty="0" smtClean="0"/>
          </a:p>
          <a:p>
            <a:endParaRPr lang="en-US" altLang="el-GR" sz="2800" dirty="0"/>
          </a:p>
          <a:p>
            <a:r>
              <a:rPr lang="el-GR" altLang="el-GR" sz="2800" dirty="0" smtClean="0"/>
              <a:t>Δέσποινα </a:t>
            </a:r>
            <a:r>
              <a:rPr lang="el-GR" altLang="el-GR" sz="2800" dirty="0" err="1" smtClean="0"/>
              <a:t>Πόταρη</a:t>
            </a:r>
            <a:endParaRPr lang="el-GR" altLang="el-GR" sz="2800" dirty="0" smtClean="0"/>
          </a:p>
          <a:p>
            <a:r>
              <a:rPr lang="el-GR" sz="2800" dirty="0" smtClean="0"/>
              <a:t>Σχολή Θετικών επιστημών</a:t>
            </a:r>
          </a:p>
          <a:p>
            <a:r>
              <a:rPr lang="el-GR" sz="2800" dirty="0" smtClean="0"/>
              <a:t>Τμήμα Μαθηματικό</a:t>
            </a:r>
            <a:endParaRPr lang="en-US" sz="2800" dirty="0" smtClean="0"/>
          </a:p>
          <a:p>
            <a:endParaRPr lang="en-US" sz="2800" dirty="0" smtClean="0"/>
          </a:p>
          <a:p>
            <a:endParaRPr lang="el-GR" sz="2800" dirty="0" smtClean="0"/>
          </a:p>
        </p:txBody>
      </p:sp>
    </p:spTree>
    <p:extLst>
      <p:ext uri="{BB962C8B-B14F-4D97-AF65-F5344CB8AC3E}">
        <p14:creationId xmlns:p14="http://schemas.microsoft.com/office/powerpoint/2010/main" val="342819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el-GR" sz="4000" dirty="0"/>
              <a:t>X </a:t>
            </a:r>
            <a:r>
              <a:rPr lang="el-GR" altLang="el-GR" sz="4000" dirty="0"/>
              <a:t>και </a:t>
            </a:r>
            <a:r>
              <a:rPr lang="en-US" altLang="el-GR" sz="4000" dirty="0"/>
              <a:t>Y </a:t>
            </a:r>
            <a:r>
              <a:rPr lang="el-GR" altLang="el-GR" sz="4000" dirty="0"/>
              <a:t>–ποσότητες ή σύνολα σημείων</a:t>
            </a:r>
            <a:r>
              <a:rPr lang="el-GR" altLang="el-GR" sz="4000" dirty="0" smtClean="0"/>
              <a:t>; (1/3)</a:t>
            </a:r>
            <a:endParaRPr lang="el-GR" sz="40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800" dirty="0"/>
              <a:t>Ε(</a:t>
            </a:r>
            <a:r>
              <a:rPr lang="en-US" altLang="el-GR" sz="2800" dirty="0"/>
              <a:t>f</a:t>
            </a:r>
            <a:r>
              <a:rPr lang="el-GR" altLang="el-GR" sz="2800" dirty="0"/>
              <a:t>)-6: (Μια στάση προς την έννοια του αριθμού) μια ετερογενής αντίληψη του αριθμού. </a:t>
            </a:r>
          </a:p>
          <a:p>
            <a:r>
              <a:rPr lang="el-GR" altLang="el-GR" sz="2800" dirty="0"/>
              <a:t>Κ(</a:t>
            </a:r>
            <a:r>
              <a:rPr lang="en-US" altLang="el-GR" sz="2800" dirty="0"/>
              <a:t>f</a:t>
            </a:r>
            <a:r>
              <a:rPr lang="el-GR" altLang="el-GR" sz="2800" dirty="0"/>
              <a:t>)-6:  Γενίκευση και σύνθεση της έννοιας του αριθμού. </a:t>
            </a:r>
          </a:p>
          <a:p>
            <a:r>
              <a:rPr lang="el-GR" altLang="el-GR" sz="2800" dirty="0"/>
              <a:t>ανάγκη για εξαλειφθεί η διάκριση μεταξύ διακριτών αριθμών και συνεχών μεγεθών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el-GR" sz="4000" dirty="0"/>
              <a:t>X </a:t>
            </a:r>
            <a:r>
              <a:rPr lang="el-GR" altLang="el-GR" sz="4000" dirty="0"/>
              <a:t>και </a:t>
            </a:r>
            <a:r>
              <a:rPr lang="en-US" altLang="el-GR" sz="4000" dirty="0"/>
              <a:t>Y </a:t>
            </a:r>
            <a:r>
              <a:rPr lang="el-GR" altLang="el-GR" sz="4000" dirty="0"/>
              <a:t>–ποσότητες ή σύνολα σημείων</a:t>
            </a:r>
            <a:r>
              <a:rPr lang="el-GR" altLang="el-GR" sz="4000" dirty="0" smtClean="0"/>
              <a:t>; (2/3)</a:t>
            </a:r>
            <a:endParaRPr lang="el-GR" sz="4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altLang="el-GR" dirty="0"/>
              <a:t>Ε(</a:t>
            </a:r>
            <a:r>
              <a:rPr lang="en-US" altLang="el-GR" dirty="0"/>
              <a:t>f</a:t>
            </a:r>
            <a:r>
              <a:rPr lang="el-GR" altLang="el-GR" dirty="0"/>
              <a:t>)-7: (Μια στάση προς την έννοια του αριθμού) Η Πυθαγόρεια φιλοσοφία του αριθμού: τα πάντα είναι αριθμοί.</a:t>
            </a:r>
          </a:p>
          <a:p>
            <a:r>
              <a:rPr lang="el-GR" altLang="el-GR" dirty="0"/>
              <a:t>Η διάκριση μεταξύ μεταβλητών που αντιπροσωπεύουν φυσικές έννοιες ( </a:t>
            </a:r>
            <a:r>
              <a:rPr lang="el-GR" altLang="el-GR" i="1" dirty="0"/>
              <a:t>χρόνος, ταχύτητα, θέση)</a:t>
            </a:r>
            <a:r>
              <a:rPr lang="el-GR" altLang="el-GR" dirty="0"/>
              <a:t> και αριθμητικών μεταβλητών είναι μια απαραίτητη προϋπόθεση για την κατανόηση της συνάρτησης. </a:t>
            </a:r>
          </a:p>
          <a:p>
            <a:r>
              <a:rPr lang="el-GR" altLang="el-GR" dirty="0"/>
              <a:t>Κ(</a:t>
            </a:r>
            <a:r>
              <a:rPr lang="en-US" altLang="el-GR" dirty="0"/>
              <a:t>f</a:t>
            </a:r>
            <a:r>
              <a:rPr lang="el-GR" altLang="el-GR" dirty="0"/>
              <a:t>)-7: Διάκριση μεταξύ αριθμού και ποσότητας</a:t>
            </a:r>
          </a:p>
          <a:p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el-GR" sz="4000" dirty="0"/>
              <a:t>X </a:t>
            </a:r>
            <a:r>
              <a:rPr lang="el-GR" altLang="el-GR" sz="4000" dirty="0"/>
              <a:t>και </a:t>
            </a:r>
            <a:r>
              <a:rPr lang="en-US" altLang="el-GR" sz="4000" dirty="0"/>
              <a:t>Y </a:t>
            </a:r>
            <a:r>
              <a:rPr lang="el-GR" altLang="el-GR" sz="4000" dirty="0"/>
              <a:t>–ποσότητες ή σύνολα σημείων</a:t>
            </a:r>
            <a:r>
              <a:rPr lang="el-GR" altLang="el-GR" sz="4000" dirty="0" smtClean="0"/>
              <a:t>; (3/3)</a:t>
            </a:r>
            <a:endParaRPr lang="el-GR" sz="4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800" dirty="0"/>
              <a:t>Ε(</a:t>
            </a:r>
            <a:r>
              <a:rPr lang="en-US" altLang="el-GR" sz="2800" dirty="0"/>
              <a:t>f</a:t>
            </a:r>
            <a:r>
              <a:rPr lang="el-GR" altLang="el-GR" sz="2800" dirty="0"/>
              <a:t>)-8: (Ασυνείδητο  σχήμα της σκέψης) Οι νόμοι στη Φυσική και οι συναρτήσεις στα μαθηματικά δεν έχουν τίποτα κοινό · ανήκουν σε διαφορετικές περιοχές (θαλάμους) της σκέψης.</a:t>
            </a:r>
          </a:p>
          <a:p>
            <a:r>
              <a:rPr lang="el-GR" altLang="el-GR" sz="2800" dirty="0"/>
              <a:t>Κ(</a:t>
            </a:r>
            <a:r>
              <a:rPr lang="en-US" altLang="el-GR" sz="2800" dirty="0"/>
              <a:t>f</a:t>
            </a:r>
            <a:r>
              <a:rPr lang="el-GR" altLang="el-GR" sz="2800" dirty="0"/>
              <a:t>)-8: Η σύνθεση των εννοιών των νόμων και της έννοιας της συνάρτησης· ειδικά, η επίγνωση της δυνατής χρήσης των συναρτήσεων για τη </a:t>
            </a:r>
            <a:r>
              <a:rPr lang="el-GR" altLang="el-GR" sz="2800" dirty="0" err="1"/>
              <a:t>μοντελοποίηση</a:t>
            </a:r>
            <a:r>
              <a:rPr lang="el-GR" altLang="el-GR" sz="2800" dirty="0"/>
              <a:t> σχέσεων μεταξύ φυσικών και άλλων μεγεθών.</a:t>
            </a:r>
          </a:p>
        </p:txBody>
      </p:sp>
    </p:spTree>
    <p:extLst>
      <p:ext uri="{BB962C8B-B14F-4D97-AF65-F5344CB8AC3E}">
        <p14:creationId xmlns:p14="http://schemas.microsoft.com/office/powerpoint/2010/main" val="2406547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4000" dirty="0"/>
              <a:t>Η σχέση της </a:t>
            </a:r>
            <a:r>
              <a:rPr lang="el-GR" altLang="el-GR" sz="4000" dirty="0" smtClean="0"/>
              <a:t>συνάρτησης (1/2)</a:t>
            </a:r>
            <a:endParaRPr lang="el-GR" sz="40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800" dirty="0"/>
              <a:t>Ε(</a:t>
            </a:r>
            <a:r>
              <a:rPr lang="en-US" altLang="el-GR" sz="2800" dirty="0"/>
              <a:t>f</a:t>
            </a:r>
            <a:r>
              <a:rPr lang="el-GR" altLang="el-GR" sz="2800" dirty="0"/>
              <a:t>)-9: (Ασυνείδητο  σχήμα της σκέψης) Η αναλογία είναι μια προνομιούχα μορφή σχέσης.</a:t>
            </a:r>
          </a:p>
          <a:p>
            <a:r>
              <a:rPr lang="el-GR" altLang="el-GR" sz="2800" dirty="0"/>
              <a:t>Ε(</a:t>
            </a:r>
            <a:r>
              <a:rPr lang="en-US" altLang="el-GR" sz="2800" dirty="0"/>
              <a:t>f</a:t>
            </a:r>
            <a:r>
              <a:rPr lang="el-GR" altLang="el-GR" sz="2800" dirty="0"/>
              <a:t>)-10: (</a:t>
            </a:r>
            <a:r>
              <a:rPr lang="en-US" altLang="el-GR" sz="2800" dirty="0"/>
              <a:t>M</a:t>
            </a:r>
            <a:r>
              <a:rPr lang="el-GR" altLang="el-GR" sz="2800" dirty="0" err="1"/>
              <a:t>ια</a:t>
            </a:r>
            <a:r>
              <a:rPr lang="el-GR" altLang="el-GR" sz="2800" dirty="0"/>
              <a:t> πεποίθηση αναφορικά με τις μαθηματικές μεθόδους) Η ισχυρή πεποίθηση της ισχύος των τυπικών πράξεων  στις αλγεβρικές εκφράσεις.</a:t>
            </a:r>
          </a:p>
          <a:p>
            <a:r>
              <a:rPr lang="el-GR" altLang="el-GR" sz="2800" dirty="0"/>
              <a:t>Ε(</a:t>
            </a:r>
            <a:r>
              <a:rPr lang="en-US" altLang="el-GR" sz="2800" dirty="0"/>
              <a:t>f</a:t>
            </a:r>
            <a:r>
              <a:rPr lang="el-GR" altLang="el-GR" sz="2800" dirty="0"/>
              <a:t>)-11: (Μια αντίληψη για τη συνάρτηση) Μόνο οι σχέσεις που περιγράφονται από αναλυτικούς τύπους αξίζει να ονομαστούν συναρτήσεις.</a:t>
            </a:r>
          </a:p>
          <a:p>
            <a:pPr>
              <a:buNone/>
            </a:pPr>
            <a:endParaRPr lang="el-GR" altLang="el-GR" sz="2400" i="1" dirty="0"/>
          </a:p>
          <a:p>
            <a:pPr>
              <a:buNone/>
            </a:pPr>
            <a:endParaRPr lang="el-GR" altLang="el-GR" sz="2400" dirty="0"/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4000" dirty="0"/>
              <a:t>Η σχέση της </a:t>
            </a:r>
            <a:r>
              <a:rPr lang="el-GR" altLang="el-GR" sz="4000" dirty="0" smtClean="0"/>
              <a:t>συνάρτησης (2/2)</a:t>
            </a:r>
            <a:endParaRPr lang="el-GR" sz="40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400" dirty="0"/>
              <a:t>Κ(</a:t>
            </a:r>
            <a:r>
              <a:rPr lang="en-US" altLang="el-GR" sz="2400" dirty="0"/>
              <a:t>f</a:t>
            </a:r>
            <a:r>
              <a:rPr lang="el-GR" altLang="el-GR" sz="2400" dirty="0"/>
              <a:t>)-9: Η διάκριση μεταξύ της συνάρτησης και των αναλυτικών εργαλείων που  μερικές φορές χρησιμοποιούνται για να περιγράψουν τον κανόνα της.</a:t>
            </a:r>
          </a:p>
          <a:p>
            <a:r>
              <a:rPr lang="el-GR" altLang="el-GR" sz="2400" dirty="0"/>
              <a:t>παραδείγματα όπου μια συνάρτηση περιγράφεται με δυο διαφορετικούς τύπους ( πχ. έναν αναδρομικό και ένα με τη γενική μορφή του ν-οστού όρου).</a:t>
            </a:r>
          </a:p>
        </p:txBody>
      </p:sp>
    </p:spTree>
    <p:extLst>
      <p:ext uri="{BB962C8B-B14F-4D97-AF65-F5344CB8AC3E}">
        <p14:creationId xmlns:p14="http://schemas.microsoft.com/office/powerpoint/2010/main" val="3498177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2800" dirty="0"/>
              <a:t>Η σύνθεση της γενικής έννοιας της συνάρτησης- γιατί είναι τόσο δύσκολη</a:t>
            </a:r>
            <a:r>
              <a:rPr lang="el-GR" altLang="el-GR" sz="2800" dirty="0" smtClean="0"/>
              <a:t>;</a:t>
            </a:r>
            <a:endParaRPr lang="el-GR" sz="28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400" dirty="0"/>
              <a:t>Ε(</a:t>
            </a:r>
            <a:r>
              <a:rPr lang="en-US" altLang="el-GR" sz="2400" dirty="0"/>
              <a:t>f</a:t>
            </a:r>
            <a:r>
              <a:rPr lang="el-GR" altLang="el-GR" sz="2400" dirty="0"/>
              <a:t>)-12: (Η αντίληψη του ορισμού) Ο ορισμός είναι η περιγραφή ενός αντικειμένου που αλλιώς γίνεται αντιληπτό με τις αισθήσεις ή την ενόραση. Ο ορισμός δεν προσδιορίζει το αντικείμενο· μάλλον το αντικείμενο προσδιορίζει τον ορισμό. Ο ορισμός δεν είναι λογικά δεσμευτικός ( </a:t>
            </a:r>
            <a:r>
              <a:rPr lang="en-US" altLang="el-GR" sz="2400" dirty="0"/>
              <a:t>binding logically</a:t>
            </a:r>
            <a:r>
              <a:rPr lang="el-GR" altLang="el-GR" sz="2400" dirty="0"/>
              <a:t>). </a:t>
            </a:r>
          </a:p>
          <a:p>
            <a:r>
              <a:rPr lang="el-GR" altLang="el-GR" sz="2400" dirty="0"/>
              <a:t>Κ(</a:t>
            </a:r>
            <a:r>
              <a:rPr lang="en-US" altLang="el-GR" sz="2400" dirty="0"/>
              <a:t>f</a:t>
            </a:r>
            <a:r>
              <a:rPr lang="el-GR" altLang="el-GR" sz="2400" dirty="0"/>
              <a:t>)-10: Η διάκριση μεταξύ μαθηματικών ορισμών και περιγραφές αντικειμένων</a:t>
            </a:r>
          </a:p>
          <a:p>
            <a:r>
              <a:rPr lang="el-GR" altLang="el-GR" sz="2400" dirty="0"/>
              <a:t>Κ(</a:t>
            </a:r>
            <a:r>
              <a:rPr lang="en-US" altLang="el-GR" sz="2400" dirty="0"/>
              <a:t>f</a:t>
            </a:r>
            <a:r>
              <a:rPr lang="el-GR" altLang="el-GR" sz="2400" dirty="0"/>
              <a:t>)-11: Η σύνθεση της γενικής αντίληψης της συνάρτησης ως αντικείμενο. </a:t>
            </a:r>
          </a:p>
          <a:p>
            <a:r>
              <a:rPr lang="el-GR" altLang="el-GR" sz="2400" dirty="0"/>
              <a:t>μια πρώιμη εισαγωγή του ορισμού δεν έχει νόημα· είτε θα αγνοηθεί είτε θα οδηγήσει σε παρανοήσεις.</a:t>
            </a:r>
          </a:p>
        </p:txBody>
      </p:sp>
    </p:spTree>
    <p:extLst>
      <p:ext uri="{BB962C8B-B14F-4D97-AF65-F5344CB8AC3E}">
        <p14:creationId xmlns:p14="http://schemas.microsoft.com/office/powerpoint/2010/main" val="3721474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3600" dirty="0"/>
              <a:t>Ορισμός της συνάρτησης – </a:t>
            </a:r>
            <a:r>
              <a:rPr lang="el-GR" altLang="el-GR" sz="3600" dirty="0" smtClean="0"/>
              <a:t>αναπαραστάσεις (1/2)</a:t>
            </a:r>
            <a:endParaRPr lang="el-GR" sz="36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l-GR" dirty="0"/>
              <a:t>Κ(</a:t>
            </a:r>
            <a:r>
              <a:rPr lang="en-US" dirty="0"/>
              <a:t>f</a:t>
            </a:r>
            <a:r>
              <a:rPr lang="el-GR" dirty="0"/>
              <a:t>)-11: η διάκριση μεταξύ των εννοιών της συνάρτησης και της  σχέσης</a:t>
            </a:r>
          </a:p>
          <a:p>
            <a:pPr>
              <a:defRPr/>
            </a:pPr>
            <a:r>
              <a:rPr lang="el-GR" dirty="0"/>
              <a:t>Πίνακες τιμών</a:t>
            </a:r>
          </a:p>
          <a:p>
            <a:pPr lvl="1">
              <a:defRPr/>
            </a:pPr>
            <a:r>
              <a:rPr lang="el-GR" dirty="0"/>
              <a:t>Ε(</a:t>
            </a:r>
            <a:r>
              <a:rPr lang="en-US" dirty="0"/>
              <a:t>f</a:t>
            </a:r>
            <a:r>
              <a:rPr lang="el-GR" dirty="0"/>
              <a:t>)-13: (Η αντίληψη της συνάρτησης) </a:t>
            </a:r>
            <a:r>
              <a:rPr lang="en-US" dirty="0"/>
              <a:t>O</a:t>
            </a:r>
            <a:r>
              <a:rPr lang="el-GR" dirty="0"/>
              <a:t>ι συναρτήσεις είναι ακολουθίες.</a:t>
            </a:r>
          </a:p>
          <a:p>
            <a:pPr lvl="1">
              <a:defRPr/>
            </a:pPr>
            <a:r>
              <a:rPr lang="el-GR" dirty="0"/>
              <a:t>Κ(</a:t>
            </a:r>
            <a:r>
              <a:rPr lang="en-US" dirty="0"/>
              <a:t>f</a:t>
            </a:r>
            <a:r>
              <a:rPr lang="el-GR" dirty="0"/>
              <a:t>)-13: Η διάκριση μεταξύ των  εννοιών της συνάρτησης και ακολουθίας.</a:t>
            </a:r>
          </a:p>
          <a:p>
            <a:pPr>
              <a:buNone/>
            </a:pPr>
            <a:endParaRPr lang="el-GR" altLang="el-GR" sz="2400" i="1" dirty="0"/>
          </a:p>
          <a:p>
            <a:pPr>
              <a:buNone/>
            </a:pPr>
            <a:endParaRPr lang="el-GR" altLang="el-GR" sz="2400" dirty="0"/>
          </a:p>
        </p:txBody>
      </p:sp>
    </p:spTree>
    <p:extLst>
      <p:ext uri="{BB962C8B-B14F-4D97-AF65-F5344CB8AC3E}">
        <p14:creationId xmlns:p14="http://schemas.microsoft.com/office/powerpoint/2010/main" val="724706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4000" dirty="0"/>
              <a:t>Ορισμός της συνάρτησης – </a:t>
            </a:r>
            <a:r>
              <a:rPr lang="el-GR" altLang="el-GR" sz="4000" dirty="0" smtClean="0"/>
              <a:t>αναπαραστάσεις (2/2)</a:t>
            </a:r>
            <a:endParaRPr lang="el-GR" sz="40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l-GR" dirty="0"/>
              <a:t>Γραφικές παραστάσεις</a:t>
            </a:r>
          </a:p>
          <a:p>
            <a:pPr lvl="1">
              <a:defRPr/>
            </a:pPr>
            <a:r>
              <a:rPr lang="el-GR" sz="2000" dirty="0"/>
              <a:t>Ε(</a:t>
            </a:r>
            <a:r>
              <a:rPr lang="en-US" sz="2000" dirty="0"/>
              <a:t>f</a:t>
            </a:r>
            <a:r>
              <a:rPr lang="el-GR" sz="2000" dirty="0"/>
              <a:t>)-14: (Η αντίληψη για τις συντεταγμένες) Οι συντεταγμένες ενός σημείου είναι ευθύγραμμα τμήματα (όχι αριθμοί).</a:t>
            </a:r>
          </a:p>
          <a:p>
            <a:pPr lvl="1">
              <a:defRPr/>
            </a:pPr>
            <a:r>
              <a:rPr lang="el-GR" sz="2000" dirty="0"/>
              <a:t>Κ(</a:t>
            </a:r>
            <a:r>
              <a:rPr lang="en-US" sz="2000" dirty="0"/>
              <a:t>f</a:t>
            </a:r>
            <a:r>
              <a:rPr lang="el-GR" sz="2000" dirty="0"/>
              <a:t>)-14: Η διάκριση μεταξύ των συντεταγμένων του σημείου της καμπύλης και των ευθυγράμμων τμημάτων </a:t>
            </a:r>
            <a:r>
              <a:rPr lang="el-GR" sz="2000" i="1" dirty="0"/>
              <a:t>ικανοποιώντας</a:t>
            </a:r>
            <a:r>
              <a:rPr lang="el-GR" sz="2000" dirty="0"/>
              <a:t> </a:t>
            </a:r>
            <a:r>
              <a:rPr lang="el-GR" sz="2000" i="1" dirty="0"/>
              <a:t> μια λειτουργία της συνάρτησης.</a:t>
            </a:r>
          </a:p>
          <a:p>
            <a:pPr lvl="1">
              <a:defRPr/>
            </a:pPr>
            <a:r>
              <a:rPr lang="el-GR" sz="2000" dirty="0"/>
              <a:t>Ε(</a:t>
            </a:r>
            <a:r>
              <a:rPr lang="en-US" sz="2000" dirty="0"/>
              <a:t>f</a:t>
            </a:r>
            <a:r>
              <a:rPr lang="el-GR" sz="2000" dirty="0"/>
              <a:t>)-15: (Η αντίληψη της γραφικής παράστασης της συνάρτησης) Η γραφική παράσταση της  συνάρτησης είναι ένα γεωμετρικό μοντέλο, η συναρτησιακή σχέση. Δε χρειάζεται να  είναι πιστή, μπορεί να περιέχει και σημεία (</a:t>
            </a:r>
            <a:r>
              <a:rPr lang="en-US" sz="2000" dirty="0"/>
              <a:t>x</a:t>
            </a:r>
            <a:r>
              <a:rPr lang="el-GR" sz="2000" dirty="0"/>
              <a:t>,</a:t>
            </a:r>
            <a:r>
              <a:rPr lang="en-US" sz="2000" dirty="0"/>
              <a:t>y</a:t>
            </a:r>
            <a:r>
              <a:rPr lang="el-GR" sz="2000" dirty="0"/>
              <a:t>) στα οποία η συνάρτηση  να μην ορίζεται στο </a:t>
            </a:r>
            <a:r>
              <a:rPr lang="en-US" sz="2000" dirty="0"/>
              <a:t>x</a:t>
            </a:r>
            <a:r>
              <a:rPr lang="el-GR" sz="2000" dirty="0"/>
              <a:t>. </a:t>
            </a:r>
          </a:p>
          <a:p>
            <a:pPr lvl="1">
              <a:defRPr/>
            </a:pPr>
            <a:r>
              <a:rPr lang="el-GR" sz="2000" dirty="0"/>
              <a:t>Κ(</a:t>
            </a:r>
            <a:r>
              <a:rPr lang="en-US" sz="2000" dirty="0"/>
              <a:t>f</a:t>
            </a:r>
            <a:r>
              <a:rPr lang="el-GR" sz="2000" dirty="0"/>
              <a:t>)-15: Η διάκριση μεταξύ των διαφορετικών μορφών αναπαράστασης  των συναρτήσεων και των ίδιων των συναρτήσεων </a:t>
            </a:r>
          </a:p>
        </p:txBody>
      </p:sp>
    </p:spTree>
    <p:extLst>
      <p:ext uri="{BB962C8B-B14F-4D97-AF65-F5344CB8AC3E}">
        <p14:creationId xmlns:p14="http://schemas.microsoft.com/office/powerpoint/2010/main" val="3939696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4000" dirty="0">
                <a:solidFill>
                  <a:schemeClr val="accent1"/>
                </a:solidFill>
              </a:rPr>
              <a:t>Δ</a:t>
            </a:r>
            <a:r>
              <a:rPr lang="el-GR" sz="4000" dirty="0" smtClean="0">
                <a:solidFill>
                  <a:schemeClr val="accent1"/>
                </a:solidFill>
              </a:rPr>
              <a:t>ιαφορετικοί </a:t>
            </a:r>
            <a:r>
              <a:rPr lang="el-GR" sz="4000" dirty="0">
                <a:solidFill>
                  <a:schemeClr val="accent1"/>
                </a:solidFill>
              </a:rPr>
              <a:t>όροι των ίδιων </a:t>
            </a:r>
            <a:r>
              <a:rPr lang="el-GR" sz="4000" dirty="0" smtClean="0">
                <a:solidFill>
                  <a:schemeClr val="accent1"/>
                </a:solidFill>
              </a:rPr>
              <a:t>πραγμάτων</a:t>
            </a:r>
            <a:endParaRPr lang="el-GR" sz="4000" dirty="0">
              <a:solidFill>
                <a:schemeClr val="accent1"/>
              </a:solidFill>
            </a:endParaRP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>
              <a:defRPr/>
            </a:pPr>
            <a:r>
              <a:rPr lang="el-GR" sz="2400" dirty="0"/>
              <a:t>η τιμή της συνάρτησης (Η συνάρτηση εκχωρεί κάτι σε ένα αριθμό)</a:t>
            </a:r>
          </a:p>
          <a:p>
            <a:pPr lvl="1">
              <a:defRPr/>
            </a:pPr>
            <a:r>
              <a:rPr lang="el-GR" sz="2400" dirty="0"/>
              <a:t>ο όρος της ακολουθίας (η ακολουθία διατάσσει ένα διακριτό σύνολο) </a:t>
            </a:r>
          </a:p>
          <a:p>
            <a:pPr lvl="1">
              <a:defRPr/>
            </a:pPr>
            <a:r>
              <a:rPr lang="el-GR" sz="2400" dirty="0"/>
              <a:t>η εικόνα του σημείου (χαρτογραφεί)</a:t>
            </a:r>
          </a:p>
          <a:p>
            <a:pPr lvl="1">
              <a:defRPr/>
            </a:pPr>
            <a:r>
              <a:rPr lang="el-GR" sz="2400" dirty="0"/>
              <a:t>Στη φυσική (ένας νόμος συσχετίζει δυο ή περισσότερα μεγέθη)</a:t>
            </a:r>
          </a:p>
          <a:p>
            <a:pPr lvl="1">
              <a:buFontTx/>
              <a:buNone/>
              <a:defRPr/>
            </a:pPr>
            <a:r>
              <a:rPr lang="el-GR" sz="2400" dirty="0"/>
              <a:t>Κ(</a:t>
            </a:r>
            <a:r>
              <a:rPr lang="en-US" sz="2400" dirty="0"/>
              <a:t>f</a:t>
            </a:r>
            <a:r>
              <a:rPr lang="el-GR" sz="2400" dirty="0"/>
              <a:t>)-16: η σύνθεση των διαφορετικών μορφών απεικόνισης των συναρτήσεων, αντιπροσωπεύοντας τις συναρτήσεις και μιλώντας για αυτές. </a:t>
            </a:r>
          </a:p>
          <a:p>
            <a:pPr>
              <a:buNone/>
            </a:pPr>
            <a:endParaRPr lang="el-GR" altLang="el-GR" sz="2400" i="1" dirty="0"/>
          </a:p>
          <a:p>
            <a:pPr>
              <a:buNone/>
            </a:pPr>
            <a:endParaRPr lang="el-GR" altLang="el-GR" sz="2400" dirty="0"/>
          </a:p>
        </p:txBody>
      </p:sp>
    </p:spTree>
    <p:extLst>
      <p:ext uri="{BB962C8B-B14F-4D97-AF65-F5344CB8AC3E}">
        <p14:creationId xmlns:p14="http://schemas.microsoft.com/office/powerpoint/2010/main" val="3684726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4000" dirty="0"/>
              <a:t>Οι έννοιες της συνάρτησης και της αιτίας (</a:t>
            </a:r>
            <a:r>
              <a:rPr lang="en-US" altLang="el-GR" sz="4000" dirty="0"/>
              <a:t>cause</a:t>
            </a:r>
            <a:r>
              <a:rPr lang="el-GR" altLang="el-GR" sz="4000" dirty="0"/>
              <a:t>).</a:t>
            </a:r>
            <a:endParaRPr lang="el-GR" sz="40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400" dirty="0"/>
              <a:t>Ε(</a:t>
            </a:r>
            <a:r>
              <a:rPr lang="en-US" altLang="el-GR" sz="2400" dirty="0"/>
              <a:t>f</a:t>
            </a:r>
            <a:r>
              <a:rPr lang="el-GR" altLang="el-GR" sz="2400" dirty="0"/>
              <a:t>)-16: ( η αντίληψη της μεταβλητής) Οι αλλαγές στη μεταβλητή είναι αλλαγές στο χρόνο.</a:t>
            </a:r>
          </a:p>
          <a:p>
            <a:r>
              <a:rPr lang="el-GR" altLang="el-GR" sz="2400" dirty="0"/>
              <a:t>Κ(</a:t>
            </a:r>
            <a:r>
              <a:rPr lang="en-US" altLang="el-GR" sz="2400" dirty="0"/>
              <a:t>f</a:t>
            </a:r>
            <a:r>
              <a:rPr lang="el-GR" altLang="el-GR" sz="2400" dirty="0"/>
              <a:t>)-17: η γενίκευση της έννοιας της μεταβλητής.</a:t>
            </a:r>
          </a:p>
          <a:p>
            <a:r>
              <a:rPr lang="el-GR" altLang="el-GR" sz="2400" dirty="0"/>
              <a:t>Κ(</a:t>
            </a:r>
            <a:r>
              <a:rPr lang="en-US" altLang="el-GR" sz="2400" dirty="0"/>
              <a:t>f</a:t>
            </a:r>
            <a:r>
              <a:rPr lang="el-GR" altLang="el-GR" sz="2400" dirty="0"/>
              <a:t>)-18: η σύνθεση των ρόλων των εννοιών της συνάρτησης και του σκοπού στην ιστορία της επιστήμης: η επίγνωση του γεγονότος ότι η αναζήτηση συναρτησιακών και αιτιολογικών σχέσεων είναι και οι δυο εκφράσεις της ανθρώπινης προσπάθειας να κατανοήσουν κι εξηγήσουν τις αλλαγές στον κόσμο που τους περιβάλλει.</a:t>
            </a:r>
          </a:p>
          <a:p>
            <a:r>
              <a:rPr lang="el-GR" altLang="el-GR" sz="2400" dirty="0"/>
              <a:t>Κ(</a:t>
            </a:r>
            <a:r>
              <a:rPr lang="en-US" altLang="el-GR" sz="2400" dirty="0"/>
              <a:t>f</a:t>
            </a:r>
            <a:r>
              <a:rPr lang="el-GR" altLang="el-GR" sz="2400" dirty="0"/>
              <a:t>)-19: η διάκριση μεταξύ των εννοιών των συναρτησιακών  και αιτιωδών  σχέσεων.</a:t>
            </a:r>
          </a:p>
        </p:txBody>
      </p:sp>
    </p:spTree>
    <p:extLst>
      <p:ext uri="{BB962C8B-B14F-4D97-AF65-F5344CB8AC3E}">
        <p14:creationId xmlns:p14="http://schemas.microsoft.com/office/powerpoint/2010/main" val="3448377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Έρευνα στη Διδακτική των Μαθηματικών και Διδακτική Πράξη</a:t>
            </a:r>
          </a:p>
        </p:txBody>
      </p:sp>
      <p:sp>
        <p:nvSpPr>
          <p:cNvPr id="5" name="Υπότιτλος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altLang="el-GR" dirty="0" smtClean="0"/>
              <a:t>Δέσποινα </a:t>
            </a:r>
            <a:r>
              <a:rPr lang="el-GR" altLang="el-GR" dirty="0" err="1" smtClean="0"/>
              <a:t>Πόταρη</a:t>
            </a:r>
            <a:endParaRPr lang="el-GR" altLang="el-GR" dirty="0" smtClean="0"/>
          </a:p>
        </p:txBody>
      </p:sp>
    </p:spTree>
    <p:extLst>
      <p:ext uri="{BB962C8B-B14F-4D97-AF65-F5344CB8AC3E}">
        <p14:creationId xmlns:p14="http://schemas.microsoft.com/office/powerpoint/2010/main" val="4466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4000" dirty="0"/>
              <a:t>Μερικά συμπεράσματα διδακτικού </a:t>
            </a:r>
            <a:r>
              <a:rPr lang="el-GR" altLang="el-GR" sz="4000" dirty="0" smtClean="0"/>
              <a:t>περιεχομένου (1/5)</a:t>
            </a:r>
            <a:endParaRPr lang="el-GR" sz="40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l-GR" dirty="0"/>
              <a:t>Αναφορικά με την κινητοποίηση: </a:t>
            </a:r>
          </a:p>
          <a:p>
            <a:pPr lvl="1">
              <a:defRPr/>
            </a:pPr>
            <a:r>
              <a:rPr lang="el-GR" dirty="0"/>
              <a:t>οι μαθητές πρέπει να ενδιαφέρονται να εξηγήσουν τις αλλαγές, βρίσκοντας κανονικότητες μεταξύ αυτών. Οι συναρτήσεις μπορεί να παρουσιάζονται ως μοντέλα συγκεκριμένων σχέσεων που παρατηρούν.</a:t>
            </a:r>
          </a:p>
          <a:p>
            <a:pPr lvl="1">
              <a:defRPr/>
            </a:pPr>
            <a:r>
              <a:rPr lang="el-GR" dirty="0"/>
              <a:t> Αλλά πρέπει επίσης να παρουσιάζονται ως εργαλεία αναπαράστασης ενός συστήματος με ένα άλλο (τότε θα μιλούσαμε για αντιστοιχήσεις) </a:t>
            </a:r>
          </a:p>
        </p:txBody>
      </p:sp>
    </p:spTree>
    <p:extLst>
      <p:ext uri="{BB962C8B-B14F-4D97-AF65-F5344CB8AC3E}">
        <p14:creationId xmlns:p14="http://schemas.microsoft.com/office/powerpoint/2010/main" val="2178432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4000" dirty="0"/>
              <a:t>Μερικά συμπεράσματα διδακτικού </a:t>
            </a:r>
            <a:r>
              <a:rPr lang="el-GR" altLang="el-GR" sz="4000" dirty="0" smtClean="0"/>
              <a:t>περιεχομένου (2/5)</a:t>
            </a:r>
            <a:endParaRPr lang="el-GR" sz="40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l-GR" dirty="0"/>
              <a:t>Αναφορικά με τα εισαγωγικά πλαίσια:  </a:t>
            </a:r>
          </a:p>
          <a:p>
            <a:pPr lvl="1">
              <a:defRPr/>
            </a:pPr>
            <a:r>
              <a:rPr lang="el-GR" dirty="0"/>
              <a:t>οι συναρτήσεις στην αναλυτική μορφή θα πρέπει αρχικά να παρουσιάζονται ως εργαλεία </a:t>
            </a:r>
            <a:r>
              <a:rPr lang="el-GR" dirty="0" err="1"/>
              <a:t>μοντελοποίησης</a:t>
            </a:r>
            <a:r>
              <a:rPr lang="el-GR" dirty="0"/>
              <a:t> συγκεκριμένων καταστάσεων στην καθημερινή ζωή ή τη  φυσική. </a:t>
            </a:r>
          </a:p>
          <a:p>
            <a:pPr lvl="1">
              <a:defRPr/>
            </a:pPr>
            <a:r>
              <a:rPr lang="el-GR" dirty="0"/>
              <a:t>Καλό θα ήταν η παρουσίαση της πραγματικής κατάστασης να μην ήταν ιδεατή, με αποτέλεσμα τη μετατροπή της κατασκευής του μοντέλου σε ένα τυπικό πρόβλημα.</a:t>
            </a:r>
          </a:p>
          <a:p>
            <a:pPr>
              <a:buNone/>
            </a:pPr>
            <a:endParaRPr lang="el-GR" altLang="el-GR" sz="2400" i="1" dirty="0"/>
          </a:p>
          <a:p>
            <a:pPr>
              <a:buNone/>
            </a:pPr>
            <a:endParaRPr lang="el-GR" altLang="el-GR" sz="2400" dirty="0"/>
          </a:p>
        </p:txBody>
      </p:sp>
    </p:spTree>
    <p:extLst>
      <p:ext uri="{BB962C8B-B14F-4D97-AF65-F5344CB8AC3E}">
        <p14:creationId xmlns:p14="http://schemas.microsoft.com/office/powerpoint/2010/main" val="3655429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4000" dirty="0"/>
              <a:t>Μερικά συμπεράσματα διδακτικού </a:t>
            </a:r>
            <a:r>
              <a:rPr lang="el-GR" altLang="el-GR" sz="4000" dirty="0" smtClean="0"/>
              <a:t>περιεχομένου (3/5)</a:t>
            </a:r>
            <a:endParaRPr lang="el-GR" sz="40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l-GR" dirty="0"/>
              <a:t>Αναφορικά με  αναπτυξιακά πλαίσια:</a:t>
            </a:r>
          </a:p>
          <a:p>
            <a:pPr lvl="1">
              <a:defRPr/>
            </a:pPr>
            <a:r>
              <a:rPr lang="el-GR" dirty="0"/>
              <a:t>μέθοδοι που παρεμβάλλονται στην κατασκευή των πινάκων  τιμών βοηθούν στην βαθύτερη κατανόηση της έννοιας.</a:t>
            </a:r>
          </a:p>
          <a:p>
            <a:pPr>
              <a:defRPr/>
            </a:pPr>
            <a:r>
              <a:rPr lang="el-GR" dirty="0"/>
              <a:t>Αναφορικά με  την ανάπτυξη ενός πιο λεπτομερούς επιπέδου κατανόησης των συναρτήσεων: </a:t>
            </a:r>
          </a:p>
          <a:p>
            <a:pPr lvl="1">
              <a:defRPr/>
            </a:pPr>
            <a:r>
              <a:rPr lang="el-GR" dirty="0"/>
              <a:t>οι μαθητές θα πρέπει να μπορούν να πουν όχι μόνο </a:t>
            </a:r>
            <a:r>
              <a:rPr lang="el-GR" i="1" dirty="0"/>
              <a:t>πώς αλλάζει </a:t>
            </a:r>
            <a:r>
              <a:rPr lang="el-GR" dirty="0"/>
              <a:t>αλλά</a:t>
            </a:r>
            <a:r>
              <a:rPr lang="el-GR" i="1" dirty="0"/>
              <a:t> και τι αλλάζει. </a:t>
            </a:r>
            <a:endParaRPr lang="el-GR" dirty="0"/>
          </a:p>
          <a:p>
            <a:pPr>
              <a:defRPr/>
            </a:pPr>
            <a:endParaRPr lang="el-GR" dirty="0"/>
          </a:p>
          <a:p>
            <a:pPr>
              <a:buNone/>
            </a:pPr>
            <a:endParaRPr lang="el-GR" altLang="el-GR" sz="2400" i="1" dirty="0"/>
          </a:p>
          <a:p>
            <a:pPr>
              <a:buNone/>
            </a:pPr>
            <a:endParaRPr lang="el-GR" altLang="el-GR" sz="2400" dirty="0"/>
          </a:p>
        </p:txBody>
      </p:sp>
    </p:spTree>
    <p:extLst>
      <p:ext uri="{BB962C8B-B14F-4D97-AF65-F5344CB8AC3E}">
        <p14:creationId xmlns:p14="http://schemas.microsoft.com/office/powerpoint/2010/main" val="3954428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4000" dirty="0"/>
              <a:t>Μερικά συμπεράσματα διδακτικού </a:t>
            </a:r>
            <a:r>
              <a:rPr lang="el-GR" altLang="el-GR" sz="4000" dirty="0" smtClean="0"/>
              <a:t>περιεχομένου (4/5)</a:t>
            </a:r>
            <a:endParaRPr lang="el-GR" sz="40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l-GR" dirty="0"/>
              <a:t>Αναφορικά με </a:t>
            </a:r>
            <a:r>
              <a:rPr lang="el-GR" dirty="0" err="1"/>
              <a:t>προαπαιτούμενες</a:t>
            </a:r>
            <a:r>
              <a:rPr lang="el-GR" dirty="0"/>
              <a:t> γνώσεις:</a:t>
            </a:r>
          </a:p>
          <a:p>
            <a:pPr lvl="1">
              <a:defRPr/>
            </a:pPr>
            <a:r>
              <a:rPr lang="el-GR" dirty="0"/>
              <a:t>χρειάζεται μια αλγεβρική επίγνωση δομικού επιπέδου. Δεν έχει νόημα η εισαγωγή του γενικού ορισμού της συνάρτησης πριν την ανάπτυξη μιας συγκεκριμένης μαθηματικής κουλτούρας.</a:t>
            </a:r>
          </a:p>
          <a:p>
            <a:pPr>
              <a:defRPr/>
            </a:pPr>
            <a:r>
              <a:rPr lang="el-GR" dirty="0"/>
              <a:t>Αναφορικά με τις αναπαραστάσεις: </a:t>
            </a:r>
          </a:p>
          <a:p>
            <a:pPr lvl="1">
              <a:defRPr/>
            </a:pPr>
            <a:r>
              <a:rPr lang="el-GR" dirty="0"/>
              <a:t>ένα ευρύ φάσμα παρουσίασης της </a:t>
            </a:r>
            <a:r>
              <a:rPr lang="el-GR" dirty="0" smtClean="0"/>
              <a:t>συνάρτησης</a:t>
            </a:r>
            <a:endParaRPr lang="el-GR" altLang="el-GR" sz="2400" i="1" dirty="0"/>
          </a:p>
          <a:p>
            <a:pPr>
              <a:buNone/>
            </a:pPr>
            <a:endParaRPr lang="el-GR" altLang="el-GR" sz="2400" dirty="0"/>
          </a:p>
        </p:txBody>
      </p:sp>
    </p:spTree>
    <p:extLst>
      <p:ext uri="{BB962C8B-B14F-4D97-AF65-F5344CB8AC3E}">
        <p14:creationId xmlns:p14="http://schemas.microsoft.com/office/powerpoint/2010/main" val="701974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4000" dirty="0"/>
              <a:t>Μερικά συμπεράσματα διδακτικού </a:t>
            </a:r>
            <a:r>
              <a:rPr lang="el-GR" altLang="el-GR" sz="4000" dirty="0" smtClean="0"/>
              <a:t>περιεχομένου (5/5)</a:t>
            </a:r>
            <a:endParaRPr lang="el-GR" sz="40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l-GR" dirty="0"/>
              <a:t>Αναφορικά με τους ορισμούς: </a:t>
            </a:r>
          </a:p>
          <a:p>
            <a:pPr lvl="1">
              <a:defRPr/>
            </a:pPr>
            <a:r>
              <a:rPr lang="el-GR" dirty="0"/>
              <a:t>Οι άτυποι ορισμοί της συνάρτησης, της μορφής του </a:t>
            </a:r>
            <a:r>
              <a:rPr lang="en-US" dirty="0" err="1"/>
              <a:t>Dirichlet</a:t>
            </a:r>
            <a:r>
              <a:rPr lang="el-GR" dirty="0"/>
              <a:t>, επαρκούν για την β-</a:t>
            </a:r>
            <a:r>
              <a:rPr lang="el-GR" dirty="0" err="1"/>
              <a:t>θμια</a:t>
            </a:r>
            <a:r>
              <a:rPr lang="el-GR" dirty="0"/>
              <a:t> εκπαίδευση. </a:t>
            </a:r>
          </a:p>
          <a:p>
            <a:pPr>
              <a:defRPr/>
            </a:pPr>
            <a:r>
              <a:rPr lang="el-GR" dirty="0"/>
              <a:t>Αναφορικά με τη διάκριση της έννοιας της συνάρτησης και άλλων γενικών εννοιών :</a:t>
            </a:r>
          </a:p>
          <a:p>
            <a:pPr lvl="1">
              <a:defRPr/>
            </a:pPr>
            <a:r>
              <a:rPr lang="el-GR" dirty="0"/>
              <a:t>συζητήσεις στην τάξη για ομοιότητες και διαφορές μεταξύ συναρτησιακών και αιτιώδους συνάφειας σχέσεων</a:t>
            </a:r>
          </a:p>
          <a:p>
            <a:pPr>
              <a:buNone/>
            </a:pPr>
            <a:endParaRPr lang="el-GR" altLang="el-GR" sz="2400" i="1" dirty="0"/>
          </a:p>
          <a:p>
            <a:pPr>
              <a:buNone/>
            </a:pPr>
            <a:endParaRPr lang="el-GR" altLang="el-GR" sz="2400" dirty="0"/>
          </a:p>
        </p:txBody>
      </p:sp>
    </p:spTree>
    <p:extLst>
      <p:ext uri="{BB962C8B-B14F-4D97-AF65-F5344CB8AC3E}">
        <p14:creationId xmlns:p14="http://schemas.microsoft.com/office/powerpoint/2010/main" val="2577100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28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err="1" smtClean="0"/>
              <a:t>Copyright</a:t>
            </a:r>
            <a:r>
              <a:rPr lang="el-GR" sz="2000" dirty="0" smtClean="0"/>
              <a:t> </a:t>
            </a:r>
            <a:r>
              <a:rPr lang="el-GR" sz="2000" dirty="0" err="1" smtClean="0"/>
              <a:t>Εθνικόν</a:t>
            </a:r>
            <a:r>
              <a:rPr lang="el-GR" sz="2000" dirty="0" smtClean="0"/>
              <a:t> και </a:t>
            </a:r>
            <a:r>
              <a:rPr lang="el-GR" sz="2000" dirty="0" err="1" smtClean="0"/>
              <a:t>Καποδιστριακόν</a:t>
            </a:r>
            <a:r>
              <a:rPr lang="el-GR" sz="2000" dirty="0" smtClean="0"/>
              <a:t> </a:t>
            </a:r>
            <a:r>
              <a:rPr lang="el-GR" sz="2000" dirty="0" err="1" smtClean="0"/>
              <a:t>Πανεπιστήμιον</a:t>
            </a:r>
            <a:r>
              <a:rPr lang="el-GR" sz="2000" dirty="0" smtClean="0"/>
              <a:t> Αθηνών</a:t>
            </a:r>
            <a:r>
              <a:rPr lang="en-US" sz="2000" dirty="0" smtClean="0"/>
              <a:t>, </a:t>
            </a:r>
            <a:r>
              <a:rPr lang="el-GR" altLang="el-GR" sz="2000" dirty="0" smtClean="0"/>
              <a:t>Δέσποινα </a:t>
            </a:r>
            <a:r>
              <a:rPr lang="el-GR" altLang="el-GR" sz="2000" dirty="0" err="1" smtClean="0"/>
              <a:t>Πόταρη</a:t>
            </a:r>
            <a:r>
              <a:rPr lang="el-GR" sz="2000" dirty="0" smtClean="0"/>
              <a:t> 2014. </a:t>
            </a:r>
            <a:r>
              <a:rPr lang="el-GR" altLang="el-GR" sz="2000" dirty="0" smtClean="0"/>
              <a:t>Δέσποινα </a:t>
            </a:r>
            <a:r>
              <a:rPr lang="el-GR" altLang="el-GR" sz="2000" dirty="0" err="1" smtClean="0"/>
              <a:t>Πόταρη</a:t>
            </a:r>
            <a:r>
              <a:rPr lang="el-GR" sz="2000" dirty="0" smtClean="0"/>
              <a:t>. «Έρευνα στη Διδακτική των Μαθηματικών και Διδακτική Πράξη</a:t>
            </a:r>
            <a:r>
              <a:rPr lang="en-US" sz="2000" dirty="0" smtClean="0"/>
              <a:t>.</a:t>
            </a:r>
            <a:r>
              <a:rPr lang="en-US" sz="2000" dirty="0"/>
              <a:t> </a:t>
            </a:r>
            <a:r>
              <a:rPr lang="en-US" altLang="el-GR" sz="2000" dirty="0"/>
              <a:t>H</a:t>
            </a:r>
            <a:r>
              <a:rPr lang="el-GR" altLang="el-GR" sz="2000" dirty="0"/>
              <a:t> έννοια της συνάρτησης</a:t>
            </a:r>
            <a:r>
              <a:rPr lang="el-GR" sz="2000" dirty="0" smtClean="0"/>
              <a:t>». Έκδοση: 1.0. Αθήνα 2014. Διαθέσιμο από τη δικτυακή διεύθυνση: http://opencourses.uoa.gr</a:t>
            </a:r>
            <a:r>
              <a:rPr lang="en-US" sz="2000" dirty="0" smtClean="0"/>
              <a:t>/courses/</a:t>
            </a:r>
            <a:r>
              <a:rPr lang="en-US" sz="2000" dirty="0"/>
              <a:t>MATH237</a:t>
            </a:r>
            <a:r>
              <a:rPr lang="en-US" sz="2000" dirty="0" smtClean="0"/>
              <a:t>/</a:t>
            </a:r>
            <a:r>
              <a:rPr lang="el-GR" sz="2000" dirty="0" smtClean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20825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36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dirty="0"/>
              <a:t>Αρχικές </a:t>
            </a:r>
            <a:r>
              <a:rPr lang="el-GR" altLang="el-GR" dirty="0" smtClean="0"/>
              <a:t>προϋποθέσεις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000" dirty="0"/>
              <a:t>Χ και </a:t>
            </a:r>
            <a:r>
              <a:rPr lang="en-US" altLang="el-GR" sz="2000" dirty="0"/>
              <a:t>Y</a:t>
            </a:r>
            <a:r>
              <a:rPr lang="el-GR" altLang="el-GR" sz="2000" dirty="0"/>
              <a:t> αντιπροσωπεύουν ΤΟΝ ΚΟΣΜΟ ΤΩΝ ΑΛΛΑΓΩΝ ή ΤΩΝ ΑΝΤΙΚΕΙΜΕΝΩΝ ΠΟΥ ΑΛΑΖΟΥΝ  </a:t>
            </a:r>
          </a:p>
          <a:p>
            <a:r>
              <a:rPr lang="el-GR" altLang="el-GR" sz="2000" dirty="0"/>
              <a:t>Η </a:t>
            </a:r>
            <a:r>
              <a:rPr lang="en-US" altLang="el-GR" sz="2000" dirty="0"/>
              <a:t>f </a:t>
            </a:r>
            <a:r>
              <a:rPr lang="el-GR" altLang="el-GR" sz="2000" dirty="0"/>
              <a:t>αντιπροσωπεύει ΤΟΝ ΚΟΣΜΟ ΤΩΝ ΣΧΕΣΕΩΝ  μεταξύ των αλλαγών ή των αντικειμένων που αλλάζουν ή ΤΟ ΚΟΣΜΟ ΤΩΝ ΔΙΑΔΙΚΑΣΙΩΝ  που μετασχηματίζουν τα αντικείμενα σε άλλα αντικείμενα. </a:t>
            </a:r>
          </a:p>
          <a:p>
            <a:r>
              <a:rPr lang="el-GR" altLang="el-GR" sz="2000" dirty="0"/>
              <a:t>Οι σχέσεις ή διαδικασίες πρέπει να προσδιορίζονται επακριβώς και αυτό αντιπροσωπεύει ΤΟΝ ΚΟΣΜΟ ΤΩΝ ΚΑΝΟΝΩΝ, ΠΡΟΤΥΠΩΝ ΝΟΜΩΝ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2475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dirty="0"/>
              <a:t>Σε σχέση με την κατανόηση</a:t>
            </a:r>
            <a:endParaRPr lang="el-GR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12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12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12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12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12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l-GR" sz="2400" dirty="0"/>
              <a:t>Κ(</a:t>
            </a:r>
            <a:r>
              <a:rPr lang="en-US" altLang="el-GR" sz="2400" dirty="0"/>
              <a:t>f</a:t>
            </a:r>
            <a:r>
              <a:rPr lang="el-GR" altLang="el-GR" sz="2400" dirty="0"/>
              <a:t>)-1: προσδιορισμός των αλλαγών που παρατηρούνται στον περιβάλλοντα κόσμο ως ένα πρακτικό πρόβλημα που πρέπει να επιλυθεί. </a:t>
            </a:r>
          </a:p>
          <a:p>
            <a:r>
              <a:rPr lang="en-US" altLang="el-GR" sz="2400" dirty="0"/>
              <a:t>K</a:t>
            </a:r>
            <a:r>
              <a:rPr lang="el-GR" altLang="el-GR" sz="2400" dirty="0"/>
              <a:t>(</a:t>
            </a:r>
            <a:r>
              <a:rPr lang="en-US" altLang="el-GR" sz="2400" dirty="0"/>
              <a:t>f</a:t>
            </a:r>
            <a:r>
              <a:rPr lang="el-GR" altLang="el-GR" sz="2400" dirty="0"/>
              <a:t>)-2: προσδιορισμός των κανονικοτήτων των σχέσεων μεταξύ των αλλαγών ως ένα μέσο για να ασχοληθούμε με τις αλλαγές. 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dirty="0"/>
              <a:t>Επιστημολογικά </a:t>
            </a:r>
            <a:r>
              <a:rPr lang="el-GR" altLang="el-GR" dirty="0" smtClean="0"/>
              <a:t>εμπόδια (1/3)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400" dirty="0"/>
              <a:t>Ε(</a:t>
            </a:r>
            <a:r>
              <a:rPr lang="en-US" altLang="el-GR" sz="2400" dirty="0"/>
              <a:t>f</a:t>
            </a:r>
            <a:r>
              <a:rPr lang="el-GR" altLang="el-GR" sz="2400" dirty="0"/>
              <a:t>)-1: ( Η φιλοσοφία των μαθηματικών) Τα μαθηματικά δεν ασχολούνται με πρακτικά προβλήματα.</a:t>
            </a:r>
          </a:p>
          <a:p>
            <a:r>
              <a:rPr lang="el-GR" altLang="el-GR" sz="2400" dirty="0"/>
              <a:t>Ε (</a:t>
            </a:r>
            <a:r>
              <a:rPr lang="en-US" altLang="el-GR" sz="2400" dirty="0"/>
              <a:t>f</a:t>
            </a:r>
            <a:r>
              <a:rPr lang="el-GR" altLang="el-GR" sz="2400" dirty="0"/>
              <a:t>)-2: ( Η φιλοσοφία των μαθηματικών)  Υπολογιστικές τεχνικές  που χρησιμοποιούνται για την κατασκευή πινάκων που παρουσιάζουν  αριθμητικές σχέσεις δεν είναι αντικείμενο  άξιο προς μελέτη στα μαθηματικά. </a:t>
            </a:r>
          </a:p>
          <a:p>
            <a:r>
              <a:rPr lang="el-GR" altLang="el-GR" sz="2400" dirty="0"/>
              <a:t>Κάθε πράξη Κατανόησης προϋποθέτει την υπερπήδηση ενός αντίστοιχου Επιστημολογικού εμποδίου 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dirty="0"/>
              <a:t>Επιστημολογικά </a:t>
            </a:r>
            <a:r>
              <a:rPr lang="el-GR" altLang="el-GR" dirty="0" smtClean="0"/>
              <a:t>εμπόδια (2/3)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l-GR" dirty="0"/>
              <a:t>K</a:t>
            </a:r>
            <a:r>
              <a:rPr lang="el-GR" altLang="el-GR" dirty="0"/>
              <a:t>(</a:t>
            </a:r>
            <a:r>
              <a:rPr lang="en-US" altLang="el-GR" dirty="0"/>
              <a:t>f</a:t>
            </a:r>
            <a:r>
              <a:rPr lang="el-GR" altLang="el-GR" dirty="0"/>
              <a:t>)-3: Ο προσδιορισμός των ποσοτήτων που αλλάζουν  κατά τη μελέτη μεταβολών. </a:t>
            </a:r>
          </a:p>
          <a:p>
            <a:r>
              <a:rPr lang="el-GR" altLang="el-GR" dirty="0"/>
              <a:t>Με αντίστοιχο επιστημολογικό εμπόδιο: </a:t>
            </a:r>
          </a:p>
          <a:p>
            <a:r>
              <a:rPr lang="el-GR" altLang="el-GR" dirty="0"/>
              <a:t>Ε (</a:t>
            </a:r>
            <a:r>
              <a:rPr lang="en-US" altLang="el-GR" dirty="0"/>
              <a:t>f</a:t>
            </a:r>
            <a:r>
              <a:rPr lang="el-GR" altLang="el-GR" dirty="0"/>
              <a:t>)-3: ( Ασυνείδητο σχήμα σκέψης) Η θεώρηση των αλλαγών ως φαινόμενα· εστιάζοντας στο τρόπο που τα πράγματα αλλάζουν, αγνοώντας τις αλλαγές αυτές καθαυτές.</a:t>
            </a:r>
          </a:p>
          <a:p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dirty="0"/>
              <a:t>Επιστημολογικά </a:t>
            </a:r>
            <a:r>
              <a:rPr lang="el-GR" altLang="el-GR" dirty="0" smtClean="0"/>
              <a:t>εμπόδια (3/3)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2400" dirty="0"/>
              <a:t>K</a:t>
            </a:r>
            <a:r>
              <a:rPr lang="el-GR" sz="2400" dirty="0"/>
              <a:t>(</a:t>
            </a:r>
            <a:r>
              <a:rPr lang="en-US" sz="2400" dirty="0"/>
              <a:t>f</a:t>
            </a:r>
            <a:r>
              <a:rPr lang="el-GR" sz="2400" dirty="0"/>
              <a:t>)-4: η διάκριση μεταξύ των δυο τρόπων μαθηματικής σκέψης: η μια με όρους γνωστών και άγνωστων ποσοτήτων, η άλλη με όρους μεταβλητών και σταθερών ποσοτήτων.</a:t>
            </a:r>
          </a:p>
          <a:p>
            <a:pPr>
              <a:defRPr/>
            </a:pPr>
            <a:r>
              <a:rPr lang="el-GR" sz="2400" dirty="0"/>
              <a:t>Ε(</a:t>
            </a:r>
            <a:r>
              <a:rPr lang="en-US" sz="2400" dirty="0"/>
              <a:t>f</a:t>
            </a:r>
            <a:r>
              <a:rPr lang="el-GR" sz="2400" dirty="0"/>
              <a:t>)-4: (</a:t>
            </a:r>
            <a:r>
              <a:rPr lang="el-GR" sz="2400" strike="sngStrike" dirty="0"/>
              <a:t> </a:t>
            </a:r>
            <a:r>
              <a:rPr lang="el-GR" sz="2400" dirty="0"/>
              <a:t>Ασυνείδητο</a:t>
            </a:r>
            <a:r>
              <a:rPr lang="el-GR" sz="2400" strike="sngStrike" dirty="0"/>
              <a:t> </a:t>
            </a:r>
            <a:r>
              <a:rPr lang="el-GR" sz="2400" dirty="0"/>
              <a:t> σχήμα της σκέψης) Πρέπει να  εκμαιευθεί η σκέψη με όρους εξισώσεων κι αγνώστων.</a:t>
            </a:r>
          </a:p>
        </p:txBody>
      </p:sp>
    </p:spTree>
    <p:extLst>
      <p:ext uri="{BB962C8B-B14F-4D97-AF65-F5344CB8AC3E}">
        <p14:creationId xmlns:p14="http://schemas.microsoft.com/office/powerpoint/2010/main" val="249768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dirty="0"/>
              <a:t>Παράδειγμα για το τελευταίο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800" i="1" dirty="0"/>
              <a:t>«δυο εταιρίες ενοικιάζουν φωτοτυπικά μηχανήματα.  Η πρώτη χρεώνει 300$ για την τοποθέτηση του μηχανήματος για κάθε μήνα και 0,04 $ για κάθε φωτοτυπία. Η δεύτερη χρεώνει 250$για την τοποθέτηση του μηχανήματος για κάθε μήνα και 0,06 $ για κάθε φωτοτυπία. 1. Για πιο αριθμό φωτοτυπιών ανά μήνα θα ήταν ίδια η τιμή; 2. Εάν βγάζετε πολλές φωτοτυπίες ποια εταιρία είναι η πιο συμφέρουσα</a:t>
            </a:r>
            <a:endParaRPr lang="el-GR" altLang="el-GR" sz="2800" dirty="0"/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4000" dirty="0"/>
              <a:t>Ασυμμετρία </a:t>
            </a:r>
            <a:r>
              <a:rPr lang="en-US" altLang="el-GR" sz="4000" dirty="0"/>
              <a:t>X</a:t>
            </a:r>
            <a:r>
              <a:rPr lang="el-GR" altLang="el-GR" sz="4000" dirty="0"/>
              <a:t> και  </a:t>
            </a:r>
            <a:r>
              <a:rPr lang="en-US" altLang="el-GR" sz="4000" dirty="0"/>
              <a:t>Y</a:t>
            </a:r>
            <a:r>
              <a:rPr lang="el-GR" altLang="el-GR" sz="4000" dirty="0"/>
              <a:t> : Η εξαρτημένη και ανεξάρτητη </a:t>
            </a:r>
            <a:r>
              <a:rPr lang="el-GR" altLang="el-GR" sz="4000" dirty="0" smtClean="0"/>
              <a:t>μεταβλητή</a:t>
            </a:r>
            <a:endParaRPr lang="el-GR" sz="4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2400" dirty="0"/>
              <a:t>K </a:t>
            </a:r>
            <a:r>
              <a:rPr lang="el-GR" sz="2400" dirty="0"/>
              <a:t>(</a:t>
            </a:r>
            <a:r>
              <a:rPr lang="en-US" sz="2400" dirty="0"/>
              <a:t>f</a:t>
            </a:r>
            <a:r>
              <a:rPr lang="el-GR" sz="2400" dirty="0"/>
              <a:t>)-5: η διάκριση μεταξύ των εξαρτημένων και ανεξάρτητων μεταβλητών. </a:t>
            </a:r>
          </a:p>
          <a:p>
            <a:pPr>
              <a:defRPr/>
            </a:pPr>
            <a:r>
              <a:rPr lang="el-GR" sz="2400" dirty="0"/>
              <a:t>Παράδειγμα μαθητή που </a:t>
            </a:r>
            <a:r>
              <a:rPr lang="el-GR" sz="2400" dirty="0" err="1"/>
              <a:t>γι</a:t>
            </a:r>
            <a:r>
              <a:rPr lang="el-GR" sz="2400" dirty="0"/>
              <a:t> αυτόν συναρτήσεις είχαν υπόσταση σε πλαίσιο της αναλυτικής γεωμετρίας· </a:t>
            </a:r>
          </a:p>
          <a:p>
            <a:pPr lvl="1">
              <a:defRPr/>
            </a:pPr>
            <a:r>
              <a:rPr lang="el-GR" sz="2400" dirty="0"/>
              <a:t>οι καμπύλες δεν αντιπροσώπευαν συγκεκριμένες σχέσεις μεταξύ των μεταβλητών. </a:t>
            </a:r>
          </a:p>
          <a:p>
            <a:pPr lvl="1">
              <a:defRPr/>
            </a:pPr>
            <a:r>
              <a:rPr lang="el-GR" sz="2400" dirty="0"/>
              <a:t>οι καμπύλες ήταν αρχικά εκεί, και περιγράφονταν από τις σχέσεις που αντιπροσώπευαν τις καμπύλες.</a:t>
            </a:r>
          </a:p>
          <a:p>
            <a:pPr lvl="1">
              <a:defRPr/>
            </a:pPr>
            <a:r>
              <a:rPr lang="el-GR" sz="2400" dirty="0"/>
              <a:t> Ο τύπος της συνάρτησης επιτρέπει μόνο τον υπολογισμό της μιας συντεταγμένης σε σχέση με την άλλη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1825</TotalTime>
  <Words>1874</Words>
  <Application>Microsoft Office PowerPoint</Application>
  <PresentationFormat>Προβολή στην οθόνη (4:3)</PresentationFormat>
  <Paragraphs>181</Paragraphs>
  <Slides>30</Slides>
  <Notes>30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30</vt:i4>
      </vt:variant>
    </vt:vector>
  </HeadingPairs>
  <TitlesOfParts>
    <vt:vector size="35" baseType="lpstr">
      <vt:lpstr>ＭＳ Ｐゴシック</vt:lpstr>
      <vt:lpstr>Arial</vt:lpstr>
      <vt:lpstr>Calibri</vt:lpstr>
      <vt:lpstr>Wingdings</vt:lpstr>
      <vt:lpstr>Θέμα του Office</vt:lpstr>
      <vt:lpstr>Έρευνα στη Διδακτική των Μαθηματικών και Διδακτική Πράξη</vt:lpstr>
      <vt:lpstr>Έρευνα στη Διδακτική των Μαθηματικών και Διδακτική Πράξη</vt:lpstr>
      <vt:lpstr>Αρχικές προϋποθέσεις</vt:lpstr>
      <vt:lpstr>Σε σχέση με την κατανόηση</vt:lpstr>
      <vt:lpstr>Επιστημολογικά εμπόδια (1/3)</vt:lpstr>
      <vt:lpstr>Επιστημολογικά εμπόδια (2/3)</vt:lpstr>
      <vt:lpstr>Επιστημολογικά εμπόδια (3/3)</vt:lpstr>
      <vt:lpstr>Παράδειγμα για το τελευταίο</vt:lpstr>
      <vt:lpstr>Ασυμμετρία X και  Y : Η εξαρτημένη και ανεξάρτητη μεταβλητή</vt:lpstr>
      <vt:lpstr>X και Y –ποσότητες ή σύνολα σημείων; (1/3)</vt:lpstr>
      <vt:lpstr>X και Y –ποσότητες ή σύνολα σημείων; (2/3)</vt:lpstr>
      <vt:lpstr>X και Y –ποσότητες ή σύνολα σημείων; (3/3)</vt:lpstr>
      <vt:lpstr>Η σχέση της συνάρτησης (1/2)</vt:lpstr>
      <vt:lpstr>Η σχέση της συνάρτησης (2/2)</vt:lpstr>
      <vt:lpstr>Η σύνθεση της γενικής έννοιας της συνάρτησης- γιατί είναι τόσο δύσκολη;</vt:lpstr>
      <vt:lpstr>Ορισμός της συνάρτησης – αναπαραστάσεις (1/2)</vt:lpstr>
      <vt:lpstr>Ορισμός της συνάρτησης – αναπαραστάσεις (2/2)</vt:lpstr>
      <vt:lpstr>Διαφορετικοί όροι των ίδιων πραγμάτων</vt:lpstr>
      <vt:lpstr>Οι έννοιες της συνάρτησης και της αιτίας (cause).</vt:lpstr>
      <vt:lpstr>Μερικά συμπεράσματα διδακτικού περιεχομένου (1/5)</vt:lpstr>
      <vt:lpstr>Μερικά συμπεράσματα διδακτικού περιεχομένου (2/5)</vt:lpstr>
      <vt:lpstr>Μερικά συμπεράσματα διδακτικού περιεχομένου (3/5)</vt:lpstr>
      <vt:lpstr>Μερικά συμπεράσματα διδακτικού περιεχομένου (4/5)</vt:lpstr>
      <vt:lpstr>Μερικά συμπεράσματα διδακτικού περιεχομένου (5/5)</vt:lpstr>
      <vt:lpstr>Τέλος Ενότητας</vt:lpstr>
      <vt:lpstr>Χρηματοδότηση</vt:lpstr>
      <vt:lpstr>Σημειώματα</vt:lpstr>
      <vt:lpstr>Σημείωμα Αναφοράς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Stevy</dc:creator>
  <cp:lastModifiedBy>Aggeliki Zoupa</cp:lastModifiedBy>
  <cp:revision>224</cp:revision>
  <dcterms:created xsi:type="dcterms:W3CDTF">2012-09-06T09:03:05Z</dcterms:created>
  <dcterms:modified xsi:type="dcterms:W3CDTF">2015-11-22T23:31:21Z</dcterms:modified>
</cp:coreProperties>
</file>