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280" r:id="rId18"/>
    <p:sldId id="290" r:id="rId19"/>
    <p:sldId id="295" r:id="rId20"/>
    <p:sldId id="292" r:id="rId21"/>
    <p:sldId id="291" r:id="rId22"/>
    <p:sldId id="29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5/7/2015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0664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7678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6702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95175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2896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85113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3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2778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40287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7483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2883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66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Αναλυτικά προγράμματα και διδακτικά εγχειρίδια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2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/>
              <a:t>H </a:t>
            </a:r>
            <a:r>
              <a:rPr lang="el-GR" sz="2800" dirty="0"/>
              <a:t>έννοια της γωνίας 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Γιώργος </a:t>
            </a:r>
            <a:r>
              <a:rPr lang="el-GR" sz="2800" dirty="0"/>
              <a:t>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 έρευνας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altLang="el-GR" sz="2800" dirty="0" smtClean="0"/>
              <a:t>Να μελετήσουμε αν και με ποιους τρόπους οι μαθητές καταφέρνουν να συντονίσουν διαφορετικές πτυχές της έννοιας της γωνίας. </a:t>
            </a:r>
            <a:endParaRPr lang="el-GR" altLang="el-GR" sz="2800" dirty="0"/>
          </a:p>
          <a:p>
            <a:pPr>
              <a:buFontTx/>
              <a:buNone/>
            </a:pPr>
            <a:r>
              <a:rPr lang="el-GR" altLang="el-GR" sz="2800" dirty="0"/>
              <a:t>     - ως </a:t>
            </a:r>
            <a:r>
              <a:rPr lang="el-GR" altLang="el-GR" sz="2800" u="sng" dirty="0"/>
              <a:t>γεωμετρικό σχήμα</a:t>
            </a:r>
            <a:r>
              <a:rPr lang="el-GR" altLang="el-GR" sz="2800" dirty="0"/>
              <a:t>, είτε στην κλασική αναπαράσταση των δύο τεμνόμενων </a:t>
            </a:r>
            <a:r>
              <a:rPr lang="el-GR" altLang="el-GR" sz="2800" dirty="0" err="1"/>
              <a:t>ημιευθειών</a:t>
            </a:r>
            <a:r>
              <a:rPr lang="el-GR" altLang="el-GR" sz="2800" dirty="0"/>
              <a:t> είτε ως στοιχείο ενός άλλου γεωμετρικού σχήματος</a:t>
            </a:r>
          </a:p>
          <a:p>
            <a:pPr>
              <a:buFontTx/>
              <a:buNone/>
            </a:pPr>
            <a:r>
              <a:rPr lang="el-GR" altLang="el-GR" sz="2800" dirty="0"/>
              <a:t>     - ως </a:t>
            </a:r>
            <a:r>
              <a:rPr lang="el-GR" altLang="el-GR" sz="2800" u="sng" dirty="0"/>
              <a:t>δυναμική ποσότητα</a:t>
            </a:r>
            <a:r>
              <a:rPr lang="el-GR" altLang="el-GR" sz="2800" dirty="0"/>
              <a:t>, που μπορεί να συμβολιστεί με μεταβλητή αναπαριστώντας τόσο την αλλαγή κατεύθυνσης ως στροφή όσο και το αποτέλεσμα αυτής της στροφής και </a:t>
            </a:r>
          </a:p>
          <a:p>
            <a:pPr>
              <a:buFontTx/>
              <a:buNone/>
            </a:pPr>
            <a:r>
              <a:rPr lang="el-GR" altLang="el-GR" sz="2800" dirty="0"/>
              <a:t>     - ως </a:t>
            </a:r>
            <a:r>
              <a:rPr lang="el-GR" altLang="el-GR" sz="2800" u="sng" dirty="0"/>
              <a:t>μέτρο</a:t>
            </a:r>
            <a:r>
              <a:rPr lang="el-GR" altLang="el-GR" sz="2800" dirty="0"/>
              <a:t> που αναπαρίσταται από έναν αριθμό. </a:t>
            </a:r>
          </a:p>
        </p:txBody>
      </p:sp>
    </p:spTree>
    <p:extLst>
      <p:ext uri="{BB962C8B-B14F-4D97-AF65-F5344CB8AC3E}">
        <p14:creationId xmlns:p14="http://schemas.microsoft.com/office/powerpoint/2010/main" val="390546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ΔΡΑΣΤΗΡΙΟΤΗΤΕΣ 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i="1" u="sng" dirty="0" smtClean="0"/>
              <a:t>Α</a:t>
            </a:r>
            <a:r>
              <a:rPr lang="en-US" altLang="el-GR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´</a:t>
            </a:r>
            <a:r>
              <a:rPr lang="el-GR" altLang="el-GR" sz="2400" i="1" u="sng" dirty="0"/>
              <a:t> </a:t>
            </a:r>
            <a:r>
              <a:rPr lang="el-GR" altLang="el-GR" sz="2400" i="1" u="sng" dirty="0" smtClean="0"/>
              <a:t>Φάση</a:t>
            </a:r>
            <a:r>
              <a:rPr lang="el-GR" altLang="el-GR" sz="2400" dirty="0" smtClean="0"/>
              <a:t>: </a:t>
            </a:r>
            <a:r>
              <a:rPr lang="el-GR" altLang="el-GR" sz="2400" dirty="0"/>
              <a:t>Ερωτηματολόγιο με 15 ερωτήσεις, οι περισσότερες από τις οποίες ανήκουν σε ανάλογες έρευνες των </a:t>
            </a:r>
            <a:r>
              <a:rPr lang="en-US" altLang="el-GR" sz="2400" dirty="0" err="1"/>
              <a:t>Hoyles</a:t>
            </a:r>
            <a:r>
              <a:rPr lang="el-GR" altLang="el-GR" sz="2400" dirty="0"/>
              <a:t> (1991) και </a:t>
            </a:r>
            <a:r>
              <a:rPr lang="en-US" altLang="el-GR" sz="2400" dirty="0"/>
              <a:t>Clements and Battista</a:t>
            </a:r>
            <a:r>
              <a:rPr lang="el-GR" altLang="el-GR" sz="2400" dirty="0"/>
              <a:t> (1990). Οι ερωτήσεις ήταν σύντομες και ομαδοποιούνται ως εξής:</a:t>
            </a:r>
          </a:p>
          <a:p>
            <a:pPr>
              <a:buFontTx/>
              <a:buNone/>
            </a:pPr>
            <a:r>
              <a:rPr lang="el-GR" altLang="el-GR" sz="2400" dirty="0"/>
              <a:t>	- Ερωτήσεις αναγνώρισης γωνιών</a:t>
            </a:r>
          </a:p>
          <a:p>
            <a:pPr>
              <a:buFontTx/>
              <a:buNone/>
            </a:pPr>
            <a:r>
              <a:rPr lang="el-GR" altLang="el-GR" sz="2400" dirty="0"/>
              <a:t>	- Ερωτήσεις σύγκρισης γωνιών</a:t>
            </a:r>
          </a:p>
          <a:p>
            <a:pPr>
              <a:buFontTx/>
              <a:buNone/>
            </a:pPr>
            <a:r>
              <a:rPr lang="el-GR" altLang="el-GR" sz="2400" dirty="0"/>
              <a:t>	- Ερωτήσεις σχετικές με την γωνία ως ποσότητα στροφής</a:t>
            </a:r>
          </a:p>
          <a:p>
            <a:pPr>
              <a:buFontTx/>
              <a:buNone/>
            </a:pPr>
            <a:r>
              <a:rPr lang="el-GR" altLang="el-GR" sz="2400" dirty="0"/>
              <a:t>	- Ερωτήσεις επιλογής όμοιων σχημάτων σε </a:t>
            </a:r>
            <a:r>
              <a:rPr lang="el-GR" altLang="el-GR" sz="2400" dirty="0" smtClean="0"/>
              <a:t>ομάδες</a:t>
            </a:r>
          </a:p>
        </p:txBody>
      </p:sp>
    </p:spTree>
    <p:extLst>
      <p:ext uri="{BB962C8B-B14F-4D97-AF65-F5344CB8AC3E}">
        <p14:creationId xmlns:p14="http://schemas.microsoft.com/office/powerpoint/2010/main" val="258279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ΔΡΑΣΤΗΡΙΟΤΗΤΕΣ </a:t>
            </a:r>
            <a:r>
              <a:rPr lang="el-GR" dirty="0" smtClean="0"/>
              <a:t>(2/3)</a:t>
            </a:r>
            <a:endParaRPr lang="el-GR" dirty="0"/>
          </a:p>
        </p:txBody>
      </p:sp>
      <p:pic>
        <p:nvPicPr>
          <p:cNvPr id="24" name="Εικόνα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946" y="3429000"/>
            <a:ext cx="7712108" cy="173751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57200" y="1844824"/>
            <a:ext cx="8352928" cy="79208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altLang="el-GR" sz="2400" i="1" u="sng" dirty="0"/>
              <a:t>Β</a:t>
            </a:r>
            <a:r>
              <a:rPr lang="en-US" altLang="el-GR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´</a:t>
            </a:r>
            <a:r>
              <a:rPr lang="el-GR" altLang="el-GR" sz="2400" i="1" u="sng" dirty="0"/>
              <a:t> Φάση</a:t>
            </a:r>
            <a:r>
              <a:rPr lang="el-GR" altLang="el-GR" sz="2400" dirty="0"/>
              <a:t>: ‘</a:t>
            </a:r>
            <a:r>
              <a:rPr lang="el-GR" altLang="el-GR" sz="2400" i="1" dirty="0"/>
              <a:t>Το παιχνίδι με τους στόχους’</a:t>
            </a:r>
            <a:r>
              <a:rPr lang="el-GR" altLang="el-GR" sz="2400" dirty="0"/>
              <a:t> </a:t>
            </a:r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64917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ΔΡΑΣΤΗΡΙΟΤΗΤΕΣ </a:t>
            </a:r>
            <a:r>
              <a:rPr lang="el-GR" dirty="0" smtClean="0"/>
              <a:t>(3/3)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200" i="1" u="sng" dirty="0"/>
              <a:t>Γ</a:t>
            </a:r>
            <a:r>
              <a:rPr lang="en-US" altLang="el-GR" sz="2200" i="1" u="sng" dirty="0">
                <a:latin typeface="Arial" panose="020B0604020202020204" pitchFamily="34" charset="0"/>
                <a:cs typeface="Arial" panose="020B0604020202020204" pitchFamily="34" charset="0"/>
              </a:rPr>
              <a:t>´</a:t>
            </a:r>
            <a:r>
              <a:rPr lang="el-GR" altLang="el-GR" sz="2200" i="1" u="sng" dirty="0"/>
              <a:t> </a:t>
            </a:r>
            <a:r>
              <a:rPr lang="el-GR" altLang="el-GR" sz="2200" i="1" u="sng" dirty="0" smtClean="0"/>
              <a:t>Φάση</a:t>
            </a:r>
            <a:r>
              <a:rPr lang="el-GR" altLang="el-GR" sz="2200" dirty="0" smtClean="0"/>
              <a:t>: </a:t>
            </a:r>
            <a:r>
              <a:rPr lang="el-GR" altLang="el-GR" sz="2200" dirty="0"/>
              <a:t>Κατασκευή ισοπλεύρου τριγώνου με δεδομένο μήκος πλευράς. </a:t>
            </a:r>
          </a:p>
          <a:p>
            <a:r>
              <a:rPr lang="el-GR" altLang="el-GR" sz="2200" i="1" u="sng" dirty="0" smtClean="0"/>
              <a:t>Δ</a:t>
            </a:r>
            <a:r>
              <a:rPr lang="en-US" altLang="el-GR" sz="2200" i="1" u="sng" dirty="0">
                <a:latin typeface="Arial" panose="020B0604020202020204" pitchFamily="34" charset="0"/>
                <a:cs typeface="Arial" panose="020B0604020202020204" pitchFamily="34" charset="0"/>
              </a:rPr>
              <a:t>´</a:t>
            </a:r>
            <a:r>
              <a:rPr lang="el-GR" altLang="el-GR" sz="2200" i="1" u="sng" dirty="0"/>
              <a:t> </a:t>
            </a:r>
            <a:r>
              <a:rPr lang="el-GR" altLang="el-GR" sz="2200" i="1" u="sng" dirty="0" smtClean="0"/>
              <a:t>Φάση</a:t>
            </a:r>
            <a:r>
              <a:rPr lang="el-GR" altLang="el-GR" sz="2200" i="1" dirty="0" smtClean="0"/>
              <a:t>: </a:t>
            </a:r>
            <a:r>
              <a:rPr lang="el-GR" altLang="el-GR" sz="2200" dirty="0" smtClean="0"/>
              <a:t>Κατασκευή </a:t>
            </a:r>
            <a:r>
              <a:rPr lang="el-GR" altLang="el-GR" sz="2200" dirty="0"/>
              <a:t>ισοπλεύρων τριγώνων με διαφορετικά μήκη πλευρών.  </a:t>
            </a:r>
          </a:p>
          <a:p>
            <a:pPr>
              <a:spcAft>
                <a:spcPct val="30000"/>
              </a:spcAft>
            </a:pPr>
            <a:r>
              <a:rPr lang="el-GR" altLang="el-GR" sz="2200" i="1" u="sng" dirty="0"/>
              <a:t>ΣΗΜΕΙΑ ΕΣΤΙΑΣΗΣ ΕΡΕΥΝΑΣ   </a:t>
            </a:r>
          </a:p>
          <a:p>
            <a:pPr marL="857250" lvl="1" indent="-457200">
              <a:buFont typeface="+mj-lt"/>
              <a:buAutoNum type="arabicPeriod"/>
            </a:pPr>
            <a:r>
              <a:rPr lang="el-GR" altLang="el-GR" sz="2000" i="1" dirty="0" smtClean="0"/>
              <a:t>Αντιλήψεις </a:t>
            </a:r>
            <a:r>
              <a:rPr lang="el-GR" altLang="el-GR" sz="2000" i="1" dirty="0"/>
              <a:t>των μαθητών για την </a:t>
            </a:r>
            <a:r>
              <a:rPr lang="en-US" altLang="el-GR" sz="2000" i="1" dirty="0" err="1"/>
              <a:t>έννοι</a:t>
            </a:r>
            <a:r>
              <a:rPr lang="en-US" altLang="el-GR" sz="2000" i="1" dirty="0"/>
              <a:t>α της γωνίας αναφορικά με τον δυναμικό και τον στατικό ορισμό της.</a:t>
            </a:r>
            <a:endParaRPr lang="el-GR" altLang="el-GR" sz="2000" i="1" dirty="0"/>
          </a:p>
          <a:p>
            <a:pPr marL="857250" lvl="1" indent="-457200">
              <a:buFont typeface="+mj-lt"/>
              <a:buAutoNum type="arabicPeriod"/>
            </a:pPr>
            <a:r>
              <a:rPr lang="el-GR" altLang="el-GR" sz="2000" i="1" dirty="0" err="1" smtClean="0"/>
              <a:t>Νοηματοδότηση</a:t>
            </a:r>
            <a:r>
              <a:rPr lang="el-GR" altLang="el-GR" sz="2000" i="1" dirty="0" smtClean="0"/>
              <a:t> </a:t>
            </a:r>
            <a:r>
              <a:rPr lang="en-US" altLang="el-GR" sz="2000" i="1" dirty="0" err="1"/>
              <a:t>ειδικών</a:t>
            </a:r>
            <a:r>
              <a:rPr lang="en-US" altLang="el-GR" sz="2000" i="1" dirty="0"/>
              <a:t> </a:t>
            </a:r>
            <a:r>
              <a:rPr lang="en-US" altLang="el-GR" sz="2000" i="1" dirty="0" err="1"/>
              <a:t>γωνιών</a:t>
            </a:r>
            <a:r>
              <a:rPr lang="en-US" altLang="el-GR" sz="2000" i="1" dirty="0"/>
              <a:t> (0</a:t>
            </a:r>
            <a:r>
              <a:rPr lang="en-US" altLang="el-GR" sz="2000" i="1" dirty="0">
                <a:sym typeface="Symbol" panose="05050102010706020507" pitchFamily="18" charset="2"/>
              </a:rPr>
              <a:t></a:t>
            </a:r>
            <a:r>
              <a:rPr lang="en-US" altLang="el-GR" sz="2000" i="1" dirty="0"/>
              <a:t>, 180</a:t>
            </a:r>
            <a:r>
              <a:rPr lang="en-US" altLang="el-GR" sz="2000" i="1" dirty="0">
                <a:sym typeface="Symbol" panose="05050102010706020507" pitchFamily="18" charset="2"/>
              </a:rPr>
              <a:t></a:t>
            </a:r>
            <a:r>
              <a:rPr lang="en-US" altLang="el-GR" sz="2000" i="1" dirty="0"/>
              <a:t>,360</a:t>
            </a:r>
            <a:r>
              <a:rPr lang="en-US" altLang="el-GR" sz="2000" i="1" dirty="0">
                <a:sym typeface="Symbol" panose="05050102010706020507" pitchFamily="18" charset="2"/>
              </a:rPr>
              <a:t></a:t>
            </a:r>
            <a:r>
              <a:rPr lang="en-US" altLang="el-GR" sz="2000" i="1" dirty="0"/>
              <a:t>) και η απ</a:t>
            </a:r>
            <a:r>
              <a:rPr lang="en-US" altLang="el-GR" sz="2000" i="1" dirty="0" err="1"/>
              <a:t>οδοχή</a:t>
            </a:r>
            <a:r>
              <a:rPr lang="en-US" altLang="el-GR" sz="2000" i="1" dirty="0"/>
              <a:t> ή </a:t>
            </a:r>
            <a:r>
              <a:rPr lang="en-US" altLang="el-GR" sz="2000" i="1" dirty="0" err="1"/>
              <a:t>μη</a:t>
            </a:r>
            <a:r>
              <a:rPr lang="en-US" altLang="el-GR" sz="2000" i="1" dirty="0"/>
              <a:t> </a:t>
            </a:r>
            <a:r>
              <a:rPr lang="en-US" altLang="el-GR" sz="2000" i="1" dirty="0" err="1"/>
              <a:t>της</a:t>
            </a:r>
            <a:r>
              <a:rPr lang="en-US" altLang="el-GR" sz="2000" i="1" dirty="0"/>
              <a:t> ύπα</a:t>
            </a:r>
            <a:r>
              <a:rPr lang="en-US" altLang="el-GR" sz="2000" i="1" dirty="0" err="1"/>
              <a:t>ρξης</a:t>
            </a:r>
            <a:r>
              <a:rPr lang="en-US" altLang="el-GR" sz="2000" i="1" dirty="0"/>
              <a:t> </a:t>
            </a:r>
            <a:r>
              <a:rPr lang="en-US" altLang="el-GR" sz="2000" i="1" dirty="0" err="1"/>
              <a:t>γωνιών</a:t>
            </a:r>
            <a:r>
              <a:rPr lang="en-US" altLang="el-GR" sz="2000" i="1" dirty="0"/>
              <a:t> </a:t>
            </a:r>
            <a:r>
              <a:rPr lang="en-US" altLang="el-GR" sz="2000" i="1" dirty="0" err="1"/>
              <a:t>μεγ</a:t>
            </a:r>
            <a:r>
              <a:rPr lang="en-US" altLang="el-GR" sz="2000" i="1" dirty="0"/>
              <a:t>αλύτερων από 180</a:t>
            </a:r>
            <a:r>
              <a:rPr lang="en-US" altLang="el-GR" sz="2000" i="1" dirty="0">
                <a:sym typeface="Symbol" panose="05050102010706020507" pitchFamily="18" charset="2"/>
              </a:rPr>
              <a:t></a:t>
            </a:r>
            <a:r>
              <a:rPr lang="el-GR" altLang="el-GR" sz="2000" i="1" dirty="0"/>
              <a:t> ή 360</a:t>
            </a:r>
            <a:r>
              <a:rPr lang="en-US" altLang="el-GR" sz="2000" i="1" dirty="0">
                <a:sym typeface="Symbol" panose="05050102010706020507" pitchFamily="18" charset="2"/>
              </a:rPr>
              <a:t></a:t>
            </a:r>
            <a:r>
              <a:rPr lang="el-GR" altLang="el-GR" sz="2000" i="1" dirty="0"/>
              <a:t>.</a:t>
            </a:r>
            <a:r>
              <a:rPr lang="en-US" altLang="el-GR" sz="2000" dirty="0"/>
              <a:t> </a:t>
            </a:r>
            <a:endParaRPr lang="el-GR" altLang="el-GR" sz="2000" dirty="0"/>
          </a:p>
          <a:p>
            <a:pPr marL="857250" lvl="1" indent="-457200">
              <a:buFont typeface="+mj-lt"/>
              <a:buAutoNum type="arabicPeriod"/>
            </a:pPr>
            <a:r>
              <a:rPr lang="en-US" altLang="el-GR" sz="2000" i="1" dirty="0" smtClean="0"/>
              <a:t>Η </a:t>
            </a:r>
            <a:r>
              <a:rPr lang="en-US" altLang="el-GR" sz="2000" i="1" dirty="0" err="1"/>
              <a:t>γωνί</a:t>
            </a:r>
            <a:r>
              <a:rPr lang="en-US" altLang="el-GR" sz="2000" i="1" dirty="0"/>
              <a:t>α στα όμοια σχήματα</a:t>
            </a:r>
            <a:r>
              <a:rPr lang="el-GR" altLang="el-GR" sz="2000" i="1" dirty="0" smtClean="0"/>
              <a:t>.</a:t>
            </a:r>
            <a:endParaRPr lang="el-GR" altLang="el-GR" sz="2000" i="1" u="sng" dirty="0"/>
          </a:p>
        </p:txBody>
      </p:sp>
    </p:spTree>
    <p:extLst>
      <p:ext uri="{BB962C8B-B14F-4D97-AF65-F5344CB8AC3E}">
        <p14:creationId xmlns:p14="http://schemas.microsoft.com/office/powerpoint/2010/main" val="146237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Επεισόδια (1/3)</a:t>
            </a:r>
            <a:endParaRPr lang="el-GR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6589" y="1700808"/>
            <a:ext cx="5230821" cy="1835055"/>
          </a:xfrm>
          <a:prstGeom prst="rect">
            <a:avLst/>
          </a:prstGeom>
        </p:spPr>
      </p:pic>
      <p:graphicFrame>
        <p:nvGraphicFramePr>
          <p:cNvPr id="7" name="Group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779320"/>
              </p:ext>
            </p:extLst>
          </p:nvPr>
        </p:nvGraphicFramePr>
        <p:xfrm>
          <a:off x="1835942" y="3717032"/>
          <a:ext cx="5472113" cy="2103120"/>
        </p:xfrm>
        <a:graphic>
          <a:graphicData uri="http://schemas.openxmlformats.org/drawingml/2006/table">
            <a:tbl>
              <a:tblPr/>
              <a:tblGrid>
                <a:gridCol w="322263"/>
                <a:gridCol w="5149850"/>
              </a:tblGrid>
              <a:tr h="18097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 εννοεί εδώ αν μπορώ να σχηματίσω μεγαλύτερη γωνία... </a:t>
                      </a: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 πες μου.</a:t>
                      </a: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endParaRPr kumimoji="0" lang="el-GR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Μεγαλύτερο </a:t>
                      </a:r>
                      <a:r>
                        <a:rPr kumimoji="0" lang="el-GR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άνοιγμα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ή μεγαλύτερη σε </a:t>
                      </a:r>
                      <a:r>
                        <a:rPr kumimoji="0" lang="el-GR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μέγεθος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kumimoji="0" lang="el-GR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32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Επεισόδια </a:t>
            </a:r>
            <a:r>
              <a:rPr lang="el-GR" dirty="0" smtClean="0"/>
              <a:t>(2/3</a:t>
            </a:r>
            <a:r>
              <a:rPr lang="el-GR" dirty="0"/>
              <a:t>)</a:t>
            </a: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090629"/>
              </p:ext>
            </p:extLst>
          </p:nvPr>
        </p:nvGraphicFramePr>
        <p:xfrm>
          <a:off x="1547664" y="2060848"/>
          <a:ext cx="6223000" cy="2926080"/>
        </p:xfrm>
        <a:graphic>
          <a:graphicData uri="http://schemas.openxmlformats.org/drawingml/2006/table">
            <a:tbl>
              <a:tblPr/>
              <a:tblGrid>
                <a:gridCol w="457200"/>
                <a:gridCol w="5765800"/>
              </a:tblGrid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μοίρες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 γιατί είναι πάλι στην ίδια ευθεία και έτσι μόνο μεγαλώσαμε την...(ενν. π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λευρά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ρώτ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αγε κάποιος για να χτυπήσεις το 7 και το 8 μεγάλωσε η γωνία;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Όχι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έγινε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1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Επεισόδια </a:t>
            </a:r>
            <a:r>
              <a:rPr lang="el-GR" dirty="0" smtClean="0"/>
              <a:t>(3/3</a:t>
            </a:r>
            <a:r>
              <a:rPr lang="el-GR" dirty="0"/>
              <a:t>)</a:t>
            </a: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64364"/>
              </p:ext>
            </p:extLst>
          </p:nvPr>
        </p:nvGraphicFramePr>
        <p:xfrm>
          <a:off x="1475656" y="1988840"/>
          <a:ext cx="6223000" cy="3291840"/>
        </p:xfrm>
        <a:graphic>
          <a:graphicData uri="http://schemas.openxmlformats.org/drawingml/2006/table">
            <a:tbl>
              <a:tblPr/>
              <a:tblGrid>
                <a:gridCol w="457200"/>
                <a:gridCol w="5765800"/>
              </a:tblGrid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λώς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μεγάλωσε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π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ερίμετρος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γωνί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ας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Ναι,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έγινε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μεγάλη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η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ευθεί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α..\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έχει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σχέση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μεγάλη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Ότι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και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αν ας π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ούμε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ήτ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 εδώ και το 5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ήτ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ανε πάρα πολύ πάνω, τότε θα ήταν πάλι η ίδια γωνία δεν έχει καμμιά σχέση (ενν. </a:t>
                      </a:r>
                      <a:r>
                        <a:rPr kumimoji="0" lang="en-US" altLang="el-G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μήκος των πλευρών</a:t>
                      </a: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endParaRPr kumimoji="0" lang="en-US" alt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δεν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έχει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σχέση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τα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σκέλη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π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l-GR" sz="24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</a:t>
                      </a:r>
                      <a:r>
                        <a:rPr kumimoji="0" lang="en-US" altLang="el-GR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αι.</a:t>
                      </a:r>
                      <a:endParaRPr kumimoji="0" lang="en-US" alt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6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</a:t>
            </a:r>
            <a:r>
              <a:rPr lang="en-US" sz="2000" dirty="0" smtClean="0"/>
              <a:t>, 2014</a:t>
            </a:r>
            <a:r>
              <a:rPr lang="el-GR" sz="2000" dirty="0" smtClean="0"/>
              <a:t>.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«Διδακτική Μαθηματικών Ι. </a:t>
            </a:r>
            <a:r>
              <a:rPr lang="en-US" sz="2000" dirty="0"/>
              <a:t>H </a:t>
            </a:r>
            <a:r>
              <a:rPr lang="el-GR" sz="2000" dirty="0"/>
              <a:t>έννοια της </a:t>
            </a:r>
            <a:r>
              <a:rPr lang="el-GR" sz="2000" dirty="0" smtClean="0"/>
              <a:t>γωνίας».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έννοια της γωνίας 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</a:pPr>
            <a:r>
              <a:rPr lang="el-GR" altLang="el-GR" sz="2400" dirty="0"/>
              <a:t>Δύο ορισμοί της γωνίας 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Tx/>
              <a:buChar char="-"/>
            </a:pPr>
            <a:r>
              <a:rPr lang="el-GR" altLang="el-GR" sz="2400" dirty="0"/>
              <a:t> </a:t>
            </a:r>
            <a:r>
              <a:rPr lang="en-US" altLang="el-GR" sz="2400" dirty="0" err="1"/>
              <a:t>Ευκλείδει</a:t>
            </a:r>
            <a:r>
              <a:rPr lang="en-US" altLang="el-GR" sz="2400" dirty="0"/>
              <a:t>α Γεωμετρία</a:t>
            </a:r>
            <a:r>
              <a:rPr lang="el-GR" altLang="el-GR" sz="2400" dirty="0"/>
              <a:t> (</a:t>
            </a:r>
            <a:r>
              <a:rPr lang="en-US" altLang="el-GR" sz="2400" dirty="0"/>
              <a:t>“</a:t>
            </a:r>
            <a:r>
              <a:rPr lang="en-US" altLang="el-GR" sz="2400" dirty="0" err="1"/>
              <a:t>στ</a:t>
            </a:r>
            <a:r>
              <a:rPr lang="en-US" altLang="el-GR" sz="2400" dirty="0"/>
              <a:t>ατικός’’</a:t>
            </a:r>
            <a:r>
              <a:rPr lang="el-GR" altLang="el-GR" sz="2400" dirty="0"/>
              <a:t>): </a:t>
            </a:r>
            <a:r>
              <a:rPr lang="en-US" altLang="el-GR" sz="2400" dirty="0" err="1"/>
              <a:t>το</a:t>
            </a:r>
            <a:r>
              <a:rPr lang="en-US" altLang="el-GR" sz="2400" dirty="0"/>
              <a:t> </a:t>
            </a:r>
            <a:r>
              <a:rPr lang="en-US" altLang="el-GR" sz="2400" dirty="0" err="1"/>
              <a:t>μέρος</a:t>
            </a:r>
            <a:r>
              <a:rPr lang="en-US" altLang="el-GR" sz="2400" dirty="0"/>
              <a:t> </a:t>
            </a:r>
            <a:r>
              <a:rPr lang="en-US" altLang="el-GR" sz="2400" dirty="0" err="1"/>
              <a:t>του</a:t>
            </a:r>
            <a:r>
              <a:rPr lang="en-US" altLang="el-GR" sz="2400" dirty="0"/>
              <a:t> επιπ</a:t>
            </a:r>
            <a:r>
              <a:rPr lang="en-US" altLang="el-GR" sz="2400" dirty="0" err="1"/>
              <a:t>έδου</a:t>
            </a:r>
            <a:r>
              <a:rPr lang="en-US" altLang="el-GR" sz="2400" dirty="0"/>
              <a:t> π</a:t>
            </a:r>
            <a:r>
              <a:rPr lang="en-US" altLang="el-GR" sz="2400" dirty="0" err="1"/>
              <a:t>ου</a:t>
            </a:r>
            <a:r>
              <a:rPr lang="en-US" altLang="el-GR" sz="2400" dirty="0"/>
              <a:t> </a:t>
            </a:r>
            <a:r>
              <a:rPr lang="en-US" altLang="el-GR" sz="2400" dirty="0" err="1"/>
              <a:t>ορίζετ</a:t>
            </a:r>
            <a:r>
              <a:rPr lang="en-US" altLang="el-GR" sz="2400" dirty="0"/>
              <a:t>αι ως τομή των δύο ημιεπιπέδων.</a:t>
            </a:r>
            <a:endParaRPr lang="el-GR" altLang="el-GR" sz="2400" dirty="0"/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l-GR" altLang="el-GR" sz="2400" dirty="0"/>
              <a:t>  (Άπειρο αντικείμενο)</a:t>
            </a:r>
          </a:p>
          <a:p>
            <a:pPr>
              <a:buFontTx/>
              <a:buChar char="-"/>
            </a:pPr>
            <a:r>
              <a:rPr lang="el-GR" altLang="el-GR" sz="2400" dirty="0"/>
              <a:t> Αναλυτική Γεωμετρία (</a:t>
            </a:r>
            <a:r>
              <a:rPr lang="en-US" altLang="el-GR" sz="2400" dirty="0"/>
              <a:t>“</a:t>
            </a:r>
            <a:r>
              <a:rPr lang="el-GR" altLang="el-GR" sz="2400" dirty="0"/>
              <a:t>δυναμικός</a:t>
            </a:r>
            <a:r>
              <a:rPr lang="en-US" altLang="el-GR" sz="2400" dirty="0"/>
              <a:t>”): (</a:t>
            </a:r>
            <a:r>
              <a:rPr lang="en-US" altLang="el-GR" sz="2400" dirty="0" err="1"/>
              <a:t>με</a:t>
            </a:r>
            <a:r>
              <a:rPr lang="en-US" altLang="el-GR" sz="2400" dirty="0"/>
              <a:t> β</a:t>
            </a:r>
            <a:r>
              <a:rPr lang="en-US" altLang="el-GR" sz="2400" dirty="0" err="1"/>
              <a:t>άση</a:t>
            </a:r>
            <a:r>
              <a:rPr lang="en-US" altLang="el-GR" sz="2400" dirty="0"/>
              <a:t> </a:t>
            </a:r>
            <a:r>
              <a:rPr lang="en-US" altLang="el-GR" sz="2400" dirty="0" err="1"/>
              <a:t>τον</a:t>
            </a:r>
            <a:r>
              <a:rPr lang="en-US" altLang="el-GR" sz="2400" dirty="0"/>
              <a:t> </a:t>
            </a:r>
            <a:r>
              <a:rPr lang="en-US" altLang="el-GR" sz="2400" dirty="0" err="1"/>
              <a:t>ορισμό</a:t>
            </a:r>
            <a:r>
              <a:rPr lang="en-US" altLang="el-GR" sz="2400" dirty="0"/>
              <a:t> </a:t>
            </a:r>
            <a:r>
              <a:rPr lang="en-US" altLang="el-GR" sz="2400" dirty="0" err="1"/>
              <a:t>του</a:t>
            </a:r>
            <a:r>
              <a:rPr lang="en-US" altLang="el-GR" sz="2400" dirty="0"/>
              <a:t> </a:t>
            </a:r>
            <a:r>
              <a:rPr lang="en-US" altLang="el-GR" sz="2400" dirty="0" err="1"/>
              <a:t>δι</a:t>
            </a:r>
            <a:r>
              <a:rPr lang="en-US" altLang="el-GR" sz="2400" dirty="0"/>
              <a:t>ανύσματος): απαιτούμενη ποσότητα στροφής του ενός διανύσματος ώστε να γίνει ομόρροπο με το άλλο’’. </a:t>
            </a:r>
            <a:endParaRPr lang="el-GR" altLang="el-GR" sz="2400" dirty="0"/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l-GR" altLang="el-GR" sz="2400" dirty="0"/>
              <a:t>  (Σχέση διευθύνσεων)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Διδακτικές χρήσεις των ορισμών της </a:t>
            </a:r>
            <a:r>
              <a:rPr lang="el-GR" dirty="0" smtClean="0"/>
              <a:t>γωνίας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FontTx/>
              <a:buChar char="-"/>
            </a:pPr>
            <a:r>
              <a:rPr lang="el-GR" altLang="el-GR" sz="2800" dirty="0"/>
              <a:t>Στατικός: Μόνο στην Ευκλείδεια Γεωμετρία,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FontTx/>
              <a:buChar char="-"/>
            </a:pPr>
            <a:r>
              <a:rPr lang="el-GR" altLang="el-GR" sz="2800" dirty="0"/>
              <a:t> Δυναμικός: Αναλυτική Γεωμετρία και Άλγεβρα (τριγωνομετρία).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  <a:buFontTx/>
              <a:buChar char="-"/>
            </a:pPr>
            <a:r>
              <a:rPr lang="el-GR" altLang="el-GR" sz="2800" dirty="0"/>
              <a:t>Ασυμβατότητα ορισμού και μέτρου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</a:pPr>
            <a:r>
              <a:rPr lang="el-GR" altLang="el-GR" sz="2800" dirty="0"/>
              <a:t>Η μέτρηση της γωνίας στο ευκλείδειο σύστημα απηχεί την έννοια του μέτρου της γωνίας από την Αναλυτική Γεωμετρία, αφού στηρίζεται στη  γωνιακή σχέση των </a:t>
            </a:r>
            <a:r>
              <a:rPr lang="el-GR" altLang="el-GR" sz="2800" dirty="0" err="1"/>
              <a:t>ημιευθειών</a:t>
            </a:r>
            <a:r>
              <a:rPr lang="el-GR" altLang="el-GR" sz="2800" dirty="0"/>
              <a:t> που ορίζουν τα αντίστοιχα </a:t>
            </a:r>
            <a:r>
              <a:rPr lang="el-GR" altLang="el-GR" sz="2800" dirty="0" err="1"/>
              <a:t>ημιεπίπεδα</a:t>
            </a:r>
            <a:r>
              <a:rPr lang="el-GR" altLang="el-GR" sz="2800" dirty="0"/>
              <a:t>.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</a:pPr>
            <a:r>
              <a:rPr lang="el-GR" altLang="el-GR" sz="2800" dirty="0"/>
              <a:t>Στην διδακτική πράξη, η έμφαση στην Ευκλείδεια γεωμετρία δίνεται κυρίως στις σχέσεις και τις ιδιότητες των γωνιών, όπως και στο ρόλο τους στα γεωμετρικά σχήματα και όχι τόσο στο μέτρο τους.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εννοιολογικό πεδίο της γωνίας 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el-GR" altLang="el-GR" sz="2500" b="1" dirty="0">
                <a:solidFill>
                  <a:schemeClr val="accent1"/>
                </a:solidFill>
              </a:rPr>
              <a:t>Ά</a:t>
            </a:r>
            <a:r>
              <a:rPr lang="el-GR" altLang="el-GR" sz="2500" b="1" dirty="0" smtClean="0">
                <a:solidFill>
                  <a:schemeClr val="accent1"/>
                </a:solidFill>
              </a:rPr>
              <a:t>λλες </a:t>
            </a:r>
            <a:r>
              <a:rPr lang="el-GR" altLang="el-GR" sz="2500" b="1" dirty="0">
                <a:solidFill>
                  <a:schemeClr val="accent1"/>
                </a:solidFill>
              </a:rPr>
              <a:t>έννοιες </a:t>
            </a:r>
            <a:r>
              <a:rPr lang="el-GR" altLang="el-GR" sz="2500" dirty="0"/>
              <a:t>που σχετίζονται στενά με την έννοια.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el-GR" altLang="el-GR" sz="2500" dirty="0" smtClean="0"/>
              <a:t>π.χ</a:t>
            </a:r>
            <a:r>
              <a:rPr lang="el-GR" altLang="el-GR" sz="2500" dirty="0"/>
              <a:t>. </a:t>
            </a:r>
            <a:r>
              <a:rPr lang="en-US" altLang="el-GR" sz="2500" dirty="0" err="1"/>
              <a:t>Ευθεί</a:t>
            </a:r>
            <a:r>
              <a:rPr lang="en-US" altLang="el-GR" sz="2500" dirty="0"/>
              <a:t>α, ημιευθεία, τομή ημιευθειών, γεωμετρικό σχήμα, ιδιότητες γεωμετρικού σχήματος ως προς τις γωνίες, μέτρηση γωνιών, </a:t>
            </a:r>
            <a:r>
              <a:rPr lang="el-GR" altLang="el-GR" sz="2500" dirty="0"/>
              <a:t>στροφή, </a:t>
            </a:r>
            <a:r>
              <a:rPr lang="en-US" altLang="el-GR" sz="2500" dirty="0" err="1"/>
              <a:t>ομοιότητ</a:t>
            </a:r>
            <a:r>
              <a:rPr lang="en-US" altLang="el-GR" sz="2500" dirty="0"/>
              <a:t>α και ισότητα γεωμετρικών σχημάτων</a:t>
            </a:r>
            <a:r>
              <a:rPr lang="el-GR" altLang="el-GR" sz="2500" dirty="0"/>
              <a:t> </a:t>
            </a:r>
          </a:p>
          <a:p>
            <a:pPr>
              <a:spcBef>
                <a:spcPct val="20000"/>
              </a:spcBef>
            </a:pPr>
            <a:r>
              <a:rPr lang="el-GR" altLang="el-GR" sz="2500" b="1" dirty="0">
                <a:solidFill>
                  <a:schemeClr val="accent1"/>
                </a:solidFill>
              </a:rPr>
              <a:t>Ο</a:t>
            </a:r>
            <a:r>
              <a:rPr lang="el-GR" altLang="el-GR" sz="2500" b="1" dirty="0" smtClean="0">
                <a:solidFill>
                  <a:schemeClr val="accent1"/>
                </a:solidFill>
              </a:rPr>
              <a:t>μάδα </a:t>
            </a:r>
            <a:r>
              <a:rPr lang="el-GR" altLang="el-GR" sz="2500" b="1" dirty="0">
                <a:solidFill>
                  <a:schemeClr val="accent1"/>
                </a:solidFill>
              </a:rPr>
              <a:t>καταστάσεων </a:t>
            </a:r>
            <a:r>
              <a:rPr lang="el-GR" altLang="el-GR" sz="2500" dirty="0"/>
              <a:t>στις οποίες μπορεί να εφαρμοστεί (π.χ. Καθημερινές καταστάσεις, προσομοιώσεις πραγματικών αντικειμένων, κατασκευή ενός γεωμετρικού σχήματος)</a:t>
            </a:r>
          </a:p>
          <a:p>
            <a:pPr>
              <a:spcBef>
                <a:spcPct val="20000"/>
              </a:spcBef>
            </a:pPr>
            <a:r>
              <a:rPr lang="el-GR" altLang="el-GR" sz="2500" dirty="0"/>
              <a:t>Ο</a:t>
            </a:r>
            <a:r>
              <a:rPr lang="el-GR" altLang="el-GR" sz="2500" dirty="0" smtClean="0"/>
              <a:t>μάδα </a:t>
            </a:r>
            <a:r>
              <a:rPr lang="el-GR" altLang="el-GR" sz="2500" b="1" dirty="0">
                <a:solidFill>
                  <a:schemeClr val="accent1"/>
                </a:solidFill>
              </a:rPr>
              <a:t>διαθέσιμων αναπαραστάσεων </a:t>
            </a:r>
            <a:r>
              <a:rPr lang="el-GR" altLang="el-GR" sz="2500" dirty="0"/>
              <a:t>(διάφορα είδη συμβολισμών) </a:t>
            </a:r>
          </a:p>
        </p:txBody>
      </p:sp>
    </p:spTree>
    <p:extLst>
      <p:ext uri="{BB962C8B-B14F-4D97-AF65-F5344CB8AC3E}">
        <p14:creationId xmlns:p14="http://schemas.microsoft.com/office/powerpoint/2010/main" val="8096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Αντιλήψεις και δυσκολίες των μαθητών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</a:pPr>
            <a:r>
              <a:rPr lang="el-GR" altLang="el-GR" sz="2800" i="1" u="sng" dirty="0"/>
              <a:t>Η αναπαράσταση της γωνίας </a:t>
            </a:r>
          </a:p>
          <a:p>
            <a:r>
              <a:rPr lang="el-GR" altLang="el-GR" sz="2800" dirty="0" smtClean="0"/>
              <a:t>το </a:t>
            </a:r>
            <a:r>
              <a:rPr lang="el-GR" altLang="el-GR" sz="2800" dirty="0"/>
              <a:t>μήκος των τμημάτων </a:t>
            </a:r>
          </a:p>
          <a:p>
            <a:r>
              <a:rPr lang="el-GR" altLang="el-GR" sz="2800" dirty="0" smtClean="0"/>
              <a:t>το </a:t>
            </a:r>
            <a:r>
              <a:rPr lang="el-GR" altLang="el-GR" sz="2800" dirty="0"/>
              <a:t>μέγεθος του σχήματος </a:t>
            </a:r>
          </a:p>
          <a:p>
            <a:r>
              <a:rPr lang="el-GR" altLang="el-GR" sz="2800" dirty="0" smtClean="0"/>
              <a:t>το </a:t>
            </a:r>
            <a:r>
              <a:rPr lang="el-GR" altLang="el-GR" sz="2800" dirty="0"/>
              <a:t>μήκος του τόξου του συμβολισμού</a:t>
            </a:r>
          </a:p>
          <a:p>
            <a:r>
              <a:rPr lang="el-GR" altLang="el-GR" sz="2800" i="1" u="sng" dirty="0"/>
              <a:t>Διαισθητικές αντιλήψεις </a:t>
            </a:r>
          </a:p>
          <a:p>
            <a:r>
              <a:rPr lang="el-GR" altLang="el-GR" sz="2800" dirty="0" smtClean="0"/>
              <a:t>Στατικός </a:t>
            </a:r>
            <a:r>
              <a:rPr lang="el-GR" altLang="el-GR" sz="2800" dirty="0"/>
              <a:t>ορισμός: διαισθήσεις από την πρόσληψη του χώρου </a:t>
            </a:r>
          </a:p>
          <a:p>
            <a:r>
              <a:rPr lang="el-GR" altLang="el-GR" sz="2800" dirty="0" smtClean="0"/>
              <a:t>Δυναμικός </a:t>
            </a:r>
            <a:r>
              <a:rPr lang="el-GR" altLang="el-GR" sz="2800" dirty="0"/>
              <a:t>ορισμός: αίσθηση της κίνησης στο χώρο</a:t>
            </a:r>
          </a:p>
        </p:txBody>
      </p:sp>
    </p:spTree>
    <p:extLst>
      <p:ext uri="{BB962C8B-B14F-4D97-AF65-F5344CB8AC3E}">
        <p14:creationId xmlns:p14="http://schemas.microsoft.com/office/powerpoint/2010/main" val="320352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Αντιλήψεις και δυσκολίες των </a:t>
            </a:r>
            <a:r>
              <a:rPr lang="el-GR" dirty="0" smtClean="0"/>
              <a:t>μαθητών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i="1" u="sng" dirty="0"/>
              <a:t>Η μέτρηση μιας γωνίας </a:t>
            </a:r>
          </a:p>
          <a:p>
            <a:pPr lvl="1"/>
            <a:r>
              <a:rPr lang="el-GR" altLang="el-GR" dirty="0" smtClean="0"/>
              <a:t>Υποβόσκει </a:t>
            </a:r>
            <a:r>
              <a:rPr lang="el-GR" altLang="el-GR" dirty="0"/>
              <a:t>ο δυναμικός ορισμός της και αφετέρου η αντιστοίχιση γωνίας και αριθμού. </a:t>
            </a:r>
            <a:endParaRPr lang="el-GR" altLang="el-GR" dirty="0" smtClean="0"/>
          </a:p>
          <a:p>
            <a:pPr lvl="1"/>
            <a:r>
              <a:rPr lang="el-GR" altLang="el-GR" dirty="0" smtClean="0"/>
              <a:t>Ανάγκη </a:t>
            </a:r>
            <a:r>
              <a:rPr lang="el-GR" altLang="el-GR" dirty="0"/>
              <a:t>σύνδεσης της κατασκευής μιας γωνίας ως αποτέλεσμα στροφής, με την απόδοση αριθμητικής τιμής</a:t>
            </a:r>
            <a:r>
              <a:rPr lang="el-GR" altLang="el-GR" dirty="0" smtClean="0"/>
              <a:t>.</a:t>
            </a:r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38563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Αντιλήψεις και δυσκολίες των μαθητών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i="1" u="sng" dirty="0"/>
              <a:t>Η γωνία στη μητρική γλώσσα και στα μαθηματικά</a:t>
            </a:r>
            <a:r>
              <a:rPr lang="el-GR" altLang="el-GR" sz="2800" dirty="0"/>
              <a:t> </a:t>
            </a:r>
            <a:endParaRPr lang="en-US" altLang="el-GR" sz="2800" dirty="0"/>
          </a:p>
          <a:p>
            <a:pPr lvl="1"/>
            <a:r>
              <a:rPr lang="en-US" altLang="el-GR" sz="2400" dirty="0" smtClean="0"/>
              <a:t>H </a:t>
            </a:r>
            <a:r>
              <a:rPr lang="el-GR" altLang="el-GR" sz="2400" dirty="0"/>
              <a:t>λέξη ‘γωνία’ χρησιμοποιείται με διαφορετικούς τρόπους και στη φυσική γλώσσα και είναι γνωστή στους μαθητές πολύ πριν την επίσημη σχολική διδασκαλία.  </a:t>
            </a:r>
          </a:p>
          <a:p>
            <a:pPr lvl="1"/>
            <a:r>
              <a:rPr lang="el-GR" altLang="el-GR" sz="2400" dirty="0"/>
              <a:t>Φυσική γλώσσα: Διαφοροποίηση του γεωμετρικού αντικειμένου (δισδιάστατο – τρισδιάστατο) </a:t>
            </a:r>
          </a:p>
          <a:p>
            <a:pPr marL="0" indent="0">
              <a:buNone/>
            </a:pPr>
            <a:r>
              <a:rPr lang="el-GR" altLang="el-GR" sz="2800" dirty="0" smtClean="0"/>
              <a:t>Π.χ</a:t>
            </a:r>
            <a:r>
              <a:rPr lang="el-GR" altLang="el-GR" sz="2800" dirty="0"/>
              <a:t>. “Η γωνία του δρόμου’’, μπορεί να αναφέρεται στο σχήμα που σχηματίζεται στη συμβολή των δύο κατευθύνσεων (δρόμων), όσο και στη  στροφή που μπορεί να κάνουμε όταν συναντάμε γωνία (αλλαγή κατεύθυνσης).</a:t>
            </a:r>
          </a:p>
        </p:txBody>
      </p:sp>
    </p:spTree>
    <p:extLst>
      <p:ext uri="{BB962C8B-B14F-4D97-AF65-F5344CB8AC3E}">
        <p14:creationId xmlns:p14="http://schemas.microsoft.com/office/powerpoint/2010/main" val="321732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 </a:t>
            </a:r>
            <a:r>
              <a:rPr lang="el-GR" dirty="0" smtClean="0"/>
              <a:t>έρευνας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altLang="el-GR" sz="2800" dirty="0"/>
              <a:t>Ν</a:t>
            </a:r>
            <a:r>
              <a:rPr lang="el-GR" altLang="el-GR" sz="2800" dirty="0" smtClean="0"/>
              <a:t>α </a:t>
            </a:r>
            <a:r>
              <a:rPr lang="el-GR" altLang="el-GR" sz="2800" dirty="0"/>
              <a:t>συσχετίσουμε την κατασκευή νοημάτων σχετικών με την έννοια της γωνίας με σχετικές καθημερινές εμπειρίες των </a:t>
            </a:r>
            <a:r>
              <a:rPr lang="el-GR" altLang="el-GR" sz="2800" dirty="0" smtClean="0"/>
              <a:t>μαθητών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39835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1127</Words>
  <Application>Microsoft Office PowerPoint</Application>
  <PresentationFormat>Προβολή στην οθόνη (4:3)</PresentationFormat>
  <Paragraphs>152</Paragraphs>
  <Slides>22</Slides>
  <Notes>22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Calibri</vt:lpstr>
      <vt:lpstr>Symbol</vt:lpstr>
      <vt:lpstr>Times New Roman</vt:lpstr>
      <vt:lpstr>Wingdings</vt:lpstr>
      <vt:lpstr>Θέμα του Office</vt:lpstr>
      <vt:lpstr>ΔΙΔΑΚΤΙΚΗ ΜΑΘΗΜΑΤΙΚΩΝ I </vt:lpstr>
      <vt:lpstr>ΔΙΔΑΚΤΙΚΗ ΜΑΘΗΜΑΤΙΚΩΝ I </vt:lpstr>
      <vt:lpstr>H έννοια της γωνίας </vt:lpstr>
      <vt:lpstr>Διδακτικές χρήσεις των ορισμών της γωνίας</vt:lpstr>
      <vt:lpstr>Το εννοιολογικό πεδίο της γωνίας </vt:lpstr>
      <vt:lpstr>Αντιλήψεις και δυσκολίες των μαθητών </vt:lpstr>
      <vt:lpstr>Αντιλήψεις και δυσκολίες των μαθητών (1/2)</vt:lpstr>
      <vt:lpstr>Αντιλήψεις και δυσκολίες των μαθητών (2/2)</vt:lpstr>
      <vt:lpstr>Στόχοι έρευνας (1/2)</vt:lpstr>
      <vt:lpstr>Στόχοι έρευνας (2/2)</vt:lpstr>
      <vt:lpstr>ΔΡΑΣΤΗΡΙΟΤΗΤΕΣ (1/3)</vt:lpstr>
      <vt:lpstr>ΔΡΑΣΤΗΡΙΟΤΗΤΕΣ (2/3)</vt:lpstr>
      <vt:lpstr>ΔΡΑΣΤΗΡΙΟΤΗΤΕΣ (3/3)</vt:lpstr>
      <vt:lpstr>Επεισόδια (1/3)</vt:lpstr>
      <vt:lpstr>Επεισόδια (2/3)</vt:lpstr>
      <vt:lpstr>Επεισόδια (3/3)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185</cp:revision>
  <dcterms:created xsi:type="dcterms:W3CDTF">2012-09-06T09:03:05Z</dcterms:created>
  <dcterms:modified xsi:type="dcterms:W3CDTF">2015-07-05T13:29:56Z</dcterms:modified>
</cp:coreProperties>
</file>