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150"/>
  </p:notesMasterIdLst>
  <p:sldIdLst>
    <p:sldId id="256" r:id="rId3"/>
    <p:sldId id="647" r:id="rId4"/>
    <p:sldId id="648" r:id="rId5"/>
    <p:sldId id="650" r:id="rId6"/>
    <p:sldId id="651" r:id="rId7"/>
    <p:sldId id="649" r:id="rId8"/>
    <p:sldId id="652" r:id="rId9"/>
    <p:sldId id="654" r:id="rId10"/>
    <p:sldId id="655" r:id="rId11"/>
    <p:sldId id="656" r:id="rId12"/>
    <p:sldId id="657" r:id="rId13"/>
    <p:sldId id="658" r:id="rId14"/>
    <p:sldId id="659" r:id="rId15"/>
    <p:sldId id="660" r:id="rId16"/>
    <p:sldId id="661" r:id="rId17"/>
    <p:sldId id="662" r:id="rId18"/>
    <p:sldId id="663" r:id="rId19"/>
    <p:sldId id="664" r:id="rId20"/>
    <p:sldId id="665" r:id="rId21"/>
    <p:sldId id="666" r:id="rId22"/>
    <p:sldId id="667" r:id="rId23"/>
    <p:sldId id="668" r:id="rId24"/>
    <p:sldId id="669" r:id="rId25"/>
    <p:sldId id="670" r:id="rId26"/>
    <p:sldId id="671" r:id="rId27"/>
    <p:sldId id="672" r:id="rId28"/>
    <p:sldId id="673" r:id="rId29"/>
    <p:sldId id="674" r:id="rId30"/>
    <p:sldId id="675" r:id="rId31"/>
    <p:sldId id="676" r:id="rId32"/>
    <p:sldId id="677" r:id="rId33"/>
    <p:sldId id="678" r:id="rId34"/>
    <p:sldId id="679" r:id="rId35"/>
    <p:sldId id="680" r:id="rId36"/>
    <p:sldId id="681" r:id="rId37"/>
    <p:sldId id="682" r:id="rId38"/>
    <p:sldId id="683" r:id="rId39"/>
    <p:sldId id="684" r:id="rId40"/>
    <p:sldId id="685" r:id="rId41"/>
    <p:sldId id="686" r:id="rId42"/>
    <p:sldId id="687" r:id="rId43"/>
    <p:sldId id="688" r:id="rId44"/>
    <p:sldId id="689" r:id="rId45"/>
    <p:sldId id="690" r:id="rId46"/>
    <p:sldId id="691" r:id="rId47"/>
    <p:sldId id="692" r:id="rId48"/>
    <p:sldId id="694" r:id="rId49"/>
    <p:sldId id="693" r:id="rId50"/>
    <p:sldId id="695" r:id="rId51"/>
    <p:sldId id="696" r:id="rId52"/>
    <p:sldId id="697" r:id="rId53"/>
    <p:sldId id="698" r:id="rId54"/>
    <p:sldId id="699" r:id="rId55"/>
    <p:sldId id="700" r:id="rId56"/>
    <p:sldId id="701" r:id="rId57"/>
    <p:sldId id="702" r:id="rId58"/>
    <p:sldId id="703" r:id="rId59"/>
    <p:sldId id="704" r:id="rId60"/>
    <p:sldId id="705" r:id="rId61"/>
    <p:sldId id="706" r:id="rId62"/>
    <p:sldId id="707" r:id="rId63"/>
    <p:sldId id="708" r:id="rId64"/>
    <p:sldId id="709" r:id="rId65"/>
    <p:sldId id="710" r:id="rId66"/>
    <p:sldId id="711" r:id="rId67"/>
    <p:sldId id="713" r:id="rId68"/>
    <p:sldId id="712" r:id="rId69"/>
    <p:sldId id="714" r:id="rId70"/>
    <p:sldId id="715" r:id="rId71"/>
    <p:sldId id="716" r:id="rId72"/>
    <p:sldId id="717" r:id="rId73"/>
    <p:sldId id="718" r:id="rId74"/>
    <p:sldId id="719" r:id="rId75"/>
    <p:sldId id="721" r:id="rId76"/>
    <p:sldId id="722" r:id="rId77"/>
    <p:sldId id="723" r:id="rId78"/>
    <p:sldId id="724" r:id="rId79"/>
    <p:sldId id="725" r:id="rId80"/>
    <p:sldId id="726" r:id="rId81"/>
    <p:sldId id="727" r:id="rId82"/>
    <p:sldId id="728" r:id="rId83"/>
    <p:sldId id="729" r:id="rId84"/>
    <p:sldId id="730" r:id="rId85"/>
    <p:sldId id="731" r:id="rId86"/>
    <p:sldId id="732" r:id="rId87"/>
    <p:sldId id="733" r:id="rId88"/>
    <p:sldId id="734" r:id="rId89"/>
    <p:sldId id="735" r:id="rId90"/>
    <p:sldId id="736" r:id="rId91"/>
    <p:sldId id="737" r:id="rId92"/>
    <p:sldId id="738" r:id="rId93"/>
    <p:sldId id="739" r:id="rId94"/>
    <p:sldId id="740" r:id="rId95"/>
    <p:sldId id="741" r:id="rId96"/>
    <p:sldId id="742" r:id="rId97"/>
    <p:sldId id="743" r:id="rId98"/>
    <p:sldId id="744" r:id="rId99"/>
    <p:sldId id="745" r:id="rId100"/>
    <p:sldId id="746" r:id="rId101"/>
    <p:sldId id="747" r:id="rId102"/>
    <p:sldId id="749" r:id="rId103"/>
    <p:sldId id="748" r:id="rId104"/>
    <p:sldId id="750" r:id="rId105"/>
    <p:sldId id="751" r:id="rId106"/>
    <p:sldId id="752" r:id="rId107"/>
    <p:sldId id="753" r:id="rId108"/>
    <p:sldId id="754" r:id="rId109"/>
    <p:sldId id="755" r:id="rId110"/>
    <p:sldId id="756" r:id="rId111"/>
    <p:sldId id="757" r:id="rId112"/>
    <p:sldId id="758" r:id="rId113"/>
    <p:sldId id="759" r:id="rId114"/>
    <p:sldId id="761" r:id="rId115"/>
    <p:sldId id="760" r:id="rId116"/>
    <p:sldId id="762" r:id="rId117"/>
    <p:sldId id="763" r:id="rId118"/>
    <p:sldId id="764" r:id="rId119"/>
    <p:sldId id="765" r:id="rId120"/>
    <p:sldId id="766" r:id="rId121"/>
    <p:sldId id="767" r:id="rId122"/>
    <p:sldId id="768" r:id="rId123"/>
    <p:sldId id="769" r:id="rId124"/>
    <p:sldId id="770" r:id="rId125"/>
    <p:sldId id="771" r:id="rId126"/>
    <p:sldId id="772" r:id="rId127"/>
    <p:sldId id="773" r:id="rId128"/>
    <p:sldId id="774" r:id="rId129"/>
    <p:sldId id="775" r:id="rId130"/>
    <p:sldId id="776" r:id="rId131"/>
    <p:sldId id="777" r:id="rId132"/>
    <p:sldId id="778" r:id="rId133"/>
    <p:sldId id="779" r:id="rId134"/>
    <p:sldId id="780" r:id="rId135"/>
    <p:sldId id="781" r:id="rId136"/>
    <p:sldId id="782" r:id="rId137"/>
    <p:sldId id="783" r:id="rId138"/>
    <p:sldId id="784" r:id="rId139"/>
    <p:sldId id="785" r:id="rId140"/>
    <p:sldId id="786" r:id="rId141"/>
    <p:sldId id="290" r:id="rId142"/>
    <p:sldId id="295" r:id="rId143"/>
    <p:sldId id="299" r:id="rId144"/>
    <p:sldId id="292" r:id="rId145"/>
    <p:sldId id="645" r:id="rId146"/>
    <p:sldId id="646" r:id="rId147"/>
    <p:sldId id="293" r:id="rId148"/>
    <p:sldId id="300" r:id="rId149"/>
  </p:sldIdLst>
  <p:sldSz cx="9144000" cy="6858000" type="screen4x3"/>
  <p:notesSz cx="6858000" cy="9144000"/>
  <p:custDataLst>
    <p:tags r:id="rId151"/>
  </p:custDataLst>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512F115-2FCC-49EE-8759-A71F26F5819E}">
          <p14:sldIdLst>
            <p14:sldId id="256"/>
            <p14:sldId id="647"/>
            <p14:sldId id="648"/>
            <p14:sldId id="650"/>
            <p14:sldId id="651"/>
            <p14:sldId id="649"/>
            <p14:sldId id="652"/>
            <p14:sldId id="654"/>
            <p14:sldId id="655"/>
            <p14:sldId id="656"/>
            <p14:sldId id="657"/>
            <p14:sldId id="658"/>
            <p14:sldId id="659"/>
            <p14:sldId id="660"/>
            <p14:sldId id="661"/>
            <p14:sldId id="662"/>
            <p14:sldId id="663"/>
            <p14:sldId id="664"/>
            <p14:sldId id="665"/>
            <p14:sldId id="666"/>
            <p14:sldId id="667"/>
            <p14:sldId id="668"/>
            <p14:sldId id="669"/>
            <p14:sldId id="670"/>
            <p14:sldId id="671"/>
            <p14:sldId id="672"/>
            <p14:sldId id="673"/>
            <p14:sldId id="674"/>
            <p14:sldId id="675"/>
            <p14:sldId id="676"/>
            <p14:sldId id="677"/>
            <p14:sldId id="678"/>
            <p14:sldId id="679"/>
            <p14:sldId id="680"/>
            <p14:sldId id="681"/>
            <p14:sldId id="682"/>
            <p14:sldId id="683"/>
            <p14:sldId id="684"/>
            <p14:sldId id="685"/>
            <p14:sldId id="686"/>
            <p14:sldId id="687"/>
            <p14:sldId id="688"/>
            <p14:sldId id="689"/>
            <p14:sldId id="690"/>
            <p14:sldId id="691"/>
            <p14:sldId id="692"/>
            <p14:sldId id="694"/>
            <p14:sldId id="693"/>
            <p14:sldId id="695"/>
            <p14:sldId id="696"/>
            <p14:sldId id="697"/>
            <p14:sldId id="698"/>
            <p14:sldId id="699"/>
            <p14:sldId id="700"/>
            <p14:sldId id="701"/>
            <p14:sldId id="702"/>
            <p14:sldId id="703"/>
            <p14:sldId id="704"/>
            <p14:sldId id="705"/>
            <p14:sldId id="706"/>
            <p14:sldId id="707"/>
            <p14:sldId id="708"/>
            <p14:sldId id="709"/>
            <p14:sldId id="710"/>
            <p14:sldId id="711"/>
            <p14:sldId id="713"/>
            <p14:sldId id="712"/>
            <p14:sldId id="714"/>
            <p14:sldId id="715"/>
            <p14:sldId id="716"/>
            <p14:sldId id="717"/>
            <p14:sldId id="718"/>
            <p14:sldId id="719"/>
            <p14:sldId id="721"/>
            <p14:sldId id="722"/>
            <p14:sldId id="723"/>
            <p14:sldId id="724"/>
            <p14:sldId id="725"/>
            <p14:sldId id="726"/>
            <p14:sldId id="727"/>
            <p14:sldId id="728"/>
            <p14:sldId id="729"/>
            <p14:sldId id="730"/>
            <p14:sldId id="731"/>
            <p14:sldId id="732"/>
            <p14:sldId id="733"/>
            <p14:sldId id="734"/>
            <p14:sldId id="735"/>
            <p14:sldId id="736"/>
            <p14:sldId id="737"/>
            <p14:sldId id="738"/>
            <p14:sldId id="739"/>
            <p14:sldId id="740"/>
            <p14:sldId id="741"/>
            <p14:sldId id="742"/>
            <p14:sldId id="743"/>
            <p14:sldId id="744"/>
            <p14:sldId id="745"/>
            <p14:sldId id="746"/>
            <p14:sldId id="747"/>
            <p14:sldId id="749"/>
            <p14:sldId id="748"/>
            <p14:sldId id="750"/>
            <p14:sldId id="751"/>
            <p14:sldId id="752"/>
            <p14:sldId id="753"/>
            <p14:sldId id="754"/>
            <p14:sldId id="755"/>
            <p14:sldId id="756"/>
            <p14:sldId id="757"/>
            <p14:sldId id="758"/>
            <p14:sldId id="759"/>
            <p14:sldId id="761"/>
            <p14:sldId id="760"/>
            <p14:sldId id="762"/>
            <p14:sldId id="763"/>
            <p14:sldId id="764"/>
            <p14:sldId id="765"/>
            <p14:sldId id="766"/>
            <p14:sldId id="767"/>
            <p14:sldId id="768"/>
            <p14:sldId id="769"/>
            <p14:sldId id="770"/>
            <p14:sldId id="771"/>
            <p14:sldId id="772"/>
            <p14:sldId id="773"/>
            <p14:sldId id="774"/>
            <p14:sldId id="775"/>
            <p14:sldId id="776"/>
            <p14:sldId id="777"/>
            <p14:sldId id="778"/>
            <p14:sldId id="779"/>
            <p14:sldId id="780"/>
            <p14:sldId id="781"/>
            <p14:sldId id="782"/>
            <p14:sldId id="783"/>
            <p14:sldId id="784"/>
            <p14:sldId id="785"/>
            <p14:sldId id="786"/>
            <p14:sldId id="290"/>
            <p14:sldId id="295"/>
            <p14:sldId id="299"/>
            <p14:sldId id="292"/>
            <p14:sldId id="645"/>
            <p14:sldId id="646"/>
          </p14:sldIdLst>
        </p14:section>
        <p14:section name="Untitled Section" id="{0F1CB131-A6BD-43D0-B8D4-1F27CEF7A05E}">
          <p14:sldIdLst>
            <p14:sldId id="293"/>
            <p14:sldId id="300"/>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u"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81BD"/>
    <a:srgbClr val="C00000"/>
    <a:srgbClr val="000000"/>
    <a:srgbClr val="5075BC"/>
    <a:srgbClr val="50AB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Χωρίς στυλ, πλέγμα πίνακα">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Χωρίς στυλ, χωρίς πλέγμα">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77" autoAdjust="0"/>
    <p:restoredTop sz="99309" autoAdjust="0"/>
  </p:normalViewPr>
  <p:slideViewPr>
    <p:cSldViewPr>
      <p:cViewPr>
        <p:scale>
          <a:sx n="66" d="100"/>
          <a:sy n="66" d="100"/>
        </p:scale>
        <p:origin x="-342" y="-20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viewProps" Target="view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notesMaster" Target="notesMasters/notesMaster1.xml"/><Relationship Id="rId155" Type="http://schemas.openxmlformats.org/officeDocument/2006/relationships/theme" Target="theme/them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slide" Target="slides/slide138.xml"/><Relationship Id="rId145" Type="http://schemas.openxmlformats.org/officeDocument/2006/relationships/slide" Target="slides/slide143.xml"/><Relationship Id="rId153"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slide" Target="slides/slide146.xml"/><Relationship Id="rId151" Type="http://schemas.openxmlformats.org/officeDocument/2006/relationships/tags" Target="tags/tag1.xml"/><Relationship Id="rId156"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1.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commentAuthors" Target="commentAuthor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7A379C-B41D-45E1-80CB-01FC82FDADA9}" type="datetimeFigureOut">
              <a:rPr lang="el-GR" smtClean="0"/>
              <a:t>5/2/2016</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A60D4E-153C-481E-9C52-31B1E4926C1F}" type="slidenum">
              <a:rPr lang="el-GR" smtClean="0"/>
              <a:t>‹#›</a:t>
            </a:fld>
            <a:endParaRPr lang="el-GR"/>
          </a:p>
        </p:txBody>
      </p:sp>
    </p:spTree>
    <p:extLst>
      <p:ext uri="{BB962C8B-B14F-4D97-AF65-F5344CB8AC3E}">
        <p14:creationId xmlns:p14="http://schemas.microsoft.com/office/powerpoint/2010/main" val="3955354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a:t>
            </a:fld>
            <a:endParaRPr lang="el-GR"/>
          </a:p>
        </p:txBody>
      </p:sp>
    </p:spTree>
    <p:extLst>
      <p:ext uri="{BB962C8B-B14F-4D97-AF65-F5344CB8AC3E}">
        <p14:creationId xmlns:p14="http://schemas.microsoft.com/office/powerpoint/2010/main" val="3992812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140</a:t>
            </a:fld>
            <a:endParaRPr lang="el-GR"/>
          </a:p>
        </p:txBody>
      </p:sp>
    </p:spTree>
    <p:extLst>
      <p:ext uri="{BB962C8B-B14F-4D97-AF65-F5344CB8AC3E}">
        <p14:creationId xmlns:p14="http://schemas.microsoft.com/office/powerpoint/2010/main" val="2445984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141</a:t>
            </a:fld>
            <a:endParaRPr lang="el-GR"/>
          </a:p>
        </p:txBody>
      </p:sp>
    </p:spTree>
    <p:extLst>
      <p:ext uri="{BB962C8B-B14F-4D97-AF65-F5344CB8AC3E}">
        <p14:creationId xmlns:p14="http://schemas.microsoft.com/office/powerpoint/2010/main" val="2749721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142</a:t>
            </a:fld>
            <a:endParaRPr lang="el-GR"/>
          </a:p>
        </p:txBody>
      </p:sp>
    </p:spTree>
    <p:extLst>
      <p:ext uri="{BB962C8B-B14F-4D97-AF65-F5344CB8AC3E}">
        <p14:creationId xmlns:p14="http://schemas.microsoft.com/office/powerpoint/2010/main" val="405180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143</a:t>
            </a:fld>
            <a:endParaRPr lang="el-GR"/>
          </a:p>
        </p:txBody>
      </p:sp>
    </p:spTree>
    <p:extLst>
      <p:ext uri="{BB962C8B-B14F-4D97-AF65-F5344CB8AC3E}">
        <p14:creationId xmlns:p14="http://schemas.microsoft.com/office/powerpoint/2010/main" val="1537509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4F57B82-55D5-48B6-A7B9-861FC58016DE}" type="slidenum">
              <a:rPr lang="el-GR" altLang="en-US"/>
              <a:pPr fontAlgn="base">
                <a:spcBef>
                  <a:spcPct val="0"/>
                </a:spcBef>
                <a:spcAft>
                  <a:spcPct val="0"/>
                </a:spcAft>
              </a:pPr>
              <a:t>144</a:t>
            </a:fld>
            <a:endParaRPr lang="el-GR" altLang="en-US"/>
          </a:p>
        </p:txBody>
      </p:sp>
    </p:spTree>
    <p:extLst>
      <p:ext uri="{BB962C8B-B14F-4D97-AF65-F5344CB8AC3E}">
        <p14:creationId xmlns:p14="http://schemas.microsoft.com/office/powerpoint/2010/main" val="3810774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6550092-985A-4DAB-B8BD-652609C8C1CA}" type="slidenum">
              <a:rPr lang="el-GR" altLang="en-US"/>
              <a:pPr fontAlgn="base">
                <a:spcBef>
                  <a:spcPct val="0"/>
                </a:spcBef>
                <a:spcAft>
                  <a:spcPct val="0"/>
                </a:spcAft>
              </a:pPr>
              <a:t>145</a:t>
            </a:fld>
            <a:endParaRPr lang="el-GR" altLang="en-US"/>
          </a:p>
        </p:txBody>
      </p:sp>
    </p:spTree>
    <p:extLst>
      <p:ext uri="{BB962C8B-B14F-4D97-AF65-F5344CB8AC3E}">
        <p14:creationId xmlns:p14="http://schemas.microsoft.com/office/powerpoint/2010/main" val="3457340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146</a:t>
            </a:fld>
            <a:endParaRPr lang="el-GR"/>
          </a:p>
        </p:txBody>
      </p:sp>
    </p:spTree>
    <p:extLst>
      <p:ext uri="{BB962C8B-B14F-4D97-AF65-F5344CB8AC3E}">
        <p14:creationId xmlns:p14="http://schemas.microsoft.com/office/powerpoint/2010/main" val="2145123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147</a:t>
            </a:fld>
            <a:endParaRPr lang="el-GR"/>
          </a:p>
        </p:txBody>
      </p:sp>
    </p:spTree>
    <p:extLst>
      <p:ext uri="{BB962C8B-B14F-4D97-AF65-F5344CB8AC3E}">
        <p14:creationId xmlns:p14="http://schemas.microsoft.com/office/powerpoint/2010/main" val="1187057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lvl1pPr>
              <a:defRPr>
                <a:solidFill>
                  <a:schemeClr val="accent1"/>
                </a:solidFill>
              </a:defRPr>
            </a:lvl1pPr>
          </a:lstStyle>
          <a:p>
            <a:r>
              <a:rPr lang="el-GR" dirty="0" smtClean="0"/>
              <a:t>Στυλ κύριου τίτλου</a:t>
            </a:r>
            <a:endParaRPr lang="el-GR" dirty="0"/>
          </a:p>
        </p:txBody>
      </p:sp>
      <p:sp>
        <p:nvSpPr>
          <p:cNvPr id="3" name="Υπότιτλος 2"/>
          <p:cNvSpPr>
            <a:spLocks noGrp="1"/>
          </p:cNvSpPr>
          <p:nvPr>
            <p:ph type="subTitle" idx="1"/>
          </p:nvPr>
        </p:nvSpPr>
        <p:spPr>
          <a:xfrm>
            <a:off x="683568" y="3886200"/>
            <a:ext cx="7776864"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dirty="0" smtClean="0"/>
              <a:t>Στυλ κύριου υπότιτλου</a:t>
            </a:r>
            <a:endParaRPr lang="el-GR" dirty="0"/>
          </a:p>
        </p:txBody>
      </p:sp>
    </p:spTree>
    <p:extLst>
      <p:ext uri="{BB962C8B-B14F-4D97-AF65-F5344CB8AC3E}">
        <p14:creationId xmlns:p14="http://schemas.microsoft.com/office/powerpoint/2010/main" val="42452477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Εισαγωγή στον </a:t>
            </a:r>
            <a:r>
              <a:rPr lang="el-GR" sz="1000" dirty="0" err="1" smtClean="0">
                <a:solidFill>
                  <a:srgbClr val="5075BC"/>
                </a:solidFill>
              </a:rPr>
              <a:t>Γραμματισμό</a:t>
            </a:r>
            <a:endParaRPr lang="el-GR" sz="1000" dirty="0" smtClean="0">
              <a:solidFill>
                <a:srgbClr val="5075BC"/>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245861566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lvl1pPr>
              <a:defRPr b="0">
                <a:solidFill>
                  <a:srgbClr val="5075BC"/>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423861268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idx="1"/>
          </p:nvPr>
        </p:nvSpPr>
        <p:spPr>
          <a:xfrm>
            <a:off x="464156" y="1556792"/>
            <a:ext cx="8229600" cy="45259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
        <p:nvSpPr>
          <p:cNvPr id="4"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Εισαγωγή στον </a:t>
            </a:r>
            <a:r>
              <a:rPr lang="el-GR" sz="1000" dirty="0" err="1" smtClean="0">
                <a:solidFill>
                  <a:srgbClr val="5075BC"/>
                </a:solidFill>
              </a:rPr>
              <a:t>Γραμματισμό</a:t>
            </a:r>
            <a:endParaRPr lang="el-GR" sz="1000" dirty="0" smtClean="0">
              <a:solidFill>
                <a:srgbClr val="5075BC"/>
              </a:solidFill>
            </a:endParaRPr>
          </a:p>
        </p:txBody>
      </p:sp>
      <p:pic>
        <p:nvPicPr>
          <p:cNvPr id="6" name="Picture 5" descr="[DECORATIV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363751880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0" cap="none" baseline="0">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dirty="0" smtClean="0"/>
              <a:t>Στυλ υποδείγματος κειμένου</a:t>
            </a:r>
          </a:p>
        </p:txBody>
      </p:sp>
    </p:spTree>
    <p:extLst>
      <p:ext uri="{BB962C8B-B14F-4D97-AF65-F5344CB8AC3E}">
        <p14:creationId xmlns:p14="http://schemas.microsoft.com/office/powerpoint/2010/main" val="121208612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Εισαγωγή στον </a:t>
            </a:r>
            <a:r>
              <a:rPr lang="el-GR" sz="1000" dirty="0" err="1" smtClean="0">
                <a:solidFill>
                  <a:srgbClr val="5075BC"/>
                </a:solidFill>
              </a:rPr>
              <a:t>Γραμματισμό</a:t>
            </a:r>
            <a:endParaRPr lang="el-GR" sz="1000" dirty="0" smtClean="0">
              <a:solidFill>
                <a:srgbClr val="5075BC"/>
              </a:solidFill>
            </a:endParaRPr>
          </a:p>
        </p:txBody>
      </p:sp>
      <p:pic>
        <p:nvPicPr>
          <p:cNvPr id="7" name="Picture 6" descr="[DECORATIV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328325092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57425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214016"/>
            <a:ext cx="4040188"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7425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214016"/>
            <a:ext cx="4041775"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8"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Εισαγωγή στον </a:t>
            </a:r>
            <a:r>
              <a:rPr lang="el-GR" sz="1000" dirty="0" err="1" smtClean="0">
                <a:solidFill>
                  <a:srgbClr val="5075BC"/>
                </a:solidFill>
              </a:rPr>
              <a:t>Γραμματισμό</a:t>
            </a:r>
            <a:endParaRPr lang="el-GR" sz="1000" dirty="0" smtClean="0">
              <a:solidFill>
                <a:srgbClr val="5075BC"/>
              </a:solidFill>
            </a:endParaRPr>
          </a:p>
        </p:txBody>
      </p:sp>
      <p:pic>
        <p:nvPicPr>
          <p:cNvPr id="9" name="Picture 8" descr="[DECORATIV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107611275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4"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Εισαγωγή στον </a:t>
            </a:r>
            <a:r>
              <a:rPr lang="el-GR" sz="1000" dirty="0" err="1" smtClean="0">
                <a:solidFill>
                  <a:srgbClr val="5075BC"/>
                </a:solidFill>
              </a:rPr>
              <a:t>Γραμματισμό</a:t>
            </a:r>
            <a:endParaRPr lang="el-GR" sz="1000" dirty="0" smtClean="0">
              <a:solidFill>
                <a:srgbClr val="5075BC"/>
              </a:solidFill>
            </a:endParaRP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131579460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62021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6"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rgbClr val="5075BC"/>
                </a:solidFill>
              </a:defRPr>
            </a:lvl1pPr>
          </a:lstStyle>
          <a:p>
            <a:pPr lvl="0"/>
            <a:r>
              <a:rPr lang="el-GR" dirty="0" smtClean="0"/>
              <a:t>Στυλ κύριου τίτλου</a:t>
            </a:r>
            <a:endParaRPr lang="el-GR" dirty="0"/>
          </a:p>
        </p:txBody>
      </p:sp>
      <p:sp>
        <p:nvSpPr>
          <p:cNvPr id="5"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7"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Εισαγωγή στον </a:t>
            </a:r>
            <a:r>
              <a:rPr lang="el-GR" sz="1000" dirty="0" err="1" smtClean="0">
                <a:solidFill>
                  <a:srgbClr val="5075BC"/>
                </a:solidFill>
              </a:rPr>
              <a:t>Γραμματισμό</a:t>
            </a:r>
            <a:endParaRPr lang="el-GR" sz="1000" dirty="0" smtClean="0">
              <a:solidFill>
                <a:srgbClr val="5075BC"/>
              </a:solidFill>
            </a:endParaRPr>
          </a:p>
        </p:txBody>
      </p:sp>
      <p:pic>
        <p:nvPicPr>
          <p:cNvPr id="8" name="Picture 7" descr="[DECORATIV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342317152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3" name="Θέση εικόνας 2"/>
          <p:cNvSpPr>
            <a:spLocks noGrp="1"/>
          </p:cNvSpPr>
          <p:nvPr>
            <p:ph type="pic" idx="1"/>
          </p:nvPr>
        </p:nvSpPr>
        <p:spPr>
          <a:xfrm>
            <a:off x="1792288" y="1556792"/>
            <a:ext cx="5486400" cy="34563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157192"/>
            <a:ext cx="5486400" cy="1015008"/>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9"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rgbClr val="5075BC"/>
                </a:solidFill>
              </a:defRPr>
            </a:lvl1pPr>
          </a:lstStyle>
          <a:p>
            <a:pPr lvl="0"/>
            <a:r>
              <a:rPr lang="el-GR" dirty="0" smtClean="0"/>
              <a:t>Στυλ κύριου τίτλου</a:t>
            </a:r>
            <a:endParaRPr lang="el-GR" dirty="0"/>
          </a:p>
        </p:txBody>
      </p:sp>
      <p:sp>
        <p:nvSpPr>
          <p:cNvPr id="5"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Εισαγωγή στον </a:t>
            </a:r>
            <a:r>
              <a:rPr lang="el-GR" sz="1000" dirty="0" err="1" smtClean="0">
                <a:solidFill>
                  <a:srgbClr val="5075BC"/>
                </a:solidFill>
              </a:rPr>
              <a:t>Γραμματισμό</a:t>
            </a:r>
            <a:endParaRPr lang="el-GR" sz="1000" dirty="0" smtClean="0">
              <a:solidFill>
                <a:srgbClr val="5075BC"/>
              </a:solidFill>
            </a:endParaRPr>
          </a:p>
        </p:txBody>
      </p:sp>
      <p:pic>
        <p:nvPicPr>
          <p:cNvPr id="7" name="Picture 6" descr="[DECORATIV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410507760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983809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58" r:id="rId10"/>
    <p:sldLayoutId id="2147483659"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b="0"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slideLayout" Target="../slideLayouts/slideLayout4.xml"/><Relationship Id="rId1" Type="http://schemas.openxmlformats.org/officeDocument/2006/relationships/tags" Target="../tags/tag1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slideLayout" Target="../slideLayouts/slideLayout4.xml"/><Relationship Id="rId1" Type="http://schemas.openxmlformats.org/officeDocument/2006/relationships/tags" Target="../tags/tag13.xml"/></Relationships>
</file>

<file path=ppt/slides/_rels/slide10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slideLayout" Target="../slideLayouts/slideLayout4.xml"/><Relationship Id="rId1" Type="http://schemas.openxmlformats.org/officeDocument/2006/relationships/tags" Target="../tags/tag14.xml"/></Relationships>
</file>

<file path=ppt/slides/_rels/slide103.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8.xml"/></Relationships>
</file>

<file path=ppt/slides/_rels/slide112.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120.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8.xml"/></Relationships>
</file>

<file path=ppt/slides/_rels/slide126.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4.xml"/><Relationship Id="rId1" Type="http://schemas.openxmlformats.org/officeDocument/2006/relationships/tags" Target="../tags/tag3.xml"/><Relationship Id="rId4" Type="http://schemas.openxmlformats.org/officeDocument/2006/relationships/image" Target="../media/image11.jpeg"/></Relationships>
</file>

<file path=ppt/slides/_rels/slide130.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140.jpeg"/></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hyperlink" Target="http://opencourses.uoa.gr/courses/ECD100/"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141.png"/><Relationship Id="rId4" Type="http://schemas.openxmlformats.org/officeDocument/2006/relationships/hyperlink" Target="%5b1%5d%20http:/creativecommons.org/licenses/by-nc-sa/4.0/" TargetMode="Externa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hyperlink" Target="http://www.biblionet.gr/book/45433/Grater,_Michael/%CE%97_%CE%94%CE%B5%CF%85%CF%84%CE%AD%CF%81%CE%B1_%CE%BC%CE%B5_%CF%84%CE%BF_%CE%93%CE%AF%CE%B3%CE%B1%CE%BD%CF%84%CE%B1"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www.biblionet.gr/book/104761/Saracino,_Luciano/%CE%A4%CE%B1_%CE%B7%CE%BC%CE%B5%CF%81%CE%BF%CE%BB%CF%8C%CE%B3%CE%B9%CE%B1_%CF%84%CF%89%CE%BD_%CF%84%CE%B5%CF%81%CE%AC%CF%84%CF%89%CE%BD" TargetMode="External"/><Relationship Id="rId4" Type="http://schemas.openxmlformats.org/officeDocument/2006/relationships/hyperlink" Target="http://www.biblionet.gr/book/45436/Grater,_Michael/%CE%97_%CE%A4%CF%81%CE%AF%CF%84%CE%B7_%CE%BC%CE%B5_%CF%84%CE%BF_%CE%93%CE%AF%CE%B3%CE%B1%CE%BD%CF%84%CE%B1" TargetMode="External"/></Relationships>
</file>

<file path=ppt/slides/_rels/slide147.xml.rels><?xml version="1.0" encoding="UTF-8" standalone="yes"?>
<Relationships xmlns="http://schemas.openxmlformats.org/package/2006/relationships"><Relationship Id="rId3" Type="http://schemas.openxmlformats.org/officeDocument/2006/relationships/hyperlink" Target="http://www.biblionet.gr/book/117229/%CE%A7%CE%B1%CF%81%CE%B1%CE%BB%CE%AC%CF%82,_%CE%9A%CF%8E%CF%83%CF%84%CE%B1%CF%82/%CE%97_%CF%83%CF%85%CE%B3%CE%BD%CF%89%CE%BC%CE%BF%CE%BC%CE%B7%CF%87%CE%B1%CE%BD%CE%AE"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www.biblionet.gr/book/110381/%CE%A0%CF%81%CE%B5%CE%B2%CE%B5%CE%B6%CE%AC%CE%BD%CE%BF%CF%85,_%CE%92%CE%B1%CF%81%CE%B2%CE%AC%CF%81%CE%B1/%CE%9B%CE%AD%CE%BE%CE%B7,_%CE%BB%CE%AD%CE%BE%CE%B7_%CE%B5%CE%AF%CF%83%CE%B1%CE%B9_'%CE%B4%CF%89;"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4.xml"/><Relationship Id="rId1" Type="http://schemas.openxmlformats.org/officeDocument/2006/relationships/tags" Target="../tags/tag4.xml"/><Relationship Id="rId5" Type="http://schemas.openxmlformats.org/officeDocument/2006/relationships/image" Target="../media/image17.jpe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4.xml"/><Relationship Id="rId1" Type="http://schemas.openxmlformats.org/officeDocument/2006/relationships/tags" Target="../tags/tag7.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4.xml"/><Relationship Id="rId1" Type="http://schemas.openxmlformats.org/officeDocument/2006/relationships/tags" Target="../tags/tag8.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Layout" Target="../slideLayouts/slideLayout4.xml"/><Relationship Id="rId1" Type="http://schemas.openxmlformats.org/officeDocument/2006/relationships/tags" Target="../tags/tag9.xml"/></Relationships>
</file>

<file path=ppt/slides/_rels/slide6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5.jpeg"/></Relationships>
</file>

<file path=ppt/slides/_rels/slide7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slideLayout" Target="../slideLayouts/slideLayout4.xml"/><Relationship Id="rId1" Type="http://schemas.openxmlformats.org/officeDocument/2006/relationships/tags" Target="../tags/tag11.xml"/></Relationships>
</file>

<file path=ppt/slides/_rels/slide94.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Λογότυπο Εθνικόν και Καποδιστριακόν Πανεπιστήμιον Αθηνών"/>
          <p:cNvPicPr>
            <a:picLocks noChangeAspect="1"/>
          </p:cNvPicPr>
          <p:nvPr/>
        </p:nvPicPr>
        <p:blipFill>
          <a:blip r:embed="rId4"/>
          <a:stretch>
            <a:fillRect/>
          </a:stretch>
        </p:blipFill>
        <p:spPr>
          <a:xfrm>
            <a:off x="179512" y="404664"/>
            <a:ext cx="4147938" cy="817388"/>
          </a:xfrm>
          <a:prstGeom prst="rect">
            <a:avLst/>
          </a:prstGeom>
        </p:spPr>
      </p:pic>
      <p:sp>
        <p:nvSpPr>
          <p:cNvPr id="2" name="Τίτλος 1"/>
          <p:cNvSpPr>
            <a:spLocks noGrp="1"/>
          </p:cNvSpPr>
          <p:nvPr>
            <p:ph type="ctrTitle"/>
          </p:nvPr>
        </p:nvSpPr>
        <p:spPr>
          <a:xfrm>
            <a:off x="685800" y="2006575"/>
            <a:ext cx="7772400" cy="1470025"/>
          </a:xfrm>
        </p:spPr>
        <p:txBody>
          <a:bodyPr>
            <a:normAutofit/>
          </a:bodyPr>
          <a:lstStyle/>
          <a:p>
            <a:r>
              <a:rPr lang="el-GR" dirty="0" smtClean="0"/>
              <a:t>Διδακτική </a:t>
            </a:r>
            <a:r>
              <a:rPr lang="el-GR" dirty="0"/>
              <a:t>της Λογοτεχνίας στην Προσχολική </a:t>
            </a:r>
            <a:r>
              <a:rPr lang="el-GR" dirty="0" smtClean="0"/>
              <a:t>Εκπαίδευση</a:t>
            </a:r>
            <a:endParaRPr lang="el-GR" dirty="0">
              <a:solidFill>
                <a:srgbClr val="5075BC"/>
              </a:solidFill>
            </a:endParaRPr>
          </a:p>
        </p:txBody>
      </p:sp>
      <p:sp>
        <p:nvSpPr>
          <p:cNvPr id="3" name="Υπότιτλος 2"/>
          <p:cNvSpPr>
            <a:spLocks noGrp="1"/>
          </p:cNvSpPr>
          <p:nvPr>
            <p:ph type="subTitle" idx="1"/>
          </p:nvPr>
        </p:nvSpPr>
        <p:spPr>
          <a:xfrm>
            <a:off x="683568" y="3384823"/>
            <a:ext cx="7776864" cy="1752600"/>
          </a:xfrm>
        </p:spPr>
        <p:txBody>
          <a:bodyPr>
            <a:noAutofit/>
          </a:bodyPr>
          <a:lstStyle/>
          <a:p>
            <a:pPr>
              <a:spcBef>
                <a:spcPts val="0"/>
              </a:spcBef>
            </a:pPr>
            <a:endParaRPr lang="el-GR" sz="2800" dirty="0" smtClean="0"/>
          </a:p>
          <a:p>
            <a:pPr>
              <a:spcBef>
                <a:spcPts val="0"/>
              </a:spcBef>
            </a:pPr>
            <a:r>
              <a:rPr lang="el-GR" sz="2800" dirty="0" smtClean="0"/>
              <a:t>Εισαγωγή στον </a:t>
            </a:r>
            <a:r>
              <a:rPr lang="el-GR" sz="2800" dirty="0" err="1" smtClean="0"/>
              <a:t>Γραμματισμό</a:t>
            </a:r>
            <a:r>
              <a:rPr lang="en-GB" sz="2800" dirty="0" smtClean="0"/>
              <a:t> – </a:t>
            </a:r>
            <a:r>
              <a:rPr lang="el-GR" sz="2800" dirty="0" smtClean="0"/>
              <a:t>Πρακτικές Ασκήσεις</a:t>
            </a:r>
            <a:endParaRPr lang="en-US" sz="2800" dirty="0" smtClean="0"/>
          </a:p>
          <a:p>
            <a:endParaRPr lang="en-US" sz="2800" dirty="0" smtClean="0"/>
          </a:p>
          <a:p>
            <a:r>
              <a:rPr lang="el-GR" sz="2800" dirty="0"/>
              <a:t>Αγγελική </a:t>
            </a:r>
            <a:r>
              <a:rPr lang="el-GR" sz="2800" dirty="0" smtClean="0"/>
              <a:t>Γιαννικοπούλου</a:t>
            </a:r>
            <a:endParaRPr lang="en-US" sz="2800" dirty="0" smtClean="0"/>
          </a:p>
          <a:p>
            <a:r>
              <a:rPr lang="el-GR" sz="2800" dirty="0"/>
              <a:t>Τμήμα Εκπαίδευσης και </a:t>
            </a:r>
            <a:r>
              <a:rPr lang="el-GR" sz="2800" dirty="0" smtClean="0"/>
              <a:t>Αγωγής</a:t>
            </a:r>
            <a:r>
              <a:rPr lang="en-US" sz="2800" dirty="0"/>
              <a:t> </a:t>
            </a:r>
            <a:r>
              <a:rPr lang="el-GR" sz="2800" dirty="0" smtClean="0"/>
              <a:t>στην </a:t>
            </a:r>
            <a:r>
              <a:rPr lang="el-GR" sz="2800" dirty="0"/>
              <a:t>Προσχολική Ηλικία (ΤΕΑΠΗ</a:t>
            </a:r>
            <a:r>
              <a:rPr lang="el-GR" sz="2800" dirty="0" smtClean="0"/>
              <a:t>)</a:t>
            </a:r>
            <a:endParaRPr lang="el-GR" sz="2800" dirty="0"/>
          </a:p>
        </p:txBody>
      </p:sp>
    </p:spTree>
    <p:custDataLst>
      <p:tags r:id="rId1"/>
    </p:custDataLst>
    <p:extLst>
      <p:ext uri="{BB962C8B-B14F-4D97-AF65-F5344CB8AC3E}">
        <p14:creationId xmlns:p14="http://schemas.microsoft.com/office/powerpoint/2010/main" val="34281954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«Η </a:t>
            </a:r>
            <a:r>
              <a:rPr lang="el-GR" dirty="0"/>
              <a:t>μ</a:t>
            </a:r>
            <a:r>
              <a:rPr lang="el-GR" dirty="0" smtClean="0"/>
              <a:t>ηλιά με τα παιδιά»</a:t>
            </a:r>
            <a:endParaRPr lang="el-GR" dirty="0"/>
          </a:p>
        </p:txBody>
      </p:sp>
      <p:sp>
        <p:nvSpPr>
          <p:cNvPr id="4" name="Content Placeholder 3"/>
          <p:cNvSpPr>
            <a:spLocks noGrp="1"/>
          </p:cNvSpPr>
          <p:nvPr>
            <p:ph sz="half" idx="1"/>
          </p:nvPr>
        </p:nvSpPr>
        <p:spPr>
          <a:xfrm>
            <a:off x="457200" y="1600200"/>
            <a:ext cx="4330824" cy="4525963"/>
          </a:xfrm>
        </p:spPr>
        <p:txBody>
          <a:bodyPr>
            <a:noAutofit/>
          </a:bodyPr>
          <a:lstStyle/>
          <a:p>
            <a:pPr marL="0" indent="0">
              <a:buNone/>
            </a:pPr>
            <a:r>
              <a:rPr lang="el-GR" altLang="en-US" dirty="0"/>
              <a:t>Το </a:t>
            </a:r>
            <a:r>
              <a:rPr lang="el-GR" altLang="en-US" dirty="0" err="1"/>
              <a:t>Παρουσιολόγιο</a:t>
            </a:r>
            <a:r>
              <a:rPr lang="el-GR" altLang="en-US" dirty="0"/>
              <a:t> έχει τη μορφή μιας μηλιάς. </a:t>
            </a:r>
            <a:r>
              <a:rPr lang="el-GR" altLang="en-US" dirty="0" smtClean="0"/>
              <a:t/>
            </a:r>
            <a:br>
              <a:rPr lang="el-GR" altLang="en-US" dirty="0" smtClean="0"/>
            </a:br>
            <a:r>
              <a:rPr lang="el-GR" altLang="en-US" dirty="0" smtClean="0"/>
              <a:t>Τα </a:t>
            </a:r>
            <a:r>
              <a:rPr lang="el-GR" altLang="en-US" dirty="0"/>
              <a:t>παιδιά βρίσκουν και κρεμούν το μήλο με το όνομά τους. Αυτοί είναι και οι παρόντες. Η σχετική αποσπώμενη καρτέλα από τον Πίνακα Αναφοράς θα τα βοηθήσει να βρουν το σωστό μήλο</a:t>
            </a:r>
            <a:r>
              <a:rPr lang="el-GR" altLang="en-US" dirty="0" smtClean="0"/>
              <a:t>.</a:t>
            </a:r>
            <a:endParaRPr lang="el-GR" altLang="en-US" dirty="0"/>
          </a:p>
        </p:txBody>
      </p:sp>
      <p:pic>
        <p:nvPicPr>
          <p:cNvPr id="8" name="Content Placeholder 7" descr="Παρουσιολόγιο μηλιά"/>
          <p:cNvPicPr>
            <a:picLocks noGrp="1" noChangeAspect="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5311952" y="1600200"/>
            <a:ext cx="2932456" cy="4525963"/>
          </a:xfrm>
        </p:spPr>
      </p:pic>
    </p:spTree>
    <p:extLst>
      <p:ext uri="{BB962C8B-B14F-4D97-AF65-F5344CB8AC3E}">
        <p14:creationId xmlns:p14="http://schemas.microsoft.com/office/powerpoint/2010/main" val="147726864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«Η ατζέντα μου» </a:t>
            </a:r>
            <a:r>
              <a:rPr lang="el-GR" altLang="el-GR" dirty="0" smtClean="0"/>
              <a:t>(2/3</a:t>
            </a:r>
            <a:r>
              <a:rPr lang="el-GR" altLang="el-GR" dirty="0"/>
              <a:t>)</a:t>
            </a:r>
            <a:endParaRPr lang="el-GR" dirty="0"/>
          </a:p>
        </p:txBody>
      </p:sp>
      <p:sp>
        <p:nvSpPr>
          <p:cNvPr id="3" name="Content Placeholder 2"/>
          <p:cNvSpPr>
            <a:spLocks noGrp="1"/>
          </p:cNvSpPr>
          <p:nvPr>
            <p:ph sz="half" idx="1"/>
          </p:nvPr>
        </p:nvSpPr>
        <p:spPr>
          <a:xfrm>
            <a:off x="457200" y="1600200"/>
            <a:ext cx="4186808" cy="4525963"/>
          </a:xfrm>
        </p:spPr>
        <p:txBody>
          <a:bodyPr>
            <a:noAutofit/>
          </a:bodyPr>
          <a:lstStyle/>
          <a:p>
            <a:pPr marL="0" indent="0">
              <a:buNone/>
            </a:pPr>
            <a:r>
              <a:rPr lang="el-GR" altLang="el-GR" dirty="0"/>
              <a:t>Στη συνέχεια καλούνται να πάρουν μαζί τους ένα φύλλο εργασίας για να το συμπληρώσουν στο σπίτι τους με τη βοήθεια των γονιών τους. Γράφουν το όνομά τους και το φέρνουν στο σχολείο. </a:t>
            </a:r>
            <a:endParaRPr lang="el-GR" dirty="0"/>
          </a:p>
        </p:txBody>
      </p:sp>
      <p:pic>
        <p:nvPicPr>
          <p:cNvPr id="5" name="Picture 9" descr="Ατζέντα"/>
          <p:cNvPicPr>
            <a:picLocks noGrp="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4860032" y="1628800"/>
            <a:ext cx="3960000" cy="3960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8316416" y="5661248"/>
            <a:ext cx="472173" cy="360040"/>
          </a:xfrm>
          <a:prstGeom prst="rect">
            <a:avLst/>
          </a:prstGeom>
        </p:spPr>
        <p:txBody>
          <a:bodyPr vert="horz" wrap="square" lIns="91440" tIns="45720" rIns="91440" bIns="45720" rtlCol="0" anchor="ctr">
            <a:noAutofit/>
          </a:bodyPr>
          <a:lstStyle/>
          <a:p>
            <a:pPr algn="r"/>
            <a:r>
              <a:rPr lang="el-GR" b="1" dirty="0" smtClean="0">
                <a:latin typeface="+mj-lt"/>
              </a:rPr>
              <a:t>[6]</a:t>
            </a:r>
          </a:p>
        </p:txBody>
      </p:sp>
    </p:spTree>
    <p:custDataLst>
      <p:tags r:id="rId1"/>
    </p:custDataLst>
    <p:extLst>
      <p:ext uri="{BB962C8B-B14F-4D97-AF65-F5344CB8AC3E}">
        <p14:creationId xmlns:p14="http://schemas.microsoft.com/office/powerpoint/2010/main" val="241397462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«Η ατζέντα μου» </a:t>
            </a:r>
            <a:r>
              <a:rPr lang="el-GR" altLang="el-GR" dirty="0" smtClean="0"/>
              <a:t>(3/3</a:t>
            </a:r>
            <a:r>
              <a:rPr lang="el-GR" altLang="el-GR" dirty="0"/>
              <a:t>)</a:t>
            </a:r>
            <a:endParaRPr lang="el-GR" dirty="0"/>
          </a:p>
        </p:txBody>
      </p:sp>
      <p:sp>
        <p:nvSpPr>
          <p:cNvPr id="3" name="Content Placeholder 2"/>
          <p:cNvSpPr>
            <a:spLocks noGrp="1"/>
          </p:cNvSpPr>
          <p:nvPr>
            <p:ph sz="half" idx="1"/>
          </p:nvPr>
        </p:nvSpPr>
        <p:spPr>
          <a:xfrm>
            <a:off x="457200" y="1600200"/>
            <a:ext cx="4186808" cy="4525963"/>
          </a:xfrm>
        </p:spPr>
        <p:txBody>
          <a:bodyPr>
            <a:noAutofit/>
          </a:bodyPr>
          <a:lstStyle/>
          <a:p>
            <a:pPr marL="0" indent="0">
              <a:buNone/>
            </a:pPr>
            <a:r>
              <a:rPr lang="el-GR" altLang="el-GR" sz="2600" dirty="0" smtClean="0"/>
              <a:t>Εκεί </a:t>
            </a:r>
            <a:r>
              <a:rPr lang="el-GR" altLang="el-GR" sz="2600" dirty="0"/>
              <a:t>περιλαμβάνονται όλα τα τηλέφωνα που ενδεχομένως θα χρειαστούν κατά την παραμονή των παιδιών στο σχολείο</a:t>
            </a:r>
            <a:r>
              <a:rPr lang="en-US" altLang="el-GR" sz="2600" dirty="0"/>
              <a:t> (</a:t>
            </a:r>
            <a:r>
              <a:rPr lang="el-GR" altLang="el-GR" sz="2600" dirty="0"/>
              <a:t>π.χ. κινητό μαμάς</a:t>
            </a:r>
            <a:r>
              <a:rPr lang="en-US" altLang="el-GR" sz="2600" dirty="0"/>
              <a:t>)</a:t>
            </a:r>
            <a:r>
              <a:rPr lang="el-GR" altLang="el-GR" sz="2600" dirty="0"/>
              <a:t>. Τα </a:t>
            </a:r>
            <a:r>
              <a:rPr lang="el-GR" altLang="el-GR" sz="2600" dirty="0" smtClean="0"/>
              <a:t>ανεξάρτητα χαρτιά </a:t>
            </a:r>
            <a:r>
              <a:rPr lang="el-GR" altLang="el-GR" sz="2600" dirty="0"/>
              <a:t>τοποθετούνται σε ντοσιέ και φυλάσσονται δίπλα στο τηλέφωνο. Όταν υπάρξει ανάγκη χρησιμοποιούνται.</a:t>
            </a:r>
          </a:p>
          <a:p>
            <a:endParaRPr lang="el-GR" sz="2600" dirty="0"/>
          </a:p>
        </p:txBody>
      </p:sp>
      <p:pic>
        <p:nvPicPr>
          <p:cNvPr id="5" name="Picture 9" descr="Ατζέντα"/>
          <p:cNvPicPr>
            <a:picLocks noGrp="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4860031" y="1628800"/>
            <a:ext cx="3960000" cy="39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8316416" y="5661248"/>
            <a:ext cx="472173" cy="360040"/>
          </a:xfrm>
          <a:prstGeom prst="rect">
            <a:avLst/>
          </a:prstGeom>
        </p:spPr>
        <p:txBody>
          <a:bodyPr vert="horz" wrap="square" lIns="91440" tIns="45720" rIns="91440" bIns="45720" rtlCol="0" anchor="ctr">
            <a:noAutofit/>
          </a:bodyPr>
          <a:lstStyle/>
          <a:p>
            <a:pPr algn="r"/>
            <a:r>
              <a:rPr lang="el-GR" b="1" dirty="0" smtClean="0">
                <a:latin typeface="+mj-lt"/>
              </a:rPr>
              <a:t>[6]</a:t>
            </a:r>
          </a:p>
        </p:txBody>
      </p:sp>
    </p:spTree>
    <p:custDataLst>
      <p:tags r:id="rId1"/>
    </p:custDataLst>
    <p:extLst>
      <p:ext uri="{BB962C8B-B14F-4D97-AF65-F5344CB8AC3E}">
        <p14:creationId xmlns:p14="http://schemas.microsoft.com/office/powerpoint/2010/main" val="400618739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«Τηλέφωνα πρώτης ανάγκης»</a:t>
            </a:r>
            <a:endParaRPr lang="el-GR" dirty="0"/>
          </a:p>
        </p:txBody>
      </p:sp>
      <p:sp>
        <p:nvSpPr>
          <p:cNvPr id="3" name="Content Placeholder 2"/>
          <p:cNvSpPr>
            <a:spLocks noGrp="1"/>
          </p:cNvSpPr>
          <p:nvPr>
            <p:ph sz="half" idx="1"/>
          </p:nvPr>
        </p:nvSpPr>
        <p:spPr/>
        <p:txBody>
          <a:bodyPr/>
          <a:lstStyle/>
          <a:p>
            <a:pPr marL="0" indent="0">
              <a:buNone/>
            </a:pPr>
            <a:r>
              <a:rPr lang="el-GR" altLang="el-GR" dirty="0"/>
              <a:t>Τα παιδιά μαθαίνουν τι σημαίνουν και ποια είναι τα τηλέφωνα πρώτης ανάγκης. Σχετικός κατάλογος τοποθετείται δίπλα στο τηλέφωνο, ενώ ένας ακόμη συμπληρώνεται για να υπάρχει στο σπίτι του παιδιού.</a:t>
            </a:r>
          </a:p>
          <a:p>
            <a:endParaRPr lang="el-GR" dirty="0"/>
          </a:p>
        </p:txBody>
      </p:sp>
      <p:pic>
        <p:nvPicPr>
          <p:cNvPr id="5" name="Picture 2" descr="«Τηλέφωνα πρώτης ανάγκης»"/>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4648200" y="1923835"/>
            <a:ext cx="4038600" cy="3878692"/>
          </a:xfrm>
        </p:spPr>
      </p:pic>
      <p:sp>
        <p:nvSpPr>
          <p:cNvPr id="6" name="TextBox 5"/>
          <p:cNvSpPr txBox="1"/>
          <p:nvPr/>
        </p:nvSpPr>
        <p:spPr>
          <a:xfrm>
            <a:off x="8132275" y="5877272"/>
            <a:ext cx="472173" cy="360040"/>
          </a:xfrm>
          <a:prstGeom prst="rect">
            <a:avLst/>
          </a:prstGeom>
        </p:spPr>
        <p:txBody>
          <a:bodyPr vert="horz" wrap="square" lIns="91440" tIns="45720" rIns="91440" bIns="45720" rtlCol="0" anchor="ctr">
            <a:noAutofit/>
          </a:bodyPr>
          <a:lstStyle/>
          <a:p>
            <a:pPr algn="r"/>
            <a:r>
              <a:rPr lang="el-GR" b="1" dirty="0" smtClean="0">
                <a:latin typeface="+mj-lt"/>
              </a:rPr>
              <a:t>[7]</a:t>
            </a:r>
          </a:p>
        </p:txBody>
      </p:sp>
    </p:spTree>
    <p:custDataLst>
      <p:tags r:id="rId1"/>
    </p:custDataLst>
    <p:extLst>
      <p:ext uri="{BB962C8B-B14F-4D97-AF65-F5344CB8AC3E}">
        <p14:creationId xmlns:p14="http://schemas.microsoft.com/office/powerpoint/2010/main" val="349006223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Βγαίνουμε διάλειμμα</a:t>
            </a:r>
            <a:endParaRPr lang="el-GR" dirty="0"/>
          </a:p>
        </p:txBody>
      </p:sp>
      <p:pic>
        <p:nvPicPr>
          <p:cNvPr id="6" name="Content Placeholder 5" descr="Κάδος"/>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1560282" y="1557338"/>
            <a:ext cx="6036136"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199332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«Εμπρός διάλειμμα» (1/2)</a:t>
            </a:r>
            <a:endParaRPr lang="el-GR" dirty="0"/>
          </a:p>
        </p:txBody>
      </p:sp>
      <p:sp>
        <p:nvSpPr>
          <p:cNvPr id="4" name="Content Placeholder 3" descr="τα παιδιά σχηματίζουν τρενάκι"/>
          <p:cNvSpPr>
            <a:spLocks noGrp="1"/>
          </p:cNvSpPr>
          <p:nvPr>
            <p:ph sz="half" idx="1"/>
          </p:nvPr>
        </p:nvSpPr>
        <p:spPr/>
        <p:txBody>
          <a:bodyPr>
            <a:noAutofit/>
          </a:bodyPr>
          <a:lstStyle/>
          <a:p>
            <a:pPr marL="0" indent="0">
              <a:buNone/>
            </a:pPr>
            <a:r>
              <a:rPr lang="el-GR" altLang="el-GR" dirty="0"/>
              <a:t>Τα παιδιά προκειμένου να βγουν διάλειμμα σχηματίζουν τρενάκι, μπαίνοντας το ένα πίσω από το άλλο σε αλφαβητική σειρά. </a:t>
            </a:r>
            <a:endParaRPr lang="el-GR" dirty="0"/>
          </a:p>
        </p:txBody>
      </p:sp>
      <p:pic>
        <p:nvPicPr>
          <p:cNvPr id="6" name="Picture 4" descr="PB040154"/>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644008" y="1844824"/>
            <a:ext cx="4038600" cy="3454504"/>
          </a:xfrm>
        </p:spPr>
      </p:pic>
    </p:spTree>
    <p:extLst>
      <p:ext uri="{BB962C8B-B14F-4D97-AF65-F5344CB8AC3E}">
        <p14:creationId xmlns:p14="http://schemas.microsoft.com/office/powerpoint/2010/main" val="379206961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«Εμπρός διάλειμμα» </a:t>
            </a:r>
            <a:r>
              <a:rPr lang="el-GR" dirty="0" smtClean="0"/>
              <a:t>(2/2</a:t>
            </a:r>
            <a:r>
              <a:rPr lang="el-GR" dirty="0"/>
              <a:t>)</a:t>
            </a:r>
          </a:p>
        </p:txBody>
      </p:sp>
      <p:sp>
        <p:nvSpPr>
          <p:cNvPr id="3" name="Content Placeholder 2"/>
          <p:cNvSpPr>
            <a:spLocks noGrp="1"/>
          </p:cNvSpPr>
          <p:nvPr>
            <p:ph sz="half" idx="1"/>
          </p:nvPr>
        </p:nvSpPr>
        <p:spPr/>
        <p:txBody>
          <a:bodyPr>
            <a:noAutofit/>
          </a:bodyPr>
          <a:lstStyle/>
          <a:p>
            <a:pPr marL="0" indent="0">
              <a:buNone/>
            </a:pPr>
            <a:r>
              <a:rPr lang="el-GR" altLang="el-GR" sz="2400" dirty="0"/>
              <a:t>Με τη βοήθεια μιας ταινίας που αναγράφει την αλφαβήτα και είναι αρκετά μεγάλη ώστε να διευκολύνει τα παιδιά να παραταχθούν κοντά της, οι μαθητές κρατούν καρτέλες με το όνομά τους και στέκονται δίπλα στο αρχικό τους γράμμα. Έτσι στην αρχή βρίσκονται όσοι αρχίζουν από Α, μετά ακολουθούν τα Β </a:t>
            </a:r>
            <a:r>
              <a:rPr lang="el-GR" altLang="el-GR" sz="2400" dirty="0" err="1"/>
              <a:t>κ.ο.κ</a:t>
            </a:r>
            <a:r>
              <a:rPr lang="el-GR" altLang="el-GR" sz="2400" dirty="0"/>
              <a:t>.</a:t>
            </a:r>
          </a:p>
          <a:p>
            <a:endParaRPr lang="el-GR" sz="2400" dirty="0"/>
          </a:p>
        </p:txBody>
      </p:sp>
      <p:pic>
        <p:nvPicPr>
          <p:cNvPr id="5" name="Picture 5" descr="Τα παιδιά με καρτέλες"/>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44008" y="1700808"/>
            <a:ext cx="4038600" cy="3343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771116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smtClean="0"/>
              <a:t>«Προσέχουμε στην αυλή» (1/2)</a:t>
            </a:r>
            <a:endParaRPr lang="el-GR" altLang="el-GR" dirty="0"/>
          </a:p>
        </p:txBody>
      </p:sp>
      <p:sp>
        <p:nvSpPr>
          <p:cNvPr id="3" name="Content Placeholder 2"/>
          <p:cNvSpPr>
            <a:spLocks noGrp="1"/>
          </p:cNvSpPr>
          <p:nvPr>
            <p:ph sz="half" idx="1"/>
          </p:nvPr>
        </p:nvSpPr>
        <p:spPr/>
        <p:txBody>
          <a:bodyPr>
            <a:normAutofit/>
          </a:bodyPr>
          <a:lstStyle/>
          <a:p>
            <a:pPr marL="0" indent="0">
              <a:buNone/>
            </a:pPr>
            <a:r>
              <a:rPr lang="el-GR" altLang="el-GR" dirty="0"/>
              <a:t>Κάποιες φορές η συμπεριφορά των μαθητών στην αυλή είναι αρκετά επικίνδυνη. Γι’ αυτό και αποφασίζουν να θέσουν κάποιους κανόνες. Τους καταγράφουν σε ένα χαρτόνι. </a:t>
            </a:r>
            <a:endParaRPr lang="el-GR" dirty="0"/>
          </a:p>
        </p:txBody>
      </p:sp>
      <p:pic>
        <p:nvPicPr>
          <p:cNvPr id="5" name="Content Placeholder 4" descr="Κανόνες της αυλής"/>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44008" y="1700808"/>
            <a:ext cx="4038600" cy="4176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622100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«Προσέχουμε στην αυλή» </a:t>
            </a:r>
            <a:r>
              <a:rPr lang="el-GR" altLang="el-GR" dirty="0" smtClean="0"/>
              <a:t>(2/2</a:t>
            </a:r>
            <a:r>
              <a:rPr lang="el-GR" altLang="el-GR" dirty="0"/>
              <a:t>)</a:t>
            </a:r>
          </a:p>
        </p:txBody>
      </p:sp>
      <p:sp>
        <p:nvSpPr>
          <p:cNvPr id="3" name="Content Placeholder 2"/>
          <p:cNvSpPr>
            <a:spLocks noGrp="1"/>
          </p:cNvSpPr>
          <p:nvPr>
            <p:ph sz="half" idx="1"/>
          </p:nvPr>
        </p:nvSpPr>
        <p:spPr>
          <a:xfrm>
            <a:off x="457200" y="1600200"/>
            <a:ext cx="3826768" cy="4525963"/>
          </a:xfrm>
        </p:spPr>
        <p:txBody>
          <a:bodyPr>
            <a:normAutofit/>
          </a:bodyPr>
          <a:lstStyle/>
          <a:p>
            <a:pPr marL="0" indent="0">
              <a:buNone/>
            </a:pPr>
            <a:r>
              <a:rPr lang="el-GR" altLang="el-GR" dirty="0" smtClean="0"/>
              <a:t>Στη </a:t>
            </a:r>
            <a:r>
              <a:rPr lang="el-GR" altLang="el-GR" dirty="0"/>
              <a:t>συνέχεια δημιουργούνται οι αντίστοιχες ταμπέλες για το χώρο της αυλής. Θα μπορούσαν να ήταν πλαστικοποιημένες καρτέλες ή, ιδιαίτερα για τις μακρές περιόδους ανομβρίας, αρκεί Α4 μέσα σε ζελατίνα.</a:t>
            </a:r>
          </a:p>
          <a:p>
            <a:endParaRPr lang="el-GR" dirty="0"/>
          </a:p>
        </p:txBody>
      </p:sp>
      <p:pic>
        <p:nvPicPr>
          <p:cNvPr id="6" name="Picture 6" descr="Κανόνες της αυλής"/>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572000" y="1700808"/>
            <a:ext cx="4038600" cy="4104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080910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«Φυτέματα» (1/2)</a:t>
            </a:r>
            <a:endParaRPr lang="el-GR" dirty="0"/>
          </a:p>
        </p:txBody>
      </p:sp>
      <p:sp>
        <p:nvSpPr>
          <p:cNvPr id="3" name="Content Placeholder 2"/>
          <p:cNvSpPr>
            <a:spLocks noGrp="1"/>
          </p:cNvSpPr>
          <p:nvPr>
            <p:ph sz="half" idx="1"/>
          </p:nvPr>
        </p:nvSpPr>
        <p:spPr/>
        <p:txBody>
          <a:bodyPr/>
          <a:lstStyle/>
          <a:p>
            <a:pPr marL="0" indent="0">
              <a:buNone/>
            </a:pPr>
            <a:r>
              <a:rPr lang="el-GR" altLang="el-GR" dirty="0"/>
              <a:t>Τα παιδιά αποφασίζουν να </a:t>
            </a:r>
            <a:r>
              <a:rPr lang="el-GR" altLang="el-GR" dirty="0" err="1"/>
              <a:t>φυτεύσουν</a:t>
            </a:r>
            <a:r>
              <a:rPr lang="el-GR" altLang="el-GR" dirty="0"/>
              <a:t> σε κεσεδάκια από γιαούρτι όσπρια. </a:t>
            </a:r>
          </a:p>
        </p:txBody>
      </p:sp>
      <p:pic>
        <p:nvPicPr>
          <p:cNvPr id="5" name="Content Placeholder 4" descr="κεσεδάκια από γιαούρτι με φυτέματα"/>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4757461" y="1600200"/>
            <a:ext cx="3820078" cy="4525963"/>
          </a:xfrm>
        </p:spPr>
      </p:pic>
    </p:spTree>
    <p:extLst>
      <p:ext uri="{BB962C8B-B14F-4D97-AF65-F5344CB8AC3E}">
        <p14:creationId xmlns:p14="http://schemas.microsoft.com/office/powerpoint/2010/main" val="239822287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a:t>«Φυτέματα» </a:t>
            </a:r>
            <a:r>
              <a:rPr lang="el-GR" altLang="el-GR" dirty="0" smtClean="0"/>
              <a:t>(2/2</a:t>
            </a:r>
            <a:r>
              <a:rPr lang="el-GR" altLang="el-GR" dirty="0"/>
              <a:t>)</a:t>
            </a:r>
            <a:endParaRPr lang="el-GR" dirty="0"/>
          </a:p>
        </p:txBody>
      </p:sp>
      <p:sp>
        <p:nvSpPr>
          <p:cNvPr id="3" name="Content Placeholder 2"/>
          <p:cNvSpPr>
            <a:spLocks noGrp="1"/>
          </p:cNvSpPr>
          <p:nvPr>
            <p:ph sz="half" idx="1"/>
          </p:nvPr>
        </p:nvSpPr>
        <p:spPr/>
        <p:txBody>
          <a:bodyPr/>
          <a:lstStyle/>
          <a:p>
            <a:pPr marL="0" indent="0">
              <a:buNone/>
            </a:pPr>
            <a:r>
              <a:rPr lang="el-GR" altLang="el-GR" dirty="0" smtClean="0"/>
              <a:t>Ο </a:t>
            </a:r>
            <a:r>
              <a:rPr lang="el-GR" altLang="el-GR" dirty="0"/>
              <a:t>καθένας παίρνει μια κάρτα και, από όλα τα σακουλάκια με τους σπόρους, διαλέγει αυτό που του λέει η κάρτα του για να το </a:t>
            </a:r>
            <a:r>
              <a:rPr lang="el-GR" altLang="el-GR" dirty="0" err="1"/>
              <a:t>φυτεύσει</a:t>
            </a:r>
            <a:r>
              <a:rPr lang="el-GR" altLang="el-GR" dirty="0"/>
              <a:t>.</a:t>
            </a:r>
          </a:p>
        </p:txBody>
      </p:sp>
      <p:pic>
        <p:nvPicPr>
          <p:cNvPr id="9" name="Picture 4" descr="Κάρτες"/>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bwMode="auto">
          <a:xfrm>
            <a:off x="4648200" y="1885995"/>
            <a:ext cx="4038600" cy="3954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2353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n-US" dirty="0"/>
              <a:t>Δ</a:t>
            </a:r>
            <a:r>
              <a:rPr lang="el-GR" altLang="en-US" dirty="0" smtClean="0"/>
              <a:t>έντρο παρουσιών (1/2)</a:t>
            </a:r>
            <a:endParaRPr lang="el-GR" dirty="0"/>
          </a:p>
        </p:txBody>
      </p:sp>
      <p:sp>
        <p:nvSpPr>
          <p:cNvPr id="3" name="Content Placeholder 2"/>
          <p:cNvSpPr>
            <a:spLocks noGrp="1"/>
          </p:cNvSpPr>
          <p:nvPr>
            <p:ph sz="half" idx="1"/>
          </p:nvPr>
        </p:nvSpPr>
        <p:spPr/>
        <p:txBody>
          <a:bodyPr>
            <a:normAutofit/>
          </a:bodyPr>
          <a:lstStyle/>
          <a:p>
            <a:pPr marL="0" indent="0">
              <a:buNone/>
            </a:pPr>
            <a:r>
              <a:rPr lang="el-GR" altLang="en-US" dirty="0"/>
              <a:t>Αν ο στόχος δεν είναι να διαβάσουν, αλλά να γράψουν το όνομά τους, θα μπορούσε ο κάθε μαθητής να προσθέτει ένα φύλλο με το όνομά του στο πραγματικό δέντρο των παρουσιών. </a:t>
            </a:r>
            <a:endParaRPr lang="el-GR" dirty="0"/>
          </a:p>
        </p:txBody>
      </p:sp>
      <p:pic>
        <p:nvPicPr>
          <p:cNvPr id="5" name="Picture 7" descr="Παρουσιολόγιο πραγματικό δέντρο"/>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719316" y="1600200"/>
            <a:ext cx="3896367" cy="4525963"/>
          </a:xfrm>
        </p:spPr>
      </p:pic>
    </p:spTree>
    <p:extLst>
      <p:ext uri="{BB962C8B-B14F-4D97-AF65-F5344CB8AC3E}">
        <p14:creationId xmlns:p14="http://schemas.microsoft.com/office/powerpoint/2010/main" val="33098499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«Παίζουμε;»</a:t>
            </a:r>
            <a:endParaRPr lang="el-GR" dirty="0"/>
          </a:p>
        </p:txBody>
      </p:sp>
      <p:sp>
        <p:nvSpPr>
          <p:cNvPr id="3" name="Content Placeholder 2"/>
          <p:cNvSpPr>
            <a:spLocks noGrp="1"/>
          </p:cNvSpPr>
          <p:nvPr>
            <p:ph sz="half" idx="1"/>
          </p:nvPr>
        </p:nvSpPr>
        <p:spPr/>
        <p:txBody>
          <a:bodyPr/>
          <a:lstStyle/>
          <a:p>
            <a:pPr marL="0" indent="0">
              <a:buNone/>
            </a:pPr>
            <a:r>
              <a:rPr lang="el-GR" altLang="el-GR" dirty="0"/>
              <a:t>Κατά την ώρα του διαλείμματος τα παιδιά ασχολούνται με διάφορα αθλήματα. Πρώτα όμως συζητούν και εκφράζουν τις προτιμήσεις τους για αυτά. </a:t>
            </a:r>
          </a:p>
        </p:txBody>
      </p:sp>
      <p:pic>
        <p:nvPicPr>
          <p:cNvPr id="5" name="Picture 7" descr="Αθλήματα"/>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755528" y="1600200"/>
            <a:ext cx="382394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540304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Πίνακας βαθμολογίας"/>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tretch>
            <a:fillRect/>
          </a:stretch>
        </p:blipFill>
        <p:spPr bwMode="auto">
          <a:xfrm>
            <a:off x="3563888" y="1628800"/>
            <a:ext cx="5111750" cy="3960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type="body" sz="half" idx="2"/>
          </p:nvPr>
        </p:nvSpPr>
        <p:spPr/>
        <p:txBody>
          <a:bodyPr>
            <a:noAutofit/>
          </a:bodyPr>
          <a:lstStyle/>
          <a:p>
            <a:pPr marL="0" indent="0">
              <a:buNone/>
            </a:pPr>
            <a:r>
              <a:rPr lang="el-GR" altLang="el-GR" sz="2600" dirty="0"/>
              <a:t>Τα παιδιά αγωνίζονται σε ομάδες. Δίνουν όνομα στην ομάδα τους και ‘μαζεύουν’ πόντους για να δουν ποια ομάδα είναι η νικήτρια.</a:t>
            </a:r>
          </a:p>
        </p:txBody>
      </p:sp>
      <p:sp>
        <p:nvSpPr>
          <p:cNvPr id="2" name="Title 1"/>
          <p:cNvSpPr>
            <a:spLocks noGrp="1"/>
          </p:cNvSpPr>
          <p:nvPr>
            <p:ph type="title"/>
          </p:nvPr>
        </p:nvSpPr>
        <p:spPr/>
        <p:txBody>
          <a:bodyPr>
            <a:normAutofit/>
          </a:bodyPr>
          <a:lstStyle/>
          <a:p>
            <a:r>
              <a:rPr lang="el-GR" altLang="el-GR" dirty="0" smtClean="0"/>
              <a:t>«Ποιος κερδίζει;»</a:t>
            </a:r>
            <a:endParaRPr lang="el-GR" dirty="0"/>
          </a:p>
        </p:txBody>
      </p:sp>
    </p:spTree>
    <p:extLst>
      <p:ext uri="{BB962C8B-B14F-4D97-AF65-F5344CB8AC3E}">
        <p14:creationId xmlns:p14="http://schemas.microsoft.com/office/powerpoint/2010/main" val="241434983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dirty="0" smtClean="0"/>
              <a:t>Πάμε μια βόλτα</a:t>
            </a:r>
            <a:endParaRPr lang="el-GR" dirty="0"/>
          </a:p>
        </p:txBody>
      </p:sp>
      <p:pic>
        <p:nvPicPr>
          <p:cNvPr id="8" name="Picture 5" descr="02-ΓΡΑΦΕΙΟ ΤΑΞΙΔΙΩΝ Α (4)"/>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1561042" y="1557338"/>
            <a:ext cx="6034616"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980012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«Πού θα πάμε;» (1/2)</a:t>
            </a:r>
            <a:endParaRPr lang="el-GR" dirty="0"/>
          </a:p>
        </p:txBody>
      </p:sp>
      <p:sp>
        <p:nvSpPr>
          <p:cNvPr id="4" name="Content Placeholder 3"/>
          <p:cNvSpPr>
            <a:spLocks noGrp="1"/>
          </p:cNvSpPr>
          <p:nvPr>
            <p:ph sz="half" idx="1"/>
          </p:nvPr>
        </p:nvSpPr>
        <p:spPr/>
        <p:txBody>
          <a:bodyPr>
            <a:noAutofit/>
          </a:bodyPr>
          <a:lstStyle/>
          <a:p>
            <a:pPr marL="0" indent="0">
              <a:buNone/>
            </a:pPr>
            <a:r>
              <a:rPr lang="el-GR" altLang="el-GR" dirty="0"/>
              <a:t>Το νηπιαγωγείο θα πάει εκδρομή. Τα προτεινόμενα μέρη είναι τρία. Γράφονται σε έναν πίνακα και κάθε πρόταση θα είναι έτοιμη να υποστηριχθεί από μια ομάδα παιδιών. </a:t>
            </a:r>
            <a:endParaRPr lang="el-GR" dirty="0"/>
          </a:p>
        </p:txBody>
      </p:sp>
      <p:pic>
        <p:nvPicPr>
          <p:cNvPr id="6" name="Picture 4" descr="Τουριστικός οδηγός"/>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716016" y="1772816"/>
            <a:ext cx="4038600" cy="424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813509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a:t>«Πού θα πάμε;» </a:t>
            </a:r>
            <a:r>
              <a:rPr lang="el-GR" altLang="el-GR" dirty="0" smtClean="0"/>
              <a:t>(2/2</a:t>
            </a:r>
            <a:r>
              <a:rPr lang="el-GR" altLang="el-GR" dirty="0"/>
              <a:t>)</a:t>
            </a:r>
            <a:endParaRPr lang="el-GR" dirty="0"/>
          </a:p>
        </p:txBody>
      </p:sp>
      <p:sp>
        <p:nvSpPr>
          <p:cNvPr id="4" name="Content Placeholder 3"/>
          <p:cNvSpPr>
            <a:spLocks noGrp="1"/>
          </p:cNvSpPr>
          <p:nvPr>
            <p:ph sz="half" idx="1"/>
          </p:nvPr>
        </p:nvSpPr>
        <p:spPr/>
        <p:txBody>
          <a:bodyPr>
            <a:noAutofit/>
          </a:bodyPr>
          <a:lstStyle/>
          <a:p>
            <a:pPr marL="0" indent="0">
              <a:buNone/>
            </a:pPr>
            <a:r>
              <a:rPr lang="el-GR" altLang="el-GR" dirty="0" smtClean="0"/>
              <a:t>Εκείνα</a:t>
            </a:r>
            <a:r>
              <a:rPr lang="el-GR" altLang="el-GR" dirty="0"/>
              <a:t>, με τη βοήθεια της νηπιαγωγού ή των γονιών τους, συγκεντρώνουν φωτογραφικό και άλλο ενημερωτικό υλικό και πληροφορούν την τάξη για το πού ακριβώς βρίσκεται και πώς θα πάνε εκεί. Η τάξη αποφασίζει.</a:t>
            </a:r>
          </a:p>
          <a:p>
            <a:endParaRPr lang="el-GR" dirty="0"/>
          </a:p>
        </p:txBody>
      </p:sp>
      <p:pic>
        <p:nvPicPr>
          <p:cNvPr id="8" name="Picture 5" descr="Τουριστικός οδηγός"/>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781682" y="1600200"/>
            <a:ext cx="377163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322283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«Ας ψηφίσουμε» (1/2)</a:t>
            </a:r>
            <a:endParaRPr lang="el-GR" dirty="0"/>
          </a:p>
        </p:txBody>
      </p:sp>
      <p:sp>
        <p:nvSpPr>
          <p:cNvPr id="3" name="Content Placeholder 2"/>
          <p:cNvSpPr>
            <a:spLocks noGrp="1"/>
          </p:cNvSpPr>
          <p:nvPr>
            <p:ph sz="half" idx="1"/>
          </p:nvPr>
        </p:nvSpPr>
        <p:spPr/>
        <p:txBody>
          <a:bodyPr/>
          <a:lstStyle/>
          <a:p>
            <a:pPr marL="0" indent="0">
              <a:buNone/>
            </a:pPr>
            <a:r>
              <a:rPr lang="el-GR" altLang="el-GR" dirty="0"/>
              <a:t>Ο Πίνακας Αναφοράς που διαφημίζει τους προτεινόμενους προορισμούς υπάρχει. Τώρα τα παιδιά θα ψηφίσουν, θα καταμετρήσουν και θα οργανώσουν την εκδρομή.</a:t>
            </a:r>
          </a:p>
          <a:p>
            <a:endParaRPr lang="el-GR" dirty="0"/>
          </a:p>
        </p:txBody>
      </p:sp>
      <p:pic>
        <p:nvPicPr>
          <p:cNvPr id="6" name="Picture 6" descr="Ψηφοφορία"/>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48200" y="1772816"/>
            <a:ext cx="4038600" cy="3258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192242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a:t>«Ας ψηφίσουμε» </a:t>
            </a:r>
            <a:r>
              <a:rPr lang="el-GR" altLang="el-GR" dirty="0" smtClean="0"/>
              <a:t>(2/2</a:t>
            </a:r>
            <a:r>
              <a:rPr lang="el-GR" altLang="el-GR" dirty="0"/>
              <a:t>)</a:t>
            </a:r>
            <a:endParaRPr lang="el-GR" dirty="0"/>
          </a:p>
        </p:txBody>
      </p:sp>
      <p:sp>
        <p:nvSpPr>
          <p:cNvPr id="3" name="Content Placeholder 2"/>
          <p:cNvSpPr>
            <a:spLocks noGrp="1"/>
          </p:cNvSpPr>
          <p:nvPr>
            <p:ph sz="half" idx="1"/>
          </p:nvPr>
        </p:nvSpPr>
        <p:spPr/>
        <p:txBody>
          <a:bodyPr/>
          <a:lstStyle/>
          <a:p>
            <a:pPr marL="0" indent="0">
              <a:buNone/>
            </a:pPr>
            <a:r>
              <a:rPr lang="el-GR" altLang="el-GR" b="1" dirty="0"/>
              <a:t>ΠΡΟΣΟΧΗ</a:t>
            </a:r>
            <a:r>
              <a:rPr lang="el-GR" altLang="el-GR" dirty="0"/>
              <a:t>: Επειδή η εφορευτική επιτροπή θα πρέπει να διαβάσει, τα παιδιά κάτω από τον πίνακα αναφοράς σταυρώνουν, δεν γράφουν μόνα τους, την προτίμησή τους στα ψηφοδέλτια τους.</a:t>
            </a:r>
          </a:p>
          <a:p>
            <a:pPr marL="0" indent="0">
              <a:buNone/>
            </a:pPr>
            <a:endParaRPr lang="el-GR" dirty="0"/>
          </a:p>
        </p:txBody>
      </p:sp>
      <p:pic>
        <p:nvPicPr>
          <p:cNvPr id="7" name="Picture 7" descr="Καταμέτρηση ψήφων"/>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48200" y="2035798"/>
            <a:ext cx="4038600" cy="3654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590073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«Μαζεύουμε χρήματα»</a:t>
            </a:r>
            <a:endParaRPr lang="el-GR" dirty="0"/>
          </a:p>
        </p:txBody>
      </p:sp>
      <p:sp>
        <p:nvSpPr>
          <p:cNvPr id="3" name="Content Placeholder 2"/>
          <p:cNvSpPr>
            <a:spLocks noGrp="1"/>
          </p:cNvSpPr>
          <p:nvPr>
            <p:ph sz="half" idx="1"/>
          </p:nvPr>
        </p:nvSpPr>
        <p:spPr/>
        <p:txBody>
          <a:bodyPr/>
          <a:lstStyle/>
          <a:p>
            <a:pPr marL="0" indent="0">
              <a:buNone/>
            </a:pPr>
            <a:r>
              <a:rPr lang="el-GR" altLang="el-GR" dirty="0"/>
              <a:t>Τα παιδιά αναλαμβάνουν να μαζέψουν τα ίδια τα χρήματα της εκδρομής. Καθένας που φέρνει τα χρήματα, το σημειώνει στην αντίστοιχη λίστα.</a:t>
            </a:r>
          </a:p>
          <a:p>
            <a:endParaRPr lang="el-GR" dirty="0"/>
          </a:p>
        </p:txBody>
      </p:sp>
      <p:pic>
        <p:nvPicPr>
          <p:cNvPr id="5" name="Picture 6" descr="Λίστα"/>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44008" y="1772816"/>
            <a:ext cx="4038600" cy="32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189224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«Επί χάρτου»</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sz="2600" dirty="0"/>
              <a:t>Τα παιδιά μελετούν τον χάρτη και ονειρεύονται ταξίδια στην Ελλάδα. Υπογραμμίζουν τα μέρη που θέλουν να επισκεφτούν και αποφασίζουν πώς θα πάνε. Παιχνίδια-μέσα μεταφοράς μπορούν να κυκλοφορούν ελεύθερα από νησί σε νησί και από προορισμό σε προορισμό.</a:t>
            </a:r>
          </a:p>
          <a:p>
            <a:endParaRPr lang="el-GR" sz="2600" dirty="0"/>
          </a:p>
        </p:txBody>
      </p:sp>
      <p:pic>
        <p:nvPicPr>
          <p:cNvPr id="5" name="Picture 7" descr="Χάρτης"/>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48200" y="1936769"/>
            <a:ext cx="4038600" cy="3852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600173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«Στον κινηματογράφο» (1/3)</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sz="2600" dirty="0"/>
              <a:t>Πριν τα παιδιά προγραμματίσουν μια επίσκεψη στον κινηματογράφο θα πρέπει να συζητήσουν, και ενδεχομένως να προβάρουν στο σχολείο: </a:t>
            </a:r>
          </a:p>
          <a:p>
            <a:r>
              <a:rPr lang="el-GR" altLang="el-GR" sz="2600" dirty="0" smtClean="0"/>
              <a:t>Πώς </a:t>
            </a:r>
            <a:r>
              <a:rPr lang="el-GR" altLang="el-GR" sz="2600" dirty="0"/>
              <a:t>είναι το εισιτήριο και πώς θα το ξεχωρίσουν από άλλα εισιτήρια.</a:t>
            </a:r>
          </a:p>
          <a:p>
            <a:pPr marL="0" indent="0">
              <a:buNone/>
            </a:pPr>
            <a:endParaRPr lang="el-GR" sz="2600" dirty="0"/>
          </a:p>
        </p:txBody>
      </p:sp>
      <p:pic>
        <p:nvPicPr>
          <p:cNvPr id="5" name="Picture 6" descr="Αληθινά εισιτήρια"/>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716016" y="1988840"/>
            <a:ext cx="4038600" cy="381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22472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Παρουσιολόγιο πραγματικό δέντρο"/>
          <p:cNvPicPr>
            <a:picLocks noGrp="1" noChangeAspect="1" noChangeArrowheads="1"/>
          </p:cNvPicPr>
          <p:nvPr>
            <p:ph type="pic" idx="1"/>
          </p:nvPr>
        </p:nvPicPr>
        <p:blipFill>
          <a:blip r:embed="rId2" cstate="screen">
            <a:extLst>
              <a:ext uri="{28A0092B-C50C-407E-A947-70E740481C1C}">
                <a14:useLocalDpi xmlns:a14="http://schemas.microsoft.com/office/drawing/2010/main"/>
              </a:ext>
            </a:extLst>
          </a:blip>
          <a:srcRect/>
          <a:stretch>
            <a:fillRect/>
          </a:stretch>
        </p:blipFill>
        <p:spPr>
          <a:xfrm>
            <a:off x="1543050" y="1556792"/>
            <a:ext cx="6057900" cy="3816424"/>
          </a:xfrm>
        </p:spPr>
      </p:pic>
      <p:sp>
        <p:nvSpPr>
          <p:cNvPr id="7" name="Text Placeholder 6"/>
          <p:cNvSpPr>
            <a:spLocks noGrp="1"/>
          </p:cNvSpPr>
          <p:nvPr>
            <p:ph type="body" sz="half" idx="2"/>
          </p:nvPr>
        </p:nvSpPr>
        <p:spPr>
          <a:xfrm>
            <a:off x="1490464" y="5373216"/>
            <a:ext cx="6163072" cy="798984"/>
          </a:xfrm>
        </p:spPr>
        <p:txBody>
          <a:bodyPr>
            <a:normAutofit fontScale="92500"/>
          </a:bodyPr>
          <a:lstStyle/>
          <a:p>
            <a:r>
              <a:rPr lang="el-GR" altLang="en-US" sz="2400" dirty="0"/>
              <a:t>Μετά μετρούνται οι </a:t>
            </a:r>
            <a:r>
              <a:rPr lang="el-GR" altLang="en-US" sz="2400" dirty="0" smtClean="0"/>
              <a:t>παρουσίες </a:t>
            </a:r>
            <a:r>
              <a:rPr lang="el-GR" altLang="en-US" sz="2400" dirty="0"/>
              <a:t>σε μια κατασκευή που θα μπορούσε να είναι τρισδιάστατη.</a:t>
            </a:r>
          </a:p>
          <a:p>
            <a:endParaRPr lang="el-GR" altLang="en-US" dirty="0"/>
          </a:p>
          <a:p>
            <a:endParaRPr lang="el-GR" dirty="0"/>
          </a:p>
        </p:txBody>
      </p:sp>
      <p:sp>
        <p:nvSpPr>
          <p:cNvPr id="9" name="Title 8"/>
          <p:cNvSpPr>
            <a:spLocks noGrp="1"/>
          </p:cNvSpPr>
          <p:nvPr>
            <p:ph type="title"/>
          </p:nvPr>
        </p:nvSpPr>
        <p:spPr/>
        <p:txBody>
          <a:bodyPr/>
          <a:lstStyle/>
          <a:p>
            <a:r>
              <a:rPr lang="el-GR" altLang="en-US" dirty="0"/>
              <a:t>Δέντρο παρουσιών </a:t>
            </a:r>
            <a:r>
              <a:rPr lang="el-GR" altLang="en-US" dirty="0" smtClean="0"/>
              <a:t>(2/2</a:t>
            </a:r>
            <a:r>
              <a:rPr lang="el-GR" altLang="en-US" dirty="0"/>
              <a:t>)</a:t>
            </a:r>
            <a:endParaRPr lang="el-GR" dirty="0"/>
          </a:p>
        </p:txBody>
      </p:sp>
    </p:spTree>
    <p:extLst>
      <p:ext uri="{BB962C8B-B14F-4D97-AF65-F5344CB8AC3E}">
        <p14:creationId xmlns:p14="http://schemas.microsoft.com/office/powerpoint/2010/main" val="388701360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«Στον κινηματογράφο» </a:t>
            </a:r>
            <a:r>
              <a:rPr lang="el-GR" altLang="el-GR" dirty="0" smtClean="0"/>
              <a:t>(2/3</a:t>
            </a:r>
            <a:r>
              <a:rPr lang="el-GR" altLang="el-GR" dirty="0"/>
              <a:t>)</a:t>
            </a:r>
            <a:endParaRPr lang="el-GR" dirty="0"/>
          </a:p>
        </p:txBody>
      </p:sp>
      <p:sp>
        <p:nvSpPr>
          <p:cNvPr id="3" name="Content Placeholder 2"/>
          <p:cNvSpPr>
            <a:spLocks noGrp="1"/>
          </p:cNvSpPr>
          <p:nvPr>
            <p:ph sz="half" idx="1"/>
          </p:nvPr>
        </p:nvSpPr>
        <p:spPr/>
        <p:txBody>
          <a:bodyPr/>
          <a:lstStyle/>
          <a:p>
            <a:r>
              <a:rPr lang="el-GR" altLang="el-GR" dirty="0"/>
              <a:t>Πώς θα διαβάσουν το πρόγραμμα για να διαλέξουν το έργο που θα δουν.</a:t>
            </a:r>
          </a:p>
          <a:p>
            <a:endParaRPr lang="el-GR" dirty="0"/>
          </a:p>
        </p:txBody>
      </p:sp>
      <p:pic>
        <p:nvPicPr>
          <p:cNvPr id="5" name="Content Placeholder 4" descr="Πρόγραμμα κινηματογράφου"/>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4644008" y="1772816"/>
            <a:ext cx="4038600" cy="331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780767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«Στον κινηματογράφο» </a:t>
            </a:r>
            <a:r>
              <a:rPr lang="el-GR" altLang="el-GR" dirty="0" smtClean="0"/>
              <a:t>(3/3</a:t>
            </a:r>
            <a:r>
              <a:rPr lang="el-GR" altLang="el-GR" dirty="0"/>
              <a:t>)</a:t>
            </a:r>
            <a:endParaRPr lang="el-GR" dirty="0"/>
          </a:p>
        </p:txBody>
      </p:sp>
      <p:sp>
        <p:nvSpPr>
          <p:cNvPr id="3" name="Content Placeholder 2" descr="Ταξιθεσία"/>
          <p:cNvSpPr>
            <a:spLocks noGrp="1"/>
          </p:cNvSpPr>
          <p:nvPr>
            <p:ph sz="half" idx="1"/>
          </p:nvPr>
        </p:nvSpPr>
        <p:spPr/>
        <p:txBody>
          <a:bodyPr/>
          <a:lstStyle/>
          <a:p>
            <a:r>
              <a:rPr lang="el-GR" dirty="0" smtClean="0"/>
              <a:t>Πώς </a:t>
            </a:r>
            <a:r>
              <a:rPr lang="el-GR" dirty="0"/>
              <a:t>θα βρουν τη θέση τους στην αίθουσα. </a:t>
            </a:r>
            <a:r>
              <a:rPr lang="el-GR" dirty="0" smtClean="0"/>
              <a:t>Ίσως </a:t>
            </a:r>
            <a:r>
              <a:rPr lang="el-GR" dirty="0"/>
              <a:t>μια πρόβα στο σχολείο να βοηθήσει.</a:t>
            </a:r>
          </a:p>
        </p:txBody>
      </p:sp>
      <p:pic>
        <p:nvPicPr>
          <p:cNvPr id="5" name="Picture 5" descr="ΦΦ2"/>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4644008" y="1844824"/>
            <a:ext cx="4038600" cy="388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563719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«Σ</a:t>
            </a:r>
            <a:r>
              <a:rPr lang="en-US" altLang="el-GR" dirty="0" smtClean="0"/>
              <a:t>o</a:t>
            </a:r>
            <a:r>
              <a:rPr lang="el-GR" altLang="el-GR" dirty="0" smtClean="0"/>
              <a:t>υ</a:t>
            </a:r>
            <a:r>
              <a:rPr lang="en-US" altLang="el-GR" dirty="0" smtClean="0"/>
              <a:t> </a:t>
            </a:r>
            <a:r>
              <a:rPr lang="el-GR" altLang="el-GR" dirty="0" smtClean="0"/>
              <a:t>άρεσε;»</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sz="2400" dirty="0"/>
              <a:t>Βγαίνοντας τα παιδιά από τον κινηματογράφο δημοσιοποιούν τις κριτικές τους για την ταινία που παρακολούθησαν. Ακολουθώντας γνωστά πρότυπα, υιοθετούν ένα αξιολογικό σύστημα με αστεράκια. Υπογράφουν την κριτική τους και την ανακοινώνουν και στις άλλες τάξεις. </a:t>
            </a:r>
          </a:p>
        </p:txBody>
      </p:sp>
      <p:pic>
        <p:nvPicPr>
          <p:cNvPr id="5" name="Picture 7" descr="Αξιολόγηση ταινίας"/>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5252466" y="1682337"/>
            <a:ext cx="3423990" cy="436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039818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Σου εύχομαι να …</a:t>
            </a:r>
            <a:endParaRPr lang="el-GR" dirty="0"/>
          </a:p>
        </p:txBody>
      </p:sp>
      <p:pic>
        <p:nvPicPr>
          <p:cNvPr id="6" name="Picture 3" descr="Ευχές"/>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1561042" y="1557338"/>
            <a:ext cx="6034616"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790057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«Το δέντρο των ευχών»</a:t>
            </a:r>
            <a:endParaRPr lang="el-GR" dirty="0"/>
          </a:p>
        </p:txBody>
      </p:sp>
      <p:sp>
        <p:nvSpPr>
          <p:cNvPr id="4" name="Content Placeholder 3"/>
          <p:cNvSpPr>
            <a:spLocks noGrp="1"/>
          </p:cNvSpPr>
          <p:nvPr>
            <p:ph sz="half" idx="1"/>
          </p:nvPr>
        </p:nvSpPr>
        <p:spPr/>
        <p:txBody>
          <a:bodyPr/>
          <a:lstStyle/>
          <a:p>
            <a:pPr marL="0" indent="0">
              <a:buNone/>
            </a:pPr>
            <a:r>
              <a:rPr lang="el-GR" altLang="el-GR" dirty="0"/>
              <a:t>Το δέντρο των ευχών λειτουργεί ως πίνακας αναφοράς. Τα παιδιά τον συμβουλεύονται για να δημιουργήσουν τις κάρτες τους. </a:t>
            </a:r>
          </a:p>
        </p:txBody>
      </p:sp>
      <p:pic>
        <p:nvPicPr>
          <p:cNvPr id="6" name="Picture 4" descr="Δέντρο γεμάτο ευχές"/>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980375" y="1600200"/>
            <a:ext cx="3374249"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448823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Ευχές"/>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tretch>
            <a:fillRect/>
          </a:stretch>
        </p:blipFill>
        <p:spPr bwMode="auto">
          <a:xfrm>
            <a:off x="3635896" y="1628800"/>
            <a:ext cx="5111750" cy="2883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type="body" sz="half" idx="2"/>
          </p:nvPr>
        </p:nvSpPr>
        <p:spPr/>
        <p:txBody>
          <a:bodyPr>
            <a:normAutofit/>
          </a:bodyPr>
          <a:lstStyle/>
          <a:p>
            <a:pPr marL="0" indent="0">
              <a:buNone/>
            </a:pPr>
            <a:r>
              <a:rPr lang="el-GR" altLang="el-GR" sz="2400" dirty="0"/>
              <a:t>Τα παιδιά θα προσπαθήσουν, και παρά τη διαφορά στη γραμματοσειρά, να βρουν την ίδια ευχή στο φύλλο εργασίας που τους δίνεται. </a:t>
            </a:r>
          </a:p>
          <a:p>
            <a:endParaRPr lang="el-GR" sz="2400" dirty="0"/>
          </a:p>
        </p:txBody>
      </p:sp>
      <p:sp>
        <p:nvSpPr>
          <p:cNvPr id="2" name="Title 1"/>
          <p:cNvSpPr>
            <a:spLocks noGrp="1"/>
          </p:cNvSpPr>
          <p:nvPr>
            <p:ph type="title"/>
          </p:nvPr>
        </p:nvSpPr>
        <p:spPr/>
        <p:txBody>
          <a:bodyPr>
            <a:normAutofit/>
          </a:bodyPr>
          <a:lstStyle/>
          <a:p>
            <a:r>
              <a:rPr lang="el-GR" altLang="el-GR" dirty="0" smtClean="0"/>
              <a:t>«Φύλλο εργασίας»</a:t>
            </a:r>
            <a:endParaRPr lang="el-GR" dirty="0"/>
          </a:p>
        </p:txBody>
      </p:sp>
    </p:spTree>
    <p:extLst>
      <p:ext uri="{BB962C8B-B14F-4D97-AF65-F5344CB8AC3E}">
        <p14:creationId xmlns:p14="http://schemas.microsoft.com/office/powerpoint/2010/main" val="177689509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altLang="el-GR" dirty="0" smtClean="0"/>
              <a:t>«Μπουγάδα ευχών»</a:t>
            </a:r>
            <a:endParaRPr lang="el-GR" dirty="0"/>
          </a:p>
        </p:txBody>
      </p:sp>
      <p:sp>
        <p:nvSpPr>
          <p:cNvPr id="5" name="Content Placeholder 4"/>
          <p:cNvSpPr>
            <a:spLocks noGrp="1"/>
          </p:cNvSpPr>
          <p:nvPr>
            <p:ph sz="half" idx="1"/>
          </p:nvPr>
        </p:nvSpPr>
        <p:spPr/>
        <p:txBody>
          <a:bodyPr>
            <a:normAutofit/>
          </a:bodyPr>
          <a:lstStyle/>
          <a:p>
            <a:pPr marL="0" indent="0">
              <a:buNone/>
            </a:pPr>
            <a:r>
              <a:rPr lang="el-GR" altLang="el-GR" dirty="0"/>
              <a:t>Είναι καλό οι ευχές πρότυπο, τις οποίες συχνά τα παιδιά χρησιμοποιούν για να γράψουν τις δικές τους να μπορούν να μετακινηθούν μέχρι τα θρανία τους. Ευχές καρφιτσωμένες με μανταλάκι μπορούν πάντα να αλλάξουν θέση.</a:t>
            </a:r>
          </a:p>
          <a:p>
            <a:endParaRPr lang="el-GR" dirty="0"/>
          </a:p>
        </p:txBody>
      </p:sp>
      <p:pic>
        <p:nvPicPr>
          <p:cNvPr id="7" name="Picture 5" descr="Ευχές καρφιτσωμένες με μανταλάκι "/>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bwMode="auto">
          <a:xfrm>
            <a:off x="4932040" y="1844824"/>
            <a:ext cx="3575885" cy="345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764512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«Η καρδιά των ευχών»</a:t>
            </a:r>
            <a:endParaRPr lang="el-GR" dirty="0"/>
          </a:p>
        </p:txBody>
      </p:sp>
      <p:sp>
        <p:nvSpPr>
          <p:cNvPr id="3" name="Content Placeholder 2"/>
          <p:cNvSpPr>
            <a:spLocks noGrp="1"/>
          </p:cNvSpPr>
          <p:nvPr>
            <p:ph sz="half" idx="1"/>
          </p:nvPr>
        </p:nvSpPr>
        <p:spPr>
          <a:xfrm>
            <a:off x="457200" y="1600200"/>
            <a:ext cx="3754760" cy="4525963"/>
          </a:xfrm>
        </p:spPr>
        <p:txBody>
          <a:bodyPr/>
          <a:lstStyle/>
          <a:p>
            <a:pPr marL="0" indent="0">
              <a:buNone/>
            </a:pPr>
            <a:r>
              <a:rPr lang="el-GR" altLang="el-GR" dirty="0"/>
              <a:t>Για τη γιορτή της μητέρας τα παιδιά γράφουν ευχές σε καρδιές. Μετά δημιουργούν μια μεγάλη καρδιά που χωρά όλες τις ευχές για όλες τις μαμάδες.</a:t>
            </a:r>
          </a:p>
        </p:txBody>
      </p:sp>
      <p:pic>
        <p:nvPicPr>
          <p:cNvPr id="5" name="Picture 2" descr="Καρδιά γεμάτη ευχές"/>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bwMode="auto">
          <a:xfrm>
            <a:off x="4479728" y="1772816"/>
            <a:ext cx="4148012" cy="32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938089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«Το δένδρο των ευχών» (1/4)</a:t>
            </a:r>
            <a:endParaRPr lang="el-GR" dirty="0"/>
          </a:p>
        </p:txBody>
      </p:sp>
      <p:sp>
        <p:nvSpPr>
          <p:cNvPr id="3" name="Content Placeholder 2"/>
          <p:cNvSpPr>
            <a:spLocks noGrp="1"/>
          </p:cNvSpPr>
          <p:nvPr>
            <p:ph sz="half" idx="1"/>
          </p:nvPr>
        </p:nvSpPr>
        <p:spPr/>
        <p:txBody>
          <a:bodyPr/>
          <a:lstStyle/>
          <a:p>
            <a:pPr marL="0" indent="0">
              <a:buNone/>
            </a:pPr>
            <a:r>
              <a:rPr lang="el-GR" altLang="el-GR" dirty="0"/>
              <a:t>Σε ειδικές περιπτώσεις, όπως για παράδειγμα, τα Χριστούγεννα, δημιουργείται το δέντρο με τις ευχές. </a:t>
            </a:r>
            <a:endParaRPr lang="el-GR" dirty="0"/>
          </a:p>
        </p:txBody>
      </p:sp>
      <p:pic>
        <p:nvPicPr>
          <p:cNvPr id="5" name="Content Placeholder 4" descr="Χριστουγεννιάτικο δέντρο με ευχές"/>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48200" y="1685236"/>
            <a:ext cx="4038600" cy="4355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928021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a:t>«Το δένδρο των ευχών» </a:t>
            </a:r>
            <a:r>
              <a:rPr lang="el-GR" altLang="el-GR" dirty="0" smtClean="0"/>
              <a:t>(2/4</a:t>
            </a:r>
            <a:r>
              <a:rPr lang="el-GR" altLang="el-GR" dirty="0"/>
              <a:t>)</a:t>
            </a:r>
            <a:endParaRPr lang="el-GR" dirty="0"/>
          </a:p>
        </p:txBody>
      </p:sp>
      <p:sp>
        <p:nvSpPr>
          <p:cNvPr id="3" name="Content Placeholder 2"/>
          <p:cNvSpPr>
            <a:spLocks noGrp="1"/>
          </p:cNvSpPr>
          <p:nvPr>
            <p:ph sz="half" idx="1"/>
          </p:nvPr>
        </p:nvSpPr>
        <p:spPr/>
        <p:txBody>
          <a:bodyPr/>
          <a:lstStyle/>
          <a:p>
            <a:pPr marL="0" indent="0">
              <a:buNone/>
            </a:pPr>
            <a:r>
              <a:rPr lang="el-GR" altLang="el-GR" dirty="0" smtClean="0"/>
              <a:t>Στα </a:t>
            </a:r>
            <a:r>
              <a:rPr lang="el-GR" altLang="el-GR" dirty="0"/>
              <a:t>στολίδια υπάρχουν αντίστοιχες ευχές.</a:t>
            </a:r>
          </a:p>
          <a:p>
            <a:endParaRPr lang="el-GR" dirty="0"/>
          </a:p>
        </p:txBody>
      </p:sp>
      <p:pic>
        <p:nvPicPr>
          <p:cNvPr id="6" name="Content Placeholder 5" descr="Χριστουγεννιάτικα στολίδια με ευχές"/>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97566" y="1600200"/>
            <a:ext cx="3939867"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00808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smtClean="0"/>
              <a:t>Άλλα σχέδια</a:t>
            </a:r>
            <a:endParaRPr lang="el-GR" dirty="0"/>
          </a:p>
        </p:txBody>
      </p:sp>
      <p:sp>
        <p:nvSpPr>
          <p:cNvPr id="6" name="Content Placeholder 5"/>
          <p:cNvSpPr>
            <a:spLocks noGrp="1"/>
          </p:cNvSpPr>
          <p:nvPr>
            <p:ph sz="half" idx="1"/>
          </p:nvPr>
        </p:nvSpPr>
        <p:spPr>
          <a:xfrm>
            <a:off x="457200" y="1600201"/>
            <a:ext cx="4038600" cy="2332856"/>
          </a:xfrm>
        </p:spPr>
        <p:txBody>
          <a:bodyPr/>
          <a:lstStyle/>
          <a:p>
            <a:pPr marL="0" indent="0">
              <a:buNone/>
            </a:pPr>
            <a:r>
              <a:rPr lang="el-GR" altLang="en-US" dirty="0"/>
              <a:t>Το </a:t>
            </a:r>
            <a:r>
              <a:rPr lang="el-GR" altLang="en-US" dirty="0" err="1"/>
              <a:t>Παρουσιολόγιο</a:t>
            </a:r>
            <a:r>
              <a:rPr lang="el-GR" altLang="en-US" dirty="0"/>
              <a:t> θα μπορούσε να πάρει διάφορες μορφές. Όπως για παράδειγμα τη μορφή ολάνθιστου κήπου.</a:t>
            </a:r>
          </a:p>
          <a:p>
            <a:endParaRPr lang="el-GR" dirty="0"/>
          </a:p>
        </p:txBody>
      </p:sp>
      <p:pic>
        <p:nvPicPr>
          <p:cNvPr id="9" name="Picture 8" descr="Παρουσιολόγιο λουλούδια"/>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a:xfrm>
            <a:off x="1259632" y="3933056"/>
            <a:ext cx="1872208" cy="2141338"/>
          </a:xfrm>
          <a:prstGeom prst="rect">
            <a:avLst/>
          </a:prstGeom>
        </p:spPr>
      </p:pic>
      <p:pic>
        <p:nvPicPr>
          <p:cNvPr id="8" name="Picture 11" descr="Παρουσιολόγιο λουλούδια"/>
          <p:cNvPicPr>
            <a:picLocks noGrp="1" noChangeAspect="1" noChangeArrowheads="1"/>
          </p:cNvPicPr>
          <p:nvPr>
            <p:ph sz="half" idx="2"/>
          </p:nvPr>
        </p:nvPicPr>
        <p:blipFill>
          <a:blip r:embed="rId4" cstate="screen">
            <a:extLst>
              <a:ext uri="{28A0092B-C50C-407E-A947-70E740481C1C}">
                <a14:useLocalDpi xmlns:a14="http://schemas.microsoft.com/office/drawing/2010/main"/>
              </a:ext>
            </a:extLst>
          </a:blip>
          <a:srcRect/>
          <a:stretch>
            <a:fillRect/>
          </a:stretch>
        </p:blipFill>
        <p:spPr>
          <a:xfrm>
            <a:off x="4855927" y="1600200"/>
            <a:ext cx="3623146" cy="4525963"/>
          </a:xfrm>
          <a:noFill/>
        </p:spPr>
      </p:pic>
    </p:spTree>
    <p:custDataLst>
      <p:tags r:id="rId1"/>
    </p:custDataLst>
    <p:extLst>
      <p:ext uri="{BB962C8B-B14F-4D97-AF65-F5344CB8AC3E}">
        <p14:creationId xmlns:p14="http://schemas.microsoft.com/office/powerpoint/2010/main" val="351019088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«Το δένδρο των ευχών» </a:t>
            </a:r>
            <a:r>
              <a:rPr lang="el-GR" altLang="el-GR" dirty="0" smtClean="0"/>
              <a:t>(3/4</a:t>
            </a:r>
            <a:r>
              <a:rPr lang="el-GR" altLang="el-GR" dirty="0"/>
              <a:t>)</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sz="2600" dirty="0"/>
              <a:t>Τα παιδιά έχουν την υποχρέωση να τοποθετήσουν τα στολίδια πάνω στην αντίστοιχη ευχή. Η νηπιαγωγός τους δίνει το στολίδι, διαβάζει μεγαλόφωνα και εκείνα βρίσκουν τη θέση του στολιδιού πάνω στο δέντρο.</a:t>
            </a:r>
          </a:p>
          <a:p>
            <a:endParaRPr lang="el-GR" sz="2600" dirty="0"/>
          </a:p>
        </p:txBody>
      </p:sp>
      <p:pic>
        <p:nvPicPr>
          <p:cNvPr id="5" name="Content Placeholder 4" descr="Τα παιδιά στολίζουν το δέντρο των ευχών"/>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777452" y="1600200"/>
            <a:ext cx="3780096"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195330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«Το δένδρο των ευχών» </a:t>
            </a:r>
            <a:r>
              <a:rPr lang="el-GR" altLang="el-GR" dirty="0" smtClean="0"/>
              <a:t>(4/4</a:t>
            </a:r>
            <a:r>
              <a:rPr lang="el-GR" altLang="el-GR" dirty="0"/>
              <a:t>)</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sz="2600" dirty="0"/>
              <a:t>Αν πάλι ο αναγνωστικός στόχος δεν είναι να διαβάσουν τα παιδιά, αλλά να γράψουν, το δέντρο των ευχών θα στολιστεί με στολίδια που θα κόψουν τα ίδια τα παιδιά και θα τα τοποθετήσουν πάνω του. Φτάνει πρώτα να γράψουν σε αυτά κάποια ευχή.</a:t>
            </a:r>
          </a:p>
          <a:p>
            <a:endParaRPr lang="el-GR" sz="2600" dirty="0"/>
          </a:p>
        </p:txBody>
      </p:sp>
      <p:pic>
        <p:nvPicPr>
          <p:cNvPr id="5" name="Picture 7" descr="Αυτοσχέδια στολίδια"/>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932040" y="1600200"/>
            <a:ext cx="374441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202764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«Χρόνια πολλά» (1/2)</a:t>
            </a:r>
            <a:endParaRPr lang="el-GR" dirty="0"/>
          </a:p>
        </p:txBody>
      </p:sp>
      <p:sp>
        <p:nvSpPr>
          <p:cNvPr id="3" name="Content Placeholder 2"/>
          <p:cNvSpPr>
            <a:spLocks noGrp="1"/>
          </p:cNvSpPr>
          <p:nvPr>
            <p:ph sz="half" idx="1"/>
          </p:nvPr>
        </p:nvSpPr>
        <p:spPr/>
        <p:txBody>
          <a:bodyPr/>
          <a:lstStyle/>
          <a:p>
            <a:pPr marL="0" indent="0">
              <a:buNone/>
            </a:pPr>
            <a:r>
              <a:rPr lang="el-GR" altLang="el-GR" dirty="0"/>
              <a:t>Προκειμένου τα παιδιά να εξοικειωθούν και να μάθουν να διαβάζουν την ευχή </a:t>
            </a:r>
            <a:r>
              <a:rPr lang="el-GR" altLang="el-GR" dirty="0" smtClean="0"/>
              <a:t>«Χρόνια Πολλά»,</a:t>
            </a:r>
            <a:r>
              <a:rPr lang="en-GB" altLang="el-GR" dirty="0" smtClean="0"/>
              <a:t> </a:t>
            </a:r>
            <a:r>
              <a:rPr lang="el-GR" altLang="el-GR" dirty="0" smtClean="0"/>
              <a:t>χριστουγεννιάτικα </a:t>
            </a:r>
            <a:r>
              <a:rPr lang="el-GR" altLang="el-GR" dirty="0"/>
              <a:t>δέντρα φιλοξενούν το </a:t>
            </a:r>
            <a:r>
              <a:rPr lang="el-GR" altLang="el-GR" dirty="0" smtClean="0"/>
              <a:t>«Χρόνια» και </a:t>
            </a:r>
            <a:r>
              <a:rPr lang="el-GR" altLang="el-GR" dirty="0"/>
              <a:t>χριστουγεννιάτικα δώρα το </a:t>
            </a:r>
            <a:r>
              <a:rPr lang="el-GR" altLang="el-GR" dirty="0" smtClean="0"/>
              <a:t>«Πολλά».</a:t>
            </a:r>
            <a:endParaRPr lang="el-GR" dirty="0"/>
          </a:p>
        </p:txBody>
      </p:sp>
      <p:pic>
        <p:nvPicPr>
          <p:cNvPr id="5" name="Content Placeholder 4" descr="Χάρτινες ευχές"/>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99982" y="1600200"/>
            <a:ext cx="3935036"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649346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«Χρόνια πολλά» </a:t>
            </a:r>
            <a:r>
              <a:rPr lang="el-GR" altLang="el-GR" dirty="0" smtClean="0"/>
              <a:t>(2/2</a:t>
            </a:r>
            <a:r>
              <a:rPr lang="el-GR" altLang="el-GR" dirty="0"/>
              <a:t>)</a:t>
            </a:r>
            <a:endParaRPr lang="el-GR" dirty="0"/>
          </a:p>
        </p:txBody>
      </p:sp>
      <p:sp>
        <p:nvSpPr>
          <p:cNvPr id="4" name="Content Placeholder 3"/>
          <p:cNvSpPr>
            <a:spLocks noGrp="1"/>
          </p:cNvSpPr>
          <p:nvPr>
            <p:ph sz="half" idx="2"/>
          </p:nvPr>
        </p:nvSpPr>
        <p:spPr/>
        <p:txBody>
          <a:bodyPr/>
          <a:lstStyle/>
          <a:p>
            <a:pPr marL="0" indent="0">
              <a:buNone/>
            </a:pPr>
            <a:r>
              <a:rPr lang="el-GR" altLang="el-GR" dirty="0"/>
              <a:t>Τα παιδιά θα κόψουν γύρω </a:t>
            </a:r>
            <a:r>
              <a:rPr lang="el-GR" altLang="el-GR" dirty="0" err="1"/>
              <a:t>γύρω</a:t>
            </a:r>
            <a:r>
              <a:rPr lang="el-GR" altLang="el-GR" dirty="0"/>
              <a:t> και θα τοποθετήσουν, πάνω σε ένα λευκό χαρτί, το δέντρο και το δώρο, σε τέτοια θέση ώστε να σχηματίζεται σωστά η ευχή. </a:t>
            </a:r>
          </a:p>
          <a:p>
            <a:endParaRPr lang="el-GR" dirty="0"/>
          </a:p>
        </p:txBody>
      </p:sp>
      <p:pic>
        <p:nvPicPr>
          <p:cNvPr id="5" name="Content Placeholder 4" descr="Χάρτινες ευχές"/>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rcRect/>
          <a:stretch>
            <a:fillRect/>
          </a:stretch>
        </p:blipFill>
        <p:spPr bwMode="auto">
          <a:xfrm>
            <a:off x="508982" y="1600200"/>
            <a:ext cx="3935036"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354580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«Χριστουγεννιάτικες κάρτες» (1/4)</a:t>
            </a:r>
            <a:endParaRPr lang="el-GR" dirty="0"/>
          </a:p>
        </p:txBody>
      </p:sp>
      <p:sp>
        <p:nvSpPr>
          <p:cNvPr id="3" name="Content Placeholder 2"/>
          <p:cNvSpPr>
            <a:spLocks noGrp="1"/>
          </p:cNvSpPr>
          <p:nvPr>
            <p:ph sz="half" idx="1"/>
          </p:nvPr>
        </p:nvSpPr>
        <p:spPr/>
        <p:txBody>
          <a:bodyPr/>
          <a:lstStyle/>
          <a:p>
            <a:pPr marL="0" indent="0">
              <a:buNone/>
            </a:pPr>
            <a:r>
              <a:rPr lang="el-GR" altLang="el-GR" dirty="0"/>
              <a:t>Τα παιδιά καταλήγουν σε δύο ευχές. Στη συνέχεια δημιουργούνται οι καρτέλες που θα λειτουργήσουν ως πρότυπο. Τα παιδιά τις διαβάζουν και επιλέγουν ποια από τις δύο προτιμούν.</a:t>
            </a:r>
          </a:p>
          <a:p>
            <a:endParaRPr lang="el-GR" dirty="0"/>
          </a:p>
        </p:txBody>
      </p:sp>
      <p:pic>
        <p:nvPicPr>
          <p:cNvPr id="5" name="Content Placeholder 4" descr="Άγιος Βασίλης"/>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44008" y="1772816"/>
            <a:ext cx="40386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184376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«Χριστουγεννιάτικες κάρτες» </a:t>
            </a:r>
            <a:r>
              <a:rPr lang="el-GR" altLang="el-GR" dirty="0" smtClean="0"/>
              <a:t>(2/4</a:t>
            </a:r>
            <a:r>
              <a:rPr lang="el-GR" altLang="el-GR" dirty="0"/>
              <a:t>)</a:t>
            </a:r>
            <a:endParaRPr lang="el-GR" dirty="0"/>
          </a:p>
        </p:txBody>
      </p:sp>
      <p:sp>
        <p:nvSpPr>
          <p:cNvPr id="3" name="Content Placeholder 2"/>
          <p:cNvSpPr>
            <a:spLocks noGrp="1"/>
          </p:cNvSpPr>
          <p:nvPr>
            <p:ph sz="half" idx="1"/>
          </p:nvPr>
        </p:nvSpPr>
        <p:spPr/>
        <p:txBody>
          <a:bodyPr/>
          <a:lstStyle/>
          <a:p>
            <a:pPr marL="0" indent="0">
              <a:buNone/>
            </a:pPr>
            <a:r>
              <a:rPr lang="el-GR" altLang="el-GR" dirty="0"/>
              <a:t>Αν θέλουν γράφουν στις κάρτες τους μια από τις δυο ευχές. Προσθέτουν μια ζωγραφιά. </a:t>
            </a:r>
          </a:p>
        </p:txBody>
      </p:sp>
      <p:pic>
        <p:nvPicPr>
          <p:cNvPr id="5" name="Picture 3" descr="Παιδική χριστουγεννιάτικη κάρτα"/>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48200" y="1840614"/>
            <a:ext cx="4038600" cy="4045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043239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«Χριστουγεννιάτικες κάρτες» </a:t>
            </a:r>
            <a:r>
              <a:rPr lang="el-GR" altLang="el-GR" dirty="0" smtClean="0"/>
              <a:t>(3/4</a:t>
            </a:r>
            <a:r>
              <a:rPr lang="el-GR" altLang="el-GR" dirty="0"/>
              <a:t>)</a:t>
            </a:r>
            <a:endParaRPr lang="el-GR" dirty="0"/>
          </a:p>
        </p:txBody>
      </p:sp>
      <p:sp>
        <p:nvSpPr>
          <p:cNvPr id="3" name="Content Placeholder 2"/>
          <p:cNvSpPr>
            <a:spLocks noGrp="1"/>
          </p:cNvSpPr>
          <p:nvPr>
            <p:ph sz="half" idx="1"/>
          </p:nvPr>
        </p:nvSpPr>
        <p:spPr/>
        <p:txBody>
          <a:bodyPr/>
          <a:lstStyle/>
          <a:p>
            <a:pPr marL="0" indent="0">
              <a:buNone/>
            </a:pPr>
            <a:r>
              <a:rPr lang="el-GR" altLang="el-GR" dirty="0" smtClean="0"/>
              <a:t>Δεν </a:t>
            </a:r>
            <a:r>
              <a:rPr lang="el-GR" altLang="el-GR" dirty="0"/>
              <a:t>ξεχνούν να γράψουν στο φάκελο αποστολέα και παραλήπτη.</a:t>
            </a:r>
          </a:p>
          <a:p>
            <a:endParaRPr lang="el-GR" dirty="0"/>
          </a:p>
        </p:txBody>
      </p:sp>
      <p:pic>
        <p:nvPicPr>
          <p:cNvPr id="6" name="Picture 4" descr="Παιδική χριστουγεννιάτικη κάρτα"/>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44009" y="1600200"/>
            <a:ext cx="4032448"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849295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«Χριστουγεννιάτικες κάρτες» </a:t>
            </a:r>
            <a:r>
              <a:rPr lang="el-GR" altLang="el-GR" dirty="0" smtClean="0"/>
              <a:t>(4/4</a:t>
            </a:r>
            <a:r>
              <a:rPr lang="el-GR" altLang="el-GR" dirty="0"/>
              <a:t>)</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sz="2400" dirty="0"/>
              <a:t>Φυσικά, και ανάλογα με το επίπεδο των παιδιών, οι ευχές ενδέχεται να είναι περισσότερες από δύο</a:t>
            </a:r>
            <a:r>
              <a:rPr lang="el-GR" altLang="el-GR" sz="2400" dirty="0" smtClean="0"/>
              <a:t>.</a:t>
            </a:r>
            <a:r>
              <a:rPr lang="en-GB" altLang="el-GR" sz="2400" dirty="0" smtClean="0"/>
              <a:t> </a:t>
            </a:r>
            <a:r>
              <a:rPr lang="el-GR" altLang="el-GR" sz="2400" dirty="0"/>
              <a:t>Σε όλες τις περιπτώσεις όμως είναι καλό να έχουν τη μορφή αποσπώμενων καρτών, ούτως ώστε να μπορούν να μεταφερθούν στο τραπεζάκι των παιδιών και να χρησιμεύσουν ως πρότυπο.</a:t>
            </a:r>
          </a:p>
          <a:p>
            <a:pPr marL="0" indent="0">
              <a:buNone/>
            </a:pPr>
            <a:endParaRPr lang="el-GR" altLang="el-GR" sz="2400" dirty="0"/>
          </a:p>
          <a:p>
            <a:endParaRPr lang="el-GR" sz="2400" dirty="0"/>
          </a:p>
        </p:txBody>
      </p:sp>
      <p:pic>
        <p:nvPicPr>
          <p:cNvPr id="5" name="Picture 7" descr="Παιδική χριστουγεννιάτικη κάρτα"/>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48200" y="1646877"/>
            <a:ext cx="4038600" cy="4432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342216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l-GR" dirty="0" smtClean="0"/>
              <a:t>«Το αστέρι των Χριστουγέννων» (1/2)</a:t>
            </a:r>
            <a:endParaRPr lang="el-GR" dirty="0"/>
          </a:p>
        </p:txBody>
      </p:sp>
      <p:sp>
        <p:nvSpPr>
          <p:cNvPr id="3" name="Content Placeholder 2"/>
          <p:cNvSpPr>
            <a:spLocks noGrp="1"/>
          </p:cNvSpPr>
          <p:nvPr>
            <p:ph sz="half" idx="1"/>
          </p:nvPr>
        </p:nvSpPr>
        <p:spPr>
          <a:xfrm>
            <a:off x="457200" y="1600200"/>
            <a:ext cx="3322712" cy="4525963"/>
          </a:xfrm>
        </p:spPr>
        <p:txBody>
          <a:bodyPr/>
          <a:lstStyle/>
          <a:p>
            <a:pPr marL="0" indent="0">
              <a:buNone/>
            </a:pPr>
            <a:r>
              <a:rPr lang="el-GR" altLang="el-GR" dirty="0"/>
              <a:t>Τα παιδιά γράφουν τις ευχές τους πάνω σε αστέρια. </a:t>
            </a:r>
          </a:p>
          <a:p>
            <a:endParaRPr lang="el-GR" dirty="0"/>
          </a:p>
        </p:txBody>
      </p:sp>
      <p:pic>
        <p:nvPicPr>
          <p:cNvPr id="5" name="Content Placeholder 4" descr="Αστέρια με ευχές"/>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087544" y="1700808"/>
            <a:ext cx="4595064" cy="3384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286822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l-GR" dirty="0"/>
              <a:t>«Το αστέρι των Χριστουγέννων» </a:t>
            </a:r>
            <a:r>
              <a:rPr lang="el-GR" altLang="el-GR" dirty="0" smtClean="0"/>
              <a:t>(2/2</a:t>
            </a:r>
            <a:r>
              <a:rPr lang="el-GR" altLang="el-GR" dirty="0"/>
              <a:t>)</a:t>
            </a:r>
            <a:endParaRPr lang="el-GR" dirty="0"/>
          </a:p>
        </p:txBody>
      </p:sp>
      <p:sp>
        <p:nvSpPr>
          <p:cNvPr id="3" name="Content Placeholder 2"/>
          <p:cNvSpPr>
            <a:spLocks noGrp="1"/>
          </p:cNvSpPr>
          <p:nvPr>
            <p:ph sz="half" idx="1"/>
          </p:nvPr>
        </p:nvSpPr>
        <p:spPr>
          <a:xfrm>
            <a:off x="457200" y="1600200"/>
            <a:ext cx="3682752" cy="4525963"/>
          </a:xfrm>
        </p:spPr>
        <p:txBody>
          <a:bodyPr/>
          <a:lstStyle/>
          <a:p>
            <a:pPr marL="0" indent="0">
              <a:buNone/>
            </a:pPr>
            <a:r>
              <a:rPr lang="el-GR" altLang="el-GR" dirty="0"/>
              <a:t>Μετά τις κρεμούν όλες μαζί για να στολίσουν τον τοίχο της τάξης.</a:t>
            </a:r>
          </a:p>
          <a:p>
            <a:endParaRPr lang="el-GR" dirty="0"/>
          </a:p>
        </p:txBody>
      </p:sp>
      <p:pic>
        <p:nvPicPr>
          <p:cNvPr id="5" name="Picture 3" descr="Αστέρια με ευχές"/>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bwMode="auto">
          <a:xfrm>
            <a:off x="4331062" y="1772816"/>
            <a:ext cx="4319920" cy="352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5136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«Ολάνθιστος κήπος»</a:t>
            </a:r>
            <a:endParaRPr lang="el-GR" dirty="0"/>
          </a:p>
        </p:txBody>
      </p:sp>
      <p:sp>
        <p:nvSpPr>
          <p:cNvPr id="3" name="Content Placeholder 2"/>
          <p:cNvSpPr>
            <a:spLocks noGrp="1"/>
          </p:cNvSpPr>
          <p:nvPr>
            <p:ph sz="half" idx="1"/>
          </p:nvPr>
        </p:nvSpPr>
        <p:spPr/>
        <p:txBody>
          <a:bodyPr/>
          <a:lstStyle/>
          <a:p>
            <a:pPr marL="0" indent="0">
              <a:buNone/>
            </a:pPr>
            <a:r>
              <a:rPr lang="el-GR" altLang="en-US" dirty="0"/>
              <a:t>Τα λουλούδια περιμένουν τα παιδιά. Εκείνα βρίσκουν το όνομά τους. Μετά βάζουν το λουλούδι τους στη θέση των παρόντων. Αυτά που απομένουν στο δάπεδο αντιστοιχούν στους απόντες.</a:t>
            </a:r>
          </a:p>
          <a:p>
            <a:endParaRPr lang="el-GR" dirty="0"/>
          </a:p>
        </p:txBody>
      </p:sp>
      <p:pic>
        <p:nvPicPr>
          <p:cNvPr id="5" name="Picture 7" descr="Παρουσιολόγιο λουλούδια"/>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975533" y="1600200"/>
            <a:ext cx="3383933" cy="4525963"/>
          </a:xfrm>
        </p:spPr>
      </p:pic>
    </p:spTree>
    <p:extLst>
      <p:ext uri="{BB962C8B-B14F-4D97-AF65-F5344CB8AC3E}">
        <p14:creationId xmlns:p14="http://schemas.microsoft.com/office/powerpoint/2010/main" val="279841507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19672" y="4653136"/>
            <a:ext cx="5501640" cy="1386840"/>
          </a:xfrm>
          <a:prstGeom prst="rect">
            <a:avLst/>
          </a:prstGeom>
        </p:spPr>
      </p:pic>
    </p:spTree>
    <p:custDataLst>
      <p:tags r:id="rId1"/>
    </p:custDataLst>
    <p:extLst>
      <p:ext uri="{BB962C8B-B14F-4D97-AF65-F5344CB8AC3E}">
        <p14:creationId xmlns:p14="http://schemas.microsoft.com/office/powerpoint/2010/main" val="3806458455"/>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4400" dirty="0" smtClean="0"/>
              <a:t>Σημειώματα</a:t>
            </a:r>
            <a:endParaRPr lang="el-GR" sz="4400" dirty="0"/>
          </a:p>
        </p:txBody>
      </p:sp>
      <p:sp>
        <p:nvSpPr>
          <p:cNvPr id="5" name="Text Placeholder 4"/>
          <p:cNvSpPr>
            <a:spLocks noGrp="1"/>
          </p:cNvSpPr>
          <p:nvPr>
            <p:ph type="body" idx="1"/>
          </p:nvPr>
        </p:nvSpPr>
        <p:spPr/>
        <p:txBody>
          <a:bodyPr/>
          <a:lstStyle/>
          <a:p>
            <a:endParaRPr lang="el-GR"/>
          </a:p>
        </p:txBody>
      </p:sp>
    </p:spTree>
    <p:extLst>
      <p:ext uri="{BB962C8B-B14F-4D97-AF65-F5344CB8AC3E}">
        <p14:creationId xmlns:p14="http://schemas.microsoft.com/office/powerpoint/2010/main" val="2248574790"/>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l-GR" dirty="0"/>
              <a:t>Σημείωμα Ιστορικού </a:t>
            </a:r>
            <a:r>
              <a:rPr lang="el-GR" dirty="0" smtClean="0"/>
              <a:t>Εκδόσεων</a:t>
            </a:r>
            <a:r>
              <a:rPr lang="en-US" dirty="0" smtClean="0"/>
              <a:t> </a:t>
            </a:r>
            <a:r>
              <a:rPr lang="el-GR" dirty="0" smtClean="0"/>
              <a:t>Έργου</a:t>
            </a:r>
            <a:endParaRPr lang="el-GR" dirty="0"/>
          </a:p>
        </p:txBody>
      </p:sp>
      <p:sp>
        <p:nvSpPr>
          <p:cNvPr id="5" name="Content Placeholder 4"/>
          <p:cNvSpPr>
            <a:spLocks noGrp="1"/>
          </p:cNvSpPr>
          <p:nvPr>
            <p:ph idx="1"/>
          </p:nvPr>
        </p:nvSpPr>
        <p:spPr/>
        <p:txBody>
          <a:bodyPr>
            <a:normAutofit/>
          </a:bodyPr>
          <a:lstStyle/>
          <a:p>
            <a:pPr marL="0" indent="0">
              <a:buNone/>
            </a:pPr>
            <a:r>
              <a:rPr lang="el-GR" sz="2000" dirty="0" smtClean="0"/>
              <a:t>Το </a:t>
            </a:r>
            <a:r>
              <a:rPr lang="el-GR" sz="2000" dirty="0"/>
              <a:t>παρόν έργο αποτελεί την </a:t>
            </a:r>
            <a:r>
              <a:rPr lang="el-GR" sz="2000" dirty="0" smtClean="0"/>
              <a:t>έκδοση 1.0.  </a:t>
            </a:r>
            <a:endParaRPr lang="el-GR" sz="2000" dirty="0"/>
          </a:p>
        </p:txBody>
      </p:sp>
    </p:spTree>
    <p:extLst>
      <p:ext uri="{BB962C8B-B14F-4D97-AF65-F5344CB8AC3E}">
        <p14:creationId xmlns:p14="http://schemas.microsoft.com/office/powerpoint/2010/main" val="1160571439"/>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smtClean="0"/>
              <a:t>Copyright </a:t>
            </a:r>
            <a:r>
              <a:rPr lang="el-GR" sz="2000" dirty="0" err="1" smtClean="0"/>
              <a:t>Εθνικόν</a:t>
            </a:r>
            <a:r>
              <a:rPr lang="el-GR" sz="2000" dirty="0" smtClean="0"/>
              <a:t> και </a:t>
            </a:r>
            <a:r>
              <a:rPr lang="el-GR" sz="2000" dirty="0" err="1" smtClean="0"/>
              <a:t>Καποδιστριακόν</a:t>
            </a:r>
            <a:r>
              <a:rPr lang="el-GR" sz="2000" dirty="0" smtClean="0"/>
              <a:t> </a:t>
            </a:r>
            <a:r>
              <a:rPr lang="el-GR" sz="2000" dirty="0" err="1" smtClean="0"/>
              <a:t>Πανεπιστήμιον</a:t>
            </a:r>
            <a:r>
              <a:rPr lang="el-GR" sz="2000" dirty="0" smtClean="0"/>
              <a:t> Αθηνών</a:t>
            </a:r>
            <a:r>
              <a:rPr lang="en-US" sz="2000" dirty="0" smtClean="0"/>
              <a:t>, </a:t>
            </a:r>
            <a:r>
              <a:rPr lang="el-GR" sz="2000" dirty="0" smtClean="0"/>
              <a:t>Αγγελική </a:t>
            </a:r>
            <a:r>
              <a:rPr lang="el-GR" sz="2000" dirty="0" err="1" smtClean="0"/>
              <a:t>Γιαννικοπούου</a:t>
            </a:r>
            <a:r>
              <a:rPr lang="el-GR" sz="2000" dirty="0" smtClean="0"/>
              <a:t>, 2015. </a:t>
            </a:r>
            <a:r>
              <a:rPr lang="el-GR" sz="2000" dirty="0"/>
              <a:t>Αγγελική </a:t>
            </a:r>
            <a:r>
              <a:rPr lang="el-GR" sz="2000" dirty="0" err="1" smtClean="0"/>
              <a:t>Γιαννικοπούλου</a:t>
            </a:r>
            <a:r>
              <a:rPr lang="el-GR" sz="2000" dirty="0"/>
              <a:t>. «Διδακτική της Λογοτεχνίας στην Προσχολική Εκπαίδευση</a:t>
            </a:r>
            <a:r>
              <a:rPr lang="el-GR" sz="2000" dirty="0" smtClean="0"/>
              <a:t>. Εισαγωγή στον </a:t>
            </a:r>
            <a:r>
              <a:rPr lang="el-GR" sz="2000" dirty="0" err="1" smtClean="0"/>
              <a:t>Γραμματισμό</a:t>
            </a:r>
            <a:r>
              <a:rPr lang="el-GR" sz="2000" dirty="0"/>
              <a:t>. Αναγνωστικά Συμβάντα </a:t>
            </a:r>
            <a:r>
              <a:rPr lang="el-GR" sz="2000" dirty="0" smtClean="0"/>
              <a:t>στην </a:t>
            </a:r>
            <a:r>
              <a:rPr lang="el-GR" sz="2000" dirty="0"/>
              <a:t>Καθημερινότητα του Νηπιαγωγείου». Έκδοση: </a:t>
            </a:r>
            <a:r>
              <a:rPr lang="el-GR" sz="2000" dirty="0" smtClean="0"/>
              <a:t>1.0</a:t>
            </a:r>
            <a:r>
              <a:rPr lang="el-GR" sz="2000" dirty="0"/>
              <a:t>. Αθήνα </a:t>
            </a:r>
            <a:r>
              <a:rPr lang="el-GR" sz="2000" dirty="0" smtClean="0"/>
              <a:t>2015. </a:t>
            </a:r>
            <a:r>
              <a:rPr lang="el-GR" sz="2000" dirty="0"/>
              <a:t>Διαθέσιμο από τη δικτυακή </a:t>
            </a:r>
            <a:r>
              <a:rPr lang="el-GR" sz="2000" dirty="0" smtClean="0"/>
              <a:t>διεύθυνση: </a:t>
            </a:r>
            <a:r>
              <a:rPr lang="en-GB" sz="2000" dirty="0">
                <a:hlinkClick r:id="rId3" tooltip="Ανοιχτό Ακαδημαϊκό Μάθημα Διδακτική της Λογοτεχνίας στην Προσχολική Εκπαίδευση"/>
              </a:rPr>
              <a:t>http://opencourses.uoa.gr/courses/ECD100</a:t>
            </a:r>
            <a:r>
              <a:rPr lang="en-GB" sz="2000" dirty="0" smtClean="0">
                <a:hlinkClick r:id="rId3" tooltip="Ανοιχτό Ακαδημαϊκό Μάθημα Διδακτική της Λογοτεχνίας στην Προσχολική Εκπαίδευση"/>
              </a:rPr>
              <a:t>/</a:t>
            </a:r>
            <a:r>
              <a:rPr lang="el-GR" sz="2000" dirty="0" smtClean="0"/>
              <a:t> .</a:t>
            </a:r>
            <a:endParaRPr lang="el-GR" sz="2000" dirty="0"/>
          </a:p>
          <a:p>
            <a:endParaRPr lang="el-GR" sz="2000" dirty="0"/>
          </a:p>
        </p:txBody>
      </p:sp>
    </p:spTree>
    <p:extLst>
      <p:ext uri="{BB962C8B-B14F-4D97-AF65-F5344CB8AC3E}">
        <p14:creationId xmlns:p14="http://schemas.microsoft.com/office/powerpoint/2010/main" val="1208253019"/>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161925"/>
            <a:ext cx="8229600" cy="1143000"/>
          </a:xfrm>
        </p:spPr>
        <p:txBody>
          <a:bodyPr/>
          <a:lstStyle/>
          <a:p>
            <a:r>
              <a:rPr lang="el-GR" altLang="en-US" smtClean="0"/>
              <a:t>Σημείωμα Αδειοδότησης</a:t>
            </a:r>
          </a:p>
        </p:txBody>
      </p:sp>
      <p:sp>
        <p:nvSpPr>
          <p:cNvPr id="34819" name="Content Placeholder 2"/>
          <p:cNvSpPr>
            <a:spLocks noGrp="1"/>
          </p:cNvSpPr>
          <p:nvPr>
            <p:ph idx="1"/>
          </p:nvPr>
        </p:nvSpPr>
        <p:spPr>
          <a:xfrm>
            <a:off x="107950" y="765175"/>
            <a:ext cx="8928100" cy="1439863"/>
          </a:xfrm>
        </p:spPr>
        <p:txBody>
          <a:bodyPr>
            <a:normAutofit fontScale="92500" lnSpcReduction="10000"/>
          </a:bodyPr>
          <a:lstStyle/>
          <a:p>
            <a:pPr marL="0" indent="0">
              <a:buFont typeface="Arial" panose="020B0604020202020204" pitchFamily="34" charset="0"/>
              <a:buNone/>
            </a:pPr>
            <a:r>
              <a:rPr lang="el-GR" altLang="en-US" sz="2000" smtClean="0"/>
              <a:t>Το 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κ.λπ.,  τα οποία εμπεριέχονται σε αυτό και τα οποία αναφέρονται μαζί με τους όρους χρήσης τους στο «Σημείωμα Χρήσης Έργων Τρίτων».                     </a:t>
            </a:r>
          </a:p>
          <a:p>
            <a:pPr marL="0" indent="0">
              <a:buFont typeface="Arial" panose="020B0604020202020204" pitchFamily="34" charset="0"/>
              <a:buNone/>
            </a:pPr>
            <a:endParaRPr lang="el-GR" altLang="en-US" sz="2000" smtClean="0"/>
          </a:p>
        </p:txBody>
      </p:sp>
      <p:pic>
        <p:nvPicPr>
          <p:cNvPr id="34820" name="Picture 22" descr="Λογότυπο για Άδειες χρήσης Creative Commons BY-NC-ND">
            <a:hlinkClick r:id="rId4"/>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48088" y="2420938"/>
            <a:ext cx="16478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07950" y="2924175"/>
            <a:ext cx="9036050" cy="3457575"/>
          </a:xfrm>
          <a:prstGeom prst="rect">
            <a:avLst/>
          </a:prstGeom>
        </p:spPr>
        <p:txBody>
          <a:bodyPr anchor="ctr">
            <a:normAutofit/>
          </a:bodyPr>
          <a:lstStyle/>
          <a:p>
            <a:pPr eaLnBrk="1" fontAlgn="auto" hangingPunct="1">
              <a:spcBef>
                <a:spcPts val="0"/>
              </a:spcBef>
              <a:spcAft>
                <a:spcPts val="0"/>
              </a:spcAft>
              <a:defRPr/>
            </a:pPr>
            <a:r>
              <a:rPr lang="el-GR" dirty="0">
                <a:latin typeface="+mn-lt"/>
              </a:rPr>
              <a:t>[1] http://creativecommons.org/licenses/by-nc-sa/4.0/ </a:t>
            </a:r>
            <a:endParaRPr lang="en-US" dirty="0">
              <a:latin typeface="+mn-lt"/>
            </a:endParaRPr>
          </a:p>
          <a:p>
            <a:pPr eaLnBrk="1" fontAlgn="auto" hangingPunct="1">
              <a:spcBef>
                <a:spcPts val="0"/>
              </a:spcBef>
              <a:spcAft>
                <a:spcPts val="0"/>
              </a:spcAft>
              <a:defRPr/>
            </a:pPr>
            <a:endParaRPr lang="el-GR" dirty="0">
              <a:latin typeface="+mn-lt"/>
            </a:endParaRPr>
          </a:p>
          <a:p>
            <a:pPr eaLnBrk="1" fontAlgn="auto" hangingPunct="1">
              <a:spcBef>
                <a:spcPts val="0"/>
              </a:spcBef>
              <a:spcAft>
                <a:spcPts val="0"/>
              </a:spcAft>
              <a:defRPr/>
            </a:pPr>
            <a:r>
              <a:rPr lang="el-GR" dirty="0">
                <a:latin typeface="+mn-lt"/>
              </a:rPr>
              <a:t>Ως </a:t>
            </a:r>
            <a:r>
              <a:rPr lang="el-GR" b="1" dirty="0">
                <a:latin typeface="+mn-lt"/>
              </a:rPr>
              <a:t>Μη Εμπορική</a:t>
            </a:r>
            <a:r>
              <a:rPr lang="el-GR" dirty="0">
                <a:latin typeface="+mn-lt"/>
              </a:rPr>
              <a:t> ορίζεται η χρήση:</a:t>
            </a:r>
          </a:p>
          <a:p>
            <a:pPr marL="342900" indent="-342900" eaLnBrk="1" fontAlgn="auto" hangingPunct="1">
              <a:spcBef>
                <a:spcPts val="0"/>
              </a:spcBef>
              <a:spcAft>
                <a:spcPts val="0"/>
              </a:spcAft>
              <a:buFont typeface="Arial" panose="020B0604020202020204" pitchFamily="34" charset="0"/>
              <a:buChar char="•"/>
              <a:defRPr/>
            </a:pPr>
            <a:r>
              <a:rPr lang="el-GR" dirty="0">
                <a:latin typeface="+mn-lt"/>
              </a:rPr>
              <a:t>που δεν περιλαμβάνει άμεσο ή έμμεσο οικονομικό όφελος από τη χρήση του έργου, για τον διανομέα του έργου και </a:t>
            </a:r>
            <a:r>
              <a:rPr lang="el-GR" dirty="0" err="1">
                <a:latin typeface="+mn-lt"/>
              </a:rPr>
              <a:t>αδειοδόχο</a:t>
            </a:r>
            <a:r>
              <a:rPr lang="el-GR" dirty="0">
                <a:latin typeface="+mn-lt"/>
              </a:rPr>
              <a:t>.</a:t>
            </a:r>
          </a:p>
          <a:p>
            <a:pPr marL="342900" indent="-342900" eaLnBrk="1" fontAlgn="auto" hangingPunct="1">
              <a:spcBef>
                <a:spcPts val="0"/>
              </a:spcBef>
              <a:spcAft>
                <a:spcPts val="0"/>
              </a:spcAft>
              <a:buFont typeface="Arial" panose="020B0604020202020204" pitchFamily="34" charset="0"/>
              <a:buChar char="•"/>
              <a:defRPr/>
            </a:pPr>
            <a:r>
              <a:rPr lang="el-GR" dirty="0">
                <a:latin typeface="+mn-lt"/>
              </a:rPr>
              <a:t>που</a:t>
            </a:r>
            <a:r>
              <a:rPr lang="en-GB" dirty="0">
                <a:latin typeface="+mn-lt"/>
              </a:rPr>
              <a:t> </a:t>
            </a:r>
            <a:r>
              <a:rPr lang="el-GR" dirty="0">
                <a:latin typeface="+mn-lt"/>
              </a:rPr>
              <a:t>δεν περιλαμβάνει οικονομική συναλλαγή ως προϋπόθεση για τη χρήση ή πρόσβαση στο έργο.</a:t>
            </a:r>
          </a:p>
          <a:p>
            <a:pPr marL="342900" indent="-342900" eaLnBrk="1" fontAlgn="auto" hangingPunct="1">
              <a:spcBef>
                <a:spcPts val="0"/>
              </a:spcBef>
              <a:spcAft>
                <a:spcPts val="0"/>
              </a:spcAft>
              <a:buFont typeface="Arial" panose="020B0604020202020204" pitchFamily="34" charset="0"/>
              <a:buChar char="•"/>
              <a:defRPr/>
            </a:pPr>
            <a:r>
              <a:rPr lang="el-GR" dirty="0">
                <a:latin typeface="+mn-lt"/>
              </a:rPr>
              <a:t>που</a:t>
            </a:r>
            <a:r>
              <a:rPr lang="en-GB" dirty="0">
                <a:latin typeface="+mn-lt"/>
              </a:rPr>
              <a:t> </a:t>
            </a:r>
            <a:r>
              <a:rPr lang="el-GR" dirty="0">
                <a:latin typeface="+mn-lt"/>
              </a:rPr>
              <a:t>δεν προσπορίζει στον διανομέα του έργου και</a:t>
            </a:r>
            <a:r>
              <a:rPr lang="en-GB" dirty="0">
                <a:latin typeface="+mn-lt"/>
              </a:rPr>
              <a:t> </a:t>
            </a:r>
            <a:r>
              <a:rPr lang="el-GR" dirty="0" err="1">
                <a:latin typeface="+mn-lt"/>
              </a:rPr>
              <a:t>αδειοδόχο</a:t>
            </a:r>
            <a:r>
              <a:rPr lang="en-GB" dirty="0">
                <a:latin typeface="+mn-lt"/>
              </a:rPr>
              <a:t> </a:t>
            </a:r>
            <a:r>
              <a:rPr lang="el-GR" dirty="0">
                <a:latin typeface="+mn-lt"/>
              </a:rPr>
              <a:t>έμμεσο οικονομικό όφελος (π.χ. διαφημίσεις) από την προβολή του έργου σε διαδικτυακό τόπο.</a:t>
            </a:r>
            <a:endParaRPr lang="en-US" dirty="0">
              <a:latin typeface="+mn-lt"/>
            </a:endParaRPr>
          </a:p>
          <a:p>
            <a:pPr marL="342900" indent="-342900" eaLnBrk="1" fontAlgn="auto" hangingPunct="1">
              <a:spcBef>
                <a:spcPts val="0"/>
              </a:spcBef>
              <a:spcAft>
                <a:spcPts val="0"/>
              </a:spcAft>
              <a:buFont typeface="Arial" panose="020B0604020202020204" pitchFamily="34" charset="0"/>
              <a:buChar char="•"/>
              <a:defRPr/>
            </a:pPr>
            <a:endParaRPr lang="el-GR" dirty="0">
              <a:latin typeface="+mn-lt"/>
            </a:endParaRPr>
          </a:p>
          <a:p>
            <a:pPr eaLnBrk="1" fontAlgn="auto" hangingPunct="1">
              <a:spcBef>
                <a:spcPts val="0"/>
              </a:spcBef>
              <a:spcAft>
                <a:spcPts val="0"/>
              </a:spcAft>
              <a:defRPr/>
            </a:pPr>
            <a:r>
              <a:rPr lang="el-GR" dirty="0">
                <a:latin typeface="+mn-lt"/>
              </a:rPr>
              <a:t>Ο δικαιούχος μπορεί να παρέχει στον </a:t>
            </a:r>
            <a:r>
              <a:rPr lang="el-GR" dirty="0" err="1">
                <a:latin typeface="+mn-lt"/>
              </a:rPr>
              <a:t>αδειοδόχο</a:t>
            </a:r>
            <a:r>
              <a:rPr lang="el-GR" dirty="0">
                <a:latin typeface="+mn-lt"/>
              </a:rPr>
              <a:t> ξεχωριστή άδεια να χρησιμοποιεί το έργο για εμπορική χρήση, εφόσον αυτό του ζητηθεί.</a:t>
            </a:r>
          </a:p>
        </p:txBody>
      </p:sp>
    </p:spTree>
    <p:custDataLst>
      <p:tags r:id="rId1"/>
    </p:custDataLst>
    <p:extLst>
      <p:ext uri="{BB962C8B-B14F-4D97-AF65-F5344CB8AC3E}">
        <p14:creationId xmlns:p14="http://schemas.microsoft.com/office/powerpoint/2010/main" val="873386533"/>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l-GR" altLang="en-US" smtClean="0"/>
              <a:t>Διατήρηση Σημειωμάτων</a:t>
            </a:r>
          </a:p>
        </p:txBody>
      </p:sp>
      <p:sp>
        <p:nvSpPr>
          <p:cNvPr id="3" name="Content Placeholder 2"/>
          <p:cNvSpPr>
            <a:spLocks noGrp="1"/>
          </p:cNvSpPr>
          <p:nvPr>
            <p:ph idx="1"/>
          </p:nvPr>
        </p:nvSpPr>
        <p:spPr>
          <a:xfrm>
            <a:off x="463550" y="1557338"/>
            <a:ext cx="8229600" cy="4525962"/>
          </a:xfrm>
        </p:spPr>
        <p:txBody>
          <a:bodyPr rtlCol="0">
            <a:normAutofit/>
          </a:bodyPr>
          <a:lstStyle/>
          <a:p>
            <a:pPr marL="0" indent="0" fontAlgn="auto">
              <a:spcAft>
                <a:spcPts val="0"/>
              </a:spcAft>
              <a:buFont typeface="Arial" panose="020B0604020202020204" pitchFamily="34" charset="0"/>
              <a:buNone/>
              <a:defRPr/>
            </a:pPr>
            <a:r>
              <a:rPr lang="el-GR" sz="2400" dirty="0" smtClean="0"/>
              <a:t>Οποιαδήποτε </a:t>
            </a:r>
            <a:r>
              <a:rPr lang="el-GR" sz="2400" dirty="0"/>
              <a:t>αναπαραγωγή ή διασκευή του υλικού θα πρέπει να συμπεριλαμβάνει:</a:t>
            </a:r>
          </a:p>
          <a:p>
            <a:pPr lvl="1" fontAlgn="auto">
              <a:spcAft>
                <a:spcPts val="0"/>
              </a:spcAft>
              <a:buFont typeface="Wingdings" panose="05000000000000000000" pitchFamily="2" charset="2"/>
              <a:buChar char="§"/>
              <a:defRPr/>
            </a:pPr>
            <a:r>
              <a:rPr lang="el-GR" sz="2000" dirty="0" smtClean="0"/>
              <a:t>το Σημείωμα Αν</a:t>
            </a:r>
            <a:r>
              <a:rPr lang="en-US" sz="2000" dirty="0" smtClean="0"/>
              <a:t>α</a:t>
            </a:r>
            <a:r>
              <a:rPr lang="el-GR" sz="2000" dirty="0" smtClean="0"/>
              <a:t>φοράς,</a:t>
            </a:r>
            <a:endParaRPr lang="el-GR" sz="2000" dirty="0"/>
          </a:p>
          <a:p>
            <a:pPr lvl="1" fontAlgn="auto">
              <a:spcAft>
                <a:spcPts val="0"/>
              </a:spcAft>
              <a:buFont typeface="Wingdings" panose="05000000000000000000" pitchFamily="2" charset="2"/>
              <a:buChar char="§"/>
              <a:defRPr/>
            </a:pPr>
            <a:r>
              <a:rPr lang="el-GR" sz="2000" dirty="0"/>
              <a:t>τ</a:t>
            </a:r>
            <a:r>
              <a:rPr lang="el-GR" sz="2000" dirty="0" smtClean="0"/>
              <a:t>ο Σημείωμα </a:t>
            </a:r>
            <a:r>
              <a:rPr lang="el-GR" sz="2000" dirty="0" err="1" smtClean="0"/>
              <a:t>Αδειοδότησης</a:t>
            </a:r>
            <a:r>
              <a:rPr lang="el-GR" sz="2000" dirty="0" smtClean="0"/>
              <a:t>,</a:t>
            </a:r>
            <a:endParaRPr lang="el-GR" sz="2000" dirty="0"/>
          </a:p>
          <a:p>
            <a:pPr lvl="1" fontAlgn="auto">
              <a:spcAft>
                <a:spcPts val="0"/>
              </a:spcAft>
              <a:buFont typeface="Wingdings" panose="05000000000000000000" pitchFamily="2" charset="2"/>
              <a:buChar char="§"/>
              <a:defRPr/>
            </a:pPr>
            <a:r>
              <a:rPr lang="el-GR" sz="2000" dirty="0" smtClean="0"/>
              <a:t>τη δήλωση Διατήρησης Σημειωμάτων,</a:t>
            </a:r>
            <a:endParaRPr lang="el-GR" sz="2000" dirty="0"/>
          </a:p>
          <a:p>
            <a:pPr lvl="1" fontAlgn="auto">
              <a:spcAft>
                <a:spcPts val="0"/>
              </a:spcAft>
              <a:buFont typeface="Wingdings" panose="05000000000000000000" pitchFamily="2" charset="2"/>
              <a:buChar char="§"/>
              <a:defRPr/>
            </a:pPr>
            <a:r>
              <a:rPr lang="el-GR" sz="2000" dirty="0"/>
              <a:t>τ</a:t>
            </a:r>
            <a:r>
              <a:rPr lang="el-GR" sz="2000" dirty="0" smtClean="0"/>
              <a:t>ο Σημείωμα Χρήσης Έργων Τρίτων </a:t>
            </a:r>
            <a:r>
              <a:rPr lang="el-GR" sz="2000" dirty="0"/>
              <a:t>(εφόσον υπάρχει</a:t>
            </a:r>
            <a:r>
              <a:rPr lang="el-GR" sz="2000" dirty="0" smtClean="0"/>
              <a:t>),</a:t>
            </a:r>
            <a:endParaRPr lang="el-GR" sz="2000" dirty="0"/>
          </a:p>
          <a:p>
            <a:pPr marL="0" indent="0" fontAlgn="auto">
              <a:spcAft>
                <a:spcPts val="0"/>
              </a:spcAft>
              <a:buFont typeface="Arial" panose="020B0604020202020204" pitchFamily="34" charset="0"/>
              <a:buNone/>
              <a:defRPr/>
            </a:pPr>
            <a:r>
              <a:rPr lang="el-GR" sz="2400" dirty="0"/>
              <a:t>μαζί με τους </a:t>
            </a:r>
            <a:r>
              <a:rPr lang="el-GR" sz="2400" dirty="0" smtClean="0"/>
              <a:t>συνοδευτικούς </a:t>
            </a:r>
            <a:r>
              <a:rPr lang="el-GR" sz="2400" dirty="0" err="1" smtClean="0"/>
              <a:t>υπερσυνδέσμους</a:t>
            </a:r>
            <a:r>
              <a:rPr lang="el-GR" sz="2400" dirty="0"/>
              <a:t>.</a:t>
            </a:r>
          </a:p>
          <a:p>
            <a:pPr fontAlgn="auto">
              <a:spcAft>
                <a:spcPts val="0"/>
              </a:spcAft>
              <a:defRPr/>
            </a:pPr>
            <a:endParaRPr lang="el-GR" sz="2000" dirty="0"/>
          </a:p>
        </p:txBody>
      </p:sp>
    </p:spTree>
    <p:extLst>
      <p:ext uri="{BB962C8B-B14F-4D97-AF65-F5344CB8AC3E}">
        <p14:creationId xmlns:p14="http://schemas.microsoft.com/office/powerpoint/2010/main" val="2983005882"/>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Σημείωμα Χρήσης Έργων </a:t>
            </a:r>
            <a:r>
              <a:rPr lang="el-GR" dirty="0" smtClean="0"/>
              <a:t>Τρίτων</a:t>
            </a:r>
            <a:r>
              <a:rPr lang="en-US" dirty="0" smtClean="0"/>
              <a:t> (1/2)</a:t>
            </a:r>
            <a:endParaRPr lang="el-GR" dirty="0"/>
          </a:p>
        </p:txBody>
      </p:sp>
      <p:sp>
        <p:nvSpPr>
          <p:cNvPr id="3" name="Content Placeholder 2"/>
          <p:cNvSpPr>
            <a:spLocks noGrp="1"/>
          </p:cNvSpPr>
          <p:nvPr>
            <p:ph idx="1"/>
          </p:nvPr>
        </p:nvSpPr>
        <p:spPr/>
        <p:txBody>
          <a:bodyPr>
            <a:noAutofit/>
          </a:bodyPr>
          <a:lstStyle/>
          <a:p>
            <a:pPr marL="0" indent="0">
              <a:buNone/>
            </a:pPr>
            <a:r>
              <a:rPr lang="el-GR" sz="2000" dirty="0" smtClean="0"/>
              <a:t>Το </a:t>
            </a:r>
            <a:r>
              <a:rPr lang="el-GR" sz="2000" dirty="0"/>
              <a:t>Έργο αυτό κάνει χρήση των ακόλουθων έργων:</a:t>
            </a:r>
          </a:p>
          <a:p>
            <a:pPr marL="0" indent="0">
              <a:buNone/>
            </a:pPr>
            <a:r>
              <a:rPr lang="el-GR" sz="2000" dirty="0"/>
              <a:t>Εικόνα 1: Εξώφυλλο του βιβλίου «</a:t>
            </a:r>
            <a:r>
              <a:rPr lang="el-GR" sz="2000" u="sng" dirty="0">
                <a:hlinkClick r:id="rId3"/>
              </a:rPr>
              <a:t>Η Δευτέρα με το Γίγαντα</a:t>
            </a:r>
            <a:r>
              <a:rPr lang="el-GR" sz="2000" dirty="0"/>
              <a:t>» / </a:t>
            </a:r>
            <a:r>
              <a:rPr lang="el-GR" sz="2000" dirty="0" err="1"/>
              <a:t>Μάικλ</a:t>
            </a:r>
            <a:r>
              <a:rPr lang="el-GR" sz="2000" dirty="0"/>
              <a:t> </a:t>
            </a:r>
            <a:r>
              <a:rPr lang="el-GR" sz="2000" dirty="0" err="1"/>
              <a:t>Γκρέιτερ</a:t>
            </a:r>
            <a:r>
              <a:rPr lang="el-GR" sz="2000" dirty="0"/>
              <a:t> · μετάφραση </a:t>
            </a:r>
            <a:r>
              <a:rPr lang="el-GR" sz="2000" dirty="0" err="1"/>
              <a:t>Λίλη</a:t>
            </a:r>
            <a:r>
              <a:rPr lang="el-GR" sz="2000" dirty="0"/>
              <a:t> Δρεπανιά · εικονογράφηση </a:t>
            </a:r>
            <a:r>
              <a:rPr lang="el-GR" sz="2000" dirty="0" err="1"/>
              <a:t>Μάικλ</a:t>
            </a:r>
            <a:r>
              <a:rPr lang="el-GR" sz="2000" dirty="0"/>
              <a:t> </a:t>
            </a:r>
            <a:r>
              <a:rPr lang="el-GR" sz="2000" dirty="0" err="1"/>
              <a:t>Γκρέιτερ</a:t>
            </a:r>
            <a:r>
              <a:rPr lang="el-GR" sz="2000" dirty="0"/>
              <a:t> · επιμέλεια σειράς Αθηνά </a:t>
            </a:r>
            <a:r>
              <a:rPr lang="el-GR" sz="2000" dirty="0" err="1"/>
              <a:t>Ρικάκη</a:t>
            </a:r>
            <a:r>
              <a:rPr lang="el-GR" sz="2000" dirty="0"/>
              <a:t>. - Αθήνα : Εκδόσεις Καστανιώτη, 1989. </a:t>
            </a:r>
            <a:r>
              <a:rPr lang="en-US" sz="2000" dirty="0" err="1"/>
              <a:t>Biblionet</a:t>
            </a:r>
            <a:r>
              <a:rPr lang="el-GR" sz="2000" dirty="0"/>
              <a:t>.</a:t>
            </a:r>
          </a:p>
          <a:p>
            <a:pPr marL="0" indent="0">
              <a:buNone/>
            </a:pPr>
            <a:r>
              <a:rPr lang="el-GR" sz="2000" dirty="0"/>
              <a:t>Εικόνα 2: Εξώφυλλο του βιβλίου «</a:t>
            </a:r>
            <a:r>
              <a:rPr lang="el-GR" sz="2000" u="sng" dirty="0">
                <a:hlinkClick r:id="rId4"/>
              </a:rPr>
              <a:t>Η Τρίτη με το Γίγαντα</a:t>
            </a:r>
            <a:r>
              <a:rPr lang="el-GR" sz="2000" dirty="0"/>
              <a:t>» / </a:t>
            </a:r>
            <a:r>
              <a:rPr lang="el-GR" sz="2000" dirty="0" err="1"/>
              <a:t>Μάικλ</a:t>
            </a:r>
            <a:r>
              <a:rPr lang="el-GR" sz="2000" dirty="0"/>
              <a:t> </a:t>
            </a:r>
            <a:r>
              <a:rPr lang="el-GR" sz="2000" dirty="0" err="1"/>
              <a:t>Γκρέιτερ</a:t>
            </a:r>
            <a:r>
              <a:rPr lang="el-GR" sz="2000" dirty="0"/>
              <a:t> · μετάφραση </a:t>
            </a:r>
            <a:r>
              <a:rPr lang="el-GR" sz="2000" dirty="0" err="1"/>
              <a:t>Λίλη</a:t>
            </a:r>
            <a:r>
              <a:rPr lang="el-GR" sz="2000" dirty="0"/>
              <a:t> Δρεπανιά · εικονογράφηση </a:t>
            </a:r>
            <a:r>
              <a:rPr lang="el-GR" sz="2000" dirty="0" err="1"/>
              <a:t>Μάικλ</a:t>
            </a:r>
            <a:r>
              <a:rPr lang="el-GR" sz="2000" dirty="0"/>
              <a:t> </a:t>
            </a:r>
            <a:r>
              <a:rPr lang="el-GR" sz="2000" dirty="0" err="1"/>
              <a:t>Γκρέιτερ</a:t>
            </a:r>
            <a:r>
              <a:rPr lang="el-GR" sz="2000" dirty="0"/>
              <a:t> · επιμέλεια σειράς Αθηνά </a:t>
            </a:r>
            <a:r>
              <a:rPr lang="el-GR" sz="2000" dirty="0" err="1"/>
              <a:t>Ρικάκη</a:t>
            </a:r>
            <a:r>
              <a:rPr lang="el-GR" sz="2000" dirty="0"/>
              <a:t>. - Αθήνα : Εκδόσεις Καστανιώτη, 1989. </a:t>
            </a:r>
            <a:r>
              <a:rPr lang="en-US" sz="2000" dirty="0" err="1"/>
              <a:t>Biblionet</a:t>
            </a:r>
            <a:r>
              <a:rPr lang="en-US" sz="2000" dirty="0"/>
              <a:t>.</a:t>
            </a:r>
            <a:endParaRPr lang="el-GR" sz="2000" dirty="0"/>
          </a:p>
          <a:p>
            <a:pPr marL="0" indent="0">
              <a:buNone/>
            </a:pPr>
            <a:r>
              <a:rPr lang="el-GR" sz="2000" dirty="0"/>
              <a:t>Εικόνα 3: Εξώφυλλο του βιβλίου «</a:t>
            </a:r>
            <a:r>
              <a:rPr lang="el-GR" sz="2000" u="sng" dirty="0">
                <a:hlinkClick r:id="rId5"/>
              </a:rPr>
              <a:t>Τα ημερολόγια των τεράτων</a:t>
            </a:r>
            <a:r>
              <a:rPr lang="el-GR" sz="2000" dirty="0"/>
              <a:t>» / </a:t>
            </a:r>
            <a:r>
              <a:rPr lang="el-GR" sz="2000" dirty="0" err="1"/>
              <a:t>Luciano</a:t>
            </a:r>
            <a:r>
              <a:rPr lang="el-GR" sz="2000" dirty="0"/>
              <a:t> </a:t>
            </a:r>
            <a:r>
              <a:rPr lang="el-GR" sz="2000" dirty="0" err="1"/>
              <a:t>Saracino</a:t>
            </a:r>
            <a:r>
              <a:rPr lang="el-GR" sz="2000" dirty="0"/>
              <a:t> · μετάφραση Μαρία </a:t>
            </a:r>
            <a:r>
              <a:rPr lang="el-GR" sz="2000" dirty="0" err="1"/>
              <a:t>Αγγελίδου</a:t>
            </a:r>
            <a:r>
              <a:rPr lang="el-GR" sz="2000" dirty="0"/>
              <a:t> · εικονογράφηση </a:t>
            </a:r>
            <a:r>
              <a:rPr lang="el-GR" sz="2000" dirty="0" err="1"/>
              <a:t>Poly</a:t>
            </a:r>
            <a:r>
              <a:rPr lang="el-GR" sz="2000" dirty="0"/>
              <a:t> </a:t>
            </a:r>
            <a:r>
              <a:rPr lang="el-GR" sz="2000" dirty="0" err="1"/>
              <a:t>Bernatene</a:t>
            </a:r>
            <a:r>
              <a:rPr lang="el-GR" sz="2000" dirty="0"/>
              <a:t>. - 1η </a:t>
            </a:r>
            <a:r>
              <a:rPr lang="el-GR" sz="2000" dirty="0" err="1"/>
              <a:t>έκδ</a:t>
            </a:r>
            <a:r>
              <a:rPr lang="el-GR" sz="2000" dirty="0"/>
              <a:t>. - Αθήνα : Εκδόσεις Παπαδόπουλος, 2006. </a:t>
            </a:r>
            <a:r>
              <a:rPr lang="en-US" sz="2000" dirty="0" err="1"/>
              <a:t>Biblionet</a:t>
            </a:r>
            <a:r>
              <a:rPr lang="en-US" sz="2000" dirty="0"/>
              <a:t>.</a:t>
            </a:r>
            <a:endParaRPr lang="el-GR" sz="2000" dirty="0"/>
          </a:p>
          <a:p>
            <a:pPr marL="0" indent="0">
              <a:buNone/>
            </a:pPr>
            <a:r>
              <a:rPr lang="el-GR" sz="2000" dirty="0"/>
              <a:t>Εικόνα 4: Σελίδα του βιβλίου « </a:t>
            </a:r>
            <a:r>
              <a:rPr lang="el-GR" sz="2000" dirty="0" smtClean="0"/>
              <a:t>»</a:t>
            </a:r>
            <a:endParaRPr lang="el-GR" sz="2000" dirty="0"/>
          </a:p>
        </p:txBody>
      </p:sp>
    </p:spTree>
    <p:extLst>
      <p:ext uri="{BB962C8B-B14F-4D97-AF65-F5344CB8AC3E}">
        <p14:creationId xmlns:p14="http://schemas.microsoft.com/office/powerpoint/2010/main" val="2353045925"/>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Σημείωμα Χρήσης Έργων </a:t>
            </a:r>
            <a:r>
              <a:rPr lang="el-GR" dirty="0" smtClean="0"/>
              <a:t>Τρίτων</a:t>
            </a:r>
            <a:r>
              <a:rPr lang="en-US" dirty="0" smtClean="0"/>
              <a:t> (2/2)</a:t>
            </a:r>
            <a:r>
              <a:rPr lang="el-GR" dirty="0" smtClean="0"/>
              <a:t> </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a:t>Εικόνα 5: Εξώφυλλο του βιβλίου «</a:t>
            </a:r>
            <a:r>
              <a:rPr lang="el-GR" sz="2000" u="sng" dirty="0">
                <a:hlinkClick r:id="rId3"/>
              </a:rPr>
              <a:t>Η </a:t>
            </a:r>
            <a:r>
              <a:rPr lang="el-GR" sz="2000" u="sng" dirty="0" err="1">
                <a:hlinkClick r:id="rId3"/>
              </a:rPr>
              <a:t>συγνωμομηχανή</a:t>
            </a:r>
            <a:r>
              <a:rPr lang="el-GR" sz="2000" dirty="0"/>
              <a:t>» / Κώστας </a:t>
            </a:r>
            <a:r>
              <a:rPr lang="el-GR" sz="2000" dirty="0" err="1"/>
              <a:t>Χαραλάς</a:t>
            </a:r>
            <a:r>
              <a:rPr lang="el-GR" sz="2000" dirty="0"/>
              <a:t> · εικονογράφηση Λήδα </a:t>
            </a:r>
            <a:r>
              <a:rPr lang="el-GR" sz="2000" dirty="0" err="1"/>
              <a:t>Τσουχνικά</a:t>
            </a:r>
            <a:r>
              <a:rPr lang="el-GR" sz="2000" dirty="0"/>
              <a:t>. - 1η </a:t>
            </a:r>
            <a:r>
              <a:rPr lang="el-GR" sz="2000" dirty="0" err="1"/>
              <a:t>έκδ</a:t>
            </a:r>
            <a:r>
              <a:rPr lang="el-GR" sz="2000" dirty="0"/>
              <a:t>. - Αθήνα : Εκδόσεις Παπαδόπουλος, 2007. </a:t>
            </a:r>
            <a:r>
              <a:rPr lang="en-US" sz="2000" dirty="0" err="1"/>
              <a:t>Biblionet</a:t>
            </a:r>
            <a:r>
              <a:rPr lang="en-US" sz="2000" dirty="0"/>
              <a:t>.</a:t>
            </a:r>
            <a:endParaRPr lang="el-GR" sz="2000" dirty="0"/>
          </a:p>
          <a:p>
            <a:pPr marL="0" indent="0">
              <a:buNone/>
            </a:pPr>
            <a:r>
              <a:rPr lang="el-GR" sz="2000" dirty="0"/>
              <a:t>Εικόνα 6, 7: Σελίδες του βιβλίου «</a:t>
            </a:r>
            <a:r>
              <a:rPr lang="el-GR" sz="2000" u="sng" dirty="0">
                <a:hlinkClick r:id="rId4"/>
              </a:rPr>
              <a:t>Λέξη, λέξη είσαι 'δω; : Ασκήσεις ανάγνωσης και γραφής για παιδιά νηπιαγωγείου</a:t>
            </a:r>
            <a:r>
              <a:rPr lang="el-GR" sz="2000" dirty="0"/>
              <a:t>» / Βαρβάρα </a:t>
            </a:r>
            <a:r>
              <a:rPr lang="el-GR" sz="2000" dirty="0" err="1"/>
              <a:t>Πρεβεζάνου</a:t>
            </a:r>
            <a:r>
              <a:rPr lang="el-GR" sz="2000" dirty="0"/>
              <a:t>, Κλεάνθη </a:t>
            </a:r>
            <a:r>
              <a:rPr lang="el-GR" sz="2000" dirty="0" err="1"/>
              <a:t>Μιχαλάντου</a:t>
            </a:r>
            <a:r>
              <a:rPr lang="el-GR" sz="2000" dirty="0"/>
              <a:t> · επιμέλεια Αγγελική </a:t>
            </a:r>
            <a:r>
              <a:rPr lang="el-GR" sz="2000" dirty="0" err="1"/>
              <a:t>Γιαννικοπούλου</a:t>
            </a:r>
            <a:r>
              <a:rPr lang="el-GR" sz="2000" dirty="0"/>
              <a:t> · εικονογράφηση </a:t>
            </a:r>
            <a:r>
              <a:rPr lang="el-GR" sz="2000" dirty="0" err="1"/>
              <a:t>Ελίζα</a:t>
            </a:r>
            <a:r>
              <a:rPr lang="el-GR" sz="2000" dirty="0"/>
              <a:t> </a:t>
            </a:r>
            <a:r>
              <a:rPr lang="el-GR" sz="2000" dirty="0" err="1"/>
              <a:t>Βαβούρη</a:t>
            </a:r>
            <a:r>
              <a:rPr lang="el-GR" sz="2000" dirty="0"/>
              <a:t>. - 1η </a:t>
            </a:r>
            <a:r>
              <a:rPr lang="el-GR" sz="2000" dirty="0" err="1"/>
              <a:t>έκδ</a:t>
            </a:r>
            <a:r>
              <a:rPr lang="el-GR" sz="2000" dirty="0"/>
              <a:t>. - Αθήνα : Εκδόσεις Παπαδόπουλος, 2006</a:t>
            </a:r>
            <a:r>
              <a:rPr lang="el-GR" sz="2000" dirty="0" smtClean="0"/>
              <a:t>. </a:t>
            </a:r>
            <a:r>
              <a:rPr lang="en-US" sz="2000" dirty="0" err="1"/>
              <a:t>Biblionet</a:t>
            </a:r>
            <a:r>
              <a:rPr lang="en-US" sz="2000" dirty="0"/>
              <a:t>.</a:t>
            </a:r>
            <a:endParaRPr lang="el-GR" sz="2000" dirty="0"/>
          </a:p>
          <a:p>
            <a:pPr marL="0" indent="0">
              <a:buNone/>
            </a:pPr>
            <a:endParaRPr lang="el-GR" sz="2000" dirty="0"/>
          </a:p>
        </p:txBody>
      </p:sp>
    </p:spTree>
    <p:extLst>
      <p:ext uri="{BB962C8B-B14F-4D97-AF65-F5344CB8AC3E}">
        <p14:creationId xmlns:p14="http://schemas.microsoft.com/office/powerpoint/2010/main" val="36811373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«Βάζο </a:t>
            </a:r>
            <a:r>
              <a:rPr lang="el-GR" altLang="en-US" dirty="0"/>
              <a:t>γεμάτο </a:t>
            </a:r>
            <a:r>
              <a:rPr lang="el-GR" dirty="0" smtClean="0"/>
              <a:t>καραμέλες»</a:t>
            </a:r>
            <a:endParaRPr lang="el-GR" dirty="0"/>
          </a:p>
        </p:txBody>
      </p:sp>
      <p:pic>
        <p:nvPicPr>
          <p:cNvPr id="5" name="Picture 7" descr="Παρουσιολόγιο «Βάζο γεμάτο καραμέλες»"/>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rcRect/>
          <a:stretch>
            <a:fillRect/>
          </a:stretch>
        </p:blipFill>
        <p:spPr>
          <a:xfrm>
            <a:off x="1060057" y="1600200"/>
            <a:ext cx="3367927" cy="4525963"/>
          </a:xfrm>
        </p:spPr>
      </p:pic>
      <p:pic>
        <p:nvPicPr>
          <p:cNvPr id="6" name="Picture 8" descr="Παρουσιολόγιο «Βάζο γεμάτο καραμέλες»"/>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4642187" y="1639341"/>
            <a:ext cx="3026157" cy="4525963"/>
          </a:xfrm>
        </p:spPr>
      </p:pic>
    </p:spTree>
    <p:extLst>
      <p:ext uri="{BB962C8B-B14F-4D97-AF65-F5344CB8AC3E}">
        <p14:creationId xmlns:p14="http://schemas.microsoft.com/office/powerpoint/2010/main" val="22989424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n-US" dirty="0" smtClean="0"/>
              <a:t>«Μια </a:t>
            </a:r>
            <a:r>
              <a:rPr lang="el-GR" altLang="en-US" dirty="0"/>
              <a:t>καλή </a:t>
            </a:r>
            <a:r>
              <a:rPr lang="el-GR" altLang="en-US" dirty="0" smtClean="0"/>
              <a:t>ψαριά»</a:t>
            </a:r>
            <a:endParaRPr lang="el-GR" dirty="0"/>
          </a:p>
        </p:txBody>
      </p:sp>
      <p:pic>
        <p:nvPicPr>
          <p:cNvPr id="5" name="Picture 8" descr="Παρουσιολόγιο ψαράκια"/>
          <p:cNvPicPr>
            <a:picLocks noGrp="1" noChangeAspect="1" noChangeArrowheads="1"/>
          </p:cNvPicPr>
          <p:nvPr>
            <p:ph sz="half" idx="1"/>
          </p:nvPr>
        </p:nvPicPr>
        <p:blipFill>
          <a:blip r:embed="rId3" cstate="screen">
            <a:extLst>
              <a:ext uri="{28A0092B-C50C-407E-A947-70E740481C1C}">
                <a14:useLocalDpi xmlns:a14="http://schemas.microsoft.com/office/drawing/2010/main"/>
              </a:ext>
            </a:extLst>
          </a:blip>
          <a:srcRect/>
          <a:stretch>
            <a:fillRect/>
          </a:stretch>
        </p:blipFill>
        <p:spPr>
          <a:xfrm>
            <a:off x="467544" y="1556792"/>
            <a:ext cx="4038600" cy="2520280"/>
          </a:xfrm>
        </p:spPr>
      </p:pic>
      <p:pic>
        <p:nvPicPr>
          <p:cNvPr id="6" name="Picture 10" descr="Παρουσιολόγιο ψαράκια"/>
          <p:cNvPicPr>
            <a:picLocks noGrp="1" noChangeAspect="1" noChangeArrowheads="1"/>
          </p:cNvPicPr>
          <p:nvPr>
            <p:ph sz="half" idx="2"/>
          </p:nvPr>
        </p:nvPicPr>
        <p:blipFill>
          <a:blip r:embed="rId4" cstate="screen">
            <a:extLst>
              <a:ext uri="{28A0092B-C50C-407E-A947-70E740481C1C}">
                <a14:useLocalDpi xmlns:a14="http://schemas.microsoft.com/office/drawing/2010/main"/>
              </a:ext>
            </a:extLst>
          </a:blip>
          <a:srcRect/>
          <a:stretch>
            <a:fillRect/>
          </a:stretch>
        </p:blipFill>
        <p:spPr bwMode="auto">
          <a:xfrm>
            <a:off x="4644008" y="1556792"/>
            <a:ext cx="4023360" cy="252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Παρουσιολόγιο ψαράκια"/>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a:xfrm>
            <a:off x="1691680" y="4221088"/>
            <a:ext cx="5292080" cy="2113157"/>
          </a:xfrm>
          <a:prstGeom prst="rect">
            <a:avLst/>
          </a:prstGeom>
        </p:spPr>
      </p:pic>
    </p:spTree>
    <p:custDataLst>
      <p:tags r:id="rId1"/>
    </p:custDataLst>
    <p:extLst>
      <p:ext uri="{BB962C8B-B14F-4D97-AF65-F5344CB8AC3E}">
        <p14:creationId xmlns:p14="http://schemas.microsoft.com/office/powerpoint/2010/main" val="35074741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«Παρόντες/</a:t>
            </a:r>
            <a:r>
              <a:rPr lang="el-GR" dirty="0" err="1" smtClean="0"/>
              <a:t>Απόντε</a:t>
            </a:r>
            <a:r>
              <a:rPr lang="el-GR" dirty="0" smtClean="0"/>
              <a:t>ς»</a:t>
            </a:r>
            <a:endParaRPr lang="el-GR" dirty="0"/>
          </a:p>
        </p:txBody>
      </p:sp>
      <p:sp>
        <p:nvSpPr>
          <p:cNvPr id="3" name="Content Placeholder 2"/>
          <p:cNvSpPr>
            <a:spLocks noGrp="1"/>
          </p:cNvSpPr>
          <p:nvPr>
            <p:ph sz="half" idx="1"/>
          </p:nvPr>
        </p:nvSpPr>
        <p:spPr/>
        <p:txBody>
          <a:bodyPr>
            <a:noAutofit/>
          </a:bodyPr>
          <a:lstStyle/>
          <a:p>
            <a:pPr marL="0" indent="0">
              <a:buNone/>
            </a:pPr>
            <a:r>
              <a:rPr lang="el-GR" altLang="en-US" sz="2600" dirty="0"/>
              <a:t>Αν ο στόχος είναι τα παιδιά να μάθουν εκτός από τα ονόματά τους και τις λέξεις ΕΙΝΑΙ, ΔΕΝ ΕΙΝΑΙ, τότε το </a:t>
            </a:r>
            <a:r>
              <a:rPr lang="el-GR" altLang="en-US" sz="2600" dirty="0" err="1"/>
              <a:t>παρουσιολόγιο</a:t>
            </a:r>
            <a:r>
              <a:rPr lang="el-GR" altLang="en-US" sz="2600" dirty="0"/>
              <a:t> μπορεί να πάρει μια άλλη </a:t>
            </a:r>
            <a:r>
              <a:rPr lang="el-GR" altLang="en-US" sz="2600" dirty="0" smtClean="0"/>
              <a:t>μορφή. Ένας </a:t>
            </a:r>
            <a:r>
              <a:rPr lang="el-GR" altLang="en-US" sz="2600" dirty="0"/>
              <a:t>πίνακας, όπου προστίθενται πλαστικοποιημένες καρτέλες με τα ονόματά τους καθώς και οι φράσεις ΕΙΝΑΙ, ΔΕΝ ΕΙΝΑΙ.</a:t>
            </a:r>
          </a:p>
          <a:p>
            <a:endParaRPr lang="el-GR" sz="2600" dirty="0"/>
          </a:p>
        </p:txBody>
      </p:sp>
      <p:pic>
        <p:nvPicPr>
          <p:cNvPr id="5" name="Picture 7" descr="Παρουσιολόγιο ΕΙΝΑΙ, ΔΕΝ ΕΙΝΑΙ"/>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648200" y="1639048"/>
            <a:ext cx="4038600" cy="4448266"/>
          </a:xfrm>
        </p:spPr>
      </p:pic>
    </p:spTree>
    <p:extLst>
      <p:ext uri="{BB962C8B-B14F-4D97-AF65-F5344CB8AC3E}">
        <p14:creationId xmlns:p14="http://schemas.microsoft.com/office/powerpoint/2010/main" val="7863626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3αΠαρουσιολόγιο"/>
          <p:cNvPicPr>
            <a:picLocks noGrp="1" noChangeAspect="1" noChangeArrowheads="1"/>
          </p:cNvPicPr>
          <p:nvPr>
            <p:ph idx="1"/>
          </p:nvPr>
        </p:nvPicPr>
        <p:blipFill rotWithShape="1">
          <a:blip r:embed="rId2" cstate="screen">
            <a:extLst>
              <a:ext uri="{28A0092B-C50C-407E-A947-70E740481C1C}">
                <a14:useLocalDpi xmlns:a14="http://schemas.microsoft.com/office/drawing/2010/main"/>
              </a:ext>
            </a:extLst>
          </a:blip>
          <a:stretch/>
        </p:blipFill>
        <p:spPr>
          <a:xfrm>
            <a:off x="3635896" y="1628800"/>
            <a:ext cx="5111750" cy="3816424"/>
          </a:xfrm>
        </p:spPr>
      </p:pic>
      <p:sp>
        <p:nvSpPr>
          <p:cNvPr id="3" name="Content Placeholder 2"/>
          <p:cNvSpPr>
            <a:spLocks noGrp="1"/>
          </p:cNvSpPr>
          <p:nvPr>
            <p:ph type="body" sz="half" idx="2"/>
          </p:nvPr>
        </p:nvSpPr>
        <p:spPr/>
        <p:txBody>
          <a:bodyPr>
            <a:noAutofit/>
          </a:bodyPr>
          <a:lstStyle/>
          <a:p>
            <a:pPr marL="0" indent="0">
              <a:buNone/>
            </a:pPr>
            <a:r>
              <a:rPr lang="el-GR" altLang="en-US" sz="2400" dirty="0"/>
              <a:t>Όπως ορισμένοι εργαζόμενοι, τα παιδιά υπογράφουν στο σχετικό έντυπο, όταν παρουσιάζονται το πρωί στο σχολείο. Σε έναν πίνακα διπλής εισόδου τα παιδιά βρίσκουν το όνομά τους και τη μέρα και εκεί ‘υπογράφουν’.</a:t>
            </a:r>
          </a:p>
          <a:p>
            <a:endParaRPr lang="el-GR" sz="1400" dirty="0"/>
          </a:p>
        </p:txBody>
      </p:sp>
      <p:sp>
        <p:nvSpPr>
          <p:cNvPr id="2" name="Title 1" descr="Υπογραφές παρόντων"/>
          <p:cNvSpPr>
            <a:spLocks noGrp="1"/>
          </p:cNvSpPr>
          <p:nvPr>
            <p:ph type="title"/>
          </p:nvPr>
        </p:nvSpPr>
        <p:spPr/>
        <p:txBody>
          <a:bodyPr/>
          <a:lstStyle/>
          <a:p>
            <a:r>
              <a:rPr lang="el-GR" dirty="0" smtClean="0"/>
              <a:t>«Υπογραφή» (1/2)</a:t>
            </a:r>
            <a:endParaRPr lang="el-GR" dirty="0"/>
          </a:p>
        </p:txBody>
      </p:sp>
    </p:spTree>
    <p:extLst>
      <p:ext uri="{BB962C8B-B14F-4D97-AF65-F5344CB8AC3E}">
        <p14:creationId xmlns:p14="http://schemas.microsoft.com/office/powerpoint/2010/main" val="40686235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a:t>«Υπογραφή» </a:t>
            </a:r>
            <a:r>
              <a:rPr lang="el-GR" dirty="0" smtClean="0"/>
              <a:t>(2/2</a:t>
            </a:r>
            <a:r>
              <a:rPr lang="el-GR" dirty="0"/>
              <a:t>)</a:t>
            </a:r>
          </a:p>
        </p:txBody>
      </p:sp>
      <p:sp>
        <p:nvSpPr>
          <p:cNvPr id="6" name="Content Placeholder 5"/>
          <p:cNvSpPr>
            <a:spLocks noGrp="1"/>
          </p:cNvSpPr>
          <p:nvPr>
            <p:ph sz="half" idx="1"/>
          </p:nvPr>
        </p:nvSpPr>
        <p:spPr/>
        <p:txBody>
          <a:bodyPr/>
          <a:lstStyle/>
          <a:p>
            <a:pPr marL="0" indent="0">
              <a:buNone/>
            </a:pPr>
            <a:r>
              <a:rPr lang="el-GR" altLang="en-US" dirty="0"/>
              <a:t>Χρειάζεται όμως χρόνος για να φτάσουν στον πίνακα διπλής εισόδου. Στην αρχή αρκεί ένα χαρτόνι, όπου τα παιδιά αναγράφουν απλώς το όνομά τους, όπου και με όποιο χρώμα επιθυμούν. </a:t>
            </a:r>
          </a:p>
          <a:p>
            <a:endParaRPr lang="el-GR" dirty="0"/>
          </a:p>
        </p:txBody>
      </p:sp>
      <p:pic>
        <p:nvPicPr>
          <p:cNvPr id="8" name="Picture 5" descr="Υπογραφές παρόντων"/>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721296" y="1600200"/>
            <a:ext cx="3892407" cy="4525963"/>
          </a:xfrm>
        </p:spPr>
      </p:pic>
    </p:spTree>
    <p:extLst>
      <p:ext uri="{BB962C8B-B14F-4D97-AF65-F5344CB8AC3E}">
        <p14:creationId xmlns:p14="http://schemas.microsoft.com/office/powerpoint/2010/main" val="19512828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l-GR" sz="3200" dirty="0" smtClean="0"/>
              <a:t>Αναγνωστικά Συμβάντα </a:t>
            </a:r>
            <a:br>
              <a:rPr lang="el-GR" sz="3200" dirty="0" smtClean="0"/>
            </a:br>
            <a:r>
              <a:rPr lang="el-GR" sz="3200" dirty="0" smtClean="0"/>
              <a:t>στην Καθημερινότητα </a:t>
            </a:r>
            <a:r>
              <a:rPr lang="el-GR" sz="3200" dirty="0"/>
              <a:t>τ</a:t>
            </a:r>
            <a:r>
              <a:rPr lang="el-GR" sz="3200" dirty="0" smtClean="0"/>
              <a:t>ου Νηπιαγωγείου</a:t>
            </a:r>
            <a:endParaRPr lang="el-GR" sz="3200" dirty="0"/>
          </a:p>
        </p:txBody>
      </p:sp>
      <p:sp>
        <p:nvSpPr>
          <p:cNvPr id="5" name="Text Placeholder 4"/>
          <p:cNvSpPr>
            <a:spLocks noGrp="1"/>
          </p:cNvSpPr>
          <p:nvPr>
            <p:ph type="body" idx="1"/>
          </p:nvPr>
        </p:nvSpPr>
        <p:spPr/>
        <p:txBody>
          <a:bodyPr/>
          <a:lstStyle/>
          <a:p>
            <a:endParaRPr lang="el-GR"/>
          </a:p>
        </p:txBody>
      </p:sp>
    </p:spTree>
    <p:extLst>
      <p:ext uri="{BB962C8B-B14F-4D97-AF65-F5344CB8AC3E}">
        <p14:creationId xmlns:p14="http://schemas.microsoft.com/office/powerpoint/2010/main" val="20617111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Ημερομηνία</a:t>
            </a:r>
            <a:endParaRPr lang="el-GR" dirty="0"/>
          </a:p>
        </p:txBody>
      </p:sp>
      <p:pic>
        <p:nvPicPr>
          <p:cNvPr id="6" name="Picture 4" descr="Ημερολόγιο"/>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1561042" y="1557338"/>
            <a:ext cx="6034616"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65375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Ημερολόγια"/>
          <p:cNvPicPr>
            <a:picLocks noGrp="1" noChangeAspect="1"/>
          </p:cNvPicPr>
          <p:nvPr>
            <p:ph type="pic" idx="1"/>
          </p:nvPr>
        </p:nvPicPr>
        <p:blipFill rotWithShape="1">
          <a:blip r:embed="rId2" cstate="screen">
            <a:extLst>
              <a:ext uri="{28A0092B-C50C-407E-A947-70E740481C1C}">
                <a14:useLocalDpi xmlns:a14="http://schemas.microsoft.com/office/drawing/2010/main"/>
              </a:ext>
            </a:extLst>
          </a:blip>
          <a:srcRect l="-436" r="-518"/>
          <a:stretch/>
        </p:blipFill>
        <p:spPr>
          <a:xfrm>
            <a:off x="1385817" y="1556792"/>
            <a:ext cx="6372366" cy="3744416"/>
          </a:xfrm>
        </p:spPr>
      </p:pic>
      <p:sp>
        <p:nvSpPr>
          <p:cNvPr id="4" name="Content Placeholder 3"/>
          <p:cNvSpPr>
            <a:spLocks noGrp="1"/>
          </p:cNvSpPr>
          <p:nvPr>
            <p:ph type="body" sz="half" idx="2"/>
          </p:nvPr>
        </p:nvSpPr>
        <p:spPr>
          <a:xfrm>
            <a:off x="1403648" y="5373216"/>
            <a:ext cx="6408712" cy="798984"/>
          </a:xfrm>
        </p:spPr>
        <p:txBody>
          <a:bodyPr>
            <a:normAutofit fontScale="92500"/>
          </a:bodyPr>
          <a:lstStyle/>
          <a:p>
            <a:pPr marL="0" indent="0">
              <a:buNone/>
            </a:pPr>
            <a:r>
              <a:rPr lang="el-GR" altLang="en-US" sz="2400" dirty="0"/>
              <a:t>Τα παιδιά σημειώνουν κάθε μέρα την ημερομηνία σε ημερολόγια τοίχου διαφόρων μορφών.</a:t>
            </a:r>
          </a:p>
          <a:p>
            <a:endParaRPr lang="el-GR" dirty="0"/>
          </a:p>
        </p:txBody>
      </p:sp>
      <p:sp>
        <p:nvSpPr>
          <p:cNvPr id="2" name="Title 1"/>
          <p:cNvSpPr>
            <a:spLocks noGrp="1"/>
          </p:cNvSpPr>
          <p:nvPr>
            <p:ph type="title"/>
          </p:nvPr>
        </p:nvSpPr>
        <p:spPr/>
        <p:txBody>
          <a:bodyPr/>
          <a:lstStyle/>
          <a:p>
            <a:r>
              <a:rPr lang="el-GR" dirty="0" smtClean="0"/>
              <a:t>«Τι μέρα είναι»</a:t>
            </a:r>
            <a:endParaRPr lang="el-GR" dirty="0"/>
          </a:p>
        </p:txBody>
      </p:sp>
    </p:spTree>
    <p:extLst>
      <p:ext uri="{BB962C8B-B14F-4D97-AF65-F5344CB8AC3E}">
        <p14:creationId xmlns:p14="http://schemas.microsoft.com/office/powerpoint/2010/main" val="28236375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dirty="0" smtClean="0"/>
              <a:t>«Οι μέρες με τον Γίγαντα» (1/2)</a:t>
            </a:r>
            <a:endParaRPr lang="el-GR" dirty="0"/>
          </a:p>
        </p:txBody>
      </p:sp>
      <p:sp>
        <p:nvSpPr>
          <p:cNvPr id="5" name="Content Placeholder 4" descr="Βιβλίο «Η Δευτέρα με το Γίγαντα»"/>
          <p:cNvSpPr>
            <a:spLocks noGrp="1"/>
          </p:cNvSpPr>
          <p:nvPr>
            <p:ph sz="half" idx="1"/>
          </p:nvPr>
        </p:nvSpPr>
        <p:spPr>
          <a:xfrm>
            <a:off x="457200" y="1600200"/>
            <a:ext cx="4258816" cy="4525963"/>
          </a:xfrm>
        </p:spPr>
        <p:txBody>
          <a:bodyPr>
            <a:normAutofit/>
          </a:bodyPr>
          <a:lstStyle/>
          <a:p>
            <a:pPr marL="0" indent="0">
              <a:buNone/>
            </a:pPr>
            <a:r>
              <a:rPr lang="el-GR" altLang="en-US" dirty="0"/>
              <a:t>Αρχίζοντας από τη Δευτέρα, στο νηπιαγωγείο έρχεται με το </a:t>
            </a:r>
            <a:r>
              <a:rPr lang="el-GR" altLang="en-US" dirty="0" smtClean="0"/>
              <a:t>«ταχυδρομείο» </a:t>
            </a:r>
            <a:r>
              <a:rPr lang="el-GR" altLang="en-US" dirty="0"/>
              <a:t>ένας φάκελος με αποστολέα </a:t>
            </a:r>
            <a:r>
              <a:rPr lang="el-GR" altLang="en-US" dirty="0" smtClean="0"/>
              <a:t>τον </a:t>
            </a:r>
            <a:r>
              <a:rPr lang="el-GR" altLang="en-US" dirty="0"/>
              <a:t>Γίγαντα και παραλήπτη τα παιδιά. Μέσα υπάρχει το βιβλίο </a:t>
            </a:r>
            <a:r>
              <a:rPr lang="el-GR" altLang="en-US" dirty="0" smtClean="0"/>
              <a:t>«Η </a:t>
            </a:r>
            <a:r>
              <a:rPr lang="el-GR" altLang="en-US" dirty="0"/>
              <a:t>Δευτέρα με το </a:t>
            </a:r>
            <a:r>
              <a:rPr lang="el-GR" altLang="en-US" dirty="0" smtClean="0"/>
              <a:t>Γίγαντα». </a:t>
            </a:r>
            <a:endParaRPr lang="el-GR" dirty="0"/>
          </a:p>
        </p:txBody>
      </p:sp>
      <p:pic>
        <p:nvPicPr>
          <p:cNvPr id="8" name="Picture 4" descr="Δευτέραγίγαντα"/>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4989430" y="1600200"/>
            <a:ext cx="3356140" cy="4525963"/>
          </a:xfrm>
        </p:spPr>
      </p:pic>
      <p:sp>
        <p:nvSpPr>
          <p:cNvPr id="6" name="TextBox 5"/>
          <p:cNvSpPr txBox="1"/>
          <p:nvPr/>
        </p:nvSpPr>
        <p:spPr>
          <a:xfrm>
            <a:off x="4499992" y="5661248"/>
            <a:ext cx="472173" cy="360040"/>
          </a:xfrm>
          <a:prstGeom prst="rect">
            <a:avLst/>
          </a:prstGeom>
        </p:spPr>
        <p:txBody>
          <a:bodyPr vert="horz" wrap="square" lIns="91440" tIns="45720" rIns="91440" bIns="45720" rtlCol="0" anchor="ctr">
            <a:noAutofit/>
          </a:bodyPr>
          <a:lstStyle/>
          <a:p>
            <a:r>
              <a:rPr lang="el-GR" b="1" dirty="0" smtClean="0">
                <a:latin typeface="+mj-lt"/>
              </a:rPr>
              <a:t>[1]</a:t>
            </a:r>
          </a:p>
        </p:txBody>
      </p:sp>
    </p:spTree>
    <p:custDataLst>
      <p:tags r:id="rId1"/>
    </p:custDataLst>
    <p:extLst>
      <p:ext uri="{BB962C8B-B14F-4D97-AF65-F5344CB8AC3E}">
        <p14:creationId xmlns:p14="http://schemas.microsoft.com/office/powerpoint/2010/main" val="8068984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«Οι μέρες με τον Γίγαντα» </a:t>
            </a:r>
            <a:r>
              <a:rPr lang="el-GR" dirty="0" smtClean="0"/>
              <a:t>(2/2</a:t>
            </a:r>
            <a:r>
              <a:rPr lang="el-GR" dirty="0"/>
              <a:t>)</a:t>
            </a:r>
          </a:p>
        </p:txBody>
      </p:sp>
      <p:sp>
        <p:nvSpPr>
          <p:cNvPr id="3" name="Content Placeholder 2"/>
          <p:cNvSpPr>
            <a:spLocks noGrp="1"/>
          </p:cNvSpPr>
          <p:nvPr>
            <p:ph sz="half" idx="1"/>
          </p:nvPr>
        </p:nvSpPr>
        <p:spPr/>
        <p:txBody>
          <a:bodyPr>
            <a:normAutofit/>
          </a:bodyPr>
          <a:lstStyle/>
          <a:p>
            <a:pPr marL="0" indent="0">
              <a:buNone/>
            </a:pPr>
            <a:r>
              <a:rPr lang="el-GR" altLang="en-US" dirty="0"/>
              <a:t>Η ίδια διαδικασία επαναλαμβάνεται κάθε μέρα της βδομάδας. Τα παιδιά ελέγχουν το γραμματοκιβώτιο, βρίσκουν το φάκελο και ενημερώνονται για την πορεία της επίσκεψης του Γίγαντα. Για μια βδομάδα η τάξη ζει στο ρυθμό της.</a:t>
            </a:r>
          </a:p>
          <a:p>
            <a:endParaRPr lang="el-GR" dirty="0"/>
          </a:p>
        </p:txBody>
      </p:sp>
      <p:pic>
        <p:nvPicPr>
          <p:cNvPr id="5" name="Picture 6" descr="Βιβλίο «Η Τρίτη με το Γίγαντα»"/>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4989430" y="1600200"/>
            <a:ext cx="335614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499992" y="5661248"/>
            <a:ext cx="472173" cy="360040"/>
          </a:xfrm>
          <a:prstGeom prst="rect">
            <a:avLst/>
          </a:prstGeom>
        </p:spPr>
        <p:txBody>
          <a:bodyPr vert="horz" wrap="square" lIns="91440" tIns="45720" rIns="91440" bIns="45720" rtlCol="0" anchor="ctr">
            <a:noAutofit/>
          </a:bodyPr>
          <a:lstStyle/>
          <a:p>
            <a:r>
              <a:rPr lang="el-GR" b="1" dirty="0" smtClean="0">
                <a:latin typeface="+mj-lt"/>
              </a:rPr>
              <a:t>[2]</a:t>
            </a:r>
          </a:p>
        </p:txBody>
      </p:sp>
    </p:spTree>
    <p:custDataLst>
      <p:tags r:id="rId1"/>
    </p:custDataLst>
    <p:extLst>
      <p:ext uri="{BB962C8B-B14F-4D97-AF65-F5344CB8AC3E}">
        <p14:creationId xmlns:p14="http://schemas.microsoft.com/office/powerpoint/2010/main" val="7247562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«Διαβάστε τες»</a:t>
            </a:r>
            <a:endParaRPr lang="el-GR" dirty="0"/>
          </a:p>
        </p:txBody>
      </p:sp>
      <p:sp>
        <p:nvSpPr>
          <p:cNvPr id="3" name="Content Placeholder 2"/>
          <p:cNvSpPr>
            <a:spLocks noGrp="1"/>
          </p:cNvSpPr>
          <p:nvPr>
            <p:ph sz="half" idx="1"/>
          </p:nvPr>
        </p:nvSpPr>
        <p:spPr/>
        <p:txBody>
          <a:bodyPr>
            <a:noAutofit/>
          </a:bodyPr>
          <a:lstStyle/>
          <a:p>
            <a:pPr marL="0" indent="0">
              <a:buNone/>
            </a:pPr>
            <a:r>
              <a:rPr lang="el-GR" altLang="en-US" sz="2400" dirty="0"/>
              <a:t>Τα παιδιά διαβάζουν </a:t>
            </a:r>
            <a:r>
              <a:rPr lang="el-GR" altLang="en-US" sz="2400" dirty="0" smtClean="0"/>
              <a:t>«Τα Ημερολόγια </a:t>
            </a:r>
            <a:r>
              <a:rPr lang="el-GR" altLang="en-US" sz="2400" dirty="0"/>
              <a:t>των </a:t>
            </a:r>
            <a:r>
              <a:rPr lang="el-GR" altLang="en-US" sz="2400" dirty="0" smtClean="0"/>
              <a:t>Τεράτων». </a:t>
            </a:r>
            <a:r>
              <a:rPr lang="el-GR" altLang="en-US" sz="2400" dirty="0"/>
              <a:t>Τα ίδια είναι υποχρεωμένα να διαβάσουν, με την κυριολεκτική σημασία του όρου, τις λέξεις που δηλώνουν τις ημέρες της βδομάδας. Με αυτόν τον τρόπο οι μικροί θα μάθουν να τις αναγνωρίζουν όχι μόνο στο Ημερολόγιο του Σχολείου, αλλά και σε οποιαδήποτε άλλο κείμενο.</a:t>
            </a:r>
          </a:p>
          <a:p>
            <a:endParaRPr lang="el-GR" sz="2400" dirty="0"/>
          </a:p>
        </p:txBody>
      </p:sp>
      <p:pic>
        <p:nvPicPr>
          <p:cNvPr id="5" name="Picture 5" descr="ΤΑ ΗΜΕΡΟΛΟΓΙΑ ΤΩΝ ΤΕΡΑΤΩΝ-ΦΑΝΤΑΣΜΑ"/>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4644008" y="1988840"/>
            <a:ext cx="4038600" cy="3654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8244408" y="5661248"/>
            <a:ext cx="472173" cy="360040"/>
          </a:xfrm>
          <a:prstGeom prst="rect">
            <a:avLst/>
          </a:prstGeom>
        </p:spPr>
        <p:txBody>
          <a:bodyPr vert="horz" wrap="square" lIns="91440" tIns="45720" rIns="91440" bIns="45720" rtlCol="0" anchor="ctr">
            <a:noAutofit/>
          </a:bodyPr>
          <a:lstStyle/>
          <a:p>
            <a:pPr algn="r"/>
            <a:r>
              <a:rPr lang="el-GR" b="1" dirty="0" smtClean="0">
                <a:latin typeface="+mj-lt"/>
              </a:rPr>
              <a:t>[3]</a:t>
            </a:r>
          </a:p>
        </p:txBody>
      </p:sp>
    </p:spTree>
    <p:custDataLst>
      <p:tags r:id="rId1"/>
    </p:custDataLst>
    <p:extLst>
      <p:ext uri="{BB962C8B-B14F-4D97-AF65-F5344CB8AC3E}">
        <p14:creationId xmlns:p14="http://schemas.microsoft.com/office/powerpoint/2010/main" val="10639428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n-US" dirty="0" smtClean="0"/>
              <a:t>«Ημέρες </a:t>
            </a:r>
            <a:r>
              <a:rPr lang="el-GR" altLang="en-US" dirty="0"/>
              <a:t>κ</a:t>
            </a:r>
            <a:r>
              <a:rPr lang="el-GR" altLang="en-US" dirty="0" smtClean="0"/>
              <a:t>αι </a:t>
            </a:r>
            <a:r>
              <a:rPr lang="el-GR" altLang="en-US" dirty="0"/>
              <a:t>σ</a:t>
            </a:r>
            <a:r>
              <a:rPr lang="el-GR" altLang="en-US" dirty="0" smtClean="0"/>
              <a:t>τα περιοδικά» (1/2)</a:t>
            </a:r>
            <a:endParaRPr lang="el-GR" dirty="0"/>
          </a:p>
        </p:txBody>
      </p:sp>
      <p:sp>
        <p:nvSpPr>
          <p:cNvPr id="3" name="Content Placeholder 2"/>
          <p:cNvSpPr>
            <a:spLocks noGrp="1"/>
          </p:cNvSpPr>
          <p:nvPr>
            <p:ph sz="half" idx="1"/>
          </p:nvPr>
        </p:nvSpPr>
        <p:spPr/>
        <p:txBody>
          <a:bodyPr>
            <a:noAutofit/>
          </a:bodyPr>
          <a:lstStyle/>
          <a:p>
            <a:pPr marL="0" indent="0">
              <a:buNone/>
            </a:pPr>
            <a:r>
              <a:rPr lang="el-GR" altLang="en-US" dirty="0"/>
              <a:t>Τα παιδιά ξεφυλλίζουν τηλεοπτικά περιοδικά και κόβουν τις λέξεις που δείχνουν την ημέρα. Τη διαβάζουν με τη βοήθεια του ημερολογίου, ή πιο συχνά εξαιτίας τηλεοπτικών προγραμμάτων που </a:t>
            </a:r>
            <a:r>
              <a:rPr lang="el-GR" altLang="en-US" dirty="0" smtClean="0"/>
              <a:t>γνωρίζουν…</a:t>
            </a:r>
            <a:endParaRPr lang="el-GR" dirty="0"/>
          </a:p>
        </p:txBody>
      </p:sp>
      <p:pic>
        <p:nvPicPr>
          <p:cNvPr id="5" name="Content Placeholder 4" descr="Ημέρες στα περιοδικά"/>
          <p:cNvPicPr>
            <a:picLocks noGrp="1" noChangeAspect="1"/>
          </p:cNvPicPr>
          <p:nvPr>
            <p:ph sz="half" idx="2"/>
          </p:nvPr>
        </p:nvPicPr>
        <p:blipFill>
          <a:blip r:embed="rId2">
            <a:extLst>
              <a:ext uri="{28A0092B-C50C-407E-A947-70E740481C1C}">
                <a14:useLocalDpi xmlns:a14="http://schemas.microsoft.com/office/drawing/2010/main"/>
              </a:ext>
            </a:extLst>
          </a:blip>
          <a:stretch>
            <a:fillRect/>
          </a:stretch>
        </p:blipFill>
        <p:spPr>
          <a:xfrm>
            <a:off x="4884567" y="1723662"/>
            <a:ext cx="3565865" cy="4279038"/>
          </a:xfrm>
        </p:spPr>
      </p:pic>
    </p:spTree>
    <p:extLst>
      <p:ext uri="{BB962C8B-B14F-4D97-AF65-F5344CB8AC3E}">
        <p14:creationId xmlns:p14="http://schemas.microsoft.com/office/powerpoint/2010/main" val="14454556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n-US" dirty="0"/>
              <a:t>«Ημέρες και στα περιοδικά» </a:t>
            </a:r>
            <a:r>
              <a:rPr lang="el-GR" altLang="en-US" dirty="0" smtClean="0"/>
              <a:t>(2/2</a:t>
            </a:r>
            <a:r>
              <a:rPr lang="el-GR" altLang="en-US" dirty="0"/>
              <a:t>)</a:t>
            </a:r>
            <a:endParaRPr lang="el-GR" dirty="0"/>
          </a:p>
        </p:txBody>
      </p:sp>
      <p:sp>
        <p:nvSpPr>
          <p:cNvPr id="3" name="Content Placeholder 2" descr="Ο Πίνακας της Εβδομάδας"/>
          <p:cNvSpPr>
            <a:spLocks noGrp="1"/>
          </p:cNvSpPr>
          <p:nvPr>
            <p:ph sz="half" idx="1"/>
          </p:nvPr>
        </p:nvSpPr>
        <p:spPr>
          <a:xfrm>
            <a:off x="457200" y="1600200"/>
            <a:ext cx="3754760" cy="4525963"/>
          </a:xfrm>
        </p:spPr>
        <p:txBody>
          <a:bodyPr>
            <a:noAutofit/>
          </a:bodyPr>
          <a:lstStyle/>
          <a:p>
            <a:pPr marL="0" indent="0">
              <a:buNone/>
            </a:pPr>
            <a:r>
              <a:rPr lang="el-GR" altLang="en-US" dirty="0" smtClean="0"/>
              <a:t>… και </a:t>
            </a:r>
            <a:r>
              <a:rPr lang="el-GR" altLang="en-US" dirty="0"/>
              <a:t>τις κολλούν στην κατάλληλη θέση στον Πίνακα της Εβδομάδας.</a:t>
            </a:r>
            <a:endParaRPr lang="el-GR" dirty="0"/>
          </a:p>
        </p:txBody>
      </p:sp>
      <p:pic>
        <p:nvPicPr>
          <p:cNvPr id="6" name="Content Placeholder 5" descr="PA230099"/>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bwMode="auto">
          <a:xfrm>
            <a:off x="4390252" y="1772816"/>
            <a:ext cx="4220348" cy="3672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87633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n-US" dirty="0" smtClean="0"/>
              <a:t>«Οι τηλεπαρουσιαστές της ημέρας»</a:t>
            </a:r>
            <a:endParaRPr lang="el-GR" altLang="en-US" dirty="0"/>
          </a:p>
        </p:txBody>
      </p:sp>
      <p:sp>
        <p:nvSpPr>
          <p:cNvPr id="3" name="Content Placeholder 2"/>
          <p:cNvSpPr>
            <a:spLocks noGrp="1"/>
          </p:cNvSpPr>
          <p:nvPr>
            <p:ph sz="half" idx="1"/>
          </p:nvPr>
        </p:nvSpPr>
        <p:spPr>
          <a:xfrm>
            <a:off x="457200" y="1600200"/>
            <a:ext cx="4402832" cy="4525963"/>
          </a:xfrm>
        </p:spPr>
        <p:txBody>
          <a:bodyPr>
            <a:noAutofit/>
          </a:bodyPr>
          <a:lstStyle/>
          <a:p>
            <a:pPr marL="0" indent="0">
              <a:buNone/>
            </a:pPr>
            <a:r>
              <a:rPr lang="el-GR" altLang="en-US" sz="2400" dirty="0"/>
              <a:t>Αρχικά ένα χαρτόκουτο μετατρέπεται σε τηλεόραση. Τα παιδιά τραβούν κλήρους με τις εργάσιμες ημέρες της βδομάδας, που διαβάζουν με τη βοήθεια του ημερολογίου. Εκείνη τη μέρα, π.χ. Δευτέρα, έχουν το προνόμιο να ‘βγουν’ στην τηλεόραση και να παρουσιάσουν/ διηγηθούν ένα παραμύθι ή </a:t>
            </a:r>
            <a:r>
              <a:rPr lang="el-GR" altLang="en-US" sz="2400" dirty="0" err="1"/>
              <a:t>ό,τι</a:t>
            </a:r>
            <a:r>
              <a:rPr lang="el-GR" altLang="en-US" sz="2400" dirty="0"/>
              <a:t> άλλο αποφασίσουν ότι θέλουν να δείξουν στους συμμαθητές τους</a:t>
            </a:r>
            <a:r>
              <a:rPr lang="el-GR" altLang="en-US" sz="2400" dirty="0" smtClean="0"/>
              <a:t>.</a:t>
            </a:r>
            <a:endParaRPr lang="el-GR" altLang="en-US" sz="2400" dirty="0"/>
          </a:p>
        </p:txBody>
      </p:sp>
      <p:pic>
        <p:nvPicPr>
          <p:cNvPr id="6" name="Picture 4" descr="PA230115"/>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5148064" y="1628800"/>
            <a:ext cx="3335660" cy="4494108"/>
          </a:xfrm>
        </p:spPr>
      </p:pic>
    </p:spTree>
    <p:extLst>
      <p:ext uri="{BB962C8B-B14F-4D97-AF65-F5344CB8AC3E}">
        <p14:creationId xmlns:p14="http://schemas.microsoft.com/office/powerpoint/2010/main" val="34008612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«Πότε είναι;»</a:t>
            </a:r>
            <a:endParaRPr lang="el-GR" dirty="0"/>
          </a:p>
        </p:txBody>
      </p:sp>
      <p:sp>
        <p:nvSpPr>
          <p:cNvPr id="3" name="Content Placeholder 2"/>
          <p:cNvSpPr>
            <a:spLocks noGrp="1"/>
          </p:cNvSpPr>
          <p:nvPr>
            <p:ph sz="half" idx="1"/>
          </p:nvPr>
        </p:nvSpPr>
        <p:spPr>
          <a:xfrm>
            <a:off x="457200" y="1600200"/>
            <a:ext cx="3322712" cy="4525963"/>
          </a:xfrm>
        </p:spPr>
        <p:txBody>
          <a:bodyPr>
            <a:normAutofit/>
          </a:bodyPr>
          <a:lstStyle/>
          <a:p>
            <a:pPr marL="0" indent="0">
              <a:buNone/>
            </a:pPr>
            <a:r>
              <a:rPr lang="el-GR" altLang="en-US" sz="2600" dirty="0"/>
              <a:t>Η νηπιαγωγός δίνει στα παιδιά </a:t>
            </a:r>
            <a:r>
              <a:rPr lang="el-GR" altLang="en-US" sz="2600" dirty="0" smtClean="0"/>
              <a:t>τη </a:t>
            </a:r>
            <a:r>
              <a:rPr lang="el-GR" altLang="en-US" sz="2600" dirty="0"/>
              <a:t>φωτοτυπία μιας πρόσκλησης και </a:t>
            </a:r>
            <a:r>
              <a:rPr lang="el-GR" altLang="en-US" sz="2600" dirty="0" smtClean="0"/>
              <a:t>τους </a:t>
            </a:r>
            <a:r>
              <a:rPr lang="el-GR" altLang="en-US" sz="2600" dirty="0"/>
              <a:t>ζητά να βρουν πού αναγράφεται μια συγκεκριμένη ημερομηνία (συνήθως της τρέχουσας ημέρας). </a:t>
            </a:r>
          </a:p>
          <a:p>
            <a:endParaRPr lang="el-GR" sz="2600" dirty="0"/>
          </a:p>
        </p:txBody>
      </p:sp>
      <p:pic>
        <p:nvPicPr>
          <p:cNvPr id="5" name="Content Placeholder 4" descr="Πρόσκληση"/>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bwMode="auto">
          <a:xfrm>
            <a:off x="4211960" y="1700808"/>
            <a:ext cx="4135273" cy="302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8146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n-US" dirty="0" smtClean="0"/>
              <a:t>«Βρες την</a:t>
            </a:r>
            <a:r>
              <a:rPr lang="en-US" altLang="en-US" dirty="0" smtClean="0"/>
              <a:t> </a:t>
            </a:r>
            <a:r>
              <a:rPr lang="el-GR" altLang="en-US" dirty="0" smtClean="0"/>
              <a:t>όσο πιο πολλές φορές μπορείς»</a:t>
            </a:r>
            <a:endParaRPr lang="el-GR" dirty="0"/>
          </a:p>
        </p:txBody>
      </p:sp>
      <p:sp>
        <p:nvSpPr>
          <p:cNvPr id="3" name="Content Placeholder 2"/>
          <p:cNvSpPr>
            <a:spLocks noGrp="1"/>
          </p:cNvSpPr>
          <p:nvPr>
            <p:ph sz="half" idx="1"/>
          </p:nvPr>
        </p:nvSpPr>
        <p:spPr>
          <a:xfrm>
            <a:off x="457200" y="1600200"/>
            <a:ext cx="3538736" cy="4525963"/>
          </a:xfrm>
        </p:spPr>
        <p:txBody>
          <a:bodyPr>
            <a:normAutofit/>
          </a:bodyPr>
          <a:lstStyle/>
          <a:p>
            <a:pPr marL="0" indent="0">
              <a:buNone/>
            </a:pPr>
            <a:r>
              <a:rPr lang="el-GR" altLang="en-US" sz="2600" dirty="0"/>
              <a:t>Τα παιδιά βλέπουν την ημερομηνία μιας συγκεκριμένης μέρας και αναλαμβάνουν να τη βρουν όσο πιο πολλές φορές γίνεται. </a:t>
            </a:r>
            <a:endParaRPr lang="el-GR" altLang="en-US" sz="2600" dirty="0" smtClean="0"/>
          </a:p>
          <a:p>
            <a:pPr marL="0" indent="0">
              <a:buNone/>
            </a:pPr>
            <a:r>
              <a:rPr lang="el-GR" altLang="en-US" sz="2600" dirty="0" smtClean="0"/>
              <a:t>Η </a:t>
            </a:r>
            <a:r>
              <a:rPr lang="el-GR" altLang="en-US" sz="2600" dirty="0"/>
              <a:t>νηπιαγωγός επιτρέπει να ψάξουν και κάποια από τα πράγματα που έχει στην τσάντα της.</a:t>
            </a:r>
          </a:p>
          <a:p>
            <a:endParaRPr lang="el-GR" sz="2600" dirty="0"/>
          </a:p>
        </p:txBody>
      </p:sp>
      <p:pic>
        <p:nvPicPr>
          <p:cNvPr id="5" name="Content Placeholder 4" descr="Αναζήτηση ημερομηνίας σε εφημερίδες, εισιτήρια και ημερολόγιο"/>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4283968" y="1844824"/>
            <a:ext cx="4349617" cy="3816424"/>
          </a:xfrm>
        </p:spPr>
      </p:pic>
    </p:spTree>
    <p:extLst>
      <p:ext uri="{BB962C8B-B14F-4D97-AF65-F5344CB8AC3E}">
        <p14:creationId xmlns:p14="http://schemas.microsoft.com/office/powerpoint/2010/main" val="7652553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l-GR" dirty="0" smtClean="0"/>
              <a:t>Εισαγωγή</a:t>
            </a:r>
            <a:endParaRPr lang="el-GR" dirty="0"/>
          </a:p>
        </p:txBody>
      </p:sp>
      <p:sp>
        <p:nvSpPr>
          <p:cNvPr id="8" name="Content Placeholder 7"/>
          <p:cNvSpPr>
            <a:spLocks noGrp="1"/>
          </p:cNvSpPr>
          <p:nvPr>
            <p:ph idx="1"/>
          </p:nvPr>
        </p:nvSpPr>
        <p:spPr/>
        <p:txBody>
          <a:bodyPr/>
          <a:lstStyle/>
          <a:p>
            <a:pPr marL="0" indent="0">
              <a:buNone/>
            </a:pPr>
            <a:r>
              <a:rPr lang="el-GR" altLang="en-US" dirty="0"/>
              <a:t>Σε μια </a:t>
            </a:r>
            <a:r>
              <a:rPr lang="el-GR" altLang="en-US" dirty="0" err="1"/>
              <a:t>γραμματοκρατούμενη</a:t>
            </a:r>
            <a:r>
              <a:rPr lang="el-GR" altLang="en-US" dirty="0"/>
              <a:t> κοινωνία, όπως η δική μας, δεν υπάρχουν γεγονότα χωρίς αναγνωστικές διαστάσεις, τόσο εκτός όσο και ΕΝΤΟΣ σχολείου. </a:t>
            </a:r>
          </a:p>
          <a:p>
            <a:pPr marL="0" indent="0">
              <a:buNone/>
            </a:pPr>
            <a:r>
              <a:rPr lang="el-GR" altLang="en-US" dirty="0"/>
              <a:t>Κάθε δραστηριότητα μπορεί να αποτελέσει μια ευκαιρία για να αποκτήσουν τα παιδιά του Νηπιαγωγείου αναγνωστικές γνώσεις και εμπειρίες.</a:t>
            </a:r>
          </a:p>
          <a:p>
            <a:endParaRPr lang="el-GR" dirty="0"/>
          </a:p>
        </p:txBody>
      </p:sp>
    </p:spTree>
    <p:extLst>
      <p:ext uri="{BB962C8B-B14F-4D97-AF65-F5344CB8AC3E}">
        <p14:creationId xmlns:p14="http://schemas.microsoft.com/office/powerpoint/2010/main" val="13346622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Το φύλλο της εφημερίδας"/>
          <p:cNvSpPr>
            <a:spLocks noGrp="1"/>
          </p:cNvSpPr>
          <p:nvPr>
            <p:ph type="title"/>
          </p:nvPr>
        </p:nvSpPr>
        <p:spPr/>
        <p:txBody>
          <a:bodyPr/>
          <a:lstStyle/>
          <a:p>
            <a:r>
              <a:rPr lang="el-GR" dirty="0" smtClean="0"/>
              <a:t>«Το φύλλο της ημέρας»</a:t>
            </a:r>
            <a:endParaRPr lang="el-GR" dirty="0"/>
          </a:p>
        </p:txBody>
      </p:sp>
      <p:sp>
        <p:nvSpPr>
          <p:cNvPr id="3" name="Content Placeholder 2"/>
          <p:cNvSpPr>
            <a:spLocks noGrp="1"/>
          </p:cNvSpPr>
          <p:nvPr>
            <p:ph sz="half" idx="1"/>
          </p:nvPr>
        </p:nvSpPr>
        <p:spPr/>
        <p:txBody>
          <a:bodyPr/>
          <a:lstStyle/>
          <a:p>
            <a:pPr marL="0" indent="0">
              <a:buNone/>
            </a:pPr>
            <a:r>
              <a:rPr lang="el-GR" altLang="en-US" dirty="0"/>
              <a:t>Τα παιδιά κόβουν μόνο τα ενδιαφέροντα άρθρα από την εφημερίδα της ημέρας και τα κολλούν σε ένα χαρτόνι για να φτιάξουν το δικό τους φύλλο. Φυσικά δεν ξεχνούν να γράψουν μόνα τους την ημερομηνία. </a:t>
            </a:r>
          </a:p>
          <a:p>
            <a:endParaRPr lang="el-GR" dirty="0"/>
          </a:p>
        </p:txBody>
      </p:sp>
      <p:pic>
        <p:nvPicPr>
          <p:cNvPr id="5" name="Picture 5" descr="IMG_1610"/>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48200" y="1699498"/>
            <a:ext cx="4038600" cy="4327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76809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«Τήρηση ημερολογίου»</a:t>
            </a:r>
            <a:endParaRPr lang="el-GR" dirty="0"/>
          </a:p>
        </p:txBody>
      </p:sp>
      <p:sp>
        <p:nvSpPr>
          <p:cNvPr id="3" name="Content Placeholder 2"/>
          <p:cNvSpPr>
            <a:spLocks noGrp="1"/>
          </p:cNvSpPr>
          <p:nvPr>
            <p:ph sz="half" idx="1"/>
          </p:nvPr>
        </p:nvSpPr>
        <p:spPr/>
        <p:txBody>
          <a:bodyPr/>
          <a:lstStyle/>
          <a:p>
            <a:pPr marL="0" indent="0">
              <a:buNone/>
            </a:pPr>
            <a:r>
              <a:rPr lang="el-GR" altLang="en-US" dirty="0"/>
              <a:t>Τα παιδιά κρατούν το δικό τους ημερολόγιο. Σημειώνουν την ημερομηνία και όλα όσα έχουν να κάνουν εκείνη τη συγκεκριμένη μέρα. </a:t>
            </a:r>
          </a:p>
          <a:p>
            <a:endParaRPr lang="el-GR" dirty="0"/>
          </a:p>
        </p:txBody>
      </p:sp>
      <p:pic>
        <p:nvPicPr>
          <p:cNvPr id="5" name="Content Placeholder 4" descr="Προσωπικό ημερολόγιο"/>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4970264" y="1600200"/>
            <a:ext cx="3394472"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31639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«Φύλλο εργασίας</a:t>
            </a:r>
            <a:r>
              <a:rPr lang="en-GB" dirty="0" smtClean="0"/>
              <a:t> 1</a:t>
            </a:r>
            <a:r>
              <a:rPr lang="el-GR" dirty="0" smtClean="0"/>
              <a:t>»</a:t>
            </a:r>
            <a:endParaRPr lang="el-GR" dirty="0"/>
          </a:p>
        </p:txBody>
      </p:sp>
      <p:pic>
        <p:nvPicPr>
          <p:cNvPr id="6" name="Picture 3" descr="Βάλτε τις μέρες στη σωστή σειρά"/>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1347024" y="1557338"/>
            <a:ext cx="6462652" cy="4525962"/>
          </a:xfrm>
        </p:spPr>
      </p:pic>
    </p:spTree>
    <p:extLst>
      <p:ext uri="{BB962C8B-B14F-4D97-AF65-F5344CB8AC3E}">
        <p14:creationId xmlns:p14="http://schemas.microsoft.com/office/powerpoint/2010/main" val="33839231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«Το παιδικό ημερολόγιο» (1/2)</a:t>
            </a:r>
            <a:endParaRPr lang="el-GR" dirty="0"/>
          </a:p>
        </p:txBody>
      </p:sp>
      <p:sp>
        <p:nvSpPr>
          <p:cNvPr id="3" name="Content Placeholder 2"/>
          <p:cNvSpPr>
            <a:spLocks noGrp="1"/>
          </p:cNvSpPr>
          <p:nvPr>
            <p:ph sz="half" idx="1"/>
          </p:nvPr>
        </p:nvSpPr>
        <p:spPr>
          <a:xfrm>
            <a:off x="457200" y="1600200"/>
            <a:ext cx="4042792" cy="4525963"/>
          </a:xfrm>
        </p:spPr>
        <p:txBody>
          <a:bodyPr>
            <a:noAutofit/>
          </a:bodyPr>
          <a:lstStyle/>
          <a:p>
            <a:pPr marL="0" indent="0">
              <a:buNone/>
            </a:pPr>
            <a:r>
              <a:rPr lang="el-GR" altLang="en-US" sz="2600" dirty="0"/>
              <a:t>Τα παιδιά παρατηρούν </a:t>
            </a:r>
            <a:r>
              <a:rPr lang="el-GR" altLang="en-US" sz="2600" dirty="0" smtClean="0"/>
              <a:t>τα διάφορα ημερολόγια τοίχου και συνειδητοποιούν πώς φτιάχνονται, αλλά και πώς διαβάζονται. </a:t>
            </a:r>
          </a:p>
          <a:p>
            <a:pPr marL="0" indent="0">
              <a:buNone/>
            </a:pPr>
            <a:r>
              <a:rPr lang="el-GR" altLang="en-US" sz="2600" dirty="0" smtClean="0"/>
              <a:t>Στη </a:t>
            </a:r>
            <a:r>
              <a:rPr lang="el-GR" altLang="en-US" sz="2600" dirty="0"/>
              <a:t>συνέχεια αποφασίζουν να κάνουν το δικό τους ημερολόγιο για ένα συγκεκριμένο μήνα. </a:t>
            </a:r>
            <a:endParaRPr lang="el-GR" sz="2600" dirty="0"/>
          </a:p>
        </p:txBody>
      </p:sp>
      <p:pic>
        <p:nvPicPr>
          <p:cNvPr id="5" name="Picture 5" descr="Το παιδικό ημερολόγιο"/>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bwMode="auto">
          <a:xfrm>
            <a:off x="4788024" y="1844824"/>
            <a:ext cx="3750794" cy="266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26533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«Το παιδικό ημερολόγιο» </a:t>
            </a:r>
            <a:r>
              <a:rPr lang="el-GR" dirty="0" smtClean="0"/>
              <a:t>(2/2</a:t>
            </a:r>
            <a:r>
              <a:rPr lang="el-GR" dirty="0"/>
              <a:t>)</a:t>
            </a:r>
          </a:p>
        </p:txBody>
      </p:sp>
      <p:sp>
        <p:nvSpPr>
          <p:cNvPr id="3" name="Content Placeholder 2"/>
          <p:cNvSpPr>
            <a:spLocks noGrp="1"/>
          </p:cNvSpPr>
          <p:nvPr>
            <p:ph sz="half" idx="1"/>
          </p:nvPr>
        </p:nvSpPr>
        <p:spPr>
          <a:xfrm>
            <a:off x="457200" y="1600200"/>
            <a:ext cx="4402832" cy="4525963"/>
          </a:xfrm>
        </p:spPr>
        <p:txBody>
          <a:bodyPr>
            <a:noAutofit/>
          </a:bodyPr>
          <a:lstStyle/>
          <a:p>
            <a:pPr marL="0" indent="0">
              <a:buNone/>
            </a:pPr>
            <a:r>
              <a:rPr lang="el-GR" altLang="en-US" sz="2600" dirty="0" smtClean="0"/>
              <a:t>Ετοιμάζουν </a:t>
            </a:r>
            <a:r>
              <a:rPr lang="el-GR" altLang="en-US" sz="2600" dirty="0"/>
              <a:t>την εικόνα που συνοδεύει το μήνα και επιμελούνται τις λεπτομέρειες δημιουργίας του</a:t>
            </a:r>
            <a:r>
              <a:rPr lang="el-GR" altLang="en-US" sz="2600" dirty="0" smtClean="0"/>
              <a:t>. </a:t>
            </a:r>
            <a:r>
              <a:rPr lang="el-GR" altLang="en-US" sz="2600" dirty="0"/>
              <a:t>Για να μην δυσκολευτούν ιδιαίτερα, η νηπιαγωγός τούς δίνει έτοιμο το σχέδιο με τις ημερομηνίες και τους ζητά απλώς να κολλήσουν με τη σειρά τις μέρες. </a:t>
            </a:r>
          </a:p>
        </p:txBody>
      </p:sp>
      <p:pic>
        <p:nvPicPr>
          <p:cNvPr id="7" name="Content Placeholder 6" descr="Το παιδικό ημερολόγιο"/>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bwMode="auto">
          <a:xfrm>
            <a:off x="5220072" y="1772816"/>
            <a:ext cx="3357351" cy="2964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20252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«Τα γενέθλια» (1/2)</a:t>
            </a:r>
            <a:endParaRPr lang="el-GR" dirty="0"/>
          </a:p>
        </p:txBody>
      </p:sp>
      <p:sp>
        <p:nvSpPr>
          <p:cNvPr id="3" name="Content Placeholder 2"/>
          <p:cNvSpPr>
            <a:spLocks noGrp="1"/>
          </p:cNvSpPr>
          <p:nvPr>
            <p:ph sz="half" idx="1"/>
          </p:nvPr>
        </p:nvSpPr>
        <p:spPr>
          <a:xfrm>
            <a:off x="457200" y="1600200"/>
            <a:ext cx="3898776" cy="4525963"/>
          </a:xfrm>
        </p:spPr>
        <p:txBody>
          <a:bodyPr/>
          <a:lstStyle/>
          <a:p>
            <a:pPr marL="0" indent="0">
              <a:buNone/>
            </a:pPr>
            <a:r>
              <a:rPr lang="el-GR" altLang="en-US" dirty="0"/>
              <a:t>Τα παιδιά μαθαίνουν τους μήνες με αφορμή τα γενέθλια των μαθητών της τάξης. Σε μια χάρτινη, χαριτωμένη κατασκευή με τους μήνες, σημειώνεται ποιος έχει γενέθλια και σε ποια ακριβώς ημερομηνία. </a:t>
            </a:r>
          </a:p>
          <a:p>
            <a:endParaRPr lang="el-GR" dirty="0"/>
          </a:p>
        </p:txBody>
      </p:sp>
      <p:pic>
        <p:nvPicPr>
          <p:cNvPr id="5" name="Picture 5" descr="Κατασκευή με μήνες και γενέθλια"/>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46567" y="1916832"/>
            <a:ext cx="3703041" cy="374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180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«Τα γενέθλια» </a:t>
            </a:r>
            <a:r>
              <a:rPr lang="el-GR" dirty="0" smtClean="0"/>
              <a:t>(2/2</a:t>
            </a:r>
            <a:r>
              <a:rPr lang="el-GR" dirty="0"/>
              <a:t>)</a:t>
            </a:r>
          </a:p>
        </p:txBody>
      </p:sp>
      <p:sp>
        <p:nvSpPr>
          <p:cNvPr id="3" name="Content Placeholder 2"/>
          <p:cNvSpPr>
            <a:spLocks noGrp="1"/>
          </p:cNvSpPr>
          <p:nvPr>
            <p:ph sz="half" idx="1"/>
          </p:nvPr>
        </p:nvSpPr>
        <p:spPr/>
        <p:txBody>
          <a:bodyPr>
            <a:noAutofit/>
          </a:bodyPr>
          <a:lstStyle/>
          <a:p>
            <a:pPr marL="0" indent="0">
              <a:buNone/>
            </a:pPr>
            <a:r>
              <a:rPr lang="el-GR" altLang="en-US" sz="2400" dirty="0"/>
              <a:t>Σε αυτό το ημερολόγιο δεν υπάρχει λόγος οι μήνες να έχουν διαφορετικά χρώματα. Εκείνο όμως που ‘καταστρέφει’ τον αναγνωστικό χαρακτήρα της άσκησης είναι η προσθήκη της φωτογραφίας δίπλα στο όνομα του παιδιού. Ποιος θα διαβάσει το όνομα, αν αναγνωρίζει </a:t>
            </a:r>
            <a:r>
              <a:rPr lang="el-GR" altLang="en-US" sz="2400" dirty="0" smtClean="0"/>
              <a:t>τον </a:t>
            </a:r>
            <a:r>
              <a:rPr lang="el-GR" altLang="en-US" sz="2400" dirty="0"/>
              <a:t>συμμαθητή του από τη φωτογραφία;</a:t>
            </a:r>
            <a:endParaRPr lang="el-GR" altLang="en-US" sz="3200" dirty="0"/>
          </a:p>
          <a:p>
            <a:endParaRPr lang="el-GR" sz="2400" dirty="0"/>
          </a:p>
        </p:txBody>
      </p:sp>
      <p:pic>
        <p:nvPicPr>
          <p:cNvPr id="5" name="Picture 7" descr="Κατασκευή με μήνες και γενέθλια"/>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4716016" y="1628800"/>
            <a:ext cx="3847256" cy="4536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03134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«Ημερολόγιο Γενεθλίων» (1/2)</a:t>
            </a:r>
            <a:endParaRPr lang="el-GR" dirty="0"/>
          </a:p>
        </p:txBody>
      </p:sp>
      <p:sp>
        <p:nvSpPr>
          <p:cNvPr id="3" name="Content Placeholder 2"/>
          <p:cNvSpPr>
            <a:spLocks noGrp="1"/>
          </p:cNvSpPr>
          <p:nvPr>
            <p:ph sz="half" idx="1"/>
          </p:nvPr>
        </p:nvSpPr>
        <p:spPr/>
        <p:txBody>
          <a:bodyPr>
            <a:noAutofit/>
          </a:bodyPr>
          <a:lstStyle/>
          <a:p>
            <a:pPr marL="0" indent="0">
              <a:buNone/>
            </a:pPr>
            <a:r>
              <a:rPr lang="el-GR" altLang="en-US" dirty="0"/>
              <a:t>Τα παιδιά με τη βοήθεια των γονιών τους φέρνουν στο σχολείο μια καρτέλα με την ημερομηνία των γενεθλίων τους. Στη συνέχεια σε ένα ημερολόγιο βρίσκουν και κολλούν στην αντίστοιχη ημερομηνία μια καρτέλα με το όνομά τους. </a:t>
            </a:r>
            <a:endParaRPr lang="el-GR" dirty="0"/>
          </a:p>
        </p:txBody>
      </p:sp>
      <p:pic>
        <p:nvPicPr>
          <p:cNvPr id="5" name="Content Placeholder 4" descr="Ημερολόγιο Γενεθλίων"/>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857786" y="1600200"/>
            <a:ext cx="3619427" cy="4525963"/>
          </a:xfrm>
        </p:spPr>
      </p:pic>
    </p:spTree>
    <p:extLst>
      <p:ext uri="{BB962C8B-B14F-4D97-AF65-F5344CB8AC3E}">
        <p14:creationId xmlns:p14="http://schemas.microsoft.com/office/powerpoint/2010/main" val="4661274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«Ημερολόγιο Γενεθλίων» </a:t>
            </a:r>
            <a:r>
              <a:rPr lang="el-GR" dirty="0" smtClean="0"/>
              <a:t>(2/2</a:t>
            </a:r>
            <a:r>
              <a:rPr lang="el-GR" dirty="0"/>
              <a:t>)</a:t>
            </a:r>
          </a:p>
        </p:txBody>
      </p:sp>
      <p:sp>
        <p:nvSpPr>
          <p:cNvPr id="3" name="Content Placeholder 2"/>
          <p:cNvSpPr>
            <a:spLocks noGrp="1"/>
          </p:cNvSpPr>
          <p:nvPr>
            <p:ph sz="half" idx="1"/>
          </p:nvPr>
        </p:nvSpPr>
        <p:spPr/>
        <p:txBody>
          <a:bodyPr>
            <a:noAutofit/>
          </a:bodyPr>
          <a:lstStyle/>
          <a:p>
            <a:pPr marL="0" indent="0">
              <a:buNone/>
            </a:pPr>
            <a:r>
              <a:rPr lang="el-GR" altLang="en-US" dirty="0" smtClean="0"/>
              <a:t>Αφού </a:t>
            </a:r>
            <a:r>
              <a:rPr lang="el-GR" altLang="en-US" dirty="0"/>
              <a:t>ετοιμαστεί το ημερολόγιο γενεθλίων τους, αφαιρούν και εκθέτουν, δίπλα στο ημερολόγιο της τάξης, τον αντίστοιχο μήνα. Με αυτόν τον τρόπο δεν πρόκειται να ξεχάσουν τα γενέθλια των συμμαθητών τους.</a:t>
            </a:r>
          </a:p>
          <a:p>
            <a:endParaRPr lang="el-GR" dirty="0"/>
          </a:p>
        </p:txBody>
      </p:sp>
      <p:pic>
        <p:nvPicPr>
          <p:cNvPr id="5" name="Content Placeholder 4" descr="Ημερολόγιο Γενεθλίων"/>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857786" y="1600200"/>
            <a:ext cx="3619427" cy="4525963"/>
          </a:xfrm>
        </p:spPr>
      </p:pic>
    </p:spTree>
    <p:extLst>
      <p:ext uri="{BB962C8B-B14F-4D97-AF65-F5344CB8AC3E}">
        <p14:creationId xmlns:p14="http://schemas.microsoft.com/office/powerpoint/2010/main" val="29528972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Έχει ο καιρός γυρίσματα</a:t>
            </a:r>
            <a:endParaRPr lang="el-GR" dirty="0"/>
          </a:p>
        </p:txBody>
      </p:sp>
      <p:pic>
        <p:nvPicPr>
          <p:cNvPr id="6" name="Picture 4" descr="Καιρός"/>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1518783" y="1557338"/>
            <a:ext cx="6119134"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20676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altLang="en-US" sz="3600" dirty="0" smtClean="0"/>
              <a:t>Ανάδειξη </a:t>
            </a:r>
            <a:r>
              <a:rPr lang="el-GR" altLang="en-US" sz="3600" dirty="0"/>
              <a:t>των αναγνωστικών διαστάσεων της </a:t>
            </a:r>
            <a:r>
              <a:rPr lang="el-GR" altLang="en-US" sz="3600" dirty="0" smtClean="0"/>
              <a:t>καθημερινότητας (1/2)</a:t>
            </a:r>
            <a:endParaRPr lang="el-GR" sz="3600" dirty="0"/>
          </a:p>
        </p:txBody>
      </p:sp>
      <p:sp>
        <p:nvSpPr>
          <p:cNvPr id="3" name="Content Placeholder 2"/>
          <p:cNvSpPr>
            <a:spLocks noGrp="1"/>
          </p:cNvSpPr>
          <p:nvPr>
            <p:ph idx="1"/>
          </p:nvPr>
        </p:nvSpPr>
        <p:spPr/>
        <p:txBody>
          <a:bodyPr>
            <a:noAutofit/>
          </a:bodyPr>
          <a:lstStyle/>
          <a:p>
            <a:pPr marL="0" indent="0">
              <a:spcBef>
                <a:spcPts val="600"/>
              </a:spcBef>
              <a:buNone/>
            </a:pPr>
            <a:r>
              <a:rPr lang="el-GR" altLang="en-US" sz="2600" dirty="0"/>
              <a:t>Η ανάδειξη των αναγνωστικών διαστάσεων της καθημερινότητας του νηπιαγωγείου έχει τεράστια σημασία γιατί:</a:t>
            </a:r>
          </a:p>
          <a:p>
            <a:pPr>
              <a:spcBef>
                <a:spcPts val="600"/>
              </a:spcBef>
              <a:buFontTx/>
              <a:buChar char="•"/>
            </a:pPr>
            <a:r>
              <a:rPr lang="el-GR" altLang="en-US" sz="2600" dirty="0"/>
              <a:t>Τα παιδιά κατανοούν τη σπουδαιότητα του γραπτού λόγου στη σημερινή </a:t>
            </a:r>
            <a:r>
              <a:rPr lang="el-GR" altLang="en-US" sz="2600" dirty="0" smtClean="0"/>
              <a:t>κοινωνία.</a:t>
            </a:r>
            <a:endParaRPr lang="el-GR" altLang="en-US" sz="2600" dirty="0"/>
          </a:p>
          <a:p>
            <a:pPr>
              <a:spcBef>
                <a:spcPts val="600"/>
              </a:spcBef>
              <a:buFontTx/>
              <a:buChar char="•"/>
            </a:pPr>
            <a:r>
              <a:rPr lang="el-GR" altLang="en-US" sz="2600" dirty="0"/>
              <a:t>Οι αναγνωστικές δραστηριότητες αποκτούν νόημα και </a:t>
            </a:r>
            <a:r>
              <a:rPr lang="el-GR" altLang="en-US" sz="2600" dirty="0" smtClean="0"/>
              <a:t>σημασία.</a:t>
            </a:r>
            <a:endParaRPr lang="el-GR" altLang="en-US" sz="2600" dirty="0"/>
          </a:p>
          <a:p>
            <a:pPr>
              <a:spcBef>
                <a:spcPts val="600"/>
              </a:spcBef>
              <a:buFontTx/>
              <a:buChar char="•"/>
            </a:pPr>
            <a:r>
              <a:rPr lang="el-GR" altLang="en-US" sz="2600" dirty="0"/>
              <a:t>Εξυπηρετείται ο επικοινωνιακός σκοπός της γραπτής </a:t>
            </a:r>
            <a:r>
              <a:rPr lang="el-GR" altLang="en-US" sz="2600" dirty="0" smtClean="0"/>
              <a:t>γλώσσας.</a:t>
            </a:r>
            <a:endParaRPr lang="el-GR" altLang="en-US" sz="2600" dirty="0"/>
          </a:p>
          <a:p>
            <a:pPr>
              <a:spcBef>
                <a:spcPts val="600"/>
              </a:spcBef>
              <a:buFontTx/>
              <a:buChar char="•"/>
            </a:pPr>
            <a:r>
              <a:rPr lang="el-GR" altLang="en-US" sz="2600" dirty="0"/>
              <a:t>Εμπλέκονται τα ίδια τα </a:t>
            </a:r>
            <a:r>
              <a:rPr lang="el-GR" altLang="en-US" sz="2600" dirty="0" smtClean="0"/>
              <a:t>παιδιά.</a:t>
            </a:r>
            <a:endParaRPr lang="el-GR" altLang="en-US" sz="2600" dirty="0"/>
          </a:p>
        </p:txBody>
      </p:sp>
    </p:spTree>
    <p:extLst>
      <p:ext uri="{BB962C8B-B14F-4D97-AF65-F5344CB8AC3E}">
        <p14:creationId xmlns:p14="http://schemas.microsoft.com/office/powerpoint/2010/main" val="19538202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«Η εφημερίδα του χθες, </a:t>
            </a:r>
            <a:br>
              <a:rPr lang="el-GR" dirty="0" smtClean="0"/>
            </a:br>
            <a:r>
              <a:rPr lang="el-GR" dirty="0" smtClean="0"/>
              <a:t>ο καιρός του σήμερα»</a:t>
            </a:r>
            <a:endParaRPr lang="el-GR" dirty="0"/>
          </a:p>
        </p:txBody>
      </p:sp>
      <p:sp>
        <p:nvSpPr>
          <p:cNvPr id="4" name="Content Placeholder 3"/>
          <p:cNvSpPr>
            <a:spLocks noGrp="1"/>
          </p:cNvSpPr>
          <p:nvPr>
            <p:ph sz="half" idx="1"/>
          </p:nvPr>
        </p:nvSpPr>
        <p:spPr/>
        <p:txBody>
          <a:bodyPr>
            <a:noAutofit/>
          </a:bodyPr>
          <a:lstStyle/>
          <a:p>
            <a:pPr marL="0" indent="0">
              <a:buNone/>
            </a:pPr>
            <a:r>
              <a:rPr lang="el-GR" altLang="en-US" sz="2400" dirty="0"/>
              <a:t>Τα παιδιά προσπαθούν να ανακαλύψουν την πρόγνωση του καιρού στη χθεσινή εφημερίδα. Πρώτα κοιτάζουν την ημερομηνία της εφημερίδας, τοπικής ή πανελλήνιας κυκλοφορίας. Μετά διαβάζουν τον καιρό του τόπου τους και κοιτώντας έξω από το παράθυρο βλέπουν αν η πρόβλεψη ήταν σωστή. </a:t>
            </a:r>
          </a:p>
          <a:p>
            <a:endParaRPr lang="el-GR" sz="2400" dirty="0"/>
          </a:p>
        </p:txBody>
      </p:sp>
      <p:pic>
        <p:nvPicPr>
          <p:cNvPr id="6" name="Picture 4" descr="Καιρός"/>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44008" y="1844824"/>
            <a:ext cx="4038600" cy="345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432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«Οι μικροί μετεωρολόγοι» (1/3)</a:t>
            </a:r>
            <a:endParaRPr lang="el-GR" dirty="0"/>
          </a:p>
        </p:txBody>
      </p:sp>
      <p:sp>
        <p:nvSpPr>
          <p:cNvPr id="3" name="Content Placeholder 2"/>
          <p:cNvSpPr>
            <a:spLocks noGrp="1"/>
          </p:cNvSpPr>
          <p:nvPr>
            <p:ph sz="half" idx="1"/>
          </p:nvPr>
        </p:nvSpPr>
        <p:spPr/>
        <p:txBody>
          <a:bodyPr/>
          <a:lstStyle/>
          <a:p>
            <a:pPr marL="0" indent="0">
              <a:buNone/>
            </a:pPr>
            <a:r>
              <a:rPr lang="el-GR" altLang="en-US" dirty="0"/>
              <a:t>Τα παιδιά παρατηρούν τις προβλέψεις της ΕΜΥ στην εφημερίδα. </a:t>
            </a:r>
            <a:endParaRPr lang="el-GR" dirty="0"/>
          </a:p>
        </p:txBody>
      </p:sp>
      <p:pic>
        <p:nvPicPr>
          <p:cNvPr id="5" name="Picture 3" descr="Εφημερίδες"/>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741558" y="1600200"/>
            <a:ext cx="385188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5481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«Οι μικροί μετεωρολόγοι» </a:t>
            </a:r>
            <a:r>
              <a:rPr lang="el-GR" dirty="0" smtClean="0"/>
              <a:t>(2/3</a:t>
            </a:r>
            <a:r>
              <a:rPr lang="el-GR" dirty="0"/>
              <a:t>)</a:t>
            </a:r>
          </a:p>
        </p:txBody>
      </p:sp>
      <p:sp>
        <p:nvSpPr>
          <p:cNvPr id="3" name="Content Placeholder 2" descr="Πίνακας του Καιρού "/>
          <p:cNvSpPr>
            <a:spLocks noGrp="1"/>
          </p:cNvSpPr>
          <p:nvPr>
            <p:ph sz="half" idx="1"/>
          </p:nvPr>
        </p:nvSpPr>
        <p:spPr/>
        <p:txBody>
          <a:bodyPr/>
          <a:lstStyle/>
          <a:p>
            <a:pPr marL="0" indent="0">
              <a:buNone/>
            </a:pPr>
            <a:r>
              <a:rPr lang="el-GR" altLang="en-US" dirty="0" smtClean="0"/>
              <a:t>Μετά </a:t>
            </a:r>
            <a:r>
              <a:rPr lang="el-GR" altLang="en-US" dirty="0"/>
              <a:t>συζητούν με βάση τον Πίνακα του Καιρού για τα διάφορα καιρικά φαινόμενα. </a:t>
            </a:r>
          </a:p>
          <a:p>
            <a:endParaRPr lang="el-GR" dirty="0"/>
          </a:p>
        </p:txBody>
      </p:sp>
      <p:pic>
        <p:nvPicPr>
          <p:cNvPr id="5" name="Content Placeholder 4" descr="DSC01030"/>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725509" y="1600200"/>
            <a:ext cx="3883982"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86098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«Οι μικροί μετεωρολόγοι» </a:t>
            </a:r>
            <a:r>
              <a:rPr lang="el-GR" dirty="0" smtClean="0"/>
              <a:t>(3/3</a:t>
            </a:r>
            <a:r>
              <a:rPr lang="el-GR" dirty="0"/>
              <a:t>)</a:t>
            </a:r>
          </a:p>
        </p:txBody>
      </p:sp>
      <p:sp>
        <p:nvSpPr>
          <p:cNvPr id="3" name="Content Placeholder 2"/>
          <p:cNvSpPr>
            <a:spLocks noGrp="1"/>
          </p:cNvSpPr>
          <p:nvPr>
            <p:ph sz="half" idx="1"/>
          </p:nvPr>
        </p:nvSpPr>
        <p:spPr>
          <a:xfrm>
            <a:off x="457200" y="1600200"/>
            <a:ext cx="4330824" cy="4525963"/>
          </a:xfrm>
        </p:spPr>
        <p:txBody>
          <a:bodyPr/>
          <a:lstStyle/>
          <a:p>
            <a:pPr marL="0" indent="0">
              <a:buNone/>
            </a:pPr>
            <a:r>
              <a:rPr lang="el-GR" altLang="en-US" dirty="0"/>
              <a:t>Στη συνέχεια καταγράφουν τις δικές τους προβλέψεις για τον αυριανό καιρό.</a:t>
            </a:r>
          </a:p>
          <a:p>
            <a:endParaRPr lang="el-GR" dirty="0"/>
          </a:p>
        </p:txBody>
      </p:sp>
      <p:pic>
        <p:nvPicPr>
          <p:cNvPr id="5" name="Picture 3" descr="Οι προβλέψεις των παιδιών"/>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5084959" y="1600200"/>
            <a:ext cx="330346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11354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«Ο καιρός </a:t>
            </a:r>
            <a:r>
              <a:rPr lang="el-GR" dirty="0"/>
              <a:t>σ</a:t>
            </a:r>
            <a:r>
              <a:rPr lang="el-GR" dirty="0" smtClean="0"/>
              <a:t>την Ελλάδα» (1/2)</a:t>
            </a:r>
            <a:endParaRPr lang="el-GR" dirty="0"/>
          </a:p>
        </p:txBody>
      </p:sp>
      <p:sp>
        <p:nvSpPr>
          <p:cNvPr id="3" name="Content Placeholder 2"/>
          <p:cNvSpPr>
            <a:spLocks noGrp="1"/>
          </p:cNvSpPr>
          <p:nvPr>
            <p:ph sz="half" idx="1"/>
          </p:nvPr>
        </p:nvSpPr>
        <p:spPr/>
        <p:txBody>
          <a:bodyPr>
            <a:noAutofit/>
          </a:bodyPr>
          <a:lstStyle/>
          <a:p>
            <a:pPr marL="0" indent="0">
              <a:buNone/>
            </a:pPr>
            <a:r>
              <a:rPr lang="el-GR" altLang="en-US" sz="2600" dirty="0"/>
              <a:t>Τα παιδιά αναφέρουν κι άλλες περιοχές της Ελλάδας στις οποίες μένουν αγαπημένοι τους συγγενείς και ενδιαφέρονται να παρακολουθούν τον καιρό και εκεί. Η νηπιαγωγός τις σημειώνει με ειδικές καρτέλες </a:t>
            </a:r>
            <a:r>
              <a:rPr lang="el-GR" altLang="en-US" sz="2600" dirty="0" smtClean="0"/>
              <a:t>στον </a:t>
            </a:r>
            <a:r>
              <a:rPr lang="el-GR" altLang="en-US" sz="2600" dirty="0"/>
              <a:t>χάρτη στον τοίχο της τάξης. </a:t>
            </a:r>
          </a:p>
          <a:p>
            <a:endParaRPr lang="el-GR" sz="2600" dirty="0"/>
          </a:p>
        </p:txBody>
      </p:sp>
      <p:pic>
        <p:nvPicPr>
          <p:cNvPr id="5" name="Content Placeholder 4" descr="Χάρτης της Ελλάδος"/>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4644008" y="1844824"/>
            <a:ext cx="4038600" cy="4104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77173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«Ο καιρός στην Ελλάδα» </a:t>
            </a:r>
            <a:r>
              <a:rPr lang="el-GR" dirty="0" smtClean="0"/>
              <a:t>(2/2</a:t>
            </a:r>
            <a:r>
              <a:rPr lang="el-GR" dirty="0"/>
              <a:t>)</a:t>
            </a:r>
          </a:p>
        </p:txBody>
      </p:sp>
      <p:sp>
        <p:nvSpPr>
          <p:cNvPr id="3" name="Content Placeholder 2"/>
          <p:cNvSpPr>
            <a:spLocks noGrp="1"/>
          </p:cNvSpPr>
          <p:nvPr>
            <p:ph sz="half" idx="1"/>
          </p:nvPr>
        </p:nvSpPr>
        <p:spPr>
          <a:xfrm>
            <a:off x="457200" y="1600200"/>
            <a:ext cx="4258816" cy="4525963"/>
          </a:xfrm>
        </p:spPr>
        <p:txBody>
          <a:bodyPr>
            <a:noAutofit/>
          </a:bodyPr>
          <a:lstStyle/>
          <a:p>
            <a:pPr marL="0" indent="0">
              <a:buNone/>
            </a:pPr>
            <a:r>
              <a:rPr lang="el-GR" altLang="en-US" sz="2400" dirty="0"/>
              <a:t>Κάθε μέρα τα παιδιά δημιουργούν το μετεωρολογικό χάρτη της </a:t>
            </a:r>
            <a:r>
              <a:rPr lang="el-GR" altLang="en-US" sz="2400" dirty="0" smtClean="0"/>
              <a:t>ημέρας </a:t>
            </a:r>
            <a:r>
              <a:rPr lang="el-GR" altLang="en-US" sz="2400" dirty="0"/>
              <a:t>κολλώντας ζωγραφισμένα καιρικά φαινόμενα όχι μόνο στον τόπο τους αλλά και στους άλλους. </a:t>
            </a:r>
            <a:endParaRPr lang="el-GR" altLang="en-US" sz="2400" dirty="0" smtClean="0"/>
          </a:p>
          <a:p>
            <a:pPr marL="0" indent="0">
              <a:buNone/>
            </a:pPr>
            <a:r>
              <a:rPr lang="el-GR" altLang="en-US" sz="2400" dirty="0" smtClean="0"/>
              <a:t>Τον </a:t>
            </a:r>
            <a:r>
              <a:rPr lang="el-GR" altLang="en-US" sz="2400" dirty="0"/>
              <a:t>δικό τους καιρό τον βλέπουν, των άλλων τον πληροφορούνται από την εφημερίδα της ημέρας ή ίσως και από ένα πρωινό τηλέφωνο.</a:t>
            </a:r>
          </a:p>
          <a:p>
            <a:endParaRPr lang="el-GR" sz="2400" dirty="0"/>
          </a:p>
        </p:txBody>
      </p:sp>
      <p:pic>
        <p:nvPicPr>
          <p:cNvPr id="5" name="Picture 5" descr="Χάρτης της Ελλάδος"/>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bwMode="auto">
          <a:xfrm>
            <a:off x="4860032" y="1772816"/>
            <a:ext cx="3868426" cy="352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03822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«Ο καιρός </a:t>
            </a:r>
            <a:r>
              <a:rPr lang="el-GR" dirty="0" smtClean="0"/>
              <a:t>του μήνα»</a:t>
            </a:r>
            <a:endParaRPr lang="el-GR" dirty="0"/>
          </a:p>
        </p:txBody>
      </p:sp>
      <p:sp>
        <p:nvSpPr>
          <p:cNvPr id="3" name="Content Placeholder 2"/>
          <p:cNvSpPr>
            <a:spLocks noGrp="1"/>
          </p:cNvSpPr>
          <p:nvPr>
            <p:ph sz="half" idx="1"/>
          </p:nvPr>
        </p:nvSpPr>
        <p:spPr>
          <a:xfrm>
            <a:off x="457200" y="1600200"/>
            <a:ext cx="3610744" cy="4525963"/>
          </a:xfrm>
        </p:spPr>
        <p:txBody>
          <a:bodyPr>
            <a:noAutofit/>
          </a:bodyPr>
          <a:lstStyle/>
          <a:p>
            <a:pPr marL="0" indent="0">
              <a:buNone/>
            </a:pPr>
            <a:r>
              <a:rPr lang="el-GR" altLang="en-US" sz="2400" dirty="0"/>
              <a:t>Σε ένα ημερολόγιο τοίχου τα παιδιά βρίσκουν την ημερομηνία και σημειώνουν κάθε μέρα τον καιρό ζωγραφίζοντας το αντίστοιχο καιρικό φαινόμενο. Έτσι γνωρίζουν πάντα τι καιρό έκανε μια συγκεκριμένη μέρα. Όταν τελειώσει ο μήνας το χαρτόνι κατεβαίνει και φυλάσσεται. </a:t>
            </a:r>
          </a:p>
          <a:p>
            <a:endParaRPr lang="el-GR" sz="2400" dirty="0"/>
          </a:p>
        </p:txBody>
      </p:sp>
      <p:pic>
        <p:nvPicPr>
          <p:cNvPr id="5" name="Content Placeholder 4" descr="Ημερολόγιο τοίχου "/>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bwMode="auto">
          <a:xfrm>
            <a:off x="4427984" y="1700808"/>
            <a:ext cx="4279288" cy="3672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01437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«Οι τέσσερις εποχές» </a:t>
            </a:r>
            <a:r>
              <a:rPr lang="el-GR" dirty="0" smtClean="0"/>
              <a:t>(1/2</a:t>
            </a:r>
            <a:r>
              <a:rPr lang="el-GR" dirty="0"/>
              <a:t>)</a:t>
            </a:r>
          </a:p>
        </p:txBody>
      </p:sp>
      <p:sp>
        <p:nvSpPr>
          <p:cNvPr id="3" name="Content Placeholder 2"/>
          <p:cNvSpPr>
            <a:spLocks noGrp="1"/>
          </p:cNvSpPr>
          <p:nvPr>
            <p:ph sz="half" idx="1"/>
          </p:nvPr>
        </p:nvSpPr>
        <p:spPr/>
        <p:txBody>
          <a:bodyPr>
            <a:noAutofit/>
          </a:bodyPr>
          <a:lstStyle/>
          <a:p>
            <a:pPr marL="0" indent="0">
              <a:buNone/>
            </a:pPr>
            <a:r>
              <a:rPr lang="el-GR" altLang="en-US" dirty="0"/>
              <a:t>Όταν ένας πίνακας με τις εποχές στολίζει την τάξη, η νηπιαγωγός δίνει σε τέσσερα παιδιά ατομικές ταμπέλες με το όνομα μιας εποχής. </a:t>
            </a:r>
            <a:endParaRPr lang="el-GR" dirty="0"/>
          </a:p>
        </p:txBody>
      </p:sp>
      <p:pic>
        <p:nvPicPr>
          <p:cNvPr id="5" name="Content Placeholder 4" descr="πίνακας με τις εποχές "/>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84927" y="1600200"/>
            <a:ext cx="3965146"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73746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Παιδάκια με καρτέλες"/>
          <p:cNvPicPr>
            <a:picLocks noGrp="1" noChangeAspect="1" noChangeArrowheads="1"/>
          </p:cNvPicPr>
          <p:nvPr>
            <p:ph type="pic" idx="1"/>
          </p:nvPr>
        </p:nvPicPr>
        <p:blipFill rotWithShape="1">
          <a:blip r:embed="rId2" cstate="screen">
            <a:extLst>
              <a:ext uri="{28A0092B-C50C-407E-A947-70E740481C1C}">
                <a14:useLocalDpi xmlns:a14="http://schemas.microsoft.com/office/drawing/2010/main"/>
              </a:ext>
            </a:extLst>
          </a:blip>
          <a:srcRect/>
          <a:stretch/>
        </p:blipFill>
        <p:spPr bwMode="auto">
          <a:xfrm>
            <a:off x="1835696" y="1556792"/>
            <a:ext cx="5486400" cy="2920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type="body" sz="half" idx="2"/>
          </p:nvPr>
        </p:nvSpPr>
        <p:spPr>
          <a:xfrm>
            <a:off x="1763688" y="4653136"/>
            <a:ext cx="5486400" cy="1296144"/>
          </a:xfrm>
        </p:spPr>
        <p:txBody>
          <a:bodyPr>
            <a:noAutofit/>
          </a:bodyPr>
          <a:lstStyle/>
          <a:p>
            <a:pPr marL="0" indent="0">
              <a:buNone/>
            </a:pPr>
            <a:r>
              <a:rPr lang="el-GR" altLang="en-US" sz="2400" dirty="0" smtClean="0"/>
              <a:t>Το </a:t>
            </a:r>
            <a:r>
              <a:rPr lang="el-GR" altLang="en-US" sz="2400" dirty="0"/>
              <a:t>κάθε παιδί διαβάζει με τη βοήθεια του Πίνακα την ταμπέλα του και συγκεντρώνει τα αντικείμενα που του ταιριάζουν.</a:t>
            </a:r>
          </a:p>
          <a:p>
            <a:endParaRPr lang="el-GR" sz="2400" dirty="0"/>
          </a:p>
        </p:txBody>
      </p:sp>
      <p:sp>
        <p:nvSpPr>
          <p:cNvPr id="2" name="Title 1"/>
          <p:cNvSpPr>
            <a:spLocks noGrp="1"/>
          </p:cNvSpPr>
          <p:nvPr>
            <p:ph type="title"/>
          </p:nvPr>
        </p:nvSpPr>
        <p:spPr/>
        <p:txBody>
          <a:bodyPr/>
          <a:lstStyle/>
          <a:p>
            <a:r>
              <a:rPr lang="el-GR" dirty="0" smtClean="0"/>
              <a:t>«Οι τέσσερις εποχές» (2/2)</a:t>
            </a:r>
            <a:endParaRPr lang="el-GR" dirty="0"/>
          </a:p>
        </p:txBody>
      </p:sp>
    </p:spTree>
    <p:extLst>
      <p:ext uri="{BB962C8B-B14F-4D97-AF65-F5344CB8AC3E}">
        <p14:creationId xmlns:p14="http://schemas.microsoft.com/office/powerpoint/2010/main" val="10849900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dirty="0" smtClean="0"/>
              <a:t>Ώρα για φαγητό</a:t>
            </a:r>
            <a:endParaRPr lang="el-GR" dirty="0"/>
          </a:p>
        </p:txBody>
      </p:sp>
      <p:pic>
        <p:nvPicPr>
          <p:cNvPr id="6" name="Picture 6" descr="διατροφική πυραμίδα"/>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2803463" y="1557338"/>
            <a:ext cx="3549774"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2905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altLang="en-US" sz="3600" dirty="0"/>
              <a:t>Ανάδειξη των αναγνωστικών διαστάσεων της καθημερινότητας </a:t>
            </a:r>
            <a:r>
              <a:rPr lang="el-GR" altLang="en-US" sz="3600" dirty="0" smtClean="0"/>
              <a:t>(2/2</a:t>
            </a:r>
            <a:r>
              <a:rPr lang="el-GR" altLang="en-US" sz="3600" dirty="0"/>
              <a:t>)</a:t>
            </a:r>
            <a:endParaRPr lang="el-GR" sz="3600" dirty="0"/>
          </a:p>
        </p:txBody>
      </p:sp>
      <p:sp>
        <p:nvSpPr>
          <p:cNvPr id="3" name="Content Placeholder 2"/>
          <p:cNvSpPr>
            <a:spLocks noGrp="1"/>
          </p:cNvSpPr>
          <p:nvPr>
            <p:ph idx="1"/>
          </p:nvPr>
        </p:nvSpPr>
        <p:spPr/>
        <p:txBody>
          <a:bodyPr>
            <a:noAutofit/>
          </a:bodyPr>
          <a:lstStyle/>
          <a:p>
            <a:pPr>
              <a:spcBef>
                <a:spcPts val="600"/>
              </a:spcBef>
              <a:spcAft>
                <a:spcPts val="600"/>
              </a:spcAft>
            </a:pPr>
            <a:r>
              <a:rPr lang="el-GR" altLang="en-US" sz="3000" dirty="0" smtClean="0"/>
              <a:t>Κάθε </a:t>
            </a:r>
            <a:r>
              <a:rPr lang="el-GR" altLang="en-US" sz="3000" dirty="0"/>
              <a:t>φορά που γίνεται κάτι μέσα στην τάξη, η νηπιαγωγός παρατηρεί το </a:t>
            </a:r>
            <a:r>
              <a:rPr lang="el-GR" altLang="en-US" sz="3000" dirty="0" smtClean="0"/>
              <a:t>γεγονός.</a:t>
            </a:r>
            <a:endParaRPr lang="el-GR" altLang="en-US" sz="3000" dirty="0"/>
          </a:p>
          <a:p>
            <a:pPr>
              <a:spcBef>
                <a:spcPts val="600"/>
              </a:spcBef>
              <a:spcAft>
                <a:spcPts val="600"/>
              </a:spcAft>
            </a:pPr>
            <a:r>
              <a:rPr lang="el-GR" altLang="en-US" sz="3000" dirty="0" smtClean="0"/>
              <a:t>Αναδεικνύει </a:t>
            </a:r>
            <a:r>
              <a:rPr lang="el-GR" altLang="en-US" sz="3000" dirty="0"/>
              <a:t>τις αναγνωστικές του </a:t>
            </a:r>
            <a:r>
              <a:rPr lang="el-GR" altLang="en-US" sz="3000" dirty="0" smtClean="0"/>
              <a:t>διαστάσεις.</a:t>
            </a:r>
            <a:endParaRPr lang="el-GR" altLang="en-US" sz="3000" dirty="0"/>
          </a:p>
          <a:p>
            <a:pPr>
              <a:spcBef>
                <a:spcPts val="600"/>
              </a:spcBef>
              <a:spcAft>
                <a:spcPts val="600"/>
              </a:spcAft>
            </a:pPr>
            <a:r>
              <a:rPr lang="el-GR" altLang="en-US" sz="3000" dirty="0" smtClean="0"/>
              <a:t>Δίνει </a:t>
            </a:r>
            <a:r>
              <a:rPr lang="el-GR" altLang="en-US" sz="3000" dirty="0"/>
              <a:t>έμφαση σε </a:t>
            </a:r>
            <a:r>
              <a:rPr lang="el-GR" altLang="en-US" sz="3000" dirty="0" smtClean="0"/>
              <a:t>αυτές.</a:t>
            </a:r>
            <a:endParaRPr lang="el-GR" altLang="en-US" sz="3000" dirty="0"/>
          </a:p>
          <a:p>
            <a:pPr>
              <a:spcBef>
                <a:spcPts val="600"/>
              </a:spcBef>
              <a:spcAft>
                <a:spcPts val="600"/>
              </a:spcAft>
            </a:pPr>
            <a:r>
              <a:rPr lang="el-GR" altLang="en-US" sz="3000" dirty="0" smtClean="0"/>
              <a:t>Οργανώνει </a:t>
            </a:r>
            <a:r>
              <a:rPr lang="el-GR" altLang="en-US" sz="3000" dirty="0"/>
              <a:t>δραστηριότητες για την πληρέστερη κατανόησή τους από τα παιδιά</a:t>
            </a:r>
          </a:p>
          <a:p>
            <a:pPr>
              <a:spcBef>
                <a:spcPts val="600"/>
              </a:spcBef>
              <a:spcAft>
                <a:spcPts val="600"/>
              </a:spcAft>
            </a:pPr>
            <a:r>
              <a:rPr lang="el-GR" altLang="en-US" sz="3000" dirty="0" smtClean="0"/>
              <a:t>Αποτιμά </a:t>
            </a:r>
            <a:r>
              <a:rPr lang="el-GR" altLang="en-US" sz="3000" dirty="0"/>
              <a:t>τις αναγνωστικές γνώσεις των </a:t>
            </a:r>
            <a:r>
              <a:rPr lang="el-GR" altLang="en-US" sz="3000" dirty="0" smtClean="0"/>
              <a:t>παιδιών.</a:t>
            </a:r>
            <a:endParaRPr lang="el-GR" altLang="en-US" sz="3000" dirty="0"/>
          </a:p>
          <a:p>
            <a:endParaRPr lang="el-GR" sz="3000" dirty="0"/>
          </a:p>
        </p:txBody>
      </p:sp>
    </p:spTree>
    <p:extLst>
      <p:ext uri="{BB962C8B-B14F-4D97-AF65-F5344CB8AC3E}">
        <p14:creationId xmlns:p14="http://schemas.microsoft.com/office/powerpoint/2010/main" val="28572376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dirty="0" smtClean="0"/>
              <a:t>«Μπαίνει στο ψυγείο»</a:t>
            </a:r>
            <a:endParaRPr lang="el-GR" dirty="0"/>
          </a:p>
        </p:txBody>
      </p:sp>
      <p:sp>
        <p:nvSpPr>
          <p:cNvPr id="5" name="Content Placeholder 4"/>
          <p:cNvSpPr>
            <a:spLocks noGrp="1"/>
          </p:cNvSpPr>
          <p:nvPr>
            <p:ph sz="half" idx="1"/>
          </p:nvPr>
        </p:nvSpPr>
        <p:spPr>
          <a:xfrm>
            <a:off x="457200" y="1600200"/>
            <a:ext cx="4114800" cy="4525963"/>
          </a:xfrm>
        </p:spPr>
        <p:txBody>
          <a:bodyPr>
            <a:noAutofit/>
          </a:bodyPr>
          <a:lstStyle/>
          <a:p>
            <a:pPr marL="0" indent="0">
              <a:buNone/>
            </a:pPr>
            <a:r>
              <a:rPr lang="el-GR" altLang="en-US" sz="2600" dirty="0" smtClean="0"/>
              <a:t>Τα </a:t>
            </a:r>
            <a:r>
              <a:rPr lang="el-GR" altLang="en-US" sz="2600" dirty="0"/>
              <a:t>παιδιά οφείλουν να γνωρίζουν ότι τα φαγητά που ‘χαλάνε’ μπαίνουν στο ψυγείο. Γι’ αυτό η τάξη συζητά για τις τροφές που χρειάζονται ψυγείο, τόσο στο σχολείο όσο και στους χώρους πώλησής τους, και καταρτίζει έναν κατάλογο που τοποθετείται δίπλα στο ψυγείο.</a:t>
            </a:r>
          </a:p>
          <a:p>
            <a:endParaRPr lang="el-GR" sz="2600" dirty="0"/>
          </a:p>
        </p:txBody>
      </p:sp>
      <p:pic>
        <p:nvPicPr>
          <p:cNvPr id="7" name="Picture 7" descr="Γωνιά ψυγείου"/>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4716016" y="1772816"/>
            <a:ext cx="3986619" cy="3096344"/>
          </a:xfrm>
        </p:spPr>
      </p:pic>
    </p:spTree>
    <p:extLst>
      <p:ext uri="{BB962C8B-B14F-4D97-AF65-F5344CB8AC3E}">
        <p14:creationId xmlns:p14="http://schemas.microsoft.com/office/powerpoint/2010/main" val="4051025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«Το φαΐ μου»</a:t>
            </a:r>
            <a:endParaRPr lang="el-GR" dirty="0"/>
          </a:p>
        </p:txBody>
      </p:sp>
      <p:sp>
        <p:nvSpPr>
          <p:cNvPr id="3" name="Content Placeholder 2"/>
          <p:cNvSpPr>
            <a:spLocks noGrp="1"/>
          </p:cNvSpPr>
          <p:nvPr>
            <p:ph sz="half" idx="1"/>
          </p:nvPr>
        </p:nvSpPr>
        <p:spPr/>
        <p:txBody>
          <a:bodyPr>
            <a:noAutofit/>
          </a:bodyPr>
          <a:lstStyle/>
          <a:p>
            <a:pPr marL="0" indent="0">
              <a:buNone/>
            </a:pPr>
            <a:r>
              <a:rPr lang="el-GR" altLang="en-US" sz="2400" dirty="0"/>
              <a:t>Είτε είναι πρωινό είτε μεσημεριανό, το φαΐ καλό είναι να φυλάσσεται στο ψυγείο της τάξης. Για να αποφεύγονται οι παρεξηγήσεις, τα παιδιά μαζί με το φαΐ τους βάζουν στο ψυγείο με </a:t>
            </a:r>
            <a:r>
              <a:rPr lang="el-GR" altLang="en-US" sz="2400" dirty="0" err="1"/>
              <a:t>μπλου</a:t>
            </a:r>
            <a:r>
              <a:rPr lang="el-GR" altLang="en-US" sz="2400" dirty="0"/>
              <a:t> </a:t>
            </a:r>
            <a:r>
              <a:rPr lang="el-GR" altLang="en-US" sz="2400" dirty="0" err="1"/>
              <a:t>ταγκ</a:t>
            </a:r>
            <a:r>
              <a:rPr lang="el-GR" altLang="en-US" sz="2400" dirty="0"/>
              <a:t> και πλαστικοποιημένη καρτέλα με το όνομά τους, που βρίσκουν στο ειδικό κουτί δίπλα στο ψυγείο. </a:t>
            </a:r>
          </a:p>
          <a:p>
            <a:endParaRPr lang="el-GR" sz="2400" dirty="0"/>
          </a:p>
        </p:txBody>
      </p:sp>
      <p:pic>
        <p:nvPicPr>
          <p:cNvPr id="5" name="Picture 6" descr="Γωνιά ψυγείου"/>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742688" y="1718913"/>
            <a:ext cx="3849624" cy="4288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76932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«Έπλυνες τα χέρια σου;»</a:t>
            </a:r>
            <a:endParaRPr lang="el-GR" dirty="0"/>
          </a:p>
        </p:txBody>
      </p:sp>
      <p:sp>
        <p:nvSpPr>
          <p:cNvPr id="3" name="Content Placeholder 2"/>
          <p:cNvSpPr>
            <a:spLocks noGrp="1"/>
          </p:cNvSpPr>
          <p:nvPr>
            <p:ph sz="half" idx="1"/>
          </p:nvPr>
        </p:nvSpPr>
        <p:spPr>
          <a:xfrm>
            <a:off x="457200" y="1600200"/>
            <a:ext cx="4546848" cy="4525963"/>
          </a:xfrm>
        </p:spPr>
        <p:txBody>
          <a:bodyPr>
            <a:noAutofit/>
          </a:bodyPr>
          <a:lstStyle/>
          <a:p>
            <a:pPr marL="0" indent="0">
              <a:buNone/>
            </a:pPr>
            <a:r>
              <a:rPr lang="el-GR" altLang="en-US" sz="2400" dirty="0"/>
              <a:t>Τα παιδιά θα πρέπει να συνηθίσουν να τηρούν ορισμένους κανόνες υγιεινής, όπως, για παράδειγμα, να πλένουν τα χέρια τους πριν φάνε. Για να μην το ξεχνάνε μάλιστα καλό είναι δίπλα στο νεροχύτη να υπάρχει μια λίστα, που να φωτοτυπείται κάθε μέρα, και στην οποία τα παιδιά θα σημειώνουν ένα √ όταν τελειώνουν το πλύσιμο των χεριών τους.</a:t>
            </a:r>
          </a:p>
          <a:p>
            <a:endParaRPr lang="el-GR" sz="2400" dirty="0"/>
          </a:p>
        </p:txBody>
      </p:sp>
      <p:pic>
        <p:nvPicPr>
          <p:cNvPr id="5" name="Picture 6" descr="Νεροχύτης"/>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5364088" y="1700808"/>
            <a:ext cx="3390528" cy="3384376"/>
          </a:xfrm>
        </p:spPr>
      </p:pic>
    </p:spTree>
    <p:extLst>
      <p:ext uri="{BB962C8B-B14F-4D97-AF65-F5344CB8AC3E}">
        <p14:creationId xmlns:p14="http://schemas.microsoft.com/office/powerpoint/2010/main" val="9750754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«Ο καθένας το </a:t>
            </a:r>
            <a:r>
              <a:rPr lang="el-GR" dirty="0" err="1" smtClean="0"/>
              <a:t>σουπλά</a:t>
            </a:r>
            <a:r>
              <a:rPr lang="el-GR" dirty="0" smtClean="0"/>
              <a:t> του»</a:t>
            </a:r>
            <a:endParaRPr lang="el-GR" dirty="0"/>
          </a:p>
        </p:txBody>
      </p:sp>
      <p:sp>
        <p:nvSpPr>
          <p:cNvPr id="3" name="Content Placeholder 2"/>
          <p:cNvSpPr>
            <a:spLocks noGrp="1"/>
          </p:cNvSpPr>
          <p:nvPr>
            <p:ph sz="half" idx="1"/>
          </p:nvPr>
        </p:nvSpPr>
        <p:spPr>
          <a:xfrm>
            <a:off x="457200" y="1600200"/>
            <a:ext cx="3898776" cy="4525963"/>
          </a:xfrm>
        </p:spPr>
        <p:txBody>
          <a:bodyPr>
            <a:noAutofit/>
          </a:bodyPr>
          <a:lstStyle/>
          <a:p>
            <a:pPr marL="0" indent="0">
              <a:buNone/>
            </a:pPr>
            <a:r>
              <a:rPr lang="el-GR" altLang="en-US" sz="2600" dirty="0"/>
              <a:t>Κατά τη διάρκεια του φαγητού τα παιδιά χρησιμοποιούν </a:t>
            </a:r>
            <a:r>
              <a:rPr lang="el-GR" altLang="en-US" sz="2600" dirty="0" err="1"/>
              <a:t>σουπλά</a:t>
            </a:r>
            <a:r>
              <a:rPr lang="el-GR" altLang="en-US" sz="2600" dirty="0"/>
              <a:t>. Μια λύση θα ήταν πλαστικοποιημένα χαρτόνια με το όνομά τους</a:t>
            </a:r>
            <a:r>
              <a:rPr lang="el-GR" altLang="en-US" sz="2600" dirty="0" smtClean="0"/>
              <a:t>.</a:t>
            </a:r>
            <a:endParaRPr lang="el-GR" altLang="en-US" sz="2600" dirty="0"/>
          </a:p>
        </p:txBody>
      </p:sp>
      <p:pic>
        <p:nvPicPr>
          <p:cNvPr id="5" name="Picture 6" descr="Σουπλά"/>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4644008" y="1628800"/>
            <a:ext cx="4038600" cy="2376264"/>
          </a:xfrm>
        </p:spPr>
      </p:pic>
      <p:sp>
        <p:nvSpPr>
          <p:cNvPr id="7" name="Rectangle 6"/>
          <p:cNvSpPr/>
          <p:nvPr/>
        </p:nvSpPr>
        <p:spPr>
          <a:xfrm>
            <a:off x="543839" y="4581128"/>
            <a:ext cx="7992888" cy="1292662"/>
          </a:xfrm>
          <a:prstGeom prst="rect">
            <a:avLst/>
          </a:prstGeom>
        </p:spPr>
        <p:txBody>
          <a:bodyPr wrap="square">
            <a:spAutoFit/>
          </a:bodyPr>
          <a:lstStyle/>
          <a:p>
            <a:r>
              <a:rPr lang="el-GR" sz="2600" b="1" dirty="0"/>
              <a:t>ΠΡΟΣΟΧΗ</a:t>
            </a:r>
            <a:r>
              <a:rPr lang="el-GR" sz="2600" dirty="0"/>
              <a:t>: Τα μικρά διακοσμητικά που ενδεχομένως θα προστεθούν να είναι ολόιδια, αλλιώς κανένας δεν θα διαβάζει το όνομα για να βρει το δικό του.</a:t>
            </a:r>
          </a:p>
        </p:txBody>
      </p:sp>
    </p:spTree>
    <p:custDataLst>
      <p:tags r:id="rId1"/>
    </p:custDataLst>
    <p:extLst>
      <p:ext uri="{BB962C8B-B14F-4D97-AF65-F5344CB8AC3E}">
        <p14:creationId xmlns:p14="http://schemas.microsoft.com/office/powerpoint/2010/main" val="17827861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«Τι τρώμε στο σχολείο» (1/3)</a:t>
            </a:r>
            <a:endParaRPr lang="el-GR" dirty="0"/>
          </a:p>
        </p:txBody>
      </p:sp>
      <p:sp>
        <p:nvSpPr>
          <p:cNvPr id="3" name="Content Placeholder 2"/>
          <p:cNvSpPr>
            <a:spLocks noGrp="1"/>
          </p:cNvSpPr>
          <p:nvPr>
            <p:ph sz="half" idx="1"/>
          </p:nvPr>
        </p:nvSpPr>
        <p:spPr/>
        <p:txBody>
          <a:bodyPr>
            <a:normAutofit/>
          </a:bodyPr>
          <a:lstStyle/>
          <a:p>
            <a:pPr marL="0" indent="0">
              <a:buNone/>
            </a:pPr>
            <a:r>
              <a:rPr lang="el-GR" altLang="en-US" dirty="0"/>
              <a:t>Αφού τα παιδιά κατανοήσουν τι ακριβώς πρέπει να τρώνε και τι όχι και γιατί, συναινούν στις τροφές που καλό θα ήταν να μην φέρνουν στο σχολείο. Στη συνέχεια δημιουργούν ένα πανό για να θυμούνται πάντα τα υγιεινά φαγητά. </a:t>
            </a:r>
          </a:p>
          <a:p>
            <a:endParaRPr lang="el-GR" dirty="0"/>
          </a:p>
        </p:txBody>
      </p:sp>
      <p:pic>
        <p:nvPicPr>
          <p:cNvPr id="6" name="Picture 12" descr="Πίνακας διατροφής"/>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769444" y="1600200"/>
            <a:ext cx="3796112" cy="4525963"/>
          </a:xfrm>
        </p:spPr>
      </p:pic>
    </p:spTree>
    <p:extLst>
      <p:ext uri="{BB962C8B-B14F-4D97-AF65-F5344CB8AC3E}">
        <p14:creationId xmlns:p14="http://schemas.microsoft.com/office/powerpoint/2010/main" val="29267745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«Τι τρώμε στο σχολείο» </a:t>
            </a:r>
            <a:r>
              <a:rPr lang="el-GR" dirty="0" smtClean="0"/>
              <a:t>(2/3</a:t>
            </a:r>
            <a:r>
              <a:rPr lang="el-GR" dirty="0"/>
              <a:t>)</a:t>
            </a:r>
          </a:p>
        </p:txBody>
      </p:sp>
      <p:sp>
        <p:nvSpPr>
          <p:cNvPr id="3" name="Content Placeholder 2" descr="τα ΠΡΕΠΕΙ και ΔΕΝ ΠΡΕΠΕΙ της υγιεινής διατροφής"/>
          <p:cNvSpPr>
            <a:spLocks noGrp="1"/>
          </p:cNvSpPr>
          <p:nvPr>
            <p:ph sz="half" idx="1"/>
          </p:nvPr>
        </p:nvSpPr>
        <p:spPr/>
        <p:txBody>
          <a:bodyPr/>
          <a:lstStyle/>
          <a:p>
            <a:pPr marL="0" indent="0">
              <a:buNone/>
            </a:pPr>
            <a:r>
              <a:rPr lang="el-GR" altLang="en-US" dirty="0"/>
              <a:t>Ή θα μπορούσαν να φτιάξουν και τα ίδια το δικό τους πανό με  τα ΠΡΕΠΕΙ και ΔΕΝ ΠΡΕΠΕΙ της υγιεινής διατροφής.</a:t>
            </a:r>
          </a:p>
          <a:p>
            <a:endParaRPr lang="el-GR" dirty="0"/>
          </a:p>
        </p:txBody>
      </p:sp>
      <p:pic>
        <p:nvPicPr>
          <p:cNvPr id="5" name="Content Placeholder 4" descr="116ΔΟΝΤΙΑ"/>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969834" y="1600200"/>
            <a:ext cx="3395331"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80032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«Τι τρώμε στο σχολείο» </a:t>
            </a:r>
            <a:r>
              <a:rPr lang="el-GR" dirty="0" smtClean="0"/>
              <a:t>(3/3</a:t>
            </a:r>
            <a:r>
              <a:rPr lang="el-GR" dirty="0"/>
              <a:t>)</a:t>
            </a:r>
          </a:p>
        </p:txBody>
      </p:sp>
      <p:sp>
        <p:nvSpPr>
          <p:cNvPr id="3" name="Content Placeholder 2"/>
          <p:cNvSpPr>
            <a:spLocks noGrp="1"/>
          </p:cNvSpPr>
          <p:nvPr>
            <p:ph sz="half" idx="1"/>
          </p:nvPr>
        </p:nvSpPr>
        <p:spPr/>
        <p:txBody>
          <a:bodyPr>
            <a:normAutofit/>
          </a:bodyPr>
          <a:lstStyle/>
          <a:p>
            <a:pPr marL="0" indent="0">
              <a:buNone/>
            </a:pPr>
            <a:r>
              <a:rPr lang="el-GR" altLang="en-US" dirty="0"/>
              <a:t>Στη συνέχεια συμπληρώνουν τις λέξεις ΠΡΕΠΕΙ </a:t>
            </a:r>
            <a:r>
              <a:rPr lang="el-GR" altLang="en-US" dirty="0" smtClean="0"/>
              <a:t>- ΔΕΝ </a:t>
            </a:r>
            <a:r>
              <a:rPr lang="el-GR" altLang="en-US" dirty="0"/>
              <a:t>ΠΡΕΠΕΙ σε φύλλο εργασίας που τους δίνεται. Με αυτόν τον τρόπο ελέγχεται όχι μόνο τι έμαθαν για τη γραπτή γλώσσα, αλλά κυρίως για την υγιεινή διατροφή.</a:t>
            </a:r>
          </a:p>
          <a:p>
            <a:endParaRPr lang="el-GR" dirty="0"/>
          </a:p>
        </p:txBody>
      </p:sp>
      <p:pic>
        <p:nvPicPr>
          <p:cNvPr id="5" name="Content Placeholder 4" descr="τα ΠΡΕΠΕΙ και ΔΕΝ ΠΡΕΠΕΙ της υγιεινής διατροφής"/>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648200" y="1812026"/>
            <a:ext cx="4038600" cy="4102311"/>
          </a:xfrm>
        </p:spPr>
      </p:pic>
    </p:spTree>
    <p:extLst>
      <p:ext uri="{BB962C8B-B14F-4D97-AF65-F5344CB8AC3E}">
        <p14:creationId xmlns:p14="http://schemas.microsoft.com/office/powerpoint/2010/main" val="17766412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n-US" dirty="0" smtClean="0"/>
              <a:t>«Η σωστή διατροφή κάνει </a:t>
            </a:r>
            <a:br>
              <a:rPr lang="el-GR" altLang="en-US" dirty="0" smtClean="0"/>
            </a:br>
            <a:r>
              <a:rPr lang="el-GR" altLang="en-US" dirty="0" smtClean="0"/>
              <a:t>τα παιδιά ψηλά»</a:t>
            </a:r>
            <a:endParaRPr lang="el-GR" dirty="0"/>
          </a:p>
        </p:txBody>
      </p:sp>
      <p:sp>
        <p:nvSpPr>
          <p:cNvPr id="3" name="Content Placeholder 2"/>
          <p:cNvSpPr>
            <a:spLocks noGrp="1"/>
          </p:cNvSpPr>
          <p:nvPr>
            <p:ph sz="half" idx="1"/>
          </p:nvPr>
        </p:nvSpPr>
        <p:spPr/>
        <p:txBody>
          <a:bodyPr>
            <a:noAutofit/>
          </a:bodyPr>
          <a:lstStyle/>
          <a:p>
            <a:pPr marL="0" indent="0">
              <a:buNone/>
            </a:pPr>
            <a:r>
              <a:rPr lang="el-GR" altLang="en-US" sz="2400" dirty="0"/>
              <a:t>Τα παιδιά συζητούν για τις σωστές διατροφικές συνήθειες και συναισθάνονται ότι αυτές όχι μόνο τα προστατεύουν από την παχυσαρκία, αλλά συγχρόνως τα βοηθούν να μεγαλώσουν σωστά. Συνηθίζουν να μετρούν το ύψος τους και να σημειώνουν την ένδειξη με ένα βελάκι και δίπλα το όνομά τους. </a:t>
            </a:r>
          </a:p>
          <a:p>
            <a:endParaRPr lang="el-GR" sz="2400" dirty="0"/>
          </a:p>
        </p:txBody>
      </p:sp>
      <p:pic>
        <p:nvPicPr>
          <p:cNvPr id="5" name="Picture 7" descr="Μετρητής ύψους"/>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4970264" y="1600200"/>
            <a:ext cx="3394472"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73775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«Οι μικροί μάγειροι» (1/10)</a:t>
            </a:r>
            <a:endParaRPr lang="el-GR" dirty="0"/>
          </a:p>
        </p:txBody>
      </p:sp>
      <p:sp>
        <p:nvSpPr>
          <p:cNvPr id="3" name="Content Placeholder 2"/>
          <p:cNvSpPr>
            <a:spLocks noGrp="1"/>
          </p:cNvSpPr>
          <p:nvPr>
            <p:ph sz="half" idx="1"/>
          </p:nvPr>
        </p:nvSpPr>
        <p:spPr>
          <a:xfrm>
            <a:off x="457200" y="1600200"/>
            <a:ext cx="3754760" cy="4525963"/>
          </a:xfrm>
        </p:spPr>
        <p:txBody>
          <a:bodyPr/>
          <a:lstStyle/>
          <a:p>
            <a:pPr marL="0" indent="0">
              <a:buNone/>
            </a:pPr>
            <a:r>
              <a:rPr lang="el-GR" altLang="en-US" dirty="0"/>
              <a:t>Κάποιες φορές τα παιδιά αποφασίζουν να μαγειρέψουν. Ορίζεται η ομάδα των Σεφ. Φορούν τα σχετικά καπέλα, που τα βρίσκουν διαβάζοντας το όνομά τους. </a:t>
            </a:r>
          </a:p>
          <a:p>
            <a:endParaRPr lang="el-GR" dirty="0"/>
          </a:p>
        </p:txBody>
      </p:sp>
      <p:pic>
        <p:nvPicPr>
          <p:cNvPr id="5" name="Picture 7" descr="Σκούφοι μαγειρικής"/>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4458139" y="1700808"/>
            <a:ext cx="4224469" cy="3168352"/>
          </a:xfrm>
        </p:spPr>
      </p:pic>
    </p:spTree>
    <p:extLst>
      <p:ext uri="{BB962C8B-B14F-4D97-AF65-F5344CB8AC3E}">
        <p14:creationId xmlns:p14="http://schemas.microsoft.com/office/powerpoint/2010/main" val="2496840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«Οι μικροί </a:t>
            </a:r>
            <a:r>
              <a:rPr lang="el-GR" dirty="0" smtClean="0"/>
              <a:t>μάγειροι» (2/10)</a:t>
            </a:r>
            <a:endParaRPr lang="el-GR" dirty="0"/>
          </a:p>
        </p:txBody>
      </p:sp>
      <p:sp>
        <p:nvSpPr>
          <p:cNvPr id="3" name="Content Placeholder 2"/>
          <p:cNvSpPr>
            <a:spLocks noGrp="1"/>
          </p:cNvSpPr>
          <p:nvPr>
            <p:ph sz="half" idx="1"/>
          </p:nvPr>
        </p:nvSpPr>
        <p:spPr>
          <a:xfrm>
            <a:off x="457200" y="1600200"/>
            <a:ext cx="3538736" cy="4525963"/>
          </a:xfrm>
        </p:spPr>
        <p:txBody>
          <a:bodyPr>
            <a:noAutofit/>
          </a:bodyPr>
          <a:lstStyle/>
          <a:p>
            <a:pPr marL="0" indent="0">
              <a:buNone/>
            </a:pPr>
            <a:r>
              <a:rPr lang="el-GR" altLang="en-US" sz="2600" dirty="0"/>
              <a:t>Στη συνέχεια τα παιδιά διαβάζουν τη συνταγή και επιλέγουν από περισσότερα προϊόντα μόνο αυτά που χρειάζονται. Τα καταφέρνουν αν</a:t>
            </a:r>
            <a:r>
              <a:rPr lang="el-GR" altLang="en-US" sz="2600" dirty="0" smtClean="0"/>
              <a:t>:</a:t>
            </a:r>
          </a:p>
          <a:p>
            <a:r>
              <a:rPr lang="el-GR" altLang="en-US" sz="2600" dirty="0"/>
              <a:t>σ</a:t>
            </a:r>
            <a:r>
              <a:rPr lang="el-GR" altLang="en-US" sz="2600" dirty="0" smtClean="0"/>
              <a:t>το </a:t>
            </a:r>
            <a:r>
              <a:rPr lang="el-GR" altLang="en-US" sz="2600" dirty="0"/>
              <a:t>όνομα του προϊόντος υπάρχει τμήμα της συσκευασίας </a:t>
            </a:r>
            <a:r>
              <a:rPr lang="el-GR" altLang="en-US" sz="2600" dirty="0" smtClean="0"/>
              <a:t>του.</a:t>
            </a:r>
            <a:endParaRPr lang="el-GR" altLang="en-US" sz="2600" dirty="0"/>
          </a:p>
          <a:p>
            <a:endParaRPr lang="el-GR" sz="2600" dirty="0"/>
          </a:p>
        </p:txBody>
      </p:sp>
      <p:pic>
        <p:nvPicPr>
          <p:cNvPr id="5" name="Picture 3" descr="Συνταγή"/>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211960" y="1772816"/>
            <a:ext cx="4592186" cy="3168352"/>
          </a:xfrm>
        </p:spPr>
      </p:pic>
    </p:spTree>
    <p:extLst>
      <p:ext uri="{BB962C8B-B14F-4D97-AF65-F5344CB8AC3E}">
        <p14:creationId xmlns:p14="http://schemas.microsoft.com/office/powerpoint/2010/main" val="27665539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Κρέμασε τα πράγματά σου</a:t>
            </a:r>
            <a:endParaRPr lang="el-GR" dirty="0"/>
          </a:p>
        </p:txBody>
      </p:sp>
      <p:pic>
        <p:nvPicPr>
          <p:cNvPr id="4" name="Picture 7" descr="ΚΡΕΜΑΣΤΡΕΣ"/>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1547664" y="1556792"/>
            <a:ext cx="6048672" cy="4368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0136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«Οι μικροί </a:t>
            </a:r>
            <a:r>
              <a:rPr lang="el-GR" dirty="0" smtClean="0"/>
              <a:t>μάγειροι» (3/10)</a:t>
            </a:r>
            <a:endParaRPr lang="el-GR" b="1" dirty="0"/>
          </a:p>
        </p:txBody>
      </p:sp>
      <p:sp>
        <p:nvSpPr>
          <p:cNvPr id="3" name="Content Placeholder 2"/>
          <p:cNvSpPr>
            <a:spLocks noGrp="1"/>
          </p:cNvSpPr>
          <p:nvPr>
            <p:ph sz="half" idx="1"/>
          </p:nvPr>
        </p:nvSpPr>
        <p:spPr/>
        <p:txBody>
          <a:bodyPr/>
          <a:lstStyle/>
          <a:p>
            <a:r>
              <a:rPr lang="el-GR" altLang="en-US" dirty="0"/>
              <a:t>Πάνω στα προϊόντα υπάρχουν χειρόγραφες ταμπέλες, ούτως ώστε τα παιδιά να τις συγκρίνουν με αυτές που γράφει η συνταγή και να τις διαβάσουν. </a:t>
            </a:r>
          </a:p>
          <a:p>
            <a:endParaRPr lang="el-GR" dirty="0"/>
          </a:p>
        </p:txBody>
      </p:sp>
      <p:pic>
        <p:nvPicPr>
          <p:cNvPr id="5" name="Picture 8" descr="Υλικά μαγειρικής"/>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910078" y="1600200"/>
            <a:ext cx="351484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26050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«Οι μικροί </a:t>
            </a:r>
            <a:r>
              <a:rPr lang="el-GR" dirty="0" smtClean="0"/>
              <a:t>μάγειροι» (4/10)</a:t>
            </a:r>
            <a:endParaRPr lang="el-GR" dirty="0"/>
          </a:p>
        </p:txBody>
      </p:sp>
      <p:sp>
        <p:nvSpPr>
          <p:cNvPr id="3" name="Content Placeholder 2"/>
          <p:cNvSpPr>
            <a:spLocks noGrp="1"/>
          </p:cNvSpPr>
          <p:nvPr>
            <p:ph sz="half" idx="1"/>
          </p:nvPr>
        </p:nvSpPr>
        <p:spPr>
          <a:xfrm>
            <a:off x="457200" y="1600200"/>
            <a:ext cx="3754760" cy="4525963"/>
          </a:xfrm>
        </p:spPr>
        <p:txBody>
          <a:bodyPr/>
          <a:lstStyle/>
          <a:p>
            <a:pPr marL="0" indent="0">
              <a:buNone/>
            </a:pPr>
            <a:r>
              <a:rPr lang="el-GR" altLang="en-US" b="1" dirty="0"/>
              <a:t>Ποτέ όμως και η λέξη και η εικόνα</a:t>
            </a:r>
            <a:r>
              <a:rPr lang="el-GR" altLang="en-US" dirty="0"/>
              <a:t>, μια και δεν υπάρχει περίπτωση τα παιδιά να προσπαθήσουν να διαβάσουν τη λέξη </a:t>
            </a:r>
            <a:r>
              <a:rPr lang="el-GR" altLang="en-US" dirty="0" smtClean="0"/>
              <a:t>«σοκολάτα» </a:t>
            </a:r>
            <a:r>
              <a:rPr lang="el-GR" altLang="en-US" dirty="0"/>
              <a:t>όταν βλέπουν δίπλα την εικόνα της σοκολάτας. </a:t>
            </a:r>
          </a:p>
          <a:p>
            <a:endParaRPr lang="el-GR" dirty="0"/>
          </a:p>
        </p:txBody>
      </p:sp>
      <p:pic>
        <p:nvPicPr>
          <p:cNvPr id="5" name="Picture 6" descr="Κατάλογος υλικών"/>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4788024" y="1844824"/>
            <a:ext cx="3858128" cy="3816424"/>
          </a:xfrm>
        </p:spPr>
      </p:pic>
    </p:spTree>
    <p:extLst>
      <p:ext uri="{BB962C8B-B14F-4D97-AF65-F5344CB8AC3E}">
        <p14:creationId xmlns:p14="http://schemas.microsoft.com/office/powerpoint/2010/main" val="30597334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«Οι μικροί </a:t>
            </a:r>
            <a:r>
              <a:rPr lang="el-GR" dirty="0" smtClean="0"/>
              <a:t>μάγειροι» (5/10)</a:t>
            </a:r>
            <a:endParaRPr lang="el-GR" dirty="0"/>
          </a:p>
        </p:txBody>
      </p:sp>
      <p:sp>
        <p:nvSpPr>
          <p:cNvPr id="3" name="Content Placeholder 2"/>
          <p:cNvSpPr>
            <a:spLocks noGrp="1"/>
          </p:cNvSpPr>
          <p:nvPr>
            <p:ph sz="half" idx="1"/>
          </p:nvPr>
        </p:nvSpPr>
        <p:spPr>
          <a:xfrm>
            <a:off x="457200" y="1600200"/>
            <a:ext cx="3466728" cy="4525963"/>
          </a:xfrm>
        </p:spPr>
        <p:txBody>
          <a:bodyPr/>
          <a:lstStyle/>
          <a:p>
            <a:pPr marL="0" indent="0">
              <a:buNone/>
            </a:pPr>
            <a:r>
              <a:rPr lang="el-GR" altLang="en-US" b="1" dirty="0"/>
              <a:t>Ούτε εκτενή κείμενα</a:t>
            </a:r>
            <a:r>
              <a:rPr lang="el-GR" altLang="en-US" dirty="0"/>
              <a:t> που είναι αδύνατο να διαβαστούν. </a:t>
            </a:r>
          </a:p>
          <a:p>
            <a:endParaRPr lang="el-GR" dirty="0"/>
          </a:p>
        </p:txBody>
      </p:sp>
      <p:pic>
        <p:nvPicPr>
          <p:cNvPr id="5" name="Picture 5" descr="Συνταγή"/>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4139952" y="1772816"/>
            <a:ext cx="4489720" cy="4098022"/>
          </a:xfrm>
        </p:spPr>
      </p:pic>
    </p:spTree>
    <p:extLst>
      <p:ext uri="{BB962C8B-B14F-4D97-AF65-F5344CB8AC3E}">
        <p14:creationId xmlns:p14="http://schemas.microsoft.com/office/powerpoint/2010/main" val="14606853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«Οι μικροί </a:t>
            </a:r>
            <a:r>
              <a:rPr lang="el-GR" dirty="0" smtClean="0"/>
              <a:t>μάγειροι» (6/10)</a:t>
            </a:r>
            <a:endParaRPr lang="el-GR" dirty="0"/>
          </a:p>
        </p:txBody>
      </p:sp>
      <p:sp>
        <p:nvSpPr>
          <p:cNvPr id="3" name="Content Placeholder 2"/>
          <p:cNvSpPr>
            <a:spLocks noGrp="1"/>
          </p:cNvSpPr>
          <p:nvPr>
            <p:ph sz="half" idx="1"/>
          </p:nvPr>
        </p:nvSpPr>
        <p:spPr/>
        <p:txBody>
          <a:bodyPr>
            <a:normAutofit/>
          </a:bodyPr>
          <a:lstStyle/>
          <a:p>
            <a:pPr marL="0" indent="0">
              <a:buNone/>
            </a:pPr>
            <a:r>
              <a:rPr lang="el-GR" altLang="en-US" dirty="0"/>
              <a:t>Αλλά </a:t>
            </a:r>
            <a:r>
              <a:rPr lang="el-GR" altLang="en-US" b="1" dirty="0"/>
              <a:t>ούτε και εικόνες χωρίς λέξεις</a:t>
            </a:r>
            <a:r>
              <a:rPr lang="el-GR" altLang="en-US" dirty="0"/>
              <a:t>, μια και τέτοια κείμενα όχι μόνο δεν υπάρχουν σε πραγματικές καταστάσεις, αλλά δεν προσφέρουν ιδιαίτερα (εξαιρείται η κατανόηση της φοράς) στην κατάκτηση του γραπτού λόγου. </a:t>
            </a:r>
          </a:p>
          <a:p>
            <a:endParaRPr lang="el-GR" dirty="0"/>
          </a:p>
        </p:txBody>
      </p:sp>
      <p:pic>
        <p:nvPicPr>
          <p:cNvPr id="5" name="Picture 5" descr="Συνταγή"/>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4716016" y="1700808"/>
            <a:ext cx="4038600" cy="4392488"/>
          </a:xfrm>
        </p:spPr>
      </p:pic>
      <p:sp>
        <p:nvSpPr>
          <p:cNvPr id="6" name="TextBox 5"/>
          <p:cNvSpPr txBox="1"/>
          <p:nvPr/>
        </p:nvSpPr>
        <p:spPr>
          <a:xfrm>
            <a:off x="4427984" y="5661248"/>
            <a:ext cx="472173" cy="360040"/>
          </a:xfrm>
          <a:prstGeom prst="rect">
            <a:avLst/>
          </a:prstGeom>
        </p:spPr>
        <p:txBody>
          <a:bodyPr vert="horz" wrap="square" lIns="91440" tIns="45720" rIns="91440" bIns="45720" rtlCol="0" anchor="ctr">
            <a:noAutofit/>
          </a:bodyPr>
          <a:lstStyle/>
          <a:p>
            <a:r>
              <a:rPr lang="el-GR" b="1" dirty="0" smtClean="0">
                <a:latin typeface="+mj-lt"/>
              </a:rPr>
              <a:t>[4]</a:t>
            </a:r>
          </a:p>
        </p:txBody>
      </p:sp>
    </p:spTree>
    <p:custDataLst>
      <p:tags r:id="rId1"/>
    </p:custDataLst>
    <p:extLst>
      <p:ext uri="{BB962C8B-B14F-4D97-AF65-F5344CB8AC3E}">
        <p14:creationId xmlns:p14="http://schemas.microsoft.com/office/powerpoint/2010/main" val="30038018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«Οι μικροί </a:t>
            </a:r>
            <a:r>
              <a:rPr lang="el-GR" dirty="0" smtClean="0"/>
              <a:t>μάγειροι» (7/10)</a:t>
            </a:r>
            <a:endParaRPr lang="el-GR" dirty="0"/>
          </a:p>
        </p:txBody>
      </p:sp>
      <p:sp>
        <p:nvSpPr>
          <p:cNvPr id="3" name="Content Placeholder 2" descr="Τα παιδιά ετοιμάζουν το γλυκό"/>
          <p:cNvSpPr>
            <a:spLocks noGrp="1"/>
          </p:cNvSpPr>
          <p:nvPr>
            <p:ph sz="half" idx="1"/>
          </p:nvPr>
        </p:nvSpPr>
        <p:spPr>
          <a:xfrm>
            <a:off x="457200" y="1600200"/>
            <a:ext cx="3754760" cy="4525963"/>
          </a:xfrm>
        </p:spPr>
        <p:txBody>
          <a:bodyPr/>
          <a:lstStyle/>
          <a:p>
            <a:pPr>
              <a:buNone/>
            </a:pPr>
            <a:r>
              <a:rPr lang="el-GR" altLang="en-US" dirty="0"/>
              <a:t>Σημαντικά στοιχεία:</a:t>
            </a:r>
          </a:p>
          <a:p>
            <a:r>
              <a:rPr lang="el-GR" altLang="en-US" dirty="0" smtClean="0"/>
              <a:t>Να </a:t>
            </a:r>
            <a:r>
              <a:rPr lang="el-GR" altLang="en-US" dirty="0"/>
              <a:t>πραγματοποιηθεί η συνταγή μέσα στο σχολείο και τα παιδιά να δοκιμάσουν το γλυκό.</a:t>
            </a:r>
          </a:p>
          <a:p>
            <a:endParaRPr lang="el-GR" dirty="0"/>
          </a:p>
        </p:txBody>
      </p:sp>
      <p:pic>
        <p:nvPicPr>
          <p:cNvPr id="5" name="Content Placeholder 4" descr="39Πίνακαςαναφοράς"/>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4644008" y="1844824"/>
            <a:ext cx="4038600" cy="294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75460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«Οι μικροί </a:t>
            </a:r>
            <a:r>
              <a:rPr lang="el-GR" dirty="0" smtClean="0"/>
              <a:t>μάγειροι» (8/10)</a:t>
            </a:r>
            <a:endParaRPr lang="el-GR" dirty="0"/>
          </a:p>
        </p:txBody>
      </p:sp>
      <p:sp>
        <p:nvSpPr>
          <p:cNvPr id="3" name="Content Placeholder 2"/>
          <p:cNvSpPr>
            <a:spLocks noGrp="1"/>
          </p:cNvSpPr>
          <p:nvPr>
            <p:ph sz="half" idx="1"/>
          </p:nvPr>
        </p:nvSpPr>
        <p:spPr/>
        <p:txBody>
          <a:bodyPr>
            <a:noAutofit/>
          </a:bodyPr>
          <a:lstStyle/>
          <a:p>
            <a:r>
              <a:rPr lang="el-GR" altLang="en-US" sz="2600" dirty="0"/>
              <a:t>Να πάρουν μαζί τους τη συνταγή για να την πραγματοποιήσουν και στο σπίτι. Άλλοτε καταγράφοντάς </a:t>
            </a:r>
            <a:r>
              <a:rPr lang="el-GR" altLang="en-US" sz="2600" dirty="0" smtClean="0"/>
              <a:t>την…</a:t>
            </a:r>
            <a:endParaRPr lang="el-GR" sz="2600" dirty="0"/>
          </a:p>
        </p:txBody>
      </p:sp>
      <p:pic>
        <p:nvPicPr>
          <p:cNvPr id="5" name="Picture 3" descr="Τα παιδιά γράφουν τη συνταγή"/>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4970264" y="1600200"/>
            <a:ext cx="3394472" cy="4525963"/>
          </a:xfrm>
        </p:spPr>
      </p:pic>
    </p:spTree>
    <p:extLst>
      <p:ext uri="{BB962C8B-B14F-4D97-AF65-F5344CB8AC3E}">
        <p14:creationId xmlns:p14="http://schemas.microsoft.com/office/powerpoint/2010/main" val="3173573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«Οι μικροί </a:t>
            </a:r>
            <a:r>
              <a:rPr lang="el-GR" dirty="0" smtClean="0"/>
              <a:t>μάγειροι» (9/10)</a:t>
            </a:r>
            <a:endParaRPr lang="el-GR" dirty="0"/>
          </a:p>
        </p:txBody>
      </p:sp>
      <p:sp>
        <p:nvSpPr>
          <p:cNvPr id="3" name="Content Placeholder 2"/>
          <p:cNvSpPr>
            <a:spLocks noGrp="1"/>
          </p:cNvSpPr>
          <p:nvPr>
            <p:ph sz="half" idx="1"/>
          </p:nvPr>
        </p:nvSpPr>
        <p:spPr/>
        <p:txBody>
          <a:bodyPr/>
          <a:lstStyle/>
          <a:p>
            <a:pPr marL="0" indent="0">
              <a:buNone/>
            </a:pPr>
            <a:r>
              <a:rPr lang="el-GR" dirty="0" smtClean="0"/>
              <a:t>… και </a:t>
            </a:r>
            <a:r>
              <a:rPr lang="el-GR" dirty="0"/>
              <a:t>άλλοτε χρησιμοποιώντας τις συσκευασίες των προϊόντων, για να τις κολλήσουν μέσα σε ένα πιατάκι.</a:t>
            </a:r>
          </a:p>
          <a:p>
            <a:endParaRPr lang="el-GR" dirty="0"/>
          </a:p>
        </p:txBody>
      </p:sp>
      <p:pic>
        <p:nvPicPr>
          <p:cNvPr id="5" name="Content Placeholder 4" descr="Τα υλικά σε πιατάκι"/>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48200" y="1839777"/>
            <a:ext cx="4038600" cy="4046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9691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«Οι μικροί </a:t>
            </a:r>
            <a:r>
              <a:rPr lang="el-GR" dirty="0" smtClean="0"/>
              <a:t>μάγειροι» (10/10)</a:t>
            </a:r>
            <a:endParaRPr lang="el-GR" dirty="0"/>
          </a:p>
        </p:txBody>
      </p:sp>
      <p:sp>
        <p:nvSpPr>
          <p:cNvPr id="3" name="Content Placeholder 2"/>
          <p:cNvSpPr>
            <a:spLocks noGrp="1"/>
          </p:cNvSpPr>
          <p:nvPr>
            <p:ph sz="half" idx="1"/>
          </p:nvPr>
        </p:nvSpPr>
        <p:spPr/>
        <p:txBody>
          <a:bodyPr>
            <a:noAutofit/>
          </a:bodyPr>
          <a:lstStyle/>
          <a:p>
            <a:pPr marL="0" indent="0">
              <a:buNone/>
            </a:pPr>
            <a:r>
              <a:rPr lang="el-GR" sz="2600" dirty="0" smtClean="0"/>
              <a:t>Επειδή </a:t>
            </a:r>
            <a:r>
              <a:rPr lang="el-GR" sz="2600" dirty="0"/>
              <a:t>όμως οι συσκευασίες δεν φτάνουν για όλα τα παιδιά, κάθε μαθητής θα μπορούσε, από περισσότερες καρτέλες που αναγράφουν συστατικά, να διαλέξει και να κολλήσει στο πιατάκι του μόνο εκείνα που πραγματικά χρησιμοποιήθηκαν.</a:t>
            </a:r>
          </a:p>
          <a:p>
            <a:endParaRPr lang="el-GR" sz="2600" dirty="0"/>
          </a:p>
        </p:txBody>
      </p:sp>
      <p:pic>
        <p:nvPicPr>
          <p:cNvPr id="5" name="Picture 3" descr="ΤΑ ΠΑΙΔΙΑ ΓΡΑΦΟΥΝ ΤΑ ΥΛΙΚΑ ΣΕ ΠΙΑΤΑΚΙ"/>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48200" y="1837719"/>
            <a:ext cx="4038600" cy="4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95200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«Φρουτοσαλάτα»</a:t>
            </a:r>
            <a:endParaRPr lang="el-GR" dirty="0"/>
          </a:p>
        </p:txBody>
      </p:sp>
      <p:sp>
        <p:nvSpPr>
          <p:cNvPr id="3" name="Content Placeholder 2"/>
          <p:cNvSpPr>
            <a:spLocks noGrp="1"/>
          </p:cNvSpPr>
          <p:nvPr>
            <p:ph sz="half" idx="1"/>
          </p:nvPr>
        </p:nvSpPr>
        <p:spPr>
          <a:xfrm>
            <a:off x="457200" y="1600200"/>
            <a:ext cx="3826768" cy="4525963"/>
          </a:xfrm>
        </p:spPr>
        <p:txBody>
          <a:bodyPr>
            <a:noAutofit/>
          </a:bodyPr>
          <a:lstStyle/>
          <a:p>
            <a:pPr marL="0" indent="0">
              <a:buNone/>
            </a:pPr>
            <a:r>
              <a:rPr lang="el-GR" altLang="en-US" sz="2400" dirty="0"/>
              <a:t>Τα παιδιά αποφασίζουν να πειραματιστούν με διάφορα φρούτα για τη δημιουργία μιας φρουτοσαλάτας. </a:t>
            </a:r>
            <a:endParaRPr lang="el-GR" altLang="en-US" sz="2400" dirty="0" smtClean="0"/>
          </a:p>
          <a:p>
            <a:pPr marL="0" indent="0">
              <a:buNone/>
            </a:pPr>
            <a:r>
              <a:rPr lang="el-GR" altLang="en-US" sz="2400" dirty="0" smtClean="0"/>
              <a:t>Ο </a:t>
            </a:r>
            <a:r>
              <a:rPr lang="el-GR" altLang="en-US" sz="2400" dirty="0"/>
              <a:t>καθένας καταλήγει στη δική του εκδοχή. Τότε συμβουλευόμενοι έναν Πίνακα Αναφοράς με τα φρούτα που δοκίμασαν δημιουργούν σε ένα φύλλο χαρτί τη δική τους προσωπική συνταγή. </a:t>
            </a:r>
          </a:p>
          <a:p>
            <a:endParaRPr lang="el-GR" sz="2400" dirty="0"/>
          </a:p>
        </p:txBody>
      </p:sp>
      <p:pic>
        <p:nvPicPr>
          <p:cNvPr id="5" name="Content Placeholder 4" descr="Υλικά φρουτοσαλάτας"/>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4499992" y="1844824"/>
            <a:ext cx="4288159" cy="3384376"/>
          </a:xfrm>
        </p:spPr>
      </p:pic>
    </p:spTree>
    <p:extLst>
      <p:ext uri="{BB962C8B-B14F-4D97-AF65-F5344CB8AC3E}">
        <p14:creationId xmlns:p14="http://schemas.microsoft.com/office/powerpoint/2010/main" val="30650369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«Υγιεινή των δοντιών»</a:t>
            </a:r>
            <a:endParaRPr lang="el-GR" dirty="0"/>
          </a:p>
        </p:txBody>
      </p:sp>
      <p:sp>
        <p:nvSpPr>
          <p:cNvPr id="3" name="Content Placeholder 2"/>
          <p:cNvSpPr>
            <a:spLocks noGrp="1"/>
          </p:cNvSpPr>
          <p:nvPr>
            <p:ph sz="half" idx="1"/>
          </p:nvPr>
        </p:nvSpPr>
        <p:spPr/>
        <p:txBody>
          <a:bodyPr>
            <a:noAutofit/>
          </a:bodyPr>
          <a:lstStyle/>
          <a:p>
            <a:pPr marL="0" indent="0">
              <a:buNone/>
            </a:pPr>
            <a:r>
              <a:rPr lang="el-GR" altLang="en-US" sz="2600" dirty="0"/>
              <a:t>Τα παιδιά πρέπει να ευαισθητοποιηθούν σε θέματα υγιεινής δοντιών. Εικονογραφημένα παιδικά βιβλία, αλλά και σχετικά φυλλάδια καλό είναι να διαβάζονται ξανά και ξανά στα παιδιά και να φυλάσσονται σταθερά κοντά </a:t>
            </a:r>
            <a:r>
              <a:rPr lang="el-GR" altLang="en-US" sz="2600" dirty="0" smtClean="0"/>
              <a:t>στον </a:t>
            </a:r>
            <a:r>
              <a:rPr lang="el-GR" altLang="en-US" sz="2600" dirty="0"/>
              <a:t>χώρο φαγητού.</a:t>
            </a:r>
          </a:p>
          <a:p>
            <a:endParaRPr lang="el-GR" sz="2600" dirty="0"/>
          </a:p>
        </p:txBody>
      </p:sp>
      <p:pic>
        <p:nvPicPr>
          <p:cNvPr id="5" name="Content Placeholder 4" descr="Στοματική υγιεινή"/>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644008" y="1700808"/>
            <a:ext cx="4038600" cy="3528392"/>
          </a:xfrm>
        </p:spPr>
      </p:pic>
    </p:spTree>
    <p:extLst>
      <p:ext uri="{BB962C8B-B14F-4D97-AF65-F5344CB8AC3E}">
        <p14:creationId xmlns:p14="http://schemas.microsoft.com/office/powerpoint/2010/main" val="32275108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«Η κρεμάστρα μου» (1/2)</a:t>
            </a:r>
            <a:endParaRPr lang="el-GR" dirty="0"/>
          </a:p>
        </p:txBody>
      </p:sp>
      <p:sp>
        <p:nvSpPr>
          <p:cNvPr id="3" name="Content Placeholder 2"/>
          <p:cNvSpPr>
            <a:spLocks noGrp="1"/>
          </p:cNvSpPr>
          <p:nvPr>
            <p:ph idx="1"/>
          </p:nvPr>
        </p:nvSpPr>
        <p:spPr/>
        <p:txBody>
          <a:bodyPr/>
          <a:lstStyle/>
          <a:p>
            <a:pPr marL="0" indent="0">
              <a:buNone/>
            </a:pPr>
            <a:r>
              <a:rPr lang="el-GR" altLang="en-US" dirty="0"/>
              <a:t>Αφού προσέλθουν τα παιδιά στην αίθουσα</a:t>
            </a:r>
            <a:r>
              <a:rPr lang="en-US" altLang="en-US" dirty="0"/>
              <a:t>,</a:t>
            </a:r>
            <a:r>
              <a:rPr lang="el-GR" altLang="en-US" dirty="0"/>
              <a:t> κρεμούν τα πράγματά τους. Το πρόβλημα δημιουργείται για παρόμοιες τσάντες και ίδια μπουφάν (π.χ. τζιν). Λύνεται αν ο καθένας γνωρίζει την κρεμάστρα του. Αυτό θα μπορούσε να γίνει με </a:t>
            </a:r>
            <a:r>
              <a:rPr lang="el-GR" altLang="en-US" dirty="0" smtClean="0"/>
              <a:t>δ</a:t>
            </a:r>
            <a:r>
              <a:rPr lang="el-GR" altLang="en-US" dirty="0"/>
              <a:t>ύ</a:t>
            </a:r>
            <a:r>
              <a:rPr lang="el-GR" altLang="en-US" dirty="0" smtClean="0"/>
              <a:t>ο τρόπους.</a:t>
            </a:r>
            <a:endParaRPr lang="el-GR" altLang="en-US" dirty="0"/>
          </a:p>
          <a:p>
            <a:endParaRPr lang="el-GR" dirty="0"/>
          </a:p>
        </p:txBody>
      </p:sp>
    </p:spTree>
    <p:extLst>
      <p:ext uri="{BB962C8B-B14F-4D97-AF65-F5344CB8AC3E}">
        <p14:creationId xmlns:p14="http://schemas.microsoft.com/office/powerpoint/2010/main" val="2880983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«Έπλυνες τα δόντια σου»</a:t>
            </a:r>
            <a:endParaRPr lang="el-GR" dirty="0"/>
          </a:p>
        </p:txBody>
      </p:sp>
      <p:sp>
        <p:nvSpPr>
          <p:cNvPr id="3" name="Content Placeholder 2"/>
          <p:cNvSpPr>
            <a:spLocks noGrp="1"/>
          </p:cNvSpPr>
          <p:nvPr>
            <p:ph sz="half" idx="1"/>
          </p:nvPr>
        </p:nvSpPr>
        <p:spPr/>
        <p:txBody>
          <a:bodyPr>
            <a:noAutofit/>
          </a:bodyPr>
          <a:lstStyle/>
          <a:p>
            <a:pPr marL="0" indent="0">
              <a:buNone/>
            </a:pPr>
            <a:r>
              <a:rPr lang="el-GR" altLang="en-US" sz="2600" dirty="0"/>
              <a:t>Για να συνηθίσουν τα παιδιά να πλένουν τα δόντια τους μετά το φαγητό φέρνουν οδοντόβουρτσες και οδοντόκρεμες στο σχολείο και βουρτσίζουν τα δόντια τους μετά από κάθε γεύμα. Παράλληλα για να μην το ξεχνούν συμπληρώνουν το σχετικό πίνακα.</a:t>
            </a:r>
          </a:p>
          <a:p>
            <a:endParaRPr lang="el-GR" sz="2600" dirty="0"/>
          </a:p>
        </p:txBody>
      </p:sp>
      <p:pic>
        <p:nvPicPr>
          <p:cNvPr id="5" name="Content Placeholder 4" descr="Υγιεινή των δοντιών"/>
          <p:cNvPicPr>
            <a:picLocks noGrp="1" noChangeAspect="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4790433" y="1600200"/>
            <a:ext cx="3698474" cy="4525963"/>
          </a:xfrm>
        </p:spPr>
      </p:pic>
    </p:spTree>
    <p:extLst>
      <p:ext uri="{BB962C8B-B14F-4D97-AF65-F5344CB8AC3E}">
        <p14:creationId xmlns:p14="http://schemas.microsoft.com/office/powerpoint/2010/main" val="1440602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«Έκθεση βιβλίων»</a:t>
            </a:r>
            <a:endParaRPr lang="el-GR" dirty="0"/>
          </a:p>
        </p:txBody>
      </p:sp>
      <p:sp>
        <p:nvSpPr>
          <p:cNvPr id="3" name="Content Placeholder 2"/>
          <p:cNvSpPr>
            <a:spLocks noGrp="1"/>
          </p:cNvSpPr>
          <p:nvPr>
            <p:ph sz="half" idx="1"/>
          </p:nvPr>
        </p:nvSpPr>
        <p:spPr/>
        <p:txBody>
          <a:bodyPr>
            <a:normAutofit/>
          </a:bodyPr>
          <a:lstStyle/>
          <a:p>
            <a:pPr marL="0" indent="0">
              <a:buNone/>
            </a:pPr>
            <a:r>
              <a:rPr lang="el-GR" altLang="en-US" dirty="0"/>
              <a:t>Σε κάποιο χώρο κοντά στα τραπεζάκια του φαγητού καλό είναι να λειτουργεί, τουλάχιστον περιοδικά, έκθεση βιβλίου. Βιβλία με συνταγές μαγειρικής καθώς και βιβλία για την υγιεινή του στόματος έχουν θέση σε αυτήν. </a:t>
            </a:r>
          </a:p>
          <a:p>
            <a:endParaRPr lang="el-GR" dirty="0"/>
          </a:p>
        </p:txBody>
      </p:sp>
      <p:pic>
        <p:nvPicPr>
          <p:cNvPr id="5" name="Picture 2" descr="Βιβλία"/>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bwMode="auto">
          <a:xfrm>
            <a:off x="4644008" y="1772816"/>
            <a:ext cx="4038600" cy="374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816658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Η καθαριότητα της αίθουσας είναι μισή αρχοντιά</a:t>
            </a:r>
            <a:endParaRPr lang="el-GR" dirty="0"/>
          </a:p>
        </p:txBody>
      </p:sp>
      <p:pic>
        <p:nvPicPr>
          <p:cNvPr id="6" name="Picture 3" descr="Κουτιά ανακύκλωσης"/>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1560383" y="1557338"/>
            <a:ext cx="6035933"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32968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n-US" dirty="0" smtClean="0"/>
              <a:t>«Ομάδα καθαριότητας»</a:t>
            </a:r>
            <a:endParaRPr lang="el-GR" dirty="0"/>
          </a:p>
        </p:txBody>
      </p:sp>
      <p:sp>
        <p:nvSpPr>
          <p:cNvPr id="3" name="Content Placeholder 2"/>
          <p:cNvSpPr>
            <a:spLocks noGrp="1"/>
          </p:cNvSpPr>
          <p:nvPr>
            <p:ph sz="half" idx="1"/>
          </p:nvPr>
        </p:nvSpPr>
        <p:spPr/>
        <p:txBody>
          <a:bodyPr/>
          <a:lstStyle/>
          <a:p>
            <a:pPr marL="0" indent="0">
              <a:buNone/>
            </a:pPr>
            <a:r>
              <a:rPr lang="el-GR" altLang="en-US" dirty="0"/>
              <a:t>Συχνά προκύπτει η ανάγκη για τον ορισμό επιμελητών της τάξης. Τότε είναι που δημιουργείται το </a:t>
            </a:r>
            <a:r>
              <a:rPr lang="el-GR" altLang="en-US" dirty="0" smtClean="0"/>
              <a:t>«</a:t>
            </a:r>
            <a:r>
              <a:rPr lang="el-GR" altLang="en-US" dirty="0" err="1" smtClean="0"/>
              <a:t>Καθηκοντολόγιο</a:t>
            </a:r>
            <a:r>
              <a:rPr lang="el-GR" altLang="en-US" dirty="0" smtClean="0"/>
              <a:t>» </a:t>
            </a:r>
            <a:r>
              <a:rPr lang="el-GR" altLang="en-US" dirty="0"/>
              <a:t>και ορίζονται οι ομάδες καθαριότητας.</a:t>
            </a:r>
          </a:p>
          <a:p>
            <a:endParaRPr lang="el-GR" dirty="0"/>
          </a:p>
        </p:txBody>
      </p:sp>
      <p:pic>
        <p:nvPicPr>
          <p:cNvPr id="5" name="Content Placeholder 4" descr="Καθηκοντολόγιο"/>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48200" y="1816270"/>
            <a:ext cx="4038600" cy="4093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0159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n-US" dirty="0" err="1"/>
              <a:t>Καθηκοντολόγιο</a:t>
            </a:r>
            <a:endParaRPr lang="el-GR" dirty="0"/>
          </a:p>
        </p:txBody>
      </p:sp>
      <p:sp>
        <p:nvSpPr>
          <p:cNvPr id="4" name="Content Placeholder 3"/>
          <p:cNvSpPr>
            <a:spLocks noGrp="1"/>
          </p:cNvSpPr>
          <p:nvPr>
            <p:ph sz="half" idx="2"/>
          </p:nvPr>
        </p:nvSpPr>
        <p:spPr>
          <a:xfrm>
            <a:off x="539552" y="1600201"/>
            <a:ext cx="8147248" cy="964703"/>
          </a:xfrm>
        </p:spPr>
        <p:txBody>
          <a:bodyPr/>
          <a:lstStyle/>
          <a:p>
            <a:pPr marL="0" indent="0">
              <a:buNone/>
            </a:pPr>
            <a:r>
              <a:rPr lang="el-GR" altLang="en-US" dirty="0" err="1" smtClean="0"/>
              <a:t>To</a:t>
            </a:r>
            <a:r>
              <a:rPr lang="el-GR" altLang="en-US" dirty="0" smtClean="0"/>
              <a:t> «</a:t>
            </a:r>
            <a:r>
              <a:rPr lang="el-GR" altLang="en-US" dirty="0" err="1" smtClean="0"/>
              <a:t>Καθηκοντολόγιο</a:t>
            </a:r>
            <a:r>
              <a:rPr lang="el-GR" altLang="en-US" dirty="0" smtClean="0"/>
              <a:t>» θα μπορούσε να έχει τη μορφή τρένου.</a:t>
            </a:r>
          </a:p>
          <a:p>
            <a:endParaRPr lang="el-GR" dirty="0"/>
          </a:p>
        </p:txBody>
      </p:sp>
      <p:pic>
        <p:nvPicPr>
          <p:cNvPr id="5" name="Picture 3" descr="Καθηκοντολόγιο"/>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bwMode="auto">
          <a:xfrm>
            <a:off x="611560" y="2873066"/>
            <a:ext cx="4038600" cy="3008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Καθηκοντολόγιο"/>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88024" y="2873066"/>
            <a:ext cx="3704218" cy="3004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383642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n-US" dirty="0" smtClean="0"/>
              <a:t>«Διαλογή σκουπιδιών» (1/3)</a:t>
            </a:r>
            <a:endParaRPr lang="el-GR" dirty="0"/>
          </a:p>
        </p:txBody>
      </p:sp>
      <p:sp>
        <p:nvSpPr>
          <p:cNvPr id="3" name="Content Placeholder 2"/>
          <p:cNvSpPr>
            <a:spLocks noGrp="1"/>
          </p:cNvSpPr>
          <p:nvPr>
            <p:ph sz="half" idx="1"/>
          </p:nvPr>
        </p:nvSpPr>
        <p:spPr/>
        <p:txBody>
          <a:bodyPr>
            <a:noAutofit/>
          </a:bodyPr>
          <a:lstStyle/>
          <a:p>
            <a:pPr marL="0" indent="0">
              <a:buNone/>
            </a:pPr>
            <a:r>
              <a:rPr lang="el-GR" altLang="en-US" dirty="0"/>
              <a:t>Τα παιδιά αποφασίζουν να βοηθήσουν στην ανακύκλωση και έτσι πετούν τα σκουπίδια τους σε χωριστούν κάδους. Δημιουργούν με τη βοήθεια της νηπιαγωγού έναν πίνακα αναφοράς με τα προϊόντα που ανακυκλώνονται. </a:t>
            </a:r>
            <a:endParaRPr lang="el-GR" dirty="0"/>
          </a:p>
        </p:txBody>
      </p:sp>
      <p:pic>
        <p:nvPicPr>
          <p:cNvPr id="7" name="Content Placeholder 6" descr="πίνακας αναφοράς με πλαστικό, χαρτί, αλουμίνιο"/>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5160665" y="1600200"/>
            <a:ext cx="3013669" cy="4525963"/>
          </a:xfrm>
        </p:spPr>
      </p:pic>
    </p:spTree>
    <p:extLst>
      <p:ext uri="{BB962C8B-B14F-4D97-AF65-F5344CB8AC3E}">
        <p14:creationId xmlns:p14="http://schemas.microsoft.com/office/powerpoint/2010/main" val="11596336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n-US" dirty="0"/>
              <a:t>«Διαλογή σκουπιδιών» </a:t>
            </a:r>
            <a:r>
              <a:rPr lang="el-GR" altLang="en-US" dirty="0" smtClean="0"/>
              <a:t>(2/3</a:t>
            </a:r>
            <a:r>
              <a:rPr lang="el-GR" altLang="en-US" dirty="0"/>
              <a:t>)</a:t>
            </a:r>
            <a:endParaRPr lang="el-GR" dirty="0"/>
          </a:p>
        </p:txBody>
      </p:sp>
      <p:sp>
        <p:nvSpPr>
          <p:cNvPr id="3" name="Content Placeholder 2"/>
          <p:cNvSpPr>
            <a:spLocks noGrp="1"/>
          </p:cNvSpPr>
          <p:nvPr>
            <p:ph sz="half" idx="1"/>
          </p:nvPr>
        </p:nvSpPr>
        <p:spPr/>
        <p:txBody>
          <a:bodyPr/>
          <a:lstStyle/>
          <a:p>
            <a:pPr marL="0" indent="0">
              <a:buNone/>
            </a:pPr>
            <a:r>
              <a:rPr lang="el-GR" altLang="en-US" dirty="0"/>
              <a:t>Στη συνέχεια τοποθετούνται τρεις ίδιοι κάδοι με ταμπέλες για το υλικό που δέχονται. Τα παιδιά τώρα πλέον μπορούν να διαχωρίζουν τα σκουπίδια τους.</a:t>
            </a:r>
          </a:p>
          <a:p>
            <a:endParaRPr lang="el-GR" dirty="0"/>
          </a:p>
        </p:txBody>
      </p:sp>
      <p:pic>
        <p:nvPicPr>
          <p:cNvPr id="5" name="Content Placeholder 4" descr="Κάδοι ανακύκλωσης"/>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48200" y="2126583"/>
            <a:ext cx="4038600" cy="347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61031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n-US" dirty="0"/>
              <a:t>«Διαλογή σκουπιδιών» </a:t>
            </a:r>
            <a:r>
              <a:rPr lang="el-GR" altLang="en-US" dirty="0" smtClean="0"/>
              <a:t>(3/3</a:t>
            </a:r>
            <a:r>
              <a:rPr lang="el-GR" altLang="en-US" dirty="0"/>
              <a:t>)</a:t>
            </a:r>
            <a:endParaRPr lang="el-GR" dirty="0"/>
          </a:p>
        </p:txBody>
      </p:sp>
      <p:sp>
        <p:nvSpPr>
          <p:cNvPr id="3" name="Content Placeholder 2"/>
          <p:cNvSpPr>
            <a:spLocks noGrp="1"/>
          </p:cNvSpPr>
          <p:nvPr>
            <p:ph sz="half" idx="1"/>
          </p:nvPr>
        </p:nvSpPr>
        <p:spPr/>
        <p:txBody>
          <a:bodyPr>
            <a:noAutofit/>
          </a:bodyPr>
          <a:lstStyle/>
          <a:p>
            <a:pPr marL="0" indent="0">
              <a:buNone/>
            </a:pPr>
            <a:r>
              <a:rPr lang="el-GR" altLang="en-US" sz="2400" dirty="0"/>
              <a:t>Φυσικά όμως αποφεύγεται, όχι ως μη οικολογική</a:t>
            </a:r>
            <a:r>
              <a:rPr lang="en-US" altLang="en-US" sz="2400" dirty="0"/>
              <a:t>,</a:t>
            </a:r>
            <a:r>
              <a:rPr lang="el-GR" altLang="en-US" sz="2400" dirty="0"/>
              <a:t> αλλά ως μη αναγνωστική, διαλογή σκουπιδιών σε τενεκέδες που είναι διαφορετικοί μεταξύ τους. </a:t>
            </a:r>
            <a:r>
              <a:rPr lang="el-GR" altLang="en-US" sz="2400" dirty="0" smtClean="0"/>
              <a:t>Σε </a:t>
            </a:r>
            <a:r>
              <a:rPr lang="el-GR" altLang="en-US" sz="2400" dirty="0"/>
              <a:t>αυτήν την περίπτωση τα παιδιά δεν διαβάζουν τι πρέπει να ρίχνουν στον κάθε κάδο, αλλά σύντομα μαθαίνουν ότι στο </a:t>
            </a:r>
            <a:r>
              <a:rPr lang="en-US" altLang="en-US" sz="2400" dirty="0"/>
              <a:t>‘</a:t>
            </a:r>
            <a:r>
              <a:rPr lang="el-GR" altLang="en-US" sz="2400" dirty="0"/>
              <a:t>πάντα</a:t>
            </a:r>
            <a:r>
              <a:rPr lang="en-US" altLang="en-US" sz="2400" dirty="0"/>
              <a:t>’</a:t>
            </a:r>
            <a:r>
              <a:rPr lang="el-GR" altLang="en-US" sz="2400" dirty="0"/>
              <a:t> μπαίνει το χαρτί και στο </a:t>
            </a:r>
            <a:r>
              <a:rPr lang="en-US" altLang="en-US" sz="2400" dirty="0"/>
              <a:t>‘</a:t>
            </a:r>
            <a:r>
              <a:rPr lang="el-GR" altLang="en-US" sz="2400" dirty="0"/>
              <a:t>λιοντάρι</a:t>
            </a:r>
            <a:r>
              <a:rPr lang="en-US" altLang="en-US" sz="2400" dirty="0"/>
              <a:t>’</a:t>
            </a:r>
            <a:r>
              <a:rPr lang="el-GR" altLang="en-US" sz="2400" dirty="0"/>
              <a:t> το αλουμίνιο</a:t>
            </a:r>
            <a:r>
              <a:rPr lang="el-GR" altLang="en-US" sz="2400" dirty="0" smtClean="0"/>
              <a:t>.</a:t>
            </a:r>
            <a:endParaRPr lang="el-GR" altLang="en-US" sz="2400" dirty="0"/>
          </a:p>
          <a:p>
            <a:endParaRPr lang="el-GR" sz="2400" dirty="0"/>
          </a:p>
        </p:txBody>
      </p:sp>
      <p:pic>
        <p:nvPicPr>
          <p:cNvPr id="5" name="Picture 3" descr="Κάδοι ανακύκλωσης"/>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t="-146"/>
          <a:stretch/>
        </p:blipFill>
        <p:spPr bwMode="auto">
          <a:xfrm>
            <a:off x="4644008" y="1772816"/>
            <a:ext cx="4038600" cy="390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11182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n-US" dirty="0" smtClean="0"/>
              <a:t>«Ένα </a:t>
            </a:r>
            <a:r>
              <a:rPr lang="el-GR" altLang="en-US" dirty="0" err="1" smtClean="0"/>
              <a:t>πόστερ</a:t>
            </a:r>
            <a:r>
              <a:rPr lang="el-GR" altLang="en-US" dirty="0" smtClean="0"/>
              <a:t> να στολίζει»</a:t>
            </a:r>
            <a:endParaRPr lang="el-GR" dirty="0"/>
          </a:p>
        </p:txBody>
      </p:sp>
      <p:sp>
        <p:nvSpPr>
          <p:cNvPr id="3" name="Content Placeholder 2" descr="πόστερ για την καθαριότητα"/>
          <p:cNvSpPr>
            <a:spLocks noGrp="1"/>
          </p:cNvSpPr>
          <p:nvPr>
            <p:ph sz="half" idx="1"/>
          </p:nvPr>
        </p:nvSpPr>
        <p:spPr/>
        <p:txBody>
          <a:bodyPr>
            <a:noAutofit/>
          </a:bodyPr>
          <a:lstStyle/>
          <a:p>
            <a:pPr marL="0" indent="0">
              <a:buNone/>
            </a:pPr>
            <a:r>
              <a:rPr lang="el-GR" altLang="en-US" sz="2600" dirty="0"/>
              <a:t>Τα παιδιά αποφασίζουν να δημιουργήσουν ένα </a:t>
            </a:r>
            <a:r>
              <a:rPr lang="el-GR" altLang="en-US" sz="2600" dirty="0" err="1"/>
              <a:t>πόστερ</a:t>
            </a:r>
            <a:r>
              <a:rPr lang="el-GR" altLang="en-US" sz="2600" dirty="0"/>
              <a:t> που θα αναφέρεται στην ανάγκη της καθαριότητας και της τακτοποίησης για να στολίσουν την τάξη. Η νηπιαγωγός γράφει το κεντρικό σύνθημα και τα παιδιά το διακοσμούν με τις δικές τους εντολές και τις δικές τους ζωγραφιές. </a:t>
            </a:r>
          </a:p>
          <a:p>
            <a:endParaRPr lang="el-GR" sz="2600" dirty="0"/>
          </a:p>
        </p:txBody>
      </p:sp>
      <p:pic>
        <p:nvPicPr>
          <p:cNvPr id="5" name="Picture 5" descr="πρακτικές γλώσσας-2η διδασκαλία-Γωνιά Καθαριότητας 043"/>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48200" y="1965238"/>
            <a:ext cx="4038600" cy="3795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22331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Πρωινή Προσευχή</a:t>
            </a:r>
            <a:endParaRPr lang="el-GR" dirty="0"/>
          </a:p>
        </p:txBody>
      </p:sp>
      <p:pic>
        <p:nvPicPr>
          <p:cNvPr id="6" name="Picture 3" descr="Η νηπιαγωγός διαβάζει την προσευχή"/>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1561042" y="1557338"/>
            <a:ext cx="6034616"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04587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«Η κρεμάστρα μου» </a:t>
            </a:r>
            <a:r>
              <a:rPr lang="el-GR" dirty="0" smtClean="0"/>
              <a:t>(2/2</a:t>
            </a:r>
            <a:r>
              <a:rPr lang="el-GR" dirty="0"/>
              <a:t>)</a:t>
            </a:r>
          </a:p>
        </p:txBody>
      </p:sp>
      <p:sp>
        <p:nvSpPr>
          <p:cNvPr id="4" name="Text Placeholder 3"/>
          <p:cNvSpPr>
            <a:spLocks noGrp="1"/>
          </p:cNvSpPr>
          <p:nvPr>
            <p:ph type="body" idx="1"/>
          </p:nvPr>
        </p:nvSpPr>
        <p:spPr>
          <a:xfrm>
            <a:off x="457200" y="1574254"/>
            <a:ext cx="4040188" cy="1134666"/>
          </a:xfrm>
        </p:spPr>
        <p:txBody>
          <a:bodyPr>
            <a:noAutofit/>
          </a:bodyPr>
          <a:lstStyle/>
          <a:p>
            <a:r>
              <a:rPr lang="el-GR" sz="2000" b="0" dirty="0"/>
              <a:t>Αν προστεθούν οι φωτογραφίες τους. Αλλά μια τέτοια πράξη δεν είναι αναγνωστική. </a:t>
            </a:r>
          </a:p>
        </p:txBody>
      </p:sp>
      <p:sp>
        <p:nvSpPr>
          <p:cNvPr id="6" name="Text Placeholder 5"/>
          <p:cNvSpPr>
            <a:spLocks noGrp="1"/>
          </p:cNvSpPr>
          <p:nvPr>
            <p:ph type="body" sz="quarter" idx="3"/>
          </p:nvPr>
        </p:nvSpPr>
        <p:spPr>
          <a:xfrm>
            <a:off x="4645025" y="1574254"/>
            <a:ext cx="4041775" cy="1062658"/>
          </a:xfrm>
        </p:spPr>
        <p:txBody>
          <a:bodyPr>
            <a:noAutofit/>
          </a:bodyPr>
          <a:lstStyle/>
          <a:p>
            <a:r>
              <a:rPr lang="el-GR" sz="2000" b="0" dirty="0"/>
              <a:t>Αν αναγραφούν τα ονόματά τους. Τότε οφείλουν να τα διαβάζουν, όταν χρησιμοποιούν τις κρεμάστρες. </a:t>
            </a:r>
          </a:p>
        </p:txBody>
      </p:sp>
      <p:pic>
        <p:nvPicPr>
          <p:cNvPr id="8" name="Picture 5" descr="κρεμάστρα με φωτογραφίες"/>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7544" y="2780928"/>
            <a:ext cx="4032504" cy="327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κρεμάστρα με ονόματα"/>
          <p:cNvPicPr>
            <a:picLocks noGrp="1" noChangeAspect="1" noChangeArrowheads="1"/>
          </p:cNvPicPr>
          <p:nvPr>
            <p:ph sz="quarter" idx="4"/>
          </p:nvPr>
        </p:nvPicPr>
        <p:blipFill>
          <a:blip r:embed="rId3" cstate="screen">
            <a:extLst>
              <a:ext uri="{28A0092B-C50C-407E-A947-70E740481C1C}">
                <a14:useLocalDpi xmlns:a14="http://schemas.microsoft.com/office/drawing/2010/main"/>
              </a:ext>
            </a:extLst>
          </a:blip>
          <a:srcRect/>
          <a:stretch>
            <a:fillRect/>
          </a:stretch>
        </p:blipFill>
        <p:spPr bwMode="auto">
          <a:xfrm>
            <a:off x="4716016" y="2780928"/>
            <a:ext cx="3954780" cy="3241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597895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n-US" dirty="0" smtClean="0"/>
              <a:t>«Ο εν τοις </a:t>
            </a:r>
            <a:r>
              <a:rPr lang="el-GR" altLang="en-US" dirty="0" err="1" smtClean="0"/>
              <a:t>ουρανοίς</a:t>
            </a:r>
            <a:r>
              <a:rPr lang="el-GR" altLang="en-US" dirty="0" smtClean="0"/>
              <a:t>»</a:t>
            </a:r>
            <a:endParaRPr lang="el-GR" dirty="0"/>
          </a:p>
        </p:txBody>
      </p:sp>
      <p:sp>
        <p:nvSpPr>
          <p:cNvPr id="4" name="Content Placeholder 3"/>
          <p:cNvSpPr>
            <a:spLocks noGrp="1"/>
          </p:cNvSpPr>
          <p:nvPr>
            <p:ph sz="half" idx="1"/>
          </p:nvPr>
        </p:nvSpPr>
        <p:spPr/>
        <p:txBody>
          <a:bodyPr>
            <a:noAutofit/>
          </a:bodyPr>
          <a:lstStyle/>
          <a:p>
            <a:pPr marL="0" indent="0">
              <a:buNone/>
            </a:pPr>
            <a:r>
              <a:rPr lang="el-GR" altLang="en-US" sz="2500" dirty="0"/>
              <a:t>Η νηπιαγωγός διαβάζει στα παιδιά την Κυριακή προσευχή</a:t>
            </a:r>
            <a:r>
              <a:rPr lang="en-US" altLang="en-US" sz="2500" dirty="0"/>
              <a:t>,</a:t>
            </a:r>
            <a:r>
              <a:rPr lang="el-GR" altLang="en-US" sz="2500" dirty="0"/>
              <a:t> το Πάτερ ημών. Τα μικρά ακούνε. Αν και σε αρχαία ελληνικά, τα παιδιά νιώθουν ότι καταλαβαίνουν αρκετά. Η νηπιαγωγός τούς δίνει κάποιες φράσεις, όπως «Πάτερ ημών ο εν τοις </a:t>
            </a:r>
            <a:r>
              <a:rPr lang="el-GR" altLang="en-US" sz="2500" dirty="0" err="1"/>
              <a:t>ουρανοίς</a:t>
            </a:r>
            <a:r>
              <a:rPr lang="el-GR" altLang="en-US" sz="2500" dirty="0"/>
              <a:t>» και τους ζητά να εικονογραφήσουν το νόημά της. </a:t>
            </a:r>
          </a:p>
          <a:p>
            <a:endParaRPr lang="el-GR" sz="2500" dirty="0"/>
          </a:p>
        </p:txBody>
      </p:sp>
      <p:pic>
        <p:nvPicPr>
          <p:cNvPr id="8" name="Picture 4" descr="Παιδική ζωγραφιά"/>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4648200" y="1985064"/>
            <a:ext cx="4038600" cy="3756234"/>
          </a:xfrm>
        </p:spPr>
      </p:pic>
    </p:spTree>
    <p:extLst>
      <p:ext uri="{BB962C8B-B14F-4D97-AF65-F5344CB8AC3E}">
        <p14:creationId xmlns:p14="http://schemas.microsoft.com/office/powerpoint/2010/main" val="422364121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Τα έργα των παιδιών</a:t>
            </a:r>
            <a:endParaRPr lang="el-GR" dirty="0"/>
          </a:p>
        </p:txBody>
      </p:sp>
      <p:pic>
        <p:nvPicPr>
          <p:cNvPr id="5" name="Picture 3" descr="Παιδική ζωγραφιά"/>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rcRect/>
          <a:stretch>
            <a:fillRect/>
          </a:stretch>
        </p:blipFill>
        <p:spPr>
          <a:xfrm>
            <a:off x="467544" y="1700808"/>
            <a:ext cx="4038600" cy="3209624"/>
          </a:xfrm>
        </p:spPr>
      </p:pic>
      <p:pic>
        <p:nvPicPr>
          <p:cNvPr id="6" name="Picture 4" descr="Παιδική ζωγραφιά"/>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4644008" y="1700808"/>
            <a:ext cx="4038600" cy="32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640176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Προβλήματα συμπεριφοράς</a:t>
            </a:r>
            <a:endParaRPr lang="el-GR" dirty="0"/>
          </a:p>
        </p:txBody>
      </p:sp>
      <p:pic>
        <p:nvPicPr>
          <p:cNvPr id="6" name="Picture 6" descr="Ρ6"/>
          <p:cNvPicPr>
            <a:picLocks noGrp="1" noChangeAspect="1" noChangeArrowheads="1"/>
          </p:cNvPicPr>
          <p:nvPr>
            <p:ph idx="1"/>
          </p:nvPr>
        </p:nvPicPr>
        <p:blipFill rotWithShape="1">
          <a:blip r:embed="rId2" cstate="screen">
            <a:extLst>
              <a:ext uri="{28A0092B-C50C-407E-A947-70E740481C1C}">
                <a14:useLocalDpi xmlns:a14="http://schemas.microsoft.com/office/drawing/2010/main"/>
              </a:ext>
            </a:extLst>
          </a:blip>
          <a:srcRect/>
          <a:stretch/>
        </p:blipFill>
        <p:spPr bwMode="auto">
          <a:xfrm>
            <a:off x="1475656" y="1772816"/>
            <a:ext cx="6034616" cy="3499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235136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n-US" dirty="0" smtClean="0"/>
              <a:t>«Το αλφαβητάρι των απαγορεύσεων»</a:t>
            </a:r>
            <a:endParaRPr lang="el-GR" dirty="0"/>
          </a:p>
        </p:txBody>
      </p:sp>
      <p:sp>
        <p:nvSpPr>
          <p:cNvPr id="3" name="Content Placeholder 2"/>
          <p:cNvSpPr>
            <a:spLocks noGrp="1"/>
          </p:cNvSpPr>
          <p:nvPr>
            <p:ph sz="half" idx="1"/>
          </p:nvPr>
        </p:nvSpPr>
        <p:spPr>
          <a:xfrm>
            <a:off x="457200" y="1600200"/>
            <a:ext cx="4546848" cy="4525963"/>
          </a:xfrm>
        </p:spPr>
        <p:txBody>
          <a:bodyPr>
            <a:noAutofit/>
          </a:bodyPr>
          <a:lstStyle/>
          <a:p>
            <a:pPr marL="0" indent="0">
              <a:buNone/>
            </a:pPr>
            <a:r>
              <a:rPr lang="el-GR" altLang="en-US" sz="2400" dirty="0"/>
              <a:t>Τα παιδιά αποφασίζουν να συμφωνήσουν σε ένα μίνιμουμ συμπεριφορών που </a:t>
            </a:r>
            <a:r>
              <a:rPr lang="el-GR" altLang="en-US" sz="2400" dirty="0" smtClean="0"/>
              <a:t>απαγορεύονται στο σχολείο.</a:t>
            </a:r>
            <a:r>
              <a:rPr lang="en-GB" altLang="en-US" sz="2400" dirty="0" smtClean="0"/>
              <a:t> </a:t>
            </a:r>
            <a:r>
              <a:rPr lang="el-GR" altLang="en-US" sz="2400" dirty="0" smtClean="0"/>
              <a:t/>
            </a:r>
            <a:br>
              <a:rPr lang="el-GR" altLang="en-US" sz="2400" dirty="0" smtClean="0"/>
            </a:br>
            <a:r>
              <a:rPr lang="el-GR" altLang="en-US" sz="2400" dirty="0" smtClean="0"/>
              <a:t>Για </a:t>
            </a:r>
            <a:r>
              <a:rPr lang="el-GR" altLang="en-US" sz="2400" dirty="0"/>
              <a:t>να διασκεδάσουν τη φόρτιση που συνεπάγεται μια τέτοια δραστηριότητα, δημιουργούν το σχετικό αλφαβητάρι φροντίζοντας να υπάρχει μια απαγόρευση για κάθε </a:t>
            </a:r>
            <a:r>
              <a:rPr lang="el-GR" altLang="en-US" sz="2400" dirty="0" smtClean="0"/>
              <a:t>γράμμα.</a:t>
            </a:r>
            <a:r>
              <a:rPr lang="en-GB" altLang="en-US" sz="2400" dirty="0" smtClean="0"/>
              <a:t> </a:t>
            </a:r>
            <a:r>
              <a:rPr lang="el-GR" altLang="en-US" sz="2400" dirty="0" smtClean="0"/>
              <a:t>Το </a:t>
            </a:r>
            <a:r>
              <a:rPr lang="el-GR" altLang="en-US" sz="2400" dirty="0"/>
              <a:t>εικονογραφούν με τη βοήθεια έτοιμων εικόνων από αγαπημένα κόμικς.</a:t>
            </a:r>
          </a:p>
          <a:p>
            <a:pPr marL="0" indent="0">
              <a:buNone/>
            </a:pPr>
            <a:endParaRPr lang="el-GR" sz="2400" dirty="0"/>
          </a:p>
        </p:txBody>
      </p:sp>
      <p:pic>
        <p:nvPicPr>
          <p:cNvPr id="5" name="Content Placeholder 4" descr="Απαγορεύσεις με τον Αρκά"/>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5076056" y="1556792"/>
            <a:ext cx="344215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660580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n-US" dirty="0" smtClean="0"/>
              <a:t>«Τα ‘δεν</a:t>
            </a:r>
            <a:r>
              <a:rPr lang="el-GR" altLang="en-US" i="1" dirty="0" smtClean="0"/>
              <a:t> </a:t>
            </a:r>
            <a:r>
              <a:rPr lang="el-GR" altLang="en-US" dirty="0" smtClean="0"/>
              <a:t>πρέπει’ μας»</a:t>
            </a:r>
            <a:endParaRPr lang="el-GR" dirty="0"/>
          </a:p>
        </p:txBody>
      </p:sp>
      <p:sp>
        <p:nvSpPr>
          <p:cNvPr id="3" name="Content Placeholder 2"/>
          <p:cNvSpPr>
            <a:spLocks noGrp="1"/>
          </p:cNvSpPr>
          <p:nvPr>
            <p:ph sz="half" idx="1"/>
          </p:nvPr>
        </p:nvSpPr>
        <p:spPr>
          <a:xfrm>
            <a:off x="457200" y="1600200"/>
            <a:ext cx="4546848" cy="4525963"/>
          </a:xfrm>
        </p:spPr>
        <p:txBody>
          <a:bodyPr>
            <a:noAutofit/>
          </a:bodyPr>
          <a:lstStyle/>
          <a:p>
            <a:pPr marL="0" indent="0">
              <a:buNone/>
            </a:pPr>
            <a:r>
              <a:rPr lang="el-GR" altLang="en-US" sz="2400" dirty="0"/>
              <a:t>Τα παιδιά σκέπτονται να ορίσουν κανόνες συμπεριφοράς μέσα στην τάξη και ο καθένας προτείνει τα δικά του ΔΕΝ </a:t>
            </a:r>
            <a:r>
              <a:rPr lang="el-GR" altLang="en-US" sz="2400" dirty="0" smtClean="0"/>
              <a:t>ΠΡΕΠΕΙ. Σε </a:t>
            </a:r>
            <a:r>
              <a:rPr lang="el-GR" altLang="en-US" sz="2400" dirty="0"/>
              <a:t>χαρτιά Α4 με τυπωμένη </a:t>
            </a:r>
            <a:r>
              <a:rPr lang="el-GR" altLang="en-US" sz="2400" dirty="0" smtClean="0"/>
              <a:t>τη </a:t>
            </a:r>
            <a:r>
              <a:rPr lang="el-GR" altLang="en-US" sz="2400" dirty="0"/>
              <a:t>φράση ΔΕΝ ΠΡΕΠΕΙ, τα παιδιά καταγράφουν με όποιο τρόπο μπορούν, την απαγόρευση που θεωρούν πιο σημαντική για τη σωστή λειτουργία της τάξης. Οι απόψεις συζητούνται και λαμβάνονται αποφάσεις.</a:t>
            </a:r>
          </a:p>
          <a:p>
            <a:pPr marL="0" indent="0">
              <a:buNone/>
            </a:pPr>
            <a:endParaRPr lang="el-GR" sz="2400" dirty="0"/>
          </a:p>
        </p:txBody>
      </p:sp>
      <p:pic>
        <p:nvPicPr>
          <p:cNvPr id="5" name="Content Placeholder 4" descr="Οπτικό ΔΕΝ ΠΡΕΠΕΙ"/>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5292080" y="1556792"/>
            <a:ext cx="3318154"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301883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n-US" dirty="0" smtClean="0"/>
              <a:t>«Ο κώδικας της τάξης» (1/3)</a:t>
            </a:r>
            <a:endParaRPr lang="el-GR" dirty="0"/>
          </a:p>
        </p:txBody>
      </p:sp>
      <p:sp>
        <p:nvSpPr>
          <p:cNvPr id="3" name="Content Placeholder 2"/>
          <p:cNvSpPr>
            <a:spLocks noGrp="1"/>
          </p:cNvSpPr>
          <p:nvPr>
            <p:ph sz="half" idx="1"/>
          </p:nvPr>
        </p:nvSpPr>
        <p:spPr/>
        <p:txBody>
          <a:bodyPr>
            <a:noAutofit/>
          </a:bodyPr>
          <a:lstStyle/>
          <a:p>
            <a:pPr marL="0" indent="0">
              <a:buNone/>
            </a:pPr>
            <a:r>
              <a:rPr lang="el-GR" altLang="en-US" dirty="0"/>
              <a:t>Η νηπιαγωγός δείχνει στα παιδιά διάφορα συνηθισμένα σήματα. </a:t>
            </a:r>
            <a:endParaRPr lang="el-GR" altLang="en-US" dirty="0" smtClean="0"/>
          </a:p>
          <a:p>
            <a:pPr marL="0" indent="0">
              <a:buNone/>
            </a:pPr>
            <a:r>
              <a:rPr lang="el-GR" altLang="en-US" dirty="0" smtClean="0"/>
              <a:t>Τα </a:t>
            </a:r>
            <a:r>
              <a:rPr lang="el-GR" altLang="en-US" dirty="0"/>
              <a:t>παιδιά σχολιάζουν ιδιαίτερα τον κύκλο με τη διαγραφή. </a:t>
            </a:r>
            <a:endParaRPr lang="el-GR" dirty="0"/>
          </a:p>
        </p:txBody>
      </p:sp>
      <p:pic>
        <p:nvPicPr>
          <p:cNvPr id="5" name="Picture 7" descr="Σήματα"/>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4716016" y="1844824"/>
            <a:ext cx="4038600" cy="316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304895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n-US" dirty="0"/>
              <a:t>«Ο κώδικας της τάξης» </a:t>
            </a:r>
            <a:r>
              <a:rPr lang="el-GR" altLang="en-US" dirty="0" smtClean="0"/>
              <a:t>(2/3</a:t>
            </a:r>
            <a:r>
              <a:rPr lang="el-GR" altLang="en-US" dirty="0"/>
              <a:t>)</a:t>
            </a:r>
            <a:endParaRPr lang="el-GR" dirty="0"/>
          </a:p>
        </p:txBody>
      </p:sp>
      <p:sp>
        <p:nvSpPr>
          <p:cNvPr id="3" name="Content Placeholder 2" descr="Αφίσα με τις απαγορεύσεις της τάξης"/>
          <p:cNvSpPr>
            <a:spLocks noGrp="1"/>
          </p:cNvSpPr>
          <p:nvPr>
            <p:ph sz="half" idx="1"/>
          </p:nvPr>
        </p:nvSpPr>
        <p:spPr/>
        <p:txBody>
          <a:bodyPr>
            <a:noAutofit/>
          </a:bodyPr>
          <a:lstStyle/>
          <a:p>
            <a:pPr marL="0" indent="0">
              <a:buNone/>
            </a:pPr>
            <a:r>
              <a:rPr lang="el-GR" altLang="en-US" dirty="0" smtClean="0"/>
              <a:t>Στην </a:t>
            </a:r>
            <a:r>
              <a:rPr lang="el-GR" altLang="en-US" dirty="0"/>
              <a:t>ίδια λογική δημιουργείται ένα </a:t>
            </a:r>
            <a:r>
              <a:rPr lang="el-GR" altLang="en-US" dirty="0" err="1"/>
              <a:t>πόστερ</a:t>
            </a:r>
            <a:r>
              <a:rPr lang="el-GR" altLang="en-US" dirty="0"/>
              <a:t> με τις </a:t>
            </a:r>
            <a:r>
              <a:rPr lang="el-GR" altLang="en-US" dirty="0" smtClean="0"/>
              <a:t>απαγορεύσεις </a:t>
            </a:r>
            <a:r>
              <a:rPr lang="el-GR" altLang="en-US" dirty="0"/>
              <a:t>της τάξης. </a:t>
            </a:r>
            <a:endParaRPr lang="el-GR" dirty="0"/>
          </a:p>
        </p:txBody>
      </p:sp>
      <p:pic>
        <p:nvPicPr>
          <p:cNvPr id="5" name="Picture 8" descr="DSCI0036"/>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4716016" y="1772816"/>
            <a:ext cx="4038600" cy="345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402501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n-US" dirty="0"/>
              <a:t>«Ο κώδικας της τάξης» </a:t>
            </a:r>
            <a:r>
              <a:rPr lang="el-GR" altLang="en-US" dirty="0" smtClean="0"/>
              <a:t>(3/3</a:t>
            </a:r>
            <a:r>
              <a:rPr lang="el-GR" altLang="en-US" dirty="0"/>
              <a:t>)</a:t>
            </a:r>
            <a:endParaRPr lang="el-GR" dirty="0"/>
          </a:p>
        </p:txBody>
      </p:sp>
      <p:sp>
        <p:nvSpPr>
          <p:cNvPr id="3" name="Content Placeholder 2"/>
          <p:cNvSpPr>
            <a:spLocks noGrp="1"/>
          </p:cNvSpPr>
          <p:nvPr>
            <p:ph sz="half" idx="1"/>
          </p:nvPr>
        </p:nvSpPr>
        <p:spPr/>
        <p:txBody>
          <a:bodyPr/>
          <a:lstStyle/>
          <a:p>
            <a:pPr marL="0" indent="0">
              <a:buNone/>
            </a:pPr>
            <a:r>
              <a:rPr lang="el-GR" altLang="en-US" dirty="0"/>
              <a:t>Τα παιδιά ξαναγράφουν και κρατούν στο συρτάρι τους εκείνη, που κυρίως δυσκολεύονται να τηρήσουν.</a:t>
            </a:r>
          </a:p>
          <a:p>
            <a:endParaRPr lang="el-GR" dirty="0"/>
          </a:p>
        </p:txBody>
      </p:sp>
      <p:pic>
        <p:nvPicPr>
          <p:cNvPr id="5" name="Picture 9" descr="Ο κώδικας της τάξης"/>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886706" y="1645761"/>
            <a:ext cx="3561588" cy="4434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884101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n-US" dirty="0" smtClean="0"/>
              <a:t>«Κανόνες σωστού διαλόγου» (1/2)</a:t>
            </a:r>
            <a:endParaRPr lang="el-GR" dirty="0"/>
          </a:p>
        </p:txBody>
      </p:sp>
      <p:sp>
        <p:nvSpPr>
          <p:cNvPr id="3" name="Content Placeholder 2"/>
          <p:cNvSpPr>
            <a:spLocks noGrp="1"/>
          </p:cNvSpPr>
          <p:nvPr>
            <p:ph sz="half" idx="1"/>
          </p:nvPr>
        </p:nvSpPr>
        <p:spPr/>
        <p:txBody>
          <a:bodyPr>
            <a:noAutofit/>
          </a:bodyPr>
          <a:lstStyle/>
          <a:p>
            <a:pPr marL="0" indent="0">
              <a:buNone/>
            </a:pPr>
            <a:r>
              <a:rPr lang="el-GR" altLang="en-US" sz="2400" dirty="0"/>
              <a:t>Η νηπιαγωγός ζητά από τα παιδιά να παρατηρήσουν μια συζήτηση στην τάξη ή να θυμηθούν μια εκπομπή διαλόγου στην τηλεόραση. Τα παιδιά εντοπίζουν και απομονώνουν στοιχεία της συμπεριφοράς των ομιλητών. Εκείνη τα καταγράφει σε μια κόλα χαρτί, τη φωτοτυπεί και δίνει από ένα αντίτυπο σε κάθε παιδί. </a:t>
            </a:r>
            <a:endParaRPr lang="el-GR" sz="2400" dirty="0"/>
          </a:p>
        </p:txBody>
      </p:sp>
      <p:pic>
        <p:nvPicPr>
          <p:cNvPr id="5" name="Picture 7" descr="Κανόνες σωστού διαλόγου"/>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48200" y="2098246"/>
            <a:ext cx="4038600" cy="3529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023675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n-US" dirty="0"/>
              <a:t>«Κανόνες σωστού διαλόγου» </a:t>
            </a:r>
            <a:r>
              <a:rPr lang="el-GR" altLang="en-US" dirty="0" smtClean="0"/>
              <a:t>(2/2</a:t>
            </a:r>
            <a:r>
              <a:rPr lang="el-GR" altLang="en-US" dirty="0"/>
              <a:t>)</a:t>
            </a:r>
            <a:endParaRPr lang="el-GR" dirty="0"/>
          </a:p>
        </p:txBody>
      </p:sp>
      <p:sp>
        <p:nvSpPr>
          <p:cNvPr id="3" name="Content Placeholder 2"/>
          <p:cNvSpPr>
            <a:spLocks noGrp="1"/>
          </p:cNvSpPr>
          <p:nvPr>
            <p:ph sz="half" idx="1"/>
          </p:nvPr>
        </p:nvSpPr>
        <p:spPr/>
        <p:txBody>
          <a:bodyPr>
            <a:noAutofit/>
          </a:bodyPr>
          <a:lstStyle/>
          <a:p>
            <a:pPr marL="0" indent="0">
              <a:buNone/>
            </a:pPr>
            <a:r>
              <a:rPr lang="el-GR" altLang="en-US" dirty="0" smtClean="0"/>
              <a:t>Καθώς </a:t>
            </a:r>
            <a:r>
              <a:rPr lang="el-GR" altLang="en-US" dirty="0"/>
              <a:t>διαβάζουν </a:t>
            </a:r>
            <a:r>
              <a:rPr lang="el-GR" altLang="en-US" dirty="0" smtClean="0"/>
              <a:t>ένα-ένα </a:t>
            </a:r>
            <a:r>
              <a:rPr lang="el-GR" altLang="en-US" dirty="0"/>
              <a:t>τα σημεία, τα συζητούν και σημειώνουν ένα √ σε όσα συμφωνούν και ένα </a:t>
            </a:r>
            <a:r>
              <a:rPr lang="en-US" altLang="en-US" dirty="0"/>
              <a:t>x</a:t>
            </a:r>
            <a:r>
              <a:rPr lang="el-GR" altLang="en-US" dirty="0"/>
              <a:t> σε όσα διαφωνούν.</a:t>
            </a:r>
          </a:p>
          <a:p>
            <a:endParaRPr lang="el-GR" dirty="0"/>
          </a:p>
        </p:txBody>
      </p:sp>
      <p:pic>
        <p:nvPicPr>
          <p:cNvPr id="6" name="Picture 8" descr="Κανόνες σωστού διαλόγου"/>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44008" y="1772816"/>
            <a:ext cx="4038600" cy="2985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5270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Παρών/Παρούσα</a:t>
            </a:r>
            <a:endParaRPr lang="el-GR" dirty="0"/>
          </a:p>
        </p:txBody>
      </p:sp>
      <p:pic>
        <p:nvPicPr>
          <p:cNvPr id="8" name="Picture 5" descr="Πίνακας αναφοράς δέντρο"/>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2843808" y="1557338"/>
            <a:ext cx="3456384"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210914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n-US" dirty="0" smtClean="0"/>
              <a:t>«Η κυρία </a:t>
            </a:r>
            <a:r>
              <a:rPr lang="el-GR" altLang="en-US" dirty="0" err="1" smtClean="0"/>
              <a:t>Σκεψούλα</a:t>
            </a:r>
            <a:r>
              <a:rPr lang="el-GR" altLang="en-US" dirty="0" smtClean="0"/>
              <a:t>»</a:t>
            </a:r>
            <a:endParaRPr lang="el-GR" dirty="0"/>
          </a:p>
        </p:txBody>
      </p:sp>
      <p:sp>
        <p:nvSpPr>
          <p:cNvPr id="3" name="Content Placeholder 2"/>
          <p:cNvSpPr>
            <a:spLocks noGrp="1"/>
          </p:cNvSpPr>
          <p:nvPr>
            <p:ph sz="half" idx="1"/>
          </p:nvPr>
        </p:nvSpPr>
        <p:spPr/>
        <p:txBody>
          <a:bodyPr>
            <a:normAutofit fontScale="92500"/>
          </a:bodyPr>
          <a:lstStyle/>
          <a:p>
            <a:pPr marL="0" indent="0">
              <a:buNone/>
            </a:pPr>
            <a:r>
              <a:rPr lang="el-GR" altLang="en-US" dirty="0"/>
              <a:t>Η κυρία </a:t>
            </a:r>
            <a:r>
              <a:rPr lang="el-GR" altLang="en-US" dirty="0" err="1"/>
              <a:t>Σκεψούλα</a:t>
            </a:r>
            <a:r>
              <a:rPr lang="el-GR" altLang="en-US" dirty="0"/>
              <a:t> είναι μια ‘κυρία’ με μια μεγάλη τσέπη. Κάθε φορά που ένα παιδί νιώθει ότι κάποιος δεν του φέρθηκε σωστά, σε ένα κομμάτι χαρτί γράφει από τη μια μεριά το όνομα του ‘δράστη’ και από την άλλη το παράπτωμα. Κάποια στιγμή της ημέρας όλα συζητιούνται. </a:t>
            </a:r>
          </a:p>
          <a:p>
            <a:endParaRPr lang="el-GR" dirty="0"/>
          </a:p>
        </p:txBody>
      </p:sp>
      <p:pic>
        <p:nvPicPr>
          <p:cNvPr id="5" name="Picture 10" descr="Η κυρία Σκεψούλα"/>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5156454" y="1753203"/>
            <a:ext cx="3022092" cy="4219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381247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Βιβλία παραπόνων"/>
          <p:cNvSpPr>
            <a:spLocks noGrp="1"/>
          </p:cNvSpPr>
          <p:nvPr>
            <p:ph type="title"/>
          </p:nvPr>
        </p:nvSpPr>
        <p:spPr/>
        <p:txBody>
          <a:bodyPr>
            <a:normAutofit/>
          </a:bodyPr>
          <a:lstStyle/>
          <a:p>
            <a:r>
              <a:rPr lang="el-GR" altLang="en-US" dirty="0" smtClean="0"/>
              <a:t>«Βιβλίο παραπόνων» (1/2)</a:t>
            </a:r>
            <a:endParaRPr lang="el-GR" dirty="0"/>
          </a:p>
        </p:txBody>
      </p:sp>
      <p:sp>
        <p:nvSpPr>
          <p:cNvPr id="3" name="Content Placeholder 2"/>
          <p:cNvSpPr>
            <a:spLocks noGrp="1"/>
          </p:cNvSpPr>
          <p:nvPr>
            <p:ph sz="half" idx="1"/>
          </p:nvPr>
        </p:nvSpPr>
        <p:spPr/>
        <p:txBody>
          <a:bodyPr>
            <a:noAutofit/>
          </a:bodyPr>
          <a:lstStyle/>
          <a:p>
            <a:pPr marL="0" indent="0">
              <a:buNone/>
            </a:pPr>
            <a:r>
              <a:rPr lang="el-GR" altLang="en-US" sz="2400" dirty="0"/>
              <a:t>Με τη βοήθεια δύο χρωματιστών </a:t>
            </a:r>
            <a:r>
              <a:rPr lang="el-GR" altLang="en-US" sz="2400" dirty="0" err="1"/>
              <a:t>κανσόν</a:t>
            </a:r>
            <a:r>
              <a:rPr lang="el-GR" altLang="en-US" sz="2400" dirty="0"/>
              <a:t> για εξώφυλλα και σελίδων που μπορούν να προστίθενται, τα παιδιά δημιουργούν ένα βιβλίο παραπόνων, όπου αναφέρουν περιστατικά που τα έχουν στεναχωρήσει. Καλό είναι σε κάθε σελίδα να σημειώνεται η ημερομηνία. Συχνά τα βιβλία διαβάζονται και συζητούνται.</a:t>
            </a:r>
          </a:p>
          <a:p>
            <a:endParaRPr lang="el-GR" sz="2400" dirty="0"/>
          </a:p>
        </p:txBody>
      </p:sp>
      <p:pic>
        <p:nvPicPr>
          <p:cNvPr id="5" name="Picture 6" descr="τα παράπονά μου 21"/>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bwMode="auto">
          <a:xfrm>
            <a:off x="4648200" y="2040652"/>
            <a:ext cx="4038600" cy="3980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917516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n-US" dirty="0"/>
              <a:t>«Βιβλίο παραπόνων» </a:t>
            </a:r>
            <a:r>
              <a:rPr lang="el-GR" altLang="en-US" dirty="0" smtClean="0"/>
              <a:t>(2/2</a:t>
            </a:r>
            <a:r>
              <a:rPr lang="el-GR" altLang="en-US" dirty="0"/>
              <a:t>)</a:t>
            </a:r>
            <a:endParaRPr lang="el-GR" dirty="0"/>
          </a:p>
        </p:txBody>
      </p:sp>
      <p:pic>
        <p:nvPicPr>
          <p:cNvPr id="5" name="Content Placeholder 4" descr="Βιβλίο παραπόνων της Σάρας"/>
          <p:cNvPicPr>
            <a:picLocks noGrp="1" noChangeAspect="1"/>
          </p:cNvPicPr>
          <p:nvPr>
            <p:ph sz="half" idx="1"/>
          </p:nvPr>
        </p:nvPicPr>
        <p:blipFill rotWithShape="1">
          <a:blip r:embed="rId2" cstate="screen">
            <a:extLst>
              <a:ext uri="{28A0092B-C50C-407E-A947-70E740481C1C}">
                <a14:useLocalDpi xmlns:a14="http://schemas.microsoft.com/office/drawing/2010/main"/>
              </a:ext>
            </a:extLst>
          </a:blip>
          <a:srcRect l="4866" b="2316"/>
          <a:stretch/>
        </p:blipFill>
        <p:spPr>
          <a:xfrm>
            <a:off x="539552" y="1628800"/>
            <a:ext cx="4200358" cy="3456383"/>
          </a:xfrm>
        </p:spPr>
      </p:pic>
      <p:sp>
        <p:nvSpPr>
          <p:cNvPr id="4" name="Content Placeholder 3"/>
          <p:cNvSpPr>
            <a:spLocks noGrp="1"/>
          </p:cNvSpPr>
          <p:nvPr>
            <p:ph sz="half" idx="2"/>
          </p:nvPr>
        </p:nvSpPr>
        <p:spPr>
          <a:xfrm>
            <a:off x="5004048" y="1600200"/>
            <a:ext cx="3682752" cy="4525963"/>
          </a:xfrm>
        </p:spPr>
        <p:txBody>
          <a:bodyPr/>
          <a:lstStyle/>
          <a:p>
            <a:pPr marL="0" indent="0">
              <a:buNone/>
            </a:pPr>
            <a:r>
              <a:rPr lang="el-GR" altLang="en-US" dirty="0"/>
              <a:t>Για τη μικρή Σάρα μια φιγούρα με πολλά χέρια δηλώνει ότι κάποιος τη χτύπησε στις 20 του μήνα</a:t>
            </a:r>
          </a:p>
          <a:p>
            <a:endParaRPr lang="el-GR" dirty="0"/>
          </a:p>
        </p:txBody>
      </p:sp>
    </p:spTree>
    <p:extLst>
      <p:ext uri="{BB962C8B-B14F-4D97-AF65-F5344CB8AC3E}">
        <p14:creationId xmlns:p14="http://schemas.microsoft.com/office/powerpoint/2010/main" val="102685391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n-US" dirty="0" smtClean="0"/>
              <a:t>«Συγνώμη»</a:t>
            </a:r>
            <a:endParaRPr lang="el-GR" dirty="0"/>
          </a:p>
        </p:txBody>
      </p:sp>
      <p:sp>
        <p:nvSpPr>
          <p:cNvPr id="3" name="Content Placeholder 2" descr="καρδιά με Συγνώμη"/>
          <p:cNvSpPr>
            <a:spLocks noGrp="1"/>
          </p:cNvSpPr>
          <p:nvPr>
            <p:ph sz="half" idx="1"/>
          </p:nvPr>
        </p:nvSpPr>
        <p:spPr/>
        <p:txBody>
          <a:bodyPr>
            <a:noAutofit/>
          </a:bodyPr>
          <a:lstStyle/>
          <a:p>
            <a:pPr marL="0" indent="0">
              <a:buNone/>
            </a:pPr>
            <a:r>
              <a:rPr lang="el-GR" altLang="en-US" dirty="0"/>
              <a:t>Αφού τα παιδιά διαβάσουν το βιβλίο του Κώστα </a:t>
            </a:r>
            <a:r>
              <a:rPr lang="el-GR" altLang="en-US" dirty="0" err="1"/>
              <a:t>Χαραλά</a:t>
            </a:r>
            <a:r>
              <a:rPr lang="el-GR" altLang="en-US" dirty="0"/>
              <a:t> </a:t>
            </a:r>
            <a:r>
              <a:rPr lang="el-GR" altLang="en-US" dirty="0" smtClean="0"/>
              <a:t>«Η </a:t>
            </a:r>
            <a:r>
              <a:rPr lang="el-GR" altLang="en-US" dirty="0" err="1" smtClean="0"/>
              <a:t>Συγνωμομηχανή</a:t>
            </a:r>
            <a:r>
              <a:rPr lang="el-GR" altLang="en-US" dirty="0" smtClean="0"/>
              <a:t>» φτιάχνουν </a:t>
            </a:r>
            <a:r>
              <a:rPr lang="el-GR" altLang="en-US" dirty="0"/>
              <a:t>τη δική τους καρδιά με τη δική τους Συγνώμη. Μετά, μέσα από την καρδιά τους, τη δίνουν στο συμμαθητή τους που θεωρούν ότι την οφείλουν.</a:t>
            </a:r>
          </a:p>
          <a:p>
            <a:endParaRPr lang="el-GR" dirty="0"/>
          </a:p>
        </p:txBody>
      </p:sp>
      <p:pic>
        <p:nvPicPr>
          <p:cNvPr id="5" name="Picture 7" descr="5βΣυγγνωμηχανή1"/>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4648200" y="1617824"/>
            <a:ext cx="3812232" cy="4490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8532440" y="5661925"/>
            <a:ext cx="472173" cy="360040"/>
          </a:xfrm>
          <a:prstGeom prst="rect">
            <a:avLst/>
          </a:prstGeom>
        </p:spPr>
        <p:txBody>
          <a:bodyPr vert="horz" wrap="square" lIns="91440" tIns="45720" rIns="91440" bIns="45720" rtlCol="0" anchor="ctr">
            <a:noAutofit/>
          </a:bodyPr>
          <a:lstStyle/>
          <a:p>
            <a:r>
              <a:rPr lang="el-GR" b="1" dirty="0" smtClean="0">
                <a:latin typeface="+mj-lt"/>
              </a:rPr>
              <a:t>[5]</a:t>
            </a:r>
          </a:p>
        </p:txBody>
      </p:sp>
    </p:spTree>
    <p:custDataLst>
      <p:tags r:id="rId1"/>
    </p:custDataLst>
    <p:extLst>
      <p:ext uri="{BB962C8B-B14F-4D97-AF65-F5344CB8AC3E}">
        <p14:creationId xmlns:p14="http://schemas.microsoft.com/office/powerpoint/2010/main" val="104491384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Πάρε με στο τηλέφωνο</a:t>
            </a:r>
            <a:endParaRPr lang="el-GR" dirty="0"/>
          </a:p>
        </p:txBody>
      </p:sp>
      <p:pic>
        <p:nvPicPr>
          <p:cNvPr id="6" name="Content Placeholder 5" descr="Τηλέφωνο"/>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1561042" y="1557338"/>
            <a:ext cx="6034616"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862790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n-US" dirty="0" smtClean="0"/>
              <a:t>«Ο τηλεφωνικός κατάλογος της τάξης» (1/4)</a:t>
            </a:r>
            <a:endParaRPr lang="el-GR" dirty="0"/>
          </a:p>
        </p:txBody>
      </p:sp>
      <p:sp>
        <p:nvSpPr>
          <p:cNvPr id="3" name="Content Placeholder 2"/>
          <p:cNvSpPr>
            <a:spLocks noGrp="1"/>
          </p:cNvSpPr>
          <p:nvPr>
            <p:ph sz="half" idx="1"/>
          </p:nvPr>
        </p:nvSpPr>
        <p:spPr/>
        <p:txBody>
          <a:bodyPr>
            <a:noAutofit/>
          </a:bodyPr>
          <a:lstStyle/>
          <a:p>
            <a:pPr marL="0" indent="0">
              <a:buNone/>
            </a:pPr>
            <a:r>
              <a:rPr lang="el-GR" altLang="en-US" sz="2800" dirty="0"/>
              <a:t>Τα παιδιά έρχονται σε επαφή με διαφόρους τηλεφωνικούς καταλόγους και παρατηρούν πώς γράφονται και πώς διαβάζονται. </a:t>
            </a:r>
          </a:p>
        </p:txBody>
      </p:sp>
      <p:pic>
        <p:nvPicPr>
          <p:cNvPr id="5" name="Picture 10" descr="Τηλεφωνικός κατάλογος"/>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4306919" y="1700808"/>
            <a:ext cx="4187853" cy="381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318716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Ο τηλεφωνικός κατάλογος της τάξης»"/>
          <p:cNvSpPr>
            <a:spLocks noGrp="1"/>
          </p:cNvSpPr>
          <p:nvPr>
            <p:ph type="title"/>
          </p:nvPr>
        </p:nvSpPr>
        <p:spPr/>
        <p:txBody>
          <a:bodyPr>
            <a:normAutofit fontScale="90000"/>
          </a:bodyPr>
          <a:lstStyle/>
          <a:p>
            <a:r>
              <a:rPr lang="el-GR" altLang="en-US" dirty="0"/>
              <a:t>«Ο τηλεφωνικός κατάλογος της τάξης» </a:t>
            </a:r>
            <a:r>
              <a:rPr lang="el-GR" altLang="en-US" dirty="0" smtClean="0"/>
              <a:t>(2/4</a:t>
            </a:r>
            <a:r>
              <a:rPr lang="el-GR" altLang="en-US" dirty="0"/>
              <a:t>)</a:t>
            </a:r>
            <a:endParaRPr lang="el-GR" dirty="0"/>
          </a:p>
        </p:txBody>
      </p:sp>
      <p:sp>
        <p:nvSpPr>
          <p:cNvPr id="3" name="Content Placeholder 2"/>
          <p:cNvSpPr>
            <a:spLocks noGrp="1"/>
          </p:cNvSpPr>
          <p:nvPr>
            <p:ph sz="half" idx="1"/>
          </p:nvPr>
        </p:nvSpPr>
        <p:spPr/>
        <p:txBody>
          <a:bodyPr>
            <a:noAutofit/>
          </a:bodyPr>
          <a:lstStyle/>
          <a:p>
            <a:pPr marL="0" indent="0">
              <a:buNone/>
            </a:pPr>
            <a:r>
              <a:rPr lang="el-GR" altLang="en-US" sz="2600" dirty="0"/>
              <a:t>Στη συνέχεια δημιουργούν τον τηλεφωνικό κατάλογο της </a:t>
            </a:r>
            <a:r>
              <a:rPr lang="el-GR" altLang="en-US" sz="2600" dirty="0" smtClean="0"/>
              <a:t>τάξης. Δυο </a:t>
            </a:r>
            <a:r>
              <a:rPr lang="el-GR" altLang="en-US" sz="2600" dirty="0"/>
              <a:t>πολύχρωμα </a:t>
            </a:r>
            <a:r>
              <a:rPr lang="el-GR" altLang="en-US" sz="2600" dirty="0" err="1"/>
              <a:t>κανσόν</a:t>
            </a:r>
            <a:r>
              <a:rPr lang="el-GR" altLang="en-US" sz="2600" dirty="0"/>
              <a:t> εξώφυλλα κλείνουν 24 φύλλα.</a:t>
            </a:r>
          </a:p>
          <a:p>
            <a:pPr marL="0" indent="0">
              <a:buNone/>
            </a:pPr>
            <a:r>
              <a:rPr lang="el-GR" altLang="en-US" sz="2600" dirty="0"/>
              <a:t>Σε κάθε ένα υπάρχει το γράμμα, μια σχετική εικόνα, τα ονόματα των παιδιών που αρχίζουν από αυτό το γράμμα και ο αριθμός του τηλεφώνου τους.</a:t>
            </a:r>
          </a:p>
          <a:p>
            <a:pPr marL="0" indent="0">
              <a:buNone/>
            </a:pPr>
            <a:endParaRPr lang="el-GR" altLang="en-US" sz="2600" dirty="0"/>
          </a:p>
        </p:txBody>
      </p:sp>
      <p:pic>
        <p:nvPicPr>
          <p:cNvPr id="6" name="Picture 4" descr="87Τηλέφωνο"/>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886706" y="1609185"/>
            <a:ext cx="3561588" cy="4507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419419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n-US" dirty="0"/>
              <a:t>«Ο τηλεφωνικός κατάλογος της τάξης» </a:t>
            </a:r>
            <a:r>
              <a:rPr lang="el-GR" altLang="en-US" dirty="0" smtClean="0"/>
              <a:t>(3/4</a:t>
            </a:r>
            <a:r>
              <a:rPr lang="el-GR" altLang="en-US" dirty="0"/>
              <a:t>)</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sz="2400" dirty="0"/>
              <a:t>Καλό είναι ο τηλεφωνικός κατάλογος της τάξης να γίνεται με τη βοήθεια των παιδιών. Εκείνα: </a:t>
            </a:r>
          </a:p>
          <a:p>
            <a:r>
              <a:rPr lang="el-GR" altLang="el-GR" sz="2400" dirty="0"/>
              <a:t>Κόβουν από περιοδικά το κεφαλαίο </a:t>
            </a:r>
            <a:r>
              <a:rPr lang="el-GR" altLang="el-GR" sz="2400" dirty="0" smtClean="0"/>
              <a:t>γράμμα</a:t>
            </a:r>
            <a:r>
              <a:rPr lang="en-GB" altLang="el-GR" sz="2400" dirty="0" smtClean="0"/>
              <a:t>.</a:t>
            </a:r>
            <a:endParaRPr lang="el-GR" altLang="el-GR" sz="2400" dirty="0"/>
          </a:p>
          <a:p>
            <a:r>
              <a:rPr lang="el-GR" altLang="el-GR" sz="2400" dirty="0"/>
              <a:t>Κόβουν μια φωτογραφία από κάποιο αντικείμενο που αρχίζει από </a:t>
            </a:r>
            <a:r>
              <a:rPr lang="el-GR" altLang="el-GR" sz="2400" dirty="0" smtClean="0"/>
              <a:t>αυτό</a:t>
            </a:r>
            <a:r>
              <a:rPr lang="en-GB" altLang="el-GR" sz="2400" dirty="0" smtClean="0"/>
              <a:t>.</a:t>
            </a:r>
            <a:endParaRPr lang="el-GR" altLang="el-GR" sz="2400" dirty="0"/>
          </a:p>
          <a:p>
            <a:r>
              <a:rPr lang="el-GR" altLang="el-GR" sz="2400" dirty="0"/>
              <a:t>Αποφασίζουν ποιο όνομα αρχίζει από αυτό το </a:t>
            </a:r>
            <a:r>
              <a:rPr lang="el-GR" altLang="el-GR" sz="2400" dirty="0" smtClean="0"/>
              <a:t>γράμμα</a:t>
            </a:r>
            <a:r>
              <a:rPr lang="en-GB" altLang="el-GR" sz="2400" dirty="0" smtClean="0"/>
              <a:t>.</a:t>
            </a:r>
            <a:endParaRPr lang="el-GR" sz="2400" dirty="0"/>
          </a:p>
        </p:txBody>
      </p:sp>
      <p:pic>
        <p:nvPicPr>
          <p:cNvPr id="5" name="Picture 11" descr="Φτιάχνοντας τον τηλεφωνικό κατάλογο της τάξης"/>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572000" y="1772816"/>
            <a:ext cx="4038600" cy="269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346599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n-US" dirty="0"/>
              <a:t>«Ο τηλεφωνικός κατάλογος της τάξης» </a:t>
            </a:r>
            <a:r>
              <a:rPr lang="el-GR" altLang="en-US" dirty="0" smtClean="0"/>
              <a:t>(4/4</a:t>
            </a:r>
            <a:r>
              <a:rPr lang="el-GR" altLang="en-US" dirty="0"/>
              <a:t>)</a:t>
            </a:r>
            <a:endParaRPr lang="el-GR" dirty="0"/>
          </a:p>
        </p:txBody>
      </p:sp>
      <p:sp>
        <p:nvSpPr>
          <p:cNvPr id="3" name="Content Placeholder 2"/>
          <p:cNvSpPr>
            <a:spLocks noGrp="1"/>
          </p:cNvSpPr>
          <p:nvPr>
            <p:ph sz="half" idx="1"/>
          </p:nvPr>
        </p:nvSpPr>
        <p:spPr>
          <a:xfrm>
            <a:off x="457200" y="1600200"/>
            <a:ext cx="4402832" cy="4525963"/>
          </a:xfrm>
        </p:spPr>
        <p:txBody>
          <a:bodyPr/>
          <a:lstStyle/>
          <a:p>
            <a:pPr marL="0" indent="0">
              <a:buNone/>
            </a:pPr>
            <a:r>
              <a:rPr lang="el-GR" altLang="el-GR" dirty="0"/>
              <a:t>Η νηπιαγωγός:</a:t>
            </a:r>
          </a:p>
          <a:p>
            <a:r>
              <a:rPr lang="el-GR" altLang="el-GR" dirty="0"/>
              <a:t>Γράφει ονόματα και τηλέφωνα. Σε αντίθετη περίπτωση ο τηλεφωνικός κατάλογος δεν θα </a:t>
            </a:r>
            <a:r>
              <a:rPr lang="el-GR" altLang="el-GR" dirty="0" smtClean="0"/>
              <a:t>διαβάζεται</a:t>
            </a:r>
            <a:r>
              <a:rPr lang="en-GB" altLang="el-GR" dirty="0" smtClean="0"/>
              <a:t>.</a:t>
            </a:r>
            <a:endParaRPr lang="el-GR" altLang="el-GR" dirty="0"/>
          </a:p>
          <a:p>
            <a:r>
              <a:rPr lang="el-GR" altLang="el-GR" dirty="0"/>
              <a:t>Τοποθετεί τα φύλλα του καταλόγου σε απόλυτη αλφαβητική </a:t>
            </a:r>
            <a:r>
              <a:rPr lang="el-GR" altLang="el-GR" dirty="0" smtClean="0"/>
              <a:t>σειρά</a:t>
            </a:r>
            <a:r>
              <a:rPr lang="en-GB" altLang="el-GR" dirty="0" smtClean="0"/>
              <a:t>.</a:t>
            </a:r>
            <a:endParaRPr lang="el-GR" altLang="el-GR" dirty="0"/>
          </a:p>
          <a:p>
            <a:endParaRPr lang="el-GR" dirty="0"/>
          </a:p>
        </p:txBody>
      </p:sp>
      <p:pic>
        <p:nvPicPr>
          <p:cNvPr id="5" name="Picture 9" descr="Φτιάχνοντας τον τηλεφωνικό κατάλογο της τάξης"/>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932040" y="1772815"/>
            <a:ext cx="2880320" cy="4148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275732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«Η ατζέντα μου» (1/3)</a:t>
            </a:r>
            <a:endParaRPr lang="el-GR" dirty="0"/>
          </a:p>
        </p:txBody>
      </p:sp>
      <p:sp>
        <p:nvSpPr>
          <p:cNvPr id="3" name="Content Placeholder 2"/>
          <p:cNvSpPr>
            <a:spLocks noGrp="1"/>
          </p:cNvSpPr>
          <p:nvPr>
            <p:ph sz="half" idx="1"/>
          </p:nvPr>
        </p:nvSpPr>
        <p:spPr/>
        <p:txBody>
          <a:bodyPr/>
          <a:lstStyle/>
          <a:p>
            <a:pPr marL="0" indent="0">
              <a:buNone/>
            </a:pPr>
            <a:r>
              <a:rPr lang="el-GR" altLang="el-GR" dirty="0"/>
              <a:t>Τα παιδιά έρχονται σε επαφή με διάφορες προσωπικές ατζέντες. Ακόμη και τις ηλεκτρονικές και συζητούν για τη χρησιμότητά τους. </a:t>
            </a:r>
          </a:p>
          <a:p>
            <a:endParaRPr lang="el-GR" dirty="0"/>
          </a:p>
        </p:txBody>
      </p:sp>
      <p:pic>
        <p:nvPicPr>
          <p:cNvPr id="5" name="Picture 6" descr="Ατζέντα"/>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860032" y="1844824"/>
            <a:ext cx="3525012" cy="241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325801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ZHAW.ACCESSIBILITYADDIN.CHECKTIMEDATE" val="5/2/2016 5:30:37 πμ"/>
</p:tagLst>
</file>

<file path=ppt/tags/tag10.xml><?xml version="1.0" encoding="utf-8"?>
<p:tagLst xmlns:a="http://schemas.openxmlformats.org/drawingml/2006/main" xmlns:r="http://schemas.openxmlformats.org/officeDocument/2006/relationships" xmlns:p="http://schemas.openxmlformats.org/presentationml/2006/main">
  <p:tag name="ZHAW.ACCESSIBILITYADDIN.READINGORDER" val="2,4,5,6,"/>
</p:tagLst>
</file>

<file path=ppt/tags/tag11.xml><?xml version="1.0" encoding="utf-8"?>
<p:tagLst xmlns:a="http://schemas.openxmlformats.org/drawingml/2006/main" xmlns:r="http://schemas.openxmlformats.org/officeDocument/2006/relationships" xmlns:p="http://schemas.openxmlformats.org/presentationml/2006/main">
  <p:tag name="ZHAW.ACCESSIBILITYADDIN.READINGORDER" val="2,3,5,6,"/>
</p:tagLst>
</file>

<file path=ppt/tags/tag12.xml><?xml version="1.0" encoding="utf-8"?>
<p:tagLst xmlns:a="http://schemas.openxmlformats.org/drawingml/2006/main" xmlns:r="http://schemas.openxmlformats.org/officeDocument/2006/relationships" xmlns:p="http://schemas.openxmlformats.org/presentationml/2006/main">
  <p:tag name="ZHAW.ACCESSIBILITYADDIN.READINGORDER" val="2,3,5,6,"/>
</p:tagLst>
</file>

<file path=ppt/tags/tag13.xml><?xml version="1.0" encoding="utf-8"?>
<p:tagLst xmlns:a="http://schemas.openxmlformats.org/drawingml/2006/main" xmlns:r="http://schemas.openxmlformats.org/officeDocument/2006/relationships" xmlns:p="http://schemas.openxmlformats.org/presentationml/2006/main">
  <p:tag name="ZHAW.ACCESSIBILITYADDIN.READINGORDER" val="2,3,5,6,"/>
</p:tagLst>
</file>

<file path=ppt/tags/tag14.xml><?xml version="1.0" encoding="utf-8"?>
<p:tagLst xmlns:a="http://schemas.openxmlformats.org/drawingml/2006/main" xmlns:r="http://schemas.openxmlformats.org/officeDocument/2006/relationships" xmlns:p="http://schemas.openxmlformats.org/presentationml/2006/main">
  <p:tag name="ZHAW.ACCESSIBILITYADDIN.READINGORDER" val="2,3,5,6,"/>
</p:tagLst>
</file>

<file path=ppt/tags/tag15.xml><?xml version="1.0" encoding="utf-8"?>
<p:tagLst xmlns:a="http://schemas.openxmlformats.org/drawingml/2006/main" xmlns:r="http://schemas.openxmlformats.org/officeDocument/2006/relationships" xmlns:p="http://schemas.openxmlformats.org/presentationml/2006/main">
  <p:tag name="ZHAW.ACCESSIBILITYADDIN.READINGORDER" val="2,3,7,"/>
</p:tagLst>
</file>

<file path=ppt/tags/tag16.xml><?xml version="1.0" encoding="utf-8"?>
<p:tagLst xmlns:a="http://schemas.openxmlformats.org/drawingml/2006/main" xmlns:r="http://schemas.openxmlformats.org/officeDocument/2006/relationships" xmlns:p="http://schemas.openxmlformats.org/presentationml/2006/main">
  <p:tag name="ZHAW.ACCESSIBILITYADDIN.READINGORDER" val="34818,34819,34820,6,"/>
</p:tagLst>
</file>

<file path=ppt/tags/tag2.xml><?xml version="1.0" encoding="utf-8"?>
<p:tagLst xmlns:a="http://schemas.openxmlformats.org/drawingml/2006/main" xmlns:r="http://schemas.openxmlformats.org/officeDocument/2006/relationships" xmlns:p="http://schemas.openxmlformats.org/presentationml/2006/main">
  <p:tag name="ZHAW.ACCESSIBILITYADDIN.READINGORDER" val="7,2,3,"/>
</p:tagLst>
</file>

<file path=ppt/tags/tag3.xml><?xml version="1.0" encoding="utf-8"?>
<p:tagLst xmlns:a="http://schemas.openxmlformats.org/drawingml/2006/main" xmlns:r="http://schemas.openxmlformats.org/officeDocument/2006/relationships" xmlns:p="http://schemas.openxmlformats.org/presentationml/2006/main">
  <p:tag name="ZHAW.ACCESSIBILITYADDIN.READINGORDER" val="5,6,9,8,"/>
</p:tagLst>
</file>

<file path=ppt/tags/tag4.xml><?xml version="1.0" encoding="utf-8"?>
<p:tagLst xmlns:a="http://schemas.openxmlformats.org/drawingml/2006/main" xmlns:r="http://schemas.openxmlformats.org/officeDocument/2006/relationships" xmlns:p="http://schemas.openxmlformats.org/presentationml/2006/main">
  <p:tag name="ZHAW.ACCESSIBILITYADDIN.READINGORDER" val="2,5,6,7,"/>
</p:tagLst>
</file>

<file path=ppt/tags/tag5.xml><?xml version="1.0" encoding="utf-8"?>
<p:tagLst xmlns:a="http://schemas.openxmlformats.org/drawingml/2006/main" xmlns:r="http://schemas.openxmlformats.org/officeDocument/2006/relationships" xmlns:p="http://schemas.openxmlformats.org/presentationml/2006/main">
  <p:tag name="ZHAW.ACCESSIBILITYADDIN.READINGORDER" val="4,5,8,6,"/>
</p:tagLst>
</file>

<file path=ppt/tags/tag6.xml><?xml version="1.0" encoding="utf-8"?>
<p:tagLst xmlns:a="http://schemas.openxmlformats.org/drawingml/2006/main" xmlns:r="http://schemas.openxmlformats.org/officeDocument/2006/relationships" xmlns:p="http://schemas.openxmlformats.org/presentationml/2006/main">
  <p:tag name="ZHAW.ACCESSIBILITYADDIN.READINGORDER" val="2,3,5,6,"/>
</p:tagLst>
</file>

<file path=ppt/tags/tag7.xml><?xml version="1.0" encoding="utf-8"?>
<p:tagLst xmlns:a="http://schemas.openxmlformats.org/drawingml/2006/main" xmlns:r="http://schemas.openxmlformats.org/officeDocument/2006/relationships" xmlns:p="http://schemas.openxmlformats.org/presentationml/2006/main">
  <p:tag name="ZHAW.ACCESSIBILITYADDIN.READINGORDER" val="2,3,5,6,"/>
</p:tagLst>
</file>

<file path=ppt/tags/tag8.xml><?xml version="1.0" encoding="utf-8"?>
<p:tagLst xmlns:a="http://schemas.openxmlformats.org/drawingml/2006/main" xmlns:r="http://schemas.openxmlformats.org/officeDocument/2006/relationships" xmlns:p="http://schemas.openxmlformats.org/presentationml/2006/main">
  <p:tag name="ZHAW.ACCESSIBILITYADDIN.READINGORDER" val="2,3,5,7,"/>
</p:tagLst>
</file>

<file path=ppt/tags/tag9.xml><?xml version="1.0" encoding="utf-8"?>
<p:tagLst xmlns:a="http://schemas.openxmlformats.org/drawingml/2006/main" xmlns:r="http://schemas.openxmlformats.org/officeDocument/2006/relationships" xmlns:p="http://schemas.openxmlformats.org/presentationml/2006/main">
  <p:tag name="ZHAW.ACCESSIBILITYADDIN.READINGORDER" val="2,3,5,6,"/>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1 6 " ? > < D o c u m e n t S e t t i n g s   x m l n s : x s i = " h t t p : / / w w w . w 3 . o r g / 2 0 0 1 / X M L S c h e m a - i n s t a n c e "   x m l n s : x s d = " h t t p : / / w w w . w 3 . o r g / 2 0 0 1 / X M L S c h e m a "   x m l n s = " h t t p : / / w w w . z h a w . c h / A c c e s s i b i l i t y A d d I n " >  
     < C h e c k R e a d i n g O r d e r > t r u e < / C h e c k R e a d i n g O r d e r >  
     < C h e c k T a b l e H e a d e r > t r u e < / C h e c k T a b l e H e a d e r >  
     < C h e c k S l i d e T i t l e > t r u e < / C h e c k S l i d e T i t l e >  
     < C h e c k L a n g u a g e S e t t i n g > t r u e < / C h e c k L a n g u a g e S e t t i n g >  
     < C h e c k A l t T e x t > t r u e < / C h e c k A l t T e x t >  
     < C h e c k T e x t S i z e > f a l s e < / C h e c k T e x t S i z e >  
     < C h e c k S c r e e n T i p > f a l s e < / C h e c k S c r e e n T i p >  
     < S h o w S h a p e N a m e C o l u m n > f a l s e < / S h o w S h a p e N a m e C o l u m n >  
     < S h o w I s s u e D e s c r i p t i o n > t r u e < / S h o w I s s u e D e s c r i p t i o n >  
 < / D o c u m e n t S e t t i n g s > 
</file>

<file path=customXml/itemProps1.xml><?xml version="1.0" encoding="utf-8"?>
<ds:datastoreItem xmlns:ds="http://schemas.openxmlformats.org/officeDocument/2006/customXml" ds:itemID="{E33E3BDD-74B5-4D0D-82FD-0FDB7110477D}">
  <ds:schemaRefs>
    <ds:schemaRef ds:uri="http://www.w3.org/2001/XMLSchema"/>
    <ds:schemaRef ds:uri="http://www.zhaw.ch/AccessibilityAddIn"/>
  </ds:schemaRefs>
</ds:datastoreItem>
</file>

<file path=docProps/app.xml><?xml version="1.0" encoding="utf-8"?>
<Properties xmlns="http://schemas.openxmlformats.org/officeDocument/2006/extended-properties" xmlns:vt="http://schemas.openxmlformats.org/officeDocument/2006/docPropsVTypes">
  <TotalTime>3728</TotalTime>
  <Words>5294</Words>
  <Application>Microsoft Office PowerPoint</Application>
  <PresentationFormat>On-screen Show (4:3)</PresentationFormat>
  <Paragraphs>342</Paragraphs>
  <Slides>147</Slides>
  <Notes>9</Notes>
  <HiddenSlides>0</HiddenSlides>
  <MMClips>0</MMClips>
  <ScaleCrop>false</ScaleCrop>
  <HeadingPairs>
    <vt:vector size="4" baseType="variant">
      <vt:variant>
        <vt:lpstr>Theme</vt:lpstr>
      </vt:variant>
      <vt:variant>
        <vt:i4>1</vt:i4>
      </vt:variant>
      <vt:variant>
        <vt:lpstr>Slide Titles</vt:lpstr>
      </vt:variant>
      <vt:variant>
        <vt:i4>147</vt:i4>
      </vt:variant>
    </vt:vector>
  </HeadingPairs>
  <TitlesOfParts>
    <vt:vector size="148" baseType="lpstr">
      <vt:lpstr>Θέμα του Office</vt:lpstr>
      <vt:lpstr>Διδακτική της Λογοτεχνίας στην Προσχολική Εκπαίδευση</vt:lpstr>
      <vt:lpstr>Αναγνωστικά Συμβάντα  στην Καθημερινότητα του Νηπιαγωγείου</vt:lpstr>
      <vt:lpstr>Εισαγωγή</vt:lpstr>
      <vt:lpstr>Ανάδειξη των αναγνωστικών διαστάσεων της καθημερινότητας (1/2)</vt:lpstr>
      <vt:lpstr>Ανάδειξη των αναγνωστικών διαστάσεων της καθημερινότητας (2/2)</vt:lpstr>
      <vt:lpstr>Κρέμασε τα πράγματά σου</vt:lpstr>
      <vt:lpstr>«Η κρεμάστρα μου» (1/2)</vt:lpstr>
      <vt:lpstr>«Η κρεμάστρα μου» (2/2)</vt:lpstr>
      <vt:lpstr>Παρών/Παρούσα</vt:lpstr>
      <vt:lpstr>«Η μηλιά με τα παιδιά»</vt:lpstr>
      <vt:lpstr>Δέντρο παρουσιών (1/2)</vt:lpstr>
      <vt:lpstr>Δέντρο παρουσιών (2/2)</vt:lpstr>
      <vt:lpstr>Άλλα σχέδια</vt:lpstr>
      <vt:lpstr>«Ολάνθιστος κήπος»</vt:lpstr>
      <vt:lpstr>«Βάζο γεμάτο καραμέλες»</vt:lpstr>
      <vt:lpstr>«Μια καλή ψαριά»</vt:lpstr>
      <vt:lpstr>«Παρόντες/Απόντες»</vt:lpstr>
      <vt:lpstr>«Υπογραφή» (1/2)</vt:lpstr>
      <vt:lpstr>«Υπογραφή» (2/2)</vt:lpstr>
      <vt:lpstr>Ημερομηνία</vt:lpstr>
      <vt:lpstr>«Τι μέρα είναι»</vt:lpstr>
      <vt:lpstr>«Οι μέρες με τον Γίγαντα» (1/2)</vt:lpstr>
      <vt:lpstr>«Οι μέρες με τον Γίγαντα» (2/2)</vt:lpstr>
      <vt:lpstr>«Διαβάστε τες»</vt:lpstr>
      <vt:lpstr>«Ημέρες και στα περιοδικά» (1/2)</vt:lpstr>
      <vt:lpstr>«Ημέρες και στα περιοδικά» (2/2)</vt:lpstr>
      <vt:lpstr>«Οι τηλεπαρουσιαστές της ημέρας»</vt:lpstr>
      <vt:lpstr>«Πότε είναι;»</vt:lpstr>
      <vt:lpstr>«Βρες την όσο πιο πολλές φορές μπορείς»</vt:lpstr>
      <vt:lpstr>«Το φύλλο της ημέρας»</vt:lpstr>
      <vt:lpstr>«Τήρηση ημερολογίου»</vt:lpstr>
      <vt:lpstr>«Φύλλο εργασίας 1»</vt:lpstr>
      <vt:lpstr>«Το παιδικό ημερολόγιο» (1/2)</vt:lpstr>
      <vt:lpstr>«Το παιδικό ημερολόγιο» (2/2)</vt:lpstr>
      <vt:lpstr>«Τα γενέθλια» (1/2)</vt:lpstr>
      <vt:lpstr>«Τα γενέθλια» (2/2)</vt:lpstr>
      <vt:lpstr>«Ημερολόγιο Γενεθλίων» (1/2)</vt:lpstr>
      <vt:lpstr>«Ημερολόγιο Γενεθλίων» (2/2)</vt:lpstr>
      <vt:lpstr>Έχει ο καιρός γυρίσματα</vt:lpstr>
      <vt:lpstr>«Η εφημερίδα του χθες,  ο καιρός του σήμερα»</vt:lpstr>
      <vt:lpstr>«Οι μικροί μετεωρολόγοι» (1/3)</vt:lpstr>
      <vt:lpstr>«Οι μικροί μετεωρολόγοι» (2/3)</vt:lpstr>
      <vt:lpstr>«Οι μικροί μετεωρολόγοι» (3/3)</vt:lpstr>
      <vt:lpstr>«Ο καιρός στην Ελλάδα» (1/2)</vt:lpstr>
      <vt:lpstr>«Ο καιρός στην Ελλάδα» (2/2)</vt:lpstr>
      <vt:lpstr>«Ο καιρός του μήνα»</vt:lpstr>
      <vt:lpstr>«Οι τέσσερις εποχές» (1/2)</vt:lpstr>
      <vt:lpstr>«Οι τέσσερις εποχές» (2/2)</vt:lpstr>
      <vt:lpstr>Ώρα για φαγητό</vt:lpstr>
      <vt:lpstr>«Μπαίνει στο ψυγείο»</vt:lpstr>
      <vt:lpstr>«Το φαΐ μου»</vt:lpstr>
      <vt:lpstr>«Έπλυνες τα χέρια σου;»</vt:lpstr>
      <vt:lpstr>«Ο καθένας το σουπλά του»</vt:lpstr>
      <vt:lpstr>«Τι τρώμε στο σχολείο» (1/3)</vt:lpstr>
      <vt:lpstr>«Τι τρώμε στο σχολείο» (2/3)</vt:lpstr>
      <vt:lpstr>«Τι τρώμε στο σχολείο» (3/3)</vt:lpstr>
      <vt:lpstr>«Η σωστή διατροφή κάνει  τα παιδιά ψηλά»</vt:lpstr>
      <vt:lpstr>«Οι μικροί μάγειροι» (1/10)</vt:lpstr>
      <vt:lpstr>«Οι μικροί μάγειροι» (2/10)</vt:lpstr>
      <vt:lpstr>«Οι μικροί μάγειροι» (3/10)</vt:lpstr>
      <vt:lpstr>«Οι μικροί μάγειροι» (4/10)</vt:lpstr>
      <vt:lpstr>«Οι μικροί μάγειροι» (5/10)</vt:lpstr>
      <vt:lpstr>«Οι μικροί μάγειροι» (6/10)</vt:lpstr>
      <vt:lpstr>«Οι μικροί μάγειροι» (7/10)</vt:lpstr>
      <vt:lpstr>«Οι μικροί μάγειροι» (8/10)</vt:lpstr>
      <vt:lpstr>«Οι μικροί μάγειροι» (9/10)</vt:lpstr>
      <vt:lpstr>«Οι μικροί μάγειροι» (10/10)</vt:lpstr>
      <vt:lpstr>«Φρουτοσαλάτα»</vt:lpstr>
      <vt:lpstr>«Υγιεινή των δοντιών»</vt:lpstr>
      <vt:lpstr>«Έπλυνες τα δόντια σου»</vt:lpstr>
      <vt:lpstr>«Έκθεση βιβλίων»</vt:lpstr>
      <vt:lpstr>Η καθαριότητα της αίθουσας είναι μισή αρχοντιά</vt:lpstr>
      <vt:lpstr>«Ομάδα καθαριότητας»</vt:lpstr>
      <vt:lpstr>Καθηκοντολόγιο</vt:lpstr>
      <vt:lpstr>«Διαλογή σκουπιδιών» (1/3)</vt:lpstr>
      <vt:lpstr>«Διαλογή σκουπιδιών» (2/3)</vt:lpstr>
      <vt:lpstr>«Διαλογή σκουπιδιών» (3/3)</vt:lpstr>
      <vt:lpstr>«Ένα πόστερ να στολίζει»</vt:lpstr>
      <vt:lpstr>Πρωινή Προσευχή</vt:lpstr>
      <vt:lpstr>«Ο εν τοις ουρανοίς»</vt:lpstr>
      <vt:lpstr>Τα έργα των παιδιών</vt:lpstr>
      <vt:lpstr>Προβλήματα συμπεριφοράς</vt:lpstr>
      <vt:lpstr>«Το αλφαβητάρι των απαγορεύσεων»</vt:lpstr>
      <vt:lpstr>«Τα ‘δεν πρέπει’ μας»</vt:lpstr>
      <vt:lpstr>«Ο κώδικας της τάξης» (1/3)</vt:lpstr>
      <vt:lpstr>«Ο κώδικας της τάξης» (2/3)</vt:lpstr>
      <vt:lpstr>«Ο κώδικας της τάξης» (3/3)</vt:lpstr>
      <vt:lpstr>«Κανόνες σωστού διαλόγου» (1/2)</vt:lpstr>
      <vt:lpstr>«Κανόνες σωστού διαλόγου» (2/2)</vt:lpstr>
      <vt:lpstr>«Η κυρία Σκεψούλα»</vt:lpstr>
      <vt:lpstr>«Βιβλίο παραπόνων» (1/2)</vt:lpstr>
      <vt:lpstr>«Βιβλίο παραπόνων» (2/2)</vt:lpstr>
      <vt:lpstr>«Συγνώμη»</vt:lpstr>
      <vt:lpstr>Πάρε με στο τηλέφωνο</vt:lpstr>
      <vt:lpstr>«Ο τηλεφωνικός κατάλογος της τάξης» (1/4)</vt:lpstr>
      <vt:lpstr>«Ο τηλεφωνικός κατάλογος της τάξης» (2/4)</vt:lpstr>
      <vt:lpstr>«Ο τηλεφωνικός κατάλογος της τάξης» (3/4)</vt:lpstr>
      <vt:lpstr>«Ο τηλεφωνικός κατάλογος της τάξης» (4/4)</vt:lpstr>
      <vt:lpstr>«Η ατζέντα μου» (1/3)</vt:lpstr>
      <vt:lpstr>«Η ατζέντα μου» (2/3)</vt:lpstr>
      <vt:lpstr>«Η ατζέντα μου» (3/3)</vt:lpstr>
      <vt:lpstr>«Τηλέφωνα πρώτης ανάγκης»</vt:lpstr>
      <vt:lpstr>Βγαίνουμε διάλειμμα</vt:lpstr>
      <vt:lpstr>«Εμπρός διάλειμμα» (1/2)</vt:lpstr>
      <vt:lpstr>«Εμπρός διάλειμμα» (2/2)</vt:lpstr>
      <vt:lpstr>«Προσέχουμε στην αυλή» (1/2)</vt:lpstr>
      <vt:lpstr>«Προσέχουμε στην αυλή» (2/2)</vt:lpstr>
      <vt:lpstr>«Φυτέματα» (1/2)</vt:lpstr>
      <vt:lpstr>«Φυτέματα» (2/2)</vt:lpstr>
      <vt:lpstr>«Παίζουμε;»</vt:lpstr>
      <vt:lpstr>«Ποιος κερδίζει;»</vt:lpstr>
      <vt:lpstr>Πάμε μια βόλτα</vt:lpstr>
      <vt:lpstr>«Πού θα πάμε;» (1/2)</vt:lpstr>
      <vt:lpstr>«Πού θα πάμε;» (2/2)</vt:lpstr>
      <vt:lpstr>«Ας ψηφίσουμε» (1/2)</vt:lpstr>
      <vt:lpstr>«Ας ψηφίσουμε» (2/2)</vt:lpstr>
      <vt:lpstr>«Μαζεύουμε χρήματα»</vt:lpstr>
      <vt:lpstr>«Επί χάρτου»</vt:lpstr>
      <vt:lpstr>«Στον κινηματογράφο» (1/3)</vt:lpstr>
      <vt:lpstr>«Στον κινηματογράφο» (2/3)</vt:lpstr>
      <vt:lpstr>«Στον κινηματογράφο» (3/3)</vt:lpstr>
      <vt:lpstr>«Σoυ άρεσε;»</vt:lpstr>
      <vt:lpstr>Σου εύχομαι να …</vt:lpstr>
      <vt:lpstr>«Το δέντρο των ευχών»</vt:lpstr>
      <vt:lpstr>«Φύλλο εργασίας»</vt:lpstr>
      <vt:lpstr>«Μπουγάδα ευχών»</vt:lpstr>
      <vt:lpstr>«Η καρδιά των ευχών»</vt:lpstr>
      <vt:lpstr>«Το δένδρο των ευχών» (1/4)</vt:lpstr>
      <vt:lpstr>«Το δένδρο των ευχών» (2/4)</vt:lpstr>
      <vt:lpstr>«Το δένδρο των ευχών» (3/4)</vt:lpstr>
      <vt:lpstr>«Το δένδρο των ευχών» (4/4)</vt:lpstr>
      <vt:lpstr>«Χρόνια πολλά» (1/2)</vt:lpstr>
      <vt:lpstr>«Χρόνια πολλά» (2/2)</vt:lpstr>
      <vt:lpstr>«Χριστουγεννιάτικες κάρτες» (1/4)</vt:lpstr>
      <vt:lpstr>«Χριστουγεννιάτικες κάρτες» (2/4)</vt:lpstr>
      <vt:lpstr>«Χριστουγεννιάτικες κάρτες» (3/4)</vt:lpstr>
      <vt:lpstr>«Χριστουγεννιάτικες κάρτες» (4/4)</vt:lpstr>
      <vt:lpstr>«Το αστέρι των Χριστουγέννων» (1/2)</vt:lpstr>
      <vt:lpstr>«Το αστέρι των Χριστουγέννων» (2/2)</vt:lpstr>
      <vt:lpstr>Χρηματοδότηση</vt:lpstr>
      <vt:lpstr>Σημειώματα</vt:lpstr>
      <vt:lpstr>Σημείωμα Ιστορικού Εκδόσεων Έργου</vt:lpstr>
      <vt:lpstr>Σημείωμα Αναφοράς</vt:lpstr>
      <vt:lpstr>Σημείωμα Αδειοδότησης</vt:lpstr>
      <vt:lpstr>Διατήρηση Σημειωμάτων</vt:lpstr>
      <vt:lpstr>Σημείωμα Χρήσης Έργων Τρίτων (1/2)</vt:lpstr>
      <vt:lpstr>Σημείωμα Χρήσης Έργων Τρίτων (2/2)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Εισαγωγή στον Γραμματισμό</dc:title>
  <dc:subject>Διδακτική της Λογοτεχνίας στην Προσχολική Εκπαίδευση</dc:subject>
  <dc:creator>Αγγελική Γιαννικοπούλου</dc:creator>
  <cp:lastModifiedBy>takis81 mark</cp:lastModifiedBy>
  <cp:revision>299</cp:revision>
  <dcterms:created xsi:type="dcterms:W3CDTF">2012-09-06T09:03:05Z</dcterms:created>
  <dcterms:modified xsi:type="dcterms:W3CDTF">2016-02-05T03:31:15Z</dcterms:modified>
</cp:coreProperties>
</file>