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2.xml" ContentType="application/vnd.openxmlformats-officedocument.theme+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notesSlides/notesSlide3.xml" ContentType="application/vnd.openxmlformats-officedocument.presentationml.notesSlide+xml"/>
  <Override PartName="/ppt/tags/tag16.xml" ContentType="application/vnd.openxmlformats-officedocument.presentationml.tags+xml"/>
  <Override PartName="/ppt/notesSlides/notesSlide4.xml" ContentType="application/vnd.openxmlformats-officedocument.presentationml.notesSlide+xml"/>
  <Override PartName="/ppt/tags/tag17.xml" ContentType="application/vnd.openxmlformats-officedocument.presentationml.tags+xml"/>
  <Override PartName="/ppt/notesSlides/notesSlide5.xml" ContentType="application/vnd.openxmlformats-officedocument.presentationml.notesSlide+xml"/>
  <Override PartName="/ppt/tags/tag18.xml" ContentType="application/vnd.openxmlformats-officedocument.presentationml.tags+xml"/>
  <Override PartName="/ppt/notesSlides/notesSlide6.xml" ContentType="application/vnd.openxmlformats-officedocument.presentationml.notesSlide+xml"/>
  <Override PartName="/ppt/tags/tag19.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0"/>
  </p:notesMasterIdLst>
  <p:sldIdLst>
    <p:sldId id="359" r:id="rId3"/>
    <p:sldId id="371" r:id="rId4"/>
    <p:sldId id="372" r:id="rId5"/>
    <p:sldId id="373" r:id="rId6"/>
    <p:sldId id="374" r:id="rId7"/>
    <p:sldId id="380" r:id="rId8"/>
    <p:sldId id="375" r:id="rId9"/>
    <p:sldId id="376" r:id="rId10"/>
    <p:sldId id="377" r:id="rId11"/>
    <p:sldId id="378" r:id="rId12"/>
    <p:sldId id="379" r:id="rId13"/>
    <p:sldId id="360" r:id="rId14"/>
    <p:sldId id="361" r:id="rId15"/>
    <p:sldId id="362" r:id="rId16"/>
    <p:sldId id="363" r:id="rId17"/>
    <p:sldId id="364" r:id="rId18"/>
    <p:sldId id="370" r:id="rId19"/>
  </p:sldIdLst>
  <p:sldSz cx="9144000" cy="6858000" type="screen4x3"/>
  <p:notesSz cx="6858000" cy="9144000"/>
  <p:custDataLst>
    <p:tags r:id="rId21"/>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9"/>
            <p14:sldId id="371"/>
            <p14:sldId id="372"/>
            <p14:sldId id="373"/>
            <p14:sldId id="374"/>
            <p14:sldId id="380"/>
            <p14:sldId id="375"/>
            <p14:sldId id="376"/>
            <p14:sldId id="377"/>
            <p14:sldId id="378"/>
            <p14:sldId id="379"/>
            <p14:sldId id="360"/>
            <p14:sldId id="361"/>
            <p14:sldId id="362"/>
            <p14:sldId id="363"/>
            <p14:sldId id="364"/>
            <p14:sldId id="370"/>
          </p14:sldIdLst>
        </p14:section>
        <p14:section name="Untitled Section" id="{0F1CB131-A6BD-43D0-B8D4-1F27CEF7A05E}">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99309" autoAdjust="0"/>
  </p:normalViewPr>
  <p:slideViewPr>
    <p:cSldViewPr>
      <p:cViewPr varScale="1">
        <p:scale>
          <a:sx n="71" d="100"/>
          <a:sy n="71" d="100"/>
        </p:scale>
        <p:origin x="-192"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tags" Target="tags/tag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19/3/2017</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dirty="0"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dirty="0"/>
          </a:p>
        </p:txBody>
      </p:sp>
    </p:spTree>
    <p:extLst>
      <p:ext uri="{BB962C8B-B14F-4D97-AF65-F5344CB8AC3E}">
        <p14:creationId xmlns:p14="http://schemas.microsoft.com/office/powerpoint/2010/main" val="2701427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15</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16</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6550092-985A-4DAB-B8BD-652609C8C1CA}" type="slidenum">
              <a:rPr lang="el-GR" altLang="en-US"/>
              <a:pPr fontAlgn="base">
                <a:spcBef>
                  <a:spcPct val="0"/>
                </a:spcBef>
                <a:spcAft>
                  <a:spcPct val="0"/>
                </a:spcAft>
              </a:pPr>
              <a:t>17</a:t>
            </a:fld>
            <a:endParaRPr lang="el-GR" altLang="en-US"/>
          </a:p>
        </p:txBody>
      </p:sp>
    </p:spTree>
    <p:extLst>
      <p:ext uri="{BB962C8B-B14F-4D97-AF65-F5344CB8AC3E}">
        <p14:creationId xmlns:p14="http://schemas.microsoft.com/office/powerpoint/2010/main" val="36057643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Τα παιδαγωγικά-εκπαιδευτικά αιτήματα στην Ελλάδα</a:t>
            </a:r>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Τίτλος, Κείμενο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p>
            <a:r>
              <a:rPr lang="el-GR" smtClean="0"/>
              <a:t>Kλικ για επεξεργασία του τίτλου</a:t>
            </a:r>
            <a:endParaRPr lang="el-GR"/>
          </a:p>
        </p:txBody>
      </p:sp>
      <p:sp>
        <p:nvSpPr>
          <p:cNvPr id="3" name="2 - Θέση κειμένου"/>
          <p:cNvSpPr>
            <a:spLocks noGrp="1"/>
          </p:cNvSpPr>
          <p:nvPr>
            <p:ph type="body" sz="half" idx="1"/>
          </p:nvPr>
        </p:nvSpPr>
        <p:spPr>
          <a:xfrm>
            <a:off x="457200" y="1600200"/>
            <a:ext cx="4038600" cy="4525963"/>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a:xfrm>
            <a:off x="457200" y="6245225"/>
            <a:ext cx="2133600" cy="476250"/>
          </a:xfrm>
          <a:prstGeom prst="rect">
            <a:avLst/>
          </a:prstGeom>
        </p:spPr>
        <p:txBody>
          <a:bodyPr/>
          <a:lstStyle>
            <a:lvl1pPr>
              <a:defRPr/>
            </a:lvl1pPr>
          </a:lstStyle>
          <a:p>
            <a:endParaRPr lang="el-GR"/>
          </a:p>
        </p:txBody>
      </p:sp>
      <p:sp>
        <p:nvSpPr>
          <p:cNvPr id="6" name="5 - Θέση υποσέλιδου"/>
          <p:cNvSpPr>
            <a:spLocks noGrp="1"/>
          </p:cNvSpPr>
          <p:nvPr>
            <p:ph type="ftr" sz="quarter" idx="11"/>
          </p:nvPr>
        </p:nvSpPr>
        <p:spPr>
          <a:xfrm>
            <a:off x="3124200" y="6245225"/>
            <a:ext cx="2895600" cy="476250"/>
          </a:xfrm>
          <a:prstGeom prst="rect">
            <a:avLst/>
          </a:prstGeom>
        </p:spPr>
        <p:txBody>
          <a:bodyPr/>
          <a:lstStyle>
            <a:lvl1pPr>
              <a:defRPr/>
            </a:lvl1pPr>
          </a:lstStyle>
          <a:p>
            <a:endParaRPr lang="el-GR"/>
          </a:p>
        </p:txBody>
      </p:sp>
      <p:sp>
        <p:nvSpPr>
          <p:cNvPr id="7" name="6 - Θέση αριθμού διαφάνειας"/>
          <p:cNvSpPr>
            <a:spLocks noGrp="1"/>
          </p:cNvSpPr>
          <p:nvPr>
            <p:ph type="sldNum" sz="quarter" idx="12"/>
          </p:nvPr>
        </p:nvSpPr>
        <p:spPr>
          <a:xfrm>
            <a:off x="6553200" y="6245225"/>
            <a:ext cx="2133600" cy="476250"/>
          </a:xfrm>
          <a:prstGeom prst="rect">
            <a:avLst/>
          </a:prstGeom>
        </p:spPr>
        <p:txBody>
          <a:bodyPr/>
          <a:lstStyle>
            <a:lvl1pPr>
              <a:defRPr/>
            </a:lvl1pPr>
          </a:lstStyle>
          <a:p>
            <a:fld id="{5615E459-A05E-4415-947D-EFA414A48E2F}" type="slidenum">
              <a:rPr lang="el-GR"/>
              <a:pPr/>
              <a:t>‹#›</a:t>
            </a:fld>
            <a:endParaRPr lang="el-GR"/>
          </a:p>
        </p:txBody>
      </p:sp>
    </p:spTree>
    <p:extLst>
      <p:ext uri="{BB962C8B-B14F-4D97-AF65-F5344CB8AC3E}">
        <p14:creationId xmlns:p14="http://schemas.microsoft.com/office/powerpoint/2010/main" val="31562800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Τα παιδαγωγικά-εκπαιδευτικά αιτήματα στην Ελλάδα</a:t>
            </a:r>
          </a:p>
        </p:txBody>
      </p:sp>
      <p:pic>
        <p:nvPicPr>
          <p:cNvPr id="6" name="Picture 5"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Τα παιδαγωγικά-εκπαιδευτικά αιτήματα στην Ελλάδα</a:t>
            </a:r>
          </a:p>
        </p:txBody>
      </p:sp>
      <p:pic>
        <p:nvPicPr>
          <p:cNvPr id="7" name="Picture 6"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Τα παιδαγωγικά-εκπαιδευτικά αιτήματα στην Ελλάδα</a:t>
            </a:r>
          </a:p>
        </p:txBody>
      </p:sp>
      <p:pic>
        <p:nvPicPr>
          <p:cNvPr id="9" name="Picture 8"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Τα παιδαγωγικά-εκπαιδευτικά αιτήματα στην Ελλάδα</a:t>
            </a: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Τα παιδαγωγικά-εκπαιδευτικά αιτήματα στην Ελλάδα</a:t>
            </a:r>
          </a:p>
        </p:txBody>
      </p:sp>
      <p:pic>
        <p:nvPicPr>
          <p:cNvPr id="8" name="Picture 7"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Τα παιδαγωγικά-εκπαιδευτικά αιτήματα στην Ελλάδα</a:t>
            </a:r>
          </a:p>
        </p:txBody>
      </p:sp>
      <p:pic>
        <p:nvPicPr>
          <p:cNvPr id="7" name="Picture 6"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 id="2147483662" r:id="rId12"/>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15.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hyperlink" Target="http://opencourses.uoa.gr/courses/ECD8/" TargetMode="Externa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8.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normAutofit/>
          </a:bodyPr>
          <a:lstStyle/>
          <a:p>
            <a:r>
              <a:rPr lang="el-GR" altLang="en-US" sz="3900" dirty="0" smtClean="0"/>
              <a:t>Εισαγωγή στις </a:t>
            </a:r>
            <a:r>
              <a:rPr lang="el-GR" altLang="en-US" sz="3900" dirty="0"/>
              <a:t>Επιστήμες της Αγωγής</a:t>
            </a:r>
            <a:endParaRPr lang="el-GR" altLang="en-US" sz="39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3000" b="1" dirty="0">
                <a:latin typeface="+mj-lt"/>
                <a:ea typeface="+mj-ea"/>
                <a:cs typeface="+mj-cs"/>
              </a:rPr>
              <a:t>Τα παιδαγωγικά-εκπαιδευτικά αιτήματα </a:t>
            </a:r>
            <a:r>
              <a:rPr lang="el-GR" sz="3000" b="1" dirty="0" smtClean="0">
                <a:latin typeface="+mj-lt"/>
                <a:ea typeface="+mj-ea"/>
                <a:cs typeface="+mj-cs"/>
              </a:rPr>
              <a:t/>
            </a:r>
            <a:br>
              <a:rPr lang="el-GR" sz="3000" b="1" dirty="0" smtClean="0">
                <a:latin typeface="+mj-lt"/>
                <a:ea typeface="+mj-ea"/>
                <a:cs typeface="+mj-cs"/>
              </a:rPr>
            </a:br>
            <a:r>
              <a:rPr lang="el-GR" sz="3000" b="1" dirty="0" smtClean="0">
                <a:latin typeface="+mj-lt"/>
                <a:ea typeface="+mj-ea"/>
                <a:cs typeface="+mj-cs"/>
              </a:rPr>
              <a:t>στην </a:t>
            </a:r>
            <a:r>
              <a:rPr lang="el-GR" sz="3000" b="1" dirty="0">
                <a:latin typeface="+mj-lt"/>
                <a:ea typeface="+mj-ea"/>
                <a:cs typeface="+mj-cs"/>
              </a:rPr>
              <a:t>Ελλάδα</a:t>
            </a:r>
            <a:endParaRPr lang="el-GR" sz="2800" dirty="0" smtClean="0"/>
          </a:p>
          <a:p>
            <a:endParaRPr lang="el-GR" sz="2800" dirty="0" smtClean="0"/>
          </a:p>
          <a:p>
            <a:r>
              <a:rPr lang="el-GR" sz="2800" dirty="0" smtClean="0"/>
              <a:t>Αλεξάνδρα </a:t>
            </a:r>
            <a:r>
              <a:rPr lang="el-GR" sz="2800" dirty="0" err="1"/>
              <a:t>Ανδρούσου</a:t>
            </a:r>
            <a:r>
              <a:rPr lang="el-GR" sz="2800" dirty="0"/>
              <a:t> - Βασίλης </a:t>
            </a:r>
            <a:r>
              <a:rPr lang="el-GR" sz="2800" dirty="0" err="1"/>
              <a:t>Τσάφος</a:t>
            </a:r>
            <a:endParaRPr lang="el-GR" sz="2800" dirty="0"/>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71467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l-GR" altLang="en-US" smtClean="0"/>
              <a:t>Ο Εκπαιδευτικός Όμιλος</a:t>
            </a:r>
          </a:p>
        </p:txBody>
      </p:sp>
      <p:sp>
        <p:nvSpPr>
          <p:cNvPr id="10243" name="Rectangle 3"/>
          <p:cNvSpPr>
            <a:spLocks noGrp="1" noChangeArrowheads="1"/>
          </p:cNvSpPr>
          <p:nvPr>
            <p:ph idx="1"/>
          </p:nvPr>
        </p:nvSpPr>
        <p:spPr/>
        <p:txBody>
          <a:bodyPr>
            <a:normAutofit/>
          </a:bodyPr>
          <a:lstStyle/>
          <a:p>
            <a:pPr eaLnBrk="1" hangingPunct="1">
              <a:spcBef>
                <a:spcPts val="600"/>
              </a:spcBef>
            </a:pPr>
            <a:r>
              <a:rPr lang="el-GR" altLang="en-US" sz="2600" dirty="0" smtClean="0"/>
              <a:t>Ιδρυτές &amp; Πρωτεργάτες: Δελμούζος – Γληνός – Τριανταφυλλίδης.</a:t>
            </a:r>
          </a:p>
          <a:p>
            <a:pPr eaLnBrk="1" hangingPunct="1">
              <a:spcBef>
                <a:spcPts val="600"/>
              </a:spcBef>
            </a:pPr>
            <a:r>
              <a:rPr lang="el-GR" altLang="en-US" sz="2600" dirty="0" smtClean="0"/>
              <a:t>Αιτήματα: καθιέρωση δημοτικής γλώσσας – σχέση εκπαίδευσης με οικονομία – εκσυγχρονισμός της εκπαίδευσης.</a:t>
            </a:r>
          </a:p>
          <a:p>
            <a:pPr eaLnBrk="1" hangingPunct="1">
              <a:spcBef>
                <a:spcPts val="600"/>
              </a:spcBef>
            </a:pPr>
            <a:r>
              <a:rPr lang="el-GR" altLang="en-US" sz="2600" dirty="0" smtClean="0"/>
              <a:t>Μεταρρυθμιστική προσπάθεια (1917-1920): καθιέρωση δημοτικής γλώσσας, συγγραφή σχολικών βιβλίων, επιμόρφωση δασκάλων…</a:t>
            </a:r>
          </a:p>
          <a:p>
            <a:pPr eaLnBrk="1" hangingPunct="1">
              <a:spcBef>
                <a:spcPts val="600"/>
              </a:spcBef>
            </a:pPr>
            <a:r>
              <a:rPr lang="el-GR" altLang="en-US" sz="2600" dirty="0" smtClean="0"/>
              <a:t>Ταύτιση με </a:t>
            </a:r>
            <a:r>
              <a:rPr lang="el-GR" altLang="en-US" sz="2600" dirty="0" err="1" smtClean="0"/>
              <a:t>Βενιζελισμό</a:t>
            </a:r>
            <a:r>
              <a:rPr lang="el-GR" altLang="en-US" sz="2600" dirty="0" smtClean="0"/>
              <a:t> → διακοπή μεταρρυθμιστικής προσπάθειας μετά την πτώση του Βενιζέλου (1920). </a:t>
            </a:r>
          </a:p>
          <a:p>
            <a:pPr eaLnBrk="1" hangingPunct="1">
              <a:spcBef>
                <a:spcPts val="600"/>
              </a:spcBef>
              <a:buFontTx/>
              <a:buNone/>
            </a:pPr>
            <a:endParaRPr lang="el-GR" altLang="en-US" sz="2600" dirty="0" smtClean="0"/>
          </a:p>
        </p:txBody>
      </p:sp>
    </p:spTree>
    <p:extLst>
      <p:ext uri="{BB962C8B-B14F-4D97-AF65-F5344CB8AC3E}">
        <p14:creationId xmlns:p14="http://schemas.microsoft.com/office/powerpoint/2010/main" val="2046514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fontScale="90000"/>
          </a:bodyPr>
          <a:lstStyle/>
          <a:p>
            <a:pPr eaLnBrk="1" hangingPunct="1"/>
            <a:r>
              <a:rPr lang="el-GR" altLang="en-US" sz="4000" dirty="0" smtClean="0"/>
              <a:t>Επαναδραστηριοποίηση </a:t>
            </a:r>
            <a:br>
              <a:rPr lang="el-GR" altLang="en-US" sz="4000" dirty="0" smtClean="0"/>
            </a:br>
            <a:r>
              <a:rPr lang="el-GR" altLang="en-US" sz="4000" dirty="0" smtClean="0"/>
              <a:t>Εκπαιδευτικού Ομίλου (1922)</a:t>
            </a:r>
          </a:p>
        </p:txBody>
      </p:sp>
      <p:sp>
        <p:nvSpPr>
          <p:cNvPr id="11267" name="Rectangle 3"/>
          <p:cNvSpPr>
            <a:spLocks noGrp="1" noChangeArrowheads="1"/>
          </p:cNvSpPr>
          <p:nvPr>
            <p:ph type="body" idx="1"/>
          </p:nvPr>
        </p:nvSpPr>
        <p:spPr/>
        <p:txBody>
          <a:bodyPr>
            <a:normAutofit/>
          </a:bodyPr>
          <a:lstStyle/>
          <a:p>
            <a:r>
              <a:rPr lang="el-GR" altLang="en-US" dirty="0" smtClean="0"/>
              <a:t>Προσπάθεια επιβολής </a:t>
            </a:r>
            <a:r>
              <a:rPr lang="el-GR" altLang="en-US" dirty="0" err="1" smtClean="0"/>
              <a:t>γλωσσο</a:t>
            </a:r>
            <a:r>
              <a:rPr lang="el-GR" altLang="en-US" dirty="0" smtClean="0"/>
              <a:t> - εκπαιδευτικής μεταρρύθμισης &gt; εκπαίδευση εκπαιδευτικών: </a:t>
            </a:r>
          </a:p>
          <a:p>
            <a:pPr lvl="1"/>
            <a:r>
              <a:rPr lang="el-GR" altLang="en-US" sz="3200" dirty="0" smtClean="0"/>
              <a:t>Δημιουργία Παιδαγωγικής Ακαδημίας</a:t>
            </a:r>
          </a:p>
          <a:p>
            <a:pPr lvl="1"/>
            <a:r>
              <a:rPr lang="el-GR" altLang="en-US" sz="3200" dirty="0" smtClean="0"/>
              <a:t>Ίδρυση </a:t>
            </a:r>
            <a:r>
              <a:rPr lang="el-GR" altLang="en-US" sz="3200" dirty="0" err="1" smtClean="0"/>
              <a:t>Μαρασλείου</a:t>
            </a:r>
            <a:r>
              <a:rPr lang="el-GR" altLang="en-US" sz="3200" dirty="0" smtClean="0"/>
              <a:t> Διδασκαλείου</a:t>
            </a:r>
          </a:p>
          <a:p>
            <a:pPr lvl="1"/>
            <a:r>
              <a:rPr lang="el-GR" altLang="en-US" sz="3200" dirty="0" smtClean="0"/>
              <a:t>Ίδρυση Αριστοτελείου Πανεπιστημίου Θεσσαλονίκης</a:t>
            </a:r>
          </a:p>
        </p:txBody>
      </p:sp>
    </p:spTree>
    <p:extLst>
      <p:ext uri="{BB962C8B-B14F-4D97-AF65-F5344CB8AC3E}">
        <p14:creationId xmlns:p14="http://schemas.microsoft.com/office/powerpoint/2010/main" val="4078577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6850587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custDataLst>
      <p:tags r:id="rId1"/>
    </p:custDataLst>
    <p:extLst>
      <p:ext uri="{BB962C8B-B14F-4D97-AF65-F5344CB8AC3E}">
        <p14:creationId xmlns:p14="http://schemas.microsoft.com/office/powerpoint/2010/main" val="28596526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custDataLst>
      <p:tags r:id="rId1"/>
    </p:custDataLst>
    <p:extLst>
      <p:ext uri="{BB962C8B-B14F-4D97-AF65-F5344CB8AC3E}">
        <p14:creationId xmlns:p14="http://schemas.microsoft.com/office/powerpoint/2010/main" val="993698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spcBef>
                <a:spcPts val="0"/>
              </a:spcBef>
              <a:buNone/>
            </a:pPr>
            <a:r>
              <a:rPr lang="el-GR" sz="2000" dirty="0" err="1" smtClean="0"/>
              <a:t>Copyright</a:t>
            </a:r>
            <a:r>
              <a:rPr lang="el-GR" sz="2000" dirty="0" smtClean="0"/>
              <a: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a:t>Αλεξάνδρα </a:t>
            </a:r>
            <a:r>
              <a:rPr lang="el-GR" sz="2000" dirty="0" err="1"/>
              <a:t>Ανδρούσου</a:t>
            </a:r>
            <a:r>
              <a:rPr lang="el-GR" sz="2000" dirty="0"/>
              <a:t>, Βασίλης </a:t>
            </a:r>
            <a:r>
              <a:rPr lang="el-GR" sz="2000" dirty="0" err="1"/>
              <a:t>Τσάφος</a:t>
            </a:r>
            <a:r>
              <a:rPr lang="el-GR" sz="2000" dirty="0"/>
              <a:t> </a:t>
            </a:r>
            <a:r>
              <a:rPr lang="el-GR" sz="2000" dirty="0" smtClean="0"/>
              <a:t>2015. Αλεξάνδρα </a:t>
            </a:r>
            <a:r>
              <a:rPr lang="el-GR" sz="2000" dirty="0" err="1" smtClean="0"/>
              <a:t>Ανδρούσου</a:t>
            </a:r>
            <a:r>
              <a:rPr lang="el-GR" sz="2000" dirty="0" smtClean="0"/>
              <a:t>, Βασίλης </a:t>
            </a:r>
            <a:r>
              <a:rPr lang="el-GR" sz="2000" dirty="0" err="1" smtClean="0"/>
              <a:t>Τσάφος</a:t>
            </a:r>
            <a:r>
              <a:rPr lang="el-GR" sz="2000" dirty="0" smtClean="0"/>
              <a:t>. «</a:t>
            </a:r>
            <a:r>
              <a:rPr lang="el-GR" altLang="en-US" sz="2000" dirty="0" smtClean="0"/>
              <a:t>Εισαγωγή στις Επιστήμες της Αγωγής Ι &amp; ΙΙ</a:t>
            </a:r>
            <a:r>
              <a:rPr lang="el-GR" altLang="en-US" sz="2000" dirty="0"/>
              <a:t>. Τα παιδαγωγικά-εκπαιδευτικά αιτήματα στην Ελλάδα</a:t>
            </a:r>
            <a:r>
              <a:rPr lang="el-GR" sz="2000" dirty="0" smtClean="0"/>
              <a:t>». Έκδοση: 1.0. Αθήνα 2015. Διαθέσιμο από τη δικτυακή διεύθυνση: </a:t>
            </a:r>
            <a:r>
              <a:rPr lang="en-GB" sz="2000" dirty="0" smtClean="0">
                <a:hlinkClick r:id="rId4" tooltip="Ανοιχτό Μάθημα: Εισαγωγή στις Επιστήμες της Αγωγής I &amp; II"/>
              </a:rPr>
              <a:t>http://opencourses.uoa.gr/courses/ECD</a:t>
            </a:r>
            <a:r>
              <a:rPr lang="el-GR" sz="2000" dirty="0" smtClean="0">
                <a:hlinkClick r:id="rId4" tooltip="Ανοιχτό Μάθημα: Εισαγωγή στις Επιστήμες της Αγωγής I &amp; II"/>
              </a:rPr>
              <a:t>8</a:t>
            </a:r>
            <a:r>
              <a:rPr lang="en-GB" sz="2000" dirty="0" smtClean="0">
                <a:hlinkClick r:id="rId4" tooltip="Ανοιχτό Μάθημα: Εισαγωγή στις Επιστήμες της Αγωγής I &amp; II"/>
              </a:rPr>
              <a:t>/</a:t>
            </a:r>
            <a:r>
              <a:rPr lang="el-GR" sz="2000" dirty="0" smtClean="0"/>
              <a:t>.</a:t>
            </a:r>
          </a:p>
          <a:p>
            <a:pPr fontAlgn="auto">
              <a:spcAft>
                <a:spcPts val="0"/>
              </a:spcAft>
              <a:defRPr/>
            </a:pPr>
            <a:endParaRPr lang="el-GR" sz="2000" dirty="0"/>
          </a:p>
        </p:txBody>
      </p:sp>
    </p:spTree>
    <p:custDataLst>
      <p:tags r:id="rId1"/>
    </p:custDataLst>
    <p:extLst>
      <p:ext uri="{BB962C8B-B14F-4D97-AF65-F5344CB8AC3E}">
        <p14:creationId xmlns:p14="http://schemas.microsoft.com/office/powerpoint/2010/main" val="1029222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8086976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l-GR" altLang="en-US" smtClean="0"/>
              <a:t>Διατήρηση Σημειωμάτων</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fontAlgn="auto">
              <a:spcAft>
                <a:spcPts val="0"/>
              </a:spcAft>
              <a:buFont typeface="Arial" panose="020B0604020202020204" pitchFamily="34" charset="0"/>
              <a:buNone/>
              <a:defRPr/>
            </a:pPr>
            <a:r>
              <a:rPr lang="el-GR" sz="2400" dirty="0" smtClean="0"/>
              <a:t>Οποιαδήποτε </a:t>
            </a:r>
            <a:r>
              <a:rPr lang="el-GR" sz="2400" dirty="0"/>
              <a:t>αναπαραγωγή ή διασκευή του υλικού θα πρέπει να συμπεριλαμβάνει:</a:t>
            </a:r>
          </a:p>
          <a:p>
            <a:pPr lvl="1" fontAlgn="auto">
              <a:spcAft>
                <a:spcPts val="0"/>
              </a:spcAft>
              <a:buFont typeface="Wingdings" panose="05000000000000000000" pitchFamily="2" charset="2"/>
              <a:buChar char="§"/>
              <a:defRPr/>
            </a:pPr>
            <a:r>
              <a:rPr lang="el-GR" sz="2000" dirty="0" smtClean="0"/>
              <a:t>το Σημείωμα Αν</a:t>
            </a:r>
            <a:r>
              <a:rPr lang="en-US" sz="2000" dirty="0" smtClean="0"/>
              <a:t>α</a:t>
            </a:r>
            <a:r>
              <a:rPr lang="el-GR" sz="2000" dirty="0" smtClean="0"/>
              <a:t>φοράς,</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fontAlgn="auto">
              <a:spcAft>
                <a:spcPts val="0"/>
              </a:spcAft>
              <a:buFont typeface="Wingdings" panose="05000000000000000000" pitchFamily="2" charset="2"/>
              <a:buChar char="§"/>
              <a:defRPr/>
            </a:pPr>
            <a:r>
              <a:rPr lang="el-GR" sz="2000" dirty="0" smtClean="0"/>
              <a:t>τη δήλωση Διατήρησης Σημειωμάτων,</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fontAlgn="auto">
              <a:spcAft>
                <a:spcPts val="0"/>
              </a:spcAft>
              <a:buFont typeface="Arial" panose="020B0604020202020204" pitchFamily="34" charset="0"/>
              <a:buNone/>
              <a:defRPr/>
            </a:pPr>
            <a:r>
              <a:rPr lang="el-GR" sz="2400" dirty="0"/>
              <a:t>μαζί με τους </a:t>
            </a:r>
            <a:r>
              <a:rPr lang="el-GR" sz="2400" dirty="0" smtClean="0"/>
              <a:t>συνοδευτικούς </a:t>
            </a:r>
            <a:r>
              <a:rPr lang="el-GR" sz="2400" dirty="0" err="1" smtClean="0"/>
              <a:t>υπερσυνδέσμους</a:t>
            </a:r>
            <a:r>
              <a:rPr lang="el-GR" sz="2400" dirty="0"/>
              <a:t>.</a:t>
            </a:r>
          </a:p>
          <a:p>
            <a:pPr fontAlgn="auto">
              <a:spcAft>
                <a:spcPts val="0"/>
              </a:spcAft>
              <a:defRPr/>
            </a:pPr>
            <a:endParaRPr lang="el-GR" sz="2000" dirty="0"/>
          </a:p>
        </p:txBody>
      </p:sp>
    </p:spTree>
    <p:custDataLst>
      <p:tags r:id="rId1"/>
    </p:custDataLst>
    <p:extLst>
      <p:ext uri="{BB962C8B-B14F-4D97-AF65-F5344CB8AC3E}">
        <p14:creationId xmlns:p14="http://schemas.microsoft.com/office/powerpoint/2010/main" val="16648039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l-GR" altLang="en-US" dirty="0" smtClean="0"/>
              <a:t>Τέλος 19ου – Αρχές 20ου αι.</a:t>
            </a:r>
          </a:p>
        </p:txBody>
      </p:sp>
      <p:sp>
        <p:nvSpPr>
          <p:cNvPr id="3075" name="Rectangle 3"/>
          <p:cNvSpPr>
            <a:spLocks noGrp="1" noChangeArrowheads="1"/>
          </p:cNvSpPr>
          <p:nvPr>
            <p:ph type="body" idx="1"/>
          </p:nvPr>
        </p:nvSpPr>
        <p:spPr/>
        <p:txBody>
          <a:bodyPr/>
          <a:lstStyle/>
          <a:p>
            <a:pPr eaLnBrk="1" hangingPunct="1"/>
            <a:r>
              <a:rPr lang="el-GR" altLang="en-US" dirty="0" smtClean="0"/>
              <a:t>Άνδρωση ελληνικής αστικής τάξης → αφετηρία δυναμικών και διαρκών μεταρρυθμιστικών εξορμήσεων σε όλους τους τομείς → εκπαιδευτικά μεταρρυθμιστικά αιτήματα: κίνημα δημοτικισμού. </a:t>
            </a:r>
          </a:p>
        </p:txBody>
      </p:sp>
    </p:spTree>
    <p:extLst>
      <p:ext uri="{BB962C8B-B14F-4D97-AF65-F5344CB8AC3E}">
        <p14:creationId xmlns:p14="http://schemas.microsoft.com/office/powerpoint/2010/main" val="1454382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 Τίτλος"/>
          <p:cNvSpPr>
            <a:spLocks noGrp="1"/>
          </p:cNvSpPr>
          <p:nvPr>
            <p:ph type="title"/>
          </p:nvPr>
        </p:nvSpPr>
        <p:spPr/>
        <p:txBody>
          <a:bodyPr/>
          <a:lstStyle/>
          <a:p>
            <a:pPr eaLnBrk="1" hangingPunct="1"/>
            <a:r>
              <a:rPr lang="el-GR" altLang="en-US" smtClean="0"/>
              <a:t>Αλέξανδρος Δελμούζος</a:t>
            </a:r>
          </a:p>
        </p:txBody>
      </p:sp>
      <p:sp>
        <p:nvSpPr>
          <p:cNvPr id="4099" name="2 - Θέση περιεχομένου"/>
          <p:cNvSpPr>
            <a:spLocks noGrp="1"/>
          </p:cNvSpPr>
          <p:nvPr>
            <p:ph idx="1"/>
          </p:nvPr>
        </p:nvSpPr>
        <p:spPr/>
        <p:txBody>
          <a:bodyPr>
            <a:normAutofit/>
          </a:bodyPr>
          <a:lstStyle/>
          <a:p>
            <a:pPr marL="0" indent="0" eaLnBrk="1" hangingPunct="1">
              <a:buNone/>
            </a:pPr>
            <a:r>
              <a:rPr lang="el-GR" altLang="en-US" sz="2800" dirty="0" smtClean="0"/>
              <a:t>«Χρόνια ολόκληρα καρφωμένοι στα θρανία ακίνητοι ακούγαμε τον δάσκαλο. Αυτός μιλούσε, μονολογούσε αδιάκοπα, αυτός σκεπτόταν, κι εμείς καθόμαστε φρόνιμα με σταυρωμένα χέρια και μαθαίναμε. Στην τάξη σερνόταν από το δάσκαλο πάντα το ίδιο θέμα για όλους, που συχνά μας ήταν ολότελα αδιάφορο και ξένο από τη ζωή μας […] Ποτέ δε σταθήκαμε μόνοι μας απέναντι στα πράγματα, ανάμεσά τους και σε μας μπερδευόταν πάντα ο δάσκαλος […] αυτός εξηγούσε, αυτός ενεργούσε, αυτός παντού ήταν το κέντρο».</a:t>
            </a:r>
          </a:p>
          <a:p>
            <a:pPr eaLnBrk="1" hangingPunct="1"/>
            <a:endParaRPr lang="el-GR" altLang="en-US" dirty="0" smtClean="0"/>
          </a:p>
        </p:txBody>
      </p:sp>
    </p:spTree>
    <p:extLst>
      <p:ext uri="{BB962C8B-B14F-4D97-AF65-F5344CB8AC3E}">
        <p14:creationId xmlns:p14="http://schemas.microsoft.com/office/powerpoint/2010/main" val="2015392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pPr eaLnBrk="1" hangingPunct="1"/>
            <a:r>
              <a:rPr lang="el-GR" altLang="en-US" sz="4000" smtClean="0"/>
              <a:t>Αιτήματα εκπαιδευτικού δημοτικισμού</a:t>
            </a:r>
          </a:p>
        </p:txBody>
      </p:sp>
      <p:sp>
        <p:nvSpPr>
          <p:cNvPr id="5123" name="Rectangle 3"/>
          <p:cNvSpPr>
            <a:spLocks noGrp="1" noChangeArrowheads="1"/>
          </p:cNvSpPr>
          <p:nvPr>
            <p:ph type="body" idx="1"/>
          </p:nvPr>
        </p:nvSpPr>
        <p:spPr/>
        <p:txBody>
          <a:bodyPr/>
          <a:lstStyle/>
          <a:p>
            <a:pPr eaLnBrk="1" hangingPunct="1"/>
            <a:r>
              <a:rPr lang="el-GR" altLang="en-US" dirty="0" smtClean="0"/>
              <a:t>Καθιέρωση δημοτικής γλώσσας.</a:t>
            </a:r>
          </a:p>
          <a:p>
            <a:pPr eaLnBrk="1" hangingPunct="1"/>
            <a:r>
              <a:rPr lang="el-GR" altLang="en-US" dirty="0" smtClean="0"/>
              <a:t>Μεταρρύθμιση σχολικού θεσμού.</a:t>
            </a:r>
          </a:p>
          <a:p>
            <a:pPr eaLnBrk="1" hangingPunct="1"/>
            <a:r>
              <a:rPr lang="el-GR" altLang="en-US" dirty="0" smtClean="0"/>
              <a:t>Προσαρμογή σχολείου στη σύγχρονη πραγματικότητα.</a:t>
            </a:r>
          </a:p>
          <a:p>
            <a:pPr eaLnBrk="1" hangingPunct="1"/>
            <a:endParaRPr lang="el-GR" altLang="en-US" dirty="0" smtClean="0"/>
          </a:p>
          <a:p>
            <a:pPr eaLnBrk="1" hangingPunct="1"/>
            <a:endParaRPr lang="el-GR" altLang="en-US" dirty="0" smtClean="0"/>
          </a:p>
        </p:txBody>
      </p:sp>
    </p:spTree>
    <p:extLst>
      <p:ext uri="{BB962C8B-B14F-4D97-AF65-F5344CB8AC3E}">
        <p14:creationId xmlns:p14="http://schemas.microsoft.com/office/powerpoint/2010/main" val="2259941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el-GR" altLang="en-US" sz="4000" smtClean="0"/>
              <a:t>Από τα αιτήματα στην πραγμάτωσή τους: το εναλλακτικό μοντέλο </a:t>
            </a:r>
          </a:p>
        </p:txBody>
      </p:sp>
      <p:sp>
        <p:nvSpPr>
          <p:cNvPr id="6147" name="Rectangle 3"/>
          <p:cNvSpPr>
            <a:spLocks noGrp="1" noChangeArrowheads="1"/>
          </p:cNvSpPr>
          <p:nvPr>
            <p:ph type="body" idx="1"/>
          </p:nvPr>
        </p:nvSpPr>
        <p:spPr/>
        <p:txBody>
          <a:bodyPr/>
          <a:lstStyle/>
          <a:p>
            <a:pPr eaLnBrk="1" hangingPunct="1"/>
            <a:r>
              <a:rPr lang="el-GR" altLang="en-US" dirty="0" smtClean="0"/>
              <a:t>Το Παρθεναγωγείο του Βόλου υπό τη διεύθυνση Αλέξανδρου Δελμούζου (ίδρυση 1908 – βίαιο κλείσιμό του 1911) συνάντησε έντονες αντιδράσεις από κοινωνικές &amp; θρησκευτικές δυνάμεις.</a:t>
            </a:r>
          </a:p>
        </p:txBody>
      </p:sp>
    </p:spTree>
    <p:extLst>
      <p:ext uri="{BB962C8B-B14F-4D97-AF65-F5344CB8AC3E}">
        <p14:creationId xmlns:p14="http://schemas.microsoft.com/office/powerpoint/2010/main" val="3086749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r>
              <a:rPr lang="el-GR" altLang="en-US" dirty="0" smtClean="0"/>
              <a:t>Παρθεναγωγείο του Βόλου: </a:t>
            </a:r>
            <a:r>
              <a:rPr lang="el-GR" altLang="en-US" dirty="0"/>
              <a:t>Μαθήτριες</a:t>
            </a:r>
            <a:endParaRPr lang="el-GR" altLang="en-US" dirty="0" smtClean="0"/>
          </a:p>
        </p:txBody>
      </p:sp>
      <p:sp>
        <p:nvSpPr>
          <p:cNvPr id="7171" name="Rectangle 3"/>
          <p:cNvSpPr>
            <a:spLocks noGrp="1" noChangeArrowheads="1"/>
          </p:cNvSpPr>
          <p:nvPr>
            <p:ph idx="1"/>
          </p:nvPr>
        </p:nvSpPr>
        <p:spPr/>
        <p:txBody>
          <a:bodyPr>
            <a:normAutofit/>
          </a:bodyPr>
          <a:lstStyle/>
          <a:p>
            <a:pPr eaLnBrk="1" hangingPunct="1">
              <a:lnSpc>
                <a:spcPct val="90000"/>
              </a:lnSpc>
            </a:pPr>
            <a:r>
              <a:rPr lang="el-GR" altLang="en-US" dirty="0" smtClean="0"/>
              <a:t>Απόφοιτες Δημοτικών σχολείων, που οι γονείς τους είχαν την οικονομική ευχέρεια να τους προσφέρουν ουσιαστικότερη και ευρύτερη μόρφωση.</a:t>
            </a:r>
          </a:p>
          <a:p>
            <a:pPr eaLnBrk="1" hangingPunct="1">
              <a:lnSpc>
                <a:spcPct val="90000"/>
              </a:lnSpc>
              <a:buFontTx/>
              <a:buNone/>
            </a:pPr>
            <a:r>
              <a:rPr lang="el-GR" altLang="en-US" dirty="0" smtClean="0"/>
              <a:t>   </a:t>
            </a:r>
          </a:p>
        </p:txBody>
      </p:sp>
    </p:spTree>
    <p:extLst>
      <p:ext uri="{BB962C8B-B14F-4D97-AF65-F5344CB8AC3E}">
        <p14:creationId xmlns:p14="http://schemas.microsoft.com/office/powerpoint/2010/main" val="3839160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r>
              <a:rPr lang="el-GR" altLang="en-US" dirty="0"/>
              <a:t>Παρθεναγωγείο του </a:t>
            </a:r>
            <a:r>
              <a:rPr lang="el-GR" altLang="en-US" dirty="0" smtClean="0"/>
              <a:t>Βόλου: Σκοπός</a:t>
            </a:r>
          </a:p>
        </p:txBody>
      </p:sp>
      <p:sp>
        <p:nvSpPr>
          <p:cNvPr id="7171" name="Rectangle 3"/>
          <p:cNvSpPr>
            <a:spLocks noGrp="1" noChangeArrowheads="1"/>
          </p:cNvSpPr>
          <p:nvPr>
            <p:ph idx="1"/>
          </p:nvPr>
        </p:nvSpPr>
        <p:spPr/>
        <p:txBody>
          <a:bodyPr>
            <a:normAutofit/>
          </a:bodyPr>
          <a:lstStyle/>
          <a:p>
            <a:pPr eaLnBrk="1" hangingPunct="1">
              <a:lnSpc>
                <a:spcPct val="90000"/>
              </a:lnSpc>
            </a:pPr>
            <a:r>
              <a:rPr lang="el-GR" altLang="en-US" sz="2800" dirty="0"/>
              <a:t>Ν</a:t>
            </a:r>
            <a:r>
              <a:rPr lang="el-GR" altLang="en-US" sz="2800" dirty="0" smtClean="0"/>
              <a:t>α προετοιμάσει γνήσιες Ελληνίδες «με θετικό και φωτισμένο μυαλό, που </a:t>
            </a:r>
            <a:r>
              <a:rPr lang="el-GR" altLang="en-US" sz="2800" dirty="0" err="1" smtClean="0"/>
              <a:t>νάναι</a:t>
            </a:r>
            <a:r>
              <a:rPr lang="el-GR" altLang="en-US" sz="2800" dirty="0" smtClean="0"/>
              <a:t> σε θέση να στήσουν ένα σπιτικό νοικοκυρεμένο και να μορφώσουν τα παιδιά τους όπως πρέπει.» (Δελμούζος)</a:t>
            </a:r>
          </a:p>
          <a:p>
            <a:pPr eaLnBrk="1" hangingPunct="1">
              <a:lnSpc>
                <a:spcPct val="90000"/>
              </a:lnSpc>
            </a:pPr>
            <a:r>
              <a:rPr lang="el-GR" altLang="en-US" sz="2800" dirty="0"/>
              <a:t>Ν</a:t>
            </a:r>
            <a:r>
              <a:rPr lang="el-GR" altLang="en-US" sz="2800" dirty="0" smtClean="0"/>
              <a:t>α μορφώσει «το σώμα, το πνεύμα και την ψυχή των κοριτσιών της αστικής τάξεως, να μορφώσει δηλαδή Ελληνίδες με χαρακτήρα ηθικό και αυθύπαρκτο.» (Δελμούζος)</a:t>
            </a:r>
          </a:p>
          <a:p>
            <a:pPr eaLnBrk="1" hangingPunct="1">
              <a:lnSpc>
                <a:spcPct val="90000"/>
              </a:lnSpc>
              <a:buFontTx/>
              <a:buNone/>
            </a:pPr>
            <a:r>
              <a:rPr lang="el-GR" altLang="en-US" sz="2800" dirty="0" smtClean="0"/>
              <a:t>   </a:t>
            </a:r>
          </a:p>
        </p:txBody>
      </p:sp>
    </p:spTree>
    <p:extLst>
      <p:ext uri="{BB962C8B-B14F-4D97-AF65-F5344CB8AC3E}">
        <p14:creationId xmlns:p14="http://schemas.microsoft.com/office/powerpoint/2010/main" val="2512698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Autofit/>
          </a:bodyPr>
          <a:lstStyle/>
          <a:p>
            <a:pPr eaLnBrk="1" hangingPunct="1"/>
            <a:r>
              <a:rPr lang="el-GR" altLang="en-US" sz="4000" dirty="0" smtClean="0"/>
              <a:t>Παρθεναγωγείο του Βόλου: Καινοτομίες</a:t>
            </a:r>
          </a:p>
        </p:txBody>
      </p:sp>
      <p:sp>
        <p:nvSpPr>
          <p:cNvPr id="8195" name="Rectangle 3"/>
          <p:cNvSpPr>
            <a:spLocks noGrp="1" noChangeArrowheads="1"/>
          </p:cNvSpPr>
          <p:nvPr>
            <p:ph idx="1"/>
          </p:nvPr>
        </p:nvSpPr>
        <p:spPr/>
        <p:txBody>
          <a:bodyPr>
            <a:noAutofit/>
          </a:bodyPr>
          <a:lstStyle/>
          <a:p>
            <a:pPr eaLnBrk="1" hangingPunct="1">
              <a:spcBef>
                <a:spcPts val="600"/>
              </a:spcBef>
            </a:pPr>
            <a:r>
              <a:rPr lang="el-GR" altLang="en-US" sz="2600" dirty="0" smtClean="0"/>
              <a:t>Καθιέρωση για πρώτη φορά της δημοτικής ως βασικής γλώσσας της διδασκαλίας.</a:t>
            </a:r>
          </a:p>
          <a:p>
            <a:pPr eaLnBrk="1" hangingPunct="1">
              <a:spcBef>
                <a:spcPts val="600"/>
              </a:spcBef>
            </a:pPr>
            <a:r>
              <a:rPr lang="el-GR" altLang="en-US" sz="2600" dirty="0" smtClean="0"/>
              <a:t>Διδασκαλία δημοτικών τραγουδιών.</a:t>
            </a:r>
          </a:p>
          <a:p>
            <a:pPr eaLnBrk="1" hangingPunct="1">
              <a:spcBef>
                <a:spcPts val="600"/>
              </a:spcBef>
            </a:pPr>
            <a:r>
              <a:rPr lang="el-GR" altLang="en-US" sz="2600" dirty="0" smtClean="0"/>
              <a:t>Διδασκαλία σύγχρονων δημοτικιστών ποιητών και πεζογράφων.</a:t>
            </a:r>
          </a:p>
          <a:p>
            <a:pPr eaLnBrk="1" hangingPunct="1">
              <a:spcBef>
                <a:spcPts val="600"/>
              </a:spcBef>
            </a:pPr>
            <a:r>
              <a:rPr lang="el-GR" altLang="en-US" sz="2600" dirty="0" smtClean="0"/>
              <a:t>Διδασκαλία αρχαίων κλασικών από μετάφραση.</a:t>
            </a:r>
          </a:p>
          <a:p>
            <a:pPr eaLnBrk="1" hangingPunct="1">
              <a:spcBef>
                <a:spcPts val="600"/>
              </a:spcBef>
            </a:pPr>
            <a:r>
              <a:rPr lang="el-GR" altLang="en-US" sz="2600" dirty="0" smtClean="0"/>
              <a:t>Θετικός και πρακτικός προσανατολισμός του Προγράμματος.</a:t>
            </a:r>
          </a:p>
          <a:p>
            <a:pPr eaLnBrk="1" hangingPunct="1">
              <a:spcBef>
                <a:spcPts val="600"/>
              </a:spcBef>
            </a:pPr>
            <a:r>
              <a:rPr lang="el-GR" altLang="en-US" sz="2600" dirty="0" smtClean="0"/>
              <a:t>Αναδρομική (από το παρόν στο παρελθόν) διδασκαλία της Γλώσσας και της Ιστορίας. </a:t>
            </a:r>
          </a:p>
        </p:txBody>
      </p:sp>
    </p:spTree>
    <p:extLst>
      <p:ext uri="{BB962C8B-B14F-4D97-AF65-F5344CB8AC3E}">
        <p14:creationId xmlns:p14="http://schemas.microsoft.com/office/powerpoint/2010/main" val="249072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eaLnBrk="1" hangingPunct="1"/>
            <a:r>
              <a:rPr lang="el-GR" altLang="en-US" sz="4000" dirty="0" smtClean="0"/>
              <a:t>Παρθεναγωγείο του Βόλου: </a:t>
            </a:r>
            <a:br>
              <a:rPr lang="el-GR" altLang="en-US" sz="4000" dirty="0" smtClean="0"/>
            </a:br>
            <a:r>
              <a:rPr lang="el-GR" altLang="en-US" sz="4000" dirty="0" smtClean="0"/>
              <a:t>Αρχές Σχολείου Εργασίας</a:t>
            </a:r>
          </a:p>
        </p:txBody>
      </p:sp>
      <p:sp>
        <p:nvSpPr>
          <p:cNvPr id="9219" name="Rectangle 3"/>
          <p:cNvSpPr>
            <a:spLocks noGrp="1" noChangeArrowheads="1"/>
          </p:cNvSpPr>
          <p:nvPr>
            <p:ph idx="1"/>
          </p:nvPr>
        </p:nvSpPr>
        <p:spPr/>
        <p:txBody>
          <a:bodyPr>
            <a:normAutofit lnSpcReduction="10000"/>
          </a:bodyPr>
          <a:lstStyle/>
          <a:p>
            <a:pPr eaLnBrk="1" hangingPunct="1"/>
            <a:r>
              <a:rPr lang="el-GR" altLang="en-US" sz="2800" dirty="0" smtClean="0"/>
              <a:t>Εποπτεία (Περίπατοι – Σχολικός κήπος).</a:t>
            </a:r>
          </a:p>
          <a:p>
            <a:r>
              <a:rPr lang="el-GR" altLang="en-US" sz="2800" dirty="0" smtClean="0"/>
              <a:t>Αυτενέργεια μέσω</a:t>
            </a:r>
            <a:r>
              <a:rPr lang="el-GR" altLang="en-US" sz="2800" dirty="0"/>
              <a:t>: α) διαλόγου β) κατάργησης τιμωρίας γ) ανάπτυξη </a:t>
            </a:r>
            <a:r>
              <a:rPr lang="el-GR" altLang="en-US" sz="2800" dirty="0" smtClean="0"/>
              <a:t>ατομικότητας:	</a:t>
            </a:r>
          </a:p>
          <a:p>
            <a:pPr marL="457200" lvl="1" indent="0">
              <a:buNone/>
            </a:pPr>
            <a:r>
              <a:rPr lang="el-GR" altLang="en-US" dirty="0" smtClean="0"/>
              <a:t>«Το παιδί δεν είναι άδειο για να το γεμίσομε αυθαίρετα με όποιες και όσες γνώσεις εμείς θέλομε. Είναι ένας έμψυχος οργανισμός που από εσωτερική ανάγκη διαλέγει όσα αγαθά του χρειάζονται και τα δουλεύει όπως αυτό μπορεί να τα δουλέψει.» (Δελμούζος)</a:t>
            </a:r>
          </a:p>
          <a:p>
            <a:pPr eaLnBrk="1" hangingPunct="1">
              <a:buFontTx/>
              <a:buNone/>
            </a:pPr>
            <a:r>
              <a:rPr lang="el-GR" altLang="en-US" sz="2800" dirty="0" smtClean="0"/>
              <a:t>    </a:t>
            </a:r>
          </a:p>
        </p:txBody>
      </p:sp>
    </p:spTree>
    <p:extLst>
      <p:ext uri="{BB962C8B-B14F-4D97-AF65-F5344CB8AC3E}">
        <p14:creationId xmlns:p14="http://schemas.microsoft.com/office/powerpoint/2010/main" val="307271086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7"/>
  <p:tag name="ARTICULATE_PROJECT_OPEN" val="0"/>
  <p:tag name="ZHAW.ACCESSIBILITYADDIN.CHECKTIMEDATE" val="19/3/2017 9:48:02 μμ"/>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10242,10243,3,"/>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2,3,7,"/>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15B5C641-4A39-409C-B7A8-D9D329A65DB7}">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3306</TotalTime>
  <Words>724</Words>
  <Application>Microsoft Office PowerPoint</Application>
  <PresentationFormat>On-screen Show (4:3)</PresentationFormat>
  <Paragraphs>77</Paragraphs>
  <Slides>17</Slides>
  <Notes>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Θέμα του Office</vt:lpstr>
      <vt:lpstr>Εισαγωγή στις Επιστήμες της Αγωγής</vt:lpstr>
      <vt:lpstr>Τέλος 19ου – Αρχές 20ου αι.</vt:lpstr>
      <vt:lpstr>Αλέξανδρος Δελμούζος</vt:lpstr>
      <vt:lpstr>Αιτήματα εκπαιδευτικού δημοτικισμού</vt:lpstr>
      <vt:lpstr>Από τα αιτήματα στην πραγμάτωσή τους: το εναλλακτικό μοντέλο </vt:lpstr>
      <vt:lpstr>Παρθεναγωγείο του Βόλου: Μαθήτριες</vt:lpstr>
      <vt:lpstr>Παρθεναγωγείο του Βόλου: Σκοπός</vt:lpstr>
      <vt:lpstr>Παρθεναγωγείο του Βόλου: Καινοτομίες</vt:lpstr>
      <vt:lpstr>Παρθεναγωγείο του Βόλου:  Αρχές Σχολείου Εργασίας</vt:lpstr>
      <vt:lpstr>Ο Εκπαιδευτικός Όμιλος</vt:lpstr>
      <vt:lpstr>Επαναδραστηριοποίηση  Εκπαιδευτικού Ομίλου (1922)</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vector>
  </TitlesOfParts>
  <Manager>Τμήμα Εκπαίδευσης και Αγωγής στην Προσχολική Ηλικία (ΤΕΑΠΗ)</Manager>
  <Company>ΕΚΠΑ</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Τα παιδαγωγικά-εκπαιδευτικά αιτήματα στην Ελλάδα</dc:title>
  <dc:subject>Εισαγωγή στις Επιστήμες της Αγωγής</dc:subject>
  <dc:creator>Αλεξάνδρα Ανδρούσου;Βασίλης Τσάφος</dc:creator>
  <cp:lastModifiedBy>takis81 mark</cp:lastModifiedBy>
  <cp:revision>346</cp:revision>
  <dcterms:created xsi:type="dcterms:W3CDTF">2012-09-06T09:03:05Z</dcterms:created>
  <dcterms:modified xsi:type="dcterms:W3CDTF">2017-03-19T19:53:28Z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48D6367A-068E-49CD-898C-DB9748BADC41</vt:lpwstr>
  </property>
  <property fmtid="{D5CDD505-2E9C-101B-9397-08002B2CF9AE}" pid="3" name="ArticulatePath">
    <vt:lpwstr>New</vt:lpwstr>
  </property>
</Properties>
</file>