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319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0" r:id="rId12"/>
    <p:sldId id="328" r:id="rId13"/>
    <p:sldId id="302" r:id="rId14"/>
    <p:sldId id="329" r:id="rId15"/>
    <p:sldId id="280" r:id="rId16"/>
    <p:sldId id="290" r:id="rId17"/>
    <p:sldId id="295" r:id="rId18"/>
    <p:sldId id="299" r:id="rId19"/>
    <p:sldId id="292" r:id="rId20"/>
    <p:sldId id="291" r:id="rId21"/>
    <p:sldId id="294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319"/>
            <p14:sldId id="321"/>
            <p14:sldId id="322"/>
            <p14:sldId id="323"/>
            <p14:sldId id="324"/>
            <p14:sldId id="325"/>
            <p14:sldId id="326"/>
            <p14:sldId id="327"/>
            <p14:sldId id="320"/>
            <p14:sldId id="328"/>
            <p14:sldId id="302"/>
            <p14:sldId id="329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64" d="100"/>
          <a:sy n="64" d="100"/>
        </p:scale>
        <p:origin x="6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1645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5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560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015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273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556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618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421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101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46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8227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96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Παραγωγή και διάθεση πολυμορφικού εκπαιδευτικού υλικού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Παραγωγή και διάθεση πολυμορφικού εκπαιδευτικού υλικού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Παραγωγή και διάθεση πολυμορφικού εκπαιδευτικού υλικού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Παραγωγή και διάθεση πολυμορφικού εκπαιδευτικού υλικού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Παραγωγή και διάθεση πολυμορφικού εκπαιδευτικού υλικού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Παραγωγή και διάθεση πολυμορφικού εκπαιδευτικού υλικού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  <a:ea typeface="+mn-ea"/>
                <a:cs typeface="+mn-cs"/>
              </a:rPr>
              <a:t>Παραγωγή και διάθεση πολυμορφικού εκπαιδευτικού υλικού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.opencourses.gr/%ce%b7-%ce%b4%cf%81%ce%ac%cf%83%ce%b7/open-delo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encourses.gr/" TargetMode="External"/><Relationship Id="rId5" Type="http://schemas.openxmlformats.org/officeDocument/2006/relationships/hyperlink" Target="http://project.opencourses.gr/%ce%b7-%ce%b4%cf%81%ce%ac%cf%83%ce%b7/open-eclass/" TargetMode="External"/><Relationship Id="rId4" Type="http://schemas.openxmlformats.org/officeDocument/2006/relationships/hyperlink" Target="http://www.gunet.g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los.gunet.gr/dmms/demo/video_editor?rid=4e7f0cd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los.gunet.gr/dmms/demo/sync?rid=645f0b9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NOC102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elos.uoa.gr/opendelo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cw-project.uoa.gr/dep/xoroi-gia-metadosh-katagrafi-diale3ew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forms/d/1aUNpiRpWKLFZmt67ca8LxEx1SEn6LSku1lND5kQU5wY/viewfor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Ανάπτυξη Ανοικτού Ακαδημαϊκού Μαθήματος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2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Παραγωγή και διάθεση πολυμορφικού εκπαιδευτικού υλικού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Κεντρική Ομάδα Διαχείρισης Έργου «Ανοικτά Ακαδημαϊκά Μαθήματα στο Πανεπιστήμιο Αθηνών»</a:t>
            </a: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πλατφόρμα </a:t>
            </a:r>
            <a:r>
              <a:rPr lang="en-US" dirty="0" smtClean="0"/>
              <a:t>Open Delos</a:t>
            </a:r>
            <a:endParaRPr lang="el-GR" dirty="0"/>
          </a:p>
        </p:txBody>
      </p:sp>
      <p:grpSp>
        <p:nvGrpSpPr>
          <p:cNvPr id="3" name="6 - Ομάδα"/>
          <p:cNvGrpSpPr/>
          <p:nvPr/>
        </p:nvGrpSpPr>
        <p:grpSpPr>
          <a:xfrm>
            <a:off x="3563888" y="3861048"/>
            <a:ext cx="1769737" cy="1801916"/>
            <a:chOff x="4330034" y="1296097"/>
            <a:chExt cx="3288301" cy="2775953"/>
          </a:xfrm>
        </p:grpSpPr>
        <p:pic>
          <p:nvPicPr>
            <p:cNvPr id="5" name="Εικόνα 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7136" y="1296097"/>
              <a:ext cx="3251199" cy="2149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Εικόνα 1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30034" y="3517010"/>
              <a:ext cx="3249083" cy="555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9827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Delos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/>
              <a:t>Με στόχο την καταγραφή, τη διαχείριση και τη μετάδοση εκπαιδευτικού υλικού, η </a:t>
            </a:r>
            <a:r>
              <a:rPr lang="el-GR" sz="2800" dirty="0" err="1">
                <a:hlinkClick r:id="rId3"/>
              </a:rPr>
              <a:t>Open</a:t>
            </a:r>
            <a:r>
              <a:rPr lang="el-GR" sz="2800" dirty="0">
                <a:hlinkClick r:id="rId3"/>
              </a:rPr>
              <a:t> </a:t>
            </a:r>
            <a:r>
              <a:rPr lang="el-GR" sz="2800" dirty="0" err="1">
                <a:hlinkClick r:id="rId3"/>
              </a:rPr>
              <a:t>Delos</a:t>
            </a:r>
            <a:r>
              <a:rPr lang="el-GR" sz="2800" dirty="0"/>
              <a:t> είναι μια πλατφόρμα διαχείρισης και διάθεσης πολυμορφικού εκπαιδευτικού περιεχομένου η οποία σχεδιάστηκε και αναπτύχθηκε από το </a:t>
            </a:r>
            <a:r>
              <a:rPr lang="el-GR" sz="2800" dirty="0">
                <a:hlinkClick r:id="rId4"/>
              </a:rPr>
              <a:t>Ακαδημαϊκό Διαδίκτυο</a:t>
            </a:r>
            <a:r>
              <a:rPr lang="el-GR" sz="2800" dirty="0"/>
              <a:t>, διατίθεται από τον Noέμβριο </a:t>
            </a:r>
            <a:r>
              <a:rPr lang="el-GR" sz="2800" dirty="0" smtClean="0"/>
              <a:t>του 2014 </a:t>
            </a:r>
            <a:r>
              <a:rPr lang="el-GR" sz="2800" dirty="0"/>
              <a:t>και υποστηρίζει τα Ανοικτά Ακαδημαϊκά Μαθήματα, σε συνδυασμό με την πλατφόρμα </a:t>
            </a:r>
            <a:r>
              <a:rPr lang="el-GR" sz="2800" dirty="0" err="1">
                <a:hlinkClick r:id="rId5"/>
              </a:rPr>
              <a:t>Open</a:t>
            </a:r>
            <a:r>
              <a:rPr lang="el-GR" sz="2800" dirty="0">
                <a:hlinkClick r:id="rId5"/>
              </a:rPr>
              <a:t> </a:t>
            </a:r>
            <a:r>
              <a:rPr lang="el-GR" sz="2800" dirty="0" err="1">
                <a:hlinkClick r:id="rId5"/>
              </a:rPr>
              <a:t>eClass</a:t>
            </a:r>
            <a:r>
              <a:rPr lang="el-GR" sz="2800" dirty="0"/>
              <a:t> και </a:t>
            </a:r>
            <a:r>
              <a:rPr lang="el-GR" sz="2800" dirty="0" smtClean="0"/>
              <a:t>την Εθνική Πύλη Αναζήτησης ανοικτών μαθημάτων </a:t>
            </a:r>
            <a:r>
              <a:rPr lang="el-GR" sz="2800" dirty="0" smtClean="0">
                <a:hlinkClick r:id="rId6"/>
              </a:rPr>
              <a:t>opencourses.gr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636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Λειτουργίες της </a:t>
            </a:r>
            <a:r>
              <a:rPr lang="en-US" dirty="0" smtClean="0"/>
              <a:t>Open Delos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Προγραμματισμός και υλοποίηση μεταδόσεων σε πραγματικό χρόνο και βιντεοσκοπήσεων. </a:t>
            </a:r>
          </a:p>
          <a:p>
            <a:r>
              <a:rPr lang="el-GR" sz="2400" dirty="0" smtClean="0"/>
              <a:t>Υποστήριξη τριών σεναρίων παραγωγής διαλέξεων: από διαδικτυακή κάμερα στο χώρο διδασκαλίας, από κινητό συνεργείο εικονοληψίας και από ηχογράφηση</a:t>
            </a:r>
          </a:p>
          <a:p>
            <a:r>
              <a:rPr lang="el-GR" sz="2400" dirty="0" smtClean="0"/>
              <a:t>Παροχή εργαλείων </a:t>
            </a:r>
            <a:r>
              <a:rPr lang="en-US" sz="2400" dirty="0" smtClean="0"/>
              <a:t>on line </a:t>
            </a:r>
            <a:r>
              <a:rPr lang="el-GR" sz="2400" dirty="0" smtClean="0"/>
              <a:t>επεξεργασίας καταγεγραμμένου υλικού και δημοσίευσής του από τον διδάσκοντα. </a:t>
            </a:r>
          </a:p>
          <a:p>
            <a:r>
              <a:rPr lang="en-US" sz="2400" dirty="0" smtClean="0"/>
              <a:t>On line player.</a:t>
            </a:r>
          </a:p>
          <a:p>
            <a:r>
              <a:rPr lang="el-GR" sz="2400" dirty="0" smtClean="0"/>
              <a:t>Δυνατότητα αναζήτησης περιεχομένου με κριτήρια τη θεματική περιοχή, το ακαδημαϊκό τμήμα, το όνομα του διδάσκοντα/της διδάσκουσας και το έτος.</a:t>
            </a:r>
          </a:p>
          <a:p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11480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Λειτουργία</a:t>
            </a:r>
            <a:r>
              <a:rPr lang="en-US" dirty="0" smtClean="0"/>
              <a:t> on line virtual editor</a:t>
            </a:r>
            <a:endParaRPr lang="el-GR" dirty="0"/>
          </a:p>
        </p:txBody>
      </p:sp>
      <p:pic>
        <p:nvPicPr>
          <p:cNvPr id="4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628800"/>
            <a:ext cx="8040030" cy="398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4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Λειτουργία</a:t>
            </a:r>
            <a:r>
              <a:rPr lang="en-US" dirty="0" smtClean="0"/>
              <a:t> on line synchronizing tool</a:t>
            </a:r>
            <a:endParaRPr lang="el-GR" dirty="0"/>
          </a:p>
        </p:txBody>
      </p:sp>
      <p:pic>
        <p:nvPicPr>
          <p:cNvPr id="5" name="Picture 1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00808"/>
            <a:ext cx="8184996" cy="4079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70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</a:t>
            </a:r>
            <a:r>
              <a:rPr lang="el-GR" sz="2000" dirty="0" smtClean="0"/>
              <a:t>έργο </a:t>
            </a:r>
            <a:r>
              <a:rPr lang="el-GR" sz="2000" dirty="0"/>
              <a:t>«</a:t>
            </a:r>
            <a:r>
              <a:rPr lang="el-GR" sz="2000" b="1" dirty="0"/>
              <a:t>Ανοικτά Ακαδημαϊκά Μαθήματα στο Πανεπιστήμιο Αθηνών</a:t>
            </a:r>
            <a:r>
              <a:rPr lang="el-GR" sz="2000" dirty="0"/>
              <a:t>» υλοποιείται </a:t>
            </a:r>
            <a:r>
              <a:rPr lang="el-GR" sz="2000" dirty="0" smtClean="0"/>
              <a:t>στο πλαίσιο του Επιχειρησιακού Προγράμματος «Εκπαίδευση </a:t>
            </a:r>
            <a:r>
              <a:rPr lang="el-GR" sz="2000" smtClean="0"/>
              <a:t>και </a:t>
            </a:r>
            <a:r>
              <a:rPr lang="el-GR" sz="2000" smtClean="0"/>
              <a:t>Διά </a:t>
            </a:r>
            <a:r>
              <a:rPr lang="el-GR" sz="2000" dirty="0" smtClean="0"/>
              <a:t>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  </a:t>
            </a:r>
            <a:endParaRPr lang="el-GR" sz="2000" dirty="0"/>
          </a:p>
          <a:p>
            <a:pPr marL="0" indent="0">
              <a:buNone/>
            </a:pPr>
            <a:endParaRPr lang="el-GR" sz="2000" dirty="0">
              <a:solidFill>
                <a:srgbClr val="92D050"/>
              </a:solidFill>
            </a:endParaRP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Αθηνών. «Ανάπτυξη Ανοικτού Ακαδημαϊκού Μαθήματος. Παραγωγή και διάθεση πολυμορφικού εκπαιδευτικού υλικού».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http://opencourses.uoa.gr/courses/NOC102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Παρουσίαση γενικών στοιχείων για τις υποδομές και τις υπηρεσίες που παρέχονται στους διδάσκοντες και τις διδάσκουσες του Πανεπιστημίου Αθηνών για την παραγωγή πολυμορφικού εκπαιδευτικού υλικού.</a:t>
            </a:r>
          </a:p>
          <a:p>
            <a:pPr marL="0"/>
            <a:r>
              <a:rPr lang="el-GR" dirty="0" smtClean="0"/>
              <a:t>Παρουσίαση της πλατφόρμας </a:t>
            </a:r>
            <a:r>
              <a:rPr lang="en-US" dirty="0" smtClean="0"/>
              <a:t>Open Delos</a:t>
            </a:r>
            <a:r>
              <a:rPr lang="el-GR" dirty="0" smtClean="0"/>
              <a:t> 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Γενικά στοιχεία για τις υποδομές παραγωγής πολυμορφικού εκπαιδευτικού υλικού. </a:t>
            </a:r>
          </a:p>
          <a:p>
            <a:pPr marL="0"/>
            <a:r>
              <a:rPr lang="el-GR" dirty="0" smtClean="0"/>
              <a:t>Η πλατφόρμα </a:t>
            </a:r>
            <a:r>
              <a:rPr lang="en-US" dirty="0" smtClean="0"/>
              <a:t>Open Delos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60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υποδομές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b="1" dirty="0" smtClean="0"/>
              <a:t>Διαδικτυακές κάμερες</a:t>
            </a:r>
            <a:r>
              <a:rPr lang="el-GR" sz="2400" dirty="0" smtClean="0"/>
              <a:t>: 50 διαδικτυακές κάμερες σε </a:t>
            </a:r>
            <a:r>
              <a:rPr lang="el-GR" sz="2400" dirty="0"/>
              <a:t>ισάριθμα αμφιθέατρα και αίθουσες διδασκαλίας </a:t>
            </a:r>
            <a:r>
              <a:rPr lang="el-GR" sz="2400" dirty="0" smtClean="0"/>
              <a:t>του Πανεπιστημίου Αθηνών παραμένουν </a:t>
            </a:r>
            <a:r>
              <a:rPr lang="el-GR" sz="2400" dirty="0"/>
              <a:t>σε λειτουργία </a:t>
            </a:r>
            <a:r>
              <a:rPr lang="el-GR" sz="2400" dirty="0" smtClean="0"/>
              <a:t>μετά το πέρας του </a:t>
            </a:r>
            <a:r>
              <a:rPr lang="el-GR" sz="2400" dirty="0"/>
              <a:t>έργου «Ανοικτά Ακαδημαϊκά Μαθήματα στο Πανεπιστήμιο Αθηνών</a:t>
            </a:r>
            <a:r>
              <a:rPr lang="en-US" sz="2400" dirty="0"/>
              <a:t> (2012-2015)</a:t>
            </a:r>
            <a:r>
              <a:rPr lang="el-GR" sz="2400" dirty="0"/>
              <a:t>» </a:t>
            </a:r>
            <a:r>
              <a:rPr lang="el-GR" sz="2400" dirty="0" smtClean="0"/>
              <a:t>παρέχοντας τη δυνατότητα μετάδοσης </a:t>
            </a:r>
            <a:r>
              <a:rPr lang="el-GR" sz="2400" dirty="0"/>
              <a:t>σε πραγματικό χρόνο ή/και την καταγραφή σε αρχεία βίντεο </a:t>
            </a:r>
            <a:r>
              <a:rPr lang="el-GR" sz="2400" dirty="0" smtClean="0"/>
              <a:t>διαλέξεων, σεμιναρίων κτλ.</a:t>
            </a:r>
            <a:r>
              <a:rPr lang="en-US" sz="2400" dirty="0" smtClean="0"/>
              <a:t> </a:t>
            </a:r>
            <a:r>
              <a:rPr lang="el-GR" sz="2400" dirty="0" smtClean="0"/>
              <a:t>σε συνέργεια με την πλατφόρμα </a:t>
            </a:r>
            <a:r>
              <a:rPr lang="en-US" sz="2400" dirty="0" smtClean="0">
                <a:hlinkClick r:id="rId3"/>
              </a:rPr>
              <a:t>Open Delos</a:t>
            </a:r>
            <a:r>
              <a:rPr lang="en-US" sz="2400" dirty="0" smtClean="0"/>
              <a:t>.</a:t>
            </a:r>
            <a:r>
              <a:rPr lang="el-GR" sz="2400" dirty="0" smtClean="0"/>
              <a:t> </a:t>
            </a:r>
          </a:p>
          <a:p>
            <a:r>
              <a:rPr lang="el-GR" sz="2400" dirty="0" smtClean="0"/>
              <a:t> </a:t>
            </a:r>
            <a:r>
              <a:rPr lang="el-GR" sz="2400" b="1" dirty="0" smtClean="0"/>
              <a:t>Πλατφόρμα </a:t>
            </a:r>
            <a:r>
              <a:rPr lang="en-US" sz="2400" b="1" dirty="0" smtClean="0"/>
              <a:t>Open Delos</a:t>
            </a:r>
            <a:r>
              <a:rPr lang="en-US" sz="2400" dirty="0" smtClean="0"/>
              <a:t>: </a:t>
            </a:r>
            <a:r>
              <a:rPr lang="el-GR" sz="2400" dirty="0" smtClean="0"/>
              <a:t>πλατφόρμα φιλοξενίας, διαχείρισης και διάθεσης πολυμορφικού εκπαιδευτικού υλικού.</a:t>
            </a:r>
          </a:p>
        </p:txBody>
      </p:sp>
    </p:spTree>
    <p:extLst>
      <p:ext uri="{BB962C8B-B14F-4D97-AF65-F5344CB8AC3E}">
        <p14:creationId xmlns:p14="http://schemas.microsoft.com/office/powerpoint/2010/main" val="4007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υπηρεσίες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Μετάδοση διαλέξεων σε πραγματικό χρόνο.</a:t>
            </a:r>
          </a:p>
          <a:p>
            <a:r>
              <a:rPr lang="el-GR" sz="2400" dirty="0" smtClean="0"/>
              <a:t>Καταγραφή διαλέξεων σε αρχεία βίντεο και αυτόματη ανάρτηση στο λογαριασμό του διδάσκοντα/της διδάσκουσας στην πλατφόρμα </a:t>
            </a:r>
            <a:r>
              <a:rPr lang="en-US" sz="2400" dirty="0" smtClean="0"/>
              <a:t>Open Delos</a:t>
            </a:r>
            <a:r>
              <a:rPr lang="el-GR" sz="2400" dirty="0" smtClean="0"/>
              <a:t>. </a:t>
            </a:r>
          </a:p>
          <a:p>
            <a:r>
              <a:rPr lang="en-US" sz="2400" dirty="0" smtClean="0"/>
              <a:t>On line</a:t>
            </a:r>
            <a:r>
              <a:rPr lang="el-GR" sz="2400" dirty="0" smtClean="0"/>
              <a:t> επεξεργασία αρχείων βίντεο (</a:t>
            </a:r>
            <a:r>
              <a:rPr lang="en-US" sz="2400" dirty="0" smtClean="0"/>
              <a:t>virtual editing + </a:t>
            </a:r>
            <a:r>
              <a:rPr lang="el-GR" sz="2400" dirty="0" smtClean="0"/>
              <a:t>συγχρονισμός με αρχεία παρουσιάσεων) και παραγωγή βιντεοδιαλέξεων</a:t>
            </a:r>
            <a:r>
              <a:rPr lang="en-US" sz="2400" dirty="0" smtClean="0"/>
              <a:t> </a:t>
            </a:r>
            <a:r>
              <a:rPr lang="el-GR" sz="2400" dirty="0" smtClean="0"/>
              <a:t>από τη διδάσκουσα/τον διδάσκοντα στην πλατφόρμα </a:t>
            </a:r>
            <a:r>
              <a:rPr lang="en-US" sz="2400" dirty="0" smtClean="0"/>
              <a:t>Open Delos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r>
              <a:rPr lang="el-GR" sz="2400" dirty="0" smtClean="0"/>
              <a:t>Ηχογράφηση διάλεξης </a:t>
            </a:r>
            <a:r>
              <a:rPr lang="el-GR" sz="2400" dirty="0"/>
              <a:t>από τη διδάσκουσα/τον </a:t>
            </a:r>
            <a:r>
              <a:rPr lang="el-GR" sz="2400" dirty="0" smtClean="0"/>
              <a:t>διδάσκοντα.</a:t>
            </a:r>
          </a:p>
          <a:p>
            <a:r>
              <a:rPr lang="el-GR" sz="2400" dirty="0" smtClean="0"/>
              <a:t>Δημοσίευση του παραγόμενου πολυμορφικού εκπαιδευτικού υλικού</a:t>
            </a:r>
            <a:r>
              <a:rPr lang="en-US" sz="2400" dirty="0" smtClean="0"/>
              <a:t> </a:t>
            </a:r>
            <a:r>
              <a:rPr lang="el-GR" sz="2400" dirty="0"/>
              <a:t>στην πλατφόρμα </a:t>
            </a:r>
            <a:r>
              <a:rPr lang="en-US" sz="2400" dirty="0"/>
              <a:t>Open Delos</a:t>
            </a:r>
            <a:r>
              <a:rPr lang="el-GR" sz="2400" dirty="0"/>
              <a:t>. </a:t>
            </a:r>
            <a:endParaRPr lang="en-US" sz="2400" dirty="0"/>
          </a:p>
          <a:p>
            <a:r>
              <a:rPr lang="el-G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63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Υποδομές και υπηρεσίες σχηματικά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" y="1268760"/>
            <a:ext cx="72866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Λειτουργία διαδικτυακών καμερών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400" dirty="0" smtClean="0"/>
              <a:t>Η λειτουργία των διαδικτυακών καμερών υποστηρίζεται από το Κέντρο Λειτουργίας και Διαχείρισης Δικτύου. </a:t>
            </a:r>
          </a:p>
          <a:p>
            <a:r>
              <a:rPr lang="el-GR" sz="2400" dirty="0" smtClean="0"/>
              <a:t>Οι χώροι λειτουργίας των διαδικτυακών καμερών παρατίθενται </a:t>
            </a:r>
            <a:r>
              <a:rPr lang="el-GR" sz="2400" dirty="0" smtClean="0">
                <a:hlinkClick r:id="rId3"/>
              </a:rPr>
              <a:t>εδώ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Η ενεργοποίηση της λειτουργίας γίνεται με αίτηση του διδάσκοντα/της διδάσκουσας  </a:t>
            </a:r>
            <a:r>
              <a:rPr lang="el-GR" sz="2400" dirty="0" smtClean="0">
                <a:hlinkClick r:id="rId4"/>
              </a:rPr>
              <a:t>εδώ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Οι κάμερες είναι ρυθμισμένες ώστε </a:t>
            </a:r>
            <a:r>
              <a:rPr lang="el-GR" sz="2400" dirty="0"/>
              <a:t>να καταγράφουν εικόνα και ήχο </a:t>
            </a:r>
            <a:r>
              <a:rPr lang="el-GR" sz="2400" dirty="0" smtClean="0"/>
              <a:t>από </a:t>
            </a:r>
            <a:r>
              <a:rPr lang="el-GR" sz="2400" dirty="0"/>
              <a:t>μια νοητή </a:t>
            </a:r>
            <a:r>
              <a:rPr lang="el-GR" sz="2400" dirty="0" smtClean="0"/>
              <a:t>περιοχή γύρω </a:t>
            </a:r>
            <a:r>
              <a:rPr lang="el-GR" sz="2400" dirty="0"/>
              <a:t>από το σημείο όπου παραδοσιακά βρίσκεται ο </a:t>
            </a:r>
            <a:r>
              <a:rPr lang="el-GR" sz="2400" dirty="0" smtClean="0"/>
              <a:t>ομιλητής/η ομιλήτρια (</a:t>
            </a:r>
            <a:r>
              <a:rPr lang="el-GR" sz="2400" dirty="0" err="1" smtClean="0"/>
              <a:t>π.χ</a:t>
            </a:r>
            <a:r>
              <a:rPr lang="el-GR" sz="2400" dirty="0" smtClean="0"/>
              <a:t> </a:t>
            </a:r>
            <a:r>
              <a:rPr lang="el-GR" sz="2400" dirty="0"/>
              <a:t>γύρω από το κέντρο της έδρας στην περίπτωση </a:t>
            </a:r>
            <a:r>
              <a:rPr lang="el-GR" sz="2400" dirty="0" smtClean="0"/>
              <a:t>αμφιθεάτρου) και όχι από το ακροατήριο. </a:t>
            </a:r>
          </a:p>
        </p:txBody>
      </p:sp>
    </p:spTree>
    <p:extLst>
      <p:ext uri="{BB962C8B-B14F-4D97-AF65-F5344CB8AC3E}">
        <p14:creationId xmlns:p14="http://schemas.microsoft.com/office/powerpoint/2010/main" val="37630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Μεταφόρτωση αρχείων βίντεο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Σε περίπτωση λειτουργίας διαδικτυακής κάμερας για την καταγραφή σε αρχεία βίντεο, αυτά μεταφορτώνονται αυτόματα στο λογαριασμό του διδάσκοντα</a:t>
            </a:r>
            <a:r>
              <a:rPr lang="en-US" sz="2800" dirty="0" smtClean="0"/>
              <a:t>/</a:t>
            </a:r>
            <a:r>
              <a:rPr lang="el-GR" sz="2800" dirty="0" smtClean="0"/>
              <a:t>της διδάσκουσας στην πλατφόρμα </a:t>
            </a:r>
            <a:r>
              <a:rPr lang="en-US" sz="2800" dirty="0" smtClean="0"/>
              <a:t>Open  Delos.</a:t>
            </a:r>
            <a:r>
              <a:rPr lang="el-GR" sz="2800" dirty="0" smtClean="0"/>
              <a:t>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0630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Επεξεργασία και δημοσίευση αρχείων βίντεο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800" dirty="0" smtClean="0"/>
              <a:t>Μια σειρά λειτουργιών της πλατφόρμας </a:t>
            </a:r>
            <a:r>
              <a:rPr lang="en-US" sz="2800" dirty="0" smtClean="0"/>
              <a:t>Open Delos </a:t>
            </a:r>
            <a:r>
              <a:rPr lang="el-GR" sz="2800" dirty="0" smtClean="0"/>
              <a:t>παρέχουν στον διδάσκοντα/τη διδάσκουσα τη δυνατότητα επεξεργασίας και δημοσίευσης των αρχείων βίντεο.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6749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2242</TotalTime>
  <Words>739</Words>
  <Application>Microsoft Office PowerPoint</Application>
  <PresentationFormat>Προβολή στην οθόνη (4:3)</PresentationFormat>
  <Paragraphs>100</Paragraphs>
  <Slides>21</Slides>
  <Notes>21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6" baseType="lpstr">
      <vt:lpstr>Arial</vt:lpstr>
      <vt:lpstr>Calibri</vt:lpstr>
      <vt:lpstr>ＭＳ Ｐゴシック</vt:lpstr>
      <vt:lpstr>Wingdings</vt:lpstr>
      <vt:lpstr>Θέμα του Office</vt:lpstr>
      <vt:lpstr>Ανάπτυξη Ανοικτού Ακαδημαϊκού Μαθήματος</vt:lpstr>
      <vt:lpstr>Σκοποί  ενότητας</vt:lpstr>
      <vt:lpstr>Περιεχόμενα ενότητας</vt:lpstr>
      <vt:lpstr>Οι υποδομές</vt:lpstr>
      <vt:lpstr>Οι υπηρεσίες</vt:lpstr>
      <vt:lpstr>Υποδομές και υπηρεσίες σχηματικά</vt:lpstr>
      <vt:lpstr>Λειτουργία διαδικτυακών καμερών</vt:lpstr>
      <vt:lpstr>Μεταφόρτωση αρχείων βίντεο</vt:lpstr>
      <vt:lpstr>Επεξεργασία και δημοσίευση αρχείων βίντεο</vt:lpstr>
      <vt:lpstr>Η πλατφόρμα Open Delos</vt:lpstr>
      <vt:lpstr>Open Delos</vt:lpstr>
      <vt:lpstr>Λειτουργίες της Open Delos</vt:lpstr>
      <vt:lpstr>Λειτουργία on line virtual editor</vt:lpstr>
      <vt:lpstr>Λειτουργία on line synchronizing tool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Uoa</cp:lastModifiedBy>
  <cp:revision>227</cp:revision>
  <dcterms:created xsi:type="dcterms:W3CDTF">2012-09-06T09:03:05Z</dcterms:created>
  <dcterms:modified xsi:type="dcterms:W3CDTF">2015-11-15T19:30:21Z</dcterms:modified>
</cp:coreProperties>
</file>