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08" r:id="rId2"/>
    <p:sldId id="311" r:id="rId3"/>
    <p:sldId id="319" r:id="rId4"/>
    <p:sldId id="329" r:id="rId5"/>
    <p:sldId id="313" r:id="rId6"/>
    <p:sldId id="330" r:id="rId7"/>
    <p:sldId id="320" r:id="rId8"/>
    <p:sldId id="318" r:id="rId9"/>
    <p:sldId id="312" r:id="rId10"/>
    <p:sldId id="309" r:id="rId11"/>
    <p:sldId id="314" r:id="rId12"/>
    <p:sldId id="315" r:id="rId13"/>
    <p:sldId id="316" r:id="rId14"/>
    <p:sldId id="317" r:id="rId15"/>
    <p:sldId id="322" r:id="rId16"/>
    <p:sldId id="323" r:id="rId17"/>
    <p:sldId id="324" r:id="rId18"/>
    <p:sldId id="325" r:id="rId19"/>
    <p:sldId id="326" r:id="rId20"/>
    <p:sldId id="328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FE702-85BA-45A7-ABE7-929C068F2127}" type="datetimeFigureOut">
              <a:rPr lang="el-GR" smtClean="0"/>
              <a:pPr/>
              <a:t>1/12/2015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46374-8FFB-45F6-A9ED-368606E2A89E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47002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AE0CD6-9126-4088-8943-5B636C0C7371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6679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14226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7150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65848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833823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54848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01857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 dirty="0"/>
          </a:p>
        </p:txBody>
      </p:sp>
      <p:pic>
        <p:nvPicPr>
          <p:cNvPr id="4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648"/>
            <a:ext cx="4147938" cy="817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0754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</a:t>
            </a:r>
            <a:r>
              <a:rPr lang="el-GR" sz="1000" baseline="0" dirty="0" err="1" smtClean="0">
                <a:solidFill>
                  <a:srgbClr val="5075BC"/>
                </a:solidFill>
                <a:ea typeface="+mn-ea"/>
                <a:cs typeface="+mn-cs"/>
              </a:rPr>
              <a:t>θρησκεία.Β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19929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94573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θρησκεία. Β: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4659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xmlns="" val="399508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</a:t>
            </a:r>
            <a:r>
              <a:rPr lang="el-GR" sz="1000" baseline="0" dirty="0" err="1" smtClean="0">
                <a:solidFill>
                  <a:srgbClr val="5075BC"/>
                </a:solidFill>
                <a:ea typeface="+mn-ea"/>
                <a:cs typeface="+mn-cs"/>
              </a:rPr>
              <a:t>θρησκεία.Β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338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</a:t>
            </a:r>
            <a:r>
              <a:rPr lang="el-GR" sz="1000" baseline="0" dirty="0" err="1" smtClean="0">
                <a:solidFill>
                  <a:srgbClr val="5075BC"/>
                </a:solidFill>
                <a:ea typeface="+mn-ea"/>
                <a:cs typeface="+mn-cs"/>
              </a:rPr>
              <a:t>θρησκεία.Β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5522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</a:t>
            </a:r>
            <a:r>
              <a:rPr lang="el-GR" sz="1000" baseline="0" dirty="0" err="1" smtClean="0">
                <a:solidFill>
                  <a:srgbClr val="5075BC"/>
                </a:solidFill>
                <a:ea typeface="+mn-ea"/>
                <a:cs typeface="+mn-cs"/>
              </a:rPr>
              <a:t>θρησκεία.Β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3741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74002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θρησκεία. Β: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77073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Ενότητα</a:t>
            </a:r>
            <a:r>
              <a:rPr lang="en-US" sz="100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l-GR" sz="1000" dirty="0" smtClean="0">
                <a:solidFill>
                  <a:srgbClr val="5075BC"/>
                </a:solidFill>
                <a:ea typeface="+mn-ea"/>
                <a:cs typeface="+mn-cs"/>
              </a:rPr>
              <a:t>Γ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</a:t>
            </a:r>
            <a:r>
              <a:rPr lang="en-US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: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 Μύθος και </a:t>
            </a:r>
            <a:r>
              <a:rPr lang="el-GR" sz="1000" baseline="0" dirty="0" err="1" smtClean="0">
                <a:solidFill>
                  <a:srgbClr val="5075BC"/>
                </a:solidFill>
                <a:ea typeface="+mn-ea"/>
                <a:cs typeface="+mn-cs"/>
              </a:rPr>
              <a:t>θρησκεία.Β</a:t>
            </a:r>
            <a:r>
              <a:rPr lang="el-GR" sz="1000" baseline="0" dirty="0" smtClean="0">
                <a:solidFill>
                  <a:srgbClr val="5075BC"/>
                </a:solidFill>
                <a:ea typeface="+mn-ea"/>
                <a:cs typeface="+mn-cs"/>
              </a:rPr>
              <a:t>: Μυστήρια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 descr="[DECORATIVE]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27011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5760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opencourses.uoa.gr/courses/PHIL5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etware.com/greece/athens-surroundings-gr-ath-aths.htm" TargetMode="External"/><Relationship Id="rId7" Type="http://schemas.openxmlformats.org/officeDocument/2006/relationships/hyperlink" Target="http://www.getty.edu/art/collection/objects/12837/attributed-to-painter-of-louvre-mnb-1148-apulian-red-figure-loutrophoros-greek-south-italian-apulian-about-330-bc/?dz=0.5000,0.8063,0.39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heoi.com/Galleries.html" TargetMode="External"/><Relationship Id="rId5" Type="http://schemas.openxmlformats.org/officeDocument/2006/relationships/hyperlink" Target="http://www.theoi.com/Gallery/K26.1.html" TargetMode="External"/><Relationship Id="rId4" Type="http://schemas.openxmlformats.org/officeDocument/2006/relationships/hyperlink" Target="https://commons.wikimedia.org/wiki/File:Eleusis2.jpg#/media/File:Eleusis2.jp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43050"/>
            <a:ext cx="7772400" cy="1785950"/>
          </a:xfrm>
        </p:spPr>
        <p:txBody>
          <a:bodyPr>
            <a:normAutofit fontScale="90000"/>
          </a:bodyPr>
          <a:lstStyle/>
          <a:p>
            <a:r>
              <a:rPr lang="el-GR" dirty="0"/>
              <a:t>ΚΦΑ 14 Εισαγωγή στην Αρχαία Ελληνική Μυθολογία</a:t>
            </a:r>
            <a:r>
              <a:rPr lang="en-US" dirty="0"/>
              <a:t> </a:t>
            </a:r>
            <a:r>
              <a:rPr lang="el-GR" dirty="0"/>
              <a:t>και </a:t>
            </a:r>
            <a:r>
              <a:rPr lang="el-GR" dirty="0" smtClean="0"/>
              <a:t>Θρησκεία</a:t>
            </a:r>
            <a:endParaRPr lang="en-US" sz="4800" dirty="0">
              <a:solidFill>
                <a:srgbClr val="5075BC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429000"/>
            <a:ext cx="7990656" cy="3168352"/>
          </a:xfrm>
        </p:spPr>
        <p:txBody>
          <a:bodyPr>
            <a:normAutofit fontScale="25000" lnSpcReduction="20000"/>
          </a:bodyPr>
          <a:lstStyle/>
          <a:p>
            <a:r>
              <a:rPr lang="el-GR" sz="11200" dirty="0" smtClean="0">
                <a:solidFill>
                  <a:srgbClr val="5075BC"/>
                </a:solidFill>
              </a:rPr>
              <a:t>Ενότητα</a:t>
            </a:r>
            <a:r>
              <a:rPr lang="en-US" sz="11200" dirty="0" smtClean="0">
                <a:solidFill>
                  <a:srgbClr val="5075BC"/>
                </a:solidFill>
              </a:rPr>
              <a:t> </a:t>
            </a:r>
            <a:r>
              <a:rPr lang="el-GR" sz="11200" dirty="0">
                <a:solidFill>
                  <a:srgbClr val="5075BC"/>
                </a:solidFill>
              </a:rPr>
              <a:t>Γ </a:t>
            </a:r>
            <a:r>
              <a:rPr lang="en-US" sz="11200" dirty="0" smtClean="0">
                <a:solidFill>
                  <a:srgbClr val="5075BC"/>
                </a:solidFill>
              </a:rPr>
              <a:t>:</a:t>
            </a:r>
            <a:r>
              <a:rPr lang="el-GR" sz="11200" dirty="0" smtClean="0">
                <a:solidFill>
                  <a:srgbClr val="5075BC"/>
                </a:solidFill>
              </a:rPr>
              <a:t> </a:t>
            </a:r>
            <a:r>
              <a:rPr lang="el-GR" sz="11200" dirty="0" smtClean="0"/>
              <a:t>Μύθος και θρησκεία. Β: Μυστήρια</a:t>
            </a:r>
          </a:p>
          <a:p>
            <a:r>
              <a:rPr lang="el-GR" sz="11200" dirty="0" smtClean="0"/>
              <a:t>Μάθημα 6</a:t>
            </a:r>
            <a:r>
              <a:rPr lang="el-GR" sz="11200" baseline="30000" dirty="0" smtClean="0"/>
              <a:t>ο</a:t>
            </a:r>
            <a:r>
              <a:rPr lang="el-GR" sz="11200" dirty="0" smtClean="0"/>
              <a:t>: «Η Δήμητρα</a:t>
            </a:r>
            <a:r>
              <a:rPr lang="el-GR" sz="11200" dirty="0"/>
              <a:t>, η Περσεφόνη και τα Ελευσίνια </a:t>
            </a:r>
            <a:r>
              <a:rPr lang="el-GR" sz="11200" dirty="0" smtClean="0"/>
              <a:t>Μυστήρια»</a:t>
            </a:r>
            <a:endParaRPr lang="en-US" sz="11200" dirty="0"/>
          </a:p>
          <a:p>
            <a:endParaRPr lang="el-GR" sz="11200" dirty="0"/>
          </a:p>
          <a:p>
            <a:r>
              <a:rPr lang="el-GR" sz="11200" dirty="0" smtClean="0"/>
              <a:t>Σοφία</a:t>
            </a:r>
            <a:r>
              <a:rPr lang="en-US" sz="11200" dirty="0" smtClean="0"/>
              <a:t> </a:t>
            </a:r>
            <a:r>
              <a:rPr lang="el-GR" sz="11200" dirty="0" smtClean="0"/>
              <a:t>Παπαϊωάννου</a:t>
            </a:r>
            <a:endParaRPr lang="el-GR" sz="11200" dirty="0"/>
          </a:p>
          <a:p>
            <a:r>
              <a:rPr lang="el-GR" sz="11200" dirty="0" smtClean="0"/>
              <a:t>Φιλοσοφική Σχολή</a:t>
            </a:r>
            <a:endParaRPr lang="el-GR" sz="11200" dirty="0"/>
          </a:p>
          <a:p>
            <a:r>
              <a:rPr lang="el-GR" sz="11200" dirty="0" smtClean="0"/>
              <a:t>Τμήμα Φιλολογίας</a:t>
            </a:r>
            <a:endParaRPr lang="en-US" sz="11200" dirty="0"/>
          </a:p>
          <a:p>
            <a:endParaRPr lang="el-GR" sz="11200" dirty="0" smtClean="0"/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el-GR" dirty="0" smtClean="0"/>
              <a:t>Η ερμηνεία του </a:t>
            </a:r>
            <a:r>
              <a:rPr lang="el-GR" i="1" dirty="0" smtClean="0"/>
              <a:t>Ύμνου</a:t>
            </a:r>
            <a:endParaRPr lang="en-US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502175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l-GR" sz="3500" b="1" dirty="0" smtClean="0"/>
              <a:t>Διπλή ερμηνευτική οπτική: αρσενική και θηλυκή</a:t>
            </a:r>
          </a:p>
          <a:p>
            <a:pPr lvl="0">
              <a:buNone/>
            </a:pPr>
            <a:endParaRPr lang="el-GR" sz="3500" b="1" dirty="0" smtClean="0"/>
          </a:p>
          <a:p>
            <a:pPr lvl="0">
              <a:buNone/>
            </a:pPr>
            <a:r>
              <a:rPr lang="el-GR" sz="3500" b="1" dirty="0" smtClean="0"/>
              <a:t>Πολλαπλά Δίπολα</a:t>
            </a:r>
            <a:endParaRPr lang="el-GR" sz="3500" dirty="0" smtClean="0"/>
          </a:p>
          <a:p>
            <a:r>
              <a:rPr lang="el-GR" dirty="0" smtClean="0"/>
              <a:t>ζωή</a:t>
            </a:r>
            <a:r>
              <a:rPr lang="en-US" sz="3000" dirty="0" smtClean="0"/>
              <a:t>/</a:t>
            </a:r>
            <a:r>
              <a:rPr lang="el-GR" sz="3000" dirty="0" smtClean="0"/>
              <a:t>θάνατος</a:t>
            </a:r>
          </a:p>
          <a:p>
            <a:r>
              <a:rPr lang="el-GR" sz="3000" dirty="0" smtClean="0"/>
              <a:t>γονιμότητα</a:t>
            </a:r>
            <a:r>
              <a:rPr lang="en-US" sz="3000" dirty="0" smtClean="0"/>
              <a:t>/</a:t>
            </a:r>
            <a:r>
              <a:rPr lang="el-GR" sz="3000" dirty="0" smtClean="0"/>
              <a:t>στειρότητα</a:t>
            </a:r>
          </a:p>
          <a:p>
            <a:r>
              <a:rPr lang="el-GR" sz="3000" dirty="0" smtClean="0"/>
              <a:t>παρθενία</a:t>
            </a:r>
            <a:r>
              <a:rPr lang="en-US" sz="3000" dirty="0" smtClean="0"/>
              <a:t>/</a:t>
            </a:r>
            <a:r>
              <a:rPr lang="el-GR" sz="3000" dirty="0" smtClean="0"/>
              <a:t>σεξουαλική βία</a:t>
            </a:r>
          </a:p>
          <a:p>
            <a:r>
              <a:rPr lang="el-GR" sz="3000" dirty="0" smtClean="0"/>
              <a:t>Θηλυκό/αρσενικό </a:t>
            </a:r>
            <a:r>
              <a:rPr lang="el-GR" dirty="0" smtClean="0"/>
              <a:t>(βλ. αρχικοί στίχοι)</a:t>
            </a:r>
          </a:p>
          <a:p>
            <a:pPr marL="0" indent="0" defTabSz="454025">
              <a:buNone/>
              <a:tabLst>
                <a:tab pos="2952750" algn="l"/>
              </a:tabLst>
            </a:pPr>
            <a:endParaRPr lang="el-GR" sz="3500" b="1" dirty="0" smtClean="0"/>
          </a:p>
          <a:p>
            <a:pPr marL="0" indent="0" defTabSz="454025">
              <a:buNone/>
              <a:tabLst>
                <a:tab pos="2952750" algn="l"/>
              </a:tabLst>
            </a:pPr>
            <a:r>
              <a:rPr lang="el-GR" sz="3500" b="1" dirty="0" smtClean="0"/>
              <a:t>Η συμβολή των γυναικών στην διατήρηση της ιδεολογίας της ‘πόλεως’ </a:t>
            </a:r>
            <a:endParaRPr lang="en-US" sz="3500" dirty="0" smtClean="0">
              <a:cs typeface="Times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l-GR" dirty="0" smtClean="0"/>
              <a:t>Εναλλακτική Ερμηνεία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l-GR" b="1" dirty="0" smtClean="0"/>
              <a:t>Μύθος για την τελετή ενηλικίωσης των γυναικών</a:t>
            </a:r>
            <a:r>
              <a:rPr lang="en-US" b="1" dirty="0" smtClean="0"/>
              <a:t>: </a:t>
            </a:r>
            <a:r>
              <a:rPr lang="el-GR" b="1" dirty="0" smtClean="0"/>
              <a:t>Αποχωρισμός-Περιθωριοποίηση-Επανένταξη (ΑΠΕ) 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Παρθένα (Κόρη)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οριακή ζώνη</a:t>
            </a:r>
            <a:r>
              <a:rPr lang="en-US" dirty="0" smtClean="0"/>
              <a:t>– </a:t>
            </a:r>
            <a:r>
              <a:rPr lang="el-GR" dirty="0" smtClean="0"/>
              <a:t>συνήθως ένα λιβάδι ή μια παραλία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κυνηγός με σεξουαλικές ορέξεις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κόρη (συνήθως) προστατεύεται/θρηνείται από κάποιον ηλικιωμένο άνδρα ή γυναίκα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απαγωγή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απαγωγή αποδίδεται ως θάνατος ή μεταμόρφωση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(</a:t>
            </a:r>
            <a:r>
              <a:rPr lang="el-GR" dirty="0" smtClean="0"/>
              <a:t>ενίοτε) επιστροφή ως σύζυγος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l-GR" dirty="0" smtClean="0"/>
              <a:t>Εναλλακτική Ερμηνεία 2 (συνέχεια)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000108"/>
            <a:ext cx="8496944" cy="54292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l-GR" b="1" dirty="0" smtClean="0"/>
              <a:t>Αποχώρηση/Καταστροφή/Επιστροφή</a:t>
            </a:r>
            <a:r>
              <a:rPr lang="en-US" b="1" dirty="0" smtClean="0"/>
              <a:t> (</a:t>
            </a:r>
            <a:r>
              <a:rPr lang="el-GR" b="1" dirty="0" smtClean="0"/>
              <a:t>ΑΚΕ</a:t>
            </a:r>
            <a:r>
              <a:rPr lang="en-US" b="1" dirty="0" smtClean="0"/>
              <a:t>)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Απώλεια / Διαμάχη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Αποχώρηση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Μεταμφίεση στη διάρκεια της απουσίας ή κατά την επιστροφή (συχνά συνοδευόμενη από ιστορίες παραπλανητικές)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Φιλοξενία στον περιπλανώμενο ήρωα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Αναγνώριση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Καταστροφή στη διάρκεια της απουσίας του ήρωα, συχνά προκληθείσα από την απουσία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Συμφιλίωση και Επιστροφή του Ήρωα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Ο Τριπτόλεμος δέχεται σπόρους από σιτάρι από τη Δήμητρα και ευχές από την Περσεφόνη&#10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283968" y="1411554"/>
            <a:ext cx="3528392" cy="5094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Θέση κειμένου 7" descr="&#10;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b="1" dirty="0" smtClean="0"/>
              <a:t>Εικόνα 2.</a:t>
            </a:r>
          </a:p>
          <a:p>
            <a:r>
              <a:rPr lang="el-GR" dirty="0" smtClean="0"/>
              <a:t>Ο</a:t>
            </a:r>
            <a:r>
              <a:rPr lang="el-GR" dirty="0"/>
              <a:t> Τριπτόλεμος δέχεται σπόρους από σιτάρι από τη Δήμητρα και ευχές από την Περσεφόνη</a:t>
            </a:r>
          </a:p>
        </p:txBody>
      </p:sp>
      <p:sp>
        <p:nvSpPr>
          <p:cNvPr id="7" name="Τίτλος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Τριπτόλεμος, Δήμητρα και Περσεφόνη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Θέση κειμένου 9"/>
          <p:cNvSpPr>
            <a:spLocks noGrp="1"/>
          </p:cNvSpPr>
          <p:nvPr>
            <p:ph type="body" sz="half" idx="2"/>
          </p:nvPr>
        </p:nvSpPr>
        <p:spPr>
          <a:xfrm>
            <a:off x="356996" y="3861048"/>
            <a:ext cx="2990868" cy="1467544"/>
          </a:xfrm>
        </p:spPr>
        <p:txBody>
          <a:bodyPr>
            <a:normAutofit fontScale="85000" lnSpcReduction="10000"/>
          </a:bodyPr>
          <a:lstStyle/>
          <a:p>
            <a:r>
              <a:rPr lang="el-GR" b="1" dirty="0" smtClean="0"/>
              <a:t>Εικόνα 3. </a:t>
            </a:r>
            <a:r>
              <a:rPr lang="el-GR" dirty="0" smtClean="0"/>
              <a:t>Ελευσίνια μυστήρια. Δήμητρα και Πλούτος</a:t>
            </a:r>
            <a:r>
              <a:rPr lang="en-US" dirty="0" smtClean="0"/>
              <a:t>, </a:t>
            </a:r>
            <a:r>
              <a:rPr lang="el-GR" dirty="0" smtClean="0"/>
              <a:t>Ερυθρόμορφη λουτροφόρος από την </a:t>
            </a:r>
            <a:r>
              <a:rPr lang="el-GR" dirty="0" err="1" smtClean="0"/>
              <a:t>Απουλήια</a:t>
            </a:r>
            <a:r>
              <a:rPr lang="el-GR" dirty="0" smtClean="0"/>
              <a:t>. </a:t>
            </a:r>
            <a:r>
              <a:rPr lang="el-GR" dirty="0" err="1" smtClean="0"/>
              <a:t>περ</a:t>
            </a:r>
            <a:r>
              <a:rPr lang="el-GR" dirty="0" smtClean="0"/>
              <a:t>. 4</a:t>
            </a:r>
            <a:r>
              <a:rPr lang="el-GR" baseline="30000" dirty="0" smtClean="0"/>
              <a:t>ος</a:t>
            </a:r>
            <a:r>
              <a:rPr lang="el-GR" dirty="0" smtClean="0"/>
              <a:t> αι. </a:t>
            </a:r>
            <a:r>
              <a:rPr lang="el-GR" dirty="0" err="1" smtClean="0"/>
              <a:t>π.Χ.</a:t>
            </a:r>
            <a:r>
              <a:rPr lang="en-US" dirty="0" smtClean="0"/>
              <a:t>, </a:t>
            </a:r>
            <a:r>
              <a:rPr lang="en-US" dirty="0"/>
              <a:t>The J. Paul Getty Museum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116632"/>
            <a:ext cx="3106688" cy="2363312"/>
          </a:xfrm>
        </p:spPr>
        <p:txBody>
          <a:bodyPr>
            <a:normAutofit/>
          </a:bodyPr>
          <a:lstStyle/>
          <a:p>
            <a:r>
              <a:rPr lang="el-GR" dirty="0" smtClean="0"/>
              <a:t>Δήμητρα και </a:t>
            </a:r>
            <a:r>
              <a:rPr lang="el-GR" dirty="0" smtClean="0"/>
              <a:t>Πλούτος</a:t>
            </a:r>
            <a:endParaRPr lang="el-GR" dirty="0"/>
          </a:p>
        </p:txBody>
      </p:sp>
      <p:pic>
        <p:nvPicPr>
          <p:cNvPr id="12" name="Θέση εικόνας 11" descr=" Eleusinian Demeter &amp; Plutus, Apulian red-figure&#10;loutrophoros C4th B.C., The J. Paul Getty Museum&#10;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5" b="295"/>
          <a:stretch/>
        </p:blipFill>
        <p:spPr>
          <a:xfrm>
            <a:off x="3707904" y="332656"/>
            <a:ext cx="5184576" cy="5715916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066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55777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Το </a:t>
            </a:r>
            <a:r>
              <a:rPr lang="el-GR" sz="2800" dirty="0"/>
              <a:t>παρόν έργο αποτελεί την έκδοση </a:t>
            </a:r>
            <a:r>
              <a:rPr lang="el-GR" sz="2800" dirty="0" smtClean="0"/>
              <a:t>1.0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26865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 dirty="0" smtClean="0"/>
              <a:t>Σοφία Παπαϊωάννου 2014</a:t>
            </a:r>
            <a:r>
              <a:rPr lang="en-US" sz="2000" dirty="0" smtClean="0"/>
              <a:t>.</a:t>
            </a:r>
            <a:r>
              <a:rPr lang="el-GR" sz="2000" dirty="0" smtClean="0"/>
              <a:t> Σοφία Παπαϊωάννου 2014. Τίτλος μαθήματος: «Εισαγωγή στην Αρχαία Ελληνική Μυθολογία</a:t>
            </a:r>
            <a:r>
              <a:rPr lang="en-US" sz="2000" dirty="0" smtClean="0"/>
              <a:t> </a:t>
            </a:r>
            <a:r>
              <a:rPr lang="el-GR" sz="2000" dirty="0" smtClean="0"/>
              <a:t>και Θρησκεία. Τίτλος ενότητας «</a:t>
            </a:r>
            <a:r>
              <a:rPr lang="el-GR" sz="2000" dirty="0"/>
              <a:t>Ενότητα</a:t>
            </a:r>
            <a:r>
              <a:rPr lang="en-US" sz="2000" dirty="0"/>
              <a:t> </a:t>
            </a:r>
            <a:r>
              <a:rPr lang="el-GR" sz="2000" dirty="0"/>
              <a:t>Γ </a:t>
            </a:r>
            <a:r>
              <a:rPr lang="en-US" sz="2000" dirty="0"/>
              <a:t>:</a:t>
            </a:r>
            <a:r>
              <a:rPr lang="el-GR" sz="2000" dirty="0"/>
              <a:t> Μύθος και θρησκεία. Β: </a:t>
            </a:r>
            <a:r>
              <a:rPr lang="el-GR" sz="2000" dirty="0" smtClean="0"/>
              <a:t>Μυστήρια»</a:t>
            </a:r>
            <a:r>
              <a:rPr lang="en-US" sz="2000" dirty="0" smtClean="0"/>
              <a:t> </a:t>
            </a:r>
            <a:r>
              <a:rPr lang="el-GR" sz="2000" dirty="0"/>
              <a:t>Μάθημα 6</a:t>
            </a:r>
            <a:r>
              <a:rPr lang="el-GR" sz="2000" baseline="30000" dirty="0"/>
              <a:t>ο</a:t>
            </a:r>
            <a:r>
              <a:rPr lang="el-GR" sz="2000" dirty="0"/>
              <a:t>: «Η Δήμητρα, η Περσεφόνη και τα Ελευσίνια Μυστήρια</a:t>
            </a:r>
            <a:r>
              <a:rPr lang="el-GR" sz="2000" dirty="0" smtClean="0"/>
              <a:t>». </a:t>
            </a:r>
            <a:r>
              <a:rPr lang="el-GR" sz="2000" dirty="0"/>
              <a:t>Έκδοση: 1.0. Αθήνα 2014. </a:t>
            </a:r>
            <a:endParaRPr lang="en-US" sz="2000" dirty="0" smtClean="0"/>
          </a:p>
          <a:p>
            <a:pPr marL="0" lvl="0" indent="0">
              <a:buNone/>
            </a:pPr>
            <a:r>
              <a:rPr lang="el-GR" sz="2000" dirty="0" smtClean="0"/>
              <a:t>Διαθέσιμο </a:t>
            </a:r>
            <a:r>
              <a:rPr lang="el-GR" sz="2000" dirty="0"/>
              <a:t>από τη δικτυακή διεύθυνση: </a:t>
            </a:r>
            <a:r>
              <a:rPr lang="el-GR" sz="2000" dirty="0" smtClean="0"/>
              <a:t> </a:t>
            </a:r>
            <a:r>
              <a:rPr lang="el-GR" sz="2000" dirty="0"/>
              <a:t>(</a:t>
            </a:r>
            <a:r>
              <a:rPr lang="en-US" sz="2000" dirty="0">
                <a:hlinkClick r:id="rId3" tooltip="Αυτή η εξωτερική σύνδεση θα ανοίξει σε ένα νέο παράθυρο"/>
              </a:rPr>
              <a:t>http://opencourses.uoa.gr/courses/PHIL5</a:t>
            </a:r>
            <a:r>
              <a:rPr lang="en-US" sz="2000" dirty="0" smtClean="0">
                <a:hlinkClick r:id="rId3" tooltip="Αυτή η εξωτερική σύνδεση θα ανοίξει σε ένα νέο παράθυρο"/>
              </a:rPr>
              <a:t>/</a:t>
            </a:r>
            <a:r>
              <a:rPr lang="en-US" sz="2000" dirty="0" smtClean="0"/>
              <a:t>)</a:t>
            </a:r>
            <a:endParaRPr lang="el-GR" sz="2000" dirty="0"/>
          </a:p>
          <a:p>
            <a:pPr marL="0" indent="0">
              <a:buNone/>
            </a:pPr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421730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703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0364" y="0"/>
            <a:ext cx="8363272" cy="838446"/>
          </a:xfrm>
        </p:spPr>
        <p:txBody>
          <a:bodyPr>
            <a:normAutofit/>
          </a:bodyPr>
          <a:lstStyle/>
          <a:p>
            <a:r>
              <a:rPr lang="el-GR" dirty="0" smtClean="0"/>
              <a:t>Τα Ελευσίνια Μυστήρια (1)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785794"/>
            <a:ext cx="8784976" cy="5857916"/>
          </a:xfrm>
        </p:spPr>
        <p:txBody>
          <a:bodyPr>
            <a:normAutofit fontScale="77500" lnSpcReduction="20000"/>
          </a:bodyPr>
          <a:lstStyle/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Η ξεχωριστή θέση της Αθήνας </a:t>
            </a:r>
            <a:endParaRPr lang="en-US" sz="3800" dirty="0" smtClean="0">
              <a:cs typeface="Times" charset="0"/>
            </a:endParaRPr>
          </a:p>
          <a:p>
            <a:pPr defTabSz="454025">
              <a:buNone/>
            </a:pPr>
            <a:r>
              <a:rPr lang="en-US" sz="3800" dirty="0" smtClean="0">
                <a:cs typeface="Times" charset="0"/>
              </a:rPr>
              <a:t>  </a:t>
            </a:r>
            <a:r>
              <a:rPr lang="el-GR" sz="3800" dirty="0" smtClean="0">
                <a:cs typeface="Times" charset="0"/>
              </a:rPr>
              <a:t>Υποψήφιοι προς μύηση (</a:t>
            </a:r>
            <a:r>
              <a:rPr lang="el-GR" sz="3800" i="1" dirty="0" smtClean="0">
                <a:cs typeface="Times" charset="0"/>
              </a:rPr>
              <a:t>Μύστες</a:t>
            </a:r>
            <a:r>
              <a:rPr lang="el-GR" sz="3800" dirty="0" smtClean="0">
                <a:cs typeface="Times" charset="0"/>
              </a:rPr>
              <a:t>) &lt; </a:t>
            </a:r>
            <a:r>
              <a:rPr lang="el-GR" sz="3800" dirty="0" err="1" smtClean="0">
                <a:cs typeface="Times" charset="0"/>
              </a:rPr>
              <a:t>μύω</a:t>
            </a:r>
            <a:endParaRPr lang="el-GR" sz="3800" dirty="0" smtClean="0">
              <a:cs typeface="Times" charset="0"/>
            </a:endParaRPr>
          </a:p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Άκρα μυστικότητα των τελετουργικών δρωμένων (</a:t>
            </a:r>
            <a:r>
              <a:rPr lang="el-GR" sz="3800" i="1" dirty="0" smtClean="0">
                <a:cs typeface="Times" charset="0"/>
              </a:rPr>
              <a:t>όργια</a:t>
            </a:r>
            <a:r>
              <a:rPr lang="el-GR" sz="3800" dirty="0" smtClean="0">
                <a:cs typeface="Times" charset="0"/>
              </a:rPr>
              <a:t>) </a:t>
            </a:r>
          </a:p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Ανοιχτά σε όλους τους ενήλικες που μιλούσαν ελληνικά και δεν είχαν διαπράξει φόνο. Ανοιχτά ακόμη και τις γυναίκες, και στους δούλους.  (σε αντίθεση με τις υπόλοιπες σημαντικές λατρευτικές τελετές) </a:t>
            </a:r>
          </a:p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Στάδια της μύησης </a:t>
            </a:r>
          </a:p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    Ελάσσονα μυστήρια: προκαταρτικό στάδιο στη μύηση (κατά τον μήνα </a:t>
            </a:r>
            <a:r>
              <a:rPr lang="el-GR" sz="3800" dirty="0" err="1" smtClean="0">
                <a:cs typeface="Times" charset="0"/>
              </a:rPr>
              <a:t>Ανθεστηριώνα</a:t>
            </a:r>
            <a:r>
              <a:rPr lang="el-GR" sz="3800" dirty="0" smtClean="0">
                <a:cs typeface="Times" charset="0"/>
              </a:rPr>
              <a:t>)</a:t>
            </a:r>
          </a:p>
          <a:p>
            <a:pPr defTabSz="454025">
              <a:buNone/>
            </a:pPr>
            <a:r>
              <a:rPr lang="el-GR" sz="3800" dirty="0" smtClean="0">
                <a:cs typeface="Times" charset="0"/>
              </a:rPr>
              <a:t>    Μείζονα μυστήρια (κατά τον μήνα Βοηδρομιώνα – 2</a:t>
            </a:r>
            <a:r>
              <a:rPr lang="el-GR" sz="3800" baseline="30000" dirty="0" smtClean="0">
                <a:cs typeface="Times" charset="0"/>
              </a:rPr>
              <a:t>ο</a:t>
            </a:r>
            <a:r>
              <a:rPr lang="el-GR" sz="3800" dirty="0" smtClean="0">
                <a:cs typeface="Times" charset="0"/>
              </a:rPr>
              <a:t> μισό)</a:t>
            </a:r>
            <a:r>
              <a:rPr lang="el-GR" dirty="0" smtClean="0">
                <a:cs typeface="Times" charset="0"/>
              </a:rPr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34" y="1043449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l-GR" sz="2000" b="1" dirty="0" smtClean="0"/>
          </a:p>
          <a:p>
            <a:pPr marL="0" indent="0">
              <a:buNone/>
            </a:pPr>
            <a:r>
              <a:rPr lang="el-GR" sz="2000" b="1" dirty="0" smtClean="0"/>
              <a:t>Εικόνα 1</a:t>
            </a:r>
            <a:r>
              <a:rPr lang="en-US" sz="2000" b="1" dirty="0"/>
              <a:t>. </a:t>
            </a:r>
            <a:r>
              <a:rPr lang="en-US" sz="2000" dirty="0" smtClean="0"/>
              <a:t>Eleusis, Sanctuary of Demeter </a:t>
            </a:r>
            <a:r>
              <a:rPr lang="en-US" sz="2000" dirty="0" smtClean="0">
                <a:hlinkClick r:id="rId3"/>
              </a:rPr>
              <a:t>http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www.planetware.com/greece/athens-surroundings-gr-ath-aths.htm</a:t>
            </a:r>
            <a:r>
              <a:rPr lang="en-US" sz="2000" dirty="0" smtClean="0"/>
              <a:t> </a:t>
            </a:r>
            <a:r>
              <a:rPr lang="el-GR" sz="2000" dirty="0" smtClean="0"/>
              <a:t>με παροχή κώδικα  ενσωμάτωσης. </a:t>
            </a:r>
          </a:p>
          <a:p>
            <a:pPr marL="0" indent="0">
              <a:buNone/>
            </a:pPr>
            <a:r>
              <a:rPr lang="el-GR" sz="2000" b="1" dirty="0" smtClean="0"/>
              <a:t>Εικόνα 2</a:t>
            </a:r>
            <a:r>
              <a:rPr lang="el-GR" sz="2000" dirty="0" smtClean="0"/>
              <a:t>. </a:t>
            </a:r>
            <a:r>
              <a:rPr lang="en-US" sz="2000" dirty="0" smtClean="0"/>
              <a:t>“</a:t>
            </a:r>
            <a:r>
              <a:rPr lang="el-GR" sz="2000" dirty="0" smtClean="0"/>
              <a:t>Ο</a:t>
            </a:r>
            <a:r>
              <a:rPr lang="el-GR" sz="2000" dirty="0"/>
              <a:t> Τριπτόλεμος δέχεται σπόρους από σιτάρι από τη Δήμητρα και ευχές από την </a:t>
            </a:r>
            <a:r>
              <a:rPr lang="el-GR" sz="2000" dirty="0" smtClean="0"/>
              <a:t>Περσεφόνη</a:t>
            </a:r>
            <a:r>
              <a:rPr lang="en-US" sz="2000" dirty="0" smtClean="0"/>
              <a:t>”</a:t>
            </a:r>
            <a:r>
              <a:rPr lang="el-GR" sz="2000" dirty="0" smtClean="0"/>
              <a:t>, </a:t>
            </a:r>
            <a:r>
              <a:rPr lang="en-US" sz="2000" dirty="0" smtClean="0"/>
              <a:t>Category: Great Eleusinian relief in the National Archaeological Museum of Athens</a:t>
            </a:r>
            <a:r>
              <a:rPr lang="el-GR" sz="2000" dirty="0" smtClean="0"/>
              <a:t>,  </a:t>
            </a:r>
            <a:r>
              <a:rPr lang="en-US" sz="2000" dirty="0"/>
              <a:t>"Eleusis2" </a:t>
            </a:r>
            <a:r>
              <a:rPr lang="el-GR" sz="2000" dirty="0"/>
              <a:t>από τον </a:t>
            </a:r>
            <a:r>
              <a:rPr lang="en-US" sz="2000" dirty="0"/>
              <a:t>Napoleon </a:t>
            </a:r>
            <a:r>
              <a:rPr lang="en-US" sz="2000" dirty="0" err="1"/>
              <a:t>Vier</a:t>
            </a:r>
            <a:r>
              <a:rPr lang="en-US" sz="2000" dirty="0"/>
              <a:t> from </a:t>
            </a:r>
            <a:r>
              <a:rPr lang="en-US" sz="2000" dirty="0" err="1"/>
              <a:t>nl</a:t>
            </a:r>
            <a:r>
              <a:rPr lang="en-US" sz="2000" dirty="0"/>
              <a:t>. </a:t>
            </a:r>
            <a:r>
              <a:rPr lang="el-GR" sz="2000" dirty="0"/>
              <a:t>Υπό την άδεια </a:t>
            </a:r>
            <a:r>
              <a:rPr lang="en-US" sz="2000" dirty="0"/>
              <a:t>CC BY-SA 3.0 </a:t>
            </a:r>
            <a:r>
              <a:rPr lang="el-GR" sz="2000" dirty="0"/>
              <a:t>μέσω </a:t>
            </a:r>
            <a:r>
              <a:rPr lang="en-US" sz="2000" dirty="0"/>
              <a:t>Wikimedia Commons - </a:t>
            </a:r>
            <a:r>
              <a:rPr lang="en-US" sz="2000" dirty="0">
                <a:hlinkClick r:id="rId4"/>
              </a:rPr>
              <a:t>https://commons.wikimedia.org/wiki/File:Eleusis2.jpg#/media/File:Eleusis2.jpg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/>
              <a:t>Εικόνα 3.</a:t>
            </a:r>
            <a:r>
              <a:rPr lang="el-GR" sz="2000" dirty="0" smtClean="0"/>
              <a:t>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www.theoi.com/Gallery/K26.1.html</a:t>
            </a:r>
            <a:r>
              <a:rPr lang="en-US" sz="2000" dirty="0" smtClean="0"/>
              <a:t> </a:t>
            </a:r>
            <a:r>
              <a:rPr lang="en-US" sz="2000" dirty="0"/>
              <a:t>. </a:t>
            </a:r>
            <a:r>
              <a:rPr lang="el-GR" sz="2000" dirty="0"/>
              <a:t>Περί των δικαιωμάτων χρήσης των περιεχομένων </a:t>
            </a:r>
            <a:r>
              <a:rPr lang="en-US" sz="2000" dirty="0">
                <a:hlinkClick r:id="rId6"/>
              </a:rPr>
              <a:t>http://www.theoi.com/Galleries.html</a:t>
            </a:r>
            <a:r>
              <a:rPr lang="en-US" sz="2000" dirty="0"/>
              <a:t> </a:t>
            </a:r>
            <a:r>
              <a:rPr lang="en-US" sz="2000" dirty="0" smtClean="0"/>
              <a:t>. </a:t>
            </a:r>
            <a:br>
              <a:rPr lang="en-US" sz="2000" dirty="0" smtClean="0"/>
            </a:br>
            <a:r>
              <a:rPr lang="en-US" sz="2000" dirty="0" smtClean="0"/>
              <a:t>A</a:t>
            </a:r>
            <a:r>
              <a:rPr lang="el-GR" sz="2000" dirty="0" err="1" smtClean="0"/>
              <a:t>πό</a:t>
            </a:r>
            <a:r>
              <a:rPr lang="el-GR" sz="2000" dirty="0" smtClean="0"/>
              <a:t> το αντικείμενο του </a:t>
            </a:r>
            <a:r>
              <a:rPr lang="en-US" sz="2000" dirty="0" smtClean="0"/>
              <a:t>M</a:t>
            </a:r>
            <a:r>
              <a:rPr lang="el-GR" sz="2000" dirty="0" err="1" smtClean="0"/>
              <a:t>ουσείου</a:t>
            </a:r>
            <a:r>
              <a:rPr lang="el-GR" sz="2000" dirty="0" smtClean="0"/>
              <a:t> </a:t>
            </a:r>
            <a:r>
              <a:rPr lang="en-US" sz="2000" dirty="0" smtClean="0"/>
              <a:t>Getty </a:t>
            </a:r>
            <a:r>
              <a:rPr lang="en-US" sz="2000" dirty="0" smtClean="0">
                <a:hlinkClick r:id="rId7"/>
              </a:rPr>
              <a:t>http</a:t>
            </a:r>
            <a:r>
              <a:rPr lang="en-US" sz="2000" dirty="0">
                <a:hlinkClick r:id="rId7"/>
              </a:rPr>
              <a:t>://www.getty.edu/art/collection/objects/12837/attributed-to-painter-of-louvre-mnb-1148-apulian-red-figure-loutrophoros-greek-south-italian-apulian-about-330-bc/?</a:t>
            </a:r>
            <a:r>
              <a:rPr lang="en-US" sz="2000" dirty="0" smtClean="0">
                <a:hlinkClick r:id="rId7"/>
              </a:rPr>
              <a:t>dz=0.5000,0.8063,0.39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xmlns="" val="23081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l-GR" dirty="0"/>
              <a:t>Τα Ελευσίνια </a:t>
            </a:r>
            <a:r>
              <a:rPr lang="el-GR" dirty="0" smtClean="0"/>
              <a:t>Μυστήρια(2)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328592"/>
          </a:xfrm>
        </p:spPr>
        <p:txBody>
          <a:bodyPr>
            <a:noAutofit/>
          </a:bodyPr>
          <a:lstStyle/>
          <a:p>
            <a:pPr defTabSz="454025">
              <a:buNone/>
            </a:pPr>
            <a:r>
              <a:rPr lang="el-GR" sz="2800" b="1" dirty="0" smtClean="0">
                <a:cs typeface="Times" charset="0"/>
              </a:rPr>
              <a:t>Τελετουργικό των Μυστηρίων 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Δίμηνη εκεχειρία.  Προκήρυξη/πρόσκληση ανά την Ελλάδα από τους κήρυκες (</a:t>
            </a:r>
            <a:r>
              <a:rPr lang="el-GR" sz="2800" dirty="0" err="1" smtClean="0">
                <a:cs typeface="Times" charset="0"/>
              </a:rPr>
              <a:t>Ευμολπίδες</a:t>
            </a:r>
            <a:r>
              <a:rPr lang="el-GR" sz="2800" dirty="0" smtClean="0">
                <a:cs typeface="Times" charset="0"/>
              </a:rPr>
              <a:t>, Κήρυκες). 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14</a:t>
            </a:r>
            <a:r>
              <a:rPr lang="el-GR" sz="2800" baseline="30000" dirty="0" smtClean="0">
                <a:cs typeface="Times" charset="0"/>
              </a:rPr>
              <a:t>η</a:t>
            </a:r>
            <a:r>
              <a:rPr lang="el-GR" sz="2800" dirty="0" smtClean="0">
                <a:cs typeface="Times" charset="0"/>
              </a:rPr>
              <a:t> </a:t>
            </a:r>
            <a:r>
              <a:rPr lang="el-GR" sz="2800" dirty="0" err="1" smtClean="0">
                <a:cs typeface="Times" charset="0"/>
              </a:rPr>
              <a:t>Βοηδρ</a:t>
            </a:r>
            <a:r>
              <a:rPr lang="el-GR" sz="2800" dirty="0" smtClean="0">
                <a:cs typeface="Times" charset="0"/>
              </a:rPr>
              <a:t>. – τα ιερά αντικείμενα στην Αθήνα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Προετοιμασία εννέα ημερών 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b="1" dirty="0" smtClean="0">
                <a:cs typeface="Times" charset="0"/>
              </a:rPr>
              <a:t>1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μέρα: </a:t>
            </a:r>
            <a:r>
              <a:rPr lang="el-GR" sz="2800" i="1" dirty="0" err="1" smtClean="0">
                <a:cs typeface="Times" charset="0"/>
              </a:rPr>
              <a:t>Πρόρρησις</a:t>
            </a:r>
            <a:r>
              <a:rPr lang="el-GR" sz="2800" dirty="0" smtClean="0">
                <a:cs typeface="Times" charset="0"/>
              </a:rPr>
              <a:t> στην Αγορά (στοά Ποικίλη) από τον Άρχοντα Βασιλέα </a:t>
            </a:r>
          </a:p>
          <a:p>
            <a:pPr defTabSz="454025">
              <a:buNone/>
            </a:pPr>
            <a:r>
              <a:rPr lang="el-GR" sz="2800" b="1" dirty="0" smtClean="0">
                <a:cs typeface="Times" charset="0"/>
              </a:rPr>
              <a:t>	2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μέρα: </a:t>
            </a:r>
            <a:r>
              <a:rPr lang="el-GR" sz="2800" dirty="0" smtClean="0">
                <a:cs typeface="Times" charset="0"/>
              </a:rPr>
              <a:t>Καθαρτήριο λουτρό και θυσία χοίρου. Αρχή 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Νηστείας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b="1" dirty="0" smtClean="0">
                <a:cs typeface="Times" charset="0"/>
              </a:rPr>
              <a:t>4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μέρα: </a:t>
            </a:r>
            <a:r>
              <a:rPr lang="el-GR" sz="2800" dirty="0" err="1" smtClean="0">
                <a:cs typeface="Times" charset="0"/>
              </a:rPr>
              <a:t>Επιδαύρ</a:t>
            </a:r>
            <a:r>
              <a:rPr lang="el-GR" sz="2800" dirty="0" err="1" smtClean="0">
                <a:cs typeface="Times" charset="0"/>
              </a:rPr>
              <a:t>ε</a:t>
            </a:r>
            <a:r>
              <a:rPr lang="el-GR" sz="2800" dirty="0" err="1" smtClean="0">
                <a:cs typeface="Times" charset="0"/>
              </a:rPr>
              <a:t>ια</a:t>
            </a:r>
            <a:r>
              <a:rPr lang="el-GR" sz="2800" dirty="0" smtClean="0">
                <a:cs typeface="Times" charset="0"/>
              </a:rPr>
              <a:t> </a:t>
            </a:r>
            <a:r>
              <a:rPr lang="el-GR" sz="2800" dirty="0" smtClean="0">
                <a:cs typeface="Times" charset="0"/>
              </a:rPr>
              <a:t>ή Ασκληπιεία</a:t>
            </a:r>
            <a:endParaRPr lang="en-US" sz="2800" dirty="0" smtClean="0">
              <a:cs typeface="Times" charset="0"/>
            </a:endParaRPr>
          </a:p>
          <a:p>
            <a:pPr defTabSz="454025">
              <a:buNone/>
            </a:pPr>
            <a:r>
              <a:rPr lang="en-US" sz="2800" dirty="0" smtClean="0">
                <a:cs typeface="Times" charset="0"/>
              </a:rPr>
              <a:t>    </a:t>
            </a:r>
            <a:r>
              <a:rPr lang="el-GR" sz="2800" dirty="0" smtClean="0">
                <a:cs typeface="Times" charset="0"/>
              </a:rPr>
              <a:t>	</a:t>
            </a:r>
            <a:endParaRPr lang="el-G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el-GR" dirty="0"/>
              <a:t>Τα Ελευσίνια </a:t>
            </a:r>
            <a:r>
              <a:rPr lang="el-GR" dirty="0" smtClean="0"/>
              <a:t>Μυστήρια(3)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Autofit/>
          </a:bodyPr>
          <a:lstStyle/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b="1" dirty="0" smtClean="0">
                <a:cs typeface="Times" charset="0"/>
              </a:rPr>
              <a:t>5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μέρα: 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πομπή προς Ελευσίνα μέσω Ιεράς Οδού</a:t>
            </a:r>
            <a:r>
              <a:rPr lang="el-GR" sz="2800" dirty="0" smtClean="0">
                <a:cs typeface="Times" charset="0"/>
              </a:rPr>
              <a:t>, με τα ιερά αντικείμενα και με το ξόανο του Ίακχου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		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 Αστεία και πειράγματα</a:t>
            </a:r>
            <a:r>
              <a:rPr lang="el-GR" sz="2800" dirty="0" smtClean="0">
                <a:cs typeface="Times" charset="0"/>
              </a:rPr>
              <a:t> 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b="1" dirty="0" smtClean="0">
                <a:cs typeface="Times" charset="0"/>
              </a:rPr>
              <a:t>6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μέρα</a:t>
            </a:r>
            <a:r>
              <a:rPr lang="el-GR" sz="2800" dirty="0" smtClean="0">
                <a:cs typeface="Times" charset="0"/>
              </a:rPr>
              <a:t>: Άφιξη στην Ελευσίνα, πέρας νηστείας, </a:t>
            </a:r>
            <a:r>
              <a:rPr lang="el-GR" sz="2800" dirty="0" err="1" smtClean="0">
                <a:cs typeface="Times" charset="0"/>
              </a:rPr>
              <a:t>παννυχίς</a:t>
            </a:r>
            <a:r>
              <a:rPr lang="el-GR" sz="2800" dirty="0" smtClean="0">
                <a:cs typeface="Times" charset="0"/>
              </a:rPr>
              <a:t> με 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Δάδες αναμμένες, ανάπαυση</a:t>
            </a:r>
            <a:r>
              <a:rPr lang="el-GR" sz="2800" dirty="0" smtClean="0">
                <a:cs typeface="Times" charset="0"/>
              </a:rPr>
              <a:t>  και χορούς δίπλα 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στο πηγάδι των παρθένων 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n-US" sz="2800" dirty="0" smtClean="0">
                <a:cs typeface="Times" charset="0"/>
              </a:rPr>
              <a:t>        </a:t>
            </a:r>
            <a:r>
              <a:rPr lang="el-GR" sz="2800" dirty="0" err="1" smtClean="0">
                <a:solidFill>
                  <a:srgbClr val="FF0000"/>
                </a:solidFill>
                <a:cs typeface="Times" charset="0"/>
              </a:rPr>
              <a:t>Κυκεών</a:t>
            </a:r>
            <a:r>
              <a:rPr lang="el-GR" sz="2800" dirty="0" smtClean="0">
                <a:cs typeface="Times" charset="0"/>
              </a:rPr>
              <a:t>: ένα ποτό από κριθάρι και νερό </a:t>
            </a:r>
            <a:r>
              <a:rPr lang="en-US" sz="2800" dirty="0" smtClean="0">
                <a:cs typeface="Times" charset="0"/>
              </a:rPr>
              <a:t>(</a:t>
            </a:r>
            <a:r>
              <a:rPr lang="el-GR" sz="2800" dirty="0" smtClean="0">
                <a:cs typeface="Times" charset="0"/>
              </a:rPr>
              <a:t>διακοπή νηστείας)</a:t>
            </a:r>
          </a:p>
          <a:p>
            <a:pPr defTabSz="454025">
              <a:buNone/>
            </a:pPr>
            <a:r>
              <a:rPr lang="el-GR" sz="2800" dirty="0" smtClean="0">
                <a:cs typeface="Times" charset="0"/>
              </a:rPr>
              <a:t>	</a:t>
            </a:r>
            <a:r>
              <a:rPr lang="el-GR" sz="2800" b="1" dirty="0" smtClean="0">
                <a:cs typeface="Times" charset="0"/>
              </a:rPr>
              <a:t>7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– 8</a:t>
            </a:r>
            <a:r>
              <a:rPr lang="el-GR" sz="2800" b="1" baseline="30000" dirty="0" smtClean="0">
                <a:cs typeface="Times" charset="0"/>
              </a:rPr>
              <a:t>η</a:t>
            </a:r>
            <a:r>
              <a:rPr lang="el-GR" sz="2800" b="1" dirty="0" smtClean="0">
                <a:cs typeface="Times" charset="0"/>
              </a:rPr>
              <a:t>  μέρα</a:t>
            </a:r>
            <a:r>
              <a:rPr lang="el-GR" sz="2800" dirty="0" smtClean="0">
                <a:cs typeface="Times" charset="0"/>
              </a:rPr>
              <a:t>: Κυρίως μύηση</a:t>
            </a:r>
            <a:endParaRPr lang="en-US" sz="2800" dirty="0" smtClean="0">
              <a:cs typeface="Times" charset="0"/>
            </a:endParaRPr>
          </a:p>
          <a:p>
            <a:pPr defTabSz="454025">
              <a:buNone/>
            </a:pPr>
            <a:r>
              <a:rPr lang="en-US" sz="2800" dirty="0" smtClean="0">
                <a:cs typeface="Times" charset="0"/>
              </a:rPr>
              <a:t>          	</a:t>
            </a:r>
            <a:r>
              <a:rPr lang="el-GR" sz="2800" dirty="0" smtClean="0">
                <a:cs typeface="Times" charset="0"/>
              </a:rPr>
              <a:t>	</a:t>
            </a:r>
            <a:r>
              <a:rPr lang="el-GR" sz="2800" dirty="0" smtClean="0">
                <a:solidFill>
                  <a:srgbClr val="FF0000"/>
                </a:solidFill>
                <a:cs typeface="Times" charset="0"/>
              </a:rPr>
              <a:t>Αποκάλυψη της θεότητας</a:t>
            </a:r>
          </a:p>
          <a:p>
            <a:pPr>
              <a:buNone/>
            </a:pPr>
            <a:r>
              <a:rPr lang="el-GR" sz="2800" dirty="0" smtClean="0"/>
              <a:t>	</a:t>
            </a:r>
            <a:r>
              <a:rPr lang="el-GR" sz="2800" b="1" dirty="0" smtClean="0"/>
              <a:t>9</a:t>
            </a:r>
            <a:r>
              <a:rPr lang="el-GR" sz="2800" b="1" baseline="30000" dirty="0" smtClean="0"/>
              <a:t>η</a:t>
            </a:r>
            <a:r>
              <a:rPr lang="el-GR" sz="2800" b="1" dirty="0" smtClean="0"/>
              <a:t> μέρα:</a:t>
            </a:r>
            <a:r>
              <a:rPr lang="el-GR" sz="2800" dirty="0" smtClean="0"/>
              <a:t> Επιστροφή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xmlns="" val="3174154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r>
              <a:rPr lang="el-GR" dirty="0"/>
              <a:t>Τα Ελευσίνια </a:t>
            </a:r>
            <a:r>
              <a:rPr lang="el-GR" dirty="0" smtClean="0"/>
              <a:t>Μυστήρια (4)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714356"/>
            <a:ext cx="8786874" cy="5929354"/>
          </a:xfrm>
        </p:spPr>
        <p:txBody>
          <a:bodyPr>
            <a:noAutofit/>
          </a:bodyPr>
          <a:lstStyle/>
          <a:p>
            <a:pPr defTabSz="454025">
              <a:buNone/>
            </a:pPr>
            <a:endParaRPr lang="el-GR" sz="2800" dirty="0" smtClean="0">
              <a:cs typeface="Times" charset="0"/>
            </a:endParaRPr>
          </a:p>
          <a:p>
            <a:pPr defTabSz="454025">
              <a:buNone/>
            </a:pPr>
            <a:r>
              <a:rPr lang="el-GR" dirty="0" smtClean="0">
                <a:cs typeface="Times" charset="0"/>
              </a:rPr>
              <a:t>Ιεροφάντης (‘αυτός που φανερώνει τα </a:t>
            </a:r>
            <a:r>
              <a:rPr lang="el-GR" i="1" dirty="0" smtClean="0">
                <a:cs typeface="Times" charset="0"/>
              </a:rPr>
              <a:t>ιερά</a:t>
            </a:r>
            <a:r>
              <a:rPr lang="el-GR" dirty="0" smtClean="0">
                <a:cs typeface="Times" charset="0"/>
              </a:rPr>
              <a:t>’) – </a:t>
            </a:r>
            <a:r>
              <a:rPr lang="el-GR" dirty="0" err="1" smtClean="0">
                <a:cs typeface="Times" charset="0"/>
              </a:rPr>
              <a:t>Ευμολπίδης</a:t>
            </a:r>
            <a:r>
              <a:rPr lang="el-GR" dirty="0" smtClean="0">
                <a:cs typeface="Times" charset="0"/>
              </a:rPr>
              <a:t/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Ιερά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Πομπή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Ίακχος και Διόνυσος </a:t>
            </a:r>
            <a:br>
              <a:rPr lang="el-GR" dirty="0" smtClean="0">
                <a:cs typeface="Times" charset="0"/>
              </a:rPr>
            </a:br>
            <a:r>
              <a:rPr lang="en-US" dirty="0" smtClean="0">
                <a:cs typeface="Times" charset="0"/>
              </a:rPr>
              <a:t> </a:t>
            </a:r>
            <a:r>
              <a:rPr lang="el-GR" dirty="0" smtClean="0">
                <a:cs typeface="Times" charset="0"/>
              </a:rPr>
              <a:t>Στάδια των Μειζόνων Μυστηρίων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Δραματική αναπαράσταση του Μύθου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Αποκάλυψη των ιερών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Απαγγελία συγκεκριμένων μυστικών λέξεων </a:t>
            </a:r>
            <a:endParaRPr lang="en-US" dirty="0" smtClean="0">
              <a:cs typeface="Times" charset="0"/>
            </a:endParaRPr>
          </a:p>
          <a:p>
            <a:pPr defTabSz="454025">
              <a:buNone/>
            </a:pPr>
            <a:r>
              <a:rPr lang="en-US" dirty="0" smtClean="0">
                <a:cs typeface="Times" charset="0"/>
              </a:rPr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Autofit/>
          </a:bodyPr>
          <a:lstStyle/>
          <a:p>
            <a:r>
              <a:rPr lang="el-GR" dirty="0"/>
              <a:t>Τα Ελευσίνια </a:t>
            </a:r>
            <a:r>
              <a:rPr lang="el-GR" dirty="0" smtClean="0"/>
              <a:t>Μυστήρια (5)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714356"/>
            <a:ext cx="8786874" cy="5929354"/>
          </a:xfrm>
        </p:spPr>
        <p:txBody>
          <a:bodyPr>
            <a:noAutofit/>
          </a:bodyPr>
          <a:lstStyle/>
          <a:p>
            <a:pPr defTabSz="454025">
              <a:buNone/>
            </a:pPr>
            <a:endParaRPr lang="el-GR" sz="2800" dirty="0" smtClean="0">
              <a:cs typeface="Times" charset="0"/>
            </a:endParaRPr>
          </a:p>
          <a:p>
            <a:pPr defTabSz="454025">
              <a:buNone/>
            </a:pPr>
            <a:r>
              <a:rPr lang="el-GR" dirty="0" smtClean="0">
                <a:cs typeface="Times" charset="0"/>
              </a:rPr>
              <a:t>Η κορύφωση και τελική αποκάλυψη: Τα Ιερά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Ο ρόλος του Διονύσου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Ο ρόλος του Ορφέα </a:t>
            </a:r>
            <a:br>
              <a:rPr lang="el-GR" dirty="0" smtClean="0">
                <a:cs typeface="Times" charset="0"/>
              </a:rPr>
            </a:br>
            <a:r>
              <a:rPr lang="el-GR" dirty="0" smtClean="0">
                <a:cs typeface="Times" charset="0"/>
              </a:rPr>
              <a:t>Μυστικιστικές θρησκείες και επίσημη θρησκεία της πόλης </a:t>
            </a:r>
            <a:endParaRPr lang="en-US" dirty="0" smtClean="0">
              <a:cs typeface="Times" charset="0"/>
            </a:endParaRPr>
          </a:p>
          <a:p>
            <a:pPr defTabSz="454025">
              <a:buNone/>
            </a:pPr>
            <a:r>
              <a:rPr lang="en-US" dirty="0" smtClean="0">
                <a:cs typeface="Times" charset="0"/>
              </a:rPr>
              <a:t> </a:t>
            </a:r>
            <a:r>
              <a:rPr lang="el-GR" i="1" dirty="0" smtClean="0">
                <a:cs typeface="Times" charset="0"/>
              </a:rPr>
              <a:t>Άρχων Βασιλεύς</a:t>
            </a:r>
            <a:r>
              <a:rPr lang="el-GR" dirty="0" smtClean="0">
                <a:cs typeface="Times" charset="0"/>
              </a:rPr>
              <a:t>: επίσημος θρησκευτικός αξιωματούχος της  Αθήνας </a:t>
            </a:r>
            <a:endParaRPr lang="en-US" dirty="0" smtClean="0">
              <a:cs typeface="Times" charset="0"/>
            </a:endParaRPr>
          </a:p>
          <a:p>
            <a:pPr defTabSz="454025">
              <a:buNone/>
            </a:pPr>
            <a:r>
              <a:rPr lang="el-GR" dirty="0" smtClean="0"/>
              <a:t>Θρίαμβος της Μητριαρχίας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237034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el-GR" dirty="0"/>
              <a:t>Τα Ελευσίνια Μυστήρια </a:t>
            </a:r>
            <a:r>
              <a:rPr lang="el-GR" dirty="0" smtClean="0"/>
              <a:t>(6)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5328592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l-GR" dirty="0" smtClean="0"/>
              <a:t>Γιατί τα μυστήρια ήταν μυστικά; </a:t>
            </a:r>
          </a:p>
          <a:p>
            <a:pPr marL="514350" indent="-514350">
              <a:buNone/>
            </a:pPr>
            <a:r>
              <a:rPr lang="el-GR" dirty="0" smtClean="0"/>
              <a:t>		μίμηση της φύσης του θείου</a:t>
            </a:r>
          </a:p>
          <a:p>
            <a:pPr marL="514350" indent="-514350">
              <a:buNone/>
            </a:pPr>
            <a:r>
              <a:rPr lang="el-GR" dirty="0" smtClean="0"/>
              <a:t>2.   Ποιος ήταν ο σκοπός των μυστηρίων; </a:t>
            </a:r>
          </a:p>
          <a:p>
            <a:pPr marL="1314450" lvl="2" indent="-514350">
              <a:buAutoNum type="arabicPeriod"/>
            </a:pPr>
            <a:r>
              <a:rPr lang="el-GR" sz="2800" dirty="0" smtClean="0"/>
              <a:t>Τελετουργικό γονιμότητας της γης; </a:t>
            </a:r>
          </a:p>
          <a:p>
            <a:pPr marL="1314450" lvl="2" indent="-514350">
              <a:buAutoNum type="arabicPeriod"/>
            </a:pPr>
            <a:r>
              <a:rPr lang="el-GR" sz="2800" dirty="0" smtClean="0"/>
              <a:t>Εσχατολογικός; </a:t>
            </a:r>
            <a:endParaRPr lang="el-G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Θέση εικόνας 9" descr="Το ιερό της Δήμητρος στην Ελευσίνα"/>
          <p:cNvPicPr>
            <a:picLocks noGrp="1" noChangeAspect="1"/>
          </p:cNvPicPr>
          <p:nvPr>
            <p:ph type="pic"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1" b="203"/>
          <a:stretch/>
        </p:blipFill>
        <p:spPr>
          <a:xfrm>
            <a:off x="3995936" y="620688"/>
            <a:ext cx="4929459" cy="4917066"/>
          </a:xfrm>
          <a:ln>
            <a:solidFill>
              <a:schemeClr val="tx1"/>
            </a:solidFill>
          </a:ln>
        </p:spPr>
      </p:pic>
      <p:sp>
        <p:nvSpPr>
          <p:cNvPr id="5" name="Θέση κειμένου 4"/>
          <p:cNvSpPr>
            <a:spLocks noGrp="1"/>
          </p:cNvSpPr>
          <p:nvPr>
            <p:ph type="body" sz="half" idx="2"/>
          </p:nvPr>
        </p:nvSpPr>
        <p:spPr>
          <a:xfrm>
            <a:off x="611560" y="4109070"/>
            <a:ext cx="2592288" cy="1460682"/>
          </a:xfrm>
        </p:spPr>
        <p:txBody>
          <a:bodyPr/>
          <a:lstStyle/>
          <a:p>
            <a:r>
              <a:rPr lang="el-GR" b="1" dirty="0" smtClean="0"/>
              <a:t>Εικόνα 1.  </a:t>
            </a:r>
            <a:r>
              <a:rPr lang="el-GR" dirty="0" smtClean="0"/>
              <a:t>Ελευσίνα. Ιερό της Δήμητρας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3322712" cy="214728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Το ιερό της </a:t>
            </a:r>
            <a:r>
              <a:rPr lang="el-GR" dirty="0" smtClean="0"/>
              <a:t>Δήμητρας </a:t>
            </a:r>
            <a:r>
              <a:rPr lang="el-GR" dirty="0" smtClean="0"/>
              <a:t>στην Ελευσίνα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Περιεχόμενο του </a:t>
            </a:r>
            <a:r>
              <a:rPr lang="el-GR" sz="4000" i="1" dirty="0" smtClean="0"/>
              <a:t>Ύμνου στη Δήμητρα</a:t>
            </a:r>
            <a:endParaRPr lang="el-GR" sz="4000" i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73556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αρπαγή της Περσεφόνης </a:t>
            </a:r>
            <a:r>
              <a:rPr lang="en-US" dirty="0" smtClean="0"/>
              <a:t>(1-39)</a:t>
            </a:r>
          </a:p>
          <a:p>
            <a:r>
              <a:rPr lang="el-GR" dirty="0" smtClean="0"/>
              <a:t>Η αναζήτηση της Περσεφόνης και η οργή της Δήμητρας </a:t>
            </a:r>
            <a:r>
              <a:rPr lang="en-US" dirty="0" smtClean="0"/>
              <a:t>(40-94)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l-GR" dirty="0" smtClean="0"/>
              <a:t>Εκάτη και Ήλιος </a:t>
            </a:r>
            <a:endParaRPr lang="en-US" dirty="0" smtClean="0"/>
          </a:p>
          <a:p>
            <a:r>
              <a:rPr lang="el-GR" dirty="0" smtClean="0"/>
              <a:t>Η Δήμητρα φτάνει στην Ελευσίνα και στο παλάτι του Κελεού </a:t>
            </a:r>
            <a:r>
              <a:rPr lang="en-US" dirty="0" smtClean="0"/>
              <a:t>(95-211)</a:t>
            </a:r>
            <a:endParaRPr lang="el-GR" dirty="0" smtClean="0"/>
          </a:p>
          <a:p>
            <a:pPr lvl="1"/>
            <a:r>
              <a:rPr lang="el-GR" dirty="0" smtClean="0"/>
              <a:t>Το πηγάδι των παρθένων</a:t>
            </a:r>
          </a:p>
          <a:p>
            <a:pPr lvl="1"/>
            <a:r>
              <a:rPr lang="el-GR" dirty="0" smtClean="0"/>
              <a:t>Η βασίλισσα </a:t>
            </a:r>
            <a:r>
              <a:rPr lang="el-GR" dirty="0" err="1" smtClean="0"/>
              <a:t>Μετανείρα</a:t>
            </a:r>
            <a:endParaRPr lang="el-GR" dirty="0" smtClean="0"/>
          </a:p>
          <a:p>
            <a:pPr lvl="1"/>
            <a:r>
              <a:rPr lang="el-GR" dirty="0" err="1" smtClean="0"/>
              <a:t>Ιάμβη</a:t>
            </a:r>
            <a:r>
              <a:rPr lang="el-GR" dirty="0" smtClean="0"/>
              <a:t> </a:t>
            </a:r>
          </a:p>
          <a:p>
            <a:pPr lvl="1"/>
            <a:r>
              <a:rPr lang="el-GR" dirty="0" smtClean="0"/>
              <a:t>Η Δήμητρα παύει τη νηστεία της </a:t>
            </a:r>
            <a:endParaRPr lang="en-US" dirty="0" smtClean="0"/>
          </a:p>
          <a:p>
            <a:r>
              <a:rPr lang="el-GR" dirty="0" smtClean="0"/>
              <a:t>Η Δήμητρα τροφός του </a:t>
            </a:r>
            <a:r>
              <a:rPr lang="el-GR" dirty="0" err="1" smtClean="0"/>
              <a:t>Δημοφόωντα</a:t>
            </a:r>
            <a:r>
              <a:rPr lang="el-GR" dirty="0" smtClean="0"/>
              <a:t> </a:t>
            </a:r>
            <a:r>
              <a:rPr lang="en-US" dirty="0" smtClean="0"/>
              <a:t>(212-300)</a:t>
            </a:r>
          </a:p>
          <a:p>
            <a:r>
              <a:rPr lang="el-GR" dirty="0" smtClean="0"/>
              <a:t>Ο Άδης, η Περσεφόνη και το Ρόδι </a:t>
            </a:r>
            <a:r>
              <a:rPr lang="en-US" dirty="0" smtClean="0"/>
              <a:t>(301-384)</a:t>
            </a:r>
          </a:p>
          <a:p>
            <a:r>
              <a:rPr lang="el-GR" dirty="0" smtClean="0"/>
              <a:t>Η επανένωση της Δήμητρας με την Περσεφόνη </a:t>
            </a:r>
            <a:r>
              <a:rPr lang="en-US" dirty="0" smtClean="0"/>
              <a:t>(385-440)</a:t>
            </a:r>
          </a:p>
          <a:p>
            <a:r>
              <a:rPr lang="el-GR" dirty="0" smtClean="0"/>
              <a:t>Η Δήμητρα αποκαθιστά την ευφορία της γης και, τιμώντας τους Ελευσίνιους για τη φιλοξενία τους, ιδρύει τα Ελευσίνια Μυστήρια</a:t>
            </a:r>
            <a:r>
              <a:rPr lang="en-US" dirty="0" smtClean="0"/>
              <a:t> </a:t>
            </a:r>
            <a:r>
              <a:rPr lang="el-GR" dirty="0" smtClean="0"/>
              <a:t>και τα διδάσκει στους 4 βασιλείς της </a:t>
            </a:r>
            <a:r>
              <a:rPr lang="en-US" dirty="0" smtClean="0"/>
              <a:t>(441-495)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DLfinal-tmpl" id="{E8FA1B71-39DA-4CF5-97A7-27A9E4E84589}" vid="{99DB1AA8-B21F-4965-A081-343038BDC0AD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prototype_template_MS-PowerPoint_2013_v2</Template>
  <TotalTime>805</TotalTime>
  <Words>711</Words>
  <Application>Microsoft Office PowerPoint</Application>
  <PresentationFormat>Προβολή στην οθόνη (4:3)</PresentationFormat>
  <Paragraphs>128</Paragraphs>
  <Slides>20</Slides>
  <Notes>7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1" baseType="lpstr">
      <vt:lpstr>Θέμα1</vt:lpstr>
      <vt:lpstr>ΚΦΑ 14 Εισαγωγή στην Αρχαία Ελληνική Μυθολογία και Θρησκεία</vt:lpstr>
      <vt:lpstr>Τα Ελευσίνια Μυστήρια (1)</vt:lpstr>
      <vt:lpstr>Τα Ελευσίνια Μυστήρια(2)</vt:lpstr>
      <vt:lpstr>Τα Ελευσίνια Μυστήρια(3)</vt:lpstr>
      <vt:lpstr>Τα Ελευσίνια Μυστήρια (4)</vt:lpstr>
      <vt:lpstr>Τα Ελευσίνια Μυστήρια (5)</vt:lpstr>
      <vt:lpstr>Τα Ελευσίνια Μυστήρια (6)</vt:lpstr>
      <vt:lpstr>Το ιερό της Δήμητρας στην Ελευσίνα</vt:lpstr>
      <vt:lpstr>Περιεχόμενο του Ύμνου στη Δήμητρα</vt:lpstr>
      <vt:lpstr>Η ερμηνεία του Ύμνου</vt:lpstr>
      <vt:lpstr>Εναλλακτική Ερμηνεία</vt:lpstr>
      <vt:lpstr>Εναλλακτική Ερμηνεία 2 (συνέχεια)</vt:lpstr>
      <vt:lpstr>Τριπτόλεμος, Δήμητρα και Περσεφόνη</vt:lpstr>
      <vt:lpstr>Δήμητρα και Πλούτος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Σημείωμα Χρήσης Έργων Τρίτων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145</cp:revision>
  <dcterms:created xsi:type="dcterms:W3CDTF">2009-03-03T15:43:34Z</dcterms:created>
  <dcterms:modified xsi:type="dcterms:W3CDTF">2015-12-01T15:33:14Z</dcterms:modified>
</cp:coreProperties>
</file>