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7"/>
  </p:notesMasterIdLst>
  <p:sldIdLst>
    <p:sldId id="331" r:id="rId3"/>
    <p:sldId id="371" r:id="rId4"/>
    <p:sldId id="372" r:id="rId5"/>
    <p:sldId id="373" r:id="rId6"/>
    <p:sldId id="374" r:id="rId7"/>
    <p:sldId id="375" r:id="rId8"/>
    <p:sldId id="376" r:id="rId9"/>
    <p:sldId id="377" r:id="rId10"/>
    <p:sldId id="378" r:id="rId11"/>
    <p:sldId id="379" r:id="rId12"/>
    <p:sldId id="380" r:id="rId13"/>
    <p:sldId id="381" r:id="rId14"/>
    <p:sldId id="382" r:id="rId15"/>
    <p:sldId id="383" r:id="rId16"/>
    <p:sldId id="384" r:id="rId17"/>
    <p:sldId id="385" r:id="rId18"/>
    <p:sldId id="386" r:id="rId19"/>
    <p:sldId id="290" r:id="rId20"/>
    <p:sldId id="295" r:id="rId21"/>
    <p:sldId id="299" r:id="rId22"/>
    <p:sldId id="332" r:id="rId23"/>
    <p:sldId id="333" r:id="rId24"/>
    <p:sldId id="334" r:id="rId25"/>
    <p:sldId id="293" r:id="rId26"/>
  </p:sldIdLst>
  <p:sldSz cx="9144000" cy="6858000" type="screen4x3"/>
  <p:notesSz cx="6858000" cy="9144000"/>
  <p:custDataLst>
    <p:tags r:id="rId2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31"/>
            <p14:sldId id="371"/>
            <p14:sldId id="372"/>
            <p14:sldId id="373"/>
            <p14:sldId id="374"/>
            <p14:sldId id="375"/>
            <p14:sldId id="376"/>
            <p14:sldId id="377"/>
            <p14:sldId id="378"/>
            <p14:sldId id="379"/>
            <p14:sldId id="380"/>
            <p14:sldId id="381"/>
            <p14:sldId id="382"/>
            <p14:sldId id="383"/>
            <p14:sldId id="384"/>
            <p14:sldId id="385"/>
            <p14:sldId id="386"/>
            <p14:sldId id="290"/>
            <p14:sldId id="295"/>
            <p14:sldId id="299"/>
            <p14:sldId id="332"/>
            <p14:sldId id="333"/>
            <p14:sldId id="334"/>
          </p14:sldIdLst>
        </p14:section>
        <p14:section name="Untitled Section" id="{0F1CB131-A6BD-43D0-B8D4-1F27CEF7A05E}">
          <p14:sldIdLst>
            <p14:sldId id="29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71" d="100"/>
          <a:sy n="71" d="100"/>
        </p:scale>
        <p:origin x="-72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13/12/2016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a:p>
        </p:txBody>
      </p:sp>
    </p:spTree>
    <p:extLst>
      <p:ext uri="{BB962C8B-B14F-4D97-AF65-F5344CB8AC3E}">
        <p14:creationId xmlns:p14="http://schemas.microsoft.com/office/powerpoint/2010/main" val="290119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21</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22</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23</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kern="1200" dirty="0" smtClean="0">
                <a:solidFill>
                  <a:srgbClr val="5075BC"/>
                </a:solidFill>
                <a:latin typeface="+mn-lt"/>
                <a:ea typeface="+mn-ea"/>
                <a:cs typeface="+mn-cs"/>
              </a:rPr>
              <a:t>Η Υλικότητα του Βιβλίου</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Η Υλικότητα του Βιβλίου</a:t>
            </a:r>
          </a:p>
        </p:txBody>
      </p:sp>
      <p:pic>
        <p:nvPicPr>
          <p:cNvPr id="6" name="Picture 5"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Η Υλικότητα του Βιβλίου</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Aft>
                <a:spcPts val="0"/>
              </a:spcAft>
              <a:defRPr/>
            </a:pPr>
            <a:r>
              <a:rPr lang="el-GR" sz="1000" kern="1200" dirty="0" smtClean="0">
                <a:solidFill>
                  <a:srgbClr val="5075BC"/>
                </a:solidFill>
                <a:latin typeface="+mn-lt"/>
                <a:ea typeface="+mn-ea"/>
                <a:cs typeface="+mn-cs"/>
              </a:rPr>
              <a:t>Η Υλικότητα του Βιβλίου</a:t>
            </a:r>
          </a:p>
        </p:txBody>
      </p:sp>
      <p:pic>
        <p:nvPicPr>
          <p:cNvPr id="9" name="Picture 8"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Η Υλικότητα του Βιβλίου</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kern="1200" dirty="0" smtClean="0">
                <a:solidFill>
                  <a:srgbClr val="5075BC"/>
                </a:solidFill>
                <a:latin typeface="+mn-lt"/>
                <a:ea typeface="+mn-ea"/>
                <a:cs typeface="+mn-cs"/>
              </a:rPr>
              <a:t>Η Υλικότητα του Βιβλίου</a:t>
            </a:r>
            <a:endParaRPr lang="en-US" sz="1000" dirty="0">
              <a:solidFill>
                <a:srgbClr val="5075BC"/>
              </a:solidFill>
              <a:ea typeface="ＭＳ Ｐゴシック" pitchFamily="34" charset="-128"/>
              <a:cs typeface="+mn-cs"/>
            </a:endParaRPr>
          </a:p>
        </p:txBody>
      </p:sp>
      <p:pic>
        <p:nvPicPr>
          <p:cNvPr id="8" name="Picture 7"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kern="1200" dirty="0" smtClean="0">
                <a:solidFill>
                  <a:srgbClr val="5075BC"/>
                </a:solidFill>
                <a:latin typeface="+mn-lt"/>
                <a:ea typeface="+mn-ea"/>
                <a:cs typeface="+mn-cs"/>
              </a:rPr>
              <a:t>Η Υλικότητα του Βιβλίου</a:t>
            </a:r>
            <a:endParaRPr lang="en-US" sz="1000" dirty="0">
              <a:solidFill>
                <a:srgbClr val="5075BC"/>
              </a:solidFill>
              <a:ea typeface="ＭＳ Ｐゴシック" pitchFamily="34" charset="-128"/>
              <a:cs typeface="+mn-cs"/>
            </a:endParaRP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opencourses.uoa.gr/courses/ECD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hyperlink" Target="%5b1%5d%20http:/creativecommons.org/licenses/by-nc-sa/4.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biblionet.gr/book/145793/%CE%A4%CE%B1_%CF%84%CF%81%CE%AF%CE%B1_%CE%BC%CE%B9%CE%BA%CF%81%CE%AC_%CE%B3%CE%BF%CF%85%CF%81%CE%BF%CF%85%CE%BD%CE%AC%CE%BA%CE%B9%CE%B1_...%CE%BA%CE%B1%CE%B9_%CE%BF_%CE%BA%CE%B1%CE%BA%CF%8C%CF%82_%CE%BB%CF%8D%CE%BA%CE%BF%CF%8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biblionet.gr/book/92611/%CE%9B%CF%8D%CE%BA%CE%B5,_%CE%BB%CF%8D%CE%BA%CE%B5,_%CE%B5%CE%AF%CF%83%CE%B1%CE%B9_%CE%B5%CE%B4%CF%8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3.2:</a:t>
            </a:r>
            <a:r>
              <a:rPr lang="en-US" sz="2800" dirty="0">
                <a:solidFill>
                  <a:srgbClr val="5075BC"/>
                </a:solidFill>
                <a:latin typeface="+mj-lt"/>
                <a:ea typeface="+mj-ea"/>
                <a:cs typeface="+mj-cs"/>
              </a:rPr>
              <a:t> </a:t>
            </a:r>
            <a:r>
              <a:rPr lang="el-GR" sz="2800" dirty="0" smtClean="0"/>
              <a:t>Υλικότητα Βιβλίου</a:t>
            </a:r>
            <a:endParaRPr lang="en-GB" sz="2800" dirty="0" smtClean="0"/>
          </a:p>
          <a:p>
            <a:pPr fontAlgn="auto">
              <a:spcAft>
                <a:spcPts val="0"/>
              </a:spcAft>
              <a:defRPr/>
            </a:pPr>
            <a:endParaRPr lang="el-GR" sz="2800" dirty="0" smtClean="0"/>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1254528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Ανάγνωση δεύτερου βιβλίου </a:t>
            </a:r>
            <a:r>
              <a:rPr lang="el-GR" dirty="0" smtClean="0">
                <a:solidFill>
                  <a:schemeClr val="tx2">
                    <a:lumMod val="60000"/>
                    <a:lumOff val="40000"/>
                  </a:schemeClr>
                </a:solidFill>
              </a:rPr>
              <a:t>(2/2</a:t>
            </a:r>
            <a:r>
              <a:rPr lang="el-GR" dirty="0">
                <a:solidFill>
                  <a:schemeClr val="tx2">
                    <a:lumMod val="60000"/>
                    <a:lumOff val="40000"/>
                  </a:schemeClr>
                </a:solidFill>
              </a:rPr>
              <a:t>)</a:t>
            </a:r>
            <a:endParaRPr lang="el-GR" dirty="0"/>
          </a:p>
        </p:txBody>
      </p:sp>
      <p:sp>
        <p:nvSpPr>
          <p:cNvPr id="3" name="Content Placeholder 2"/>
          <p:cNvSpPr>
            <a:spLocks noGrp="1"/>
          </p:cNvSpPr>
          <p:nvPr>
            <p:ph sz="half" idx="1"/>
          </p:nvPr>
        </p:nvSpPr>
        <p:spPr/>
        <p:txBody>
          <a:bodyPr>
            <a:noAutofit/>
          </a:bodyPr>
          <a:lstStyle/>
          <a:p>
            <a:pPr marL="0" indent="0">
              <a:buNone/>
            </a:pPr>
            <a:r>
              <a:rPr lang="el-GR" dirty="0" smtClean="0"/>
              <a:t>Η </a:t>
            </a:r>
            <a:r>
              <a:rPr lang="el-GR" dirty="0"/>
              <a:t>έκπληξή μας ήταν μεγάλη, γιατί από όπου κι αν αρχίζαμε,  η ιστορία δεν επηρεαζόταν. Το βιβλίο διαβάζεται ακόμη και αν αρχίσουμε από τη μέση ή το τέλος. </a:t>
            </a:r>
          </a:p>
          <a:p>
            <a:endParaRPr lang="el-GR" dirty="0"/>
          </a:p>
        </p:txBody>
      </p:sp>
      <p:pic>
        <p:nvPicPr>
          <p:cNvPr id="5" name="Picture 2" descr="Σελίδα του βιβλί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53170"/>
            <a:ext cx="4038600" cy="442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194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2">
                    <a:lumMod val="60000"/>
                    <a:lumOff val="40000"/>
                  </a:schemeClr>
                </a:solidFill>
              </a:rPr>
              <a:t>Σύγκριση των βιβλίων (1/3)</a:t>
            </a:r>
            <a:endParaRPr lang="el-GR" dirty="0"/>
          </a:p>
        </p:txBody>
      </p:sp>
      <p:sp>
        <p:nvSpPr>
          <p:cNvPr id="3" name="Content Placeholder 2"/>
          <p:cNvSpPr>
            <a:spLocks noGrp="1"/>
          </p:cNvSpPr>
          <p:nvPr>
            <p:ph sz="half" idx="1"/>
          </p:nvPr>
        </p:nvSpPr>
        <p:spPr/>
        <p:txBody>
          <a:bodyPr/>
          <a:lstStyle/>
          <a:p>
            <a:pPr marL="0" indent="0">
              <a:buNone/>
            </a:pPr>
            <a:r>
              <a:rPr lang="el-GR" dirty="0"/>
              <a:t>Είδαμε συγκριτικά τα δύο βιβλία. </a:t>
            </a:r>
          </a:p>
          <a:p>
            <a:pPr marL="0" indent="0">
              <a:buNone/>
            </a:pPr>
            <a:r>
              <a:rPr lang="el-GR" dirty="0"/>
              <a:t>Το πρώτο ως σχήμα μπορεί να διαβαστεί κυκλικά, ως περιεχόμενο όμως κάτι τέτοιο δεν είναι δυνατόν να γίνει. </a:t>
            </a:r>
          </a:p>
          <a:p>
            <a:endParaRPr lang="el-GR" dirty="0"/>
          </a:p>
        </p:txBody>
      </p:sp>
      <p:pic>
        <p:nvPicPr>
          <p:cNvPr id="5" name="Picture 2" descr="Σύγκριση των βιβλίων"/>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299" t="27773" r="37316" b="127"/>
          <a:stretch/>
        </p:blipFill>
        <p:spPr bwMode="auto">
          <a:xfrm>
            <a:off x="4813672" y="1600201"/>
            <a:ext cx="3707655" cy="439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3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Σύγκριση των βιβλίων </a:t>
            </a:r>
            <a:r>
              <a:rPr lang="el-GR" dirty="0" smtClean="0">
                <a:solidFill>
                  <a:schemeClr val="tx2">
                    <a:lumMod val="60000"/>
                    <a:lumOff val="40000"/>
                  </a:schemeClr>
                </a:solidFill>
              </a:rPr>
              <a:t>(2/3</a:t>
            </a:r>
            <a:r>
              <a:rPr lang="el-GR" dirty="0">
                <a:solidFill>
                  <a:schemeClr val="tx2">
                    <a:lumMod val="60000"/>
                    <a:lumOff val="40000"/>
                  </a:schemeClr>
                </a:solidFill>
              </a:rPr>
              <a:t>)</a:t>
            </a:r>
            <a:endParaRPr lang="el-GR" dirty="0"/>
          </a:p>
        </p:txBody>
      </p:sp>
      <p:sp>
        <p:nvSpPr>
          <p:cNvPr id="3" name="Content Placeholder 2"/>
          <p:cNvSpPr>
            <a:spLocks noGrp="1"/>
          </p:cNvSpPr>
          <p:nvPr>
            <p:ph sz="half" idx="1"/>
          </p:nvPr>
        </p:nvSpPr>
        <p:spPr/>
        <p:txBody>
          <a:bodyPr/>
          <a:lstStyle/>
          <a:p>
            <a:pPr marL="0" indent="0">
              <a:buNone/>
            </a:pPr>
            <a:r>
              <a:rPr lang="el-GR" dirty="0"/>
              <a:t>Αντίθετα το δεύτερο που έχει μορφή κλασικού βιβλίου, διαβάζεται γραμμικά με συγκεκριμένη αρχή, μέση, τέλος. Όμως όταν το διαβάσαμε συνειδητοποιήσαμε ότι μπορεί να διαβαστεί με όποια σειρά θέλουμε.  </a:t>
            </a:r>
          </a:p>
          <a:p>
            <a:endParaRPr lang="el-GR" dirty="0"/>
          </a:p>
        </p:txBody>
      </p:sp>
      <p:pic>
        <p:nvPicPr>
          <p:cNvPr id="5" name="Picture 2" descr="Σύγκριση των βιβλίων"/>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299" t="27773" r="37316" b="127"/>
          <a:stretch/>
        </p:blipFill>
        <p:spPr bwMode="auto">
          <a:xfrm>
            <a:off x="4788024" y="1628800"/>
            <a:ext cx="381533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29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Σύγκριση των βιβλίων </a:t>
            </a:r>
            <a:r>
              <a:rPr lang="el-GR" dirty="0" smtClean="0">
                <a:solidFill>
                  <a:schemeClr val="tx2">
                    <a:lumMod val="60000"/>
                    <a:lumOff val="40000"/>
                  </a:schemeClr>
                </a:solidFill>
              </a:rPr>
              <a:t>(3/3)</a:t>
            </a:r>
            <a:endParaRPr lang="el-GR" dirty="0"/>
          </a:p>
        </p:txBody>
      </p:sp>
      <p:sp>
        <p:nvSpPr>
          <p:cNvPr id="3" name="Content Placeholder 2"/>
          <p:cNvSpPr>
            <a:spLocks noGrp="1"/>
          </p:cNvSpPr>
          <p:nvPr>
            <p:ph sz="half" idx="1"/>
          </p:nvPr>
        </p:nvSpPr>
        <p:spPr/>
        <p:txBody>
          <a:bodyPr/>
          <a:lstStyle/>
          <a:p>
            <a:pPr marL="0" indent="0">
              <a:buNone/>
            </a:pPr>
            <a:r>
              <a:rPr lang="el-GR" dirty="0"/>
              <a:t>Τελικά φαίνεται ότι αυτά τα δύο βιβλία θα έπρεπε να ήταν αλλιώς:</a:t>
            </a:r>
          </a:p>
          <a:p>
            <a:pPr marL="0" indent="0">
              <a:buNone/>
            </a:pPr>
            <a:r>
              <a:rPr lang="el-GR" dirty="0"/>
              <a:t>Σε μορφή συμβατικού βιβλίου </a:t>
            </a:r>
            <a:r>
              <a:rPr lang="el-GR" dirty="0" smtClean="0"/>
              <a:t>«Τα </a:t>
            </a:r>
            <a:r>
              <a:rPr lang="el-GR" dirty="0"/>
              <a:t>τρία </a:t>
            </a:r>
            <a:r>
              <a:rPr lang="el-GR" dirty="0" smtClean="0"/>
              <a:t>γουρουνάκια» ως </a:t>
            </a:r>
            <a:r>
              <a:rPr lang="el-GR" dirty="0"/>
              <a:t>βιβλίο-</a:t>
            </a:r>
            <a:r>
              <a:rPr lang="el-GR" dirty="0" err="1"/>
              <a:t>καρουσέλ</a:t>
            </a:r>
            <a:r>
              <a:rPr lang="el-GR" dirty="0"/>
              <a:t> το </a:t>
            </a:r>
            <a:r>
              <a:rPr lang="el-GR" dirty="0" smtClean="0"/>
              <a:t>«Λύκε </a:t>
            </a:r>
            <a:r>
              <a:rPr lang="el-GR" dirty="0"/>
              <a:t>λύκε είσαι εδώ</a:t>
            </a:r>
            <a:r>
              <a:rPr lang="el-GR" dirty="0" smtClean="0"/>
              <a:t>;».</a:t>
            </a:r>
            <a:endParaRPr lang="el-GR" dirty="0"/>
          </a:p>
          <a:p>
            <a:endParaRPr lang="el-GR" dirty="0"/>
          </a:p>
        </p:txBody>
      </p:sp>
      <p:pic>
        <p:nvPicPr>
          <p:cNvPr id="5" name="Content Placeholder 4" descr="Σύγκριση των βιβλίων"/>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4008" y="1772816"/>
            <a:ext cx="4038600" cy="30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7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Βιβλία-</a:t>
            </a:r>
            <a:r>
              <a:rPr lang="el-GR" dirty="0" err="1">
                <a:solidFill>
                  <a:schemeClr val="tx2">
                    <a:lumMod val="60000"/>
                    <a:lumOff val="40000"/>
                  </a:schemeClr>
                </a:solidFill>
              </a:rPr>
              <a:t>καρουσέλ</a:t>
            </a:r>
            <a:r>
              <a:rPr lang="el-GR" dirty="0">
                <a:solidFill>
                  <a:schemeClr val="tx2">
                    <a:lumMod val="60000"/>
                    <a:lumOff val="40000"/>
                  </a:schemeClr>
                </a:solidFill>
              </a:rPr>
              <a:t> (</a:t>
            </a:r>
            <a:r>
              <a:rPr lang="el-GR" dirty="0" smtClean="0">
                <a:solidFill>
                  <a:schemeClr val="tx2">
                    <a:lumMod val="60000"/>
                    <a:lumOff val="40000"/>
                  </a:schemeClr>
                </a:solidFill>
              </a:rPr>
              <a:t>1/4) </a:t>
            </a:r>
            <a:endParaRPr lang="el-GR" dirty="0"/>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dirty="0"/>
              <a:t>Τα παιδιά θεώρησαν ότι θα μπορούσαν να ‘διορθώσουν’ την κατάσταση και να ‘εκδώσουν’ σε βιβλίο-</a:t>
            </a:r>
            <a:r>
              <a:rPr lang="el-GR" dirty="0" err="1"/>
              <a:t>καρουσέλ</a:t>
            </a:r>
            <a:r>
              <a:rPr lang="el-GR" dirty="0"/>
              <a:t> το </a:t>
            </a:r>
            <a:r>
              <a:rPr lang="el-GR" dirty="0" smtClean="0"/>
              <a:t>«Λύκε </a:t>
            </a:r>
            <a:r>
              <a:rPr lang="el-GR" dirty="0"/>
              <a:t>λύκε είσαι </a:t>
            </a:r>
            <a:r>
              <a:rPr lang="el-GR" dirty="0" smtClean="0"/>
              <a:t>εδώ». </a:t>
            </a:r>
          </a:p>
          <a:p>
            <a:pPr marL="0" indent="0">
              <a:buNone/>
            </a:pPr>
            <a:r>
              <a:rPr lang="el-GR" dirty="0" smtClean="0"/>
              <a:t>Ζωγραφίζουν </a:t>
            </a:r>
            <a:r>
              <a:rPr lang="el-GR" dirty="0"/>
              <a:t>και κολλούν τέσσερις, για πρακτικούς λόγους, σκηνές της ιστορίας.</a:t>
            </a:r>
          </a:p>
          <a:p>
            <a:pPr marL="0" indent="0">
              <a:buNone/>
            </a:pPr>
            <a:endParaRPr lang="el-GR" dirty="0"/>
          </a:p>
          <a:p>
            <a:endParaRPr lang="el-GR" dirty="0"/>
          </a:p>
        </p:txBody>
      </p:sp>
      <p:pic>
        <p:nvPicPr>
          <p:cNvPr id="7" name="Picture 2" descr="4 σκηνές"/>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0004" t="33644" r="34355" b="2758"/>
          <a:stretch/>
        </p:blipFill>
        <p:spPr bwMode="auto">
          <a:xfrm>
            <a:off x="5148064" y="1700808"/>
            <a:ext cx="3386667" cy="339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31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Βιβλία-</a:t>
            </a:r>
            <a:r>
              <a:rPr lang="el-GR" dirty="0" err="1">
                <a:solidFill>
                  <a:schemeClr val="tx2">
                    <a:lumMod val="60000"/>
                    <a:lumOff val="40000"/>
                  </a:schemeClr>
                </a:solidFill>
              </a:rPr>
              <a:t>καρουσέλ</a:t>
            </a:r>
            <a:r>
              <a:rPr lang="el-GR" dirty="0">
                <a:solidFill>
                  <a:schemeClr val="tx2">
                    <a:lumMod val="60000"/>
                    <a:lumOff val="40000"/>
                  </a:schemeClr>
                </a:solidFill>
              </a:rPr>
              <a:t> </a:t>
            </a:r>
            <a:r>
              <a:rPr lang="el-GR" dirty="0" smtClean="0">
                <a:solidFill>
                  <a:schemeClr val="tx2">
                    <a:lumMod val="60000"/>
                    <a:lumOff val="40000"/>
                  </a:schemeClr>
                </a:solidFill>
              </a:rPr>
              <a:t>(2/4) </a:t>
            </a:r>
            <a:endParaRPr lang="el-GR" dirty="0"/>
          </a:p>
        </p:txBody>
      </p:sp>
      <p:sp>
        <p:nvSpPr>
          <p:cNvPr id="3" name="Content Placeholder 2"/>
          <p:cNvSpPr>
            <a:spLocks noGrp="1"/>
          </p:cNvSpPr>
          <p:nvPr>
            <p:ph sz="half" idx="1"/>
          </p:nvPr>
        </p:nvSpPr>
        <p:spPr/>
        <p:txBody>
          <a:bodyPr/>
          <a:lstStyle/>
          <a:p>
            <a:pPr marL="0" indent="0">
              <a:buNone/>
            </a:pPr>
            <a:r>
              <a:rPr lang="el-GR" dirty="0" smtClean="0"/>
              <a:t>Στη συνέχεια προσπαθούν να σκεφτούν ποια άλλη ιστορία θα ταίριαζε σε ένα βιβλίο </a:t>
            </a:r>
            <a:r>
              <a:rPr lang="el-GR" dirty="0" err="1" smtClean="0"/>
              <a:t>καρουσέλ</a:t>
            </a:r>
            <a:r>
              <a:rPr lang="el-GR" dirty="0" smtClean="0"/>
              <a:t> τεσσάρων σκηνών.</a:t>
            </a:r>
          </a:p>
          <a:p>
            <a:pPr marL="0" indent="0">
              <a:buNone/>
            </a:pPr>
            <a:endParaRPr lang="el-GR" dirty="0"/>
          </a:p>
        </p:txBody>
      </p:sp>
      <p:pic>
        <p:nvPicPr>
          <p:cNvPr id="7" name="Picture 2" descr="τα παιδιά ζωγραφίζουν"/>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246" r="11698"/>
          <a:stretch/>
        </p:blipFill>
        <p:spPr bwMode="auto">
          <a:xfrm>
            <a:off x="4644008" y="1772816"/>
            <a:ext cx="4038600" cy="280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5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Βιβλία-</a:t>
            </a:r>
            <a:r>
              <a:rPr lang="el-GR" dirty="0" err="1">
                <a:solidFill>
                  <a:schemeClr val="tx2">
                    <a:lumMod val="60000"/>
                    <a:lumOff val="40000"/>
                  </a:schemeClr>
                </a:solidFill>
              </a:rPr>
              <a:t>καρουσέλ</a:t>
            </a:r>
            <a:r>
              <a:rPr lang="el-GR" dirty="0">
                <a:solidFill>
                  <a:schemeClr val="tx2">
                    <a:lumMod val="60000"/>
                    <a:lumOff val="40000"/>
                  </a:schemeClr>
                </a:solidFill>
              </a:rPr>
              <a:t> </a:t>
            </a:r>
            <a:r>
              <a:rPr lang="el-GR" dirty="0" smtClean="0">
                <a:solidFill>
                  <a:schemeClr val="tx2">
                    <a:lumMod val="60000"/>
                    <a:lumOff val="40000"/>
                  </a:schemeClr>
                </a:solidFill>
              </a:rPr>
              <a:t>(3/4) </a:t>
            </a:r>
            <a:endParaRPr lang="el-GR" dirty="0"/>
          </a:p>
        </p:txBody>
      </p:sp>
      <p:sp>
        <p:nvSpPr>
          <p:cNvPr id="3" name="Content Placeholder 2"/>
          <p:cNvSpPr>
            <a:spLocks noGrp="1"/>
          </p:cNvSpPr>
          <p:nvPr>
            <p:ph sz="half" idx="1"/>
          </p:nvPr>
        </p:nvSpPr>
        <p:spPr/>
        <p:txBody>
          <a:bodyPr>
            <a:normAutofit fontScale="92500"/>
          </a:bodyPr>
          <a:lstStyle/>
          <a:p>
            <a:pPr marL="0" indent="0">
              <a:buNone/>
            </a:pPr>
            <a:r>
              <a:rPr lang="el-GR" dirty="0"/>
              <a:t>Γρήγορα κατέληξαν στο συμπέρασμα ότι θα μπορούσε η ιστορία του λύκου να μην αναφέρεται στις ώρες της ημέρας, αλλά στις ώρες του έτους, δηλαδή τις τέσσερις εποχές. </a:t>
            </a:r>
          </a:p>
          <a:p>
            <a:pPr marL="0" indent="0">
              <a:buNone/>
            </a:pPr>
            <a:r>
              <a:rPr lang="el-GR" dirty="0"/>
              <a:t>Αυτό το βιβλίο τους ενθουσίασε και το δούλεψαν με μεγάλη χαρά. </a:t>
            </a:r>
          </a:p>
          <a:p>
            <a:endParaRPr lang="el-GR" dirty="0"/>
          </a:p>
        </p:txBody>
      </p:sp>
      <p:pic>
        <p:nvPicPr>
          <p:cNvPr id="7" name="Picture 2" descr="βιβλίο - καρουσέλ"/>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6754"/>
          <a:stretch/>
        </p:blipFill>
        <p:spPr bwMode="auto">
          <a:xfrm>
            <a:off x="4644008" y="1772816"/>
            <a:ext cx="4038600" cy="272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550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Βιβλία-</a:t>
            </a:r>
            <a:r>
              <a:rPr lang="el-GR" dirty="0" err="1">
                <a:solidFill>
                  <a:schemeClr val="tx2">
                    <a:lumMod val="60000"/>
                    <a:lumOff val="40000"/>
                  </a:schemeClr>
                </a:solidFill>
              </a:rPr>
              <a:t>καρουσέλ</a:t>
            </a:r>
            <a:r>
              <a:rPr lang="el-GR" dirty="0">
                <a:solidFill>
                  <a:schemeClr val="tx2">
                    <a:lumMod val="60000"/>
                    <a:lumOff val="40000"/>
                  </a:schemeClr>
                </a:solidFill>
              </a:rPr>
              <a:t> </a:t>
            </a:r>
            <a:r>
              <a:rPr lang="el-GR" dirty="0" smtClean="0">
                <a:solidFill>
                  <a:schemeClr val="tx2">
                    <a:lumMod val="60000"/>
                    <a:lumOff val="40000"/>
                  </a:schemeClr>
                </a:solidFill>
              </a:rPr>
              <a:t>(4/4) </a:t>
            </a:r>
            <a:endParaRPr lang="el-GR" dirty="0"/>
          </a:p>
        </p:txBody>
      </p:sp>
      <p:sp>
        <p:nvSpPr>
          <p:cNvPr id="3" name="Content Placeholder 2"/>
          <p:cNvSpPr>
            <a:spLocks noGrp="1"/>
          </p:cNvSpPr>
          <p:nvPr>
            <p:ph sz="half" idx="1"/>
          </p:nvPr>
        </p:nvSpPr>
        <p:spPr>
          <a:xfrm>
            <a:off x="457200" y="1600200"/>
            <a:ext cx="4546848" cy="4525963"/>
          </a:xfrm>
        </p:spPr>
        <p:txBody>
          <a:bodyPr>
            <a:normAutofit/>
          </a:bodyPr>
          <a:lstStyle/>
          <a:p>
            <a:pPr marL="0" indent="0">
              <a:buNone/>
            </a:pPr>
            <a:r>
              <a:rPr lang="el-GR" dirty="0"/>
              <a:t>Η διαδικασία:</a:t>
            </a:r>
          </a:p>
          <a:p>
            <a:r>
              <a:rPr lang="el-GR" dirty="0"/>
              <a:t>Δημιουργούν το σκηνικό των τεσσάρων εποχών με υλικά από τον κήπο. </a:t>
            </a:r>
          </a:p>
          <a:p>
            <a:r>
              <a:rPr lang="el-GR" dirty="0"/>
              <a:t>Σκέφτονται και καταγράφουν την καινούργια ιστορία. </a:t>
            </a:r>
          </a:p>
          <a:p>
            <a:r>
              <a:rPr lang="el-GR" dirty="0"/>
              <a:t>Προσθέτουν τους ήρωες. </a:t>
            </a:r>
          </a:p>
        </p:txBody>
      </p:sp>
      <p:pic>
        <p:nvPicPr>
          <p:cNvPr id="4098" name="Picture 2" descr="βιβλίο - καρουσέλ"/>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73518" y="1600200"/>
            <a:ext cx="29879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577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Διδακτική Πρακτική</a:t>
            </a:r>
            <a:endParaRPr lang="en-GB" dirty="0"/>
          </a:p>
        </p:txBody>
      </p:sp>
      <p:sp>
        <p:nvSpPr>
          <p:cNvPr id="7" name="Θέση περιεχομένου 6"/>
          <p:cNvSpPr>
            <a:spLocks noGrp="1"/>
          </p:cNvSpPr>
          <p:nvPr>
            <p:ph sz="half" idx="1"/>
          </p:nvPr>
        </p:nvSpPr>
        <p:spPr>
          <a:xfrm>
            <a:off x="457198" y="1600200"/>
            <a:ext cx="5842994" cy="4525963"/>
          </a:xfrm>
        </p:spPr>
        <p:txBody>
          <a:bodyPr>
            <a:noAutofit/>
          </a:bodyPr>
          <a:lstStyle/>
          <a:p>
            <a:pPr marL="0" indent="0">
              <a:spcBef>
                <a:spcPts val="600"/>
              </a:spcBef>
              <a:spcAft>
                <a:spcPts val="600"/>
              </a:spcAft>
              <a:buNone/>
            </a:pPr>
            <a:r>
              <a:rPr lang="el-GR" sz="2400" b="1" dirty="0"/>
              <a:t>Διδακτική </a:t>
            </a:r>
            <a:r>
              <a:rPr lang="el-GR" sz="2400" b="1" dirty="0" smtClean="0"/>
              <a:t>πρακτική</a:t>
            </a:r>
            <a:r>
              <a:rPr lang="en-GB" sz="2400" dirty="0" smtClean="0"/>
              <a:t>:</a:t>
            </a:r>
            <a:br>
              <a:rPr lang="en-GB" sz="2400" dirty="0" smtClean="0"/>
            </a:br>
            <a:r>
              <a:rPr lang="el-GR" sz="2400" dirty="0" smtClean="0"/>
              <a:t>Μάρκος </a:t>
            </a:r>
            <a:r>
              <a:rPr lang="el-GR" sz="2400" dirty="0" err="1" smtClean="0"/>
              <a:t>Λαλαδάκης</a:t>
            </a:r>
            <a:r>
              <a:rPr lang="en-GB" sz="2400" dirty="0" smtClean="0"/>
              <a:t>,</a:t>
            </a:r>
            <a:r>
              <a:rPr lang="el-GR" sz="2400" dirty="0" smtClean="0"/>
              <a:t> Γλυκερία Φαρμάκη</a:t>
            </a:r>
            <a:r>
              <a:rPr lang="en-GB" sz="2400" dirty="0" smtClean="0"/>
              <a:t>.</a:t>
            </a:r>
            <a:endParaRPr lang="el-GR" sz="2400" dirty="0" smtClean="0"/>
          </a:p>
          <a:p>
            <a:pPr marL="0" indent="0">
              <a:spcBef>
                <a:spcPts val="600"/>
              </a:spcBef>
              <a:spcAft>
                <a:spcPts val="600"/>
              </a:spcAft>
              <a:buNone/>
            </a:pPr>
            <a:r>
              <a:rPr lang="el-GR" sz="2400" b="1" dirty="0" smtClean="0"/>
              <a:t>Βιβλία:  </a:t>
            </a:r>
            <a:br>
              <a:rPr lang="el-GR" sz="2400" b="1" dirty="0" smtClean="0"/>
            </a:br>
            <a:r>
              <a:rPr lang="el-GR" sz="2400" dirty="0" smtClean="0"/>
              <a:t>Άρθουρ </a:t>
            </a:r>
            <a:r>
              <a:rPr lang="el-GR" sz="2400" dirty="0" err="1"/>
              <a:t>Τζέννυ</a:t>
            </a:r>
            <a:r>
              <a:rPr lang="el-GR" sz="2400" dirty="0"/>
              <a:t>, </a:t>
            </a:r>
            <a:r>
              <a:rPr lang="el-GR" sz="2400" b="1" dirty="0" smtClean="0"/>
              <a:t>Τα </a:t>
            </a:r>
            <a:r>
              <a:rPr lang="el-GR" sz="2400" b="1" dirty="0"/>
              <a:t>τρία μικρά γουρουνάκια και ο κακός λύκος </a:t>
            </a:r>
            <a:r>
              <a:rPr lang="el-GR" altLang="en-US" sz="2400" dirty="0"/>
              <a:t>· Μετάφραση: </a:t>
            </a:r>
            <a:r>
              <a:rPr lang="el-GR" altLang="en-US" sz="2400" dirty="0" err="1"/>
              <a:t>Κέλλυ</a:t>
            </a:r>
            <a:r>
              <a:rPr lang="el-GR" altLang="en-US" sz="2400" dirty="0"/>
              <a:t> </a:t>
            </a:r>
            <a:r>
              <a:rPr lang="el-GR" altLang="en-US" sz="2400" dirty="0" err="1"/>
              <a:t>Δημοπούλου</a:t>
            </a:r>
            <a:r>
              <a:rPr lang="el-GR" altLang="en-US" sz="2400" dirty="0"/>
              <a:t> · Εκδόσεις Μίνωας, </a:t>
            </a:r>
            <a:r>
              <a:rPr lang="el-GR" altLang="en-US" sz="2400" dirty="0" smtClean="0"/>
              <a:t>Ιούλιος. 2009 </a:t>
            </a:r>
          </a:p>
          <a:p>
            <a:pPr marL="0" indent="0">
              <a:spcBef>
                <a:spcPts val="600"/>
              </a:spcBef>
              <a:spcAft>
                <a:spcPts val="600"/>
              </a:spcAft>
              <a:buNone/>
            </a:pPr>
            <a:r>
              <a:rPr lang="el-GR" sz="2400" dirty="0" err="1" smtClean="0"/>
              <a:t>Κίμπλε</a:t>
            </a:r>
            <a:r>
              <a:rPr lang="el-GR" sz="2400" dirty="0" smtClean="0"/>
              <a:t> </a:t>
            </a:r>
            <a:r>
              <a:rPr lang="el-GR" sz="2400" dirty="0" err="1"/>
              <a:t>Άνι</a:t>
            </a:r>
            <a:r>
              <a:rPr lang="el-GR" sz="2400" dirty="0"/>
              <a:t>, </a:t>
            </a:r>
            <a:r>
              <a:rPr lang="el-GR" sz="2400" b="1" dirty="0"/>
              <a:t>Λύκε λύκε είσαι εδώ; </a:t>
            </a:r>
            <a:r>
              <a:rPr lang="el-GR" altLang="en-US" sz="2400" dirty="0"/>
              <a:t>· Μετάφραση: Γαϊτάνος Πέτρος, </a:t>
            </a:r>
            <a:r>
              <a:rPr lang="el-GR" altLang="en-US" sz="2400" dirty="0" err="1"/>
              <a:t>Στεφανίδου</a:t>
            </a:r>
            <a:r>
              <a:rPr lang="el-GR" altLang="en-US" sz="2400" dirty="0"/>
              <a:t> Βίκυ · Εκδόσεις Άμμος, Δεκέμβριος </a:t>
            </a:r>
            <a:r>
              <a:rPr lang="el-GR" altLang="en-US" sz="2400" dirty="0" smtClean="0"/>
              <a:t>2004.</a:t>
            </a:r>
          </a:p>
          <a:p>
            <a:pPr marL="0" indent="0">
              <a:spcBef>
                <a:spcPts val="600"/>
              </a:spcBef>
              <a:spcAft>
                <a:spcPts val="600"/>
              </a:spcAft>
              <a:buNone/>
            </a:pPr>
            <a:r>
              <a:rPr lang="el-GR" sz="2400" b="1" dirty="0">
                <a:solidFill>
                  <a:prstClr val="black"/>
                </a:solidFill>
              </a:rPr>
              <a:t>Θέμα:</a:t>
            </a:r>
            <a:r>
              <a:rPr lang="el-GR" sz="2400" dirty="0">
                <a:solidFill>
                  <a:prstClr val="black"/>
                </a:solidFill>
              </a:rPr>
              <a:t> </a:t>
            </a:r>
            <a:r>
              <a:rPr lang="el-GR" sz="2400" dirty="0" smtClean="0">
                <a:solidFill>
                  <a:prstClr val="black"/>
                </a:solidFill>
              </a:rPr>
              <a:t>Βιβλία-</a:t>
            </a:r>
            <a:r>
              <a:rPr lang="el-GR" sz="2400" dirty="0" err="1" smtClean="0">
                <a:solidFill>
                  <a:prstClr val="black"/>
                </a:solidFill>
              </a:rPr>
              <a:t>Καρουσέλ</a:t>
            </a:r>
            <a:r>
              <a:rPr lang="el-GR" sz="2400" dirty="0" smtClean="0">
                <a:solidFill>
                  <a:prstClr val="black"/>
                </a:solidFill>
              </a:rPr>
              <a:t>.</a:t>
            </a:r>
            <a:endParaRPr lang="el-GR" sz="2400" dirty="0">
              <a:solidFill>
                <a:prstClr val="black"/>
              </a:solidFill>
            </a:endParaRPr>
          </a:p>
          <a:p>
            <a:pPr marL="0" indent="0">
              <a:spcBef>
                <a:spcPts val="600"/>
              </a:spcBef>
              <a:spcAft>
                <a:spcPts val="600"/>
              </a:spcAft>
              <a:buNone/>
            </a:pPr>
            <a:endParaRPr lang="el-GR" sz="2400" dirty="0"/>
          </a:p>
          <a:p>
            <a:pPr marL="0" indent="0">
              <a:spcBef>
                <a:spcPts val="600"/>
              </a:spcBef>
              <a:spcAft>
                <a:spcPts val="600"/>
              </a:spcAft>
              <a:buNone/>
            </a:pPr>
            <a:endParaRPr lang="en-GB" sz="2400" dirty="0"/>
          </a:p>
        </p:txBody>
      </p:sp>
      <p:sp>
        <p:nvSpPr>
          <p:cNvPr id="5" name="TextBox 4"/>
          <p:cNvSpPr txBox="1"/>
          <p:nvPr/>
        </p:nvSpPr>
        <p:spPr>
          <a:xfrm>
            <a:off x="5652120" y="5661248"/>
            <a:ext cx="472173" cy="360040"/>
          </a:xfrm>
          <a:prstGeom prst="rect">
            <a:avLst/>
          </a:prstGeom>
        </p:spPr>
        <p:txBody>
          <a:bodyPr vert="horz" wrap="square" lIns="91440" tIns="45720" rIns="91440" bIns="45720" rtlCol="0" anchor="ctr">
            <a:noAutofit/>
          </a:bodyPr>
          <a:lstStyle/>
          <a:p>
            <a:pPr algn="r"/>
            <a:r>
              <a:rPr lang="el-GR" b="1" dirty="0" smtClean="0">
                <a:latin typeface="+mj-lt"/>
              </a:rPr>
              <a:t>[1]</a:t>
            </a:r>
          </a:p>
        </p:txBody>
      </p:sp>
      <p:pic>
        <p:nvPicPr>
          <p:cNvPr id="1026" name="Picture 2" descr="Εξώφυλλα των βιβλίων"/>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00192" y="1556792"/>
            <a:ext cx="22654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35594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Γιαννικοπούλου</a:t>
            </a:r>
            <a:r>
              <a:rPr lang="el-GR" sz="2000" dirty="0"/>
              <a:t> 2016. Μάρκος </a:t>
            </a:r>
            <a:r>
              <a:rPr lang="el-GR" sz="2000" dirty="0" err="1" smtClean="0"/>
              <a:t>Λαλαδάκης</a:t>
            </a:r>
            <a:r>
              <a:rPr lang="el-GR" sz="2000" dirty="0" smtClean="0"/>
              <a:t>,</a:t>
            </a:r>
            <a:r>
              <a:rPr lang="en-GB" sz="2000" dirty="0" smtClean="0"/>
              <a:t> </a:t>
            </a:r>
            <a:r>
              <a:rPr lang="el-GR" sz="2000" dirty="0" smtClean="0"/>
              <a:t>Γλυκερία Φαρμάκη</a:t>
            </a:r>
            <a:r>
              <a:rPr lang="en-GB" sz="2000" dirty="0" smtClean="0"/>
              <a:t>, </a:t>
            </a:r>
            <a:r>
              <a:rPr lang="el-GR" sz="2000" dirty="0" smtClean="0"/>
              <a:t>Αγγελική </a:t>
            </a:r>
            <a:r>
              <a:rPr lang="el-GR" sz="2000" dirty="0" err="1" smtClean="0"/>
              <a:t>Γιαννικοπούλου</a:t>
            </a:r>
            <a:r>
              <a:rPr lang="el-GR" sz="2000" dirty="0" smtClean="0"/>
              <a:t>. «Το Εικονογραφημένο Βιβλίο στην Προσχολική Εκπαίδευση. Υλικότητα Βιβλίου</a:t>
            </a:r>
            <a:r>
              <a:rPr lang="el-GR" sz="2000" dirty="0"/>
              <a:t>. Τα τρία μικρά γουρουνάκια και ο κακός </a:t>
            </a:r>
            <a:r>
              <a:rPr lang="el-GR" sz="2000" dirty="0" smtClean="0"/>
              <a:t>λύκος / </a:t>
            </a:r>
            <a:r>
              <a:rPr lang="el-GR" sz="2000" dirty="0"/>
              <a:t>Λύκε λύκε είσαι εδώ</a:t>
            </a:r>
            <a:r>
              <a:rPr lang="el-GR" sz="2000" dirty="0" smtClean="0"/>
              <a:t>;». Έκδοση: 1.0. Αθήνα 2016. Διαθέσιμο από τη δικτυακή διεύθυνση: </a:t>
            </a:r>
            <a:r>
              <a:rPr lang="en-GB" sz="2000" dirty="0" smtClean="0">
                <a:hlinkClick r:id="rId3" tooltip="Ανοιχτό Μάθημα: Το Εικονογραφημένο Βιβλίο στην Προσχολική Εκπαίδευση"/>
              </a:rPr>
              <a:t>http://opencourses.uoa.gr/courses/ECD5/</a:t>
            </a:r>
            <a:r>
              <a:rPr lang="el-GR" sz="2000" dirty="0" smtClean="0"/>
              <a:t>.</a:t>
            </a:r>
          </a:p>
          <a:p>
            <a:pPr fontAlgn="auto">
              <a:spcAft>
                <a:spcPts val="0"/>
              </a:spcAft>
              <a:defRPr/>
            </a:pPr>
            <a:endParaRPr lang="el-GR" sz="2000" dirty="0"/>
          </a:p>
        </p:txBody>
      </p:sp>
    </p:spTree>
    <p:extLst>
      <p:ext uri="{BB962C8B-B14F-4D97-AF65-F5344CB8AC3E}">
        <p14:creationId xmlns:p14="http://schemas.microsoft.com/office/powerpoint/2010/main" val="336415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034042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4101976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pPr marL="0" indent="0">
              <a:buNone/>
            </a:pPr>
            <a:r>
              <a:rPr lang="el-GR" sz="2000" dirty="0" smtClean="0"/>
              <a:t>Εικόνα 1, 2, 3, 4, 5: Εξώφυλλο και σελίδες των βιβλίων </a:t>
            </a:r>
          </a:p>
          <a:p>
            <a:r>
              <a:rPr lang="el-GR" sz="2000" dirty="0" smtClean="0"/>
              <a:t>«</a:t>
            </a:r>
            <a:r>
              <a:rPr lang="el-GR" sz="2000" dirty="0" smtClean="0">
                <a:hlinkClick r:id="rId3"/>
              </a:rPr>
              <a:t>Τα </a:t>
            </a:r>
            <a:r>
              <a:rPr lang="el-GR" sz="2000" dirty="0">
                <a:hlinkClick r:id="rId3"/>
              </a:rPr>
              <a:t>τρία μικρά γουρουνάκια και ο κακός </a:t>
            </a:r>
            <a:r>
              <a:rPr lang="el-GR" sz="2000" dirty="0" smtClean="0">
                <a:hlinkClick r:id="rId3"/>
              </a:rPr>
              <a:t>λύκος</a:t>
            </a:r>
            <a:r>
              <a:rPr lang="el-GR" sz="2000" dirty="0" smtClean="0"/>
              <a:t>» </a:t>
            </a:r>
            <a:r>
              <a:rPr lang="el-GR" sz="2000" dirty="0"/>
              <a:t>· Μετάφραση: </a:t>
            </a:r>
            <a:r>
              <a:rPr lang="el-GR" sz="2000" dirty="0" err="1"/>
              <a:t>Κέλλυ</a:t>
            </a:r>
            <a:r>
              <a:rPr lang="el-GR" sz="2000" dirty="0"/>
              <a:t> </a:t>
            </a:r>
            <a:r>
              <a:rPr lang="el-GR" sz="2000" dirty="0" err="1"/>
              <a:t>Δημοπούλου</a:t>
            </a:r>
            <a:r>
              <a:rPr lang="el-GR" sz="2000" dirty="0"/>
              <a:t> · Εκδόσεις Μίνωας, Ιούλιος </a:t>
            </a:r>
            <a:r>
              <a:rPr lang="el-GR" sz="2000" dirty="0" smtClean="0"/>
              <a:t>2009.  </a:t>
            </a:r>
            <a:endParaRPr lang="el-GR" sz="2000" dirty="0"/>
          </a:p>
          <a:p>
            <a:r>
              <a:rPr lang="el-GR" sz="2000" dirty="0" smtClean="0"/>
              <a:t>«</a:t>
            </a:r>
            <a:r>
              <a:rPr lang="el-GR" sz="2000" dirty="0" smtClean="0">
                <a:hlinkClick r:id="rId4"/>
              </a:rPr>
              <a:t>Λύκε </a:t>
            </a:r>
            <a:r>
              <a:rPr lang="el-GR" sz="2000" dirty="0">
                <a:hlinkClick r:id="rId4"/>
              </a:rPr>
              <a:t>λύκε είσαι εδώ</a:t>
            </a:r>
            <a:r>
              <a:rPr lang="el-GR" sz="2000" dirty="0" smtClean="0"/>
              <a:t>;» </a:t>
            </a:r>
            <a:r>
              <a:rPr lang="el-GR" sz="2000" dirty="0"/>
              <a:t>· Μετάφραση: Γαϊτάνος Πέτρος, </a:t>
            </a:r>
            <a:r>
              <a:rPr lang="el-GR" sz="2000" dirty="0" err="1"/>
              <a:t>Στεφανίδου</a:t>
            </a:r>
            <a:r>
              <a:rPr lang="el-GR" sz="2000" dirty="0"/>
              <a:t> Βίκυ · Εκδόσεις Άμμος, Δεκέμβριος </a:t>
            </a:r>
            <a:r>
              <a:rPr lang="el-GR" sz="2000" dirty="0" smtClean="0"/>
              <a:t>2004.</a:t>
            </a:r>
            <a:endParaRPr lang="el-GR" sz="2000" dirty="0"/>
          </a:p>
          <a:p>
            <a:pPr marL="0" indent="0">
              <a:buNone/>
            </a:pPr>
            <a:endParaRPr lang="el-GR" sz="2000" dirty="0" smtClean="0"/>
          </a:p>
          <a:p>
            <a:pPr marL="0" indent="0">
              <a:buNone/>
            </a:pPr>
            <a:endParaRPr lang="en-GB"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tx2">
                    <a:lumMod val="60000"/>
                    <a:lumOff val="40000"/>
                  </a:schemeClr>
                </a:solidFill>
              </a:rPr>
              <a:t>Λίγα λόγια για το πρώτο βιβλίο (1/2)</a:t>
            </a:r>
            <a:endParaRPr lang="el-GR" dirty="0"/>
          </a:p>
        </p:txBody>
      </p:sp>
      <p:sp>
        <p:nvSpPr>
          <p:cNvPr id="3" name="Content Placeholder 2"/>
          <p:cNvSpPr>
            <a:spLocks noGrp="1"/>
          </p:cNvSpPr>
          <p:nvPr>
            <p:ph sz="half" idx="1"/>
          </p:nvPr>
        </p:nvSpPr>
        <p:spPr/>
        <p:txBody>
          <a:bodyPr>
            <a:noAutofit/>
          </a:bodyPr>
          <a:lstStyle/>
          <a:p>
            <a:pPr marL="0" indent="0">
              <a:buNone/>
            </a:pPr>
            <a:r>
              <a:rPr lang="el-GR" sz="2700" dirty="0"/>
              <a:t>Πρόκειται για ένα τρισδιάστατο βιβλίο </a:t>
            </a:r>
            <a:r>
              <a:rPr lang="el-GR" sz="2700" dirty="0" err="1"/>
              <a:t>καρουζέλ</a:t>
            </a:r>
            <a:r>
              <a:rPr lang="el-GR" sz="2700" dirty="0"/>
              <a:t>, που διηγείται τα γνωστά τρία γουρουνάκια. </a:t>
            </a:r>
          </a:p>
          <a:p>
            <a:pPr marL="0" indent="0">
              <a:buNone/>
            </a:pPr>
            <a:r>
              <a:rPr lang="el-GR" sz="2700" dirty="0"/>
              <a:t>Το αγαπημένο παραμύθι εμφανίζεται σε μορφή </a:t>
            </a:r>
            <a:r>
              <a:rPr lang="el-GR" sz="2700" dirty="0" err="1"/>
              <a:t>pop</a:t>
            </a:r>
            <a:r>
              <a:rPr lang="el-GR" sz="2700" dirty="0"/>
              <a:t> </a:t>
            </a:r>
            <a:r>
              <a:rPr lang="el-GR" sz="2700" dirty="0" err="1"/>
              <a:t>up</a:t>
            </a:r>
            <a:r>
              <a:rPr lang="el-GR" sz="2700" dirty="0"/>
              <a:t>, όπου οι χάρτινοι ήρωες ξεπετάγονται μέσα από τις σελίδες του βιβλίου. </a:t>
            </a:r>
          </a:p>
          <a:p>
            <a:endParaRPr lang="el-GR" sz="2700" dirty="0"/>
          </a:p>
        </p:txBody>
      </p:sp>
      <p:pic>
        <p:nvPicPr>
          <p:cNvPr id="5" name="Picture 2" descr="Σελίδες των βιβλίων"/>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752" r="41111"/>
          <a:stretch/>
        </p:blipFill>
        <p:spPr bwMode="auto">
          <a:xfrm>
            <a:off x="4644008" y="1772816"/>
            <a:ext cx="4038600" cy="38286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4008" y="5665784"/>
            <a:ext cx="472173" cy="360040"/>
          </a:xfrm>
          <a:prstGeom prst="rect">
            <a:avLst/>
          </a:prstGeom>
        </p:spPr>
        <p:txBody>
          <a:bodyPr vert="horz" wrap="square" lIns="91440" tIns="45720" rIns="91440" bIns="45720" rtlCol="0" anchor="ctr">
            <a:noAutofit/>
          </a:bodyPr>
          <a:lstStyle/>
          <a:p>
            <a:pPr algn="r"/>
            <a:r>
              <a:rPr lang="el-GR" b="1" dirty="0" smtClean="0">
                <a:latin typeface="+mj-lt"/>
              </a:rPr>
              <a:t>[2]</a:t>
            </a:r>
          </a:p>
        </p:txBody>
      </p:sp>
    </p:spTree>
    <p:custDataLst>
      <p:tags r:id="rId1"/>
    </p:custDataLst>
    <p:extLst>
      <p:ext uri="{BB962C8B-B14F-4D97-AF65-F5344CB8AC3E}">
        <p14:creationId xmlns:p14="http://schemas.microsoft.com/office/powerpoint/2010/main" val="57800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tx2">
                    <a:lumMod val="60000"/>
                    <a:lumOff val="40000"/>
                  </a:schemeClr>
                </a:solidFill>
              </a:rPr>
              <a:t>Λίγα λόγια για το πρώτο βιβλίο (2/2)</a:t>
            </a:r>
            <a:endParaRPr lang="el-GR" dirty="0"/>
          </a:p>
        </p:txBody>
      </p:sp>
      <p:pic>
        <p:nvPicPr>
          <p:cNvPr id="2052" name="Picture 4" descr="Σελίδα του βιβλίου"/>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2244" y="1557338"/>
            <a:ext cx="617221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740352" y="5671504"/>
            <a:ext cx="472173" cy="360040"/>
          </a:xfrm>
          <a:prstGeom prst="rect">
            <a:avLst/>
          </a:prstGeom>
        </p:spPr>
        <p:txBody>
          <a:bodyPr vert="horz" wrap="square" lIns="91440" tIns="45720" rIns="91440" bIns="45720" rtlCol="0" anchor="ctr">
            <a:noAutofit/>
          </a:bodyPr>
          <a:lstStyle/>
          <a:p>
            <a:pPr algn="r"/>
            <a:r>
              <a:rPr lang="el-GR" b="1" dirty="0" smtClean="0">
                <a:latin typeface="+mj-lt"/>
              </a:rPr>
              <a:t>[3]</a:t>
            </a:r>
          </a:p>
        </p:txBody>
      </p:sp>
    </p:spTree>
    <p:custDataLst>
      <p:tags r:id="rId1"/>
    </p:custDataLst>
    <p:extLst>
      <p:ext uri="{BB962C8B-B14F-4D97-AF65-F5344CB8AC3E}">
        <p14:creationId xmlns:p14="http://schemas.microsoft.com/office/powerpoint/2010/main" val="71191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tx2">
                    <a:lumMod val="60000"/>
                    <a:lumOff val="40000"/>
                  </a:schemeClr>
                </a:solidFill>
              </a:rPr>
              <a:t>Λίγα λόγια για το δεύτερο </a:t>
            </a:r>
            <a:r>
              <a:rPr lang="el-GR" dirty="0" smtClean="0">
                <a:solidFill>
                  <a:schemeClr val="tx2">
                    <a:lumMod val="60000"/>
                    <a:lumOff val="40000"/>
                  </a:schemeClr>
                </a:solidFill>
              </a:rPr>
              <a:t>βιβλίο (1/2)</a:t>
            </a:r>
            <a:endParaRPr lang="el-GR" dirty="0"/>
          </a:p>
        </p:txBody>
      </p:sp>
      <p:sp>
        <p:nvSpPr>
          <p:cNvPr id="4" name="Content Placeholder 3"/>
          <p:cNvSpPr>
            <a:spLocks noGrp="1"/>
          </p:cNvSpPr>
          <p:nvPr>
            <p:ph sz="half" idx="1"/>
          </p:nvPr>
        </p:nvSpPr>
        <p:spPr>
          <a:xfrm>
            <a:off x="457200" y="1600200"/>
            <a:ext cx="3466728" cy="4525963"/>
          </a:xfrm>
        </p:spPr>
        <p:txBody>
          <a:bodyPr/>
          <a:lstStyle/>
          <a:p>
            <a:pPr marL="0" indent="0">
              <a:buNone/>
            </a:pPr>
            <a:r>
              <a:rPr lang="el-GR" dirty="0"/>
              <a:t>Πρόκειται για ένα βιβλίο στο οποίο περιγράφεται η μέρα του λύκου με αφορμή τη γνωστή ερώτηση: «Λύκε λύκε είσαι εδώ;». </a:t>
            </a:r>
          </a:p>
          <a:p>
            <a:endParaRPr lang="el-GR" dirty="0"/>
          </a:p>
        </p:txBody>
      </p:sp>
      <p:pic>
        <p:nvPicPr>
          <p:cNvPr id="6" name="Picture 2" descr="Σελίδα του βιβλίου"/>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9495" r="21740" b="20270"/>
          <a:stretch/>
        </p:blipFill>
        <p:spPr bwMode="auto">
          <a:xfrm>
            <a:off x="4101937" y="1772816"/>
            <a:ext cx="4580671" cy="360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3888" y="4941168"/>
            <a:ext cx="472173" cy="360040"/>
          </a:xfrm>
          <a:prstGeom prst="rect">
            <a:avLst/>
          </a:prstGeom>
        </p:spPr>
        <p:txBody>
          <a:bodyPr vert="horz" wrap="square" lIns="91440" tIns="45720" rIns="91440" bIns="45720" rtlCol="0" anchor="ctr">
            <a:noAutofit/>
          </a:bodyPr>
          <a:lstStyle/>
          <a:p>
            <a:pPr algn="r"/>
            <a:r>
              <a:rPr lang="el-GR" b="1" dirty="0" smtClean="0">
                <a:latin typeface="+mj-lt"/>
              </a:rPr>
              <a:t>[4]</a:t>
            </a:r>
          </a:p>
        </p:txBody>
      </p:sp>
    </p:spTree>
    <p:custDataLst>
      <p:tags r:id="rId1"/>
    </p:custDataLst>
    <p:extLst>
      <p:ext uri="{BB962C8B-B14F-4D97-AF65-F5344CB8AC3E}">
        <p14:creationId xmlns:p14="http://schemas.microsoft.com/office/powerpoint/2010/main" val="369037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tx2">
                    <a:lumMod val="60000"/>
                    <a:lumOff val="40000"/>
                  </a:schemeClr>
                </a:solidFill>
              </a:rPr>
              <a:t>Λίγα λόγια για το δεύτερο βιβλίο </a:t>
            </a:r>
            <a:r>
              <a:rPr lang="el-GR" dirty="0" smtClean="0">
                <a:solidFill>
                  <a:schemeClr val="tx2">
                    <a:lumMod val="60000"/>
                    <a:lumOff val="40000"/>
                  </a:schemeClr>
                </a:solidFill>
              </a:rPr>
              <a:t>(2/2</a:t>
            </a:r>
            <a:r>
              <a:rPr lang="el-GR" dirty="0">
                <a:solidFill>
                  <a:schemeClr val="tx2">
                    <a:lumMod val="60000"/>
                    <a:lumOff val="40000"/>
                  </a:schemeClr>
                </a:solidFill>
              </a:rPr>
              <a:t>)</a:t>
            </a:r>
            <a:endParaRPr lang="el-GR" dirty="0"/>
          </a:p>
        </p:txBody>
      </p:sp>
      <p:sp>
        <p:nvSpPr>
          <p:cNvPr id="4" name="Content Placeholder 3"/>
          <p:cNvSpPr>
            <a:spLocks noGrp="1"/>
          </p:cNvSpPr>
          <p:nvPr>
            <p:ph sz="half" idx="1"/>
          </p:nvPr>
        </p:nvSpPr>
        <p:spPr>
          <a:xfrm>
            <a:off x="457200" y="1600200"/>
            <a:ext cx="3610744" cy="4525963"/>
          </a:xfrm>
        </p:spPr>
        <p:txBody>
          <a:bodyPr/>
          <a:lstStyle/>
          <a:p>
            <a:pPr marL="0" indent="0">
              <a:buNone/>
            </a:pPr>
            <a:r>
              <a:rPr lang="el-GR" dirty="0"/>
              <a:t>Αυτό που κάνει το βιβλίο να ξεχωρίζει είναι η πάνινη φιγούρα του λύκου, που εμφανίζεται μέσα από μια τρύπα του βιβλίου, δίνοντας την ευκαιρία στα παιδιά να παίξουν μαζί της. </a:t>
            </a:r>
          </a:p>
          <a:p>
            <a:endParaRPr lang="el-GR" dirty="0"/>
          </a:p>
        </p:txBody>
      </p:sp>
      <p:pic>
        <p:nvPicPr>
          <p:cNvPr id="7" name="Picture 2" descr="Σελίδα του βιβλίου"/>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2121" t="50000"/>
          <a:stretch/>
        </p:blipFill>
        <p:spPr bwMode="auto">
          <a:xfrm>
            <a:off x="4269588" y="1772816"/>
            <a:ext cx="4413020" cy="25922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11960" y="4509120"/>
            <a:ext cx="472173" cy="360040"/>
          </a:xfrm>
          <a:prstGeom prst="rect">
            <a:avLst/>
          </a:prstGeom>
        </p:spPr>
        <p:txBody>
          <a:bodyPr vert="horz" wrap="square" lIns="91440" tIns="45720" rIns="91440" bIns="45720" rtlCol="0" anchor="ctr">
            <a:noAutofit/>
          </a:bodyPr>
          <a:lstStyle/>
          <a:p>
            <a:pPr algn="r"/>
            <a:r>
              <a:rPr lang="el-GR" b="1" dirty="0" smtClean="0">
                <a:latin typeface="+mj-lt"/>
              </a:rPr>
              <a:t>[5]</a:t>
            </a:r>
          </a:p>
        </p:txBody>
      </p:sp>
    </p:spTree>
    <p:custDataLst>
      <p:tags r:id="rId1"/>
    </p:custDataLst>
    <p:extLst>
      <p:ext uri="{BB962C8B-B14F-4D97-AF65-F5344CB8AC3E}">
        <p14:creationId xmlns:p14="http://schemas.microsoft.com/office/powerpoint/2010/main" val="3185507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normAutofit/>
          </a:bodyPr>
          <a:lstStyle/>
          <a:p>
            <a:r>
              <a:rPr lang="el-GR" sz="3200" dirty="0"/>
              <a:t>Διαβάζουμε το βιβλίο «Τα τρία γουρουνάκια» μαζί με τα παιδιά πολλές φορές. Όλοι το χαίρονται! </a:t>
            </a:r>
          </a:p>
          <a:p>
            <a:endParaRPr lang="el-GR" sz="3200" dirty="0"/>
          </a:p>
        </p:txBody>
      </p:sp>
      <p:sp>
        <p:nvSpPr>
          <p:cNvPr id="2" name="Title 1"/>
          <p:cNvSpPr>
            <a:spLocks noGrp="1"/>
          </p:cNvSpPr>
          <p:nvPr>
            <p:ph type="title"/>
          </p:nvPr>
        </p:nvSpPr>
        <p:spPr/>
        <p:txBody>
          <a:bodyPr/>
          <a:lstStyle/>
          <a:p>
            <a:r>
              <a:rPr lang="el-GR" dirty="0" smtClean="0">
                <a:solidFill>
                  <a:schemeClr val="tx2">
                    <a:lumMod val="60000"/>
                    <a:lumOff val="40000"/>
                  </a:schemeClr>
                </a:solidFill>
              </a:rPr>
              <a:t>Ανάγνωση πρώτου βιβλίου (1/2)</a:t>
            </a:r>
            <a:endParaRPr lang="el-GR" dirty="0"/>
          </a:p>
        </p:txBody>
      </p:sp>
      <p:pic>
        <p:nvPicPr>
          <p:cNvPr id="7" name="Picture 2" descr="Σελίδα του βιβλίου"/>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4968" r="16116" b="31507"/>
          <a:stretch/>
        </p:blipFill>
        <p:spPr bwMode="auto">
          <a:xfrm>
            <a:off x="3603168" y="1772816"/>
            <a:ext cx="506738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57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solidFill>
                  <a:schemeClr val="tx2">
                    <a:lumMod val="60000"/>
                    <a:lumOff val="40000"/>
                  </a:schemeClr>
                </a:solidFill>
              </a:rPr>
              <a:t>Ανάγνωση πρώτου βιβλίου </a:t>
            </a:r>
            <a:r>
              <a:rPr lang="el-GR" dirty="0" smtClean="0">
                <a:solidFill>
                  <a:schemeClr val="tx2">
                    <a:lumMod val="60000"/>
                    <a:lumOff val="40000"/>
                  </a:schemeClr>
                </a:solidFill>
              </a:rPr>
              <a:t>(2/2</a:t>
            </a:r>
            <a:r>
              <a:rPr lang="el-GR" dirty="0">
                <a:solidFill>
                  <a:schemeClr val="tx2">
                    <a:lumMod val="60000"/>
                    <a:lumOff val="40000"/>
                  </a:schemeClr>
                </a:solidFill>
              </a:rPr>
              <a:t>)</a:t>
            </a:r>
            <a:endParaRPr lang="el-GR" dirty="0"/>
          </a:p>
        </p:txBody>
      </p:sp>
      <p:sp>
        <p:nvSpPr>
          <p:cNvPr id="6" name="Content Placeholder 5"/>
          <p:cNvSpPr>
            <a:spLocks noGrp="1"/>
          </p:cNvSpPr>
          <p:nvPr>
            <p:ph sz="half" idx="1"/>
          </p:nvPr>
        </p:nvSpPr>
        <p:spPr/>
        <p:txBody>
          <a:bodyPr>
            <a:noAutofit/>
          </a:bodyPr>
          <a:lstStyle/>
          <a:p>
            <a:pPr marL="0" indent="0">
              <a:buNone/>
            </a:pPr>
            <a:r>
              <a:rPr lang="el-GR" dirty="0"/>
              <a:t>Επικεντρωνόμαστε περισσότερο στο γεγονός ότι αυτό το βιβλίο δεν σηματοδοτεί καθαρά την αρχή του. Μοιάζει σαν να μπορούμε να γυρνάμε γύρω </a:t>
            </a:r>
            <a:r>
              <a:rPr lang="el-GR" dirty="0" err="1"/>
              <a:t>γύρω</a:t>
            </a:r>
            <a:r>
              <a:rPr lang="el-GR" dirty="0"/>
              <a:t> και να αρχίζουμε από όποιο σημείο θέλουμε. </a:t>
            </a:r>
          </a:p>
          <a:p>
            <a:endParaRPr lang="el-GR" dirty="0"/>
          </a:p>
        </p:txBody>
      </p:sp>
      <p:sp>
        <p:nvSpPr>
          <p:cNvPr id="7" name="Content Placeholder 6"/>
          <p:cNvSpPr>
            <a:spLocks noGrp="1"/>
          </p:cNvSpPr>
          <p:nvPr>
            <p:ph sz="half" idx="2"/>
          </p:nvPr>
        </p:nvSpPr>
        <p:spPr/>
        <p:txBody>
          <a:bodyPr>
            <a:normAutofit/>
          </a:bodyPr>
          <a:lstStyle/>
          <a:p>
            <a:pPr marL="0" indent="0">
              <a:buNone/>
            </a:pPr>
            <a:r>
              <a:rPr lang="el-GR" dirty="0"/>
              <a:t>Όταν όμως το κάνουμε παίρνουμε μια ανακατωμένη, αστεία ιστορία. </a:t>
            </a:r>
          </a:p>
          <a:p>
            <a:endParaRPr lang="el-GR" dirty="0"/>
          </a:p>
        </p:txBody>
      </p:sp>
      <p:pic>
        <p:nvPicPr>
          <p:cNvPr id="8" name="Picture 2" descr="Σελίδα του βιβλίου"/>
          <p:cNvPicPr>
            <a:picLocks noChangeAspect="1" noChangeArrowheads="1"/>
          </p:cNvPicPr>
          <p:nvPr/>
        </p:nvPicPr>
        <p:blipFill rotWithShape="1">
          <a:blip r:embed="rId3">
            <a:extLst>
              <a:ext uri="{28A0092B-C50C-407E-A947-70E740481C1C}">
                <a14:useLocalDpi xmlns:a14="http://schemas.microsoft.com/office/drawing/2010/main" val="0"/>
              </a:ext>
            </a:extLst>
          </a:blip>
          <a:srcRect t="31381" r="18136" b="31670"/>
          <a:stretch/>
        </p:blipFill>
        <p:spPr bwMode="auto">
          <a:xfrm>
            <a:off x="4788024" y="3501008"/>
            <a:ext cx="3848612" cy="25340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3448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tx2">
                    <a:lumMod val="60000"/>
                    <a:lumOff val="40000"/>
                  </a:schemeClr>
                </a:solidFill>
              </a:rPr>
              <a:t>Ανάγνωση </a:t>
            </a:r>
            <a:r>
              <a:rPr lang="el-GR" dirty="0" smtClean="0">
                <a:solidFill>
                  <a:schemeClr val="tx2">
                    <a:lumMod val="60000"/>
                    <a:lumOff val="40000"/>
                  </a:schemeClr>
                </a:solidFill>
              </a:rPr>
              <a:t>δεύτερου βιβλίου </a:t>
            </a:r>
            <a:r>
              <a:rPr lang="el-GR" dirty="0">
                <a:solidFill>
                  <a:schemeClr val="tx2">
                    <a:lumMod val="60000"/>
                    <a:lumOff val="40000"/>
                  </a:schemeClr>
                </a:solidFill>
              </a:rPr>
              <a:t>(1/2)</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Τώρα διαβάζουμε το δεύτερο βιβλίο. Παίζουμε πολύ και με την κούκλα-λύκο. </a:t>
            </a:r>
          </a:p>
          <a:p>
            <a:pPr marL="0" indent="0">
              <a:buNone/>
            </a:pPr>
            <a:r>
              <a:rPr lang="el-GR" dirty="0"/>
              <a:t>Προσπαθήσαμε να κάνουμε </a:t>
            </a:r>
            <a:r>
              <a:rPr lang="el-GR" dirty="0" err="1"/>
              <a:t>ό,τι</a:t>
            </a:r>
            <a:r>
              <a:rPr lang="el-GR" dirty="0"/>
              <a:t> και με το πρώτο βιβλίο, να αρχίσουμε δηλαδή την ανάγνωση από κάποιο άλλο σημείο. </a:t>
            </a:r>
          </a:p>
        </p:txBody>
      </p:sp>
      <p:pic>
        <p:nvPicPr>
          <p:cNvPr id="3074" name="Picture 2" descr="Σελίδα του βιβλί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53170"/>
            <a:ext cx="4038600" cy="442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450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13/12/2016 12:59:47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5,1026,"/>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2052,20,"/>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4,6,7,"/>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4,7,8,"/>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5,6,7,8,"/>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07FEB32E-0631-4351-9D76-0183FFB63153}">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2859</TotalTime>
  <Words>936</Words>
  <Application>Microsoft Office PowerPoint</Application>
  <PresentationFormat>On-screen Show (4:3)</PresentationFormat>
  <Paragraphs>93</Paragraphs>
  <Slides>24</Slides>
  <Notes>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Θέμα του Office</vt:lpstr>
      <vt:lpstr>Το Εικονογραφημένο Βιβλίο στην Προσχολική Εκπαίδευση</vt:lpstr>
      <vt:lpstr>Διδακτική Πρακτική</vt:lpstr>
      <vt:lpstr>Λίγα λόγια για το πρώτο βιβλίο (1/2)</vt:lpstr>
      <vt:lpstr>Λίγα λόγια για το πρώτο βιβλίο (2/2)</vt:lpstr>
      <vt:lpstr>Λίγα λόγια για το δεύτερο βιβλίο (1/2)</vt:lpstr>
      <vt:lpstr>Λίγα λόγια για το δεύτερο βιβλίο (2/2)</vt:lpstr>
      <vt:lpstr>Ανάγνωση πρώτου βιβλίου (1/2)</vt:lpstr>
      <vt:lpstr>Ανάγνωση πρώτου βιβλίου (2/2)</vt:lpstr>
      <vt:lpstr>Ανάγνωση δεύτερου βιβλίου (1/2)</vt:lpstr>
      <vt:lpstr>Ανάγνωση δεύτερου βιβλίου (2/2)</vt:lpstr>
      <vt:lpstr>Σύγκριση των βιβλίων (1/3)</vt:lpstr>
      <vt:lpstr>Σύγκριση των βιβλίων (2/3)</vt:lpstr>
      <vt:lpstr>Σύγκριση των βιβλίων (3/3)</vt:lpstr>
      <vt:lpstr>Βιβλία-καρουσέλ (1/4) </vt:lpstr>
      <vt:lpstr>Βιβλία-καρουσέλ (2/4) </vt:lpstr>
      <vt:lpstr>Βιβλία-καρουσέλ (3/4) </vt:lpstr>
      <vt:lpstr>Βιβλία-καρουσέλ (4/4) </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τρία μικρά γουρουνάκια και ο κακός λύκος </dc:title>
  <dc:subject>Το Εικονογραφημένο Βιβλίο στην Προσχολική Εκπαίδευση</dc:subject>
  <dc:creator>Αγγελική Γιαννικοπούλου</dc:creator>
  <cp:lastModifiedBy>takis81 mark</cp:lastModifiedBy>
  <cp:revision>315</cp:revision>
  <dcterms:created xsi:type="dcterms:W3CDTF">2012-09-06T09:03:05Z</dcterms:created>
  <dcterms:modified xsi:type="dcterms:W3CDTF">2016-12-12T23:01:30Z</dcterms:modified>
  <cp:category>Υλικότητα Βιβλίου</cp:category>
</cp:coreProperties>
</file>