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6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280" r:id="rId18"/>
    <p:sldId id="290" r:id="rId19"/>
    <p:sldId id="295" r:id="rId20"/>
    <p:sldId id="292" r:id="rId21"/>
    <p:sldId id="291" r:id="rId22"/>
    <p:sldId id="294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344"/>
            <p14:sldId id="345"/>
            <p14:sldId id="346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12/10/2015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2841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28206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70110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61888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13155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68155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6277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2533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516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4003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3632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4146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8860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427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Επιστημολογίες για τη Διδακτική των Μαθηματικών 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.uoa.gr/m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/>
              <a:t>ΕΠΙΣΤΗΜΟΛΟΓΙΑ ΚΑΙ ΔΙΔΑΚΤΙΚΗ ΤΩΝ ΜΑΘΗΜΑΤΙΚΩΝ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12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altLang="el-GR" sz="2800" dirty="0">
                <a:latin typeface="+mj-lt"/>
              </a:rPr>
              <a:t>Η συγκρότηση της Διδακτικής των Μαθηματικών ως επιστημονικό πεδίο</a:t>
            </a:r>
            <a:br>
              <a:rPr lang="el-GR" altLang="el-GR" sz="2800" dirty="0">
                <a:latin typeface="+mj-lt"/>
              </a:rPr>
            </a:br>
            <a:r>
              <a:rPr lang="el-GR" altLang="el-GR" sz="2800" dirty="0">
                <a:latin typeface="+mj-lt"/>
              </a:rPr>
              <a:t> </a:t>
            </a:r>
            <a:r>
              <a:rPr lang="en-US" altLang="el-GR" sz="2800" dirty="0">
                <a:latin typeface="+mj-lt"/>
              </a:rPr>
              <a:t>E</a:t>
            </a:r>
            <a:r>
              <a:rPr lang="el-GR" altLang="el-GR" sz="2800" dirty="0" err="1">
                <a:latin typeface="+mj-lt"/>
              </a:rPr>
              <a:t>πιστημολογική</a:t>
            </a:r>
            <a:r>
              <a:rPr lang="el-GR" altLang="el-GR" sz="2800" dirty="0">
                <a:latin typeface="+mj-lt"/>
              </a:rPr>
              <a:t> προσέγγιση </a:t>
            </a:r>
            <a:endParaRPr lang="en-US" altLang="el-GR" sz="2800" dirty="0" smtClean="0">
              <a:latin typeface="+mj-lt"/>
            </a:endParaRPr>
          </a:p>
          <a:p>
            <a:r>
              <a:rPr lang="el-GR" sz="2800" dirty="0" smtClean="0"/>
              <a:t>ΣΠΥΡΟΥ </a:t>
            </a:r>
            <a:r>
              <a:rPr lang="el-GR" sz="2800" dirty="0"/>
              <a:t>ΠΑΝΑΓΙΩΤΗΣ</a:t>
            </a:r>
          </a:p>
          <a:p>
            <a:r>
              <a:rPr lang="el-GR" sz="2800" dirty="0"/>
              <a:t>Σχολή Θετικών επιστημών</a:t>
            </a:r>
          </a:p>
          <a:p>
            <a:r>
              <a:rPr lang="el-GR" sz="2800" dirty="0"/>
              <a:t>Τμήμα Μαθηματικό</a:t>
            </a:r>
            <a:endParaRPr lang="en-US" sz="2800" dirty="0"/>
          </a:p>
          <a:p>
            <a:endParaRPr lang="el-GR" sz="2800" dirty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Κριτικό </a:t>
            </a:r>
            <a:r>
              <a:rPr lang="el-GR" dirty="0"/>
              <a:t>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εκπαίδευση ως πρακτική ελευθερίας και όχι ενσωμάτωσης (κεντρικός ρόλος των μαθηματικών)</a:t>
            </a:r>
          </a:p>
          <a:p>
            <a:r>
              <a:rPr lang="el-GR" altLang="el-GR" sz="2800" dirty="0"/>
              <a:t>η γνώση είναι κοινωνική κατασκευή που καθορίζεται από τα αντίπαλα συμφέροντα (φύλο, φυλή, τάξη)</a:t>
            </a:r>
          </a:p>
          <a:p>
            <a:r>
              <a:rPr lang="el-GR" altLang="el-GR" sz="2800" dirty="0"/>
              <a:t>εστίαση στην αλλαγή και όχι στην περιγραφή </a:t>
            </a:r>
          </a:p>
          <a:p>
            <a:r>
              <a:rPr lang="el-GR" altLang="el-GR" sz="2800" dirty="0"/>
              <a:t>ερευνητής και δάσκαλος επιχειρούν την αλλαγή της κατάστασης προς μια επιθυμητή (έρευνα δράση)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127781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Κριτικές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στο κριτικό 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περισσότερο προσηλυτισμός παρά κανονική έρευνα</a:t>
            </a:r>
          </a:p>
          <a:p>
            <a:r>
              <a:rPr lang="el-GR" altLang="el-GR" sz="2800" dirty="0"/>
              <a:t>ο δάσκαλος δεν μπορεί να είναι και ερευνητής</a:t>
            </a:r>
          </a:p>
          <a:p>
            <a:r>
              <a:rPr lang="el-GR" altLang="el-GR" sz="2800" dirty="0"/>
              <a:t>υποκειμενισμός και </a:t>
            </a:r>
            <a:r>
              <a:rPr lang="el-GR" altLang="el-GR" sz="2800" dirty="0" err="1"/>
              <a:t>τοπικότητα</a:t>
            </a:r>
            <a:r>
              <a:rPr lang="el-GR" altLang="el-GR" sz="2800" dirty="0"/>
              <a:t> συμπερασμάτων (όπως στο ερμηνευτικό παράδειγμα)</a:t>
            </a:r>
          </a:p>
        </p:txBody>
      </p:sp>
    </p:spTree>
    <p:extLst>
      <p:ext uri="{BB962C8B-B14F-4D97-AF65-F5344CB8AC3E}">
        <p14:creationId xmlns:p14="http://schemas.microsoft.com/office/powerpoint/2010/main" val="274435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E</a:t>
            </a:r>
            <a:r>
              <a:rPr lang="el-GR" altLang="el-GR" dirty="0" err="1"/>
              <a:t>πιστημολογική</a:t>
            </a:r>
            <a:r>
              <a:rPr lang="el-GR" altLang="el-GR" dirty="0"/>
              <a:t> </a:t>
            </a:r>
            <a:r>
              <a:rPr lang="el-GR" altLang="el-GR" dirty="0" smtClean="0"/>
              <a:t>προσέγγιση (1/5) </a:t>
            </a:r>
            <a:endParaRPr lang="en-US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l-GR" sz="2800" b="1" dirty="0" err="1"/>
              <a:t>Μιχελάκου</a:t>
            </a:r>
            <a:r>
              <a:rPr lang="el-GR" sz="2800" b="1" dirty="0"/>
              <a:t> Σταυρούλα:</a:t>
            </a:r>
            <a:r>
              <a:rPr lang="el-GR" sz="2800" dirty="0"/>
              <a:t> Η κοινωνικοπολιτική στροφή στη Διδακτική των Μαθηματικών</a:t>
            </a:r>
            <a:r>
              <a:rPr lang="it-IT" sz="2800" dirty="0"/>
              <a:t>, 2014.</a:t>
            </a:r>
            <a:endParaRPr lang="el-GR" sz="2800" dirty="0"/>
          </a:p>
          <a:p>
            <a:pPr lvl="0"/>
            <a:r>
              <a:rPr lang="el-GR" sz="2800" b="1" dirty="0"/>
              <a:t>Νίκος </a:t>
            </a:r>
            <a:r>
              <a:rPr lang="el-GR" sz="2800" b="1" dirty="0" err="1"/>
              <a:t>Μακράκης</a:t>
            </a:r>
            <a:r>
              <a:rPr lang="el-GR" sz="2800" b="1" dirty="0"/>
              <a:t>:</a:t>
            </a:r>
            <a:r>
              <a:rPr lang="el-GR" sz="2800" dirty="0"/>
              <a:t> Κοινωνικοπολιτική διάσταση της Μαθηματικής Εκπαίδευσης: H Κριτική Μαθηματική Εκπαίδευση και οι θεωρίες</a:t>
            </a:r>
          </a:p>
          <a:p>
            <a:r>
              <a:rPr lang="el-GR" sz="2800" dirty="0"/>
              <a:t>της Αναπαραγωγής υπό το φως μιας προσέγγισης με κορμό το έργο του </a:t>
            </a:r>
            <a:r>
              <a:rPr lang="el-GR" sz="2800" dirty="0" err="1"/>
              <a:t>Althusser</a:t>
            </a:r>
            <a:r>
              <a:rPr lang="it-IT" sz="2800" dirty="0"/>
              <a:t>, 2014.</a:t>
            </a:r>
            <a:endParaRPr lang="el-GR" sz="2800" dirty="0"/>
          </a:p>
          <a:p>
            <a:pPr lvl="0"/>
            <a:r>
              <a:rPr lang="it-IT" sz="2800" b="1" dirty="0"/>
              <a:t>Τζίτζιρα Δέσποινα</a:t>
            </a:r>
            <a:r>
              <a:rPr lang="el-GR" sz="2800" b="1" dirty="0"/>
              <a:t>:</a:t>
            </a:r>
            <a:r>
              <a:rPr lang="el-GR" sz="2800" dirty="0"/>
              <a:t> Η μελέτη των θεωριών σχετικά με την υποκειμενικότητα της μάθησης μέσα από την θεωρία του </a:t>
            </a:r>
            <a:r>
              <a:rPr lang="it-IT" sz="2800" dirty="0"/>
              <a:t>Tony Brown, 2014.</a:t>
            </a:r>
            <a:endParaRPr lang="el-GR" sz="2800" dirty="0"/>
          </a:p>
          <a:p>
            <a:r>
              <a:rPr lang="en-US" sz="2800" b="1" dirty="0"/>
              <a:t>An independent report prepared for the European Commission </a:t>
            </a:r>
            <a:r>
              <a:rPr lang="en-US" sz="2800" dirty="0"/>
              <a:t>by the NESSE network of experts w </a:t>
            </a:r>
            <a:endParaRPr lang="el-GR" sz="2800" dirty="0"/>
          </a:p>
          <a:p>
            <a:r>
              <a:rPr lang="en-US" sz="2800" dirty="0"/>
              <a:t>THE CHALLENGE OF SHADOW EDUCATION</a:t>
            </a:r>
            <a:endParaRPr lang="el-GR" sz="2800" dirty="0"/>
          </a:p>
          <a:p>
            <a:r>
              <a:rPr lang="en-US" sz="2800" dirty="0"/>
              <a:t>Private tutoring and its implications for policy makers </a:t>
            </a:r>
            <a:endParaRPr lang="el-GR" sz="2800" dirty="0"/>
          </a:p>
          <a:p>
            <a:r>
              <a:rPr lang="en-US" sz="2800" dirty="0"/>
              <a:t>in the European Union 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78825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E</a:t>
            </a:r>
            <a:r>
              <a:rPr lang="el-GR" altLang="el-GR" dirty="0" err="1"/>
              <a:t>πιστημολογική</a:t>
            </a:r>
            <a:r>
              <a:rPr lang="el-GR" altLang="el-GR" dirty="0"/>
              <a:t> προσέγγιση </a:t>
            </a:r>
            <a:r>
              <a:rPr lang="el-GR" altLang="el-GR" dirty="0" smtClean="0"/>
              <a:t>(2/5</a:t>
            </a:r>
            <a:r>
              <a:rPr lang="el-GR" altLang="el-GR" dirty="0"/>
              <a:t>) </a:t>
            </a:r>
            <a:endParaRPr lang="en-US" altLang="el-GR" dirty="0"/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132856"/>
            <a:ext cx="5944616" cy="340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05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E</a:t>
            </a:r>
            <a:r>
              <a:rPr lang="el-GR" altLang="el-GR" dirty="0" err="1"/>
              <a:t>πιστημολογική</a:t>
            </a:r>
            <a:r>
              <a:rPr lang="el-GR" altLang="el-GR" dirty="0"/>
              <a:t> προσέγγιση </a:t>
            </a:r>
            <a:r>
              <a:rPr lang="el-GR" altLang="el-GR" dirty="0" smtClean="0"/>
              <a:t>(3/5</a:t>
            </a:r>
            <a:r>
              <a:rPr lang="el-GR" altLang="el-GR" dirty="0"/>
              <a:t>) </a:t>
            </a:r>
            <a:endParaRPr lang="el-GR" dirty="0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060848"/>
            <a:ext cx="5813559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9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E</a:t>
            </a:r>
            <a:r>
              <a:rPr lang="el-GR" altLang="el-GR" dirty="0" err="1"/>
              <a:t>πιστημολογική</a:t>
            </a:r>
            <a:r>
              <a:rPr lang="el-GR" altLang="el-GR" dirty="0"/>
              <a:t> προσέγγιση </a:t>
            </a:r>
            <a:r>
              <a:rPr lang="el-GR" altLang="el-GR" dirty="0" smtClean="0"/>
              <a:t>(4/5</a:t>
            </a:r>
            <a:r>
              <a:rPr lang="el-GR" altLang="el-GR" dirty="0"/>
              <a:t>) </a:t>
            </a:r>
            <a:endParaRPr lang="en-US" altLang="el-GR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56792"/>
            <a:ext cx="6480720" cy="4670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26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E</a:t>
            </a:r>
            <a:r>
              <a:rPr lang="el-GR" altLang="el-GR" dirty="0" err="1"/>
              <a:t>πιστημολογική</a:t>
            </a:r>
            <a:r>
              <a:rPr lang="el-GR" altLang="el-GR" dirty="0"/>
              <a:t> προσέγγιση </a:t>
            </a:r>
            <a:r>
              <a:rPr lang="el-GR" altLang="el-GR" dirty="0" smtClean="0"/>
              <a:t>(5/5</a:t>
            </a:r>
            <a:r>
              <a:rPr lang="el-GR" altLang="el-GR" dirty="0"/>
              <a:t>) </a:t>
            </a:r>
            <a:endParaRPr lang="en-US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Το πλαίσιο των ενδογενών σχέσεων του μαθητή (Μ) επηρεάζεται  </a:t>
            </a:r>
            <a:br>
              <a:rPr lang="el-GR" altLang="el-GR" sz="2800" dirty="0"/>
            </a:br>
            <a:r>
              <a:rPr lang="el-GR" altLang="el-GR" sz="2800" dirty="0"/>
              <a:t>από το πλαίσιο των σχέσεων που αναπτύσσει η Εκπαιδευτική Μονάδα (ΕΜ).</a:t>
            </a:r>
            <a:br>
              <a:rPr lang="el-GR" altLang="el-GR" sz="2800" dirty="0"/>
            </a:br>
            <a:r>
              <a:rPr lang="el-GR" altLang="el-GR" sz="2800" dirty="0"/>
              <a:t>Το πεντάγωνο είναι αυτό-όμοιο:</a:t>
            </a:r>
            <a:br>
              <a:rPr lang="el-GR" altLang="el-GR" sz="2800" dirty="0"/>
            </a:br>
            <a:r>
              <a:rPr lang="el-GR" altLang="el-GR" sz="2800" dirty="0"/>
              <a:t>Κάθε μετασχηματισμός του εξωτερικού επηρεάζει το εσωτερικό και αντίστροφα 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60263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Autofit/>
          </a:bodyPr>
          <a:lstStyle/>
          <a:p>
            <a:r>
              <a:rPr lang="el-GR" altLang="el-GR" sz="3600" dirty="0"/>
              <a:t>Η συγκρότηση της Διδακτικής των Μαθηματικών ως επιστημονικό πεδίο</a:t>
            </a:r>
            <a:br>
              <a:rPr lang="el-GR" altLang="el-GR" sz="3600" dirty="0"/>
            </a:br>
            <a:r>
              <a:rPr lang="el-GR" altLang="el-GR" sz="3600" dirty="0"/>
              <a:t> </a:t>
            </a:r>
            <a:r>
              <a:rPr lang="en-US" altLang="el-GR" sz="3600" dirty="0"/>
              <a:t>E</a:t>
            </a:r>
            <a:r>
              <a:rPr lang="el-GR" altLang="el-GR" sz="3600" dirty="0" err="1"/>
              <a:t>πιστημολογική</a:t>
            </a:r>
            <a:r>
              <a:rPr lang="el-GR" altLang="el-GR" sz="3600" dirty="0"/>
              <a:t> προσέγγιση </a:t>
            </a:r>
            <a:endParaRPr lang="en-US" altLang="el-GR" sz="3600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564904"/>
            <a:ext cx="2581353" cy="3552830"/>
          </a:xfrm>
          <a:prstGeom prst="rect">
            <a:avLst/>
          </a:prstGeom>
        </p:spPr>
      </p:pic>
      <p:sp>
        <p:nvSpPr>
          <p:cNvPr id="5" name="Ορθογώνιο 4"/>
          <p:cNvSpPr/>
          <p:nvPr/>
        </p:nvSpPr>
        <p:spPr>
          <a:xfrm>
            <a:off x="5076056" y="2852936"/>
            <a:ext cx="37444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/>
          </a:p>
          <a:p>
            <a:r>
              <a:rPr lang="el-GR" sz="3200" b="1" dirty="0" smtClean="0"/>
              <a:t>«</a:t>
            </a:r>
            <a:r>
              <a:rPr lang="el-GR" sz="3200" dirty="0"/>
              <a:t>Δεν είσαστε όλοι, παρά ένα’ μάτσο τραπουλόχαρτα!»</a:t>
            </a:r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err="1"/>
              <a:t>Copyright</a:t>
            </a:r>
            <a:r>
              <a:rPr lang="el-GR" sz="2000" dirty="0"/>
              <a:t> </a:t>
            </a:r>
            <a:r>
              <a:rPr lang="el-GR" sz="2000" dirty="0" err="1"/>
              <a:t>Εθνικόν</a:t>
            </a:r>
            <a:r>
              <a:rPr lang="el-GR" sz="2000" dirty="0"/>
              <a:t> και </a:t>
            </a:r>
            <a:r>
              <a:rPr lang="el-GR" sz="2000" dirty="0" err="1"/>
              <a:t>Καποδιστριακόν</a:t>
            </a:r>
            <a:r>
              <a:rPr lang="el-GR" sz="2000" dirty="0"/>
              <a:t> </a:t>
            </a:r>
            <a:r>
              <a:rPr lang="el-GR" sz="2000" dirty="0" err="1"/>
              <a:t>Πανεπιστήμιον</a:t>
            </a:r>
            <a:r>
              <a:rPr lang="el-GR" sz="2000" dirty="0"/>
              <a:t> Αθηνών</a:t>
            </a:r>
            <a:r>
              <a:rPr lang="en-US" sz="2000" dirty="0"/>
              <a:t>, </a:t>
            </a:r>
            <a:r>
              <a:rPr lang="el-GR" sz="2000" dirty="0"/>
              <a:t>Σπύρου Παναγιώτης 2014. Σπύρου Παναγιώτης. «Επιστημολογία και διδακτική των μαθηματικών. </a:t>
            </a:r>
            <a:r>
              <a:rPr lang="el-GR" altLang="el-GR" sz="2000" dirty="0"/>
              <a:t>Η συγκρότηση της Διδακτικής των Μαθηματικών ως επιστημονικό </a:t>
            </a:r>
            <a:r>
              <a:rPr lang="el-GR" altLang="el-GR" sz="2000" dirty="0" smtClean="0"/>
              <a:t>πεδίο</a:t>
            </a:r>
            <a:r>
              <a:rPr lang="en-US" altLang="el-GR" sz="2000" dirty="0" smtClean="0"/>
              <a:t>.</a:t>
            </a:r>
            <a:r>
              <a:rPr lang="el-GR" altLang="el-GR" sz="2000" dirty="0" smtClean="0"/>
              <a:t> </a:t>
            </a:r>
            <a:r>
              <a:rPr lang="en-US" altLang="el-GR" sz="2000" dirty="0"/>
              <a:t>E</a:t>
            </a:r>
            <a:r>
              <a:rPr lang="el-GR" altLang="el-GR" sz="2000" dirty="0" err="1"/>
              <a:t>πιστημολογική</a:t>
            </a:r>
            <a:r>
              <a:rPr lang="el-GR" altLang="el-GR" sz="2000" dirty="0"/>
              <a:t> </a:t>
            </a:r>
            <a:r>
              <a:rPr lang="el-GR" altLang="el-GR" sz="2000" dirty="0" smtClean="0"/>
              <a:t>προσέγγιση</a:t>
            </a:r>
            <a:r>
              <a:rPr lang="el-GR" sz="2000" dirty="0" smtClean="0"/>
              <a:t>». </a:t>
            </a:r>
            <a:r>
              <a:rPr lang="el-GR" sz="2000" dirty="0"/>
              <a:t>Έκδοση: 1.0. Αθήνα 2014. Διαθέσιμο από τη δικτυακή διεύθυνση: </a:t>
            </a:r>
            <a:r>
              <a:rPr lang="en-US" sz="2000" dirty="0"/>
              <a:t>http://opencourses.uoa.gr/courses/ MATH129</a:t>
            </a:r>
            <a:r>
              <a:rPr lang="el-GR" sz="20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Η συγκρότηση της Διδακτικής των Μαθηματικών ως επιστημονικό πεδίο</a:t>
            </a:r>
            <a:br>
              <a:rPr lang="el-GR" sz="2800" dirty="0"/>
            </a:br>
            <a:r>
              <a:rPr lang="el-GR" sz="2800" dirty="0"/>
              <a:t> </a:t>
            </a:r>
            <a:r>
              <a:rPr lang="el-GR" sz="2800" dirty="0" err="1"/>
              <a:t>Eπιστημολογική</a:t>
            </a:r>
            <a:r>
              <a:rPr lang="el-GR" sz="2800" dirty="0"/>
              <a:t> προσέγγιση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b="1" dirty="0"/>
              <a:t>Ken Robinson</a:t>
            </a:r>
            <a:endParaRPr lang="el-GR" sz="2800" b="1" dirty="0"/>
          </a:p>
          <a:p>
            <a:pPr marL="0" indent="0">
              <a:buNone/>
            </a:pPr>
            <a:r>
              <a:rPr lang="en-US" sz="2800" b="1" dirty="0"/>
              <a:t> </a:t>
            </a:r>
            <a:endParaRPr lang="el-GR" sz="2800" dirty="0"/>
          </a:p>
          <a:p>
            <a:pPr marL="0" indent="0">
              <a:buNone/>
            </a:pPr>
            <a:r>
              <a:rPr lang="en-US" sz="2800" dirty="0"/>
              <a:t>https://www.youtube.com/watch?feature=player_embedded&amp;v=MukR5xt3s6w#!</a:t>
            </a:r>
            <a:endParaRPr lang="el-GR" sz="2800" dirty="0"/>
          </a:p>
          <a:p>
            <a:endParaRPr lang="en-US" sz="2400" u="sng" dirty="0">
              <a:hlinkClick r:id="rId3"/>
            </a:endParaRPr>
          </a:p>
          <a:p>
            <a:pPr marL="0" indent="0">
              <a:buNone/>
            </a:pPr>
            <a:r>
              <a:rPr lang="en-US" sz="2400" u="sng" dirty="0">
                <a:hlinkClick r:id="rId3"/>
              </a:rPr>
              <a:t>http</a:t>
            </a:r>
            <a:r>
              <a:rPr lang="el-GR" sz="2400" u="sng" dirty="0">
                <a:hlinkClick r:id="rId3"/>
              </a:rPr>
              <a:t>://</a:t>
            </a:r>
            <a:r>
              <a:rPr lang="en-US" sz="2400" u="sng" dirty="0">
                <a:hlinkClick r:id="rId3"/>
              </a:rPr>
              <a:t>www</a:t>
            </a:r>
            <a:r>
              <a:rPr lang="el-GR" sz="2400" u="sng" dirty="0">
                <a:hlinkClick r:id="rId3"/>
              </a:rPr>
              <a:t>.</a:t>
            </a:r>
            <a:r>
              <a:rPr lang="en-US" sz="2400" u="sng" dirty="0">
                <a:hlinkClick r:id="rId3"/>
              </a:rPr>
              <a:t>math</a:t>
            </a:r>
            <a:r>
              <a:rPr lang="el-GR" sz="2400" u="sng" dirty="0">
                <a:hlinkClick r:id="rId3"/>
              </a:rPr>
              <a:t>.</a:t>
            </a:r>
            <a:r>
              <a:rPr lang="en-US" sz="2400" u="sng" dirty="0" err="1">
                <a:hlinkClick r:id="rId3"/>
              </a:rPr>
              <a:t>uoa</a:t>
            </a:r>
            <a:r>
              <a:rPr lang="el-GR" sz="2400" u="sng" dirty="0">
                <a:hlinkClick r:id="rId3"/>
              </a:rPr>
              <a:t>.</a:t>
            </a:r>
            <a:r>
              <a:rPr lang="en-US" sz="2400" u="sng" dirty="0">
                <a:hlinkClick r:id="rId3"/>
              </a:rPr>
              <a:t>gr</a:t>
            </a:r>
            <a:r>
              <a:rPr lang="el-GR" sz="2400" u="sng" dirty="0">
                <a:hlinkClick r:id="rId3"/>
              </a:rPr>
              <a:t>/</a:t>
            </a:r>
            <a:r>
              <a:rPr lang="en-US" sz="2400" u="sng" dirty="0">
                <a:hlinkClick r:id="rId3"/>
              </a:rPr>
              <a:t>me</a:t>
            </a:r>
            <a:r>
              <a:rPr lang="el-GR" sz="2400" u="sng" dirty="0">
                <a:hlinkClick r:id="rId3"/>
              </a:rPr>
              <a:t>/</a:t>
            </a:r>
            <a:endParaRPr lang="el-GR" sz="2400" dirty="0"/>
          </a:p>
          <a:p>
            <a:pPr lvl="0"/>
            <a:endParaRPr lang="en-US" sz="2400" dirty="0"/>
          </a:p>
          <a:p>
            <a:pPr marL="0" lvl="0" indent="0">
              <a:buNone/>
            </a:pPr>
            <a:r>
              <a:rPr lang="el-GR" sz="2800" b="1" dirty="0"/>
              <a:t>Στουραΐτης Κώστας</a:t>
            </a:r>
            <a:r>
              <a:rPr lang="el-GR" sz="2800" dirty="0"/>
              <a:t>: Η Διδακτική των Μαθηματικών ως επιστημονικό πεδίο: μια επιστημολογική προσέγγιση,</a:t>
            </a:r>
            <a:r>
              <a:rPr lang="el-GR" sz="2800" b="1" dirty="0"/>
              <a:t> </a:t>
            </a:r>
            <a:r>
              <a:rPr lang="el-GR" sz="2800" dirty="0"/>
              <a:t>στη Διδακτική των Μαθηματικών»</a:t>
            </a:r>
            <a:endParaRPr lang="en-US" sz="2800" dirty="0"/>
          </a:p>
          <a:p>
            <a:pPr marL="0" lvl="0" indent="0">
              <a:buNone/>
            </a:pPr>
            <a:r>
              <a:rPr lang="el-GR" sz="2800" dirty="0" smtClean="0"/>
              <a:t>στο </a:t>
            </a:r>
            <a:r>
              <a:rPr lang="el-GR" sz="2800" dirty="0"/>
              <a:t>τεύχος 4 του 2009 (Σεπτέμβριος-Δεκέμβριος 2009)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3496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l-GR" dirty="0" err="1" smtClean="0"/>
              <a:t>ντικείμενο</a:t>
            </a:r>
            <a:r>
              <a:rPr lang="el-GR" dirty="0" smtClean="0"/>
              <a:t> </a:t>
            </a:r>
            <a:r>
              <a:rPr lang="el-GR" dirty="0"/>
              <a:t>της ΔΜ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93663" indent="0">
              <a:buNone/>
            </a:pPr>
            <a:r>
              <a:rPr lang="el-GR" altLang="el-GR" sz="2800" b="1" dirty="0">
                <a:latin typeface="Comic Sans MS" pitchFamily="66" charset="0"/>
              </a:rPr>
              <a:t>μελέτη των φαινομένων που σχετίζονται με τη μάθηση και τη διδασκαλία των μαθηματικών (;)</a:t>
            </a:r>
          </a:p>
          <a:p>
            <a:pPr marL="100013" indent="-6350"/>
            <a:endParaRPr lang="en-US" altLang="el-GR" sz="2800" dirty="0">
              <a:latin typeface="Comic Sans MS" pitchFamily="66" charset="0"/>
            </a:endParaRPr>
          </a:p>
          <a:p>
            <a:pPr marL="93663" indent="0">
              <a:buNone/>
            </a:pPr>
            <a:r>
              <a:rPr lang="el-GR" altLang="el-GR" sz="2800" dirty="0">
                <a:latin typeface="Comic Sans MS" pitchFamily="66" charset="0"/>
              </a:rPr>
              <a:t>69-71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l-GR" altLang="el-GR" sz="2800" dirty="0">
                <a:latin typeface="Comic Sans MS" pitchFamily="66" charset="0"/>
              </a:rPr>
              <a:t>Πρώτα συνέδρια </a:t>
            </a:r>
            <a:r>
              <a:rPr lang="en-US" altLang="el-GR" sz="2800" dirty="0">
                <a:latin typeface="Comic Sans MS" pitchFamily="66" charset="0"/>
              </a:rPr>
              <a:t>ICME, PME</a:t>
            </a:r>
          </a:p>
          <a:p>
            <a:pPr marL="93663" indent="0">
              <a:spcBef>
                <a:spcPct val="0"/>
              </a:spcBef>
              <a:buNone/>
            </a:pPr>
            <a:r>
              <a:rPr lang="en-US" altLang="el-GR" sz="2800" dirty="0">
                <a:latin typeface="Comic Sans MS" pitchFamily="66" charset="0"/>
              </a:rPr>
              <a:t>		ESM Educational Studies in Mathematics </a:t>
            </a:r>
            <a:endParaRPr lang="el-GR" altLang="el-GR" sz="2800" dirty="0">
              <a:latin typeface="Comic Sans MS" pitchFamily="66" charset="0"/>
            </a:endParaRPr>
          </a:p>
          <a:p>
            <a:pPr marL="93663" indent="0">
              <a:buNone/>
            </a:pPr>
            <a:r>
              <a:rPr lang="en-US" altLang="el-GR" sz="2800" dirty="0">
                <a:latin typeface="Comic Sans MS" pitchFamily="66" charset="0"/>
              </a:rPr>
              <a:t>		JRME Journal for Research in Mathematics Education  	ZDM </a:t>
            </a:r>
            <a:r>
              <a:rPr lang="en-US" altLang="el-GR" sz="2800" dirty="0" err="1">
                <a:latin typeface="Comic Sans MS" pitchFamily="66" charset="0"/>
              </a:rPr>
              <a:t>Zentralblatt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n-US" altLang="el-GR" sz="2800" dirty="0" err="1">
                <a:latin typeface="Comic Sans MS" pitchFamily="66" charset="0"/>
              </a:rPr>
              <a:t>für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n-US" altLang="el-GR" sz="2800" dirty="0" err="1">
                <a:latin typeface="Comic Sans MS" pitchFamily="66" charset="0"/>
              </a:rPr>
              <a:t>Didaktik</a:t>
            </a:r>
            <a:r>
              <a:rPr lang="en-US" altLang="el-GR" sz="2800" dirty="0">
                <a:latin typeface="Comic Sans MS" pitchFamily="66" charset="0"/>
              </a:rPr>
              <a:t> der </a:t>
            </a:r>
            <a:r>
              <a:rPr lang="en-US" altLang="el-GR" sz="2800" dirty="0" err="1">
                <a:latin typeface="Comic Sans MS" pitchFamily="66" charset="0"/>
              </a:rPr>
              <a:t>Mathematik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l-GR" altLang="el-GR" sz="2800" dirty="0">
                <a:latin typeface="Comic Sans MS" pitchFamily="66" charset="0"/>
              </a:rPr>
              <a:t>μελέτη των φαινομένων που σχετίζονται με τη μάθηση και τη διδασκαλία των μαθηματικών (;)</a:t>
            </a:r>
          </a:p>
          <a:p>
            <a:pPr marL="93663" indent="0">
              <a:buNone/>
            </a:pPr>
            <a:r>
              <a:rPr lang="el-GR" altLang="el-GR" sz="2800" dirty="0">
                <a:latin typeface="Comic Sans MS" pitchFamily="66" charset="0"/>
              </a:rPr>
              <a:t>69-71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l-GR" altLang="el-GR" sz="2800" dirty="0">
                <a:latin typeface="Comic Sans MS" pitchFamily="66" charset="0"/>
              </a:rPr>
              <a:t>Πρώτα συνέδρια </a:t>
            </a:r>
            <a:r>
              <a:rPr lang="en-US" altLang="el-GR" sz="2800" dirty="0">
                <a:latin typeface="Comic Sans MS" pitchFamily="66" charset="0"/>
              </a:rPr>
              <a:t>ICME, PME</a:t>
            </a:r>
          </a:p>
          <a:p>
            <a:pPr marL="93663" indent="0">
              <a:spcBef>
                <a:spcPct val="0"/>
              </a:spcBef>
              <a:buNone/>
            </a:pPr>
            <a:r>
              <a:rPr lang="en-US" altLang="el-GR" sz="2800" dirty="0">
                <a:latin typeface="Comic Sans MS" pitchFamily="66" charset="0"/>
              </a:rPr>
              <a:t>		ESM Educational Studies in Mathematics </a:t>
            </a:r>
            <a:endParaRPr lang="el-GR" altLang="el-GR" sz="2800" dirty="0">
              <a:latin typeface="Comic Sans MS" pitchFamily="66" charset="0"/>
            </a:endParaRPr>
          </a:p>
          <a:p>
            <a:pPr marL="93663" indent="0">
              <a:spcBef>
                <a:spcPct val="0"/>
              </a:spcBef>
              <a:buNone/>
            </a:pPr>
            <a:r>
              <a:rPr lang="en-US" altLang="el-GR" sz="2800" dirty="0">
                <a:latin typeface="Comic Sans MS" pitchFamily="66" charset="0"/>
              </a:rPr>
              <a:t>		JRME Journal for Research in Mathematics Education  	ZDM </a:t>
            </a:r>
            <a:r>
              <a:rPr lang="en-US" altLang="el-GR" sz="2800" dirty="0" err="1">
                <a:latin typeface="Comic Sans MS" pitchFamily="66" charset="0"/>
              </a:rPr>
              <a:t>Zentralblatt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n-US" altLang="el-GR" sz="2800" dirty="0" err="1">
                <a:latin typeface="Comic Sans MS" pitchFamily="66" charset="0"/>
              </a:rPr>
              <a:t>für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r>
              <a:rPr lang="en-US" altLang="el-GR" sz="2800" dirty="0" err="1">
                <a:latin typeface="Comic Sans MS" pitchFamily="66" charset="0"/>
              </a:rPr>
              <a:t>Didaktik</a:t>
            </a:r>
            <a:r>
              <a:rPr lang="en-US" altLang="el-GR" sz="2800" dirty="0">
                <a:latin typeface="Comic Sans MS" pitchFamily="66" charset="0"/>
              </a:rPr>
              <a:t> der </a:t>
            </a:r>
            <a:r>
              <a:rPr lang="en-US" altLang="el-GR" sz="2800" dirty="0" err="1">
                <a:latin typeface="Comic Sans MS" pitchFamily="66" charset="0"/>
              </a:rPr>
              <a:t>Mathematik</a:t>
            </a:r>
            <a:r>
              <a:rPr lang="en-US" altLang="el-GR" sz="2800" dirty="0">
                <a:latin typeface="Comic Sans MS" pitchFamily="66" charset="0"/>
              </a:rPr>
              <a:t> </a:t>
            </a:r>
            <a:endParaRPr lang="el-GR" altLang="el-G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14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</a:t>
            </a:r>
            <a:r>
              <a:rPr lang="el-GR" dirty="0" smtClean="0"/>
              <a:t>ρευνητικά </a:t>
            </a:r>
            <a:r>
              <a:rPr lang="el-GR" dirty="0"/>
              <a:t>παραδείγματα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παράδειγμα (κατά </a:t>
            </a:r>
            <a:r>
              <a:rPr lang="el-GR" altLang="el-GR" sz="2800" dirty="0" err="1"/>
              <a:t>Kuhn</a:t>
            </a:r>
            <a:r>
              <a:rPr lang="el-GR" altLang="el-GR" sz="2800" dirty="0"/>
              <a:t>):                      </a:t>
            </a:r>
            <a:endParaRPr lang="en-US" altLang="el-GR" sz="2800" dirty="0" smtClean="0"/>
          </a:p>
          <a:p>
            <a:pPr marL="0" indent="0">
              <a:buNone/>
            </a:pPr>
            <a:r>
              <a:rPr lang="el-GR" altLang="el-GR" sz="2800" dirty="0" smtClean="0"/>
              <a:t>συνολικός </a:t>
            </a:r>
            <a:r>
              <a:rPr lang="el-GR" altLang="el-GR" sz="2800" dirty="0"/>
              <a:t>και συνεκτικός τρόπος θέασης -                                       επιστημονική κοινότητα</a:t>
            </a:r>
          </a:p>
          <a:p>
            <a:r>
              <a:rPr lang="el-GR" altLang="el-GR" sz="2800" dirty="0"/>
              <a:t>θετικιστικό, ερμηνευτικό, κριτικό παράδειγμα</a:t>
            </a:r>
          </a:p>
          <a:p>
            <a:r>
              <a:rPr lang="el-GR" altLang="el-GR" sz="2800" dirty="0"/>
              <a:t>το ερευνητικό παράδειγμα δεν ταυτίζεται με τη θεωρητική οπτική (π.χ. </a:t>
            </a:r>
            <a:r>
              <a:rPr lang="el-GR" altLang="el-GR" sz="2800" dirty="0" err="1"/>
              <a:t>κονστουκτιβισμός</a:t>
            </a:r>
            <a:r>
              <a:rPr lang="el-GR" altLang="el-GR" sz="2800" dirty="0"/>
              <a:t>, </a:t>
            </a:r>
            <a:r>
              <a:rPr lang="el-GR" altLang="el-GR" sz="2800" dirty="0" err="1"/>
              <a:t>κοινωνικοπολιτισμικές</a:t>
            </a:r>
            <a:r>
              <a:rPr lang="el-GR" altLang="el-GR" sz="2800" dirty="0"/>
              <a:t> προσεγγίσεις </a:t>
            </a:r>
            <a:r>
              <a:rPr lang="el-GR" altLang="el-GR" sz="2800" dirty="0" err="1"/>
              <a:t>κλπ</a:t>
            </a:r>
            <a:r>
              <a:rPr lang="el-GR" altLang="el-GR" sz="2800" dirty="0"/>
              <a:t>) και τα ερευνητικά παραδείγματα δεν είναι στεγανά</a:t>
            </a:r>
          </a:p>
          <a:p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56530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Θετικιστικό </a:t>
            </a:r>
            <a:r>
              <a:rPr lang="el-GR" dirty="0"/>
              <a:t>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l-GR" altLang="el-GR" sz="2800" dirty="0"/>
              <a:t>η γνώση είναι αντικειμενική, ανεξάρτητη του γνώστη</a:t>
            </a:r>
          </a:p>
          <a:p>
            <a:pPr>
              <a:defRPr/>
            </a:pPr>
            <a:r>
              <a:rPr lang="el-GR" altLang="el-GR" sz="2800" dirty="0"/>
              <a:t>ανακάλυψη νόμων και κανονικοτήτων για την αιτιώδη εξήγηση, πρόβλεψη και έλεγχο των φαινομένων</a:t>
            </a:r>
          </a:p>
          <a:p>
            <a:pPr>
              <a:defRPr/>
            </a:pPr>
            <a:r>
              <a:rPr lang="el-GR" altLang="el-GR" sz="2800" dirty="0"/>
              <a:t>ο κόσμος της μάθησης των μαθηματικών αποτελείται από διακριτές μεταβλητές</a:t>
            </a:r>
          </a:p>
          <a:p>
            <a:pPr>
              <a:defRPr/>
            </a:pPr>
            <a:r>
              <a:rPr lang="el-GR" altLang="el-GR" sz="2800" dirty="0"/>
              <a:t>γνώση ανεξάρτητη από </a:t>
            </a:r>
            <a:r>
              <a:rPr lang="el-GR" altLang="el-GR" sz="2800" dirty="0" err="1"/>
              <a:t>αξιακά</a:t>
            </a:r>
            <a:r>
              <a:rPr lang="el-GR" altLang="el-GR" sz="2800" dirty="0"/>
              <a:t> συστήματα και στόχους</a:t>
            </a:r>
          </a:p>
          <a:p>
            <a:pPr>
              <a:defRPr/>
            </a:pPr>
            <a:r>
              <a:rPr lang="el-GR" altLang="el-GR" sz="2800" dirty="0"/>
              <a:t>ο ερευνητής είναι εξωτερικός, οι μέθοδοι ποσοτικές (πείραμα, επισκόπηση) και στατιστικές</a:t>
            </a:r>
          </a:p>
        </p:txBody>
      </p:sp>
    </p:spTree>
    <p:extLst>
      <p:ext uri="{BB962C8B-B14F-4D97-AF65-F5344CB8AC3E}">
        <p14:creationId xmlns:p14="http://schemas.microsoft.com/office/powerpoint/2010/main" val="110540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 smtClean="0"/>
              <a:t>Κριτικές</a:t>
            </a:r>
            <a:r>
              <a:rPr lang="el-GR" altLang="el-GR" dirty="0"/>
              <a:t/>
            </a:r>
            <a:br>
              <a:rPr lang="el-GR" altLang="el-GR" dirty="0"/>
            </a:br>
            <a:r>
              <a:rPr lang="el-GR" altLang="el-GR" dirty="0"/>
              <a:t>στο θετικιστικό 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sz="2800" dirty="0"/>
              <a:t>μεταφορά μεθόδων και λογικών από άλλες εμπειρικές επιστήμες (αγροτική και φαρμακευτική έρευνα)</a:t>
            </a:r>
          </a:p>
          <a:p>
            <a:pPr>
              <a:defRPr/>
            </a:pPr>
            <a:r>
              <a:rPr lang="el-GR" sz="2800" dirty="0"/>
              <a:t>απομόνωση παραγόντων αδύνατη χωρίς καταστροφή της φύσης των φαινομένων</a:t>
            </a:r>
          </a:p>
          <a:p>
            <a:pPr>
              <a:defRPr/>
            </a:pPr>
            <a:r>
              <a:rPr lang="el-GR" sz="2800" dirty="0"/>
              <a:t>προσδοκούμε και αντλούμε από τη στατιστική περισσότερα από όσα μπορεί να δώσει</a:t>
            </a:r>
          </a:p>
          <a:p>
            <a:pPr>
              <a:defRPr/>
            </a:pPr>
            <a:r>
              <a:rPr lang="el-GR" sz="2800" dirty="0"/>
              <a:t>ενοχοποίηση και περιθωριοποίηση των άλλων προσεγγίσεων ως μη επιστημονικών</a:t>
            </a:r>
          </a:p>
        </p:txBody>
      </p:sp>
    </p:spTree>
    <p:extLst>
      <p:ext uri="{BB962C8B-B14F-4D97-AF65-F5344CB8AC3E}">
        <p14:creationId xmlns:p14="http://schemas.microsoft.com/office/powerpoint/2010/main" val="395176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Ερμηνευτικό </a:t>
            </a:r>
            <a:r>
              <a:rPr lang="el-GR" dirty="0"/>
              <a:t>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altLang="el-GR" sz="2800" dirty="0"/>
              <a:t>η γνώση είναι υποκειμενική κατασκευή του γνώστη</a:t>
            </a:r>
          </a:p>
          <a:p>
            <a:r>
              <a:rPr lang="el-GR" altLang="el-GR" sz="2800" dirty="0"/>
              <a:t>κατανόηση και ερμηνεία των νοημάτων και της δράσης όπως τη βιώνουν οι συμμετέχοντες (μαθητές, δάσκαλοι)</a:t>
            </a:r>
          </a:p>
          <a:p>
            <a:r>
              <a:rPr lang="el-GR" altLang="el-GR" sz="2800" dirty="0"/>
              <a:t>ολιστική κατανόηση των φαινομένων (ο ρόλος του πλαισίου)</a:t>
            </a:r>
          </a:p>
          <a:p>
            <a:r>
              <a:rPr lang="el-GR" altLang="el-GR" sz="2800" dirty="0"/>
              <a:t>η γνώση καθορίζεται από </a:t>
            </a:r>
            <a:r>
              <a:rPr lang="el-GR" altLang="el-GR" sz="2800" dirty="0" err="1"/>
              <a:t>αξιακά</a:t>
            </a:r>
            <a:r>
              <a:rPr lang="el-GR" altLang="el-GR" sz="2800" dirty="0"/>
              <a:t> συστήματα και στόχους</a:t>
            </a:r>
          </a:p>
          <a:p>
            <a:r>
              <a:rPr lang="el-GR" altLang="el-GR" sz="2800" dirty="0"/>
              <a:t>ο ερευνητής κατανοεί «εκ των έσω», οι μέθοδοι ποιοτικές (παρατήρηση, συνέντευξη, ανάλυση διαλόγων και κειμένων κοκ)</a:t>
            </a:r>
          </a:p>
        </p:txBody>
      </p:sp>
    </p:spTree>
    <p:extLst>
      <p:ext uri="{BB962C8B-B14F-4D97-AF65-F5344CB8AC3E}">
        <p14:creationId xmlns:p14="http://schemas.microsoft.com/office/powerpoint/2010/main" val="387824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Κριτικές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στο ερμηνευτικό 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υποκειμενισμός μέχρι και ακραίος σχετικισμός</a:t>
            </a:r>
          </a:p>
          <a:p>
            <a:r>
              <a:rPr lang="el-GR" altLang="el-GR" sz="2800" dirty="0"/>
              <a:t>«</a:t>
            </a:r>
            <a:r>
              <a:rPr lang="el-GR" altLang="el-GR" sz="2800" dirty="0" err="1"/>
              <a:t>τοπικότητα</a:t>
            </a:r>
            <a:r>
              <a:rPr lang="el-GR" altLang="el-GR" sz="2800" dirty="0"/>
              <a:t>» αντί για γενικότητα συμπερασμάτων</a:t>
            </a:r>
          </a:p>
          <a:p>
            <a:r>
              <a:rPr lang="el-GR" altLang="el-GR" sz="2800" dirty="0"/>
              <a:t>έλλειψη προσπάθειας για βελτίωση της μάθησης και της διδασκαλίας</a:t>
            </a:r>
          </a:p>
        </p:txBody>
      </p:sp>
    </p:spTree>
    <p:extLst>
      <p:ext uri="{BB962C8B-B14F-4D97-AF65-F5344CB8AC3E}">
        <p14:creationId xmlns:p14="http://schemas.microsoft.com/office/powerpoint/2010/main" val="267932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817</Words>
  <Application>Microsoft Office PowerPoint</Application>
  <PresentationFormat>Προβολή στην οθόνη (4:3)</PresentationFormat>
  <Paragraphs>137</Paragraphs>
  <Slides>22</Slides>
  <Notes>22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8" baseType="lpstr">
      <vt:lpstr>ＭＳ Ｐゴシック</vt:lpstr>
      <vt:lpstr>Arial</vt:lpstr>
      <vt:lpstr>Calibri</vt:lpstr>
      <vt:lpstr>Comic Sans MS</vt:lpstr>
      <vt:lpstr>Wingdings</vt:lpstr>
      <vt:lpstr>Θέμα του Office</vt:lpstr>
      <vt:lpstr>ΕΠΙΣΤΗΜΟΛΟΓΙΑ ΚΑΙ ΔΙΔΑΚΤΙΚΗ ΤΩΝ ΜΑΘΗΜΑΤΙΚΩΝ</vt:lpstr>
      <vt:lpstr>Η συγκρότηση της Διδακτικής των Μαθηματικών ως επιστημονικό πεδίο  Eπιστημολογική προσέγγιση </vt:lpstr>
      <vt:lpstr>Η συγκρότηση της Διδακτικής των Μαθηματικών ως επιστημονικό πεδίο  Eπιστημολογική προσέγγιση</vt:lpstr>
      <vt:lpstr>Aντικείμενο της ΔΜ</vt:lpstr>
      <vt:lpstr>Ερευνητικά παραδείγματα</vt:lpstr>
      <vt:lpstr>Θετικιστικό παράδειγμα</vt:lpstr>
      <vt:lpstr>Κριτικές στο θετικιστικό παράδειγμα</vt:lpstr>
      <vt:lpstr>Ερμηνευτικό παράδειγμα</vt:lpstr>
      <vt:lpstr>Κριτικές στο ερμηνευτικό παράδειγμα</vt:lpstr>
      <vt:lpstr>Κριτικό παράδειγμα</vt:lpstr>
      <vt:lpstr>Κριτικές στο κριτικό παράδειγμα</vt:lpstr>
      <vt:lpstr>Eπιστημολογική προσέγγιση (1/5) </vt:lpstr>
      <vt:lpstr>Eπιστημολογική προσέγγιση (2/5) </vt:lpstr>
      <vt:lpstr>Eπιστημολογική προσέγγιση (3/5) </vt:lpstr>
      <vt:lpstr>Eπιστημολογική προσέγγιση (4/5) </vt:lpstr>
      <vt:lpstr>Eπιστημολογική προσέγγιση (5/5) 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189</cp:revision>
  <dcterms:created xsi:type="dcterms:W3CDTF">2012-09-06T09:03:05Z</dcterms:created>
  <dcterms:modified xsi:type="dcterms:W3CDTF">2015-10-12T16:07:55Z</dcterms:modified>
</cp:coreProperties>
</file>