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66" r:id="rId3"/>
    <p:sldId id="265" r:id="rId4"/>
    <p:sldId id="303" r:id="rId5"/>
    <p:sldId id="307" r:id="rId6"/>
    <p:sldId id="306" r:id="rId7"/>
    <p:sldId id="305" r:id="rId8"/>
    <p:sldId id="304" r:id="rId9"/>
    <p:sldId id="308" r:id="rId10"/>
    <p:sldId id="301" r:id="rId11"/>
    <p:sldId id="280" r:id="rId12"/>
    <p:sldId id="290" r:id="rId13"/>
    <p:sldId id="295" r:id="rId14"/>
    <p:sldId id="309" r:id="rId15"/>
    <p:sldId id="310" r:id="rId16"/>
    <p:sldId id="311" r:id="rId17"/>
    <p:sldId id="312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5"/>
            <p14:sldId id="303"/>
            <p14:sldId id="307"/>
            <p14:sldId id="306"/>
            <p14:sldId id="305"/>
            <p14:sldId id="304"/>
            <p14:sldId id="308"/>
            <p14:sldId id="301"/>
            <p14:sldId id="280"/>
            <p14:sldId id="290"/>
            <p14:sldId id="295"/>
            <p14:sldId id="309"/>
            <p14:sldId id="310"/>
            <p14:sldId id="311"/>
            <p14:sldId id="312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93" d="100"/>
          <a:sy n="93" d="100"/>
        </p:scale>
        <p:origin x="-120" y="-760"/>
      </p:cViewPr>
      <p:guideLst>
        <p:guide orient="horz" pos="193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commentAuthors" Target="commentAuthors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11/22/15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- 2</a:t>
            </a:r>
            <a:endParaRPr lang="en-US" sz="1000" b="1" dirty="0" smtClean="0">
              <a:solidFill>
                <a:schemeClr val="folHlink"/>
              </a:solidFill>
            </a:endParaRPr>
          </a:p>
          <a:p>
            <a:r>
              <a:rPr lang="en-US" sz="1000" b="1" dirty="0" smtClean="0">
                <a:solidFill>
                  <a:srgbClr val="4F81BD"/>
                </a:solidFill>
              </a:rPr>
              <a:t>Wortbildungstrategien</a:t>
            </a:r>
            <a:endParaRPr lang="el-GR" sz="1000" b="1" dirty="0">
              <a:solidFill>
                <a:srgbClr val="4F81BD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- 2</a:t>
            </a:r>
            <a:endParaRPr lang="en-US" sz="1000" b="1" dirty="0" smtClean="0">
              <a:solidFill>
                <a:schemeClr val="folHlink"/>
              </a:solidFill>
            </a:endParaRPr>
          </a:p>
          <a:p>
            <a:r>
              <a:rPr lang="en-US" sz="1000" b="1" dirty="0" smtClean="0">
                <a:solidFill>
                  <a:srgbClr val="4F81BD"/>
                </a:solidFill>
              </a:rPr>
              <a:t>Wortbildungstrategien</a:t>
            </a:r>
            <a:endParaRPr lang="el-GR" sz="1000" b="1" dirty="0">
              <a:solidFill>
                <a:srgbClr val="4F81BD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- 2</a:t>
            </a:r>
            <a:endParaRPr lang="en-US" sz="1000" b="1" dirty="0" smtClean="0">
              <a:solidFill>
                <a:schemeClr val="folHlink"/>
              </a:solidFill>
            </a:endParaRPr>
          </a:p>
          <a:p>
            <a:r>
              <a:rPr lang="en-US" sz="1000" b="1" dirty="0" smtClean="0">
                <a:solidFill>
                  <a:srgbClr val="4F81BD"/>
                </a:solidFill>
              </a:rPr>
              <a:t>Wortbildungstrategien</a:t>
            </a:r>
            <a:endParaRPr lang="el-GR" sz="1000" b="1" dirty="0">
              <a:solidFill>
                <a:srgbClr val="4F81BD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- 2</a:t>
            </a:r>
            <a:endParaRPr lang="en-US" sz="1000" b="1" dirty="0" smtClean="0">
              <a:solidFill>
                <a:schemeClr val="folHlink"/>
              </a:solidFill>
            </a:endParaRPr>
          </a:p>
          <a:p>
            <a:r>
              <a:rPr lang="en-US" sz="1000" b="1" dirty="0" smtClean="0">
                <a:solidFill>
                  <a:srgbClr val="4F81BD"/>
                </a:solidFill>
              </a:rPr>
              <a:t>Wortbildungstrategien</a:t>
            </a:r>
            <a:endParaRPr lang="el-GR" sz="1000" b="1" dirty="0">
              <a:solidFill>
                <a:srgbClr val="4F81BD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- 2</a:t>
            </a:r>
            <a:endParaRPr lang="en-US" sz="1000" b="1" dirty="0" smtClean="0">
              <a:solidFill>
                <a:schemeClr val="folHlink"/>
              </a:solidFill>
            </a:endParaRPr>
          </a:p>
          <a:p>
            <a:r>
              <a:rPr lang="en-US" sz="1000" b="1" dirty="0" smtClean="0">
                <a:solidFill>
                  <a:srgbClr val="4F81BD"/>
                </a:solidFill>
              </a:rPr>
              <a:t>Wortbildungstrategien</a:t>
            </a:r>
            <a:endParaRPr lang="el-GR" sz="1000" b="1" dirty="0">
              <a:solidFill>
                <a:srgbClr val="4F81BD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- 2</a:t>
            </a:r>
            <a:endParaRPr lang="en-US" sz="1000" b="1" dirty="0" smtClean="0">
              <a:solidFill>
                <a:schemeClr val="folHlink"/>
              </a:solidFill>
            </a:endParaRPr>
          </a:p>
          <a:p>
            <a:r>
              <a:rPr lang="en-US" sz="1000" b="1" dirty="0" smtClean="0">
                <a:solidFill>
                  <a:srgbClr val="4F81BD"/>
                </a:solidFill>
              </a:rPr>
              <a:t>Wortbildungstrategien</a:t>
            </a:r>
            <a:endParaRPr lang="el-GR" sz="1000" b="1" dirty="0">
              <a:solidFill>
                <a:srgbClr val="4F81BD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50" b="1" dirty="0" smtClean="0"/>
              <a:t>Übersicht - 2</a:t>
            </a:r>
            <a:endParaRPr lang="en-US" sz="1000" b="1" dirty="0" smtClean="0">
              <a:solidFill>
                <a:schemeClr val="folHlink"/>
              </a:solidFill>
            </a:endParaRPr>
          </a:p>
          <a:p>
            <a:r>
              <a:rPr lang="en-US" sz="1000" b="1" dirty="0" smtClean="0">
                <a:solidFill>
                  <a:srgbClr val="4F81BD"/>
                </a:solidFill>
              </a:rPr>
              <a:t>Wortbildungstrategien</a:t>
            </a:r>
            <a:endParaRPr lang="el-GR" sz="1000" b="1" dirty="0">
              <a:solidFill>
                <a:srgbClr val="4F81BD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n-US" b="1" dirty="0" err="1"/>
              <a:t>Morphologie</a:t>
            </a:r>
            <a:r>
              <a:rPr lang="en-US" b="1" dirty="0"/>
              <a:t> 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Übersicht 2</a:t>
            </a:r>
            <a:r>
              <a:rPr lang="el-GR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b="1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dirty="0"/>
              <a:t>Wortbildungstrategien</a:t>
            </a:r>
          </a:p>
          <a:p>
            <a:endParaRPr lang="en-US" sz="2800" dirty="0" smtClean="0"/>
          </a:p>
          <a:p>
            <a:r>
              <a:rPr lang="en-US" sz="2800" dirty="0">
                <a:latin typeface="Calibri" charset="0"/>
              </a:rPr>
              <a:t>Dr. Christina </a:t>
            </a:r>
            <a:r>
              <a:rPr lang="en-US" sz="2800" dirty="0" err="1">
                <a:latin typeface="Calibri" charset="0"/>
              </a:rPr>
              <a:t>Alexandris</a:t>
            </a:r>
            <a:r>
              <a:rPr lang="en-US" sz="2800" dirty="0">
                <a:latin typeface="Calibri" charset="0"/>
              </a:rPr>
              <a:t> </a:t>
            </a:r>
            <a:endParaRPr lang="el-GR" sz="2800" dirty="0">
              <a:latin typeface="Calibri" charset="0"/>
            </a:endParaRPr>
          </a:p>
          <a:p>
            <a:r>
              <a:rPr lang="en-US" sz="2800" dirty="0" err="1">
                <a:latin typeface="Calibri" charset="0"/>
              </a:rPr>
              <a:t>Nationale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Universität</a:t>
            </a:r>
            <a:r>
              <a:rPr lang="en-US" sz="2800" dirty="0">
                <a:latin typeface="Calibri" charset="0"/>
              </a:rPr>
              <a:t> </a:t>
            </a:r>
            <a:r>
              <a:rPr lang="en-US" sz="2800" dirty="0" err="1">
                <a:latin typeface="Calibri" charset="0"/>
              </a:rPr>
              <a:t>Athen</a:t>
            </a:r>
            <a:endParaRPr lang="en-US" sz="2800" dirty="0">
              <a:latin typeface="Calibri" charset="0"/>
            </a:endParaRPr>
          </a:p>
          <a:p>
            <a:r>
              <a:rPr lang="en-US" sz="2800" dirty="0">
                <a:latin typeface="Calibri" charset="0"/>
              </a:rPr>
              <a:t>Deutsche </a:t>
            </a:r>
            <a:r>
              <a:rPr lang="en-US" sz="2800" dirty="0" err="1">
                <a:latin typeface="Calibri" charset="0"/>
              </a:rPr>
              <a:t>Sprache</a:t>
            </a:r>
            <a:r>
              <a:rPr lang="en-US" sz="2800" dirty="0">
                <a:latin typeface="Calibri" charset="0"/>
              </a:rPr>
              <a:t> und </a:t>
            </a:r>
            <a:r>
              <a:rPr lang="en-US" sz="2800" dirty="0" err="1">
                <a:latin typeface="Calibri" charset="0"/>
              </a:rPr>
              <a:t>Literatur</a:t>
            </a:r>
            <a:endParaRPr lang="el-GR" sz="2800" dirty="0">
              <a:latin typeface="Calibri" charset="0"/>
            </a:endParaRPr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Komposition</a:t>
            </a:r>
            <a:r>
              <a:rPr lang="en-US" b="1" dirty="0"/>
              <a:t> (</a:t>
            </a:r>
            <a:r>
              <a:rPr lang="en-US" b="1" dirty="0" err="1"/>
              <a:t>Sonderfälle</a:t>
            </a:r>
            <a:r>
              <a:rPr lang="en-US" b="1" dirty="0"/>
              <a:t>) 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200" b="1" dirty="0" err="1"/>
              <a:t>Kopulative</a:t>
            </a:r>
            <a:r>
              <a:rPr lang="en-US" sz="2200" b="1" dirty="0"/>
              <a:t> </a:t>
            </a:r>
            <a:r>
              <a:rPr lang="en-US" sz="2200" b="1" dirty="0" err="1"/>
              <a:t>Komposita</a:t>
            </a:r>
            <a:r>
              <a:rPr lang="en-US" sz="2200" b="1" dirty="0"/>
              <a:t>: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200" dirty="0" err="1"/>
              <a:t>Rotwein</a:t>
            </a:r>
            <a:r>
              <a:rPr lang="en-US" sz="2200" dirty="0"/>
              <a:t>/ </a:t>
            </a:r>
            <a:r>
              <a:rPr lang="en-US" sz="2200" dirty="0" err="1"/>
              <a:t>weinrot</a:t>
            </a:r>
            <a:endParaRPr lang="en-US" sz="2200" dirty="0"/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200" dirty="0" err="1"/>
              <a:t>Hochhaus</a:t>
            </a:r>
            <a:r>
              <a:rPr lang="en-US" sz="2200" dirty="0"/>
              <a:t>/</a:t>
            </a:r>
            <a:r>
              <a:rPr lang="en-US" sz="2200" dirty="0" err="1" smtClean="0"/>
              <a:t>haushoch</a:t>
            </a:r>
            <a:r>
              <a:rPr lang="en-US" sz="2200" dirty="0" smtClean="0"/>
              <a:t> </a:t>
            </a:r>
            <a:endParaRPr lang="en-US" sz="22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200" dirty="0" smtClean="0"/>
              <a:t>=&gt; Beide </a:t>
            </a:r>
            <a:r>
              <a:rPr lang="en-US" sz="2200" dirty="0" err="1"/>
              <a:t>Komponenten</a:t>
            </a:r>
            <a:r>
              <a:rPr lang="en-US" sz="2200" dirty="0"/>
              <a:t> </a:t>
            </a:r>
            <a:r>
              <a:rPr lang="en-US" sz="2200" dirty="0" err="1"/>
              <a:t>sind</a:t>
            </a:r>
            <a:r>
              <a:rPr lang="en-US" sz="2200" dirty="0"/>
              <a:t> </a:t>
            </a:r>
            <a:r>
              <a:rPr lang="en-US" sz="2200" b="1" dirty="0" err="1">
                <a:solidFill>
                  <a:srgbClr val="4F81BD"/>
                </a:solidFill>
              </a:rPr>
              <a:t>umstellbar</a:t>
            </a:r>
            <a:r>
              <a:rPr lang="en-US" sz="2200" b="1" dirty="0">
                <a:solidFill>
                  <a:srgbClr val="4F81BD"/>
                </a:solidFill>
              </a:rPr>
              <a:t> </a:t>
            </a:r>
          </a:p>
          <a:p>
            <a:pPr>
              <a:lnSpc>
                <a:spcPct val="80000"/>
              </a:lnSpc>
            </a:pPr>
            <a:r>
              <a:rPr lang="en-US" sz="2200" b="1" dirty="0" err="1"/>
              <a:t>Unikale</a:t>
            </a:r>
            <a:r>
              <a:rPr lang="en-US" sz="2200" b="1" dirty="0"/>
              <a:t> Morpheme: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200" dirty="0" err="1"/>
              <a:t>Brom-beere</a:t>
            </a:r>
            <a:endParaRPr lang="en-US" sz="2200" dirty="0"/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200" dirty="0"/>
              <a:t>Him-</a:t>
            </a:r>
            <a:r>
              <a:rPr lang="en-US" sz="2200" dirty="0" err="1"/>
              <a:t>beere</a:t>
            </a:r>
            <a:endParaRPr lang="en-US" sz="2200" dirty="0"/>
          </a:p>
          <a:p>
            <a:pPr marL="0" indent="0">
              <a:lnSpc>
                <a:spcPct val="80000"/>
              </a:lnSpc>
              <a:buNone/>
            </a:pPr>
            <a:r>
              <a:rPr lang="en-US" sz="2200" dirty="0"/>
              <a:t>= </a:t>
            </a:r>
            <a:r>
              <a:rPr lang="en-US" sz="2200" dirty="0" err="1"/>
              <a:t>Gebundene</a:t>
            </a:r>
            <a:r>
              <a:rPr lang="en-US" sz="2200" dirty="0"/>
              <a:t> </a:t>
            </a:r>
            <a:r>
              <a:rPr lang="en-US" sz="2200" dirty="0" err="1"/>
              <a:t>lexikalische</a:t>
            </a:r>
            <a:r>
              <a:rPr lang="en-US" sz="2200" dirty="0"/>
              <a:t> Morpheme die </a:t>
            </a:r>
            <a:r>
              <a:rPr lang="en-US" sz="2200" b="1" dirty="0">
                <a:solidFill>
                  <a:srgbClr val="4F81BD"/>
                </a:solidFill>
              </a:rPr>
              <a:t>nur in </a:t>
            </a:r>
            <a:r>
              <a:rPr lang="en-US" sz="2200" b="1" dirty="0" err="1">
                <a:solidFill>
                  <a:srgbClr val="4F81BD"/>
                </a:solidFill>
              </a:rPr>
              <a:t>einer</a:t>
            </a:r>
            <a:r>
              <a:rPr lang="en-US" sz="2200" b="1" dirty="0">
                <a:solidFill>
                  <a:srgbClr val="4F81BD"/>
                </a:solidFill>
              </a:rPr>
              <a:t> </a:t>
            </a:r>
            <a:r>
              <a:rPr lang="en-US" sz="2200" b="1" dirty="0" err="1">
                <a:solidFill>
                  <a:srgbClr val="4F81BD"/>
                </a:solidFill>
              </a:rPr>
              <a:t>einzigen</a:t>
            </a:r>
            <a:r>
              <a:rPr lang="en-US" sz="2200" b="1" dirty="0">
                <a:solidFill>
                  <a:srgbClr val="4F81BD"/>
                </a:solidFill>
              </a:rPr>
              <a:t> </a:t>
            </a:r>
            <a:r>
              <a:rPr lang="en-US" sz="2200" b="1" dirty="0" err="1">
                <a:solidFill>
                  <a:srgbClr val="4F81BD"/>
                </a:solidFill>
              </a:rPr>
              <a:t>Kombination</a:t>
            </a:r>
            <a:r>
              <a:rPr lang="en-US" sz="2200" b="1" dirty="0">
                <a:solidFill>
                  <a:srgbClr val="4F81BD"/>
                </a:solidFill>
              </a:rPr>
              <a:t> </a:t>
            </a:r>
            <a:r>
              <a:rPr lang="en-US" sz="2200" b="1" dirty="0" err="1">
                <a:solidFill>
                  <a:srgbClr val="4F81BD"/>
                </a:solidFill>
              </a:rPr>
              <a:t>aufkommen</a:t>
            </a:r>
            <a:r>
              <a:rPr lang="en-US" sz="2200" dirty="0"/>
              <a:t> </a:t>
            </a:r>
            <a:r>
              <a:rPr lang="en-US" sz="2200" dirty="0" err="1" smtClean="0"/>
              <a:t>können</a:t>
            </a:r>
            <a:endParaRPr lang="en-US" sz="2200" dirty="0"/>
          </a:p>
          <a:p>
            <a:pPr marL="0" indent="0">
              <a:buNone/>
            </a:pPr>
            <a:r>
              <a:rPr lang="en-US" sz="2000" dirty="0" err="1"/>
              <a:t>König</a:t>
            </a:r>
            <a:r>
              <a:rPr lang="en-US" sz="2000" dirty="0"/>
              <a:t>, W. (1985): “</a:t>
            </a:r>
            <a:r>
              <a:rPr lang="en-US" sz="2000" dirty="0" err="1"/>
              <a:t>Zur</a:t>
            </a:r>
            <a:r>
              <a:rPr lang="en-US" sz="2000" dirty="0"/>
              <a:t> </a:t>
            </a:r>
            <a:r>
              <a:rPr lang="en-US" sz="2000" dirty="0" err="1"/>
              <a:t>allgemeinen</a:t>
            </a:r>
            <a:r>
              <a:rPr lang="en-US" sz="2000" dirty="0"/>
              <a:t> </a:t>
            </a:r>
            <a:r>
              <a:rPr lang="en-US" sz="2000" dirty="0" err="1"/>
              <a:t>Einführung</a:t>
            </a:r>
            <a:r>
              <a:rPr lang="en-US" sz="2000" dirty="0"/>
              <a:t>: Das </a:t>
            </a:r>
            <a:r>
              <a:rPr lang="en-US" sz="2000" dirty="0" err="1"/>
              <a:t>Wort</a:t>
            </a:r>
            <a:r>
              <a:rPr lang="en-US" sz="2000" dirty="0"/>
              <a:t> (</a:t>
            </a:r>
            <a:r>
              <a:rPr lang="en-US" sz="2000" dirty="0" err="1"/>
              <a:t>Morphologie</a:t>
            </a:r>
            <a:r>
              <a:rPr lang="en-US" sz="2000" dirty="0"/>
              <a:t>)” in: </a:t>
            </a:r>
            <a:r>
              <a:rPr lang="en-US" sz="2000" dirty="0" err="1"/>
              <a:t>dtv</a:t>
            </a:r>
            <a:r>
              <a:rPr lang="en-US" sz="2000" dirty="0"/>
              <a:t> Atlas </a:t>
            </a:r>
            <a:r>
              <a:rPr lang="en-US" sz="2000" dirty="0" err="1"/>
              <a:t>zur</a:t>
            </a:r>
            <a:r>
              <a:rPr lang="en-US" sz="2000" dirty="0"/>
              <a:t> </a:t>
            </a:r>
            <a:r>
              <a:rPr lang="en-US" sz="2000" dirty="0" err="1"/>
              <a:t>deutschen</a:t>
            </a:r>
            <a:r>
              <a:rPr lang="en-US" sz="2000" dirty="0"/>
              <a:t> </a:t>
            </a:r>
            <a:r>
              <a:rPr lang="en-US" sz="2000" dirty="0" err="1"/>
              <a:t>Sprache</a:t>
            </a:r>
            <a:r>
              <a:rPr lang="en-US" sz="2000" dirty="0"/>
              <a:t>, 6te </a:t>
            </a:r>
            <a:r>
              <a:rPr lang="en-US" sz="2000" dirty="0" err="1"/>
              <a:t>Auflage</a:t>
            </a:r>
            <a:r>
              <a:rPr lang="en-US" sz="2000" dirty="0"/>
              <a:t>, </a:t>
            </a:r>
            <a:r>
              <a:rPr lang="en-US" sz="2000" dirty="0" err="1"/>
              <a:t>München</a:t>
            </a:r>
            <a:r>
              <a:rPr lang="en-US" sz="2000" dirty="0"/>
              <a:t>: </a:t>
            </a:r>
            <a:r>
              <a:rPr lang="en-US" sz="2000" dirty="0" err="1"/>
              <a:t>Deutscher</a:t>
            </a:r>
            <a:r>
              <a:rPr lang="en-US" sz="2000" dirty="0"/>
              <a:t> </a:t>
            </a:r>
            <a:r>
              <a:rPr lang="en-US" sz="2000" dirty="0" err="1"/>
              <a:t>Taschenbuch</a:t>
            </a:r>
            <a:r>
              <a:rPr lang="en-US" sz="2000" dirty="0"/>
              <a:t> </a:t>
            </a:r>
            <a:r>
              <a:rPr lang="en-US" sz="2000" dirty="0" err="1"/>
              <a:t>Verlag</a:t>
            </a:r>
            <a:endParaRPr lang="en-US" sz="2000" dirty="0"/>
          </a:p>
          <a:p>
            <a:pPr>
              <a:lnSpc>
                <a:spcPct val="80000"/>
              </a:lnSpc>
            </a:pPr>
            <a:endParaRPr lang="en-US" sz="2000" dirty="0" err="1"/>
          </a:p>
        </p:txBody>
      </p:sp>
    </p:spTree>
    <p:extLst>
      <p:ext uri="{BB962C8B-B14F-4D97-AF65-F5344CB8AC3E}">
        <p14:creationId xmlns:p14="http://schemas.microsoft.com/office/powerpoint/2010/main" val="1874129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83580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</a:t>
            </a:r>
            <a:r>
              <a:rPr lang="en-US" sz="2000" dirty="0">
                <a:latin typeface="Calibri" charset="0"/>
              </a:rPr>
              <a:t>e-</a:t>
            </a:r>
            <a:r>
              <a:rPr lang="en-US" sz="2000" dirty="0" err="1">
                <a:latin typeface="Calibri" charset="0"/>
              </a:rPr>
              <a:t>morphologie</a:t>
            </a:r>
            <a:r>
              <a:rPr lang="en-US" sz="2000" dirty="0">
                <a:latin typeface="Calibri" charset="0"/>
              </a:rPr>
              <a:t>, </a:t>
            </a:r>
            <a:r>
              <a:rPr lang="en-US" sz="2000" dirty="0" err="1"/>
              <a:t>Übersicht</a:t>
            </a:r>
            <a:r>
              <a:rPr lang="en-US" sz="2000" dirty="0"/>
              <a:t> 2</a:t>
            </a:r>
            <a:r>
              <a:rPr lang="el-GR" sz="2000" dirty="0"/>
              <a:t>:</a:t>
            </a:r>
            <a:r>
              <a:rPr lang="en-US" sz="2000" dirty="0"/>
              <a:t> </a:t>
            </a:r>
            <a:r>
              <a:rPr lang="en-US" sz="2000" dirty="0" err="1"/>
              <a:t>Wortbildungstrategien</a:t>
            </a:r>
            <a:r>
              <a:rPr lang="el-GR" sz="2000" dirty="0">
                <a:latin typeface="Calibri" charset="0"/>
              </a:rPr>
              <a:t>».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 dirty="0"/>
              <a:t> </a:t>
            </a:r>
            <a:endParaRPr lang="el-GR" sz="2000"/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0472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9033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538923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e-</a:t>
            </a:r>
            <a:r>
              <a:rPr lang="en-US" b="1" dirty="0" err="1"/>
              <a:t>morphologie</a:t>
            </a:r>
            <a:endParaRPr lang="el-GR" b="1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Übersicht</a:t>
            </a:r>
            <a:r>
              <a:rPr lang="en-US" dirty="0"/>
              <a:t> - 2</a:t>
            </a:r>
          </a:p>
          <a:p>
            <a:r>
              <a:rPr lang="en-US" dirty="0" err="1"/>
              <a:t>Wortbildungstrategien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Flexion (</a:t>
            </a:r>
            <a:r>
              <a:rPr lang="en-US" b="1" dirty="0" err="1"/>
              <a:t>Nomen</a:t>
            </a:r>
            <a:r>
              <a:rPr lang="en-US" b="1" dirty="0"/>
              <a:t>) – </a:t>
            </a:r>
            <a:r>
              <a:rPr lang="en-US" b="1" dirty="0" err="1"/>
              <a:t>Eigentlich</a:t>
            </a:r>
            <a:r>
              <a:rPr lang="en-US" b="1" dirty="0"/>
              <a:t> keine </a:t>
            </a:r>
            <a:r>
              <a:rPr lang="en-US" b="1" dirty="0" err="1"/>
              <a:t>Wortbildungsstrategie</a:t>
            </a:r>
            <a:r>
              <a:rPr lang="en-US" b="1" dirty="0"/>
              <a:t>! 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b="1" dirty="0" err="1"/>
              <a:t>Hund+e</a:t>
            </a:r>
            <a:r>
              <a:rPr lang="en-US" b="1" dirty="0"/>
              <a:t> 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Morphem</a:t>
            </a:r>
            <a:r>
              <a:rPr lang="en-US" dirty="0"/>
              <a:t> 1 = </a:t>
            </a:r>
            <a:r>
              <a:rPr lang="en-US" dirty="0" err="1"/>
              <a:t>Hund</a:t>
            </a:r>
            <a:r>
              <a:rPr lang="en-US" dirty="0"/>
              <a:t> = </a:t>
            </a:r>
            <a:r>
              <a:rPr lang="en-US" dirty="0" err="1"/>
              <a:t>Lexikalisches</a:t>
            </a:r>
            <a:r>
              <a:rPr lang="en-US" dirty="0"/>
              <a:t> </a:t>
            </a:r>
            <a:r>
              <a:rPr lang="en-US" dirty="0" err="1"/>
              <a:t>Morphem</a:t>
            </a:r>
            <a:r>
              <a:rPr lang="en-US" dirty="0"/>
              <a:t> 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dirty="0" err="1"/>
              <a:t>Morphem</a:t>
            </a:r>
            <a:r>
              <a:rPr lang="en-US" dirty="0"/>
              <a:t> 2 = e = </a:t>
            </a:r>
            <a:r>
              <a:rPr lang="en-US" dirty="0" err="1"/>
              <a:t>Grammatisches</a:t>
            </a:r>
            <a:r>
              <a:rPr lang="en-US" dirty="0"/>
              <a:t> </a:t>
            </a:r>
            <a:r>
              <a:rPr lang="en-US" dirty="0" err="1"/>
              <a:t>Morphem</a:t>
            </a:r>
            <a:r>
              <a:rPr lang="en-US" dirty="0"/>
              <a:t> </a:t>
            </a:r>
            <a:endParaRPr lang="en-US" dirty="0" smtClean="0"/>
          </a:p>
          <a:p>
            <a:pPr marL="857250" lvl="2" indent="0">
              <a:lnSpc>
                <a:spcPct val="90000"/>
              </a:lnSpc>
              <a:buNone/>
            </a:pPr>
            <a:r>
              <a:rPr lang="en-US" sz="2800" b="1" dirty="0" err="1" smtClean="0"/>
              <a:t>Grammatische</a:t>
            </a:r>
            <a:r>
              <a:rPr lang="en-US" sz="2800" b="1" dirty="0" smtClean="0"/>
              <a:t> </a:t>
            </a:r>
            <a:r>
              <a:rPr lang="en-US" sz="2800" b="1" dirty="0" err="1"/>
              <a:t>Bedeutung</a:t>
            </a:r>
            <a:r>
              <a:rPr lang="en-US" sz="2800" b="1" dirty="0"/>
              <a:t>: </a:t>
            </a:r>
          </a:p>
          <a:p>
            <a:pPr marL="1314450" lvl="3" indent="0">
              <a:lnSpc>
                <a:spcPct val="90000"/>
              </a:lnSpc>
              <a:buNone/>
            </a:pPr>
            <a:r>
              <a:rPr lang="en-US" sz="2400" b="1" dirty="0"/>
              <a:t>(1) </a:t>
            </a:r>
            <a:r>
              <a:rPr lang="en-US" sz="2400" b="1" dirty="0" err="1">
                <a:solidFill>
                  <a:schemeClr val="accent1"/>
                </a:solidFill>
              </a:rPr>
              <a:t>Numerus</a:t>
            </a:r>
            <a:r>
              <a:rPr lang="en-US" sz="2400" b="1" dirty="0">
                <a:solidFill>
                  <a:schemeClr val="accent1"/>
                </a:solidFill>
              </a:rPr>
              <a:t> = Plural </a:t>
            </a:r>
          </a:p>
          <a:p>
            <a:pPr marL="1314450" lvl="3" indent="0">
              <a:lnSpc>
                <a:spcPct val="90000"/>
              </a:lnSpc>
              <a:buNone/>
            </a:pPr>
            <a:r>
              <a:rPr lang="en-US" sz="2400" b="1" dirty="0"/>
              <a:t>(2) </a:t>
            </a:r>
            <a:r>
              <a:rPr lang="en-US" sz="2400" b="1" dirty="0" err="1">
                <a:solidFill>
                  <a:srgbClr val="4F81BD"/>
                </a:solidFill>
              </a:rPr>
              <a:t>Kasus</a:t>
            </a:r>
            <a:r>
              <a:rPr lang="en-US" sz="2400" b="1" dirty="0">
                <a:solidFill>
                  <a:srgbClr val="4F81BD"/>
                </a:solidFill>
              </a:rPr>
              <a:t>  = </a:t>
            </a:r>
            <a:r>
              <a:rPr lang="en-US" sz="2400" b="1" dirty="0" err="1">
                <a:solidFill>
                  <a:srgbClr val="4F81BD"/>
                </a:solidFill>
              </a:rPr>
              <a:t>Nominativ</a:t>
            </a:r>
            <a:endParaRPr lang="en-US" sz="2400" b="1" dirty="0">
              <a:solidFill>
                <a:srgbClr val="4F81BD"/>
              </a:solidFill>
            </a:endParaRPr>
          </a:p>
          <a:p>
            <a:pPr marL="1314450" lvl="3" indent="0">
              <a:lnSpc>
                <a:spcPct val="90000"/>
              </a:lnSpc>
              <a:buNone/>
            </a:pPr>
            <a:r>
              <a:rPr lang="en-US" sz="2400" b="1" dirty="0"/>
              <a:t>= Flexion</a:t>
            </a:r>
          </a:p>
          <a:p>
            <a:pPr marL="1314450" lvl="3" indent="0">
              <a:lnSpc>
                <a:spcPct val="90000"/>
              </a:lnSpc>
              <a:buNone/>
            </a:pPr>
            <a:r>
              <a:rPr lang="en-US" sz="2400" dirty="0" smtClean="0">
                <a:solidFill>
                  <a:srgbClr val="4F81B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400" dirty="0" err="1" smtClean="0"/>
              <a:t>Morphem</a:t>
            </a:r>
            <a:r>
              <a:rPr lang="en-US" sz="2400" dirty="0" smtClean="0"/>
              <a:t> </a:t>
            </a:r>
            <a:r>
              <a:rPr lang="en-US" sz="2400" dirty="0"/>
              <a:t>2 = e = </a:t>
            </a:r>
            <a:r>
              <a:rPr lang="en-US" sz="2400" b="1" dirty="0" err="1"/>
              <a:t>Flexionsmorphem</a:t>
            </a:r>
            <a:r>
              <a:rPr lang="en-US" sz="2400" b="1" dirty="0"/>
              <a:t> </a:t>
            </a:r>
          </a:p>
          <a:p>
            <a:pPr>
              <a:lnSpc>
                <a:spcPct val="90000"/>
              </a:lnSpc>
            </a:pPr>
            <a:r>
              <a:rPr lang="en-US" b="1" dirty="0" err="1"/>
              <a:t>Hund+e</a:t>
            </a:r>
            <a:r>
              <a:rPr lang="en-US" b="1" dirty="0"/>
              <a:t>: </a:t>
            </a:r>
            <a:r>
              <a:rPr lang="en-US" b="1" dirty="0" err="1"/>
              <a:t>Wortbildungsprozess</a:t>
            </a:r>
            <a:r>
              <a:rPr lang="en-US" b="1" dirty="0"/>
              <a:t> = Flexion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Flexion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>(</a:t>
            </a:r>
            <a:r>
              <a:rPr lang="en-US" b="1" dirty="0" err="1"/>
              <a:t>Verben</a:t>
            </a:r>
            <a:r>
              <a:rPr lang="en-US" b="1" dirty="0"/>
              <a:t>)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600" dirty="0" err="1"/>
              <a:t>steh+st</a:t>
            </a:r>
            <a:endParaRPr lang="en-US" sz="2600" dirty="0"/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1 = </a:t>
            </a:r>
            <a:r>
              <a:rPr lang="en-US" sz="2400" dirty="0" err="1"/>
              <a:t>steh</a:t>
            </a:r>
            <a:r>
              <a:rPr lang="en-US" sz="2400" dirty="0"/>
              <a:t> = </a:t>
            </a:r>
            <a:r>
              <a:rPr lang="en-US" sz="2400" dirty="0" err="1"/>
              <a:t>Lexikalisches</a:t>
            </a:r>
            <a:r>
              <a:rPr lang="en-US" sz="2400" dirty="0"/>
              <a:t> </a:t>
            </a:r>
            <a:r>
              <a:rPr lang="en-US" sz="2400" dirty="0" err="1"/>
              <a:t>Morphem</a:t>
            </a:r>
            <a:r>
              <a:rPr lang="en-US" sz="2400" dirty="0"/>
              <a:t> 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</a:t>
            </a:r>
            <a:r>
              <a:rPr lang="en-US" sz="2400" dirty="0" err="1"/>
              <a:t>st</a:t>
            </a:r>
            <a:r>
              <a:rPr lang="en-US" sz="2400" dirty="0"/>
              <a:t> = </a:t>
            </a:r>
            <a:r>
              <a:rPr lang="en-US" sz="2400" dirty="0" err="1"/>
              <a:t>Grammatisches</a:t>
            </a:r>
            <a:r>
              <a:rPr lang="en-US" sz="2400" dirty="0"/>
              <a:t> </a:t>
            </a:r>
            <a:r>
              <a:rPr lang="en-US" sz="2400" dirty="0" err="1"/>
              <a:t>Morphem</a:t>
            </a:r>
            <a:r>
              <a:rPr lang="en-US" sz="2400" dirty="0"/>
              <a:t> </a:t>
            </a:r>
          </a:p>
          <a:p>
            <a:pPr marL="914400" lvl="2" indent="0">
              <a:lnSpc>
                <a:spcPct val="90000"/>
              </a:lnSpc>
              <a:buNone/>
            </a:pPr>
            <a:r>
              <a:rPr lang="en-US" b="1" dirty="0" err="1"/>
              <a:t>Grammatische</a:t>
            </a:r>
            <a:r>
              <a:rPr lang="en-US" b="1" dirty="0"/>
              <a:t> </a:t>
            </a:r>
            <a:r>
              <a:rPr lang="en-US" b="1" dirty="0" err="1"/>
              <a:t>Bedeutung</a:t>
            </a:r>
            <a:r>
              <a:rPr lang="en-US" b="1" dirty="0"/>
              <a:t>: </a:t>
            </a:r>
          </a:p>
          <a:p>
            <a:pPr marL="1371600" lvl="3" indent="0">
              <a:lnSpc>
                <a:spcPct val="90000"/>
              </a:lnSpc>
              <a:buNone/>
            </a:pPr>
            <a:r>
              <a:rPr lang="en-US" b="1" dirty="0">
                <a:solidFill>
                  <a:srgbClr val="4F81BD"/>
                </a:solidFill>
              </a:rPr>
              <a:t>(1) </a:t>
            </a:r>
            <a:r>
              <a:rPr lang="en-US" b="1" dirty="0" err="1">
                <a:solidFill>
                  <a:srgbClr val="4F81BD"/>
                </a:solidFill>
              </a:rPr>
              <a:t>Numerus</a:t>
            </a:r>
            <a:r>
              <a:rPr lang="en-US" b="1" dirty="0">
                <a:solidFill>
                  <a:srgbClr val="4F81BD"/>
                </a:solidFill>
              </a:rPr>
              <a:t> = Singular, </a:t>
            </a:r>
            <a:endParaRPr lang="en-US" b="1" dirty="0" smtClean="0">
              <a:solidFill>
                <a:srgbClr val="4F81BD"/>
              </a:solidFill>
            </a:endParaRPr>
          </a:p>
          <a:p>
            <a:pPr marL="1371600" lvl="3" indent="0">
              <a:lnSpc>
                <a:spcPct val="90000"/>
              </a:lnSpc>
              <a:buNone/>
            </a:pPr>
            <a:r>
              <a:rPr lang="en-US" b="1" dirty="0" smtClean="0">
                <a:solidFill>
                  <a:srgbClr val="4F81BD"/>
                </a:solidFill>
              </a:rPr>
              <a:t>(</a:t>
            </a:r>
            <a:r>
              <a:rPr lang="en-US" b="1" dirty="0">
                <a:solidFill>
                  <a:srgbClr val="4F81BD"/>
                </a:solidFill>
              </a:rPr>
              <a:t>2) Person: 2te Person</a:t>
            </a:r>
          </a:p>
          <a:p>
            <a:pPr marL="1371600" lvl="3" indent="0">
              <a:lnSpc>
                <a:spcPct val="90000"/>
              </a:lnSpc>
              <a:buNone/>
            </a:pPr>
            <a:r>
              <a:rPr lang="en-US" b="1" dirty="0">
                <a:solidFill>
                  <a:srgbClr val="4F81BD"/>
                </a:solidFill>
              </a:rPr>
              <a:t>(3) Tempus  = </a:t>
            </a:r>
            <a:r>
              <a:rPr lang="en-US" b="1" dirty="0" err="1">
                <a:solidFill>
                  <a:srgbClr val="4F81BD"/>
                </a:solidFill>
              </a:rPr>
              <a:t>Präsens</a:t>
            </a:r>
            <a:endParaRPr lang="en-US" b="1" dirty="0">
              <a:solidFill>
                <a:srgbClr val="4F81BD"/>
              </a:solidFill>
            </a:endParaRPr>
          </a:p>
          <a:p>
            <a:pPr marL="1371600" lvl="3" indent="0">
              <a:lnSpc>
                <a:spcPct val="90000"/>
              </a:lnSpc>
              <a:buNone/>
            </a:pPr>
            <a:r>
              <a:rPr lang="en-US" b="1" dirty="0"/>
              <a:t>= Flexion</a:t>
            </a:r>
          </a:p>
          <a:p>
            <a:pPr marL="1371600" lvl="3" indent="0">
              <a:lnSpc>
                <a:spcPct val="90000"/>
              </a:lnSpc>
              <a:buNone/>
            </a:pPr>
            <a:r>
              <a:rPr lang="en-US" dirty="0" smtClean="0">
                <a:solidFill>
                  <a:srgbClr val="4F81B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err="1" smtClean="0"/>
              <a:t>Morphem</a:t>
            </a:r>
            <a:r>
              <a:rPr lang="en-US" dirty="0" smtClean="0"/>
              <a:t> </a:t>
            </a:r>
            <a:r>
              <a:rPr lang="en-US" dirty="0"/>
              <a:t>2 = </a:t>
            </a:r>
            <a:r>
              <a:rPr lang="en-US" dirty="0" err="1"/>
              <a:t>st</a:t>
            </a:r>
            <a:r>
              <a:rPr lang="en-US" dirty="0"/>
              <a:t> = </a:t>
            </a:r>
            <a:r>
              <a:rPr lang="en-US" dirty="0" err="1"/>
              <a:t>Flexionsmorphem</a:t>
            </a:r>
            <a:r>
              <a:rPr lang="en-US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600" dirty="0" err="1"/>
              <a:t>steh+st</a:t>
            </a:r>
            <a:r>
              <a:rPr lang="en-US" sz="2600" dirty="0"/>
              <a:t> : </a:t>
            </a:r>
            <a:r>
              <a:rPr lang="en-US" sz="2600" b="1" dirty="0" err="1"/>
              <a:t>Wortbildungsprozess</a:t>
            </a:r>
            <a:r>
              <a:rPr lang="en-US" sz="2600" b="1" dirty="0"/>
              <a:t> = </a:t>
            </a:r>
            <a:r>
              <a:rPr lang="en-US" sz="2600" b="1" dirty="0">
                <a:solidFill>
                  <a:srgbClr val="4F81BD"/>
                </a:solidFill>
              </a:rPr>
              <a:t>Flexion</a:t>
            </a:r>
          </a:p>
        </p:txBody>
      </p:sp>
    </p:spTree>
    <p:extLst>
      <p:ext uri="{BB962C8B-B14F-4D97-AF65-F5344CB8AC3E}">
        <p14:creationId xmlns:p14="http://schemas.microsoft.com/office/powerpoint/2010/main" val="193439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b="1" dirty="0"/>
              <a:t>Flexion </a:t>
            </a:r>
            <a:r>
              <a:rPr lang="en-US" sz="3800" b="1" dirty="0" smtClean="0"/>
              <a:t/>
            </a:r>
            <a:br>
              <a:rPr lang="en-US" sz="3800" b="1" dirty="0" smtClean="0"/>
            </a:br>
            <a:r>
              <a:rPr lang="en-US" sz="3800" b="1" dirty="0" smtClean="0"/>
              <a:t>(</a:t>
            </a:r>
            <a:r>
              <a:rPr lang="en-US" sz="3800" b="1" dirty="0" err="1"/>
              <a:t>Verben</a:t>
            </a:r>
            <a:r>
              <a:rPr lang="en-US" sz="3800" b="1" dirty="0"/>
              <a:t>, </a:t>
            </a:r>
            <a:r>
              <a:rPr lang="en-US" sz="3800" b="1" dirty="0" err="1"/>
              <a:t>Diskontinuierliche</a:t>
            </a:r>
            <a:r>
              <a:rPr lang="en-US" sz="3800" b="1" dirty="0"/>
              <a:t> Morpheme)</a:t>
            </a:r>
            <a:endParaRPr lang="el-GR" sz="3800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800" dirty="0" err="1"/>
              <a:t>ge+stand+en</a:t>
            </a:r>
            <a:endParaRPr lang="en-US" sz="2800" dirty="0"/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1 = stand = </a:t>
            </a:r>
            <a:r>
              <a:rPr lang="en-US" sz="2400" b="1" dirty="0" err="1"/>
              <a:t>Lexikalisches</a:t>
            </a:r>
            <a:r>
              <a:rPr lang="en-US" sz="2400" b="1" dirty="0"/>
              <a:t> </a:t>
            </a:r>
            <a:r>
              <a:rPr lang="en-US" sz="2400" b="1" dirty="0" err="1"/>
              <a:t>Morphem</a:t>
            </a:r>
            <a:r>
              <a:rPr lang="en-US" sz="2400" b="1" dirty="0"/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2 = en = </a:t>
            </a:r>
            <a:r>
              <a:rPr lang="en-US" sz="2400" b="1" dirty="0" err="1"/>
              <a:t>Grammatisches</a:t>
            </a:r>
            <a:r>
              <a:rPr lang="en-US" sz="2400" b="1" dirty="0"/>
              <a:t> </a:t>
            </a:r>
            <a:r>
              <a:rPr lang="en-US" sz="2400" b="1" dirty="0" err="1"/>
              <a:t>Morphem</a:t>
            </a:r>
            <a:r>
              <a:rPr lang="en-US" sz="2400" b="1" dirty="0"/>
              <a:t> </a:t>
            </a:r>
          </a:p>
          <a:p>
            <a:pPr lvl="1">
              <a:lnSpc>
                <a:spcPct val="80000"/>
              </a:lnSpc>
              <a:buFont typeface="Arial"/>
              <a:buChar char="•"/>
            </a:pPr>
            <a:r>
              <a:rPr lang="en-US" sz="2400" dirty="0" err="1"/>
              <a:t>Morphem</a:t>
            </a:r>
            <a:r>
              <a:rPr lang="en-US" sz="2400" dirty="0"/>
              <a:t> 3 = </a:t>
            </a:r>
            <a:r>
              <a:rPr lang="en-US" sz="2400" dirty="0" err="1"/>
              <a:t>ge</a:t>
            </a:r>
            <a:r>
              <a:rPr lang="en-US" sz="2400" dirty="0"/>
              <a:t> = </a:t>
            </a:r>
            <a:r>
              <a:rPr lang="en-US" sz="2400" b="1" dirty="0" err="1"/>
              <a:t>Grammatisches</a:t>
            </a:r>
            <a:r>
              <a:rPr lang="en-US" sz="2400" b="1" dirty="0"/>
              <a:t> </a:t>
            </a:r>
            <a:r>
              <a:rPr lang="en-US" sz="2400" b="1" dirty="0" err="1"/>
              <a:t>Morphem</a:t>
            </a:r>
            <a:endParaRPr lang="en-US" sz="2400" b="1" dirty="0"/>
          </a:p>
          <a:p>
            <a:pPr marL="914400" lvl="2" indent="0">
              <a:lnSpc>
                <a:spcPct val="80000"/>
              </a:lnSpc>
              <a:buNone/>
            </a:pPr>
            <a:r>
              <a:rPr lang="en-US" sz="2000" b="1" dirty="0" err="1"/>
              <a:t>Grammatische</a:t>
            </a:r>
            <a:r>
              <a:rPr lang="en-US" sz="2000" b="1" dirty="0"/>
              <a:t> </a:t>
            </a:r>
            <a:r>
              <a:rPr lang="en-US" sz="2000" b="1" dirty="0" err="1"/>
              <a:t>Bedeutung</a:t>
            </a:r>
            <a:r>
              <a:rPr lang="en-US" sz="2000" b="1" dirty="0"/>
              <a:t>: </a:t>
            </a:r>
          </a:p>
          <a:p>
            <a:pPr marL="914400" lvl="2" indent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4F81BD"/>
                </a:solidFill>
              </a:rPr>
              <a:t>(1) </a:t>
            </a:r>
            <a:r>
              <a:rPr lang="en-US" sz="2000" b="1" dirty="0" err="1">
                <a:solidFill>
                  <a:srgbClr val="4F81BD"/>
                </a:solidFill>
              </a:rPr>
              <a:t>Numerus</a:t>
            </a:r>
            <a:r>
              <a:rPr lang="en-US" sz="2000" b="1" dirty="0">
                <a:solidFill>
                  <a:srgbClr val="4F81BD"/>
                </a:solidFill>
              </a:rPr>
              <a:t>,  </a:t>
            </a:r>
            <a:endParaRPr lang="en-US" sz="2000" b="1" dirty="0" smtClean="0">
              <a:solidFill>
                <a:srgbClr val="4F81BD"/>
              </a:solidFill>
            </a:endParaRPr>
          </a:p>
          <a:p>
            <a:pPr marL="914400" lvl="2" indent="0">
              <a:lnSpc>
                <a:spcPct val="80000"/>
              </a:lnSpc>
              <a:buNone/>
            </a:pPr>
            <a:r>
              <a:rPr lang="en-US" sz="2000" b="1" dirty="0" smtClean="0">
                <a:solidFill>
                  <a:srgbClr val="4F81BD"/>
                </a:solidFill>
              </a:rPr>
              <a:t>(</a:t>
            </a:r>
            <a:r>
              <a:rPr lang="en-US" sz="2000" b="1" dirty="0">
                <a:solidFill>
                  <a:srgbClr val="4F81BD"/>
                </a:solidFill>
              </a:rPr>
              <a:t>2) Person: </a:t>
            </a:r>
            <a:r>
              <a:rPr lang="en-US" sz="2000" b="1" dirty="0" err="1">
                <a:solidFill>
                  <a:srgbClr val="4F81BD"/>
                </a:solidFill>
              </a:rPr>
              <a:t>nicht</a:t>
            </a:r>
            <a:r>
              <a:rPr lang="en-US" sz="2000" b="1" dirty="0">
                <a:solidFill>
                  <a:srgbClr val="4F81BD"/>
                </a:solidFill>
              </a:rPr>
              <a:t> </a:t>
            </a:r>
            <a:r>
              <a:rPr lang="en-US" sz="2000" b="1" dirty="0" err="1">
                <a:solidFill>
                  <a:srgbClr val="4F81BD"/>
                </a:solidFill>
              </a:rPr>
              <a:t>definiert</a:t>
            </a:r>
            <a:endParaRPr lang="en-US" sz="2000" b="1" dirty="0">
              <a:solidFill>
                <a:srgbClr val="4F81BD"/>
              </a:solidFill>
            </a:endParaRPr>
          </a:p>
          <a:p>
            <a:pPr marL="914400" lvl="2" indent="0">
              <a:lnSpc>
                <a:spcPct val="80000"/>
              </a:lnSpc>
              <a:buNone/>
            </a:pPr>
            <a:r>
              <a:rPr lang="en-US" sz="2000" b="1" dirty="0">
                <a:solidFill>
                  <a:srgbClr val="4F81BD"/>
                </a:solidFill>
              </a:rPr>
              <a:t>(3) Tempus  = </a:t>
            </a:r>
            <a:r>
              <a:rPr lang="en-US" sz="2000" b="1" dirty="0" err="1">
                <a:solidFill>
                  <a:srgbClr val="4F81BD"/>
                </a:solidFill>
              </a:rPr>
              <a:t>Perfekt</a:t>
            </a:r>
            <a:endParaRPr lang="en-US" sz="2000" b="1" dirty="0">
              <a:solidFill>
                <a:srgbClr val="4F81BD"/>
              </a:solidFill>
            </a:endParaRPr>
          </a:p>
          <a:p>
            <a:pPr marL="914400" lvl="2" indent="0">
              <a:lnSpc>
                <a:spcPct val="80000"/>
              </a:lnSpc>
              <a:buNone/>
            </a:pPr>
            <a:r>
              <a:rPr lang="en-US" sz="2000" b="1" dirty="0"/>
              <a:t>= Flexion</a:t>
            </a:r>
          </a:p>
          <a:p>
            <a:pPr marL="914400" lvl="2" indent="0">
              <a:lnSpc>
                <a:spcPct val="80000"/>
              </a:lnSpc>
              <a:buNone/>
            </a:pPr>
            <a:r>
              <a:rPr lang="en-US" sz="2000" dirty="0" smtClean="0">
                <a:solidFill>
                  <a:srgbClr val="4F81BD"/>
                </a:solidFill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2000" dirty="0" err="1" smtClean="0"/>
              <a:t>Morphem</a:t>
            </a:r>
            <a:r>
              <a:rPr lang="en-US" sz="2000" dirty="0" smtClean="0"/>
              <a:t> </a:t>
            </a:r>
            <a:r>
              <a:rPr lang="en-US" sz="2000" dirty="0"/>
              <a:t>2 = en., </a:t>
            </a:r>
            <a:r>
              <a:rPr lang="en-US" sz="2000" dirty="0" err="1"/>
              <a:t>Morphem</a:t>
            </a:r>
            <a:r>
              <a:rPr lang="en-US" sz="2000" dirty="0"/>
              <a:t> 3 = </a:t>
            </a:r>
            <a:r>
              <a:rPr lang="en-US" sz="2000" dirty="0" err="1"/>
              <a:t>ge</a:t>
            </a:r>
            <a:r>
              <a:rPr lang="en-US" sz="2000" dirty="0"/>
              <a:t> = = </a:t>
            </a:r>
            <a:r>
              <a:rPr lang="en-US" sz="2000" b="1" dirty="0" err="1"/>
              <a:t>Flexionsmorphem</a:t>
            </a:r>
            <a:r>
              <a:rPr lang="en-US" sz="2000" b="1" dirty="0"/>
              <a:t> </a:t>
            </a:r>
          </a:p>
          <a:p>
            <a:pPr>
              <a:lnSpc>
                <a:spcPct val="80000"/>
              </a:lnSpc>
            </a:pPr>
            <a:r>
              <a:rPr lang="en-US" sz="2800" dirty="0" err="1"/>
              <a:t>ge+stand+en</a:t>
            </a:r>
            <a:r>
              <a:rPr lang="en-US" sz="2800" dirty="0"/>
              <a:t> : </a:t>
            </a:r>
            <a:r>
              <a:rPr lang="en-US" sz="2800" b="1" dirty="0" err="1"/>
              <a:t>Wortbildungsprozess</a:t>
            </a:r>
            <a:r>
              <a:rPr lang="en-US" sz="2800" b="1" dirty="0"/>
              <a:t> </a:t>
            </a:r>
            <a:r>
              <a:rPr lang="en-US" sz="2800" dirty="0"/>
              <a:t>= </a:t>
            </a:r>
            <a:r>
              <a:rPr lang="en-US" sz="2800" b="1" dirty="0">
                <a:solidFill>
                  <a:srgbClr val="4F81BD"/>
                </a:solidFill>
              </a:rPr>
              <a:t>Flexion</a:t>
            </a:r>
          </a:p>
        </p:txBody>
      </p:sp>
    </p:spTree>
    <p:extLst>
      <p:ext uri="{BB962C8B-B14F-4D97-AF65-F5344CB8AC3E}">
        <p14:creationId xmlns:p14="http://schemas.microsoft.com/office/powerpoint/2010/main" val="4017105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Derivation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dirty="0" err="1"/>
              <a:t>grün</a:t>
            </a:r>
            <a:r>
              <a:rPr lang="en-US" sz="2400" b="1" dirty="0"/>
              <a:t>-</a:t>
            </a:r>
            <a:r>
              <a:rPr lang="en-US" sz="2400" b="1" dirty="0" smtClean="0"/>
              <a:t>lich</a:t>
            </a:r>
            <a:endParaRPr lang="en-US" sz="2400" b="1" dirty="0"/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000" dirty="0" err="1"/>
              <a:t>Morphem</a:t>
            </a:r>
            <a:r>
              <a:rPr lang="en-US" sz="2000" dirty="0"/>
              <a:t> 1 = </a:t>
            </a:r>
            <a:r>
              <a:rPr lang="en-US" sz="2000" dirty="0" err="1"/>
              <a:t>grün</a:t>
            </a:r>
            <a:endParaRPr lang="en-US" sz="2000" dirty="0"/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000" dirty="0" err="1"/>
              <a:t>Morphem</a:t>
            </a:r>
            <a:r>
              <a:rPr lang="en-US" sz="2000" dirty="0"/>
              <a:t> 2 = lich = </a:t>
            </a:r>
            <a:r>
              <a:rPr lang="en-US" sz="2000" b="1" dirty="0" err="1"/>
              <a:t>Grammatisches</a:t>
            </a:r>
            <a:r>
              <a:rPr lang="en-US" sz="2000" b="1" dirty="0"/>
              <a:t> </a:t>
            </a:r>
            <a:r>
              <a:rPr lang="en-US" sz="2000" b="1" dirty="0" err="1"/>
              <a:t>Morphem</a:t>
            </a:r>
            <a:endParaRPr lang="en-US" sz="2000" b="1" dirty="0"/>
          </a:p>
          <a:p>
            <a:pPr>
              <a:lnSpc>
                <a:spcPct val="90000"/>
              </a:lnSpc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b="1" dirty="0" err="1"/>
              <a:t>Morphem</a:t>
            </a:r>
            <a:r>
              <a:rPr lang="en-US" sz="2400" b="1" dirty="0"/>
              <a:t> 2 = lich 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000" dirty="0"/>
              <a:t>= </a:t>
            </a:r>
            <a:r>
              <a:rPr lang="en-US" sz="2000" b="1" dirty="0" err="1">
                <a:solidFill>
                  <a:srgbClr val="4F81BD"/>
                </a:solidFill>
              </a:rPr>
              <a:t>Grammatisches</a:t>
            </a:r>
            <a:r>
              <a:rPr lang="en-US" sz="2000" b="1" dirty="0">
                <a:solidFill>
                  <a:srgbClr val="4F81BD"/>
                </a:solidFill>
              </a:rPr>
              <a:t> </a:t>
            </a:r>
            <a:r>
              <a:rPr lang="en-US" sz="2000" b="1" dirty="0" err="1">
                <a:solidFill>
                  <a:srgbClr val="4F81BD"/>
                </a:solidFill>
              </a:rPr>
              <a:t>Morphem</a:t>
            </a:r>
            <a:endParaRPr lang="en-US" sz="2000" b="1" dirty="0">
              <a:solidFill>
                <a:srgbClr val="4F81BD"/>
              </a:solidFill>
            </a:endParaRP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000" dirty="0" smtClean="0"/>
              <a:t>= </a:t>
            </a:r>
            <a:r>
              <a:rPr lang="en-US" sz="2000" b="1" dirty="0" err="1" smtClean="0">
                <a:solidFill>
                  <a:srgbClr val="4F81BD"/>
                </a:solidFill>
              </a:rPr>
              <a:t>Verändert</a:t>
            </a:r>
            <a:r>
              <a:rPr lang="en-US" sz="2000" b="1" dirty="0" smtClean="0">
                <a:solidFill>
                  <a:srgbClr val="4F81BD"/>
                </a:solidFill>
              </a:rPr>
              <a:t> </a:t>
            </a:r>
            <a:r>
              <a:rPr lang="en-US" sz="2000" b="1" dirty="0">
                <a:solidFill>
                  <a:srgbClr val="4F81BD"/>
                </a:solidFill>
              </a:rPr>
              <a:t>die </a:t>
            </a:r>
            <a:r>
              <a:rPr lang="en-US" sz="2000" b="1" dirty="0" err="1">
                <a:solidFill>
                  <a:srgbClr val="4F81BD"/>
                </a:solidFill>
              </a:rPr>
              <a:t>Bedeutung</a:t>
            </a:r>
            <a:r>
              <a:rPr lang="en-US" sz="2000" b="1" dirty="0">
                <a:solidFill>
                  <a:srgbClr val="4F81BD"/>
                </a:solidFill>
              </a:rPr>
              <a:t> </a:t>
            </a:r>
            <a:r>
              <a:rPr lang="en-US" sz="2000" b="1" dirty="0"/>
              <a:t>von </a:t>
            </a:r>
            <a:r>
              <a:rPr lang="en-US" sz="2000" b="1" dirty="0" err="1"/>
              <a:t>Morphem</a:t>
            </a:r>
            <a:r>
              <a:rPr lang="en-US" sz="2000" b="1" dirty="0"/>
              <a:t> 1 = </a:t>
            </a:r>
            <a:r>
              <a:rPr lang="en-US" sz="2000" b="1" dirty="0" err="1"/>
              <a:t>grün</a:t>
            </a:r>
            <a:endParaRPr lang="en-US" sz="2000" b="1" dirty="0"/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000" b="1" dirty="0" err="1"/>
              <a:t>Morphem</a:t>
            </a:r>
            <a:r>
              <a:rPr lang="en-US" sz="2000" b="1" dirty="0"/>
              <a:t> 2 = lich = </a:t>
            </a:r>
            <a:r>
              <a:rPr lang="en-US" sz="2000" b="1" dirty="0" err="1"/>
              <a:t>Derivationsmorphem</a:t>
            </a:r>
            <a:r>
              <a:rPr lang="en-US" sz="2000" b="1" dirty="0"/>
              <a:t> </a:t>
            </a:r>
            <a:endParaRPr lang="en-US" sz="2000" b="1" dirty="0" smtClean="0"/>
          </a:p>
          <a:p>
            <a:pPr marL="457200" lvl="1" indent="0">
              <a:lnSpc>
                <a:spcPct val="90000"/>
              </a:lnSpc>
              <a:buNone/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sz="2400" b="1" dirty="0" err="1"/>
              <a:t>grün</a:t>
            </a:r>
            <a:r>
              <a:rPr lang="en-US" sz="2400" b="1" dirty="0"/>
              <a:t>-lich : </a:t>
            </a:r>
            <a:r>
              <a:rPr lang="en-US" sz="2400" b="1" dirty="0" err="1"/>
              <a:t>Wortbildungsprozess</a:t>
            </a:r>
            <a:r>
              <a:rPr lang="en-US" sz="2400" b="1" dirty="0"/>
              <a:t> = </a:t>
            </a:r>
            <a:r>
              <a:rPr lang="en-US" sz="2400" b="1" dirty="0">
                <a:solidFill>
                  <a:srgbClr val="4F81BD"/>
                </a:solidFill>
              </a:rPr>
              <a:t>Derivation</a:t>
            </a:r>
          </a:p>
        </p:txBody>
      </p:sp>
    </p:spTree>
    <p:extLst>
      <p:ext uri="{BB962C8B-B14F-4D97-AF65-F5344CB8AC3E}">
        <p14:creationId xmlns:p14="http://schemas.microsoft.com/office/powerpoint/2010/main" val="928213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Derivation (</a:t>
            </a:r>
            <a:r>
              <a:rPr lang="en-US" sz="3600" b="1" dirty="0" err="1"/>
              <a:t>Veränderung</a:t>
            </a:r>
            <a:r>
              <a:rPr lang="en-US" sz="3600" b="1" dirty="0"/>
              <a:t> der </a:t>
            </a:r>
            <a:r>
              <a:rPr lang="en-US" sz="3600" b="1" dirty="0" err="1"/>
              <a:t>Bedeutung</a:t>
            </a:r>
            <a:r>
              <a:rPr lang="en-US" sz="3600" b="1" dirty="0"/>
              <a:t> und der </a:t>
            </a:r>
            <a:r>
              <a:rPr lang="en-US" sz="3600" b="1" dirty="0" err="1"/>
              <a:t>Grammatischen</a:t>
            </a:r>
            <a:r>
              <a:rPr lang="en-US" sz="3600" b="1" dirty="0"/>
              <a:t> </a:t>
            </a:r>
            <a:r>
              <a:rPr lang="en-US" sz="3600" b="1" dirty="0" err="1"/>
              <a:t>Kategorie</a:t>
            </a:r>
            <a:r>
              <a:rPr lang="en-US" sz="3600" b="1" dirty="0"/>
              <a:t>)</a:t>
            </a:r>
            <a:endParaRPr lang="el-GR" sz="3600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 err="1"/>
              <a:t>ess</a:t>
            </a:r>
            <a:r>
              <a:rPr lang="en-US" sz="2400" dirty="0"/>
              <a:t>-bar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000" dirty="0" err="1"/>
              <a:t>Morphem</a:t>
            </a:r>
            <a:r>
              <a:rPr lang="en-US" sz="2000" dirty="0"/>
              <a:t> 1 = </a:t>
            </a:r>
            <a:r>
              <a:rPr lang="en-US" sz="2000" dirty="0" err="1"/>
              <a:t>ess</a:t>
            </a:r>
            <a:r>
              <a:rPr lang="en-US" sz="2000" dirty="0"/>
              <a:t> = </a:t>
            </a:r>
            <a:r>
              <a:rPr lang="en-US" sz="2000" b="1" dirty="0" err="1"/>
              <a:t>Lexikalisches</a:t>
            </a:r>
            <a:r>
              <a:rPr lang="en-US" sz="2000" b="1" dirty="0"/>
              <a:t> </a:t>
            </a:r>
            <a:r>
              <a:rPr lang="en-US" sz="2000" b="1" dirty="0" err="1"/>
              <a:t>Morphem</a:t>
            </a:r>
            <a:r>
              <a:rPr lang="en-US" sz="2000" b="1" dirty="0"/>
              <a:t> (Verb: </a:t>
            </a:r>
            <a:r>
              <a:rPr lang="en-US" sz="2000" b="1" dirty="0" err="1"/>
              <a:t>essen</a:t>
            </a:r>
            <a:r>
              <a:rPr lang="en-US" sz="2000" b="1" dirty="0"/>
              <a:t>)</a:t>
            </a:r>
          </a:p>
          <a:p>
            <a:pPr lvl="1">
              <a:lnSpc>
                <a:spcPct val="90000"/>
              </a:lnSpc>
              <a:buFont typeface="Arial"/>
              <a:buChar char="•"/>
            </a:pPr>
            <a:r>
              <a:rPr lang="en-US" sz="2000" dirty="0" err="1"/>
              <a:t>Morphem</a:t>
            </a:r>
            <a:r>
              <a:rPr lang="en-US" sz="2000" dirty="0"/>
              <a:t> 2 = bar = </a:t>
            </a:r>
            <a:r>
              <a:rPr lang="en-US" sz="2000" b="1" dirty="0" err="1"/>
              <a:t>Grammatisches</a:t>
            </a:r>
            <a:r>
              <a:rPr lang="en-US" sz="2000" b="1" dirty="0"/>
              <a:t> </a:t>
            </a:r>
            <a:r>
              <a:rPr lang="en-US" sz="2000" b="1" dirty="0" err="1"/>
              <a:t>Morphem</a:t>
            </a:r>
            <a:endParaRPr lang="en-US" sz="2000" b="1" dirty="0"/>
          </a:p>
          <a:p>
            <a:pPr>
              <a:lnSpc>
                <a:spcPct val="90000"/>
              </a:lnSpc>
            </a:pPr>
            <a:r>
              <a:rPr lang="en-US" sz="2400" dirty="0" err="1"/>
              <a:t>Morphem</a:t>
            </a:r>
            <a:r>
              <a:rPr lang="en-US" sz="2400" dirty="0"/>
              <a:t> 2 = bar 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= </a:t>
            </a:r>
            <a:r>
              <a:rPr lang="en-US" sz="2400" b="1" dirty="0" err="1">
                <a:solidFill>
                  <a:srgbClr val="4F81BD"/>
                </a:solidFill>
              </a:rPr>
              <a:t>Grammatisches</a:t>
            </a:r>
            <a:r>
              <a:rPr lang="en-US" sz="2400" b="1" dirty="0">
                <a:solidFill>
                  <a:srgbClr val="4F81BD"/>
                </a:solidFill>
              </a:rPr>
              <a:t> </a:t>
            </a:r>
            <a:r>
              <a:rPr lang="en-US" sz="2400" b="1" dirty="0" err="1">
                <a:solidFill>
                  <a:srgbClr val="4F81BD"/>
                </a:solidFill>
              </a:rPr>
              <a:t>Morphem</a:t>
            </a:r>
            <a:r>
              <a:rPr lang="en-US" sz="2400" b="1" dirty="0">
                <a:solidFill>
                  <a:srgbClr val="4F81BD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= </a:t>
            </a:r>
            <a:r>
              <a:rPr lang="en-US" sz="2400" b="1" dirty="0" err="1" smtClean="0">
                <a:solidFill>
                  <a:srgbClr val="4F81BD"/>
                </a:solidFill>
              </a:rPr>
              <a:t>Verändert</a:t>
            </a:r>
            <a:r>
              <a:rPr lang="en-US" sz="2400" b="1" dirty="0" smtClean="0">
                <a:solidFill>
                  <a:srgbClr val="4F81BD"/>
                </a:solidFill>
              </a:rPr>
              <a:t> </a:t>
            </a:r>
            <a:r>
              <a:rPr lang="en-US" sz="2400" b="1" dirty="0">
                <a:solidFill>
                  <a:srgbClr val="4F81BD"/>
                </a:solidFill>
              </a:rPr>
              <a:t>die </a:t>
            </a:r>
            <a:r>
              <a:rPr lang="en-US" sz="2400" b="1" dirty="0" err="1">
                <a:solidFill>
                  <a:srgbClr val="4F81BD"/>
                </a:solidFill>
              </a:rPr>
              <a:t>Bedeutung</a:t>
            </a:r>
            <a:r>
              <a:rPr lang="en-US" sz="2400" b="1" dirty="0">
                <a:solidFill>
                  <a:srgbClr val="4F81BD"/>
                </a:solidFill>
              </a:rPr>
              <a:t> </a:t>
            </a:r>
            <a:r>
              <a:rPr lang="en-US" sz="2400" dirty="0"/>
              <a:t>von </a:t>
            </a:r>
            <a:r>
              <a:rPr lang="en-US" sz="2400" dirty="0" err="1"/>
              <a:t>Morphem</a:t>
            </a:r>
            <a:r>
              <a:rPr lang="en-US" sz="2400" dirty="0"/>
              <a:t> 1 = </a:t>
            </a:r>
            <a:r>
              <a:rPr lang="en-US" sz="2400" dirty="0" err="1"/>
              <a:t>ess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smtClean="0"/>
              <a:t>= </a:t>
            </a:r>
            <a:r>
              <a:rPr lang="en-US" sz="2400" b="1" dirty="0" err="1" smtClean="0">
                <a:solidFill>
                  <a:srgbClr val="4F81BD"/>
                </a:solidFill>
              </a:rPr>
              <a:t>Verändert</a:t>
            </a:r>
            <a:r>
              <a:rPr lang="en-US" sz="2400" b="1" dirty="0" smtClean="0">
                <a:solidFill>
                  <a:srgbClr val="4F81BD"/>
                </a:solidFill>
              </a:rPr>
              <a:t> </a:t>
            </a:r>
            <a:r>
              <a:rPr lang="en-US" sz="2400" b="1" dirty="0">
                <a:solidFill>
                  <a:srgbClr val="4F81BD"/>
                </a:solidFill>
              </a:rPr>
              <a:t>die </a:t>
            </a:r>
            <a:r>
              <a:rPr lang="en-US" sz="2400" b="1" dirty="0" err="1">
                <a:solidFill>
                  <a:srgbClr val="4F81BD"/>
                </a:solidFill>
              </a:rPr>
              <a:t>Grammatische</a:t>
            </a:r>
            <a:r>
              <a:rPr lang="en-US" sz="2400" b="1" dirty="0">
                <a:solidFill>
                  <a:srgbClr val="4F81BD"/>
                </a:solidFill>
              </a:rPr>
              <a:t> </a:t>
            </a:r>
            <a:r>
              <a:rPr lang="en-US" sz="2400" b="1" dirty="0" err="1">
                <a:solidFill>
                  <a:srgbClr val="4F81BD"/>
                </a:solidFill>
              </a:rPr>
              <a:t>Kategorie</a:t>
            </a:r>
            <a:r>
              <a:rPr lang="en-US" sz="2400" b="1" dirty="0">
                <a:solidFill>
                  <a:srgbClr val="4F81BD"/>
                </a:solidFill>
              </a:rPr>
              <a:t> </a:t>
            </a:r>
            <a:r>
              <a:rPr lang="en-US" sz="2400" dirty="0"/>
              <a:t>von </a:t>
            </a:r>
            <a:endParaRPr lang="en-US" sz="2400" dirty="0" smtClean="0"/>
          </a:p>
          <a:p>
            <a:pPr>
              <a:lnSpc>
                <a:spcPct val="90000"/>
              </a:lnSpc>
            </a:pPr>
            <a:r>
              <a:rPr lang="en-US" sz="2400" b="1" dirty="0" err="1" smtClean="0"/>
              <a:t>Morphem</a:t>
            </a:r>
            <a:r>
              <a:rPr lang="en-US" sz="2400" b="1" dirty="0" smtClean="0"/>
              <a:t> </a:t>
            </a:r>
            <a:r>
              <a:rPr lang="en-US" sz="2400" b="1" dirty="0"/>
              <a:t>1 = </a:t>
            </a:r>
            <a:r>
              <a:rPr lang="en-US" sz="2400" b="1" dirty="0" err="1"/>
              <a:t>ess</a:t>
            </a:r>
            <a:r>
              <a:rPr lang="en-US" sz="2400" b="1" dirty="0"/>
              <a:t> (VERB) =&gt; ADJEKTIV</a:t>
            </a:r>
          </a:p>
          <a:p>
            <a:pPr>
              <a:lnSpc>
                <a:spcPct val="90000"/>
              </a:lnSpc>
            </a:pPr>
            <a:r>
              <a:rPr lang="en-US" sz="2400" b="1" dirty="0" err="1"/>
              <a:t>Morphem</a:t>
            </a:r>
            <a:r>
              <a:rPr lang="en-US" sz="2400" b="1" dirty="0"/>
              <a:t> 2 = bar = </a:t>
            </a:r>
            <a:r>
              <a:rPr lang="en-US" sz="2400" b="1" dirty="0" err="1"/>
              <a:t>Derivationsmorphem</a:t>
            </a:r>
            <a:r>
              <a:rPr lang="en-US" sz="2400" b="1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ess</a:t>
            </a:r>
            <a:r>
              <a:rPr lang="en-US" sz="2400" dirty="0"/>
              <a:t>-bar: </a:t>
            </a:r>
            <a:r>
              <a:rPr lang="en-US" sz="2400" b="1" dirty="0" err="1"/>
              <a:t>Wortbildungsprozess</a:t>
            </a:r>
            <a:r>
              <a:rPr lang="en-US" sz="2400" b="1" dirty="0"/>
              <a:t> =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4F81BD"/>
                </a:solidFill>
              </a:rPr>
              <a:t>Derivation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437011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Komposition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200" dirty="0" err="1"/>
              <a:t>Hund+e</a:t>
            </a:r>
            <a:r>
              <a:rPr lang="en-US" sz="2200" dirty="0"/>
              <a:t> = </a:t>
            </a:r>
            <a:r>
              <a:rPr lang="en-US" sz="2200" dirty="0" err="1"/>
              <a:t>Hunde</a:t>
            </a:r>
            <a:r>
              <a:rPr lang="en-US" sz="2200" dirty="0"/>
              <a:t> = 1 </a:t>
            </a:r>
            <a:r>
              <a:rPr lang="en-US" sz="2200" dirty="0" err="1"/>
              <a:t>Wort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 err="1"/>
              <a:t>Rasse</a:t>
            </a:r>
            <a:r>
              <a:rPr lang="en-US" sz="2200" dirty="0"/>
              <a:t> = 1 </a:t>
            </a:r>
            <a:r>
              <a:rPr lang="en-US" sz="2200" dirty="0" err="1"/>
              <a:t>Wort</a:t>
            </a:r>
            <a:endParaRPr lang="en-US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200" dirty="0" smtClean="0"/>
              <a:t>= </a:t>
            </a:r>
            <a:r>
              <a:rPr lang="en-US" sz="2200" dirty="0" err="1"/>
              <a:t>Hunderasse</a:t>
            </a:r>
            <a:r>
              <a:rPr lang="en-US" sz="2200" dirty="0"/>
              <a:t> = </a:t>
            </a:r>
            <a:r>
              <a:rPr lang="en-US" sz="2200" dirty="0" err="1" smtClean="0"/>
              <a:t>Kompositum</a:t>
            </a:r>
            <a:endParaRPr lang="en-US" sz="22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200" b="1" dirty="0" err="1">
                <a:solidFill>
                  <a:srgbClr val="4F81BD"/>
                </a:solidFill>
              </a:rPr>
              <a:t>Wort</a:t>
            </a:r>
            <a:r>
              <a:rPr lang="en-US" sz="2200" b="1" dirty="0">
                <a:solidFill>
                  <a:srgbClr val="4F81BD"/>
                </a:solidFill>
              </a:rPr>
              <a:t> + </a:t>
            </a:r>
            <a:r>
              <a:rPr lang="en-US" sz="2200" b="1" dirty="0" err="1">
                <a:solidFill>
                  <a:srgbClr val="4F81BD"/>
                </a:solidFill>
              </a:rPr>
              <a:t>Wort</a:t>
            </a:r>
            <a:r>
              <a:rPr lang="en-US" sz="2200" b="1" dirty="0">
                <a:solidFill>
                  <a:srgbClr val="4F81BD"/>
                </a:solidFill>
              </a:rPr>
              <a:t> </a:t>
            </a:r>
            <a:r>
              <a:rPr lang="en-US" sz="2200" b="1" dirty="0"/>
              <a:t>= </a:t>
            </a:r>
            <a:r>
              <a:rPr lang="en-US" sz="2200" b="1" dirty="0" err="1"/>
              <a:t>Komposition</a:t>
            </a:r>
            <a:r>
              <a:rPr lang="en-US" sz="2200" b="1" dirty="0"/>
              <a:t> (</a:t>
            </a:r>
            <a:r>
              <a:rPr lang="en-US" sz="2200" b="1" dirty="0" err="1"/>
              <a:t>Zusammensetzung</a:t>
            </a:r>
            <a:r>
              <a:rPr lang="en-US" sz="2200" b="1" dirty="0"/>
              <a:t> </a:t>
            </a:r>
            <a:r>
              <a:rPr lang="en-US" sz="2200" b="1" dirty="0" smtClean="0"/>
              <a:t>)</a:t>
            </a:r>
            <a:endParaRPr lang="en-US" sz="2200" b="1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200" b="1" dirty="0" err="1"/>
              <a:t>Bei</a:t>
            </a:r>
            <a:r>
              <a:rPr lang="en-US" sz="2200" b="1" dirty="0"/>
              <a:t> </a:t>
            </a:r>
            <a:r>
              <a:rPr lang="en-US" sz="2200" b="1" dirty="0" err="1">
                <a:solidFill>
                  <a:srgbClr val="4F81BD"/>
                </a:solidFill>
              </a:rPr>
              <a:t>Determinativkomposita</a:t>
            </a:r>
            <a:r>
              <a:rPr lang="en-US" sz="2200" b="1" dirty="0"/>
              <a:t> wird </a:t>
            </a:r>
            <a:r>
              <a:rPr lang="en-US" sz="2200" b="1" dirty="0" err="1"/>
              <a:t>ein</a:t>
            </a:r>
            <a:r>
              <a:rPr lang="en-US" sz="2200" b="1" dirty="0"/>
              <a:t> </a:t>
            </a:r>
            <a:r>
              <a:rPr lang="en-US" sz="2200" b="1" dirty="0" err="1"/>
              <a:t>Teil</a:t>
            </a:r>
            <a:r>
              <a:rPr lang="en-US" sz="2200" b="1" dirty="0"/>
              <a:t> der </a:t>
            </a:r>
            <a:r>
              <a:rPr lang="en-US" sz="2200" b="1" dirty="0" err="1"/>
              <a:t>Zusammensetzung</a:t>
            </a:r>
            <a:r>
              <a:rPr lang="en-US" sz="2200" b="1" dirty="0"/>
              <a:t> </a:t>
            </a:r>
            <a:r>
              <a:rPr lang="en-US" sz="2200" b="1" dirty="0" err="1"/>
              <a:t>durch</a:t>
            </a:r>
            <a:r>
              <a:rPr lang="en-US" sz="2200" b="1" dirty="0"/>
              <a:t> den </a:t>
            </a:r>
            <a:r>
              <a:rPr lang="en-US" sz="2200" b="1" dirty="0" err="1"/>
              <a:t>anderen</a:t>
            </a:r>
            <a:r>
              <a:rPr lang="en-US" sz="2200" b="1" dirty="0"/>
              <a:t> </a:t>
            </a:r>
            <a:r>
              <a:rPr lang="en-US" sz="2200" b="1" dirty="0" err="1"/>
              <a:t>näher</a:t>
            </a:r>
            <a:r>
              <a:rPr lang="en-US" sz="2200" b="1" dirty="0"/>
              <a:t> </a:t>
            </a:r>
            <a:r>
              <a:rPr lang="en-US" sz="2200" b="1" dirty="0" err="1" smtClean="0"/>
              <a:t>bestimmt</a:t>
            </a:r>
            <a:endParaRPr lang="en-US" sz="2200" b="1" dirty="0"/>
          </a:p>
          <a:p>
            <a:pPr marL="400050" lvl="1" indent="0">
              <a:lnSpc>
                <a:spcPct val="90000"/>
              </a:lnSpc>
              <a:buNone/>
            </a:pPr>
            <a:r>
              <a:rPr lang="en-US" sz="2000" dirty="0" err="1"/>
              <a:t>König</a:t>
            </a:r>
            <a:r>
              <a:rPr lang="en-US" sz="2000" dirty="0"/>
              <a:t>, W. (1985): “</a:t>
            </a:r>
            <a:r>
              <a:rPr lang="en-US" sz="2000" dirty="0" err="1"/>
              <a:t>Zur</a:t>
            </a:r>
            <a:r>
              <a:rPr lang="en-US" sz="2000" dirty="0"/>
              <a:t> </a:t>
            </a:r>
            <a:r>
              <a:rPr lang="en-US" sz="2000" dirty="0" err="1"/>
              <a:t>allgemeinen</a:t>
            </a:r>
            <a:r>
              <a:rPr lang="en-US" sz="2000" dirty="0"/>
              <a:t> </a:t>
            </a:r>
            <a:r>
              <a:rPr lang="en-US" sz="2000" dirty="0" err="1"/>
              <a:t>Einführung</a:t>
            </a:r>
            <a:r>
              <a:rPr lang="en-US" sz="2000" dirty="0"/>
              <a:t>: Das </a:t>
            </a:r>
            <a:r>
              <a:rPr lang="en-US" sz="2000" dirty="0" err="1"/>
              <a:t>Wort</a:t>
            </a:r>
            <a:r>
              <a:rPr lang="en-US" sz="2000" dirty="0"/>
              <a:t> (</a:t>
            </a:r>
            <a:r>
              <a:rPr lang="en-US" sz="2000" dirty="0" err="1"/>
              <a:t>Morphologie</a:t>
            </a:r>
            <a:r>
              <a:rPr lang="en-US" sz="2000" dirty="0"/>
              <a:t>)” in: </a:t>
            </a:r>
            <a:r>
              <a:rPr lang="en-US" sz="2000" dirty="0" err="1"/>
              <a:t>dtv</a:t>
            </a:r>
            <a:r>
              <a:rPr lang="en-US" sz="2000" dirty="0"/>
              <a:t> Atlas </a:t>
            </a:r>
            <a:r>
              <a:rPr lang="en-US" sz="2000" dirty="0" err="1"/>
              <a:t>zur</a:t>
            </a:r>
            <a:r>
              <a:rPr lang="en-US" sz="2000" dirty="0"/>
              <a:t> </a:t>
            </a:r>
            <a:r>
              <a:rPr lang="en-US" sz="2000" dirty="0" err="1"/>
              <a:t>deutschen</a:t>
            </a:r>
            <a:r>
              <a:rPr lang="en-US" sz="2000" dirty="0"/>
              <a:t> </a:t>
            </a:r>
            <a:r>
              <a:rPr lang="en-US" sz="2000" dirty="0" err="1"/>
              <a:t>Sprache</a:t>
            </a:r>
            <a:r>
              <a:rPr lang="en-US" sz="2000" dirty="0"/>
              <a:t>, 6te </a:t>
            </a:r>
            <a:r>
              <a:rPr lang="en-US" sz="2000" dirty="0" err="1"/>
              <a:t>Auflage</a:t>
            </a:r>
            <a:r>
              <a:rPr lang="en-US" sz="2000" dirty="0"/>
              <a:t>, </a:t>
            </a:r>
            <a:r>
              <a:rPr lang="en-US" sz="2000" dirty="0" err="1"/>
              <a:t>München</a:t>
            </a:r>
            <a:r>
              <a:rPr lang="en-US" sz="2000" dirty="0"/>
              <a:t>: </a:t>
            </a:r>
            <a:r>
              <a:rPr lang="en-US" sz="2000" dirty="0" err="1"/>
              <a:t>Deutscher</a:t>
            </a:r>
            <a:r>
              <a:rPr lang="en-US" sz="2000" dirty="0"/>
              <a:t> </a:t>
            </a:r>
            <a:r>
              <a:rPr lang="en-US" sz="2000" dirty="0" err="1"/>
              <a:t>Taschenbuch</a:t>
            </a:r>
            <a:r>
              <a:rPr lang="en-US" sz="2000" dirty="0"/>
              <a:t> </a:t>
            </a:r>
            <a:r>
              <a:rPr lang="en-US" sz="2000" dirty="0" err="1"/>
              <a:t>Verlag</a:t>
            </a:r>
            <a:r>
              <a:rPr lang="en-US" sz="2000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200" dirty="0" err="1"/>
              <a:t>Zum</a:t>
            </a:r>
            <a:r>
              <a:rPr lang="en-US" sz="2200" dirty="0"/>
              <a:t> </a:t>
            </a:r>
            <a:r>
              <a:rPr lang="en-US" sz="2200" dirty="0" err="1"/>
              <a:t>Beispiel</a:t>
            </a:r>
            <a:r>
              <a:rPr lang="en-US" sz="2200" dirty="0"/>
              <a:t>: </a:t>
            </a:r>
            <a:r>
              <a:rPr lang="en-US" sz="2200" i="1" dirty="0" err="1"/>
              <a:t>Hunde</a:t>
            </a:r>
            <a:r>
              <a:rPr lang="en-US" sz="2200" i="1" dirty="0"/>
              <a:t>/</a:t>
            </a:r>
            <a:r>
              <a:rPr lang="en-US" sz="2200" i="1" dirty="0" err="1"/>
              <a:t>Katzen</a:t>
            </a:r>
            <a:r>
              <a:rPr lang="en-US" sz="2200" i="1" dirty="0"/>
              <a:t>/</a:t>
            </a:r>
            <a:r>
              <a:rPr lang="en-US" sz="2200" i="1" dirty="0" err="1"/>
              <a:t>Pferde</a:t>
            </a:r>
            <a:r>
              <a:rPr lang="en-US" sz="2200" dirty="0"/>
              <a:t> + </a:t>
            </a:r>
            <a:r>
              <a:rPr lang="en-US" sz="2200" dirty="0" err="1" smtClean="0"/>
              <a:t>Rasse</a:t>
            </a:r>
            <a:endParaRPr lang="en-US" sz="2200" dirty="0"/>
          </a:p>
          <a:p>
            <a:pPr>
              <a:lnSpc>
                <a:spcPct val="90000"/>
              </a:lnSpc>
            </a:pPr>
            <a:r>
              <a:rPr lang="en-US" sz="2200" dirty="0" err="1"/>
              <a:t>Hunde</a:t>
            </a:r>
            <a:r>
              <a:rPr lang="en-US" sz="2200" dirty="0"/>
              <a:t> + </a:t>
            </a:r>
            <a:r>
              <a:rPr lang="en-US" sz="2200" dirty="0" err="1"/>
              <a:t>Rasse</a:t>
            </a:r>
            <a:r>
              <a:rPr lang="en-US" sz="2200" dirty="0"/>
              <a:t>: </a:t>
            </a:r>
            <a:r>
              <a:rPr lang="en-US" sz="2200" b="1" dirty="0" err="1"/>
              <a:t>Wortbildungsprozess</a:t>
            </a:r>
            <a:r>
              <a:rPr lang="en-US" sz="2200" b="1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200" dirty="0"/>
              <a:t>                                                               </a:t>
            </a:r>
            <a:r>
              <a:rPr lang="en-US" sz="2200" b="1" dirty="0">
                <a:solidFill>
                  <a:srgbClr val="4F81BD"/>
                </a:solidFill>
              </a:rPr>
              <a:t>= </a:t>
            </a:r>
            <a:r>
              <a:rPr lang="en-US" sz="2200" b="1" dirty="0" err="1">
                <a:solidFill>
                  <a:srgbClr val="4F81BD"/>
                </a:solidFill>
              </a:rPr>
              <a:t>Komposition</a:t>
            </a:r>
            <a:endParaRPr lang="en-US" sz="2200" b="1" dirty="0">
              <a:solidFill>
                <a:srgbClr val="4F81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229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Komposition</a:t>
            </a:r>
            <a:r>
              <a:rPr lang="en-US" b="1" dirty="0"/>
              <a:t> (</a:t>
            </a:r>
            <a:r>
              <a:rPr lang="en-US" b="1" dirty="0" err="1"/>
              <a:t>Beispiele</a:t>
            </a:r>
            <a:r>
              <a:rPr lang="en-US" b="1" dirty="0"/>
              <a:t>)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sz="2200" b="1" dirty="0" err="1"/>
              <a:t>Nomen</a:t>
            </a:r>
            <a:r>
              <a:rPr lang="en-US" sz="2200" b="1" dirty="0"/>
              <a:t> + </a:t>
            </a:r>
            <a:r>
              <a:rPr lang="en-US" sz="2200" b="1" dirty="0" err="1"/>
              <a:t>Nomen</a:t>
            </a:r>
            <a:r>
              <a:rPr lang="en-US" sz="2200" b="1" dirty="0"/>
              <a:t>: </a:t>
            </a:r>
            <a:r>
              <a:rPr lang="en-US" sz="2200" dirty="0" err="1"/>
              <a:t>Traumfrau</a:t>
            </a:r>
            <a:endParaRPr lang="en-US" sz="2200" dirty="0"/>
          </a:p>
          <a:p>
            <a:pPr>
              <a:lnSpc>
                <a:spcPct val="80000"/>
              </a:lnSpc>
            </a:pPr>
            <a:r>
              <a:rPr lang="en-US" sz="2200" b="1" dirty="0" err="1"/>
              <a:t>Nomen</a:t>
            </a:r>
            <a:r>
              <a:rPr lang="en-US" sz="2200" b="1" dirty="0"/>
              <a:t> + </a:t>
            </a:r>
            <a:r>
              <a:rPr lang="en-US" sz="2200" b="1" dirty="0" err="1"/>
              <a:t>Adjektiv</a:t>
            </a:r>
            <a:r>
              <a:rPr lang="en-US" sz="2200" b="1" dirty="0"/>
              <a:t>: </a:t>
            </a:r>
            <a:r>
              <a:rPr lang="en-US" sz="2200" dirty="0" err="1"/>
              <a:t>weinrot</a:t>
            </a:r>
            <a:endParaRPr lang="en-US" sz="2200" dirty="0"/>
          </a:p>
          <a:p>
            <a:pPr>
              <a:lnSpc>
                <a:spcPct val="80000"/>
              </a:lnSpc>
            </a:pPr>
            <a:r>
              <a:rPr lang="en-US" sz="2200" b="1" dirty="0" err="1"/>
              <a:t>Nomen</a:t>
            </a:r>
            <a:r>
              <a:rPr lang="en-US" sz="2200" b="1" dirty="0"/>
              <a:t> + Verb: </a:t>
            </a:r>
            <a:r>
              <a:rPr lang="en-US" sz="2200" dirty="0" err="1" smtClean="0"/>
              <a:t>staubsaugen</a:t>
            </a:r>
            <a:endParaRPr lang="en-US" sz="2200" dirty="0" smtClean="0"/>
          </a:p>
          <a:p>
            <a:pPr>
              <a:lnSpc>
                <a:spcPct val="80000"/>
              </a:lnSpc>
            </a:pPr>
            <a:endParaRPr lang="en-US" sz="2200" dirty="0"/>
          </a:p>
          <a:p>
            <a:pPr>
              <a:lnSpc>
                <a:spcPct val="80000"/>
              </a:lnSpc>
            </a:pPr>
            <a:r>
              <a:rPr lang="en-US" sz="2200" b="1" dirty="0" err="1"/>
              <a:t>Adjektiv</a:t>
            </a:r>
            <a:r>
              <a:rPr lang="en-US" sz="2200" b="1" dirty="0"/>
              <a:t> + </a:t>
            </a:r>
            <a:r>
              <a:rPr lang="en-US" sz="2200" b="1" dirty="0" err="1"/>
              <a:t>Adjektiv</a:t>
            </a:r>
            <a:r>
              <a:rPr lang="en-US" sz="2200" b="1" dirty="0"/>
              <a:t>: </a:t>
            </a:r>
            <a:r>
              <a:rPr lang="en-US" sz="2200" dirty="0" err="1"/>
              <a:t>dunkelblau</a:t>
            </a:r>
            <a:endParaRPr lang="en-US" sz="2200" dirty="0"/>
          </a:p>
          <a:p>
            <a:pPr>
              <a:lnSpc>
                <a:spcPct val="80000"/>
              </a:lnSpc>
            </a:pPr>
            <a:r>
              <a:rPr lang="en-US" sz="2200" b="1" dirty="0" err="1"/>
              <a:t>Adjektiv</a:t>
            </a:r>
            <a:r>
              <a:rPr lang="en-US" sz="2200" b="1" dirty="0"/>
              <a:t> + </a:t>
            </a:r>
            <a:r>
              <a:rPr lang="en-US" sz="2200" b="1" dirty="0" err="1"/>
              <a:t>Nomen</a:t>
            </a:r>
            <a:r>
              <a:rPr lang="en-US" sz="2200" b="1" dirty="0"/>
              <a:t>: </a:t>
            </a:r>
            <a:r>
              <a:rPr lang="en-US" sz="2200" dirty="0" err="1"/>
              <a:t>rotwein</a:t>
            </a:r>
            <a:r>
              <a:rPr lang="en-US" sz="2200" dirty="0"/>
              <a:t> </a:t>
            </a:r>
          </a:p>
          <a:p>
            <a:pPr>
              <a:lnSpc>
                <a:spcPct val="80000"/>
              </a:lnSpc>
            </a:pPr>
            <a:r>
              <a:rPr lang="en-US" sz="2200" b="1" dirty="0" err="1"/>
              <a:t>Adjektiv</a:t>
            </a:r>
            <a:r>
              <a:rPr lang="en-US" sz="2200" b="1" dirty="0"/>
              <a:t> + Verb: </a:t>
            </a:r>
            <a:r>
              <a:rPr lang="en-US" sz="2200" dirty="0" err="1"/>
              <a:t>schönreden</a:t>
            </a:r>
            <a:r>
              <a:rPr lang="en-US" sz="2200" dirty="0"/>
              <a:t> </a:t>
            </a:r>
            <a:endParaRPr lang="en-US" sz="2200" dirty="0" smtClean="0"/>
          </a:p>
          <a:p>
            <a:pPr>
              <a:lnSpc>
                <a:spcPct val="80000"/>
              </a:lnSpc>
            </a:pPr>
            <a:endParaRPr lang="en-US" sz="2200" dirty="0"/>
          </a:p>
          <a:p>
            <a:pPr>
              <a:lnSpc>
                <a:spcPct val="80000"/>
              </a:lnSpc>
            </a:pPr>
            <a:r>
              <a:rPr lang="en-US" sz="2200" b="1" dirty="0"/>
              <a:t>Verb  + Verb: </a:t>
            </a:r>
            <a:r>
              <a:rPr lang="en-US" sz="2200" dirty="0" err="1"/>
              <a:t>mähdreschen</a:t>
            </a:r>
            <a:r>
              <a:rPr lang="en-US" sz="2200" dirty="0"/>
              <a:t> </a:t>
            </a:r>
          </a:p>
          <a:p>
            <a:pPr>
              <a:lnSpc>
                <a:spcPct val="80000"/>
              </a:lnSpc>
            </a:pPr>
            <a:r>
              <a:rPr lang="en-US" sz="2200" b="1" dirty="0"/>
              <a:t>Verb + </a:t>
            </a:r>
            <a:r>
              <a:rPr lang="en-US" sz="2200" b="1" dirty="0" err="1"/>
              <a:t>Nomen</a:t>
            </a:r>
            <a:r>
              <a:rPr lang="en-US" sz="2200" b="1" dirty="0"/>
              <a:t>: </a:t>
            </a:r>
            <a:r>
              <a:rPr lang="en-US" sz="2200" dirty="0" err="1"/>
              <a:t>notlanden</a:t>
            </a:r>
            <a:endParaRPr lang="en-US" sz="2200" dirty="0"/>
          </a:p>
          <a:p>
            <a:pPr>
              <a:lnSpc>
                <a:spcPct val="80000"/>
              </a:lnSpc>
            </a:pPr>
            <a:r>
              <a:rPr lang="en-US" sz="2200" b="1" dirty="0"/>
              <a:t>Verb  + </a:t>
            </a:r>
            <a:r>
              <a:rPr lang="en-US" sz="2200" b="1" dirty="0" err="1"/>
              <a:t>Adjektiv</a:t>
            </a:r>
            <a:r>
              <a:rPr lang="en-US" sz="2200" b="1" dirty="0"/>
              <a:t>: </a:t>
            </a:r>
            <a:r>
              <a:rPr lang="en-US" sz="2200" dirty="0" err="1"/>
              <a:t>fahrbereit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75157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1618</TotalTime>
  <Words>850</Words>
  <Application>Microsoft Macintosh PowerPoint</Application>
  <PresentationFormat>On-screen Show (4:3)</PresentationFormat>
  <Paragraphs>151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Θέμα του Office</vt:lpstr>
      <vt:lpstr>Morphologie </vt:lpstr>
      <vt:lpstr>e-morphologie</vt:lpstr>
      <vt:lpstr>Flexion (Nomen) – Eigentlich keine Wortbildungsstrategie! </vt:lpstr>
      <vt:lpstr>Flexion  (Verben)</vt:lpstr>
      <vt:lpstr>Flexion  (Verben, Diskontinuierliche Morpheme)</vt:lpstr>
      <vt:lpstr>Derivation</vt:lpstr>
      <vt:lpstr>Derivation (Veränderung der Bedeutung und der Grammatischen Kategorie)</vt:lpstr>
      <vt:lpstr>Komposition</vt:lpstr>
      <vt:lpstr>Komposition (Beispiele)</vt:lpstr>
      <vt:lpstr>Komposition (Sonderfälle) 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Polina</cp:lastModifiedBy>
  <cp:revision>209</cp:revision>
  <dcterms:created xsi:type="dcterms:W3CDTF">2012-09-06T09:03:05Z</dcterms:created>
  <dcterms:modified xsi:type="dcterms:W3CDTF">2015-11-22T12:06:57Z</dcterms:modified>
</cp:coreProperties>
</file>