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58" r:id="rId1"/>
  </p:sldMasterIdLst>
  <p:notesMasterIdLst>
    <p:notesMasterId r:id="rId43"/>
  </p:notesMasterIdLst>
  <p:sldIdLst>
    <p:sldId id="302" r:id="rId2"/>
    <p:sldId id="362" r:id="rId3"/>
    <p:sldId id="364" r:id="rId4"/>
    <p:sldId id="261" r:id="rId5"/>
    <p:sldId id="309" r:id="rId6"/>
    <p:sldId id="318" r:id="rId7"/>
    <p:sldId id="352" r:id="rId8"/>
    <p:sldId id="265" r:id="rId9"/>
    <p:sldId id="335" r:id="rId10"/>
    <p:sldId id="336" r:id="rId11"/>
    <p:sldId id="334" r:id="rId12"/>
    <p:sldId id="303" r:id="rId13"/>
    <p:sldId id="337" r:id="rId14"/>
    <p:sldId id="338" r:id="rId15"/>
    <p:sldId id="339" r:id="rId16"/>
    <p:sldId id="341" r:id="rId17"/>
    <p:sldId id="342" r:id="rId18"/>
    <p:sldId id="343" r:id="rId19"/>
    <p:sldId id="344" r:id="rId20"/>
    <p:sldId id="345" r:id="rId21"/>
    <p:sldId id="346" r:id="rId22"/>
    <p:sldId id="347" r:id="rId23"/>
    <p:sldId id="348" r:id="rId24"/>
    <p:sldId id="349" r:id="rId25"/>
    <p:sldId id="350" r:id="rId26"/>
    <p:sldId id="351" r:id="rId27"/>
    <p:sldId id="354" r:id="rId28"/>
    <p:sldId id="355" r:id="rId29"/>
    <p:sldId id="277" r:id="rId30"/>
    <p:sldId id="300" r:id="rId31"/>
    <p:sldId id="358" r:id="rId32"/>
    <p:sldId id="360" r:id="rId33"/>
    <p:sldId id="361" r:id="rId34"/>
    <p:sldId id="363" r:id="rId35"/>
    <p:sldId id="365" r:id="rId36"/>
    <p:sldId id="366" r:id="rId37"/>
    <p:sldId id="367" r:id="rId38"/>
    <p:sldId id="368" r:id="rId39"/>
    <p:sldId id="369" r:id="rId40"/>
    <p:sldId id="370" r:id="rId41"/>
    <p:sldId id="371" r:id="rId4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varScale="1">
        <p:scale>
          <a:sx n="49" d="100"/>
          <a:sy n="49" d="100"/>
        </p:scale>
        <p:origin x="4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8D26D7-04E4-47A6-AD83-CF429BF2C54E}"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l-GR"/>
        </a:p>
      </dgm:t>
    </dgm:pt>
    <dgm:pt modelId="{E08A1F70-51B5-4EB7-B62B-59779C37EFF2}">
      <dgm:prSet phldrT="[Text]" custT="1"/>
      <dgm:spPr/>
      <dgm:t>
        <a:bodyPr/>
        <a:lstStyle/>
        <a:p>
          <a:r>
            <a:rPr lang="en-US" sz="4000" b="0" baseline="0" dirty="0" smtClean="0">
              <a:solidFill>
                <a:schemeClr val="lt1"/>
              </a:solidFill>
              <a:latin typeface="+mn-lt"/>
              <a:ea typeface="+mn-ea"/>
              <a:cs typeface="+mn-cs"/>
            </a:rPr>
            <a:t>Implicit</a:t>
          </a:r>
          <a:endParaRPr lang="el-GR" sz="4000" b="0" dirty="0"/>
        </a:p>
      </dgm:t>
      <dgm:extLst>
        <a:ext uri="{E40237B7-FDA0-4F09-8148-C483321AD2D9}">
          <dgm14:cNvPr xmlns:dgm14="http://schemas.microsoft.com/office/drawing/2010/diagram" id="0" name="" title="Implicit puns"/>
        </a:ext>
      </dgm:extLst>
    </dgm:pt>
    <dgm:pt modelId="{6A8252C5-88FC-41B0-81F7-D221D0373A5E}" type="parTrans" cxnId="{FBDE706A-B169-479E-BC1F-D57EDEC7D229}">
      <dgm:prSet/>
      <dgm:spPr/>
      <dgm:t>
        <a:bodyPr/>
        <a:lstStyle/>
        <a:p>
          <a:endParaRPr lang="el-GR"/>
        </a:p>
      </dgm:t>
    </dgm:pt>
    <dgm:pt modelId="{98283EA9-9D1C-49FD-B807-0E797004866D}" type="sibTrans" cxnId="{FBDE706A-B169-479E-BC1F-D57EDEC7D229}">
      <dgm:prSet/>
      <dgm:spPr/>
      <dgm:t>
        <a:bodyPr/>
        <a:lstStyle/>
        <a:p>
          <a:endParaRPr lang="el-GR"/>
        </a:p>
      </dgm:t>
    </dgm:pt>
    <dgm:pt modelId="{C70FE1E2-CB1B-47E4-B3C8-3812250B39CA}">
      <dgm:prSet phldrT="[Text]"/>
      <dgm:spPr/>
      <dgm:t>
        <a:bodyPr/>
        <a:lstStyle/>
        <a:p>
          <a:r>
            <a:rPr lang="en-US" i="1" baseline="0" dirty="0" smtClean="0">
              <a:solidFill>
                <a:schemeClr val="dk1"/>
              </a:solidFill>
              <a:latin typeface="+mn-lt"/>
              <a:ea typeface="+mn-ea"/>
              <a:cs typeface="+mn-cs"/>
            </a:rPr>
            <a:t>vertical</a:t>
          </a:r>
          <a:endParaRPr lang="el-GR" dirty="0"/>
        </a:p>
      </dgm:t>
    </dgm:pt>
    <dgm:pt modelId="{FB1EECA2-DDDE-4EBD-936B-4868D2EFA480}" type="parTrans" cxnId="{EFFCAC33-B85D-43E3-8B88-80D1357D26C5}">
      <dgm:prSet/>
      <dgm:spPr/>
      <dgm:t>
        <a:bodyPr/>
        <a:lstStyle/>
        <a:p>
          <a:endParaRPr lang="el-GR"/>
        </a:p>
      </dgm:t>
    </dgm:pt>
    <dgm:pt modelId="{C07EBE7C-BB7B-4E98-98E7-80C2F545A614}" type="sibTrans" cxnId="{EFFCAC33-B85D-43E3-8B88-80D1357D26C5}">
      <dgm:prSet/>
      <dgm:spPr/>
      <dgm:t>
        <a:bodyPr/>
        <a:lstStyle/>
        <a:p>
          <a:endParaRPr lang="el-GR"/>
        </a:p>
      </dgm:t>
    </dgm:pt>
    <dgm:pt modelId="{E3D11AB7-265B-4914-BB63-CC5A0751D512}">
      <dgm:prSet phldrT="[Text]"/>
      <dgm:spPr>
        <a:blipFill rotWithShape="0">
          <a:blip xmlns:r="http://schemas.openxmlformats.org/officeDocument/2006/relationships" r:embed="rId1"/>
          <a:tile tx="0" ty="0" sx="100000" sy="100000" flip="none" algn="tl"/>
        </a:blipFill>
      </dgm:spPr>
      <dgm:t>
        <a:bodyPr/>
        <a:lstStyle/>
        <a:p>
          <a:r>
            <a:rPr lang="en-US" baseline="0" dirty="0" smtClean="0">
              <a:solidFill>
                <a:schemeClr val="dk1"/>
              </a:solidFill>
              <a:latin typeface="+mn-lt"/>
              <a:ea typeface="+mn-ea"/>
              <a:cs typeface="+mn-cs"/>
            </a:rPr>
            <a:t>involve a </a:t>
          </a:r>
          <a:r>
            <a:rPr lang="en-US" b="1" baseline="0" dirty="0" smtClean="0">
              <a:solidFill>
                <a:schemeClr val="dk1"/>
              </a:solidFill>
              <a:latin typeface="+mn-lt"/>
              <a:ea typeface="+mn-ea"/>
              <a:cs typeface="+mn-cs"/>
            </a:rPr>
            <a:t>single occurrence </a:t>
          </a:r>
          <a:r>
            <a:rPr lang="en-US" baseline="0" dirty="0" smtClean="0">
              <a:solidFill>
                <a:schemeClr val="dk1"/>
              </a:solidFill>
              <a:latin typeface="+mn-lt"/>
              <a:ea typeface="+mn-ea"/>
              <a:cs typeface="+mn-cs"/>
            </a:rPr>
            <a:t>of a word and evoke more than one meaning</a:t>
          </a:r>
          <a:endParaRPr lang="el-GR" dirty="0"/>
        </a:p>
      </dgm:t>
      <dgm:extLst>
        <a:ext uri="{E40237B7-FDA0-4F09-8148-C483321AD2D9}">
          <dgm14:cNvPr xmlns:dgm14="http://schemas.microsoft.com/office/drawing/2010/diagram" id="0" name="" descr="involve a single occurrence of a word and evoke more than one meaning&#10;" title="Implicit puns"/>
        </a:ext>
      </dgm:extLst>
    </dgm:pt>
    <dgm:pt modelId="{5A89E4D9-A514-4781-A8D0-99F7805F659C}" type="parTrans" cxnId="{CB3853BB-F81C-4AF4-AA4D-67EDD6EB9C33}">
      <dgm:prSet/>
      <dgm:spPr/>
      <dgm:t>
        <a:bodyPr/>
        <a:lstStyle/>
        <a:p>
          <a:endParaRPr lang="el-GR"/>
        </a:p>
      </dgm:t>
    </dgm:pt>
    <dgm:pt modelId="{433E0515-9304-47A6-A4A8-CD1E542C3DE9}" type="sibTrans" cxnId="{CB3853BB-F81C-4AF4-AA4D-67EDD6EB9C33}">
      <dgm:prSet/>
      <dgm:spPr/>
      <dgm:t>
        <a:bodyPr/>
        <a:lstStyle/>
        <a:p>
          <a:endParaRPr lang="el-GR"/>
        </a:p>
      </dgm:t>
    </dgm:pt>
    <dgm:pt modelId="{D39C9F42-9361-42B1-8635-31A3EF62E92E}">
      <dgm:prSet phldrT="[Text]" custT="1"/>
      <dgm:spPr/>
      <dgm:t>
        <a:bodyPr/>
        <a:lstStyle/>
        <a:p>
          <a:r>
            <a:rPr lang="en-US" sz="3600" b="0" i="0" baseline="0" dirty="0" smtClean="0">
              <a:solidFill>
                <a:schemeClr val="lt1"/>
              </a:solidFill>
              <a:latin typeface="+mn-lt"/>
              <a:ea typeface="+mn-ea"/>
              <a:cs typeface="+mn-cs"/>
            </a:rPr>
            <a:t>Explicit</a:t>
          </a:r>
          <a:endParaRPr lang="el-GR" sz="3600" b="0" dirty="0"/>
        </a:p>
      </dgm:t>
      <dgm:extLst>
        <a:ext uri="{E40237B7-FDA0-4F09-8148-C483321AD2D9}">
          <dgm14:cNvPr xmlns:dgm14="http://schemas.microsoft.com/office/drawing/2010/diagram" id="0" name="" title="Explicit puns"/>
        </a:ext>
      </dgm:extLst>
    </dgm:pt>
    <dgm:pt modelId="{0BE77C17-1732-4D46-BAF6-67A6EB907438}" type="parTrans" cxnId="{A3B61AC3-E286-410D-B983-4E78BDCAD6A7}">
      <dgm:prSet/>
      <dgm:spPr/>
      <dgm:t>
        <a:bodyPr/>
        <a:lstStyle/>
        <a:p>
          <a:endParaRPr lang="el-GR"/>
        </a:p>
      </dgm:t>
    </dgm:pt>
    <dgm:pt modelId="{B8063D13-2139-4B4F-82A9-0E0869BA13AA}" type="sibTrans" cxnId="{A3B61AC3-E286-410D-B983-4E78BDCAD6A7}">
      <dgm:prSet/>
      <dgm:spPr/>
      <dgm:t>
        <a:bodyPr/>
        <a:lstStyle/>
        <a:p>
          <a:endParaRPr lang="el-GR"/>
        </a:p>
      </dgm:t>
    </dgm:pt>
    <dgm:pt modelId="{47BE8A45-F847-4FBB-B0A4-52B130C5B7EB}">
      <dgm:prSet phldrT="[Text]"/>
      <dgm:spPr/>
      <dgm:t>
        <a:bodyPr/>
        <a:lstStyle/>
        <a:p>
          <a:r>
            <a:rPr lang="en-US" i="1" baseline="0" dirty="0" smtClean="0">
              <a:solidFill>
                <a:schemeClr val="dk1"/>
              </a:solidFill>
              <a:latin typeface="+mn-lt"/>
              <a:ea typeface="+mn-ea"/>
              <a:cs typeface="+mn-cs"/>
            </a:rPr>
            <a:t>horizontal</a:t>
          </a:r>
          <a:endParaRPr lang="el-GR" dirty="0"/>
        </a:p>
      </dgm:t>
    </dgm:pt>
    <dgm:pt modelId="{F5FF1283-B37C-4613-B893-FB6020ACDA80}" type="parTrans" cxnId="{195708A1-B036-4444-9362-600F4069B7BB}">
      <dgm:prSet/>
      <dgm:spPr/>
      <dgm:t>
        <a:bodyPr/>
        <a:lstStyle/>
        <a:p>
          <a:endParaRPr lang="el-GR"/>
        </a:p>
      </dgm:t>
    </dgm:pt>
    <dgm:pt modelId="{F45E842C-E55A-4188-A5C5-78B7CE36DD96}" type="sibTrans" cxnId="{195708A1-B036-4444-9362-600F4069B7BB}">
      <dgm:prSet/>
      <dgm:spPr/>
      <dgm:t>
        <a:bodyPr/>
        <a:lstStyle/>
        <a:p>
          <a:endParaRPr lang="el-GR"/>
        </a:p>
      </dgm:t>
    </dgm:pt>
    <dgm:pt modelId="{69DB2992-A6C8-44DC-94C4-842F23D691E9}">
      <dgm:prSet phldrT="[Text]"/>
      <dgm:spPr>
        <a:blipFill rotWithShape="0">
          <a:blip xmlns:r="http://schemas.openxmlformats.org/officeDocument/2006/relationships" r:embed="rId1"/>
          <a:tile tx="0" ty="0" sx="100000" sy="100000" flip="none" algn="tl"/>
        </a:blipFill>
      </dgm:spPr>
      <dgm:t>
        <a:bodyPr/>
        <a:lstStyle/>
        <a:p>
          <a:r>
            <a:rPr lang="en-US" baseline="0" dirty="0" smtClean="0">
              <a:solidFill>
                <a:schemeClr val="dk1"/>
              </a:solidFill>
              <a:latin typeface="+mn-lt"/>
              <a:ea typeface="+mn-ea"/>
              <a:cs typeface="+mn-cs"/>
            </a:rPr>
            <a:t>present two or </a:t>
          </a:r>
          <a:r>
            <a:rPr lang="en-US" b="1" baseline="0" dirty="0" smtClean="0">
              <a:solidFill>
                <a:schemeClr val="dk1"/>
              </a:solidFill>
              <a:latin typeface="+mn-lt"/>
              <a:ea typeface="+mn-ea"/>
              <a:cs typeface="+mn-cs"/>
            </a:rPr>
            <a:t>more occurrences </a:t>
          </a:r>
          <a:r>
            <a:rPr lang="en-US" baseline="0" dirty="0" smtClean="0">
              <a:solidFill>
                <a:schemeClr val="dk1"/>
              </a:solidFill>
              <a:latin typeface="+mn-lt"/>
              <a:ea typeface="+mn-ea"/>
              <a:cs typeface="+mn-cs"/>
            </a:rPr>
            <a:t>of the original word, with a different meaning at each occurrence</a:t>
          </a:r>
          <a:endParaRPr lang="el-GR" dirty="0"/>
        </a:p>
      </dgm:t>
      <dgm:extLst>
        <a:ext uri="{E40237B7-FDA0-4F09-8148-C483321AD2D9}">
          <dgm14:cNvPr xmlns:dgm14="http://schemas.microsoft.com/office/drawing/2010/diagram" id="0" name="" descr="present two or more occurrences of the original word, with a different meaning at each occurrence&#10;&#10;" title="Explicit puns"/>
        </a:ext>
      </dgm:extLst>
    </dgm:pt>
    <dgm:pt modelId="{D8F95F64-9CA9-4405-8993-F52C7BC43F08}" type="parTrans" cxnId="{662C39A2-09E4-4652-ABAB-6EDA413102E6}">
      <dgm:prSet/>
      <dgm:spPr/>
      <dgm:t>
        <a:bodyPr/>
        <a:lstStyle/>
        <a:p>
          <a:endParaRPr lang="el-GR"/>
        </a:p>
      </dgm:t>
    </dgm:pt>
    <dgm:pt modelId="{69508501-2FE4-4BDB-8E89-834E9621E285}" type="sibTrans" cxnId="{662C39A2-09E4-4652-ABAB-6EDA413102E6}">
      <dgm:prSet/>
      <dgm:spPr/>
      <dgm:t>
        <a:bodyPr/>
        <a:lstStyle/>
        <a:p>
          <a:endParaRPr lang="el-GR"/>
        </a:p>
      </dgm:t>
    </dgm:pt>
    <dgm:pt modelId="{0C52F6CD-8A22-4BD4-AB16-A713B0A92CC4}" type="pres">
      <dgm:prSet presAssocID="{1E8D26D7-04E4-47A6-AD83-CF429BF2C54E}" presName="diagram" presStyleCnt="0">
        <dgm:presLayoutVars>
          <dgm:chPref val="1"/>
          <dgm:dir/>
          <dgm:animOne val="branch"/>
          <dgm:animLvl val="lvl"/>
          <dgm:resizeHandles/>
        </dgm:presLayoutVars>
      </dgm:prSet>
      <dgm:spPr/>
      <dgm:t>
        <a:bodyPr/>
        <a:lstStyle/>
        <a:p>
          <a:endParaRPr lang="el-GR"/>
        </a:p>
      </dgm:t>
    </dgm:pt>
    <dgm:pt modelId="{F1FD9C53-D6F0-4081-A0BA-A84624DE2166}" type="pres">
      <dgm:prSet presAssocID="{E08A1F70-51B5-4EB7-B62B-59779C37EFF2}" presName="root" presStyleCnt="0"/>
      <dgm:spPr/>
    </dgm:pt>
    <dgm:pt modelId="{7FA50AAD-84CC-45B2-BE63-CE08CF099D48}" type="pres">
      <dgm:prSet presAssocID="{E08A1F70-51B5-4EB7-B62B-59779C37EFF2}" presName="rootComposite" presStyleCnt="0"/>
      <dgm:spPr/>
    </dgm:pt>
    <dgm:pt modelId="{29B87DF6-7292-41D2-8C91-BA8041CAD216}" type="pres">
      <dgm:prSet presAssocID="{E08A1F70-51B5-4EB7-B62B-59779C37EFF2}" presName="rootText" presStyleLbl="node1" presStyleIdx="0" presStyleCnt="2" custScaleX="71967" custScaleY="59070"/>
      <dgm:spPr/>
      <dgm:t>
        <a:bodyPr/>
        <a:lstStyle/>
        <a:p>
          <a:endParaRPr lang="el-GR"/>
        </a:p>
      </dgm:t>
    </dgm:pt>
    <dgm:pt modelId="{228F9BC7-4548-4BDF-A69B-74C5A1FF0367}" type="pres">
      <dgm:prSet presAssocID="{E08A1F70-51B5-4EB7-B62B-59779C37EFF2}" presName="rootConnector" presStyleLbl="node1" presStyleIdx="0" presStyleCnt="2"/>
      <dgm:spPr/>
      <dgm:t>
        <a:bodyPr/>
        <a:lstStyle/>
        <a:p>
          <a:endParaRPr lang="el-GR"/>
        </a:p>
      </dgm:t>
    </dgm:pt>
    <dgm:pt modelId="{D5558244-8DFC-45B7-BFB5-970AC6848C0D}" type="pres">
      <dgm:prSet presAssocID="{E08A1F70-51B5-4EB7-B62B-59779C37EFF2}" presName="childShape" presStyleCnt="0"/>
      <dgm:spPr/>
    </dgm:pt>
    <dgm:pt modelId="{1228BFFE-49F8-4C98-AFD6-6E1CC2C85107}" type="pres">
      <dgm:prSet presAssocID="{FB1EECA2-DDDE-4EBD-936B-4868D2EFA480}" presName="Name13" presStyleLbl="parChTrans1D2" presStyleIdx="0" presStyleCnt="4"/>
      <dgm:spPr/>
      <dgm:t>
        <a:bodyPr/>
        <a:lstStyle/>
        <a:p>
          <a:endParaRPr lang="el-GR"/>
        </a:p>
      </dgm:t>
    </dgm:pt>
    <dgm:pt modelId="{D7572917-FAE8-4C79-9662-8872EB939C88}" type="pres">
      <dgm:prSet presAssocID="{C70FE1E2-CB1B-47E4-B3C8-3812250B39CA}" presName="childText" presStyleLbl="bgAcc1" presStyleIdx="0" presStyleCnt="4" custScaleX="50299" custScaleY="31874">
        <dgm:presLayoutVars>
          <dgm:bulletEnabled val="1"/>
        </dgm:presLayoutVars>
      </dgm:prSet>
      <dgm:spPr/>
      <dgm:t>
        <a:bodyPr/>
        <a:lstStyle/>
        <a:p>
          <a:endParaRPr lang="el-GR"/>
        </a:p>
      </dgm:t>
    </dgm:pt>
    <dgm:pt modelId="{81C7A9D1-EB19-4AF3-8596-90BADDB136A2}" type="pres">
      <dgm:prSet presAssocID="{5A89E4D9-A514-4781-A8D0-99F7805F659C}" presName="Name13" presStyleLbl="parChTrans1D2" presStyleIdx="1" presStyleCnt="4"/>
      <dgm:spPr/>
      <dgm:t>
        <a:bodyPr/>
        <a:lstStyle/>
        <a:p>
          <a:endParaRPr lang="el-GR"/>
        </a:p>
      </dgm:t>
    </dgm:pt>
    <dgm:pt modelId="{B6885E6F-7D17-4587-974B-5C1CCCDE3C92}" type="pres">
      <dgm:prSet presAssocID="{E3D11AB7-265B-4914-BB63-CC5A0751D512}" presName="childText" presStyleLbl="bgAcc1" presStyleIdx="1" presStyleCnt="4">
        <dgm:presLayoutVars>
          <dgm:bulletEnabled val="1"/>
        </dgm:presLayoutVars>
      </dgm:prSet>
      <dgm:spPr/>
      <dgm:t>
        <a:bodyPr/>
        <a:lstStyle/>
        <a:p>
          <a:endParaRPr lang="el-GR"/>
        </a:p>
      </dgm:t>
    </dgm:pt>
    <dgm:pt modelId="{AC77DCDC-731A-401B-8518-8329AF29778E}" type="pres">
      <dgm:prSet presAssocID="{D39C9F42-9361-42B1-8635-31A3EF62E92E}" presName="root" presStyleCnt="0"/>
      <dgm:spPr/>
    </dgm:pt>
    <dgm:pt modelId="{6D82869C-B09F-47FD-A9F8-0D7406DC1E9F}" type="pres">
      <dgm:prSet presAssocID="{D39C9F42-9361-42B1-8635-31A3EF62E92E}" presName="rootComposite" presStyleCnt="0"/>
      <dgm:spPr/>
    </dgm:pt>
    <dgm:pt modelId="{4EE0B477-CF14-4EF7-AE68-9748F2445450}" type="pres">
      <dgm:prSet presAssocID="{D39C9F42-9361-42B1-8635-31A3EF62E92E}" presName="rootText" presStyleLbl="node1" presStyleIdx="1" presStyleCnt="2" custScaleX="64125" custScaleY="59070"/>
      <dgm:spPr/>
      <dgm:t>
        <a:bodyPr/>
        <a:lstStyle/>
        <a:p>
          <a:endParaRPr lang="el-GR"/>
        </a:p>
      </dgm:t>
    </dgm:pt>
    <dgm:pt modelId="{868C9294-FDA2-41F4-AE0D-62E2FE79FC28}" type="pres">
      <dgm:prSet presAssocID="{D39C9F42-9361-42B1-8635-31A3EF62E92E}" presName="rootConnector" presStyleLbl="node1" presStyleIdx="1" presStyleCnt="2"/>
      <dgm:spPr/>
      <dgm:t>
        <a:bodyPr/>
        <a:lstStyle/>
        <a:p>
          <a:endParaRPr lang="el-GR"/>
        </a:p>
      </dgm:t>
    </dgm:pt>
    <dgm:pt modelId="{8689B437-A569-4697-9258-628FDEAA5EA1}" type="pres">
      <dgm:prSet presAssocID="{D39C9F42-9361-42B1-8635-31A3EF62E92E}" presName="childShape" presStyleCnt="0"/>
      <dgm:spPr/>
    </dgm:pt>
    <dgm:pt modelId="{13221C6A-7A07-4742-8ECF-2AAAAB11C1BC}" type="pres">
      <dgm:prSet presAssocID="{F5FF1283-B37C-4613-B893-FB6020ACDA80}" presName="Name13" presStyleLbl="parChTrans1D2" presStyleIdx="2" presStyleCnt="4"/>
      <dgm:spPr/>
      <dgm:t>
        <a:bodyPr/>
        <a:lstStyle/>
        <a:p>
          <a:endParaRPr lang="el-GR"/>
        </a:p>
      </dgm:t>
    </dgm:pt>
    <dgm:pt modelId="{0ECAAAA0-EDC9-4F56-B85C-5D9D3EF48B04}" type="pres">
      <dgm:prSet presAssocID="{47BE8A45-F847-4FBB-B0A4-52B130C5B7EB}" presName="childText" presStyleLbl="bgAcc1" presStyleIdx="2" presStyleCnt="4" custScaleX="58009" custScaleY="32813">
        <dgm:presLayoutVars>
          <dgm:bulletEnabled val="1"/>
        </dgm:presLayoutVars>
      </dgm:prSet>
      <dgm:spPr/>
      <dgm:t>
        <a:bodyPr/>
        <a:lstStyle/>
        <a:p>
          <a:endParaRPr lang="el-GR"/>
        </a:p>
      </dgm:t>
    </dgm:pt>
    <dgm:pt modelId="{6233DCC1-20A2-457D-9FDF-653EAB83AD36}" type="pres">
      <dgm:prSet presAssocID="{D8F95F64-9CA9-4405-8993-F52C7BC43F08}" presName="Name13" presStyleLbl="parChTrans1D2" presStyleIdx="3" presStyleCnt="4"/>
      <dgm:spPr/>
      <dgm:t>
        <a:bodyPr/>
        <a:lstStyle/>
        <a:p>
          <a:endParaRPr lang="el-GR"/>
        </a:p>
      </dgm:t>
    </dgm:pt>
    <dgm:pt modelId="{81C2020B-1E6C-4951-907F-3A610A64F7F7}" type="pres">
      <dgm:prSet presAssocID="{69DB2992-A6C8-44DC-94C4-842F23D691E9}" presName="childText" presStyleLbl="bgAcc1" presStyleIdx="3" presStyleCnt="4">
        <dgm:presLayoutVars>
          <dgm:bulletEnabled val="1"/>
        </dgm:presLayoutVars>
      </dgm:prSet>
      <dgm:spPr/>
      <dgm:t>
        <a:bodyPr/>
        <a:lstStyle/>
        <a:p>
          <a:endParaRPr lang="el-GR"/>
        </a:p>
      </dgm:t>
    </dgm:pt>
  </dgm:ptLst>
  <dgm:cxnLst>
    <dgm:cxn modelId="{5DA1EB37-074B-4AA7-99E6-9A4CF3D95EE8}" type="presOf" srcId="{D39C9F42-9361-42B1-8635-31A3EF62E92E}" destId="{4EE0B477-CF14-4EF7-AE68-9748F2445450}" srcOrd="0" destOrd="0" presId="urn:microsoft.com/office/officeart/2005/8/layout/hierarchy3"/>
    <dgm:cxn modelId="{639F3C15-1C67-454F-9778-7A70A8CAC0EF}" type="presOf" srcId="{5A89E4D9-A514-4781-A8D0-99F7805F659C}" destId="{81C7A9D1-EB19-4AF3-8596-90BADDB136A2}" srcOrd="0" destOrd="0" presId="urn:microsoft.com/office/officeart/2005/8/layout/hierarchy3"/>
    <dgm:cxn modelId="{31A9A93C-B20F-433B-A31B-5A8B5FA851D8}" type="presOf" srcId="{D39C9F42-9361-42B1-8635-31A3EF62E92E}" destId="{868C9294-FDA2-41F4-AE0D-62E2FE79FC28}" srcOrd="1" destOrd="0" presId="urn:microsoft.com/office/officeart/2005/8/layout/hierarchy3"/>
    <dgm:cxn modelId="{EFFCAC33-B85D-43E3-8B88-80D1357D26C5}" srcId="{E08A1F70-51B5-4EB7-B62B-59779C37EFF2}" destId="{C70FE1E2-CB1B-47E4-B3C8-3812250B39CA}" srcOrd="0" destOrd="0" parTransId="{FB1EECA2-DDDE-4EBD-936B-4868D2EFA480}" sibTransId="{C07EBE7C-BB7B-4E98-98E7-80C2F545A614}"/>
    <dgm:cxn modelId="{FBDE706A-B169-479E-BC1F-D57EDEC7D229}" srcId="{1E8D26D7-04E4-47A6-AD83-CF429BF2C54E}" destId="{E08A1F70-51B5-4EB7-B62B-59779C37EFF2}" srcOrd="0" destOrd="0" parTransId="{6A8252C5-88FC-41B0-81F7-D221D0373A5E}" sibTransId="{98283EA9-9D1C-49FD-B807-0E797004866D}"/>
    <dgm:cxn modelId="{662C39A2-09E4-4652-ABAB-6EDA413102E6}" srcId="{D39C9F42-9361-42B1-8635-31A3EF62E92E}" destId="{69DB2992-A6C8-44DC-94C4-842F23D691E9}" srcOrd="1" destOrd="0" parTransId="{D8F95F64-9CA9-4405-8993-F52C7BC43F08}" sibTransId="{69508501-2FE4-4BDB-8E89-834E9621E285}"/>
    <dgm:cxn modelId="{07192936-CD26-44B1-BF04-627AF28509CC}" type="presOf" srcId="{E3D11AB7-265B-4914-BB63-CC5A0751D512}" destId="{B6885E6F-7D17-4587-974B-5C1CCCDE3C92}" srcOrd="0" destOrd="0" presId="urn:microsoft.com/office/officeart/2005/8/layout/hierarchy3"/>
    <dgm:cxn modelId="{72ED81F0-81C9-4433-87BE-30C8437CB502}" type="presOf" srcId="{69DB2992-A6C8-44DC-94C4-842F23D691E9}" destId="{81C2020B-1E6C-4951-907F-3A610A64F7F7}" srcOrd="0" destOrd="0" presId="urn:microsoft.com/office/officeart/2005/8/layout/hierarchy3"/>
    <dgm:cxn modelId="{0CD43009-F045-4642-BF39-A308E8BD9F75}" type="presOf" srcId="{E08A1F70-51B5-4EB7-B62B-59779C37EFF2}" destId="{29B87DF6-7292-41D2-8C91-BA8041CAD216}" srcOrd="0" destOrd="0" presId="urn:microsoft.com/office/officeart/2005/8/layout/hierarchy3"/>
    <dgm:cxn modelId="{CB792826-3DD5-4B50-84C2-502E568682B5}" type="presOf" srcId="{47BE8A45-F847-4FBB-B0A4-52B130C5B7EB}" destId="{0ECAAAA0-EDC9-4F56-B85C-5D9D3EF48B04}" srcOrd="0" destOrd="0" presId="urn:microsoft.com/office/officeart/2005/8/layout/hierarchy3"/>
    <dgm:cxn modelId="{A128D8FA-E46D-498F-A783-568F1B822AC4}" type="presOf" srcId="{F5FF1283-B37C-4613-B893-FB6020ACDA80}" destId="{13221C6A-7A07-4742-8ECF-2AAAAB11C1BC}" srcOrd="0" destOrd="0" presId="urn:microsoft.com/office/officeart/2005/8/layout/hierarchy3"/>
    <dgm:cxn modelId="{5E3773E4-A470-4EBF-9005-B6A5C468DA13}" type="presOf" srcId="{1E8D26D7-04E4-47A6-AD83-CF429BF2C54E}" destId="{0C52F6CD-8A22-4BD4-AB16-A713B0A92CC4}" srcOrd="0" destOrd="0" presId="urn:microsoft.com/office/officeart/2005/8/layout/hierarchy3"/>
    <dgm:cxn modelId="{2E49D795-7B5E-45B8-87F1-B1FC735AE0F0}" type="presOf" srcId="{E08A1F70-51B5-4EB7-B62B-59779C37EFF2}" destId="{228F9BC7-4548-4BDF-A69B-74C5A1FF0367}" srcOrd="1" destOrd="0" presId="urn:microsoft.com/office/officeart/2005/8/layout/hierarchy3"/>
    <dgm:cxn modelId="{195708A1-B036-4444-9362-600F4069B7BB}" srcId="{D39C9F42-9361-42B1-8635-31A3EF62E92E}" destId="{47BE8A45-F847-4FBB-B0A4-52B130C5B7EB}" srcOrd="0" destOrd="0" parTransId="{F5FF1283-B37C-4613-B893-FB6020ACDA80}" sibTransId="{F45E842C-E55A-4188-A5C5-78B7CE36DD96}"/>
    <dgm:cxn modelId="{C00A95C4-4E77-42E1-B197-28C3D8D08904}" type="presOf" srcId="{D8F95F64-9CA9-4405-8993-F52C7BC43F08}" destId="{6233DCC1-20A2-457D-9FDF-653EAB83AD36}" srcOrd="0" destOrd="0" presId="urn:microsoft.com/office/officeart/2005/8/layout/hierarchy3"/>
    <dgm:cxn modelId="{9864167D-01FF-48B1-90AF-B2756EF3653A}" type="presOf" srcId="{C70FE1E2-CB1B-47E4-B3C8-3812250B39CA}" destId="{D7572917-FAE8-4C79-9662-8872EB939C88}" srcOrd="0" destOrd="0" presId="urn:microsoft.com/office/officeart/2005/8/layout/hierarchy3"/>
    <dgm:cxn modelId="{CB3853BB-F81C-4AF4-AA4D-67EDD6EB9C33}" srcId="{E08A1F70-51B5-4EB7-B62B-59779C37EFF2}" destId="{E3D11AB7-265B-4914-BB63-CC5A0751D512}" srcOrd="1" destOrd="0" parTransId="{5A89E4D9-A514-4781-A8D0-99F7805F659C}" sibTransId="{433E0515-9304-47A6-A4A8-CD1E542C3DE9}"/>
    <dgm:cxn modelId="{A3B61AC3-E286-410D-B983-4E78BDCAD6A7}" srcId="{1E8D26D7-04E4-47A6-AD83-CF429BF2C54E}" destId="{D39C9F42-9361-42B1-8635-31A3EF62E92E}" srcOrd="1" destOrd="0" parTransId="{0BE77C17-1732-4D46-BAF6-67A6EB907438}" sibTransId="{B8063D13-2139-4B4F-82A9-0E0869BA13AA}"/>
    <dgm:cxn modelId="{84D8A300-5A91-4535-8487-8A57F8654EA4}" type="presOf" srcId="{FB1EECA2-DDDE-4EBD-936B-4868D2EFA480}" destId="{1228BFFE-49F8-4C98-AFD6-6E1CC2C85107}" srcOrd="0" destOrd="0" presId="urn:microsoft.com/office/officeart/2005/8/layout/hierarchy3"/>
    <dgm:cxn modelId="{37FF2940-18A4-4345-BA46-5464FA9D0006}" type="presParOf" srcId="{0C52F6CD-8A22-4BD4-AB16-A713B0A92CC4}" destId="{F1FD9C53-D6F0-4081-A0BA-A84624DE2166}" srcOrd="0" destOrd="0" presId="urn:microsoft.com/office/officeart/2005/8/layout/hierarchy3"/>
    <dgm:cxn modelId="{13A70930-B53F-41FD-9B07-E210CF4C1F8D}" type="presParOf" srcId="{F1FD9C53-D6F0-4081-A0BA-A84624DE2166}" destId="{7FA50AAD-84CC-45B2-BE63-CE08CF099D48}" srcOrd="0" destOrd="0" presId="urn:microsoft.com/office/officeart/2005/8/layout/hierarchy3"/>
    <dgm:cxn modelId="{4D9B1747-0B7B-4B5A-9F65-4BC60A9568B8}" type="presParOf" srcId="{7FA50AAD-84CC-45B2-BE63-CE08CF099D48}" destId="{29B87DF6-7292-41D2-8C91-BA8041CAD216}" srcOrd="0" destOrd="0" presId="urn:microsoft.com/office/officeart/2005/8/layout/hierarchy3"/>
    <dgm:cxn modelId="{13968151-E7FF-4646-85F4-6930B3DFA53F}" type="presParOf" srcId="{7FA50AAD-84CC-45B2-BE63-CE08CF099D48}" destId="{228F9BC7-4548-4BDF-A69B-74C5A1FF0367}" srcOrd="1" destOrd="0" presId="urn:microsoft.com/office/officeart/2005/8/layout/hierarchy3"/>
    <dgm:cxn modelId="{220EDB63-24CC-4976-8C93-12DA32606CE7}" type="presParOf" srcId="{F1FD9C53-D6F0-4081-A0BA-A84624DE2166}" destId="{D5558244-8DFC-45B7-BFB5-970AC6848C0D}" srcOrd="1" destOrd="0" presId="urn:microsoft.com/office/officeart/2005/8/layout/hierarchy3"/>
    <dgm:cxn modelId="{0F4F2B97-53B4-4FEB-9757-0A13BEC72449}" type="presParOf" srcId="{D5558244-8DFC-45B7-BFB5-970AC6848C0D}" destId="{1228BFFE-49F8-4C98-AFD6-6E1CC2C85107}" srcOrd="0" destOrd="0" presId="urn:microsoft.com/office/officeart/2005/8/layout/hierarchy3"/>
    <dgm:cxn modelId="{156B1FE5-8A97-4787-99CF-6430A533E241}" type="presParOf" srcId="{D5558244-8DFC-45B7-BFB5-970AC6848C0D}" destId="{D7572917-FAE8-4C79-9662-8872EB939C88}" srcOrd="1" destOrd="0" presId="urn:microsoft.com/office/officeart/2005/8/layout/hierarchy3"/>
    <dgm:cxn modelId="{DCBAB01E-EDB9-476F-9865-6FDE87691C9B}" type="presParOf" srcId="{D5558244-8DFC-45B7-BFB5-970AC6848C0D}" destId="{81C7A9D1-EB19-4AF3-8596-90BADDB136A2}" srcOrd="2" destOrd="0" presId="urn:microsoft.com/office/officeart/2005/8/layout/hierarchy3"/>
    <dgm:cxn modelId="{B3A424F8-5663-49C0-A0F8-C71356E64A7D}" type="presParOf" srcId="{D5558244-8DFC-45B7-BFB5-970AC6848C0D}" destId="{B6885E6F-7D17-4587-974B-5C1CCCDE3C92}" srcOrd="3" destOrd="0" presId="urn:microsoft.com/office/officeart/2005/8/layout/hierarchy3"/>
    <dgm:cxn modelId="{15B49E76-318E-4AB1-8DD1-CC5F435643BF}" type="presParOf" srcId="{0C52F6CD-8A22-4BD4-AB16-A713B0A92CC4}" destId="{AC77DCDC-731A-401B-8518-8329AF29778E}" srcOrd="1" destOrd="0" presId="urn:microsoft.com/office/officeart/2005/8/layout/hierarchy3"/>
    <dgm:cxn modelId="{F94F96F6-D28A-4814-9C4B-72499F0BA20C}" type="presParOf" srcId="{AC77DCDC-731A-401B-8518-8329AF29778E}" destId="{6D82869C-B09F-47FD-A9F8-0D7406DC1E9F}" srcOrd="0" destOrd="0" presId="urn:microsoft.com/office/officeart/2005/8/layout/hierarchy3"/>
    <dgm:cxn modelId="{EB90634D-7DC9-4B3B-9F72-8E10076BCCA7}" type="presParOf" srcId="{6D82869C-B09F-47FD-A9F8-0D7406DC1E9F}" destId="{4EE0B477-CF14-4EF7-AE68-9748F2445450}" srcOrd="0" destOrd="0" presId="urn:microsoft.com/office/officeart/2005/8/layout/hierarchy3"/>
    <dgm:cxn modelId="{42B6F286-B3D6-4077-9D1A-091C3D9DD166}" type="presParOf" srcId="{6D82869C-B09F-47FD-A9F8-0D7406DC1E9F}" destId="{868C9294-FDA2-41F4-AE0D-62E2FE79FC28}" srcOrd="1" destOrd="0" presId="urn:microsoft.com/office/officeart/2005/8/layout/hierarchy3"/>
    <dgm:cxn modelId="{56F6A86D-3422-4DAA-B42F-F3208D116D2D}" type="presParOf" srcId="{AC77DCDC-731A-401B-8518-8329AF29778E}" destId="{8689B437-A569-4697-9258-628FDEAA5EA1}" srcOrd="1" destOrd="0" presId="urn:microsoft.com/office/officeart/2005/8/layout/hierarchy3"/>
    <dgm:cxn modelId="{392225F0-DD93-4FC3-877C-5E8EE82886AC}" type="presParOf" srcId="{8689B437-A569-4697-9258-628FDEAA5EA1}" destId="{13221C6A-7A07-4742-8ECF-2AAAAB11C1BC}" srcOrd="0" destOrd="0" presId="urn:microsoft.com/office/officeart/2005/8/layout/hierarchy3"/>
    <dgm:cxn modelId="{4D2B81F4-C2FF-493A-BE4D-E1E90A64D783}" type="presParOf" srcId="{8689B437-A569-4697-9258-628FDEAA5EA1}" destId="{0ECAAAA0-EDC9-4F56-B85C-5D9D3EF48B04}" srcOrd="1" destOrd="0" presId="urn:microsoft.com/office/officeart/2005/8/layout/hierarchy3"/>
    <dgm:cxn modelId="{B6206D1B-E074-4C63-8213-25DED0E3B043}" type="presParOf" srcId="{8689B437-A569-4697-9258-628FDEAA5EA1}" destId="{6233DCC1-20A2-457D-9FDF-653EAB83AD36}" srcOrd="2" destOrd="0" presId="urn:microsoft.com/office/officeart/2005/8/layout/hierarchy3"/>
    <dgm:cxn modelId="{47C2064B-543A-416C-96D6-075DBCA3CDC5}" type="presParOf" srcId="{8689B437-A569-4697-9258-628FDEAA5EA1}" destId="{81C2020B-1E6C-4951-907F-3A610A64F7F7}"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FFDFC4-425B-43A4-9A6C-C228ED3599A9}" type="doc">
      <dgm:prSet loTypeId="urn:microsoft.com/office/officeart/2005/8/layout/hProcess7#1" loCatId="list" qsTypeId="urn:microsoft.com/office/officeart/2005/8/quickstyle/simple1" qsCatId="simple" csTypeId="urn:microsoft.com/office/officeart/2005/8/colors/accent1_2" csCatId="accent1" phldr="1"/>
      <dgm:spPr/>
      <dgm:t>
        <a:bodyPr/>
        <a:lstStyle/>
        <a:p>
          <a:endParaRPr lang="el-GR"/>
        </a:p>
      </dgm:t>
    </dgm:pt>
    <dgm:pt modelId="{4FFC5A72-2088-4BB4-B02B-96823FFA5675}">
      <dgm:prSet phldrT="[Text]"/>
      <dgm:spPr/>
      <dgm:t>
        <a:bodyPr/>
        <a:lstStyle/>
        <a:p>
          <a:r>
            <a:rPr lang="en-US" b="1" dirty="0" smtClean="0">
              <a:solidFill>
                <a:schemeClr val="bg1"/>
              </a:solidFill>
            </a:rPr>
            <a:t>G. </a:t>
          </a:r>
          <a:r>
            <a:rPr lang="en-US" b="1" dirty="0" err="1" smtClean="0">
              <a:solidFill>
                <a:schemeClr val="bg1"/>
              </a:solidFill>
            </a:rPr>
            <a:t>Toury</a:t>
          </a:r>
          <a:r>
            <a:rPr lang="en-US" b="1" dirty="0" smtClean="0">
              <a:solidFill>
                <a:schemeClr val="bg1"/>
              </a:solidFill>
            </a:rPr>
            <a:t> 1995</a:t>
          </a:r>
          <a:endParaRPr lang="el-GR" b="1" dirty="0">
            <a:solidFill>
              <a:schemeClr val="bg1"/>
            </a:solidFill>
          </a:endParaRPr>
        </a:p>
      </dgm:t>
    </dgm:pt>
    <dgm:pt modelId="{E271BF30-008A-45E8-8373-FABF4E0319F1}" type="parTrans" cxnId="{577B74CF-14CB-446A-B4C9-17FF9F2C15F4}">
      <dgm:prSet/>
      <dgm:spPr/>
      <dgm:t>
        <a:bodyPr/>
        <a:lstStyle/>
        <a:p>
          <a:endParaRPr lang="el-GR"/>
        </a:p>
      </dgm:t>
    </dgm:pt>
    <dgm:pt modelId="{CD481B1D-7FB8-4BF4-938C-1C5EF7CE3CAE}" type="sibTrans" cxnId="{577B74CF-14CB-446A-B4C9-17FF9F2C15F4}">
      <dgm:prSet/>
      <dgm:spPr/>
      <dgm:t>
        <a:bodyPr/>
        <a:lstStyle/>
        <a:p>
          <a:endParaRPr lang="el-GR"/>
        </a:p>
      </dgm:t>
    </dgm:pt>
    <dgm:pt modelId="{D294C344-DCCF-41FC-BC83-5B07DA3E093E}">
      <dgm:prSet phldrT="[Text]"/>
      <dgm:spPr/>
      <dgm:t>
        <a:bodyPr/>
        <a:lstStyle/>
        <a:p>
          <a:r>
            <a:rPr lang="en-US" dirty="0" smtClean="0"/>
            <a:t>Changing needs and interests of receiving culture </a:t>
          </a:r>
          <a:endParaRPr lang="el-GR" dirty="0"/>
        </a:p>
      </dgm:t>
    </dgm:pt>
    <dgm:pt modelId="{E57A4DDD-37FA-41D2-B14A-2DFA0EEAABF9}" type="parTrans" cxnId="{8934F042-1F48-4EF6-9385-BAC3FFA7C294}">
      <dgm:prSet/>
      <dgm:spPr/>
      <dgm:t>
        <a:bodyPr/>
        <a:lstStyle/>
        <a:p>
          <a:endParaRPr lang="el-GR"/>
        </a:p>
      </dgm:t>
    </dgm:pt>
    <dgm:pt modelId="{BE526DB1-7ABD-481A-8D06-3AEE5CF0E0EF}" type="sibTrans" cxnId="{8934F042-1F48-4EF6-9385-BAC3FFA7C294}">
      <dgm:prSet/>
      <dgm:spPr/>
      <dgm:t>
        <a:bodyPr/>
        <a:lstStyle/>
        <a:p>
          <a:endParaRPr lang="el-GR"/>
        </a:p>
      </dgm:t>
    </dgm:pt>
    <dgm:pt modelId="{5FF83BD5-CC4F-4DF5-A3DD-40355E25D432}">
      <dgm:prSet phldrT="[Text]"/>
      <dgm:spPr/>
      <dgm:t>
        <a:bodyPr/>
        <a:lstStyle/>
        <a:p>
          <a:r>
            <a:rPr lang="en-US" b="1" dirty="0" err="1" smtClean="0">
              <a:solidFill>
                <a:schemeClr val="bg1"/>
              </a:solidFill>
            </a:rPr>
            <a:t>Sussan</a:t>
          </a:r>
          <a:r>
            <a:rPr lang="en-US" b="1" dirty="0" smtClean="0">
              <a:solidFill>
                <a:schemeClr val="bg1"/>
              </a:solidFill>
            </a:rPr>
            <a:t> </a:t>
          </a:r>
          <a:r>
            <a:rPr lang="en-US" b="1" dirty="0" err="1" smtClean="0">
              <a:solidFill>
                <a:schemeClr val="bg1"/>
              </a:solidFill>
            </a:rPr>
            <a:t>Bassnett</a:t>
          </a:r>
          <a:r>
            <a:rPr lang="en-US" b="1" dirty="0" smtClean="0">
              <a:solidFill>
                <a:schemeClr val="bg1"/>
              </a:solidFill>
            </a:rPr>
            <a:t> 1998</a:t>
          </a:r>
          <a:endParaRPr lang="el-GR" b="1" dirty="0">
            <a:solidFill>
              <a:schemeClr val="bg1"/>
            </a:solidFill>
          </a:endParaRPr>
        </a:p>
      </dgm:t>
    </dgm:pt>
    <dgm:pt modelId="{BD9F1A32-EDFC-4EEF-8DFE-E41663B8568E}" type="parTrans" cxnId="{A9BAD37C-3105-4912-AFAD-A0710450E7F9}">
      <dgm:prSet/>
      <dgm:spPr/>
      <dgm:t>
        <a:bodyPr/>
        <a:lstStyle/>
        <a:p>
          <a:endParaRPr lang="el-GR"/>
        </a:p>
      </dgm:t>
    </dgm:pt>
    <dgm:pt modelId="{BF862822-6D50-4FB7-B01F-D70DD210A627}" type="sibTrans" cxnId="{A9BAD37C-3105-4912-AFAD-A0710450E7F9}">
      <dgm:prSet/>
      <dgm:spPr/>
      <dgm:t>
        <a:bodyPr/>
        <a:lstStyle/>
        <a:p>
          <a:endParaRPr lang="el-GR"/>
        </a:p>
      </dgm:t>
    </dgm:pt>
    <dgm:pt modelId="{921A2912-9FC8-4681-BF29-6FE9F54024C6}">
      <dgm:prSet phldrT="[Text]"/>
      <dgm:spPr/>
      <dgm:t>
        <a:bodyPr/>
        <a:lstStyle/>
        <a:p>
          <a:r>
            <a:rPr lang="en-US" dirty="0" smtClean="0"/>
            <a:t>Preference in theatre tradition</a:t>
          </a:r>
          <a:endParaRPr lang="el-GR" dirty="0"/>
        </a:p>
      </dgm:t>
    </dgm:pt>
    <dgm:pt modelId="{F23962BC-FE4B-4817-A528-F6C0035BEABD}" type="parTrans" cxnId="{725C90A5-1875-4232-B311-F7BB60F61808}">
      <dgm:prSet/>
      <dgm:spPr/>
      <dgm:t>
        <a:bodyPr/>
        <a:lstStyle/>
        <a:p>
          <a:endParaRPr lang="el-GR"/>
        </a:p>
      </dgm:t>
    </dgm:pt>
    <dgm:pt modelId="{961E375F-30C9-4A73-94D2-4167081A75E6}" type="sibTrans" cxnId="{725C90A5-1875-4232-B311-F7BB60F61808}">
      <dgm:prSet/>
      <dgm:spPr/>
      <dgm:t>
        <a:bodyPr/>
        <a:lstStyle/>
        <a:p>
          <a:endParaRPr lang="el-GR"/>
        </a:p>
      </dgm:t>
    </dgm:pt>
    <dgm:pt modelId="{A663C603-EFB0-4645-B058-AC31FC1828B8}">
      <dgm:prSet phldrT="[Text]"/>
      <dgm:spPr/>
      <dgm:t>
        <a:bodyPr/>
        <a:lstStyle/>
        <a:p>
          <a:r>
            <a:rPr lang="en-US" b="1" dirty="0" smtClean="0">
              <a:solidFill>
                <a:schemeClr val="bg1"/>
              </a:solidFill>
            </a:rPr>
            <a:t>Moira </a:t>
          </a:r>
          <a:r>
            <a:rPr lang="en-US" b="1" dirty="0" err="1" smtClean="0">
              <a:solidFill>
                <a:schemeClr val="bg1"/>
              </a:solidFill>
            </a:rPr>
            <a:t>Inghilleri</a:t>
          </a:r>
          <a:r>
            <a:rPr lang="en-US" b="1" dirty="0" smtClean="0">
              <a:solidFill>
                <a:schemeClr val="bg1"/>
              </a:solidFill>
            </a:rPr>
            <a:t> 2011</a:t>
          </a:r>
          <a:endParaRPr lang="el-GR" b="1" dirty="0">
            <a:solidFill>
              <a:schemeClr val="bg1"/>
            </a:solidFill>
          </a:endParaRPr>
        </a:p>
      </dgm:t>
    </dgm:pt>
    <dgm:pt modelId="{4B9165F3-E008-4155-B6EF-1EB333A54F2F}" type="parTrans" cxnId="{F18E3633-9909-4603-A6F8-3104AB951B8B}">
      <dgm:prSet/>
      <dgm:spPr/>
      <dgm:t>
        <a:bodyPr/>
        <a:lstStyle/>
        <a:p>
          <a:endParaRPr lang="el-GR"/>
        </a:p>
      </dgm:t>
    </dgm:pt>
    <dgm:pt modelId="{FFB7D485-D176-414F-8C37-C22AD23F6D87}" type="sibTrans" cxnId="{F18E3633-9909-4603-A6F8-3104AB951B8B}">
      <dgm:prSet/>
      <dgm:spPr/>
      <dgm:t>
        <a:bodyPr/>
        <a:lstStyle/>
        <a:p>
          <a:endParaRPr lang="el-GR"/>
        </a:p>
      </dgm:t>
    </dgm:pt>
    <dgm:pt modelId="{210E372A-6EE6-48A5-B168-E2BDE4D359BA}">
      <dgm:prSet phldrT="[Text]"/>
      <dgm:spPr/>
      <dgm:t>
        <a:bodyPr/>
        <a:lstStyle/>
        <a:p>
          <a:r>
            <a:rPr lang="en-US" dirty="0" smtClean="0"/>
            <a:t>“individuality”</a:t>
          </a:r>
          <a:endParaRPr lang="el-GR" dirty="0"/>
        </a:p>
      </dgm:t>
    </dgm:pt>
    <dgm:pt modelId="{62994A3C-41A4-4CBF-A702-F48B09DE7D01}" type="parTrans" cxnId="{2E72E998-3BEA-45C9-87FD-88A7CED22CB4}">
      <dgm:prSet/>
      <dgm:spPr/>
      <dgm:t>
        <a:bodyPr/>
        <a:lstStyle/>
        <a:p>
          <a:endParaRPr lang="el-GR"/>
        </a:p>
      </dgm:t>
    </dgm:pt>
    <dgm:pt modelId="{ADDE5B77-0004-4AAD-B8CC-F3C9172806CE}" type="sibTrans" cxnId="{2E72E998-3BEA-45C9-87FD-88A7CED22CB4}">
      <dgm:prSet/>
      <dgm:spPr/>
      <dgm:t>
        <a:bodyPr/>
        <a:lstStyle/>
        <a:p>
          <a:endParaRPr lang="el-GR"/>
        </a:p>
      </dgm:t>
    </dgm:pt>
    <dgm:pt modelId="{C22217F6-F670-4657-BCF0-39965519A40F}">
      <dgm:prSet/>
      <dgm:spPr/>
      <dgm:t>
        <a:bodyPr/>
        <a:lstStyle/>
        <a:p>
          <a:r>
            <a:rPr lang="en-US" smtClean="0"/>
            <a:t>The “social discourse” of target society</a:t>
          </a:r>
          <a:endParaRPr lang="el-GR" dirty="0"/>
        </a:p>
      </dgm:t>
    </dgm:pt>
    <dgm:pt modelId="{5B7D5D1D-B51B-457D-A59E-9823CFAE33E9}" type="parTrans" cxnId="{F65F4C78-900C-434D-905C-CF2EB33F2F61}">
      <dgm:prSet/>
      <dgm:spPr/>
      <dgm:t>
        <a:bodyPr/>
        <a:lstStyle/>
        <a:p>
          <a:endParaRPr lang="el-GR"/>
        </a:p>
      </dgm:t>
    </dgm:pt>
    <dgm:pt modelId="{16EBE7B5-875A-4BB4-941C-FE1B7FCA876A}" type="sibTrans" cxnId="{F65F4C78-900C-434D-905C-CF2EB33F2F61}">
      <dgm:prSet/>
      <dgm:spPr/>
      <dgm:t>
        <a:bodyPr/>
        <a:lstStyle/>
        <a:p>
          <a:endParaRPr lang="el-GR"/>
        </a:p>
      </dgm:t>
    </dgm:pt>
    <dgm:pt modelId="{281F55E9-8538-4A39-8001-5394AC51DFA5}">
      <dgm:prSet/>
      <dgm:spPr/>
      <dgm:t>
        <a:bodyPr/>
        <a:lstStyle/>
        <a:p>
          <a:endParaRPr lang="en-US" dirty="0" smtClean="0"/>
        </a:p>
      </dgm:t>
    </dgm:pt>
    <dgm:pt modelId="{1565C127-0EE6-45DC-9AEE-299EA541282D}" type="parTrans" cxnId="{ADBE4461-6236-4B99-BFC2-2857D45638AE}">
      <dgm:prSet/>
      <dgm:spPr/>
      <dgm:t>
        <a:bodyPr/>
        <a:lstStyle/>
        <a:p>
          <a:endParaRPr lang="el-GR"/>
        </a:p>
      </dgm:t>
    </dgm:pt>
    <dgm:pt modelId="{FFF23602-585E-406B-99D1-D7078D365682}" type="sibTrans" cxnId="{ADBE4461-6236-4B99-BFC2-2857D45638AE}">
      <dgm:prSet/>
      <dgm:spPr/>
      <dgm:t>
        <a:bodyPr/>
        <a:lstStyle/>
        <a:p>
          <a:endParaRPr lang="el-GR"/>
        </a:p>
      </dgm:t>
    </dgm:pt>
    <dgm:pt modelId="{929F9C25-0122-4FDD-A04A-390F36E1F7C5}">
      <dgm:prSet/>
      <dgm:spPr/>
      <dgm:t>
        <a:bodyPr/>
        <a:lstStyle/>
        <a:p>
          <a:r>
            <a:rPr lang="en-US" smtClean="0"/>
            <a:t>The “aesthetics of the receiving theatre”</a:t>
          </a:r>
          <a:endParaRPr lang="en-US" dirty="0" smtClean="0"/>
        </a:p>
      </dgm:t>
    </dgm:pt>
    <dgm:pt modelId="{C76F7912-858B-4D2F-B872-0777EDCDDFCB}" type="parTrans" cxnId="{8D9343BD-077F-421D-8322-25CF0804FB0F}">
      <dgm:prSet/>
      <dgm:spPr/>
      <dgm:t>
        <a:bodyPr/>
        <a:lstStyle/>
        <a:p>
          <a:endParaRPr lang="el-GR"/>
        </a:p>
      </dgm:t>
    </dgm:pt>
    <dgm:pt modelId="{11907366-5019-4EF3-8EE3-B7C1A4DD3873}" type="sibTrans" cxnId="{8D9343BD-077F-421D-8322-25CF0804FB0F}">
      <dgm:prSet/>
      <dgm:spPr/>
      <dgm:t>
        <a:bodyPr/>
        <a:lstStyle/>
        <a:p>
          <a:endParaRPr lang="el-GR"/>
        </a:p>
      </dgm:t>
    </dgm:pt>
    <dgm:pt modelId="{38A8371E-304F-41B2-90CD-C0CC958F6ED2}">
      <dgm:prSet/>
      <dgm:spPr/>
      <dgm:t>
        <a:bodyPr/>
        <a:lstStyle/>
        <a:p>
          <a:r>
            <a:rPr lang="en-US" dirty="0" smtClean="0"/>
            <a:t>translators’ habitus</a:t>
          </a:r>
          <a:endParaRPr lang="el-GR" dirty="0"/>
        </a:p>
      </dgm:t>
    </dgm:pt>
    <dgm:pt modelId="{560E09A3-DA76-4317-B064-97D1BB506748}" type="parTrans" cxnId="{5BF7ADA0-DCEC-486D-B5BE-1895A0D88093}">
      <dgm:prSet/>
      <dgm:spPr/>
      <dgm:t>
        <a:bodyPr/>
        <a:lstStyle/>
        <a:p>
          <a:endParaRPr lang="el-GR"/>
        </a:p>
      </dgm:t>
    </dgm:pt>
    <dgm:pt modelId="{DE98D7F2-2F78-407E-877C-51C63E8C2DA8}" type="sibTrans" cxnId="{5BF7ADA0-DCEC-486D-B5BE-1895A0D88093}">
      <dgm:prSet/>
      <dgm:spPr/>
      <dgm:t>
        <a:bodyPr/>
        <a:lstStyle/>
        <a:p>
          <a:endParaRPr lang="el-GR"/>
        </a:p>
      </dgm:t>
    </dgm:pt>
    <dgm:pt modelId="{CE4FD6B6-905E-4B30-9FD4-43B634CA6BF9}">
      <dgm:prSet/>
      <dgm:spPr/>
      <dgm:t>
        <a:bodyPr/>
        <a:lstStyle/>
        <a:p>
          <a:r>
            <a:rPr lang="en-US" dirty="0" smtClean="0"/>
            <a:t>“embodied dispositions” individuals’ social and biological trajectories</a:t>
          </a:r>
          <a:endParaRPr lang="el-GR" dirty="0"/>
        </a:p>
      </dgm:t>
    </dgm:pt>
    <dgm:pt modelId="{71F2EE1E-0509-4D8F-8379-C4E859A37342}" type="parTrans" cxnId="{3797887C-4FB0-47FA-A08B-7C3E31D07071}">
      <dgm:prSet/>
      <dgm:spPr/>
      <dgm:t>
        <a:bodyPr/>
        <a:lstStyle/>
        <a:p>
          <a:endParaRPr lang="el-GR"/>
        </a:p>
      </dgm:t>
    </dgm:pt>
    <dgm:pt modelId="{94480A95-C72C-46AC-8593-1A934E463450}" type="sibTrans" cxnId="{3797887C-4FB0-47FA-A08B-7C3E31D07071}">
      <dgm:prSet/>
      <dgm:spPr/>
      <dgm:t>
        <a:bodyPr/>
        <a:lstStyle/>
        <a:p>
          <a:endParaRPr lang="el-GR"/>
        </a:p>
      </dgm:t>
    </dgm:pt>
    <dgm:pt modelId="{59D6FBB7-119D-452C-B36B-B5BD75FF4723}" type="pres">
      <dgm:prSet presAssocID="{E5FFDFC4-425B-43A4-9A6C-C228ED3599A9}" presName="Name0" presStyleCnt="0">
        <dgm:presLayoutVars>
          <dgm:dir/>
          <dgm:animLvl val="lvl"/>
          <dgm:resizeHandles val="exact"/>
        </dgm:presLayoutVars>
      </dgm:prSet>
      <dgm:spPr/>
      <dgm:t>
        <a:bodyPr/>
        <a:lstStyle/>
        <a:p>
          <a:endParaRPr lang="el-GR"/>
        </a:p>
      </dgm:t>
    </dgm:pt>
    <dgm:pt modelId="{04D5016D-B400-473E-BB81-E00246E4EA9B}" type="pres">
      <dgm:prSet presAssocID="{4FFC5A72-2088-4BB4-B02B-96823FFA5675}" presName="compositeNode" presStyleCnt="0">
        <dgm:presLayoutVars>
          <dgm:bulletEnabled val="1"/>
        </dgm:presLayoutVars>
      </dgm:prSet>
      <dgm:spPr/>
    </dgm:pt>
    <dgm:pt modelId="{EA136033-4715-4662-BF08-AB14E7356A7A}" type="pres">
      <dgm:prSet presAssocID="{4FFC5A72-2088-4BB4-B02B-96823FFA5675}" presName="bgRect" presStyleLbl="node1" presStyleIdx="0" presStyleCnt="3"/>
      <dgm:spPr/>
      <dgm:t>
        <a:bodyPr/>
        <a:lstStyle/>
        <a:p>
          <a:endParaRPr lang="el-GR"/>
        </a:p>
      </dgm:t>
    </dgm:pt>
    <dgm:pt modelId="{6441EA73-C158-49BB-8D7D-488145CCD7B0}" type="pres">
      <dgm:prSet presAssocID="{4FFC5A72-2088-4BB4-B02B-96823FFA5675}" presName="parentNode" presStyleLbl="node1" presStyleIdx="0" presStyleCnt="3">
        <dgm:presLayoutVars>
          <dgm:chMax val="0"/>
          <dgm:bulletEnabled val="1"/>
        </dgm:presLayoutVars>
      </dgm:prSet>
      <dgm:spPr/>
      <dgm:t>
        <a:bodyPr/>
        <a:lstStyle/>
        <a:p>
          <a:endParaRPr lang="el-GR"/>
        </a:p>
      </dgm:t>
    </dgm:pt>
    <dgm:pt modelId="{41EB3E43-5FF5-4363-997F-72F940B42B67}" type="pres">
      <dgm:prSet presAssocID="{4FFC5A72-2088-4BB4-B02B-96823FFA5675}" presName="childNode" presStyleLbl="node1" presStyleIdx="0" presStyleCnt="3">
        <dgm:presLayoutVars>
          <dgm:bulletEnabled val="1"/>
        </dgm:presLayoutVars>
      </dgm:prSet>
      <dgm:spPr/>
      <dgm:t>
        <a:bodyPr/>
        <a:lstStyle/>
        <a:p>
          <a:endParaRPr lang="el-GR"/>
        </a:p>
      </dgm:t>
    </dgm:pt>
    <dgm:pt modelId="{74B9CA73-7407-454F-A49B-085CFEE92176}" type="pres">
      <dgm:prSet presAssocID="{CD481B1D-7FB8-4BF4-938C-1C5EF7CE3CAE}" presName="hSp" presStyleCnt="0"/>
      <dgm:spPr/>
    </dgm:pt>
    <dgm:pt modelId="{1806B396-46B8-47A0-84CB-6FF91615B406}" type="pres">
      <dgm:prSet presAssocID="{CD481B1D-7FB8-4BF4-938C-1C5EF7CE3CAE}" presName="vProcSp" presStyleCnt="0"/>
      <dgm:spPr/>
    </dgm:pt>
    <dgm:pt modelId="{CE3039DD-DC9C-4F69-BBF1-8C3B53E23794}" type="pres">
      <dgm:prSet presAssocID="{CD481B1D-7FB8-4BF4-938C-1C5EF7CE3CAE}" presName="vSp1" presStyleCnt="0"/>
      <dgm:spPr/>
    </dgm:pt>
    <dgm:pt modelId="{97AEFB74-822C-4675-A0AC-F2BD15C5B95C}" type="pres">
      <dgm:prSet presAssocID="{CD481B1D-7FB8-4BF4-938C-1C5EF7CE3CAE}" presName="simulatedConn" presStyleLbl="solidFgAcc1" presStyleIdx="0" presStyleCnt="2"/>
      <dgm:spPr/>
    </dgm:pt>
    <dgm:pt modelId="{0A40E9FB-ED31-467E-832C-7D12FBE8744D}" type="pres">
      <dgm:prSet presAssocID="{CD481B1D-7FB8-4BF4-938C-1C5EF7CE3CAE}" presName="vSp2" presStyleCnt="0"/>
      <dgm:spPr/>
    </dgm:pt>
    <dgm:pt modelId="{833A9990-D91C-4E06-BDD3-16D7A81601B8}" type="pres">
      <dgm:prSet presAssocID="{CD481B1D-7FB8-4BF4-938C-1C5EF7CE3CAE}" presName="sibTrans" presStyleCnt="0"/>
      <dgm:spPr/>
    </dgm:pt>
    <dgm:pt modelId="{197B1AEB-BC3D-4507-9FA7-8F0213227C7E}" type="pres">
      <dgm:prSet presAssocID="{5FF83BD5-CC4F-4DF5-A3DD-40355E25D432}" presName="compositeNode" presStyleCnt="0">
        <dgm:presLayoutVars>
          <dgm:bulletEnabled val="1"/>
        </dgm:presLayoutVars>
      </dgm:prSet>
      <dgm:spPr/>
    </dgm:pt>
    <dgm:pt modelId="{224A8AF8-8671-4F50-A1ED-749D0053BD93}" type="pres">
      <dgm:prSet presAssocID="{5FF83BD5-CC4F-4DF5-A3DD-40355E25D432}" presName="bgRect" presStyleLbl="node1" presStyleIdx="1" presStyleCnt="3"/>
      <dgm:spPr/>
      <dgm:t>
        <a:bodyPr/>
        <a:lstStyle/>
        <a:p>
          <a:endParaRPr lang="el-GR"/>
        </a:p>
      </dgm:t>
    </dgm:pt>
    <dgm:pt modelId="{62EE0C32-5AA8-4514-8D93-3B1390F3C593}" type="pres">
      <dgm:prSet presAssocID="{5FF83BD5-CC4F-4DF5-A3DD-40355E25D432}" presName="parentNode" presStyleLbl="node1" presStyleIdx="1" presStyleCnt="3">
        <dgm:presLayoutVars>
          <dgm:chMax val="0"/>
          <dgm:bulletEnabled val="1"/>
        </dgm:presLayoutVars>
      </dgm:prSet>
      <dgm:spPr/>
      <dgm:t>
        <a:bodyPr/>
        <a:lstStyle/>
        <a:p>
          <a:endParaRPr lang="el-GR"/>
        </a:p>
      </dgm:t>
    </dgm:pt>
    <dgm:pt modelId="{BAA6D3C8-D2A3-4E6C-88EA-9B3CE0937F64}" type="pres">
      <dgm:prSet presAssocID="{5FF83BD5-CC4F-4DF5-A3DD-40355E25D432}" presName="childNode" presStyleLbl="node1" presStyleIdx="1" presStyleCnt="3">
        <dgm:presLayoutVars>
          <dgm:bulletEnabled val="1"/>
        </dgm:presLayoutVars>
      </dgm:prSet>
      <dgm:spPr/>
      <dgm:t>
        <a:bodyPr/>
        <a:lstStyle/>
        <a:p>
          <a:endParaRPr lang="el-GR"/>
        </a:p>
      </dgm:t>
    </dgm:pt>
    <dgm:pt modelId="{E145999A-A483-4BE9-901B-221992C738A1}" type="pres">
      <dgm:prSet presAssocID="{BF862822-6D50-4FB7-B01F-D70DD210A627}" presName="hSp" presStyleCnt="0"/>
      <dgm:spPr/>
    </dgm:pt>
    <dgm:pt modelId="{69B36459-C5F5-4104-9DB8-5131382C282C}" type="pres">
      <dgm:prSet presAssocID="{BF862822-6D50-4FB7-B01F-D70DD210A627}" presName="vProcSp" presStyleCnt="0"/>
      <dgm:spPr/>
    </dgm:pt>
    <dgm:pt modelId="{F9CC8AB8-FE51-4499-AE0C-04C92A1027D8}" type="pres">
      <dgm:prSet presAssocID="{BF862822-6D50-4FB7-B01F-D70DD210A627}" presName="vSp1" presStyleCnt="0"/>
      <dgm:spPr/>
    </dgm:pt>
    <dgm:pt modelId="{89F1F7DE-48E3-4B75-AF1E-167C0D3D7AD5}" type="pres">
      <dgm:prSet presAssocID="{BF862822-6D50-4FB7-B01F-D70DD210A627}" presName="simulatedConn" presStyleLbl="solidFgAcc1" presStyleIdx="1" presStyleCnt="2"/>
      <dgm:spPr/>
    </dgm:pt>
    <dgm:pt modelId="{49DCC354-4148-4833-AE8A-EFB55EEB6BB8}" type="pres">
      <dgm:prSet presAssocID="{BF862822-6D50-4FB7-B01F-D70DD210A627}" presName="vSp2" presStyleCnt="0"/>
      <dgm:spPr/>
    </dgm:pt>
    <dgm:pt modelId="{9FAC9CF5-5153-40CC-995C-3A17B3F40F3E}" type="pres">
      <dgm:prSet presAssocID="{BF862822-6D50-4FB7-B01F-D70DD210A627}" presName="sibTrans" presStyleCnt="0"/>
      <dgm:spPr/>
    </dgm:pt>
    <dgm:pt modelId="{50089606-89A3-4A7B-8346-17BDD25AA82D}" type="pres">
      <dgm:prSet presAssocID="{A663C603-EFB0-4645-B058-AC31FC1828B8}" presName="compositeNode" presStyleCnt="0">
        <dgm:presLayoutVars>
          <dgm:bulletEnabled val="1"/>
        </dgm:presLayoutVars>
      </dgm:prSet>
      <dgm:spPr/>
    </dgm:pt>
    <dgm:pt modelId="{D1A536E8-7C04-4E36-8897-B72A2FF68939}" type="pres">
      <dgm:prSet presAssocID="{A663C603-EFB0-4645-B058-AC31FC1828B8}" presName="bgRect" presStyleLbl="node1" presStyleIdx="2" presStyleCnt="3"/>
      <dgm:spPr/>
      <dgm:t>
        <a:bodyPr/>
        <a:lstStyle/>
        <a:p>
          <a:endParaRPr lang="el-GR"/>
        </a:p>
      </dgm:t>
    </dgm:pt>
    <dgm:pt modelId="{94568553-D5EC-4ECC-8D05-2B810DA9F11D}" type="pres">
      <dgm:prSet presAssocID="{A663C603-EFB0-4645-B058-AC31FC1828B8}" presName="parentNode" presStyleLbl="node1" presStyleIdx="2" presStyleCnt="3">
        <dgm:presLayoutVars>
          <dgm:chMax val="0"/>
          <dgm:bulletEnabled val="1"/>
        </dgm:presLayoutVars>
      </dgm:prSet>
      <dgm:spPr/>
      <dgm:t>
        <a:bodyPr/>
        <a:lstStyle/>
        <a:p>
          <a:endParaRPr lang="el-GR"/>
        </a:p>
      </dgm:t>
    </dgm:pt>
    <dgm:pt modelId="{BE979A28-8DD5-4BCA-BABF-F71623D85473}" type="pres">
      <dgm:prSet presAssocID="{A663C603-EFB0-4645-B058-AC31FC1828B8}" presName="childNode" presStyleLbl="node1" presStyleIdx="2" presStyleCnt="3">
        <dgm:presLayoutVars>
          <dgm:bulletEnabled val="1"/>
        </dgm:presLayoutVars>
      </dgm:prSet>
      <dgm:spPr/>
      <dgm:t>
        <a:bodyPr/>
        <a:lstStyle/>
        <a:p>
          <a:endParaRPr lang="el-GR"/>
        </a:p>
      </dgm:t>
    </dgm:pt>
  </dgm:ptLst>
  <dgm:cxnLst>
    <dgm:cxn modelId="{0A752C5B-C0CC-4003-8B3D-69E64FB41023}" type="presOf" srcId="{4FFC5A72-2088-4BB4-B02B-96823FFA5675}" destId="{6441EA73-C158-49BB-8D7D-488145CCD7B0}" srcOrd="1" destOrd="0" presId="urn:microsoft.com/office/officeart/2005/8/layout/hProcess7#1"/>
    <dgm:cxn modelId="{3617ADED-2DB5-460B-808D-D49BAC3101EB}" type="presOf" srcId="{A663C603-EFB0-4645-B058-AC31FC1828B8}" destId="{D1A536E8-7C04-4E36-8897-B72A2FF68939}" srcOrd="0" destOrd="0" presId="urn:microsoft.com/office/officeart/2005/8/layout/hProcess7#1"/>
    <dgm:cxn modelId="{F18E3633-9909-4603-A6F8-3104AB951B8B}" srcId="{E5FFDFC4-425B-43A4-9A6C-C228ED3599A9}" destId="{A663C603-EFB0-4645-B058-AC31FC1828B8}" srcOrd="2" destOrd="0" parTransId="{4B9165F3-E008-4155-B6EF-1EB333A54F2F}" sibTransId="{FFB7D485-D176-414F-8C37-C22AD23F6D87}"/>
    <dgm:cxn modelId="{43A349FA-7421-4BC7-97ED-5B9572467E6C}" type="presOf" srcId="{4FFC5A72-2088-4BB4-B02B-96823FFA5675}" destId="{EA136033-4715-4662-BF08-AB14E7356A7A}" srcOrd="0" destOrd="0" presId="urn:microsoft.com/office/officeart/2005/8/layout/hProcess7#1"/>
    <dgm:cxn modelId="{8B6F6C7A-7190-4F96-9BB6-D14D0E7F1E3A}" type="presOf" srcId="{5FF83BD5-CC4F-4DF5-A3DD-40355E25D432}" destId="{62EE0C32-5AA8-4514-8D93-3B1390F3C593}" srcOrd="1" destOrd="0" presId="urn:microsoft.com/office/officeart/2005/8/layout/hProcess7#1"/>
    <dgm:cxn modelId="{8934F042-1F48-4EF6-9385-BAC3FFA7C294}" srcId="{4FFC5A72-2088-4BB4-B02B-96823FFA5675}" destId="{D294C344-DCCF-41FC-BC83-5B07DA3E093E}" srcOrd="0" destOrd="0" parTransId="{E57A4DDD-37FA-41D2-B14A-2DFA0EEAABF9}" sibTransId="{BE526DB1-7ABD-481A-8D06-3AEE5CF0E0EF}"/>
    <dgm:cxn modelId="{3797887C-4FB0-47FA-A08B-7C3E31D07071}" srcId="{A663C603-EFB0-4645-B058-AC31FC1828B8}" destId="{CE4FD6B6-905E-4B30-9FD4-43B634CA6BF9}" srcOrd="2" destOrd="0" parTransId="{71F2EE1E-0509-4D8F-8379-C4E859A37342}" sibTransId="{94480A95-C72C-46AC-8593-1A934E463450}"/>
    <dgm:cxn modelId="{577B74CF-14CB-446A-B4C9-17FF9F2C15F4}" srcId="{E5FFDFC4-425B-43A4-9A6C-C228ED3599A9}" destId="{4FFC5A72-2088-4BB4-B02B-96823FFA5675}" srcOrd="0" destOrd="0" parTransId="{E271BF30-008A-45E8-8373-FABF4E0319F1}" sibTransId="{CD481B1D-7FB8-4BF4-938C-1C5EF7CE3CAE}"/>
    <dgm:cxn modelId="{A9BAD37C-3105-4912-AFAD-A0710450E7F9}" srcId="{E5FFDFC4-425B-43A4-9A6C-C228ED3599A9}" destId="{5FF83BD5-CC4F-4DF5-A3DD-40355E25D432}" srcOrd="1" destOrd="0" parTransId="{BD9F1A32-EDFC-4EEF-8DFE-E41663B8568E}" sibTransId="{BF862822-6D50-4FB7-B01F-D70DD210A627}"/>
    <dgm:cxn modelId="{B23B6B36-C2A7-4DD2-BB2E-FBDED65E5EEE}" type="presOf" srcId="{5FF83BD5-CC4F-4DF5-A3DD-40355E25D432}" destId="{224A8AF8-8671-4F50-A1ED-749D0053BD93}" srcOrd="0" destOrd="0" presId="urn:microsoft.com/office/officeart/2005/8/layout/hProcess7#1"/>
    <dgm:cxn modelId="{D8658748-F2F1-4268-AF67-37D0D138552B}" type="presOf" srcId="{A663C603-EFB0-4645-B058-AC31FC1828B8}" destId="{94568553-D5EC-4ECC-8D05-2B810DA9F11D}" srcOrd="1" destOrd="0" presId="urn:microsoft.com/office/officeart/2005/8/layout/hProcess7#1"/>
    <dgm:cxn modelId="{725C90A5-1875-4232-B311-F7BB60F61808}" srcId="{5FF83BD5-CC4F-4DF5-A3DD-40355E25D432}" destId="{921A2912-9FC8-4681-BF29-6FE9F54024C6}" srcOrd="0" destOrd="0" parTransId="{F23962BC-FE4B-4817-A528-F6C0035BEABD}" sibTransId="{961E375F-30C9-4A73-94D2-4167081A75E6}"/>
    <dgm:cxn modelId="{D3C04CD9-B114-4332-A590-ED3ACEAF705B}" type="presOf" srcId="{921A2912-9FC8-4681-BF29-6FE9F54024C6}" destId="{BAA6D3C8-D2A3-4E6C-88EA-9B3CE0937F64}" srcOrd="0" destOrd="0" presId="urn:microsoft.com/office/officeart/2005/8/layout/hProcess7#1"/>
    <dgm:cxn modelId="{89A51FCE-2130-4541-BBF4-64CBB6BD29EB}" type="presOf" srcId="{C22217F6-F670-4657-BCF0-39965519A40F}" destId="{41EB3E43-5FF5-4363-997F-72F940B42B67}" srcOrd="0" destOrd="1" presId="urn:microsoft.com/office/officeart/2005/8/layout/hProcess7#1"/>
    <dgm:cxn modelId="{768AE222-051A-43E1-99D1-D0B511435465}" type="presOf" srcId="{D294C344-DCCF-41FC-BC83-5B07DA3E093E}" destId="{41EB3E43-5FF5-4363-997F-72F940B42B67}" srcOrd="0" destOrd="0" presId="urn:microsoft.com/office/officeart/2005/8/layout/hProcess7#1"/>
    <dgm:cxn modelId="{66B3DC6A-CE61-4386-9545-206F69C6B1C7}" type="presOf" srcId="{929F9C25-0122-4FDD-A04A-390F36E1F7C5}" destId="{BAA6D3C8-D2A3-4E6C-88EA-9B3CE0937F64}" srcOrd="0" destOrd="2" presId="urn:microsoft.com/office/officeart/2005/8/layout/hProcess7#1"/>
    <dgm:cxn modelId="{8D9343BD-077F-421D-8322-25CF0804FB0F}" srcId="{5FF83BD5-CC4F-4DF5-A3DD-40355E25D432}" destId="{929F9C25-0122-4FDD-A04A-390F36E1F7C5}" srcOrd="2" destOrd="0" parTransId="{C76F7912-858B-4D2F-B872-0777EDCDDFCB}" sibTransId="{11907366-5019-4EF3-8EE3-B7C1A4DD3873}"/>
    <dgm:cxn modelId="{2E72E998-3BEA-45C9-87FD-88A7CED22CB4}" srcId="{A663C603-EFB0-4645-B058-AC31FC1828B8}" destId="{210E372A-6EE6-48A5-B168-E2BDE4D359BA}" srcOrd="0" destOrd="0" parTransId="{62994A3C-41A4-4CBF-A702-F48B09DE7D01}" sibTransId="{ADDE5B77-0004-4AAD-B8CC-F3C9172806CE}"/>
    <dgm:cxn modelId="{F65F4C78-900C-434D-905C-CF2EB33F2F61}" srcId="{4FFC5A72-2088-4BB4-B02B-96823FFA5675}" destId="{C22217F6-F670-4657-BCF0-39965519A40F}" srcOrd="1" destOrd="0" parTransId="{5B7D5D1D-B51B-457D-A59E-9823CFAE33E9}" sibTransId="{16EBE7B5-875A-4BB4-941C-FE1B7FCA876A}"/>
    <dgm:cxn modelId="{C25250ED-A68F-4903-9117-A1824688C7D8}" type="presOf" srcId="{281F55E9-8538-4A39-8001-5394AC51DFA5}" destId="{BAA6D3C8-D2A3-4E6C-88EA-9B3CE0937F64}" srcOrd="0" destOrd="1" presId="urn:microsoft.com/office/officeart/2005/8/layout/hProcess7#1"/>
    <dgm:cxn modelId="{5BF7ADA0-DCEC-486D-B5BE-1895A0D88093}" srcId="{A663C603-EFB0-4645-B058-AC31FC1828B8}" destId="{38A8371E-304F-41B2-90CD-C0CC958F6ED2}" srcOrd="1" destOrd="0" parTransId="{560E09A3-DA76-4317-B064-97D1BB506748}" sibTransId="{DE98D7F2-2F78-407E-877C-51C63E8C2DA8}"/>
    <dgm:cxn modelId="{FD87E539-F0B9-4F0E-AF73-A1CF2005FB77}" type="presOf" srcId="{E5FFDFC4-425B-43A4-9A6C-C228ED3599A9}" destId="{59D6FBB7-119D-452C-B36B-B5BD75FF4723}" srcOrd="0" destOrd="0" presId="urn:microsoft.com/office/officeart/2005/8/layout/hProcess7#1"/>
    <dgm:cxn modelId="{98B8416F-7E68-47C0-91AF-EBF4430CA0A7}" type="presOf" srcId="{CE4FD6B6-905E-4B30-9FD4-43B634CA6BF9}" destId="{BE979A28-8DD5-4BCA-BABF-F71623D85473}" srcOrd="0" destOrd="2" presId="urn:microsoft.com/office/officeart/2005/8/layout/hProcess7#1"/>
    <dgm:cxn modelId="{9E80577B-2548-448A-A71B-A12E88CAC2C5}" type="presOf" srcId="{38A8371E-304F-41B2-90CD-C0CC958F6ED2}" destId="{BE979A28-8DD5-4BCA-BABF-F71623D85473}" srcOrd="0" destOrd="1" presId="urn:microsoft.com/office/officeart/2005/8/layout/hProcess7#1"/>
    <dgm:cxn modelId="{ADBE4461-6236-4B99-BFC2-2857D45638AE}" srcId="{5FF83BD5-CC4F-4DF5-A3DD-40355E25D432}" destId="{281F55E9-8538-4A39-8001-5394AC51DFA5}" srcOrd="1" destOrd="0" parTransId="{1565C127-0EE6-45DC-9AEE-299EA541282D}" sibTransId="{FFF23602-585E-406B-99D1-D7078D365682}"/>
    <dgm:cxn modelId="{23061B7A-6718-479C-A506-4C00A8D18D1E}" type="presOf" srcId="{210E372A-6EE6-48A5-B168-E2BDE4D359BA}" destId="{BE979A28-8DD5-4BCA-BABF-F71623D85473}" srcOrd="0" destOrd="0" presId="urn:microsoft.com/office/officeart/2005/8/layout/hProcess7#1"/>
    <dgm:cxn modelId="{ACBBFD6D-9345-45DE-A47D-83F23A3B70DA}" type="presParOf" srcId="{59D6FBB7-119D-452C-B36B-B5BD75FF4723}" destId="{04D5016D-B400-473E-BB81-E00246E4EA9B}" srcOrd="0" destOrd="0" presId="urn:microsoft.com/office/officeart/2005/8/layout/hProcess7#1"/>
    <dgm:cxn modelId="{F4A1AFCA-A32F-4638-AA76-18CE1961FAB1}" type="presParOf" srcId="{04D5016D-B400-473E-BB81-E00246E4EA9B}" destId="{EA136033-4715-4662-BF08-AB14E7356A7A}" srcOrd="0" destOrd="0" presId="urn:microsoft.com/office/officeart/2005/8/layout/hProcess7#1"/>
    <dgm:cxn modelId="{7D31D047-F37A-4944-B56A-842D2126CDA0}" type="presParOf" srcId="{04D5016D-B400-473E-BB81-E00246E4EA9B}" destId="{6441EA73-C158-49BB-8D7D-488145CCD7B0}" srcOrd="1" destOrd="0" presId="urn:microsoft.com/office/officeart/2005/8/layout/hProcess7#1"/>
    <dgm:cxn modelId="{658B28CE-36E0-4654-B8EB-EDE0E5A7C8FB}" type="presParOf" srcId="{04D5016D-B400-473E-BB81-E00246E4EA9B}" destId="{41EB3E43-5FF5-4363-997F-72F940B42B67}" srcOrd="2" destOrd="0" presId="urn:microsoft.com/office/officeart/2005/8/layout/hProcess7#1"/>
    <dgm:cxn modelId="{55770E7F-1C59-4733-B152-F5A7CA16ED68}" type="presParOf" srcId="{59D6FBB7-119D-452C-B36B-B5BD75FF4723}" destId="{74B9CA73-7407-454F-A49B-085CFEE92176}" srcOrd="1" destOrd="0" presId="urn:microsoft.com/office/officeart/2005/8/layout/hProcess7#1"/>
    <dgm:cxn modelId="{59C4AC4B-072A-45DE-B9FA-496FA05ABAEC}" type="presParOf" srcId="{59D6FBB7-119D-452C-B36B-B5BD75FF4723}" destId="{1806B396-46B8-47A0-84CB-6FF91615B406}" srcOrd="2" destOrd="0" presId="urn:microsoft.com/office/officeart/2005/8/layout/hProcess7#1"/>
    <dgm:cxn modelId="{CE177399-BCBC-48EF-ACE2-E72A5030D80A}" type="presParOf" srcId="{1806B396-46B8-47A0-84CB-6FF91615B406}" destId="{CE3039DD-DC9C-4F69-BBF1-8C3B53E23794}" srcOrd="0" destOrd="0" presId="urn:microsoft.com/office/officeart/2005/8/layout/hProcess7#1"/>
    <dgm:cxn modelId="{182DEC32-8484-4833-971D-761B1DDBA4F7}" type="presParOf" srcId="{1806B396-46B8-47A0-84CB-6FF91615B406}" destId="{97AEFB74-822C-4675-A0AC-F2BD15C5B95C}" srcOrd="1" destOrd="0" presId="urn:microsoft.com/office/officeart/2005/8/layout/hProcess7#1"/>
    <dgm:cxn modelId="{BD2B667B-AAEA-4019-8B5C-F8D88763A90F}" type="presParOf" srcId="{1806B396-46B8-47A0-84CB-6FF91615B406}" destId="{0A40E9FB-ED31-467E-832C-7D12FBE8744D}" srcOrd="2" destOrd="0" presId="urn:microsoft.com/office/officeart/2005/8/layout/hProcess7#1"/>
    <dgm:cxn modelId="{211FE7EA-C109-498A-9FA8-27AD83A3D7C5}" type="presParOf" srcId="{59D6FBB7-119D-452C-B36B-B5BD75FF4723}" destId="{833A9990-D91C-4E06-BDD3-16D7A81601B8}" srcOrd="3" destOrd="0" presId="urn:microsoft.com/office/officeart/2005/8/layout/hProcess7#1"/>
    <dgm:cxn modelId="{680FBD44-7967-4600-BB3E-148EE008AD6C}" type="presParOf" srcId="{59D6FBB7-119D-452C-B36B-B5BD75FF4723}" destId="{197B1AEB-BC3D-4507-9FA7-8F0213227C7E}" srcOrd="4" destOrd="0" presId="urn:microsoft.com/office/officeart/2005/8/layout/hProcess7#1"/>
    <dgm:cxn modelId="{5CAAD6FB-6110-4415-B84D-97C8A91E7B44}" type="presParOf" srcId="{197B1AEB-BC3D-4507-9FA7-8F0213227C7E}" destId="{224A8AF8-8671-4F50-A1ED-749D0053BD93}" srcOrd="0" destOrd="0" presId="urn:microsoft.com/office/officeart/2005/8/layout/hProcess7#1"/>
    <dgm:cxn modelId="{2FB4D70F-88CD-435F-8CAA-EF33677DA41E}" type="presParOf" srcId="{197B1AEB-BC3D-4507-9FA7-8F0213227C7E}" destId="{62EE0C32-5AA8-4514-8D93-3B1390F3C593}" srcOrd="1" destOrd="0" presId="urn:microsoft.com/office/officeart/2005/8/layout/hProcess7#1"/>
    <dgm:cxn modelId="{DC93565B-6331-4BC4-A5BF-2B51485E3799}" type="presParOf" srcId="{197B1AEB-BC3D-4507-9FA7-8F0213227C7E}" destId="{BAA6D3C8-D2A3-4E6C-88EA-9B3CE0937F64}" srcOrd="2" destOrd="0" presId="urn:microsoft.com/office/officeart/2005/8/layout/hProcess7#1"/>
    <dgm:cxn modelId="{D6AAC9E5-252C-4711-AD14-B725BDBC3E8D}" type="presParOf" srcId="{59D6FBB7-119D-452C-B36B-B5BD75FF4723}" destId="{E145999A-A483-4BE9-901B-221992C738A1}" srcOrd="5" destOrd="0" presId="urn:microsoft.com/office/officeart/2005/8/layout/hProcess7#1"/>
    <dgm:cxn modelId="{A486AE75-C2D3-4564-B74A-03D2A9A1D322}" type="presParOf" srcId="{59D6FBB7-119D-452C-B36B-B5BD75FF4723}" destId="{69B36459-C5F5-4104-9DB8-5131382C282C}" srcOrd="6" destOrd="0" presId="urn:microsoft.com/office/officeart/2005/8/layout/hProcess7#1"/>
    <dgm:cxn modelId="{088D3A43-EA8D-4029-B876-F7A3AF923847}" type="presParOf" srcId="{69B36459-C5F5-4104-9DB8-5131382C282C}" destId="{F9CC8AB8-FE51-4499-AE0C-04C92A1027D8}" srcOrd="0" destOrd="0" presId="urn:microsoft.com/office/officeart/2005/8/layout/hProcess7#1"/>
    <dgm:cxn modelId="{4634637F-7956-41B3-9273-E81741BE9BDF}" type="presParOf" srcId="{69B36459-C5F5-4104-9DB8-5131382C282C}" destId="{89F1F7DE-48E3-4B75-AF1E-167C0D3D7AD5}" srcOrd="1" destOrd="0" presId="urn:microsoft.com/office/officeart/2005/8/layout/hProcess7#1"/>
    <dgm:cxn modelId="{15DD6BDC-0005-4FB2-9E5E-2F155B5B0D4F}" type="presParOf" srcId="{69B36459-C5F5-4104-9DB8-5131382C282C}" destId="{49DCC354-4148-4833-AE8A-EFB55EEB6BB8}" srcOrd="2" destOrd="0" presId="urn:microsoft.com/office/officeart/2005/8/layout/hProcess7#1"/>
    <dgm:cxn modelId="{DF351F4D-864D-4863-B348-2AC309A9C6D5}" type="presParOf" srcId="{59D6FBB7-119D-452C-B36B-B5BD75FF4723}" destId="{9FAC9CF5-5153-40CC-995C-3A17B3F40F3E}" srcOrd="7" destOrd="0" presId="urn:microsoft.com/office/officeart/2005/8/layout/hProcess7#1"/>
    <dgm:cxn modelId="{AEB368ED-4E05-4240-99C3-6FF764DF3B75}" type="presParOf" srcId="{59D6FBB7-119D-452C-B36B-B5BD75FF4723}" destId="{50089606-89A3-4A7B-8346-17BDD25AA82D}" srcOrd="8" destOrd="0" presId="urn:microsoft.com/office/officeart/2005/8/layout/hProcess7#1"/>
    <dgm:cxn modelId="{95570116-6F3E-44B0-A792-9115B3176774}" type="presParOf" srcId="{50089606-89A3-4A7B-8346-17BDD25AA82D}" destId="{D1A536E8-7C04-4E36-8897-B72A2FF68939}" srcOrd="0" destOrd="0" presId="urn:microsoft.com/office/officeart/2005/8/layout/hProcess7#1"/>
    <dgm:cxn modelId="{070BD341-C4D5-4E3C-A476-6F8E08B2D479}" type="presParOf" srcId="{50089606-89A3-4A7B-8346-17BDD25AA82D}" destId="{94568553-D5EC-4ECC-8D05-2B810DA9F11D}" srcOrd="1" destOrd="0" presId="urn:microsoft.com/office/officeart/2005/8/layout/hProcess7#1"/>
    <dgm:cxn modelId="{C9D69D28-E106-4BFC-8977-5DF08DF48966}" type="presParOf" srcId="{50089606-89A3-4A7B-8346-17BDD25AA82D}" destId="{BE979A28-8DD5-4BCA-BABF-F71623D85473}" srcOrd="2" destOrd="0" presId="urn:microsoft.com/office/officeart/2005/8/layout/hProcess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87DF6-7292-41D2-8C91-BA8041CAD216}">
      <dsp:nvSpPr>
        <dsp:cNvPr id="0" name=""/>
        <dsp:cNvSpPr/>
      </dsp:nvSpPr>
      <dsp:spPr>
        <a:xfrm>
          <a:off x="308160" y="1623"/>
          <a:ext cx="2740391" cy="1124646"/>
        </a:xfrm>
        <a:prstGeom prst="roundRect">
          <a:avLst>
            <a:gd name="adj" fmla="val 10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n-US" sz="4000" b="0" kern="1200" baseline="0" dirty="0" smtClean="0">
              <a:solidFill>
                <a:schemeClr val="lt1"/>
              </a:solidFill>
              <a:latin typeface="+mn-lt"/>
              <a:ea typeface="+mn-ea"/>
              <a:cs typeface="+mn-cs"/>
            </a:rPr>
            <a:t>Implicit</a:t>
          </a:r>
          <a:endParaRPr lang="el-GR" sz="4000" b="0" kern="1200" dirty="0"/>
        </a:p>
      </dsp:txBody>
      <dsp:txXfrm>
        <a:off x="341100" y="34563"/>
        <a:ext cx="2674511" cy="1058766"/>
      </dsp:txXfrm>
    </dsp:sp>
    <dsp:sp modelId="{1228BFFE-49F8-4C98-AFD6-6E1CC2C85107}">
      <dsp:nvSpPr>
        <dsp:cNvPr id="0" name=""/>
        <dsp:cNvSpPr/>
      </dsp:nvSpPr>
      <dsp:spPr>
        <a:xfrm>
          <a:off x="582199" y="1126270"/>
          <a:ext cx="274039" cy="779408"/>
        </a:xfrm>
        <a:custGeom>
          <a:avLst/>
          <a:gdLst/>
          <a:ahLst/>
          <a:cxnLst/>
          <a:rect l="0" t="0" r="0" b="0"/>
          <a:pathLst>
            <a:path>
              <a:moveTo>
                <a:pt x="0" y="0"/>
              </a:moveTo>
              <a:lnTo>
                <a:pt x="0" y="779408"/>
              </a:lnTo>
              <a:lnTo>
                <a:pt x="274039" y="77940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D7572917-FAE8-4C79-9662-8872EB939C88}">
      <dsp:nvSpPr>
        <dsp:cNvPr id="0" name=""/>
        <dsp:cNvSpPr/>
      </dsp:nvSpPr>
      <dsp:spPr>
        <a:xfrm>
          <a:off x="856238" y="1602251"/>
          <a:ext cx="1532246" cy="606856"/>
        </a:xfrm>
        <a:prstGeom prst="roundRect">
          <a:avLst>
            <a:gd name="adj" fmla="val 10000"/>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i="1" kern="1200" baseline="0" dirty="0" smtClean="0">
              <a:solidFill>
                <a:schemeClr val="dk1"/>
              </a:solidFill>
              <a:latin typeface="+mn-lt"/>
              <a:ea typeface="+mn-ea"/>
              <a:cs typeface="+mn-cs"/>
            </a:rPr>
            <a:t>vertical</a:t>
          </a:r>
          <a:endParaRPr lang="el-GR" sz="2400" kern="1200" dirty="0"/>
        </a:p>
      </dsp:txBody>
      <dsp:txXfrm>
        <a:off x="874012" y="1620025"/>
        <a:ext cx="1496698" cy="571308"/>
      </dsp:txXfrm>
    </dsp:sp>
    <dsp:sp modelId="{81C7A9D1-EB19-4AF3-8596-90BADDB136A2}">
      <dsp:nvSpPr>
        <dsp:cNvPr id="0" name=""/>
        <dsp:cNvSpPr/>
      </dsp:nvSpPr>
      <dsp:spPr>
        <a:xfrm>
          <a:off x="582199" y="1126270"/>
          <a:ext cx="274039" cy="2510778"/>
        </a:xfrm>
        <a:custGeom>
          <a:avLst/>
          <a:gdLst/>
          <a:ahLst/>
          <a:cxnLst/>
          <a:rect l="0" t="0" r="0" b="0"/>
          <a:pathLst>
            <a:path>
              <a:moveTo>
                <a:pt x="0" y="0"/>
              </a:moveTo>
              <a:lnTo>
                <a:pt x="0" y="2510778"/>
              </a:lnTo>
              <a:lnTo>
                <a:pt x="274039" y="251077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B6885E6F-7D17-4587-974B-5C1CCCDE3C92}">
      <dsp:nvSpPr>
        <dsp:cNvPr id="0" name=""/>
        <dsp:cNvSpPr/>
      </dsp:nvSpPr>
      <dsp:spPr>
        <a:xfrm>
          <a:off x="856238" y="2685088"/>
          <a:ext cx="3046275" cy="1903922"/>
        </a:xfrm>
        <a:prstGeom prst="roundRect">
          <a:avLst>
            <a:gd name="adj" fmla="val 10000"/>
          </a:avLst>
        </a:prstGeom>
        <a:blipFill rotWithShape="0">
          <a:blip xmlns:r="http://schemas.openxmlformats.org/officeDocument/2006/relationships" r:embed="rId1"/>
          <a:tile tx="0" ty="0" sx="100000" sy="100000" flip="none" algn="tl"/>
        </a:blip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dk1"/>
              </a:solidFill>
              <a:latin typeface="+mn-lt"/>
              <a:ea typeface="+mn-ea"/>
              <a:cs typeface="+mn-cs"/>
            </a:rPr>
            <a:t>involve a </a:t>
          </a:r>
          <a:r>
            <a:rPr lang="en-US" sz="2400" b="1" kern="1200" baseline="0" dirty="0" smtClean="0">
              <a:solidFill>
                <a:schemeClr val="dk1"/>
              </a:solidFill>
              <a:latin typeface="+mn-lt"/>
              <a:ea typeface="+mn-ea"/>
              <a:cs typeface="+mn-cs"/>
            </a:rPr>
            <a:t>single occurrence </a:t>
          </a:r>
          <a:r>
            <a:rPr lang="en-US" sz="2400" kern="1200" baseline="0" dirty="0" smtClean="0">
              <a:solidFill>
                <a:schemeClr val="dk1"/>
              </a:solidFill>
              <a:latin typeface="+mn-lt"/>
              <a:ea typeface="+mn-ea"/>
              <a:cs typeface="+mn-cs"/>
            </a:rPr>
            <a:t>of a word and evoke more than one meaning</a:t>
          </a:r>
          <a:endParaRPr lang="el-GR" sz="2400" kern="1200" dirty="0"/>
        </a:p>
      </dsp:txBody>
      <dsp:txXfrm>
        <a:off x="912002" y="2740852"/>
        <a:ext cx="2934747" cy="1792394"/>
      </dsp:txXfrm>
    </dsp:sp>
    <dsp:sp modelId="{4EE0B477-CF14-4EF7-AE68-9748F2445450}">
      <dsp:nvSpPr>
        <dsp:cNvPr id="0" name=""/>
        <dsp:cNvSpPr/>
      </dsp:nvSpPr>
      <dsp:spPr>
        <a:xfrm>
          <a:off x="4366119" y="1623"/>
          <a:ext cx="2441780" cy="1124646"/>
        </a:xfrm>
        <a:prstGeom prst="roundRect">
          <a:avLst>
            <a:gd name="adj" fmla="val 10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b="0" i="0" kern="1200" baseline="0" dirty="0" smtClean="0">
              <a:solidFill>
                <a:schemeClr val="lt1"/>
              </a:solidFill>
              <a:latin typeface="+mn-lt"/>
              <a:ea typeface="+mn-ea"/>
              <a:cs typeface="+mn-cs"/>
            </a:rPr>
            <a:t>Explicit</a:t>
          </a:r>
          <a:endParaRPr lang="el-GR" sz="3600" b="0" kern="1200" dirty="0"/>
        </a:p>
      </dsp:txBody>
      <dsp:txXfrm>
        <a:off x="4399059" y="34563"/>
        <a:ext cx="2375900" cy="1058766"/>
      </dsp:txXfrm>
    </dsp:sp>
    <dsp:sp modelId="{13221C6A-7A07-4742-8ECF-2AAAAB11C1BC}">
      <dsp:nvSpPr>
        <dsp:cNvPr id="0" name=""/>
        <dsp:cNvSpPr/>
      </dsp:nvSpPr>
      <dsp:spPr>
        <a:xfrm>
          <a:off x="4610297" y="1126270"/>
          <a:ext cx="244178" cy="788347"/>
        </a:xfrm>
        <a:custGeom>
          <a:avLst/>
          <a:gdLst/>
          <a:ahLst/>
          <a:cxnLst/>
          <a:rect l="0" t="0" r="0" b="0"/>
          <a:pathLst>
            <a:path>
              <a:moveTo>
                <a:pt x="0" y="0"/>
              </a:moveTo>
              <a:lnTo>
                <a:pt x="0" y="788347"/>
              </a:lnTo>
              <a:lnTo>
                <a:pt x="244178" y="788347"/>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0ECAAAA0-EDC9-4F56-B85C-5D9D3EF48B04}">
      <dsp:nvSpPr>
        <dsp:cNvPr id="0" name=""/>
        <dsp:cNvSpPr/>
      </dsp:nvSpPr>
      <dsp:spPr>
        <a:xfrm>
          <a:off x="4854475" y="1602251"/>
          <a:ext cx="1767114" cy="624734"/>
        </a:xfrm>
        <a:prstGeom prst="roundRect">
          <a:avLst>
            <a:gd name="adj" fmla="val 10000"/>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i="1" kern="1200" baseline="0" dirty="0" smtClean="0">
              <a:solidFill>
                <a:schemeClr val="dk1"/>
              </a:solidFill>
              <a:latin typeface="+mn-lt"/>
              <a:ea typeface="+mn-ea"/>
              <a:cs typeface="+mn-cs"/>
            </a:rPr>
            <a:t>horizontal</a:t>
          </a:r>
          <a:endParaRPr lang="el-GR" sz="2400" kern="1200" dirty="0"/>
        </a:p>
      </dsp:txBody>
      <dsp:txXfrm>
        <a:off x="4872773" y="1620549"/>
        <a:ext cx="1730518" cy="588138"/>
      </dsp:txXfrm>
    </dsp:sp>
    <dsp:sp modelId="{6233DCC1-20A2-457D-9FDF-653EAB83AD36}">
      <dsp:nvSpPr>
        <dsp:cNvPr id="0" name=""/>
        <dsp:cNvSpPr/>
      </dsp:nvSpPr>
      <dsp:spPr>
        <a:xfrm>
          <a:off x="4610297" y="1126270"/>
          <a:ext cx="244178" cy="2528656"/>
        </a:xfrm>
        <a:custGeom>
          <a:avLst/>
          <a:gdLst/>
          <a:ahLst/>
          <a:cxnLst/>
          <a:rect l="0" t="0" r="0" b="0"/>
          <a:pathLst>
            <a:path>
              <a:moveTo>
                <a:pt x="0" y="0"/>
              </a:moveTo>
              <a:lnTo>
                <a:pt x="0" y="2528656"/>
              </a:lnTo>
              <a:lnTo>
                <a:pt x="244178" y="2528656"/>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81C2020B-1E6C-4951-907F-3A610A64F7F7}">
      <dsp:nvSpPr>
        <dsp:cNvPr id="0" name=""/>
        <dsp:cNvSpPr/>
      </dsp:nvSpPr>
      <dsp:spPr>
        <a:xfrm>
          <a:off x="4854475" y="2702965"/>
          <a:ext cx="3046275" cy="1903922"/>
        </a:xfrm>
        <a:prstGeom prst="roundRect">
          <a:avLst>
            <a:gd name="adj" fmla="val 10000"/>
          </a:avLst>
        </a:prstGeom>
        <a:blipFill rotWithShape="0">
          <a:blip xmlns:r="http://schemas.openxmlformats.org/officeDocument/2006/relationships" r:embed="rId1"/>
          <a:tile tx="0" ty="0" sx="100000" sy="100000" flip="none" algn="tl"/>
        </a:blip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dk1"/>
              </a:solidFill>
              <a:latin typeface="+mn-lt"/>
              <a:ea typeface="+mn-ea"/>
              <a:cs typeface="+mn-cs"/>
            </a:rPr>
            <a:t>present two or </a:t>
          </a:r>
          <a:r>
            <a:rPr lang="en-US" sz="2400" b="1" kern="1200" baseline="0" dirty="0" smtClean="0">
              <a:solidFill>
                <a:schemeClr val="dk1"/>
              </a:solidFill>
              <a:latin typeface="+mn-lt"/>
              <a:ea typeface="+mn-ea"/>
              <a:cs typeface="+mn-cs"/>
            </a:rPr>
            <a:t>more occurrences </a:t>
          </a:r>
          <a:r>
            <a:rPr lang="en-US" sz="2400" kern="1200" baseline="0" dirty="0" smtClean="0">
              <a:solidFill>
                <a:schemeClr val="dk1"/>
              </a:solidFill>
              <a:latin typeface="+mn-lt"/>
              <a:ea typeface="+mn-ea"/>
              <a:cs typeface="+mn-cs"/>
            </a:rPr>
            <a:t>of the original word, with a different meaning at each occurrence</a:t>
          </a:r>
          <a:endParaRPr lang="el-GR" sz="2400" kern="1200" dirty="0"/>
        </a:p>
      </dsp:txBody>
      <dsp:txXfrm>
        <a:off x="4910239" y="2758729"/>
        <a:ext cx="2934747" cy="1792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36033-4715-4662-BF08-AB14E7356A7A}">
      <dsp:nvSpPr>
        <dsp:cNvPr id="0" name=""/>
        <dsp:cNvSpPr/>
      </dsp:nvSpPr>
      <dsp:spPr>
        <a:xfrm>
          <a:off x="622" y="654834"/>
          <a:ext cx="2680245" cy="3216294"/>
        </a:xfrm>
        <a:prstGeom prst="roundRect">
          <a:avLst>
            <a:gd name="adj" fmla="val 5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r>
            <a:rPr lang="en-US" sz="2200" b="1" kern="1200" dirty="0" smtClean="0">
              <a:solidFill>
                <a:schemeClr val="bg1"/>
              </a:solidFill>
            </a:rPr>
            <a:t>G. </a:t>
          </a:r>
          <a:r>
            <a:rPr lang="en-US" sz="2200" b="1" kern="1200" dirty="0" err="1" smtClean="0">
              <a:solidFill>
                <a:schemeClr val="bg1"/>
              </a:solidFill>
            </a:rPr>
            <a:t>Toury</a:t>
          </a:r>
          <a:r>
            <a:rPr lang="en-US" sz="2200" b="1" kern="1200" dirty="0" smtClean="0">
              <a:solidFill>
                <a:schemeClr val="bg1"/>
              </a:solidFill>
            </a:rPr>
            <a:t> 1995</a:t>
          </a:r>
          <a:endParaRPr lang="el-GR" sz="2200" b="1" kern="1200" dirty="0">
            <a:solidFill>
              <a:schemeClr val="bg1"/>
            </a:solidFill>
          </a:endParaRPr>
        </a:p>
      </dsp:txBody>
      <dsp:txXfrm rot="16200000">
        <a:off x="-1050033" y="1705490"/>
        <a:ext cx="2637361" cy="536049"/>
      </dsp:txXfrm>
    </dsp:sp>
    <dsp:sp modelId="{41EB3E43-5FF5-4363-997F-72F940B42B67}">
      <dsp:nvSpPr>
        <dsp:cNvPr id="0" name=""/>
        <dsp:cNvSpPr/>
      </dsp:nvSpPr>
      <dsp:spPr>
        <a:xfrm>
          <a:off x="536671" y="654834"/>
          <a:ext cx="1996783" cy="3216294"/>
        </a:xfrm>
        <a:prstGeom prst="rect">
          <a:avLst/>
        </a:prstGeom>
        <a:noFill/>
        <a:ln w="11429" cap="flat" cmpd="sng" algn="ctr">
          <a:noFill/>
          <a:prstDash val="sysDash"/>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US" sz="2200" kern="1200" dirty="0" smtClean="0"/>
            <a:t>Changing needs and interests of receiving culture </a:t>
          </a:r>
          <a:endParaRPr lang="el-GR" sz="2200" kern="1200" dirty="0"/>
        </a:p>
        <a:p>
          <a:pPr lvl="0" algn="l" defTabSz="977900">
            <a:lnSpc>
              <a:spcPct val="90000"/>
            </a:lnSpc>
            <a:spcBef>
              <a:spcPct val="0"/>
            </a:spcBef>
            <a:spcAft>
              <a:spcPct val="35000"/>
            </a:spcAft>
          </a:pPr>
          <a:r>
            <a:rPr lang="en-US" sz="2200" kern="1200" smtClean="0"/>
            <a:t>The “social discourse” of target society</a:t>
          </a:r>
          <a:endParaRPr lang="el-GR" sz="2200" kern="1200" dirty="0"/>
        </a:p>
      </dsp:txBody>
      <dsp:txXfrm>
        <a:off x="536671" y="654834"/>
        <a:ext cx="1996783" cy="3216294"/>
      </dsp:txXfrm>
    </dsp:sp>
    <dsp:sp modelId="{224A8AF8-8671-4F50-A1ED-749D0053BD93}">
      <dsp:nvSpPr>
        <dsp:cNvPr id="0" name=""/>
        <dsp:cNvSpPr/>
      </dsp:nvSpPr>
      <dsp:spPr>
        <a:xfrm>
          <a:off x="2774677" y="654834"/>
          <a:ext cx="2680245" cy="3216294"/>
        </a:xfrm>
        <a:prstGeom prst="roundRect">
          <a:avLst>
            <a:gd name="adj" fmla="val 5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r>
            <a:rPr lang="en-US" sz="2200" b="1" kern="1200" dirty="0" err="1" smtClean="0">
              <a:solidFill>
                <a:schemeClr val="bg1"/>
              </a:solidFill>
            </a:rPr>
            <a:t>Sussan</a:t>
          </a:r>
          <a:r>
            <a:rPr lang="en-US" sz="2200" b="1" kern="1200" dirty="0" smtClean="0">
              <a:solidFill>
                <a:schemeClr val="bg1"/>
              </a:solidFill>
            </a:rPr>
            <a:t> </a:t>
          </a:r>
          <a:r>
            <a:rPr lang="en-US" sz="2200" b="1" kern="1200" dirty="0" err="1" smtClean="0">
              <a:solidFill>
                <a:schemeClr val="bg1"/>
              </a:solidFill>
            </a:rPr>
            <a:t>Bassnett</a:t>
          </a:r>
          <a:r>
            <a:rPr lang="en-US" sz="2200" b="1" kern="1200" dirty="0" smtClean="0">
              <a:solidFill>
                <a:schemeClr val="bg1"/>
              </a:solidFill>
            </a:rPr>
            <a:t> 1998</a:t>
          </a:r>
          <a:endParaRPr lang="el-GR" sz="2200" b="1" kern="1200" dirty="0">
            <a:solidFill>
              <a:schemeClr val="bg1"/>
            </a:solidFill>
          </a:endParaRPr>
        </a:p>
      </dsp:txBody>
      <dsp:txXfrm rot="16200000">
        <a:off x="1724020" y="1705490"/>
        <a:ext cx="2637361" cy="536049"/>
      </dsp:txXfrm>
    </dsp:sp>
    <dsp:sp modelId="{97AEFB74-822C-4675-A0AC-F2BD15C5B95C}">
      <dsp:nvSpPr>
        <dsp:cNvPr id="0" name=""/>
        <dsp:cNvSpPr/>
      </dsp:nvSpPr>
      <dsp:spPr>
        <a:xfrm rot="5400000">
          <a:off x="2551860" y="3209695"/>
          <a:ext cx="472436" cy="402036"/>
        </a:xfrm>
        <a:prstGeom prst="flowChartExtract">
          <a:avLst/>
        </a:prstGeom>
        <a:solidFill>
          <a:schemeClr val="l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BAA6D3C8-D2A3-4E6C-88EA-9B3CE0937F64}">
      <dsp:nvSpPr>
        <dsp:cNvPr id="0" name=""/>
        <dsp:cNvSpPr/>
      </dsp:nvSpPr>
      <dsp:spPr>
        <a:xfrm>
          <a:off x="3310726" y="654834"/>
          <a:ext cx="1996783" cy="3216294"/>
        </a:xfrm>
        <a:prstGeom prst="rect">
          <a:avLst/>
        </a:prstGeom>
        <a:noFill/>
        <a:ln w="11429" cap="flat" cmpd="sng" algn="ctr">
          <a:noFill/>
          <a:prstDash val="sysDash"/>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US" sz="2200" kern="1200" dirty="0" smtClean="0"/>
            <a:t>Preference in theatre tradition</a:t>
          </a:r>
          <a:endParaRPr lang="el-GR" sz="2200" kern="1200" dirty="0"/>
        </a:p>
        <a:p>
          <a:pPr lvl="0" algn="l" defTabSz="977900">
            <a:lnSpc>
              <a:spcPct val="90000"/>
            </a:lnSpc>
            <a:spcBef>
              <a:spcPct val="0"/>
            </a:spcBef>
            <a:spcAft>
              <a:spcPct val="35000"/>
            </a:spcAft>
          </a:pPr>
          <a:endParaRPr lang="en-US" sz="2200" kern="1200" dirty="0" smtClean="0"/>
        </a:p>
        <a:p>
          <a:pPr lvl="0" algn="l" defTabSz="977900">
            <a:lnSpc>
              <a:spcPct val="90000"/>
            </a:lnSpc>
            <a:spcBef>
              <a:spcPct val="0"/>
            </a:spcBef>
            <a:spcAft>
              <a:spcPct val="35000"/>
            </a:spcAft>
          </a:pPr>
          <a:r>
            <a:rPr lang="en-US" sz="2200" kern="1200" smtClean="0"/>
            <a:t>The “aesthetics of the receiving theatre”</a:t>
          </a:r>
          <a:endParaRPr lang="en-US" sz="2200" kern="1200" dirty="0" smtClean="0"/>
        </a:p>
      </dsp:txBody>
      <dsp:txXfrm>
        <a:off x="3310726" y="654834"/>
        <a:ext cx="1996783" cy="3216294"/>
      </dsp:txXfrm>
    </dsp:sp>
    <dsp:sp modelId="{D1A536E8-7C04-4E36-8897-B72A2FF68939}">
      <dsp:nvSpPr>
        <dsp:cNvPr id="0" name=""/>
        <dsp:cNvSpPr/>
      </dsp:nvSpPr>
      <dsp:spPr>
        <a:xfrm>
          <a:off x="5548731" y="654834"/>
          <a:ext cx="2680245" cy="3216294"/>
        </a:xfrm>
        <a:prstGeom prst="roundRect">
          <a:avLst>
            <a:gd name="adj" fmla="val 5000"/>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r>
            <a:rPr lang="en-US" sz="2200" b="1" kern="1200" dirty="0" smtClean="0">
              <a:solidFill>
                <a:schemeClr val="bg1"/>
              </a:solidFill>
            </a:rPr>
            <a:t>Moira </a:t>
          </a:r>
          <a:r>
            <a:rPr lang="en-US" sz="2200" b="1" kern="1200" dirty="0" err="1" smtClean="0">
              <a:solidFill>
                <a:schemeClr val="bg1"/>
              </a:solidFill>
            </a:rPr>
            <a:t>Inghilleri</a:t>
          </a:r>
          <a:r>
            <a:rPr lang="en-US" sz="2200" b="1" kern="1200" dirty="0" smtClean="0">
              <a:solidFill>
                <a:schemeClr val="bg1"/>
              </a:solidFill>
            </a:rPr>
            <a:t> 2011</a:t>
          </a:r>
          <a:endParaRPr lang="el-GR" sz="2200" b="1" kern="1200" dirty="0">
            <a:solidFill>
              <a:schemeClr val="bg1"/>
            </a:solidFill>
          </a:endParaRPr>
        </a:p>
      </dsp:txBody>
      <dsp:txXfrm rot="16200000">
        <a:off x="4498075" y="1705490"/>
        <a:ext cx="2637361" cy="536049"/>
      </dsp:txXfrm>
    </dsp:sp>
    <dsp:sp modelId="{89F1F7DE-48E3-4B75-AF1E-167C0D3D7AD5}">
      <dsp:nvSpPr>
        <dsp:cNvPr id="0" name=""/>
        <dsp:cNvSpPr/>
      </dsp:nvSpPr>
      <dsp:spPr>
        <a:xfrm rot="5400000">
          <a:off x="5325914" y="3209695"/>
          <a:ext cx="472436" cy="402036"/>
        </a:xfrm>
        <a:prstGeom prst="flowChartExtract">
          <a:avLst/>
        </a:prstGeom>
        <a:solidFill>
          <a:schemeClr val="l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BE979A28-8DD5-4BCA-BABF-F71623D85473}">
      <dsp:nvSpPr>
        <dsp:cNvPr id="0" name=""/>
        <dsp:cNvSpPr/>
      </dsp:nvSpPr>
      <dsp:spPr>
        <a:xfrm>
          <a:off x="6084780" y="654834"/>
          <a:ext cx="1996783" cy="3216294"/>
        </a:xfrm>
        <a:prstGeom prst="rect">
          <a:avLst/>
        </a:prstGeom>
        <a:noFill/>
        <a:ln w="11429" cap="flat" cmpd="sng" algn="ctr">
          <a:noFill/>
          <a:prstDash val="sysDash"/>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US" sz="2200" kern="1200" dirty="0" smtClean="0"/>
            <a:t>“individuality”</a:t>
          </a:r>
          <a:endParaRPr lang="el-GR" sz="2200" kern="1200" dirty="0"/>
        </a:p>
        <a:p>
          <a:pPr lvl="0" algn="l" defTabSz="977900">
            <a:lnSpc>
              <a:spcPct val="90000"/>
            </a:lnSpc>
            <a:spcBef>
              <a:spcPct val="0"/>
            </a:spcBef>
            <a:spcAft>
              <a:spcPct val="35000"/>
            </a:spcAft>
          </a:pPr>
          <a:r>
            <a:rPr lang="en-US" sz="2200" kern="1200" dirty="0" smtClean="0"/>
            <a:t>translators’ habitus</a:t>
          </a:r>
          <a:endParaRPr lang="el-GR" sz="2200" kern="1200" dirty="0"/>
        </a:p>
        <a:p>
          <a:pPr lvl="0" algn="l" defTabSz="977900">
            <a:lnSpc>
              <a:spcPct val="90000"/>
            </a:lnSpc>
            <a:spcBef>
              <a:spcPct val="0"/>
            </a:spcBef>
            <a:spcAft>
              <a:spcPct val="35000"/>
            </a:spcAft>
          </a:pPr>
          <a:r>
            <a:rPr lang="en-US" sz="2200" kern="1200" dirty="0" smtClean="0"/>
            <a:t>“embodied dispositions” individuals’ social and biological trajectories</a:t>
          </a:r>
          <a:endParaRPr lang="el-GR" sz="2200" kern="1200" dirty="0"/>
        </a:p>
      </dsp:txBody>
      <dsp:txXfrm>
        <a:off x="6084780" y="654834"/>
        <a:ext cx="1996783" cy="32162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4/2/2015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11</a:t>
            </a:fld>
            <a:endParaRPr lang="el-GR"/>
          </a:p>
        </p:txBody>
      </p:sp>
    </p:spTree>
    <p:extLst>
      <p:ext uri="{BB962C8B-B14F-4D97-AF65-F5344CB8AC3E}">
        <p14:creationId xmlns:p14="http://schemas.microsoft.com/office/powerpoint/2010/main" val="2812414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15</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16</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17</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18</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19</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val="1720429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20</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21</a:t>
            </a:fld>
            <a:endParaRPr lang="el-GR"/>
          </a:p>
        </p:txBody>
      </p:sp>
    </p:spTree>
    <p:extLst>
      <p:ext uri="{BB962C8B-B14F-4D97-AF65-F5344CB8AC3E}">
        <p14:creationId xmlns:p14="http://schemas.microsoft.com/office/powerpoint/2010/main" val="4038630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22</a:t>
            </a:fld>
            <a:endParaRPr lang="el-GR"/>
          </a:p>
        </p:txBody>
      </p:sp>
    </p:spTree>
    <p:extLst>
      <p:ext uri="{BB962C8B-B14F-4D97-AF65-F5344CB8AC3E}">
        <p14:creationId xmlns:p14="http://schemas.microsoft.com/office/powerpoint/2010/main" val="1799248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23</a:t>
            </a:fld>
            <a:endParaRPr lang="el-GR"/>
          </a:p>
        </p:txBody>
      </p:sp>
    </p:spTree>
    <p:extLst>
      <p:ext uri="{BB962C8B-B14F-4D97-AF65-F5344CB8AC3E}">
        <p14:creationId xmlns:p14="http://schemas.microsoft.com/office/powerpoint/2010/main" val="890809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24</a:t>
            </a:fld>
            <a:endParaRPr lang="el-GR"/>
          </a:p>
        </p:txBody>
      </p:sp>
    </p:spTree>
    <p:extLst>
      <p:ext uri="{BB962C8B-B14F-4D97-AF65-F5344CB8AC3E}">
        <p14:creationId xmlns:p14="http://schemas.microsoft.com/office/powerpoint/2010/main" val="3262818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25</a:t>
            </a:fld>
            <a:endParaRPr lang="el-GR"/>
          </a:p>
        </p:txBody>
      </p:sp>
    </p:spTree>
    <p:extLst>
      <p:ext uri="{BB962C8B-B14F-4D97-AF65-F5344CB8AC3E}">
        <p14:creationId xmlns:p14="http://schemas.microsoft.com/office/powerpoint/2010/main" val="1338420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26</a:t>
            </a:fld>
            <a:endParaRPr lang="el-GR"/>
          </a:p>
        </p:txBody>
      </p:sp>
    </p:spTree>
    <p:extLst>
      <p:ext uri="{BB962C8B-B14F-4D97-AF65-F5344CB8AC3E}">
        <p14:creationId xmlns:p14="http://schemas.microsoft.com/office/powerpoint/2010/main" val="2838103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27</a:t>
            </a:fld>
            <a:endParaRPr lang="el-GR"/>
          </a:p>
        </p:txBody>
      </p:sp>
    </p:spTree>
    <p:extLst>
      <p:ext uri="{BB962C8B-B14F-4D97-AF65-F5344CB8AC3E}">
        <p14:creationId xmlns:p14="http://schemas.microsoft.com/office/powerpoint/2010/main" val="1992462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28</a:t>
            </a:fld>
            <a:endParaRPr lang="el-GR"/>
          </a:p>
        </p:txBody>
      </p:sp>
    </p:spTree>
    <p:extLst>
      <p:ext uri="{BB962C8B-B14F-4D97-AF65-F5344CB8AC3E}">
        <p14:creationId xmlns:p14="http://schemas.microsoft.com/office/powerpoint/2010/main" val="662902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29</a:t>
            </a:fld>
            <a:endParaRPr lang="el-GR"/>
          </a:p>
        </p:txBody>
      </p:sp>
    </p:spTree>
    <p:extLst>
      <p:ext uri="{BB962C8B-B14F-4D97-AF65-F5344CB8AC3E}">
        <p14:creationId xmlns:p14="http://schemas.microsoft.com/office/powerpoint/2010/main" val="412434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val="2736881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30</a:t>
            </a:fld>
            <a:endParaRPr lang="el-GR"/>
          </a:p>
        </p:txBody>
      </p:sp>
    </p:spTree>
    <p:extLst>
      <p:ext uri="{BB962C8B-B14F-4D97-AF65-F5344CB8AC3E}">
        <p14:creationId xmlns:p14="http://schemas.microsoft.com/office/powerpoint/2010/main" val="1749305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31</a:t>
            </a:fld>
            <a:endParaRPr lang="el-GR"/>
          </a:p>
        </p:txBody>
      </p:sp>
    </p:spTree>
    <p:extLst>
      <p:ext uri="{BB962C8B-B14F-4D97-AF65-F5344CB8AC3E}">
        <p14:creationId xmlns:p14="http://schemas.microsoft.com/office/powerpoint/2010/main" val="3844854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32</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33</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34</a:t>
            </a:fld>
            <a:endParaRPr lang="el-GR"/>
          </a:p>
        </p:txBody>
      </p:sp>
    </p:spTree>
    <p:extLst>
      <p:ext uri="{BB962C8B-B14F-4D97-AF65-F5344CB8AC3E}">
        <p14:creationId xmlns:p14="http://schemas.microsoft.com/office/powerpoint/2010/main" val="1426245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1612712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2851602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37</a:t>
            </a:fld>
            <a:endParaRPr lang="el-GR"/>
          </a:p>
        </p:txBody>
      </p:sp>
    </p:spTree>
    <p:extLst>
      <p:ext uri="{BB962C8B-B14F-4D97-AF65-F5344CB8AC3E}">
        <p14:creationId xmlns:p14="http://schemas.microsoft.com/office/powerpoint/2010/main" val="952639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2841525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162374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1552662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41</a:t>
            </a:fld>
            <a:endParaRPr lang="el-GR"/>
          </a:p>
        </p:txBody>
      </p:sp>
    </p:spTree>
    <p:extLst>
      <p:ext uri="{BB962C8B-B14F-4D97-AF65-F5344CB8AC3E}">
        <p14:creationId xmlns:p14="http://schemas.microsoft.com/office/powerpoint/2010/main" val="37740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p14="http://schemas.microsoft.com/office/powerpoint/2010/main" val="75379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p14="http://schemas.microsoft.com/office/powerpoint/2010/main" val="193302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p14="http://schemas.microsoft.com/office/powerpoint/2010/main" val="988044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a:t>
            </a:fld>
            <a:endParaRPr lang="el-GR"/>
          </a:p>
        </p:txBody>
      </p:sp>
    </p:spTree>
    <p:extLst>
      <p:ext uri="{BB962C8B-B14F-4D97-AF65-F5344CB8AC3E}">
        <p14:creationId xmlns:p14="http://schemas.microsoft.com/office/powerpoint/2010/main" val="2947138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Tree>
    <p:extLst>
      <p:ext uri="{BB962C8B-B14F-4D97-AF65-F5344CB8AC3E}">
        <p14:creationId xmlns:p14="http://schemas.microsoft.com/office/powerpoint/2010/main" val="429004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02234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934071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10475579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97247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57160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15848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03786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Tree>
    <p:extLst>
      <p:ext uri="{BB962C8B-B14F-4D97-AF65-F5344CB8AC3E}">
        <p14:creationId xmlns:p14="http://schemas.microsoft.com/office/powerpoint/2010/main" val="189799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63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2922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991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pPr algn="ctr"/>
              <a:t>‹#›</a:t>
            </a:fld>
            <a:endParaRPr lang="el-GR" dirty="0"/>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n-US" sz="1000" dirty="0" smtClean="0">
                <a:solidFill>
                  <a:schemeClr val="accent1"/>
                </a:solidFill>
              </a:rPr>
              <a:t>Translation and Spectacle_</a:t>
            </a:r>
            <a:r>
              <a:rPr lang="el-GR" sz="1000" dirty="0" smtClean="0">
                <a:solidFill>
                  <a:schemeClr val="accent1"/>
                </a:solidFill>
              </a:rPr>
              <a:t>Μετάφραση και Θέαμα </a:t>
            </a:r>
            <a:r>
              <a:rPr lang="en-US" sz="1000" dirty="0" smtClean="0">
                <a:solidFill>
                  <a:schemeClr val="accent1"/>
                </a:solidFill>
              </a:rPr>
              <a:t>Unit </a:t>
            </a:r>
            <a:r>
              <a:rPr lang="el-GR" sz="1000" dirty="0" smtClean="0">
                <a:solidFill>
                  <a:schemeClr val="accent1"/>
                </a:solidFill>
              </a:rPr>
              <a:t>3</a:t>
            </a:r>
            <a:r>
              <a:rPr lang="en-US" sz="1000" dirty="0" smtClean="0">
                <a:solidFill>
                  <a:schemeClr val="accent1"/>
                </a:solidFill>
              </a:rPr>
              <a:t>. </a:t>
            </a:r>
          </a:p>
        </p:txBody>
      </p:sp>
      <p:pic>
        <p:nvPicPr>
          <p:cNvPr id="9" name="Picture 8"/>
          <p:cNvPicPr>
            <a:picLocks noChangeAspect="1"/>
          </p:cNvPicPr>
          <p:nvPr userDrawn="1"/>
        </p:nvPicPr>
        <p:blipFill>
          <a:blip r:embed="rId14"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val="94964056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books.google.gr/books/about/Linguistic_Theories_of_Humor.html?id=FEWC4_3MrO0C&amp;redir_esc=y"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cambridgescholars.com/translating-identities-on-stage-and-screen-18"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P39Fh8JwqPw" TargetMode="External"/><Relationship Id="rId3" Type="http://schemas.openxmlformats.org/officeDocument/2006/relationships/image" Target="../media/image4.jpeg"/><Relationship Id="rId7" Type="http://schemas.openxmlformats.org/officeDocument/2006/relationships/hyperlink" Target="https://www.youtube.com/watch?v=umfBZkdk40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youtube.com/watch?v=6cg7DV-Ytz4" TargetMode="External"/><Relationship Id="rId5" Type="http://schemas.openxmlformats.org/officeDocument/2006/relationships/hyperlink" Target="https://www.youtube.com/watch?v=SRZ2SmmyMC4" TargetMode="External"/><Relationship Id="rId10" Type="http://schemas.openxmlformats.org/officeDocument/2006/relationships/hyperlink" Target="https://www.youtube.com/watch?v=6hW15r1Io-8" TargetMode="External"/><Relationship Id="rId4" Type="http://schemas.openxmlformats.org/officeDocument/2006/relationships/hyperlink" Target="https://www.youtube.com/watch?v=tQAb_-Jseis" TargetMode="External"/><Relationship Id="rId9" Type="http://schemas.openxmlformats.org/officeDocument/2006/relationships/hyperlink" Target="https://www.youtube.com/watch?v=V0ILRvrBtMw"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nt-archive.gr/playMaterial.aspx?playID=399" TargetMode="External"/><Relationship Id="rId5" Type="http://schemas.openxmlformats.org/officeDocument/2006/relationships/hyperlink" Target="https://www.youtube.com/watch?v=wSXA8MUBz2k" TargetMode="External"/><Relationship Id="rId4" Type="http://schemas.openxmlformats.org/officeDocument/2006/relationships/hyperlink" Target="https://www.youtube.com/watch?v=vjSg2BVeCM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opencourses.uoa.gr/courses/ENL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5b1%5d%20http:/creativecommons.org/licenses/by-nc-sa/4.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ambridgescholars.com/translating-identities-on-stage-and-screen-18"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crescent-theatre.co.uk/Y2008/tour-msnd.html"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suite.io/jem-bloomfield/cn32k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l-GR"/>
          </a:p>
        </p:txBody>
      </p:sp>
      <p:sp>
        <p:nvSpPr>
          <p:cNvPr id="5" name="Subtitle 4"/>
          <p:cNvSpPr>
            <a:spLocks noGrp="1"/>
          </p:cNvSpPr>
          <p:nvPr>
            <p:ph type="subTitle" idx="1"/>
          </p:nvPr>
        </p:nvSpPr>
        <p:spPr/>
        <p:txBody>
          <a:bodyPr/>
          <a:lstStyle/>
          <a:p>
            <a:endParaRPr lang="el-GR"/>
          </a:p>
        </p:txBody>
      </p:sp>
      <p:sp>
        <p:nvSpPr>
          <p:cNvPr id="8" name="Title 3"/>
          <p:cNvSpPr txBox="1">
            <a:spLocks/>
          </p:cNvSpPr>
          <p:nvPr/>
        </p:nvSpPr>
        <p:spPr>
          <a:xfrm>
            <a:off x="685800" y="2130425"/>
            <a:ext cx="7772400" cy="1470025"/>
          </a:xfrm>
          <a:prstGeom prst="rect">
            <a:avLst/>
          </a:prstGeom>
          <a:blipFill>
            <a:blip r:embed="rId3"/>
            <a:stretch>
              <a:fillRect/>
            </a:stretch>
          </a:blip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solidFill>
                  <a:prstClr val="black"/>
                </a:solidFill>
                <a:ea typeface="+mn-ea"/>
                <a:cs typeface="+mn-cs"/>
              </a:rPr>
              <a:t>Translation and Spectacle </a:t>
            </a:r>
            <a:br>
              <a:rPr lang="en-US" sz="4000" smtClean="0">
                <a:solidFill>
                  <a:prstClr val="black"/>
                </a:solidFill>
                <a:ea typeface="+mn-ea"/>
                <a:cs typeface="+mn-cs"/>
              </a:rPr>
            </a:br>
            <a:r>
              <a:rPr lang="el-GR" sz="3600" i="1" smtClean="0">
                <a:solidFill>
                  <a:srgbClr val="1F497D">
                    <a:lumMod val="60000"/>
                    <a:lumOff val="40000"/>
                  </a:srgbClr>
                </a:solidFill>
                <a:ea typeface="+mn-ea"/>
                <a:cs typeface="+mn-cs"/>
              </a:rPr>
              <a:t>Μετάφραση και Θέαμα</a:t>
            </a:r>
            <a:r>
              <a:rPr lang="en-US" sz="3600" smtClean="0">
                <a:solidFill>
                  <a:srgbClr val="1F497D">
                    <a:lumMod val="60000"/>
                    <a:lumOff val="40000"/>
                  </a:srgbClr>
                </a:solidFill>
                <a:ea typeface="+mn-ea"/>
                <a:cs typeface="+mn-cs"/>
              </a:rPr>
              <a:t> </a:t>
            </a:r>
            <a:endParaRPr lang="el-GR" sz="3600" dirty="0"/>
          </a:p>
        </p:txBody>
      </p:sp>
      <p:sp>
        <p:nvSpPr>
          <p:cNvPr id="9" name="Subtitle 4"/>
          <p:cNvSpPr txBox="1">
            <a:spLocks/>
          </p:cNvSpPr>
          <p:nvPr/>
        </p:nvSpPr>
        <p:spPr>
          <a:xfrm>
            <a:off x="683568" y="3886200"/>
            <a:ext cx="7776864" cy="1752600"/>
          </a:xfrm>
          <a:prstGeom prst="rect">
            <a:avLst/>
          </a:prstGeom>
          <a:blipFill>
            <a:blip r:embed="rId3"/>
            <a:stretch>
              <a:fillRect/>
            </a:stretch>
          </a:blip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smtClean="0">
                <a:solidFill>
                  <a:schemeClr val="tx1"/>
                </a:solidFill>
                <a:latin typeface="+mj-lt"/>
              </a:rPr>
              <a:t>Maria Sidiropoulou</a:t>
            </a:r>
            <a:endParaRPr lang="el-GR" sz="2400" smtClean="0">
              <a:solidFill>
                <a:schemeClr val="tx1"/>
              </a:solidFill>
              <a:latin typeface="+mj-lt"/>
            </a:endParaRPr>
          </a:p>
          <a:p>
            <a:r>
              <a:rPr lang="en-US" sz="2400" smtClean="0">
                <a:solidFill>
                  <a:schemeClr val="tx1"/>
                </a:solidFill>
                <a:latin typeface="+mj-lt"/>
              </a:rPr>
              <a:t>School of Philosophy</a:t>
            </a:r>
            <a:endParaRPr lang="el-GR" sz="2400" smtClean="0">
              <a:solidFill>
                <a:schemeClr val="tx1"/>
              </a:solidFill>
              <a:latin typeface="+mj-lt"/>
            </a:endParaRPr>
          </a:p>
          <a:p>
            <a:r>
              <a:rPr lang="en-US" sz="2400" smtClean="0">
                <a:solidFill>
                  <a:schemeClr val="tx1"/>
                </a:solidFill>
                <a:latin typeface="+mj-lt"/>
              </a:rPr>
              <a:t>Faculty of English Language and Literature</a:t>
            </a:r>
          </a:p>
          <a:p>
            <a:r>
              <a:rPr lang="en-US" sz="2400" smtClean="0">
                <a:solidFill>
                  <a:schemeClr val="tx1"/>
                </a:solidFill>
                <a:latin typeface="+mj-lt"/>
              </a:rPr>
              <a:t>2015</a:t>
            </a:r>
            <a:endParaRPr lang="en-US" sz="2400" dirty="0">
              <a:solidFill>
                <a:schemeClr val="tx1"/>
              </a:solidFill>
              <a:latin typeface="+mj-lt"/>
            </a:endParaRPr>
          </a:p>
        </p:txBody>
      </p:sp>
      <p:pic>
        <p:nvPicPr>
          <p:cNvPr id="10" name="Picture 9" descr="Λογότυπο Εθνικόν και Καποδιστριακόν Πανεπιστήμιον Αθηνών"/>
          <p:cNvPicPr>
            <a:picLocks noChangeAspect="1"/>
          </p:cNvPicPr>
          <p:nvPr/>
        </p:nvPicPr>
        <p:blipFill>
          <a:blip r:embed="rId4" cstate="print"/>
          <a:stretch>
            <a:fillRect/>
          </a:stretch>
        </p:blipFill>
        <p:spPr>
          <a:xfrm>
            <a:off x="179512" y="404664"/>
            <a:ext cx="4147938" cy="817388"/>
          </a:xfrm>
          <a:prstGeom prst="rect">
            <a:avLst/>
          </a:prstGeom>
        </p:spPr>
      </p:pic>
    </p:spTree>
    <p:extLst>
      <p:ext uri="{BB962C8B-B14F-4D97-AF65-F5344CB8AC3E}">
        <p14:creationId xmlns:p14="http://schemas.microsoft.com/office/powerpoint/2010/main" val="3428195458"/>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51520" y="332656"/>
            <a:ext cx="8229600" cy="1143000"/>
          </a:xfrm>
          <a:blipFill>
            <a:blip r:embed="rId3" cstate="print"/>
            <a:tile tx="0" ty="0" sx="100000" sy="100000" flip="none" algn="tl"/>
          </a:blipFill>
        </p:spPr>
        <p:txBody>
          <a:bodyPr>
            <a:normAutofit/>
          </a:bodyPr>
          <a:lstStyle/>
          <a:p>
            <a:r>
              <a:rPr lang="en-US" sz="3200" dirty="0" smtClean="0">
                <a:solidFill>
                  <a:srgbClr val="0070C0"/>
                </a:solidFill>
              </a:rPr>
              <a:t>Semantic Script Theory of </a:t>
            </a:r>
            <a:r>
              <a:rPr lang="en-US" sz="3200" dirty="0" err="1" smtClean="0">
                <a:solidFill>
                  <a:srgbClr val="0070C0"/>
                </a:solidFill>
              </a:rPr>
              <a:t>Humour</a:t>
            </a:r>
            <a:r>
              <a:rPr lang="en-US" sz="3200" dirty="0" smtClean="0">
                <a:solidFill>
                  <a:srgbClr val="0070C0"/>
                </a:solidFill>
              </a:rPr>
              <a:t> </a:t>
            </a:r>
            <a:br>
              <a:rPr lang="en-US" sz="3200" dirty="0" smtClean="0">
                <a:solidFill>
                  <a:srgbClr val="0070C0"/>
                </a:solidFill>
              </a:rPr>
            </a:br>
            <a:r>
              <a:rPr lang="en-US" sz="3200" dirty="0" smtClean="0">
                <a:solidFill>
                  <a:srgbClr val="0070C0"/>
                </a:solidFill>
              </a:rPr>
              <a:t>(</a:t>
            </a:r>
            <a:r>
              <a:rPr lang="en-US" sz="3200" dirty="0" err="1" smtClean="0">
                <a:solidFill>
                  <a:srgbClr val="0070C0"/>
                </a:solidFill>
              </a:rPr>
              <a:t>Raskin</a:t>
            </a:r>
            <a:r>
              <a:rPr lang="en-US" sz="3200" dirty="0" smtClean="0">
                <a:solidFill>
                  <a:srgbClr val="0070C0"/>
                </a:solidFill>
              </a:rPr>
              <a:t> 1985/</a:t>
            </a:r>
            <a:r>
              <a:rPr lang="en-US" sz="3200" dirty="0" err="1" smtClean="0">
                <a:solidFill>
                  <a:srgbClr val="0070C0"/>
                </a:solidFill>
              </a:rPr>
              <a:t>Attardo</a:t>
            </a:r>
            <a:r>
              <a:rPr lang="en-US" sz="3200" dirty="0" smtClean="0">
                <a:solidFill>
                  <a:srgbClr val="0070C0"/>
                </a:solidFill>
              </a:rPr>
              <a:t> 2001) </a:t>
            </a:r>
            <a:endParaRPr lang="el-GR" sz="3200" dirty="0">
              <a:solidFill>
                <a:srgbClr val="0070C0"/>
              </a:solidFill>
            </a:endParaRPr>
          </a:p>
        </p:txBody>
      </p:sp>
      <p:sp>
        <p:nvSpPr>
          <p:cNvPr id="5" name="Θέση περιεχομένου 4"/>
          <p:cNvSpPr>
            <a:spLocks noGrp="1"/>
          </p:cNvSpPr>
          <p:nvPr>
            <p:ph idx="1"/>
          </p:nvPr>
        </p:nvSpPr>
        <p:spPr>
          <a:xfrm>
            <a:off x="467544" y="1916832"/>
            <a:ext cx="8229600" cy="3312368"/>
          </a:xfrm>
        </p:spPr>
        <p:txBody>
          <a:bodyPr>
            <a:noAutofit/>
          </a:bodyPr>
          <a:lstStyle/>
          <a:p>
            <a:pPr>
              <a:buNone/>
            </a:pPr>
            <a:r>
              <a:rPr lang="en-US" sz="2800" dirty="0" smtClean="0"/>
              <a:t>The overlapping of two scripts is not necessarily a cause of humor </a:t>
            </a:r>
            <a:r>
              <a:rPr lang="en-US" sz="2800" i="1" dirty="0" smtClean="0"/>
              <a:t>per se. </a:t>
            </a:r>
            <a:r>
              <a:rPr lang="en-US" sz="2800" dirty="0" smtClean="0"/>
              <a:t>Ambiguous, metaphorical, figurative, allegorical, mythical, allusive and obscure texts present overlapping scripts, but they are not necessarily (if at all) funny…The second condition of the SSTH calls for the two scripts that overlap in the text to be “opposed” in a technical sense…</a:t>
            </a:r>
            <a:endParaRPr lang="el-GR" sz="2800" dirty="0"/>
          </a:p>
        </p:txBody>
      </p:sp>
      <p:sp>
        <p:nvSpPr>
          <p:cNvPr id="7" name="Rectangle 6"/>
          <p:cNvSpPr/>
          <p:nvPr/>
        </p:nvSpPr>
        <p:spPr>
          <a:xfrm>
            <a:off x="827584" y="5085184"/>
            <a:ext cx="7776864" cy="523220"/>
          </a:xfrm>
          <a:prstGeom prst="rect">
            <a:avLst/>
          </a:prstGeom>
        </p:spPr>
        <p:txBody>
          <a:bodyPr wrap="square">
            <a:spAutoFit/>
          </a:bodyPr>
          <a:lstStyle/>
          <a:p>
            <a:r>
              <a:rPr lang="en-US" sz="1400" dirty="0" smtClean="0">
                <a:hlinkClick r:id="rId4"/>
              </a:rPr>
              <a:t>http://books.google.gr/books/about/Linguistic_Theories_of_Humor.html?id=FEWC4_3MrO0C&amp;redir_esc=y</a:t>
            </a:r>
            <a:r>
              <a:rPr lang="en-US" sz="1400" dirty="0" smtClean="0"/>
              <a:t> Sept 16, 2014</a:t>
            </a:r>
            <a:endParaRPr lang="el-GR" sz="1400" dirty="0"/>
          </a:p>
        </p:txBody>
      </p:sp>
    </p:spTree>
    <p:extLst>
      <p:ext uri="{BB962C8B-B14F-4D97-AF65-F5344CB8AC3E}">
        <p14:creationId xmlns:p14="http://schemas.microsoft.com/office/powerpoint/2010/main" val="499955028"/>
      </p:ext>
    </p:extLst>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404664"/>
            <a:ext cx="8229600" cy="1066130"/>
          </a:xfrm>
          <a:noFill/>
        </p:spPr>
        <p:txBody>
          <a:bodyPr>
            <a:noAutofit/>
          </a:bodyPr>
          <a:lstStyle/>
          <a:p>
            <a:r>
              <a:rPr lang="en-US" sz="4000" dirty="0" smtClean="0">
                <a:solidFill>
                  <a:srgbClr val="0070C0"/>
                </a:solidFill>
              </a:rPr>
              <a:t>Puns are of two types</a:t>
            </a:r>
            <a:r>
              <a:rPr lang="en-US" sz="2800" dirty="0" smtClean="0"/>
              <a:t/>
            </a:r>
            <a:br>
              <a:rPr lang="en-US" sz="2800" dirty="0" smtClean="0"/>
            </a:br>
            <a:endParaRPr lang="el-GR" sz="2800" dirty="0"/>
          </a:p>
        </p:txBody>
      </p:sp>
      <p:graphicFrame>
        <p:nvGraphicFramePr>
          <p:cNvPr id="4" name="Diagram 3" title="Puns are of two types"/>
          <p:cNvGraphicFramePr/>
          <p:nvPr>
            <p:extLst>
              <p:ext uri="{D42A27DB-BD31-4B8C-83A1-F6EECF244321}">
                <p14:modId xmlns:p14="http://schemas.microsoft.com/office/powerpoint/2010/main" val="1803655151"/>
              </p:ext>
            </p:extLst>
          </p:nvPr>
        </p:nvGraphicFramePr>
        <p:xfrm>
          <a:off x="611560" y="1484784"/>
          <a:ext cx="8208912"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6756008"/>
      </p:ext>
    </p:extLst>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404664"/>
            <a:ext cx="7772400" cy="1584176"/>
          </a:xfrm>
          <a:noFill/>
        </p:spPr>
        <p:txBody>
          <a:bodyPr>
            <a:noAutofit/>
          </a:bodyPr>
          <a:lstStyle/>
          <a:p>
            <a:r>
              <a:rPr lang="en-US" sz="3200" dirty="0" smtClean="0">
                <a:solidFill>
                  <a:schemeClr val="tx2">
                    <a:lumMod val="60000"/>
                    <a:lumOff val="40000"/>
                  </a:schemeClr>
                </a:solidFill>
              </a:rPr>
              <a:t>Implicit pun rendition 1/4</a:t>
            </a:r>
            <a:br>
              <a:rPr lang="en-US" sz="3200" dirty="0" smtClean="0">
                <a:solidFill>
                  <a:schemeClr val="tx2">
                    <a:lumMod val="60000"/>
                    <a:lumOff val="40000"/>
                  </a:schemeClr>
                </a:solidFill>
              </a:rPr>
            </a:br>
            <a:r>
              <a:rPr lang="en-US" sz="2400" dirty="0" smtClean="0">
                <a:solidFill>
                  <a:srgbClr val="0070C0"/>
                </a:solidFill>
                <a:latin typeface="+mn-lt"/>
              </a:rPr>
              <a:t>All four versions focus on the ‘magnet’ reading of </a:t>
            </a:r>
            <a:r>
              <a:rPr lang="en-US" sz="2400" i="1" dirty="0" smtClean="0">
                <a:solidFill>
                  <a:srgbClr val="0070C0"/>
                </a:solidFill>
                <a:latin typeface="+mn-lt"/>
              </a:rPr>
              <a:t>adamant</a:t>
            </a:r>
            <a:endParaRPr lang="el-GR" sz="2400" i="1" dirty="0">
              <a:solidFill>
                <a:schemeClr val="tx2">
                  <a:lumMod val="60000"/>
                  <a:lumOff val="40000"/>
                </a:schemeClr>
              </a:solidFill>
            </a:endParaRPr>
          </a:p>
        </p:txBody>
      </p:sp>
      <p:graphicFrame>
        <p:nvGraphicFramePr>
          <p:cNvPr id="5" name="Table 4" title="Implicit pun rendition 1/4"/>
          <p:cNvGraphicFramePr>
            <a:graphicFrameLocks noGrp="1"/>
          </p:cNvGraphicFramePr>
          <p:nvPr>
            <p:extLst>
              <p:ext uri="{D42A27DB-BD31-4B8C-83A1-F6EECF244321}">
                <p14:modId xmlns:p14="http://schemas.microsoft.com/office/powerpoint/2010/main" val="3391257040"/>
              </p:ext>
            </p:extLst>
          </p:nvPr>
        </p:nvGraphicFramePr>
        <p:xfrm>
          <a:off x="683568" y="2204864"/>
          <a:ext cx="7632849" cy="3840480"/>
        </p:xfrm>
        <a:graphic>
          <a:graphicData uri="http://schemas.openxmlformats.org/drawingml/2006/table">
            <a:tbl>
              <a:tblPr firstRow="1" bandRow="1">
                <a:tableStyleId>{5C22544A-7EE6-4342-B048-85BDC9FD1C3A}</a:tableStyleId>
              </a:tblPr>
              <a:tblGrid>
                <a:gridCol w="3888432"/>
                <a:gridCol w="3744417"/>
              </a:tblGrid>
              <a:tr h="849120">
                <a:tc>
                  <a:txBody>
                    <a:bodyPr/>
                    <a:lstStyle/>
                    <a:p>
                      <a:r>
                        <a:rPr lang="en-US" b="0" i="1" dirty="0" smtClean="0"/>
                        <a:t>HELENA You draw me, you hard-hearted adamant;</a:t>
                      </a:r>
                      <a:r>
                        <a:rPr lang="en-US" b="0" i="1" baseline="0" dirty="0" smtClean="0"/>
                        <a:t> </a:t>
                      </a:r>
                      <a:r>
                        <a:rPr lang="en-US" b="0" dirty="0" smtClean="0"/>
                        <a:t>But yet you draw not iron, for my heart. Is true as steel…</a:t>
                      </a:r>
                      <a:endParaRPr lang="el-GR" b="0" dirty="0" smtClean="0"/>
                    </a:p>
                  </a:txBody>
                  <a:tcPr/>
                </a:tc>
                <a:tc>
                  <a:txBody>
                    <a:bodyPr/>
                    <a:lstStyle/>
                    <a:p>
                      <a:r>
                        <a:rPr lang="en-US" sz="1800" b="1" i="0" kern="1200" baseline="0" dirty="0" smtClean="0">
                          <a:solidFill>
                            <a:schemeClr val="lt1"/>
                          </a:solidFill>
                          <a:latin typeface="+mn-lt"/>
                          <a:ea typeface="+mn-ea"/>
                          <a:cs typeface="+mn-cs"/>
                        </a:rPr>
                        <a:t>Ambiguous item: </a:t>
                      </a:r>
                      <a:r>
                        <a:rPr lang="en-US" sz="1800" b="0" i="1" kern="1200" baseline="0" dirty="0" smtClean="0">
                          <a:solidFill>
                            <a:schemeClr val="lt1"/>
                          </a:solidFill>
                          <a:latin typeface="+mn-lt"/>
                          <a:ea typeface="+mn-ea"/>
                          <a:cs typeface="+mn-cs"/>
                        </a:rPr>
                        <a:t>Adamant</a:t>
                      </a:r>
                    </a:p>
                    <a:p>
                      <a:r>
                        <a:rPr lang="en-US" sz="1800" b="0" i="0" kern="1200" baseline="0" dirty="0" smtClean="0">
                          <a:solidFill>
                            <a:schemeClr val="lt1"/>
                          </a:solidFill>
                          <a:latin typeface="+mn-lt"/>
                          <a:ea typeface="+mn-ea"/>
                          <a:cs typeface="+mn-cs"/>
                        </a:rPr>
                        <a:t>(Stone of excessive hardness/magnet)</a:t>
                      </a:r>
                      <a:endParaRPr lang="el-GR" b="0" i="0" dirty="0"/>
                    </a:p>
                  </a:txBody>
                  <a:tcPr>
                    <a:solidFill>
                      <a:schemeClr val="tx2">
                        <a:lumMod val="60000"/>
                        <a:lumOff val="40000"/>
                      </a:schemeClr>
                    </a:solidFill>
                  </a:tcPr>
                </a:tc>
              </a:tr>
              <a:tr h="849120">
                <a:tc>
                  <a:txBody>
                    <a:bodyPr/>
                    <a:lstStyle/>
                    <a:p>
                      <a:r>
                        <a:rPr lang="el-GR" sz="1800" i="1" kern="1200" baseline="0" dirty="0" smtClean="0">
                          <a:solidFill>
                            <a:schemeClr val="dk1"/>
                          </a:solidFill>
                          <a:latin typeface="+mn-lt"/>
                          <a:ea typeface="+mn-ea"/>
                          <a:cs typeface="+mn-cs"/>
                        </a:rPr>
                        <a:t>Ελένη</a:t>
                      </a:r>
                    </a:p>
                    <a:p>
                      <a:r>
                        <a:rPr lang="el-GR" sz="1800" kern="1200" baseline="0" dirty="0" smtClean="0">
                          <a:solidFill>
                            <a:schemeClr val="dk1"/>
                          </a:solidFill>
                          <a:latin typeface="+mn-lt"/>
                          <a:ea typeface="+mn-ea"/>
                          <a:cs typeface="+mn-cs"/>
                        </a:rPr>
                        <a:t>Συ με τραβάς, σκληρόκαρδε </a:t>
                      </a:r>
                      <a:r>
                        <a:rPr lang="el-GR" sz="1800" i="1" kern="1200" baseline="0" dirty="0" smtClean="0">
                          <a:solidFill>
                            <a:schemeClr val="dk1"/>
                          </a:solidFill>
                          <a:latin typeface="+mn-lt"/>
                          <a:ea typeface="+mn-ea"/>
                          <a:cs typeface="+mn-cs"/>
                        </a:rPr>
                        <a:t>μαγνήτη!</a:t>
                      </a:r>
                    </a:p>
                    <a:p>
                      <a:r>
                        <a:rPr lang="el-GR" sz="1800" kern="1200" baseline="0" dirty="0" smtClean="0">
                          <a:solidFill>
                            <a:schemeClr val="dk1"/>
                          </a:solidFill>
                          <a:latin typeface="+mn-lt"/>
                          <a:ea typeface="+mn-ea"/>
                          <a:cs typeface="+mn-cs"/>
                        </a:rPr>
                        <a:t>σίδερο δεν τραβάς, καθάριο ατσάλι</a:t>
                      </a:r>
                    </a:p>
                    <a:p>
                      <a:r>
                        <a:rPr lang="el-GR" sz="1800" kern="1200" baseline="0" dirty="0" smtClean="0">
                          <a:solidFill>
                            <a:schemeClr val="dk1"/>
                          </a:solidFill>
                          <a:latin typeface="+mn-lt"/>
                          <a:ea typeface="+mn-ea"/>
                          <a:cs typeface="+mn-cs"/>
                        </a:rPr>
                        <a:t>είναι η καρδιά μου….</a:t>
                      </a:r>
                      <a:endParaRPr lang="el-GR" dirty="0"/>
                    </a:p>
                  </a:txBody>
                  <a:tcPr/>
                </a:tc>
                <a:tc>
                  <a:txBody>
                    <a:bodyPr/>
                    <a:lstStyle/>
                    <a:p>
                      <a:r>
                        <a:rPr lang="el-GR" sz="1800" i="1" kern="1200" baseline="0" dirty="0" smtClean="0">
                          <a:solidFill>
                            <a:schemeClr val="dk1"/>
                          </a:solidFill>
                          <a:latin typeface="+mn-lt"/>
                          <a:ea typeface="+mn-ea"/>
                          <a:cs typeface="+mn-cs"/>
                        </a:rPr>
                        <a:t>Ελένη</a:t>
                      </a:r>
                    </a:p>
                    <a:p>
                      <a:r>
                        <a:rPr lang="el-GR" sz="1800" kern="1200" baseline="0" dirty="0" smtClean="0">
                          <a:solidFill>
                            <a:schemeClr val="dk1"/>
                          </a:solidFill>
                          <a:latin typeface="+mn-lt"/>
                          <a:ea typeface="+mn-ea"/>
                          <a:cs typeface="+mn-cs"/>
                        </a:rPr>
                        <a:t>Eσύ με σέρνεις, συ, σκληρόκαρδε</a:t>
                      </a:r>
                    </a:p>
                    <a:p>
                      <a:r>
                        <a:rPr lang="el-GR" sz="1800" i="1" kern="1200" baseline="0" dirty="0" smtClean="0">
                          <a:solidFill>
                            <a:schemeClr val="dk1"/>
                          </a:solidFill>
                          <a:latin typeface="+mn-lt"/>
                          <a:ea typeface="+mn-ea"/>
                          <a:cs typeface="+mn-cs"/>
                        </a:rPr>
                        <a:t>Μαγνήτη</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μα σίδερο δε σέρνεις, όχι τι η καρδιά</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μου πιστή ’ναι σαν ατσάλι:…</a:t>
                      </a:r>
                      <a:endParaRPr lang="el-GR" dirty="0"/>
                    </a:p>
                  </a:txBody>
                  <a:tcPr/>
                </a:tc>
              </a:tr>
              <a:tr h="849120">
                <a:tc>
                  <a:txBody>
                    <a:bodyPr/>
                    <a:lstStyle/>
                    <a:p>
                      <a:r>
                        <a:rPr lang="el-GR" sz="1800" i="1" kern="1200" baseline="0" dirty="0" smtClean="0">
                          <a:solidFill>
                            <a:schemeClr val="dk1"/>
                          </a:solidFill>
                          <a:latin typeface="+mn-lt"/>
                          <a:ea typeface="+mn-ea"/>
                          <a:cs typeface="+mn-cs"/>
                        </a:rPr>
                        <a:t>Έλενα</a:t>
                      </a:r>
                    </a:p>
                    <a:p>
                      <a:r>
                        <a:rPr lang="el-GR" sz="1800" kern="1200" baseline="0" dirty="0" smtClean="0">
                          <a:solidFill>
                            <a:schemeClr val="dk1"/>
                          </a:solidFill>
                          <a:latin typeface="+mn-lt"/>
                          <a:ea typeface="+mn-ea"/>
                          <a:cs typeface="+mn-cs"/>
                        </a:rPr>
                        <a:t>Συ με σέρνεις πίσω σου, σκληρέ, σαν</a:t>
                      </a:r>
                    </a:p>
                    <a:p>
                      <a:r>
                        <a:rPr lang="el-GR" sz="1800" kern="1200" baseline="0" dirty="0" smtClean="0">
                          <a:solidFill>
                            <a:schemeClr val="dk1"/>
                          </a:solidFill>
                          <a:latin typeface="+mn-lt"/>
                          <a:ea typeface="+mn-ea"/>
                          <a:cs typeface="+mn-cs"/>
                        </a:rPr>
                        <a:t>το </a:t>
                      </a:r>
                      <a:r>
                        <a:rPr lang="el-GR" sz="1800" i="1" kern="1200" baseline="0" dirty="0" smtClean="0">
                          <a:solidFill>
                            <a:schemeClr val="dk1"/>
                          </a:solidFill>
                          <a:latin typeface="+mn-lt"/>
                          <a:ea typeface="+mn-ea"/>
                          <a:cs typeface="+mn-cs"/>
                        </a:rPr>
                        <a:t>μαγνήτη!</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Δεν είναι παλιοσίδερο φτηνό που</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σέρνεις, μα μια καρδιά πιστή κι</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αληθινή σαν το ατόφιο ατσάλι.</a:t>
                      </a:r>
                      <a:endParaRPr lang="el-GR" dirty="0" smtClean="0"/>
                    </a:p>
                  </a:txBody>
                  <a:tcPr/>
                </a:tc>
                <a:tc>
                  <a:txBody>
                    <a:bodyPr/>
                    <a:lstStyle/>
                    <a:p>
                      <a:r>
                        <a:rPr lang="el-GR" sz="1800" i="1" kern="1200" baseline="0" dirty="0" smtClean="0">
                          <a:solidFill>
                            <a:schemeClr val="dk1"/>
                          </a:solidFill>
                          <a:latin typeface="+mn-lt"/>
                          <a:ea typeface="+mn-ea"/>
                          <a:cs typeface="+mn-cs"/>
                        </a:rPr>
                        <a:t>Ελένη</a:t>
                      </a:r>
                    </a:p>
                    <a:p>
                      <a:r>
                        <a:rPr lang="el-GR" sz="1800" kern="1200" baseline="0" dirty="0" smtClean="0">
                          <a:solidFill>
                            <a:schemeClr val="dk1"/>
                          </a:solidFill>
                          <a:latin typeface="+mn-lt"/>
                          <a:ea typeface="+mn-ea"/>
                          <a:cs typeface="+mn-cs"/>
                        </a:rPr>
                        <a:t>Εσύ με έλκεις, ω </a:t>
                      </a:r>
                      <a:r>
                        <a:rPr lang="el-GR" sz="1800" b="1" kern="1200" baseline="0" dirty="0" smtClean="0">
                          <a:solidFill>
                            <a:schemeClr val="dk1"/>
                          </a:solidFill>
                          <a:latin typeface="+mn-lt"/>
                          <a:ea typeface="+mn-ea"/>
                          <a:cs typeface="+mn-cs"/>
                        </a:rPr>
                        <a:t>πολύτιμε</a:t>
                      </a:r>
                      <a:r>
                        <a:rPr lang="el-GR" sz="1800" kern="1200" baseline="0" dirty="0" smtClean="0">
                          <a:solidFill>
                            <a:schemeClr val="dk1"/>
                          </a:solidFill>
                          <a:latin typeface="+mn-lt"/>
                          <a:ea typeface="+mn-ea"/>
                          <a:cs typeface="+mn-cs"/>
                        </a:rPr>
                        <a:t> </a:t>
                      </a:r>
                      <a:r>
                        <a:rPr lang="el-GR" sz="1800" i="1" kern="1200" baseline="0" dirty="0" smtClean="0">
                          <a:solidFill>
                            <a:schemeClr val="dk1"/>
                          </a:solidFill>
                          <a:latin typeface="+mn-lt"/>
                          <a:ea typeface="+mn-ea"/>
                          <a:cs typeface="+mn-cs"/>
                        </a:rPr>
                        <a:t>μαγνήτη!</a:t>
                      </a:r>
                    </a:p>
                    <a:p>
                      <a:r>
                        <a:rPr lang="el-GR" sz="1800" kern="1200" baseline="0" dirty="0" smtClean="0">
                          <a:solidFill>
                            <a:schemeClr val="dk1"/>
                          </a:solidFill>
                          <a:latin typeface="+mn-lt"/>
                          <a:ea typeface="+mn-ea"/>
                          <a:cs typeface="+mn-cs"/>
                        </a:rPr>
                        <a:t>Μα δεν </a:t>
                      </a:r>
                      <a:r>
                        <a:rPr lang="el-GR" sz="1800" i="1" kern="1200" baseline="0" dirty="0" smtClean="0">
                          <a:solidFill>
                            <a:schemeClr val="dk1"/>
                          </a:solidFill>
                          <a:latin typeface="+mn-lt"/>
                          <a:ea typeface="+mn-ea"/>
                          <a:cs typeface="+mn-cs"/>
                        </a:rPr>
                        <a:t>είναι από σίδερο η καρδιά μου.</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Την έχει κάνει ο έρωτας ατσάλι που δεν</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σπάει.</a:t>
                      </a:r>
                      <a:endParaRPr lang="el-GR"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404664"/>
            <a:ext cx="7772400" cy="1584176"/>
          </a:xfrm>
          <a:noFill/>
        </p:spPr>
        <p:txBody>
          <a:bodyPr>
            <a:noAutofit/>
          </a:bodyPr>
          <a:lstStyle/>
          <a:p>
            <a:r>
              <a:rPr lang="en-US" sz="3200" dirty="0" smtClean="0">
                <a:solidFill>
                  <a:schemeClr val="tx2">
                    <a:lumMod val="60000"/>
                    <a:lumOff val="40000"/>
                  </a:schemeClr>
                </a:solidFill>
              </a:rPr>
              <a:t>Implicit pun rendition 2/4</a:t>
            </a:r>
            <a:br>
              <a:rPr lang="en-US" sz="3200" dirty="0" smtClean="0">
                <a:solidFill>
                  <a:schemeClr val="tx2">
                    <a:lumMod val="60000"/>
                    <a:lumOff val="40000"/>
                  </a:schemeClr>
                </a:solidFill>
              </a:rPr>
            </a:br>
            <a:r>
              <a:rPr lang="en-US" sz="2400" dirty="0" err="1" smtClean="0">
                <a:solidFill>
                  <a:srgbClr val="0070C0"/>
                </a:solidFill>
              </a:rPr>
              <a:t>Αll</a:t>
            </a:r>
            <a:r>
              <a:rPr lang="en-US" sz="2400" dirty="0" smtClean="0">
                <a:solidFill>
                  <a:srgbClr val="0070C0"/>
                </a:solidFill>
              </a:rPr>
              <a:t> four versions major on the ‘full stop’ reading of </a:t>
            </a:r>
            <a:r>
              <a:rPr lang="en-US" sz="2400" i="1" dirty="0" smtClean="0">
                <a:solidFill>
                  <a:srgbClr val="0070C0"/>
                </a:solidFill>
              </a:rPr>
              <a:t>points</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endParaRPr lang="el-GR" sz="3200" dirty="0">
              <a:solidFill>
                <a:schemeClr val="tx2">
                  <a:lumMod val="60000"/>
                  <a:lumOff val="40000"/>
                </a:schemeClr>
              </a:solidFill>
            </a:endParaRPr>
          </a:p>
        </p:txBody>
      </p:sp>
      <p:graphicFrame>
        <p:nvGraphicFramePr>
          <p:cNvPr id="5" name="Table 4" title="Implicit pun rendition 2/4"/>
          <p:cNvGraphicFramePr>
            <a:graphicFrameLocks noGrp="1"/>
          </p:cNvGraphicFramePr>
          <p:nvPr>
            <p:extLst>
              <p:ext uri="{D42A27DB-BD31-4B8C-83A1-F6EECF244321}">
                <p14:modId xmlns:p14="http://schemas.microsoft.com/office/powerpoint/2010/main" val="1337568611"/>
              </p:ext>
            </p:extLst>
          </p:nvPr>
        </p:nvGraphicFramePr>
        <p:xfrm>
          <a:off x="683568" y="2204864"/>
          <a:ext cx="7632849" cy="2677920"/>
        </p:xfrm>
        <a:graphic>
          <a:graphicData uri="http://schemas.openxmlformats.org/drawingml/2006/table">
            <a:tbl>
              <a:tblPr firstRow="1" bandRow="1">
                <a:tableStyleId>{5C22544A-7EE6-4342-B048-85BDC9FD1C3A}</a:tableStyleId>
              </a:tblPr>
              <a:tblGrid>
                <a:gridCol w="3888432"/>
                <a:gridCol w="3744417"/>
              </a:tblGrid>
              <a:tr h="849120">
                <a:tc>
                  <a:txBody>
                    <a:bodyPr/>
                    <a:lstStyle/>
                    <a:p>
                      <a:r>
                        <a:rPr lang="en-US" sz="1800" b="0" i="1" kern="1200" baseline="0" dirty="0" smtClean="0">
                          <a:solidFill>
                            <a:schemeClr val="lt1"/>
                          </a:solidFill>
                          <a:latin typeface="+mn-lt"/>
                          <a:ea typeface="+mn-ea"/>
                          <a:cs typeface="+mn-cs"/>
                        </a:rPr>
                        <a:t>THESEUS </a:t>
                      </a:r>
                    </a:p>
                    <a:p>
                      <a:r>
                        <a:rPr lang="en-US" sz="1800" b="0" i="1" kern="1200" baseline="0" dirty="0" smtClean="0">
                          <a:solidFill>
                            <a:schemeClr val="lt1"/>
                          </a:solidFill>
                          <a:latin typeface="+mn-lt"/>
                          <a:ea typeface="+mn-ea"/>
                          <a:cs typeface="+mn-cs"/>
                        </a:rPr>
                        <a:t>This fellow doth not stand upon points.</a:t>
                      </a:r>
                    </a:p>
                  </a:txBody>
                  <a:tcPr/>
                </a:tc>
                <a:tc>
                  <a:txBody>
                    <a:bodyPr/>
                    <a:lstStyle/>
                    <a:p>
                      <a:r>
                        <a:rPr lang="en-US" sz="1800" b="1" i="0" kern="1200" baseline="0" dirty="0" smtClean="0">
                          <a:solidFill>
                            <a:schemeClr val="lt1"/>
                          </a:solidFill>
                          <a:latin typeface="+mn-lt"/>
                          <a:ea typeface="+mn-ea"/>
                          <a:cs typeface="+mn-cs"/>
                        </a:rPr>
                        <a:t>Ambiguous item: </a:t>
                      </a:r>
                      <a:r>
                        <a:rPr lang="en-US" sz="1800" b="1" i="1" kern="1200" baseline="0" dirty="0" smtClean="0">
                          <a:solidFill>
                            <a:schemeClr val="lt1"/>
                          </a:solidFill>
                          <a:latin typeface="+mn-lt"/>
                          <a:ea typeface="+mn-ea"/>
                          <a:cs typeface="+mn-cs"/>
                        </a:rPr>
                        <a:t>points</a:t>
                      </a:r>
                      <a:endParaRPr lang="en-US" sz="1800" b="0" i="1" kern="1200" baseline="0" dirty="0" smtClean="0">
                        <a:solidFill>
                          <a:schemeClr val="lt1"/>
                        </a:solidFill>
                        <a:latin typeface="+mn-lt"/>
                        <a:ea typeface="+mn-ea"/>
                        <a:cs typeface="+mn-cs"/>
                      </a:endParaRPr>
                    </a:p>
                    <a:p>
                      <a:pPr>
                        <a:buFontTx/>
                        <a:buNone/>
                      </a:pPr>
                      <a:r>
                        <a:rPr lang="en-US" sz="1800" b="0" i="0" kern="1200" baseline="0" dirty="0" smtClean="0">
                          <a:solidFill>
                            <a:schemeClr val="lt1"/>
                          </a:solidFill>
                          <a:latin typeface="+mn-lt"/>
                          <a:ea typeface="+mn-ea"/>
                          <a:cs typeface="+mn-cs"/>
                        </a:rPr>
                        <a:t>(insult/full stop)</a:t>
                      </a:r>
                    </a:p>
                  </a:txBody>
                  <a:tcPr>
                    <a:solidFill>
                      <a:schemeClr val="tx2">
                        <a:lumMod val="60000"/>
                        <a:lumOff val="40000"/>
                      </a:schemeClr>
                    </a:solidFill>
                  </a:tcPr>
                </a:tc>
              </a:tr>
              <a:tr h="849120">
                <a:tc>
                  <a:txBody>
                    <a:bodyPr/>
                    <a:lstStyle/>
                    <a:p>
                      <a:r>
                        <a:rPr lang="el-GR" sz="1800" i="1" kern="1200" baseline="0" dirty="0" smtClean="0">
                          <a:solidFill>
                            <a:schemeClr val="dk1"/>
                          </a:solidFill>
                          <a:latin typeface="+mn-lt"/>
                          <a:ea typeface="+mn-ea"/>
                          <a:cs typeface="+mn-cs"/>
                        </a:rPr>
                        <a:t>Θησέας</a:t>
                      </a:r>
                      <a:r>
                        <a:rPr lang="en-US" sz="1800" i="1" kern="1200" baseline="0" dirty="0" smtClean="0">
                          <a:solidFill>
                            <a:schemeClr val="dk1"/>
                          </a:solidFill>
                          <a:latin typeface="+mn-lt"/>
                          <a:ea typeface="+mn-ea"/>
                          <a:cs typeface="+mn-cs"/>
                        </a:rPr>
                        <a:t> </a:t>
                      </a:r>
                    </a:p>
                    <a:p>
                      <a:r>
                        <a:rPr lang="el-GR" sz="1800" kern="1200" baseline="0" dirty="0" smtClean="0">
                          <a:solidFill>
                            <a:schemeClr val="dk1"/>
                          </a:solidFill>
                          <a:latin typeface="+mn-lt"/>
                          <a:ea typeface="+mn-ea"/>
                          <a:cs typeface="+mn-cs"/>
                        </a:rPr>
                        <a:t>Αυτός ο λεβέντης δε λογαριάζει διόλου</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τις </a:t>
                      </a:r>
                      <a:r>
                        <a:rPr lang="el-GR" sz="1800" i="1" kern="1200" baseline="0" dirty="0" smtClean="0">
                          <a:solidFill>
                            <a:schemeClr val="dk1"/>
                          </a:solidFill>
                          <a:latin typeface="+mn-lt"/>
                          <a:ea typeface="+mn-ea"/>
                          <a:cs typeface="+mn-cs"/>
                        </a:rPr>
                        <a:t>τελείες.</a:t>
                      </a:r>
                    </a:p>
                  </a:txBody>
                  <a:tcPr/>
                </a:tc>
                <a:tc>
                  <a:txBody>
                    <a:bodyPr/>
                    <a:lstStyle/>
                    <a:p>
                      <a:r>
                        <a:rPr lang="el-GR" sz="1800" i="1" kern="1200" baseline="0" dirty="0" smtClean="0">
                          <a:solidFill>
                            <a:schemeClr val="dk1"/>
                          </a:solidFill>
                          <a:latin typeface="+mn-lt"/>
                          <a:ea typeface="+mn-ea"/>
                          <a:cs typeface="+mn-cs"/>
                        </a:rPr>
                        <a:t>Θησέας</a:t>
                      </a:r>
                      <a:r>
                        <a:rPr lang="en-US" sz="1800" i="1" kern="1200" baseline="0" dirty="0" smtClean="0">
                          <a:solidFill>
                            <a:schemeClr val="dk1"/>
                          </a:solidFill>
                          <a:latin typeface="+mn-lt"/>
                          <a:ea typeface="+mn-ea"/>
                          <a:cs typeface="+mn-cs"/>
                        </a:rPr>
                        <a:t> </a:t>
                      </a:r>
                    </a:p>
                    <a:p>
                      <a:r>
                        <a:rPr lang="el-GR" sz="1800" kern="1200" baseline="0" dirty="0" smtClean="0">
                          <a:solidFill>
                            <a:schemeClr val="dk1"/>
                          </a:solidFill>
                          <a:latin typeface="+mn-lt"/>
                          <a:ea typeface="+mn-ea"/>
                          <a:cs typeface="+mn-cs"/>
                        </a:rPr>
                        <a:t>Ετούτος ο φίλος δε σταματάει στις</a:t>
                      </a:r>
                      <a:r>
                        <a:rPr lang="en-US" sz="1800" kern="1200" baseline="0" dirty="0" smtClean="0">
                          <a:solidFill>
                            <a:schemeClr val="dk1"/>
                          </a:solidFill>
                          <a:latin typeface="+mn-lt"/>
                          <a:ea typeface="+mn-ea"/>
                          <a:cs typeface="+mn-cs"/>
                        </a:rPr>
                        <a:t> </a:t>
                      </a:r>
                      <a:r>
                        <a:rPr lang="el-GR" sz="1800" i="1" kern="1200" baseline="0" dirty="0" smtClean="0">
                          <a:solidFill>
                            <a:schemeClr val="dk1"/>
                          </a:solidFill>
                          <a:latin typeface="+mn-lt"/>
                          <a:ea typeface="+mn-ea"/>
                          <a:cs typeface="+mn-cs"/>
                        </a:rPr>
                        <a:t>τελείες.</a:t>
                      </a:r>
                      <a:endParaRPr lang="el-GR" dirty="0"/>
                    </a:p>
                  </a:txBody>
                  <a:tcPr/>
                </a:tc>
              </a:tr>
              <a:tr h="849120">
                <a:tc>
                  <a:txBody>
                    <a:bodyPr/>
                    <a:lstStyle/>
                    <a:p>
                      <a:r>
                        <a:rPr lang="el-GR" sz="1800" i="1" kern="1200" baseline="0" dirty="0" smtClean="0">
                          <a:solidFill>
                            <a:schemeClr val="dk1"/>
                          </a:solidFill>
                          <a:latin typeface="+mn-lt"/>
                          <a:ea typeface="+mn-ea"/>
                          <a:cs typeface="+mn-cs"/>
                        </a:rPr>
                        <a:t>Θησέας</a:t>
                      </a:r>
                      <a:r>
                        <a:rPr lang="en-US" sz="1800" i="1" kern="1200" baseline="0" dirty="0" smtClean="0">
                          <a:solidFill>
                            <a:schemeClr val="dk1"/>
                          </a:solidFill>
                          <a:latin typeface="+mn-lt"/>
                          <a:ea typeface="+mn-ea"/>
                          <a:cs typeface="+mn-cs"/>
                        </a:rPr>
                        <a:t> </a:t>
                      </a:r>
                    </a:p>
                    <a:p>
                      <a:r>
                        <a:rPr lang="el-GR" sz="1800" kern="1200" baseline="0" dirty="0" smtClean="0">
                          <a:solidFill>
                            <a:schemeClr val="dk1"/>
                          </a:solidFill>
                          <a:latin typeface="+mn-lt"/>
                          <a:ea typeface="+mn-ea"/>
                          <a:cs typeface="+mn-cs"/>
                        </a:rPr>
                        <a:t>Ο φίλος μας ούτε για νόημα νοιάζεται</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ούτε για τις </a:t>
                      </a:r>
                      <a:r>
                        <a:rPr lang="el-GR" sz="1800" i="1" kern="1200" baseline="0" dirty="0" smtClean="0">
                          <a:solidFill>
                            <a:schemeClr val="dk1"/>
                          </a:solidFill>
                          <a:latin typeface="+mn-lt"/>
                          <a:ea typeface="+mn-ea"/>
                          <a:cs typeface="+mn-cs"/>
                        </a:rPr>
                        <a:t>τελείες.</a:t>
                      </a:r>
                      <a:endParaRPr lang="el-GR" dirty="0" smtClean="0"/>
                    </a:p>
                  </a:txBody>
                  <a:tcPr/>
                </a:tc>
                <a:tc>
                  <a:txBody>
                    <a:bodyPr/>
                    <a:lstStyle/>
                    <a:p>
                      <a:r>
                        <a:rPr lang="el-GR" sz="1800" i="1" kern="1200" baseline="0" dirty="0" smtClean="0">
                          <a:solidFill>
                            <a:schemeClr val="dk1"/>
                          </a:solidFill>
                          <a:latin typeface="+mn-lt"/>
                          <a:ea typeface="+mn-ea"/>
                          <a:cs typeface="+mn-cs"/>
                        </a:rPr>
                        <a:t>Θησέας</a:t>
                      </a:r>
                      <a:r>
                        <a:rPr lang="en-US" sz="1800" i="1" kern="1200" baseline="0" dirty="0" smtClean="0">
                          <a:solidFill>
                            <a:schemeClr val="dk1"/>
                          </a:solidFill>
                          <a:latin typeface="+mn-lt"/>
                          <a:ea typeface="+mn-ea"/>
                          <a:cs typeface="+mn-cs"/>
                        </a:rPr>
                        <a:t> </a:t>
                      </a:r>
                    </a:p>
                    <a:p>
                      <a:r>
                        <a:rPr lang="el-GR" sz="1800" i="0" kern="1200" baseline="0" dirty="0" smtClean="0">
                          <a:solidFill>
                            <a:schemeClr val="dk1"/>
                          </a:solidFill>
                          <a:latin typeface="+mn-lt"/>
                          <a:ea typeface="+mn-ea"/>
                          <a:cs typeface="+mn-cs"/>
                        </a:rPr>
                        <a:t>Νομίζω έχει κάποιο πρόβλημα με τη</a:t>
                      </a:r>
                      <a:r>
                        <a:rPr lang="en-US" sz="1800" i="0" kern="1200" baseline="0" dirty="0" smtClean="0">
                          <a:solidFill>
                            <a:schemeClr val="dk1"/>
                          </a:solidFill>
                          <a:latin typeface="+mn-lt"/>
                          <a:ea typeface="+mn-ea"/>
                          <a:cs typeface="+mn-cs"/>
                        </a:rPr>
                        <a:t> </a:t>
                      </a:r>
                      <a:r>
                        <a:rPr lang="el-GR" sz="1800" i="0" kern="1200" baseline="0" dirty="0" smtClean="0">
                          <a:solidFill>
                            <a:schemeClr val="dk1"/>
                          </a:solidFill>
                          <a:latin typeface="+mn-lt"/>
                          <a:ea typeface="+mn-ea"/>
                          <a:cs typeface="+mn-cs"/>
                        </a:rPr>
                        <a:t>στίξη.</a:t>
                      </a:r>
                      <a:endParaRPr lang="el-GR" i="0"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404664"/>
            <a:ext cx="7772400" cy="1584176"/>
          </a:xfrm>
          <a:noFill/>
        </p:spPr>
        <p:txBody>
          <a:bodyPr>
            <a:noAutofit/>
          </a:bodyPr>
          <a:lstStyle/>
          <a:p>
            <a:r>
              <a:rPr lang="en-US" sz="3200" dirty="0" smtClean="0">
                <a:solidFill>
                  <a:schemeClr val="tx2">
                    <a:lumMod val="60000"/>
                    <a:lumOff val="40000"/>
                  </a:schemeClr>
                </a:solidFill>
              </a:rPr>
              <a:t>Implicit pun rendition 3/4</a:t>
            </a:r>
            <a:br>
              <a:rPr lang="en-US" sz="3200" dirty="0" smtClean="0">
                <a:solidFill>
                  <a:schemeClr val="tx2">
                    <a:lumMod val="60000"/>
                    <a:lumOff val="40000"/>
                  </a:schemeClr>
                </a:solidFill>
              </a:rPr>
            </a:br>
            <a:r>
              <a:rPr lang="en-US" sz="2400" dirty="0" err="1" smtClean="0">
                <a:solidFill>
                  <a:srgbClr val="0070C0"/>
                </a:solidFill>
              </a:rPr>
              <a:t>Αll</a:t>
            </a:r>
            <a:r>
              <a:rPr lang="en-US" sz="2400" dirty="0" smtClean="0">
                <a:solidFill>
                  <a:srgbClr val="0070C0"/>
                </a:solidFill>
              </a:rPr>
              <a:t> four versions major on the ‘wall’ reading of </a:t>
            </a:r>
            <a:r>
              <a:rPr lang="en-US" sz="2400" i="1" dirty="0" smtClean="0">
                <a:solidFill>
                  <a:srgbClr val="0070C0"/>
                </a:solidFill>
              </a:rPr>
              <a:t>partition</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endParaRPr lang="el-GR" sz="3200" dirty="0">
              <a:solidFill>
                <a:schemeClr val="tx2">
                  <a:lumMod val="60000"/>
                  <a:lumOff val="40000"/>
                </a:schemeClr>
              </a:solidFill>
            </a:endParaRPr>
          </a:p>
        </p:txBody>
      </p:sp>
      <p:graphicFrame>
        <p:nvGraphicFramePr>
          <p:cNvPr id="5" name="Table 4" title="Implicit pun rendition 3/4"/>
          <p:cNvGraphicFramePr>
            <a:graphicFrameLocks noGrp="1"/>
          </p:cNvGraphicFramePr>
          <p:nvPr>
            <p:extLst>
              <p:ext uri="{D42A27DB-BD31-4B8C-83A1-F6EECF244321}">
                <p14:modId xmlns:p14="http://schemas.microsoft.com/office/powerpoint/2010/main" val="4055954644"/>
              </p:ext>
            </p:extLst>
          </p:nvPr>
        </p:nvGraphicFramePr>
        <p:xfrm>
          <a:off x="827584" y="1412776"/>
          <a:ext cx="7632849" cy="4937760"/>
        </p:xfrm>
        <a:graphic>
          <a:graphicData uri="http://schemas.openxmlformats.org/drawingml/2006/table">
            <a:tbl>
              <a:tblPr firstRow="1" bandRow="1">
                <a:tableStyleId>{5C22544A-7EE6-4342-B048-85BDC9FD1C3A}</a:tableStyleId>
              </a:tblPr>
              <a:tblGrid>
                <a:gridCol w="3744416"/>
                <a:gridCol w="3888433"/>
              </a:tblGrid>
              <a:tr h="849120">
                <a:tc>
                  <a:txBody>
                    <a:bodyPr/>
                    <a:lstStyle/>
                    <a:p>
                      <a:r>
                        <a:rPr lang="en-US" sz="1800" b="0" i="1" kern="1200" baseline="0" dirty="0" smtClean="0">
                          <a:solidFill>
                            <a:schemeClr val="lt1"/>
                          </a:solidFill>
                          <a:latin typeface="+mn-lt"/>
                          <a:ea typeface="+mn-ea"/>
                          <a:cs typeface="+mn-cs"/>
                        </a:rPr>
                        <a:t>THESEUS Would you desire lime and hair to speak better?</a:t>
                      </a:r>
                    </a:p>
                    <a:p>
                      <a:r>
                        <a:rPr lang="en-US" sz="1800" b="0" i="1" kern="1200" baseline="0" dirty="0" smtClean="0">
                          <a:solidFill>
                            <a:schemeClr val="lt1"/>
                          </a:solidFill>
                          <a:latin typeface="+mn-lt"/>
                          <a:ea typeface="+mn-ea"/>
                          <a:cs typeface="+mn-cs"/>
                        </a:rPr>
                        <a:t>DEMETR. It is the wittiest partition that ever I</a:t>
                      </a:r>
                      <a:r>
                        <a:rPr lang="en-US" sz="1800" b="0" kern="1200" baseline="0" dirty="0" smtClean="0">
                          <a:solidFill>
                            <a:schemeClr val="lt1"/>
                          </a:solidFill>
                          <a:latin typeface="+mn-lt"/>
                          <a:ea typeface="+mn-ea"/>
                          <a:cs typeface="+mn-cs"/>
                        </a:rPr>
                        <a:t> heard discourse, my lord.</a:t>
                      </a:r>
                      <a:endParaRPr lang="en-US" sz="1800" b="0" i="1" kern="1200" baseline="0" dirty="0" smtClean="0">
                        <a:solidFill>
                          <a:schemeClr val="lt1"/>
                        </a:solidFill>
                        <a:latin typeface="+mn-lt"/>
                        <a:ea typeface="+mn-ea"/>
                        <a:cs typeface="+mn-cs"/>
                      </a:endParaRPr>
                    </a:p>
                  </a:txBody>
                  <a:tcPr/>
                </a:tc>
                <a:tc>
                  <a:txBody>
                    <a:bodyPr/>
                    <a:lstStyle/>
                    <a:p>
                      <a:r>
                        <a:rPr lang="en-US" sz="1800" b="1" i="0" kern="1200" baseline="0" dirty="0" smtClean="0">
                          <a:solidFill>
                            <a:schemeClr val="lt1"/>
                          </a:solidFill>
                          <a:latin typeface="+mn-lt"/>
                          <a:ea typeface="+mn-ea"/>
                          <a:cs typeface="+mn-cs"/>
                        </a:rPr>
                        <a:t>Ambiguous item: </a:t>
                      </a:r>
                      <a:r>
                        <a:rPr lang="en-US" sz="1800" b="0" i="1" kern="1200" baseline="0" dirty="0" smtClean="0">
                          <a:solidFill>
                            <a:schemeClr val="lt1"/>
                          </a:solidFill>
                          <a:latin typeface="+mn-lt"/>
                          <a:ea typeface="+mn-ea"/>
                          <a:cs typeface="+mn-cs"/>
                        </a:rPr>
                        <a:t>partition</a:t>
                      </a:r>
                    </a:p>
                    <a:p>
                      <a:pPr>
                        <a:buFontTx/>
                        <a:buNone/>
                      </a:pPr>
                      <a:r>
                        <a:rPr lang="en-US" sz="1800" b="0" i="0" kern="1200" baseline="0" dirty="0" smtClean="0">
                          <a:solidFill>
                            <a:schemeClr val="lt1"/>
                          </a:solidFill>
                          <a:latin typeface="+mn-lt"/>
                          <a:ea typeface="+mn-ea"/>
                          <a:cs typeface="+mn-cs"/>
                        </a:rPr>
                        <a:t>(</a:t>
                      </a:r>
                      <a:r>
                        <a:rPr lang="en-US" sz="1800" b="0" kern="1200" baseline="0" dirty="0" smtClean="0">
                          <a:solidFill>
                            <a:schemeClr val="lt1"/>
                          </a:solidFill>
                          <a:latin typeface="+mn-lt"/>
                          <a:ea typeface="+mn-ea"/>
                          <a:cs typeface="+mn-cs"/>
                        </a:rPr>
                        <a:t>wall/separation</a:t>
                      </a:r>
                      <a:r>
                        <a:rPr lang="en-US" sz="1800" b="0" i="0" kern="1200" baseline="0" dirty="0" smtClean="0">
                          <a:solidFill>
                            <a:schemeClr val="lt1"/>
                          </a:solidFill>
                          <a:latin typeface="+mn-lt"/>
                          <a:ea typeface="+mn-ea"/>
                          <a:cs typeface="+mn-cs"/>
                        </a:rPr>
                        <a:t>)</a:t>
                      </a:r>
                    </a:p>
                  </a:txBody>
                  <a:tcPr>
                    <a:solidFill>
                      <a:schemeClr val="tx2">
                        <a:lumMod val="60000"/>
                        <a:lumOff val="40000"/>
                      </a:schemeClr>
                    </a:solidFill>
                  </a:tcPr>
                </a:tc>
              </a:tr>
              <a:tr h="849120">
                <a:tc>
                  <a:txBody>
                    <a:bodyPr/>
                    <a:lstStyle/>
                    <a:p>
                      <a:r>
                        <a:rPr lang="el-GR" sz="1800" i="1" kern="1200" baseline="0" dirty="0" smtClean="0">
                          <a:solidFill>
                            <a:schemeClr val="dk1"/>
                          </a:solidFill>
                          <a:latin typeface="+mn-lt"/>
                          <a:ea typeface="+mn-ea"/>
                          <a:cs typeface="+mn-cs"/>
                        </a:rPr>
                        <a:t>Θησέας</a:t>
                      </a:r>
                      <a:r>
                        <a:rPr lang="en-US" sz="1800" i="1" kern="1200" baseline="0" dirty="0" smtClean="0">
                          <a:solidFill>
                            <a:schemeClr val="dk1"/>
                          </a:solidFill>
                          <a:latin typeface="+mn-lt"/>
                          <a:ea typeface="+mn-ea"/>
                          <a:cs typeface="+mn-cs"/>
                        </a:rPr>
                        <a:t> </a:t>
                      </a:r>
                    </a:p>
                    <a:p>
                      <a:r>
                        <a:rPr lang="el-GR" sz="1800" kern="1200" baseline="0" dirty="0" smtClean="0">
                          <a:solidFill>
                            <a:schemeClr val="dk1"/>
                          </a:solidFill>
                          <a:latin typeface="+mn-lt"/>
                          <a:ea typeface="+mn-ea"/>
                          <a:cs typeface="+mn-cs"/>
                        </a:rPr>
                        <a:t>Ποιoς θα ’χε την απαίτηση τρίχες κι</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ασβέστης να μιλάν καλύτερα;</a:t>
                      </a:r>
                    </a:p>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Εξυπνότερο </a:t>
                      </a:r>
                      <a:r>
                        <a:rPr lang="el-GR" sz="1800" i="1" kern="1200" baseline="0" dirty="0" smtClean="0">
                          <a:solidFill>
                            <a:schemeClr val="dk1"/>
                          </a:solidFill>
                          <a:latin typeface="+mn-lt"/>
                          <a:ea typeface="+mn-ea"/>
                          <a:cs typeface="+mn-cs"/>
                        </a:rPr>
                        <a:t>μεσότοιχο, άρχοντά μου,</a:t>
                      </a:r>
                    </a:p>
                    <a:p>
                      <a:r>
                        <a:rPr lang="el-GR" sz="1800" kern="1200" baseline="0" dirty="0" smtClean="0">
                          <a:solidFill>
                            <a:schemeClr val="dk1"/>
                          </a:solidFill>
                          <a:latin typeface="+mn-lt"/>
                          <a:ea typeface="+mn-ea"/>
                          <a:cs typeface="+mn-cs"/>
                        </a:rPr>
                        <a:t>δεν άκουσα ποτέ να μιλάη.</a:t>
                      </a:r>
                    </a:p>
                  </a:txBody>
                  <a:tcPr/>
                </a:tc>
                <a:tc>
                  <a:txBody>
                    <a:bodyPr/>
                    <a:lstStyle/>
                    <a:p>
                      <a:r>
                        <a:rPr lang="el-GR" sz="1800" i="1" kern="1200" baseline="0" dirty="0" smtClean="0">
                          <a:solidFill>
                            <a:schemeClr val="dk1"/>
                          </a:solidFill>
                          <a:latin typeface="+mn-lt"/>
                          <a:ea typeface="+mn-ea"/>
                          <a:cs typeface="+mn-cs"/>
                        </a:rPr>
                        <a:t>Θησέας</a:t>
                      </a:r>
                      <a:r>
                        <a:rPr lang="en-US" sz="1800" i="1" kern="1200" baseline="0" dirty="0" smtClean="0">
                          <a:solidFill>
                            <a:schemeClr val="dk1"/>
                          </a:solidFill>
                          <a:latin typeface="+mn-lt"/>
                          <a:ea typeface="+mn-ea"/>
                          <a:cs typeface="+mn-cs"/>
                        </a:rPr>
                        <a:t> </a:t>
                      </a:r>
                    </a:p>
                    <a:p>
                      <a:r>
                        <a:rPr lang="el-GR" sz="1800" kern="1200" baseline="0" dirty="0" smtClean="0">
                          <a:solidFill>
                            <a:schemeClr val="dk1"/>
                          </a:solidFill>
                          <a:latin typeface="+mn-lt"/>
                          <a:ea typeface="+mn-ea"/>
                          <a:cs typeface="+mn-cs"/>
                        </a:rPr>
                        <a:t>Μπορεί ν’ απαιτήσει κανείς να μιλούν</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καλύτερα ο ασβέστης κι η τρίχα;</a:t>
                      </a:r>
                    </a:p>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Αυτό ’ναι το εξυπνότερο </a:t>
                      </a:r>
                      <a:r>
                        <a:rPr lang="el-GR" sz="1800" i="1" kern="1200" baseline="0" dirty="0" smtClean="0">
                          <a:solidFill>
                            <a:schemeClr val="dk1"/>
                          </a:solidFill>
                          <a:latin typeface="+mn-lt"/>
                          <a:ea typeface="+mn-ea"/>
                          <a:cs typeface="+mn-cs"/>
                        </a:rPr>
                        <a:t>μεσοτοίχι που</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άκουσα να μιλάει, ρήγα μου.</a:t>
                      </a:r>
                    </a:p>
                  </a:txBody>
                  <a:tcPr/>
                </a:tc>
              </a:tr>
              <a:tr h="849120">
                <a:tc>
                  <a:txBody>
                    <a:bodyPr/>
                    <a:lstStyle/>
                    <a:p>
                      <a:r>
                        <a:rPr lang="el-GR" sz="1800" i="1" kern="1200" baseline="0" dirty="0" smtClean="0">
                          <a:solidFill>
                            <a:schemeClr val="dk1"/>
                          </a:solidFill>
                          <a:latin typeface="+mn-lt"/>
                          <a:ea typeface="+mn-ea"/>
                          <a:cs typeface="+mn-cs"/>
                        </a:rPr>
                        <a:t>Θησέας</a:t>
                      </a:r>
                      <a:r>
                        <a:rPr lang="en-US" sz="1800" i="1" kern="1200" baseline="0" dirty="0" smtClean="0">
                          <a:solidFill>
                            <a:schemeClr val="dk1"/>
                          </a:solidFill>
                          <a:latin typeface="+mn-lt"/>
                          <a:ea typeface="+mn-ea"/>
                          <a:cs typeface="+mn-cs"/>
                        </a:rPr>
                        <a:t> </a:t>
                      </a:r>
                    </a:p>
                    <a:p>
                      <a:r>
                        <a:rPr lang="el-GR" sz="1800" kern="1200" baseline="0" dirty="0" smtClean="0">
                          <a:solidFill>
                            <a:schemeClr val="dk1"/>
                          </a:solidFill>
                          <a:latin typeface="+mn-lt"/>
                          <a:ea typeface="+mn-ea"/>
                          <a:cs typeface="+mn-cs"/>
                        </a:rPr>
                        <a:t>Μήπως ανάμενε κανείς σας να</a:t>
                      </a:r>
                    </a:p>
                    <a:p>
                      <a:r>
                        <a:rPr lang="el-GR" sz="1800" kern="1200" baseline="0" dirty="0" smtClean="0">
                          <a:solidFill>
                            <a:schemeClr val="dk1"/>
                          </a:solidFill>
                          <a:latin typeface="+mn-lt"/>
                          <a:ea typeface="+mn-ea"/>
                          <a:cs typeface="+mn-cs"/>
                        </a:rPr>
                        <a:t>μιλήσουν καλύτερα ο ασβέστης και οι</a:t>
                      </a:r>
                    </a:p>
                    <a:p>
                      <a:r>
                        <a:rPr lang="el-GR" sz="1800" kern="1200" baseline="0" dirty="0" smtClean="0">
                          <a:solidFill>
                            <a:schemeClr val="dk1"/>
                          </a:solidFill>
                          <a:latin typeface="+mn-lt"/>
                          <a:ea typeface="+mn-ea"/>
                          <a:cs typeface="+mn-cs"/>
                        </a:rPr>
                        <a:t>πέτρες;</a:t>
                      </a:r>
                    </a:p>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Άρχοντά μου, αναμφίβολα είναι ο πιo</a:t>
                      </a:r>
                    </a:p>
                    <a:p>
                      <a:r>
                        <a:rPr lang="el-GR" sz="1800" kern="1200" baseline="0" dirty="0" smtClean="0">
                          <a:solidFill>
                            <a:schemeClr val="dk1"/>
                          </a:solidFill>
                          <a:latin typeface="+mn-lt"/>
                          <a:ea typeface="+mn-ea"/>
                          <a:cs typeface="+mn-cs"/>
                        </a:rPr>
                        <a:t>έξυπνος κι ο πιο εύγλωττος </a:t>
                      </a:r>
                      <a:r>
                        <a:rPr lang="el-GR" sz="1800" i="1" kern="1200" baseline="0" dirty="0" smtClean="0">
                          <a:solidFill>
                            <a:schemeClr val="dk1"/>
                          </a:solidFill>
                          <a:latin typeface="+mn-lt"/>
                          <a:ea typeface="+mn-ea"/>
                          <a:cs typeface="+mn-cs"/>
                        </a:rPr>
                        <a:t>τοίχος </a:t>
                      </a:r>
                      <a:r>
                        <a:rPr lang="en-US" sz="1800" i="1" kern="1200" baseline="0" dirty="0" smtClean="0">
                          <a:solidFill>
                            <a:schemeClr val="dk1"/>
                          </a:solidFill>
                          <a:latin typeface="+mn-lt"/>
                          <a:ea typeface="+mn-ea"/>
                          <a:cs typeface="+mn-cs"/>
                        </a:rPr>
                        <a:t>…</a:t>
                      </a:r>
                      <a:endParaRPr lang="en-US" sz="1800" kern="1200" baseline="0" dirty="0" smtClean="0">
                        <a:solidFill>
                          <a:schemeClr val="dk1"/>
                        </a:solidFill>
                        <a:latin typeface="+mn-lt"/>
                        <a:ea typeface="+mn-ea"/>
                        <a:cs typeface="+mn-cs"/>
                      </a:endParaRPr>
                    </a:p>
                  </a:txBody>
                  <a:tcPr/>
                </a:tc>
                <a:tc>
                  <a:txBody>
                    <a:bodyPr/>
                    <a:lstStyle/>
                    <a:p>
                      <a:r>
                        <a:rPr lang="el-GR" sz="1800" i="1" kern="1200" baseline="0" dirty="0" smtClean="0">
                          <a:solidFill>
                            <a:schemeClr val="dk1"/>
                          </a:solidFill>
                          <a:latin typeface="+mn-lt"/>
                          <a:ea typeface="+mn-ea"/>
                          <a:cs typeface="+mn-cs"/>
                        </a:rPr>
                        <a:t>Θησέας</a:t>
                      </a:r>
                      <a:r>
                        <a:rPr lang="en-US" sz="1800" i="1" kern="1200" baseline="0" dirty="0" smtClean="0">
                          <a:solidFill>
                            <a:schemeClr val="dk1"/>
                          </a:solidFill>
                          <a:latin typeface="+mn-lt"/>
                          <a:ea typeface="+mn-ea"/>
                          <a:cs typeface="+mn-cs"/>
                        </a:rPr>
                        <a:t> </a:t>
                      </a:r>
                    </a:p>
                    <a:p>
                      <a:r>
                        <a:rPr lang="el-GR" sz="1800" kern="1200" baseline="0" dirty="0" smtClean="0">
                          <a:solidFill>
                            <a:schemeClr val="dk1"/>
                          </a:solidFill>
                          <a:latin typeface="+mn-lt"/>
                          <a:ea typeface="+mn-ea"/>
                          <a:cs typeface="+mn-cs"/>
                        </a:rPr>
                        <a:t>Για σοβάς, καλά τα λέει.</a:t>
                      </a:r>
                    </a:p>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Ο πιο εύγλωττος </a:t>
                      </a:r>
                      <a:r>
                        <a:rPr lang="el-GR" sz="1800" i="1" kern="1200" baseline="0" dirty="0" smtClean="0">
                          <a:solidFill>
                            <a:schemeClr val="dk1"/>
                          </a:solidFill>
                          <a:latin typeface="+mn-lt"/>
                          <a:ea typeface="+mn-ea"/>
                          <a:cs typeface="+mn-cs"/>
                        </a:rPr>
                        <a:t>τοίχος της Αθήνας</a:t>
                      </a:r>
                      <a:endParaRPr lang="el-GR" sz="1800" i="0" kern="1200" baseline="0" dirty="0" smtClean="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404664"/>
            <a:ext cx="7772400" cy="1584176"/>
          </a:xfrm>
          <a:noFill/>
        </p:spPr>
        <p:txBody>
          <a:bodyPr>
            <a:noAutofit/>
          </a:bodyPr>
          <a:lstStyle/>
          <a:p>
            <a:r>
              <a:rPr lang="en-US" sz="3200" dirty="0" smtClean="0">
                <a:solidFill>
                  <a:schemeClr val="tx2">
                    <a:lumMod val="60000"/>
                    <a:lumOff val="40000"/>
                  </a:schemeClr>
                </a:solidFill>
              </a:rPr>
              <a:t>Implicit pun rendition 4/4</a:t>
            </a:r>
            <a:br>
              <a:rPr lang="en-US" sz="3200" dirty="0" smtClean="0">
                <a:solidFill>
                  <a:schemeClr val="tx2">
                    <a:lumMod val="60000"/>
                    <a:lumOff val="40000"/>
                  </a:schemeClr>
                </a:solidFill>
              </a:rPr>
            </a:br>
            <a:r>
              <a:rPr lang="en-US" sz="2400" dirty="0" err="1" smtClean="0">
                <a:solidFill>
                  <a:srgbClr val="0070C0"/>
                </a:solidFill>
              </a:rPr>
              <a:t>Αll</a:t>
            </a:r>
            <a:r>
              <a:rPr lang="en-US" sz="2400" dirty="0" smtClean="0">
                <a:solidFill>
                  <a:srgbClr val="0070C0"/>
                </a:solidFill>
              </a:rPr>
              <a:t> four versions major on the ‘distempered moon’ reading </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endParaRPr lang="el-GR" sz="3200" dirty="0">
              <a:solidFill>
                <a:schemeClr val="tx2">
                  <a:lumMod val="60000"/>
                  <a:lumOff val="40000"/>
                </a:schemeClr>
              </a:solidFill>
            </a:endParaRPr>
          </a:p>
        </p:txBody>
      </p:sp>
      <p:graphicFrame>
        <p:nvGraphicFramePr>
          <p:cNvPr id="5" name="Table 4" title="Implicit pun rendition 4/4"/>
          <p:cNvGraphicFramePr>
            <a:graphicFrameLocks noGrp="1"/>
          </p:cNvGraphicFramePr>
          <p:nvPr>
            <p:extLst>
              <p:ext uri="{D42A27DB-BD31-4B8C-83A1-F6EECF244321}">
                <p14:modId xmlns:p14="http://schemas.microsoft.com/office/powerpoint/2010/main" val="1678316099"/>
              </p:ext>
            </p:extLst>
          </p:nvPr>
        </p:nvGraphicFramePr>
        <p:xfrm>
          <a:off x="827584" y="1645920"/>
          <a:ext cx="7632849" cy="3775200"/>
        </p:xfrm>
        <a:graphic>
          <a:graphicData uri="http://schemas.openxmlformats.org/drawingml/2006/table">
            <a:tbl>
              <a:tblPr firstRow="1" bandRow="1">
                <a:tableStyleId>{5C22544A-7EE6-4342-B048-85BDC9FD1C3A}</a:tableStyleId>
              </a:tblPr>
              <a:tblGrid>
                <a:gridCol w="3744416"/>
                <a:gridCol w="3888433"/>
              </a:tblGrid>
              <a:tr h="849120">
                <a:tc>
                  <a:txBody>
                    <a:bodyPr/>
                    <a:lstStyle/>
                    <a:p>
                      <a:r>
                        <a:rPr lang="en-US" sz="1800" b="0" i="1" kern="1200" baseline="0" dirty="0" smtClean="0">
                          <a:solidFill>
                            <a:schemeClr val="lt1"/>
                          </a:solidFill>
                          <a:latin typeface="+mn-lt"/>
                          <a:ea typeface="+mn-ea"/>
                          <a:cs typeface="+mn-cs"/>
                        </a:rPr>
                        <a:t>TITANIA </a:t>
                      </a:r>
                      <a:r>
                        <a:rPr lang="en-US" sz="1800" b="1" i="1" kern="1200" baseline="0" dirty="0" smtClean="0">
                          <a:solidFill>
                            <a:schemeClr val="lt1"/>
                          </a:solidFill>
                          <a:latin typeface="+mn-lt"/>
                          <a:ea typeface="+mn-ea"/>
                          <a:cs typeface="+mn-cs"/>
                        </a:rPr>
                        <a:t>…</a:t>
                      </a:r>
                      <a:r>
                        <a:rPr lang="en-US" sz="1800" b="0" i="1" kern="1200" baseline="0" dirty="0" smtClean="0">
                          <a:solidFill>
                            <a:schemeClr val="lt1"/>
                          </a:solidFill>
                          <a:latin typeface="+mn-lt"/>
                          <a:ea typeface="+mn-ea"/>
                          <a:cs typeface="+mn-cs"/>
                        </a:rPr>
                        <a:t>Therefore the moon, the governess of floods/ </a:t>
                      </a:r>
                      <a:r>
                        <a:rPr lang="en-US" sz="1800" b="0" kern="1200" baseline="0" dirty="0" smtClean="0">
                          <a:solidFill>
                            <a:schemeClr val="lt1"/>
                          </a:solidFill>
                          <a:latin typeface="+mn-lt"/>
                          <a:ea typeface="+mn-ea"/>
                          <a:cs typeface="+mn-cs"/>
                        </a:rPr>
                        <a:t>Pale in her anger, washes all the air/ That rheumatic diseases do abound./And through this </a:t>
                      </a:r>
                      <a:r>
                        <a:rPr lang="en-US" sz="1800" b="0" i="1" kern="1200" baseline="0" dirty="0" err="1" smtClean="0">
                          <a:solidFill>
                            <a:schemeClr val="lt1"/>
                          </a:solidFill>
                          <a:latin typeface="+mn-lt"/>
                          <a:ea typeface="+mn-ea"/>
                          <a:cs typeface="+mn-cs"/>
                        </a:rPr>
                        <a:t>distemperature</a:t>
                      </a:r>
                      <a:r>
                        <a:rPr lang="en-US" sz="1800" b="0" i="1" kern="1200" baseline="0" dirty="0" smtClean="0">
                          <a:solidFill>
                            <a:schemeClr val="lt1"/>
                          </a:solidFill>
                          <a:latin typeface="+mn-lt"/>
                          <a:ea typeface="+mn-ea"/>
                          <a:cs typeface="+mn-cs"/>
                        </a:rPr>
                        <a:t> we see/ </a:t>
                      </a:r>
                      <a:r>
                        <a:rPr lang="en-US" sz="1800" b="0" kern="1200" baseline="0" dirty="0" smtClean="0">
                          <a:solidFill>
                            <a:schemeClr val="lt1"/>
                          </a:solidFill>
                          <a:latin typeface="+mn-lt"/>
                          <a:ea typeface="+mn-ea"/>
                          <a:cs typeface="+mn-cs"/>
                        </a:rPr>
                        <a:t>The seasons alter:…</a:t>
                      </a:r>
                      <a:endParaRPr lang="en-US" sz="1800" b="0" i="1" kern="1200" baseline="0" dirty="0" smtClean="0">
                        <a:solidFill>
                          <a:schemeClr val="lt1"/>
                        </a:solidFill>
                        <a:latin typeface="+mn-lt"/>
                        <a:ea typeface="+mn-ea"/>
                        <a:cs typeface="+mn-cs"/>
                      </a:endParaRPr>
                    </a:p>
                  </a:txBody>
                  <a:tcPr/>
                </a:tc>
                <a:tc>
                  <a:txBody>
                    <a:bodyPr/>
                    <a:lstStyle/>
                    <a:p>
                      <a:r>
                        <a:rPr lang="en-US" sz="1800" b="1" i="0" kern="1200" baseline="0" dirty="0" smtClean="0">
                          <a:solidFill>
                            <a:schemeClr val="lt1"/>
                          </a:solidFill>
                          <a:latin typeface="+mn-lt"/>
                          <a:ea typeface="+mn-ea"/>
                          <a:cs typeface="+mn-cs"/>
                        </a:rPr>
                        <a:t>Ambiguous item: </a:t>
                      </a:r>
                      <a:r>
                        <a:rPr lang="en-US" sz="1800" b="0" i="1" kern="1200" baseline="0" dirty="0" err="1" smtClean="0">
                          <a:solidFill>
                            <a:schemeClr val="lt1"/>
                          </a:solidFill>
                          <a:latin typeface="+mn-lt"/>
                          <a:ea typeface="+mn-ea"/>
                          <a:cs typeface="+mn-cs"/>
                        </a:rPr>
                        <a:t>distemperature</a:t>
                      </a:r>
                      <a:r>
                        <a:rPr lang="en-US" sz="1800" b="0" i="1" kern="1200" baseline="0" dirty="0" smtClean="0">
                          <a:solidFill>
                            <a:schemeClr val="lt1"/>
                          </a:solidFill>
                          <a:latin typeface="+mn-lt"/>
                          <a:ea typeface="+mn-ea"/>
                          <a:cs typeface="+mn-cs"/>
                        </a:rPr>
                        <a:t> </a:t>
                      </a:r>
                      <a:r>
                        <a:rPr lang="en-US" sz="1800" b="0" i="0" kern="1200" baseline="0" dirty="0" smtClean="0">
                          <a:solidFill>
                            <a:schemeClr val="lt1"/>
                          </a:solidFill>
                          <a:latin typeface="+mn-lt"/>
                          <a:ea typeface="+mn-ea"/>
                          <a:cs typeface="+mn-cs"/>
                        </a:rPr>
                        <a:t>(</a:t>
                      </a:r>
                      <a:r>
                        <a:rPr lang="en-US" sz="1800" b="0" i="1" kern="1200" baseline="0" dirty="0" smtClean="0">
                          <a:solidFill>
                            <a:schemeClr val="lt1"/>
                          </a:solidFill>
                          <a:latin typeface="+mn-lt"/>
                          <a:ea typeface="+mn-ea"/>
                          <a:cs typeface="+mn-cs"/>
                        </a:rPr>
                        <a:t>distempered moon/</a:t>
                      </a:r>
                      <a:r>
                        <a:rPr lang="en-US" sz="1800" b="0" kern="1200" baseline="0" dirty="0" err="1" smtClean="0">
                          <a:solidFill>
                            <a:schemeClr val="lt1"/>
                          </a:solidFill>
                          <a:latin typeface="+mn-lt"/>
                          <a:ea typeface="+mn-ea"/>
                          <a:cs typeface="+mn-cs"/>
                        </a:rPr>
                        <a:t>colouring</a:t>
                      </a:r>
                      <a:r>
                        <a:rPr lang="en-US" sz="1800" b="0" i="0" kern="1200" baseline="0" dirty="0" smtClean="0">
                          <a:solidFill>
                            <a:schemeClr val="lt1"/>
                          </a:solidFill>
                          <a:latin typeface="+mn-lt"/>
                          <a:ea typeface="+mn-ea"/>
                          <a:cs typeface="+mn-cs"/>
                        </a:rPr>
                        <a:t>)</a:t>
                      </a:r>
                      <a:endParaRPr lang="en-US" sz="1800" b="0" i="1" kern="1200" baseline="0" dirty="0" smtClean="0">
                        <a:solidFill>
                          <a:schemeClr val="lt1"/>
                        </a:solidFill>
                        <a:latin typeface="+mn-lt"/>
                        <a:ea typeface="+mn-ea"/>
                        <a:cs typeface="+mn-cs"/>
                      </a:endParaRPr>
                    </a:p>
                  </a:txBody>
                  <a:tcPr>
                    <a:solidFill>
                      <a:schemeClr val="tx2">
                        <a:lumMod val="60000"/>
                        <a:lumOff val="40000"/>
                      </a:schemeClr>
                    </a:solidFill>
                  </a:tcPr>
                </a:tc>
              </a:tr>
              <a:tr h="849120">
                <a:tc>
                  <a:txBody>
                    <a:bodyPr/>
                    <a:lstStyle/>
                    <a:p>
                      <a:r>
                        <a:rPr lang="el-GR" sz="1800" kern="1200" baseline="0" dirty="0" smtClean="0">
                          <a:solidFill>
                            <a:schemeClr val="dk1"/>
                          </a:solidFill>
                          <a:latin typeface="+mn-lt"/>
                          <a:ea typeface="+mn-ea"/>
                          <a:cs typeface="+mn-cs"/>
                        </a:rPr>
                        <a:t>Και μέσ’ σ΄αυτή την </a:t>
                      </a:r>
                      <a:r>
                        <a:rPr lang="el-GR" sz="1800" i="1" kern="1200" baseline="0" dirty="0" smtClean="0">
                          <a:solidFill>
                            <a:schemeClr val="dk1"/>
                          </a:solidFill>
                          <a:latin typeface="+mn-lt"/>
                          <a:ea typeface="+mn-ea"/>
                          <a:cs typeface="+mn-cs"/>
                        </a:rPr>
                        <a:t>ακαταστασία</a:t>
                      </a:r>
                    </a:p>
                    <a:p>
                      <a:r>
                        <a:rPr lang="el-GR" sz="1800" kern="1200" baseline="0" dirty="0" smtClean="0">
                          <a:solidFill>
                            <a:schemeClr val="dk1"/>
                          </a:solidFill>
                          <a:latin typeface="+mn-lt"/>
                          <a:ea typeface="+mn-ea"/>
                          <a:cs typeface="+mn-cs"/>
                        </a:rPr>
                        <a:t>χαλάσαν οι εποχές….</a:t>
                      </a:r>
                    </a:p>
                  </a:txBody>
                  <a:tcPr/>
                </a:tc>
                <a:tc>
                  <a:txBody>
                    <a:bodyPr/>
                    <a:lstStyle/>
                    <a:p>
                      <a:r>
                        <a:rPr lang="el-GR" sz="1800" kern="1200" baseline="0" dirty="0" smtClean="0">
                          <a:solidFill>
                            <a:schemeClr val="dk1"/>
                          </a:solidFill>
                          <a:latin typeface="+mn-lt"/>
                          <a:ea typeface="+mn-ea"/>
                          <a:cs typeface="+mn-cs"/>
                        </a:rPr>
                        <a:t>Και βλέπεις μέσ στην</a:t>
                      </a:r>
                      <a:r>
                        <a:rPr lang="en-US" sz="1800" kern="1200" baseline="0" dirty="0" smtClean="0">
                          <a:solidFill>
                            <a:schemeClr val="dk1"/>
                          </a:solidFill>
                          <a:latin typeface="+mn-lt"/>
                          <a:ea typeface="+mn-ea"/>
                          <a:cs typeface="+mn-cs"/>
                        </a:rPr>
                        <a:t> </a:t>
                      </a:r>
                      <a:r>
                        <a:rPr lang="el-GR" sz="1800" i="1" kern="1200" baseline="0" dirty="0" smtClean="0">
                          <a:solidFill>
                            <a:schemeClr val="dk1"/>
                          </a:solidFill>
                          <a:latin typeface="+mn-lt"/>
                          <a:ea typeface="+mn-ea"/>
                          <a:cs typeface="+mn-cs"/>
                        </a:rPr>
                        <a:t>αναμπουμπούλα αυτή</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ν’ αλλάζουν οι εποχές</a:t>
                      </a:r>
                      <a:r>
                        <a:rPr lang="en-US" sz="1800" kern="1200" baseline="0" dirty="0" smtClean="0">
                          <a:solidFill>
                            <a:schemeClr val="dk1"/>
                          </a:solidFill>
                          <a:latin typeface="+mn-lt"/>
                          <a:ea typeface="+mn-ea"/>
                          <a:cs typeface="+mn-cs"/>
                        </a:rPr>
                        <a:t>…</a:t>
                      </a:r>
                      <a:endParaRPr lang="el-GR" sz="1800" kern="1200" baseline="0" dirty="0" smtClean="0">
                        <a:solidFill>
                          <a:schemeClr val="dk1"/>
                        </a:solidFill>
                        <a:latin typeface="+mn-lt"/>
                        <a:ea typeface="+mn-ea"/>
                        <a:cs typeface="+mn-cs"/>
                      </a:endParaRPr>
                    </a:p>
                  </a:txBody>
                  <a:tcPr/>
                </a:tc>
              </a:tr>
              <a:tr h="849120">
                <a:tc>
                  <a:txBody>
                    <a:bodyPr/>
                    <a:lstStyle/>
                    <a:p>
                      <a:r>
                        <a:rPr lang="el-GR" sz="1800" i="1" kern="1200" baseline="0" dirty="0" smtClean="0">
                          <a:solidFill>
                            <a:schemeClr val="dk1"/>
                          </a:solidFill>
                          <a:latin typeface="+mn-lt"/>
                          <a:ea typeface="+mn-ea"/>
                          <a:cs typeface="+mn-cs"/>
                        </a:rPr>
                        <a:t>Τρελάθηκαν κι αλλάξανε οι</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εποχές</a:t>
                      </a:r>
                      <a:endParaRPr lang="en-US" sz="1800" kern="1200" baseline="0" dirty="0" smtClean="0">
                        <a:solidFill>
                          <a:schemeClr val="dk1"/>
                        </a:solidFill>
                        <a:latin typeface="+mn-lt"/>
                        <a:ea typeface="+mn-ea"/>
                        <a:cs typeface="+mn-cs"/>
                      </a:endParaRPr>
                    </a:p>
                  </a:txBody>
                  <a:tcPr/>
                </a:tc>
                <a:tc>
                  <a:txBody>
                    <a:bodyPr/>
                    <a:lstStyle/>
                    <a:p>
                      <a:r>
                        <a:rPr lang="en-US" sz="1800" i="1" kern="1200" baseline="0" dirty="0" smtClean="0">
                          <a:solidFill>
                            <a:schemeClr val="dk1"/>
                          </a:solidFill>
                          <a:latin typeface="+mn-lt"/>
                          <a:ea typeface="+mn-ea"/>
                          <a:cs typeface="+mn-cs"/>
                        </a:rPr>
                        <a:t>…</a:t>
                      </a:r>
                      <a:r>
                        <a:rPr lang="el-GR" sz="1800" i="1" kern="1200" baseline="0" dirty="0" smtClean="0">
                          <a:solidFill>
                            <a:schemeClr val="dk1"/>
                          </a:solidFill>
                          <a:latin typeface="+mn-lt"/>
                          <a:ea typeface="+mn-ea"/>
                          <a:cs typeface="+mn-cs"/>
                        </a:rPr>
                        <a:t>αναστάτωση δεν θέλει</a:t>
                      </a:r>
                    </a:p>
                    <a:p>
                      <a:r>
                        <a:rPr lang="el-GR" sz="1800" kern="1200" baseline="0" dirty="0" smtClean="0">
                          <a:solidFill>
                            <a:schemeClr val="dk1"/>
                          </a:solidFill>
                          <a:latin typeface="+mn-lt"/>
                          <a:ea typeface="+mn-ea"/>
                          <a:cs typeface="+mn-cs"/>
                        </a:rPr>
                        <a:t>και έτσι τώρα οργισμένη</a:t>
                      </a:r>
                    </a:p>
                    <a:p>
                      <a:r>
                        <a:rPr lang="el-GR" sz="1800" kern="1200" baseline="0" dirty="0" smtClean="0">
                          <a:solidFill>
                            <a:schemeClr val="dk1"/>
                          </a:solidFill>
                          <a:latin typeface="+mn-lt"/>
                          <a:ea typeface="+mn-ea"/>
                          <a:cs typeface="+mn-cs"/>
                        </a:rPr>
                        <a:t>έξαλλη και φουρκισμένη</a:t>
                      </a:r>
                    </a:p>
                    <a:p>
                      <a:r>
                        <a:rPr lang="el-GR" sz="1800" kern="1200" baseline="0" dirty="0" smtClean="0">
                          <a:solidFill>
                            <a:schemeClr val="dk1"/>
                          </a:solidFill>
                          <a:latin typeface="+mn-lt"/>
                          <a:ea typeface="+mn-ea"/>
                          <a:cs typeface="+mn-cs"/>
                        </a:rPr>
                        <a:t>θέλει να τον τιμωρήσει.</a:t>
                      </a:r>
                      <a:endParaRPr lang="el-GR" sz="1800" i="0" kern="1200" baseline="0" dirty="0" smtClean="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827584" y="260648"/>
            <a:ext cx="7772400" cy="1152128"/>
          </a:xfrm>
          <a:noFill/>
        </p:spPr>
        <p:txBody>
          <a:bodyPr>
            <a:noAutofit/>
          </a:bodyPr>
          <a:lstStyle/>
          <a:p>
            <a:r>
              <a:rPr lang="en-US" sz="3200" dirty="0" smtClean="0">
                <a:solidFill>
                  <a:schemeClr val="tx2">
                    <a:lumMod val="60000"/>
                    <a:lumOff val="40000"/>
                  </a:schemeClr>
                </a:solidFill>
              </a:rPr>
              <a:t>Explicit pun rendition 1/</a:t>
            </a:r>
            <a:r>
              <a:rPr lang="el-GR" sz="3200" dirty="0" smtClean="0">
                <a:solidFill>
                  <a:schemeClr val="tx2">
                    <a:lumMod val="60000"/>
                    <a:lumOff val="40000"/>
                  </a:schemeClr>
                </a:solidFill>
              </a:rPr>
              <a:t>5</a:t>
            </a:r>
            <a:endParaRPr lang="el-GR" sz="3200" dirty="0">
              <a:solidFill>
                <a:schemeClr val="tx2">
                  <a:lumMod val="60000"/>
                  <a:lumOff val="40000"/>
                </a:schemeClr>
              </a:solidFill>
            </a:endParaRPr>
          </a:p>
        </p:txBody>
      </p:sp>
      <p:graphicFrame>
        <p:nvGraphicFramePr>
          <p:cNvPr id="5" name="Table 4" title="Explicit pun rendition 1/4"/>
          <p:cNvGraphicFramePr>
            <a:graphicFrameLocks noGrp="1"/>
          </p:cNvGraphicFramePr>
          <p:nvPr>
            <p:extLst>
              <p:ext uri="{D42A27DB-BD31-4B8C-83A1-F6EECF244321}">
                <p14:modId xmlns:p14="http://schemas.microsoft.com/office/powerpoint/2010/main" val="4100285376"/>
              </p:ext>
            </p:extLst>
          </p:nvPr>
        </p:nvGraphicFramePr>
        <p:xfrm>
          <a:off x="683568" y="1340769"/>
          <a:ext cx="7632849" cy="5153783"/>
        </p:xfrm>
        <a:graphic>
          <a:graphicData uri="http://schemas.openxmlformats.org/drawingml/2006/table">
            <a:tbl>
              <a:tblPr firstRow="1" bandRow="1">
                <a:tableStyleId>{5C22544A-7EE6-4342-B048-85BDC9FD1C3A}</a:tableStyleId>
              </a:tblPr>
              <a:tblGrid>
                <a:gridCol w="3960440"/>
                <a:gridCol w="3672409"/>
              </a:tblGrid>
              <a:tr h="1527047">
                <a:tc>
                  <a:txBody>
                    <a:bodyPr/>
                    <a:lstStyle/>
                    <a:p>
                      <a:r>
                        <a:rPr lang="en-US" sz="1800" b="0" i="1" kern="1200" baseline="0" dirty="0" smtClean="0">
                          <a:solidFill>
                            <a:schemeClr val="lt1"/>
                          </a:solidFill>
                          <a:latin typeface="+mn-lt"/>
                          <a:ea typeface="+mn-ea"/>
                          <a:cs typeface="+mn-cs"/>
                        </a:rPr>
                        <a:t>LYSAN. Demetrius, I will keep my word with thee.</a:t>
                      </a:r>
                    </a:p>
                    <a:p>
                      <a:r>
                        <a:rPr lang="en-US" sz="1800" b="0" i="1" kern="1200" baseline="0" dirty="0" smtClean="0">
                          <a:solidFill>
                            <a:schemeClr val="lt1"/>
                          </a:solidFill>
                          <a:latin typeface="+mn-lt"/>
                          <a:ea typeface="+mn-ea"/>
                          <a:cs typeface="+mn-cs"/>
                        </a:rPr>
                        <a:t>DEMETR. I would I had your </a:t>
                      </a:r>
                      <a:r>
                        <a:rPr lang="en-US" sz="1800" b="1" i="1" kern="1200" baseline="0" dirty="0" smtClean="0">
                          <a:solidFill>
                            <a:schemeClr val="lt1"/>
                          </a:solidFill>
                          <a:latin typeface="+mn-lt"/>
                          <a:ea typeface="+mn-ea"/>
                          <a:cs typeface="+mn-cs"/>
                        </a:rPr>
                        <a:t>bond</a:t>
                      </a:r>
                      <a:r>
                        <a:rPr lang="en-US" sz="1800" b="0" i="1" kern="1200" baseline="0" dirty="0" smtClean="0">
                          <a:solidFill>
                            <a:schemeClr val="lt1"/>
                          </a:solidFill>
                          <a:latin typeface="+mn-lt"/>
                          <a:ea typeface="+mn-ea"/>
                          <a:cs typeface="+mn-cs"/>
                        </a:rPr>
                        <a:t>; for I perceive/</a:t>
                      </a:r>
                      <a:r>
                        <a:rPr lang="en-US" sz="1800" b="0" kern="1200" baseline="0" dirty="0" smtClean="0">
                          <a:solidFill>
                            <a:schemeClr val="lt1"/>
                          </a:solidFill>
                          <a:latin typeface="+mn-lt"/>
                          <a:ea typeface="+mn-ea"/>
                          <a:cs typeface="+mn-cs"/>
                        </a:rPr>
                        <a:t>A weak </a:t>
                      </a:r>
                      <a:r>
                        <a:rPr lang="en-US" sz="1800" b="1" i="1" kern="1200" baseline="0" dirty="0" smtClean="0">
                          <a:solidFill>
                            <a:schemeClr val="lt1"/>
                          </a:solidFill>
                          <a:latin typeface="+mn-lt"/>
                          <a:ea typeface="+mn-ea"/>
                          <a:cs typeface="+mn-cs"/>
                        </a:rPr>
                        <a:t>bond</a:t>
                      </a:r>
                      <a:r>
                        <a:rPr lang="en-US" sz="1800" b="0" i="1" kern="1200" baseline="0" dirty="0" smtClean="0">
                          <a:solidFill>
                            <a:schemeClr val="lt1"/>
                          </a:solidFill>
                          <a:latin typeface="+mn-lt"/>
                          <a:ea typeface="+mn-ea"/>
                          <a:cs typeface="+mn-cs"/>
                        </a:rPr>
                        <a:t> holds you; I’ll not trust your word.</a:t>
                      </a:r>
                      <a:endParaRPr lang="el-GR" b="0" dirty="0" smtClean="0"/>
                    </a:p>
                  </a:txBody>
                  <a:tcPr/>
                </a:tc>
                <a:tc>
                  <a:txBody>
                    <a:bodyPr/>
                    <a:lstStyle/>
                    <a:p>
                      <a:r>
                        <a:rPr lang="en-US" sz="1800" b="1" kern="1200" baseline="0" dirty="0" smtClean="0">
                          <a:solidFill>
                            <a:schemeClr val="lt1"/>
                          </a:solidFill>
                          <a:latin typeface="+mn-lt"/>
                          <a:ea typeface="+mn-ea"/>
                          <a:cs typeface="+mn-cs"/>
                        </a:rPr>
                        <a:t>Two occurrences of a single word</a:t>
                      </a:r>
                      <a:r>
                        <a:rPr lang="en-US" sz="1800" b="1" i="0" kern="1200" baseline="0" dirty="0" smtClean="0">
                          <a:solidFill>
                            <a:schemeClr val="lt1"/>
                          </a:solidFill>
                          <a:latin typeface="+mn-lt"/>
                          <a:ea typeface="+mn-ea"/>
                          <a:cs typeface="+mn-cs"/>
                        </a:rPr>
                        <a:t>: </a:t>
                      </a:r>
                      <a:r>
                        <a:rPr lang="en-US" sz="1800" b="0" i="1" kern="1200" baseline="0" dirty="0" smtClean="0">
                          <a:solidFill>
                            <a:schemeClr val="lt1"/>
                          </a:solidFill>
                          <a:latin typeface="+mn-lt"/>
                          <a:ea typeface="+mn-ea"/>
                          <a:cs typeface="+mn-cs"/>
                        </a:rPr>
                        <a:t>bond-bond</a:t>
                      </a:r>
                    </a:p>
                    <a:p>
                      <a:r>
                        <a:rPr lang="en-US" sz="1800" b="0" i="0" kern="1200" baseline="0" dirty="0" smtClean="0">
                          <a:solidFill>
                            <a:schemeClr val="lt1"/>
                          </a:solidFill>
                          <a:latin typeface="+mn-lt"/>
                          <a:ea typeface="+mn-ea"/>
                          <a:cs typeface="+mn-cs"/>
                        </a:rPr>
                        <a:t>(</a:t>
                      </a:r>
                      <a:r>
                        <a:rPr lang="en-US" sz="1800" b="0" kern="1200" baseline="0" dirty="0" smtClean="0">
                          <a:solidFill>
                            <a:schemeClr val="lt1"/>
                          </a:solidFill>
                          <a:latin typeface="+mn-lt"/>
                          <a:ea typeface="+mn-ea"/>
                          <a:cs typeface="+mn-cs"/>
                        </a:rPr>
                        <a:t>contract</a:t>
                      </a:r>
                      <a:r>
                        <a:rPr lang="en-US" sz="1800" b="0" i="0" kern="1200" baseline="0" dirty="0" smtClean="0">
                          <a:solidFill>
                            <a:schemeClr val="lt1"/>
                          </a:solidFill>
                          <a:latin typeface="+mn-lt"/>
                          <a:ea typeface="+mn-ea"/>
                          <a:cs typeface="+mn-cs"/>
                        </a:rPr>
                        <a:t>/</a:t>
                      </a:r>
                      <a:r>
                        <a:rPr lang="en-US" sz="1800" b="0" kern="1200" baseline="0" dirty="0" smtClean="0">
                          <a:solidFill>
                            <a:schemeClr val="lt1"/>
                          </a:solidFill>
                          <a:latin typeface="+mn-lt"/>
                          <a:ea typeface="+mn-ea"/>
                          <a:cs typeface="+mn-cs"/>
                        </a:rPr>
                        <a:t>ligament</a:t>
                      </a:r>
                      <a:r>
                        <a:rPr lang="en-US" sz="1800" b="0" i="0" kern="1200" baseline="0" dirty="0" smtClean="0">
                          <a:solidFill>
                            <a:schemeClr val="lt1"/>
                          </a:solidFill>
                          <a:latin typeface="+mn-lt"/>
                          <a:ea typeface="+mn-ea"/>
                          <a:cs typeface="+mn-cs"/>
                        </a:rPr>
                        <a:t>)</a:t>
                      </a:r>
                      <a:endParaRPr lang="el-GR" b="0" i="0" dirty="0"/>
                    </a:p>
                  </a:txBody>
                  <a:tcPr>
                    <a:solidFill>
                      <a:schemeClr val="tx2">
                        <a:lumMod val="60000"/>
                        <a:lumOff val="40000"/>
                      </a:schemeClr>
                    </a:solidFill>
                  </a:tcPr>
                </a:tc>
              </a:tr>
              <a:tr h="1813368">
                <a:tc>
                  <a:txBody>
                    <a:bodyPr/>
                    <a:lstStyle/>
                    <a:p>
                      <a:r>
                        <a:rPr lang="el-GR" sz="1800" i="1" kern="1200" baseline="0" dirty="0" smtClean="0">
                          <a:solidFill>
                            <a:schemeClr val="dk1"/>
                          </a:solidFill>
                          <a:latin typeface="+mn-lt"/>
                          <a:ea typeface="+mn-ea"/>
                          <a:cs typeface="+mn-cs"/>
                        </a:rPr>
                        <a:t>Λύσανδρος</a:t>
                      </a:r>
                    </a:p>
                    <a:p>
                      <a:r>
                        <a:rPr lang="el-GR" sz="1800" kern="1200" baseline="0" dirty="0" smtClean="0">
                          <a:solidFill>
                            <a:schemeClr val="dk1"/>
                          </a:solidFill>
                          <a:latin typeface="+mn-lt"/>
                          <a:ea typeface="+mn-ea"/>
                          <a:cs typeface="+mn-cs"/>
                        </a:rPr>
                        <a:t>Το λόγο μου, Δημήτριε, θα κρατήσω</a:t>
                      </a:r>
                      <a:endParaRPr lang="en-US" sz="1800" kern="1200" baseline="0" dirty="0" smtClean="0">
                        <a:solidFill>
                          <a:schemeClr val="dk1"/>
                        </a:solidFill>
                        <a:latin typeface="+mn-lt"/>
                        <a:ea typeface="+mn-ea"/>
                        <a:cs typeface="+mn-cs"/>
                      </a:endParaRPr>
                    </a:p>
                    <a:p>
                      <a:r>
                        <a:rPr lang="el-GR" sz="1800" i="1" kern="1200" baseline="0" dirty="0" smtClean="0">
                          <a:solidFill>
                            <a:schemeClr val="dk1"/>
                          </a:solidFill>
                          <a:latin typeface="+mn-lt"/>
                          <a:ea typeface="+mn-ea"/>
                          <a:cs typeface="+mn-cs"/>
                        </a:rPr>
                        <a:t>Δημήτριος</a:t>
                      </a:r>
                      <a:r>
                        <a:rPr lang="en-US" sz="1800" i="1" kern="1200" baseline="0" dirty="0" smtClean="0">
                          <a:solidFill>
                            <a:schemeClr val="dk1"/>
                          </a:solidFill>
                          <a:latin typeface="+mn-lt"/>
                          <a:ea typeface="+mn-ea"/>
                          <a:cs typeface="+mn-cs"/>
                        </a:rPr>
                        <a:t> </a:t>
                      </a:r>
                    </a:p>
                    <a:p>
                      <a:r>
                        <a:rPr lang="el-GR" sz="1800" kern="1200" baseline="0" dirty="0" smtClean="0">
                          <a:solidFill>
                            <a:schemeClr val="dk1"/>
                          </a:solidFill>
                          <a:latin typeface="+mn-lt"/>
                          <a:ea typeface="+mn-ea"/>
                          <a:cs typeface="+mn-cs"/>
                        </a:rPr>
                        <a:t>Θάθελα με συμβόλαιο να σε </a:t>
                      </a:r>
                      <a:r>
                        <a:rPr lang="el-GR" sz="1800" i="1" kern="1200" baseline="0" dirty="0" smtClean="0">
                          <a:solidFill>
                            <a:schemeClr val="dk1"/>
                          </a:solidFill>
                          <a:latin typeface="+mn-lt"/>
                          <a:ea typeface="+mn-ea"/>
                          <a:cs typeface="+mn-cs"/>
                        </a:rPr>
                        <a:t>δέσω,</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γιατι, όπως βλέπω, ο πιο ελαφρός</a:t>
                      </a:r>
                      <a:r>
                        <a:rPr lang="en-US" sz="1800" kern="1200" baseline="0" dirty="0" smtClean="0">
                          <a:solidFill>
                            <a:schemeClr val="dk1"/>
                          </a:solidFill>
                          <a:latin typeface="+mn-lt"/>
                          <a:ea typeface="+mn-ea"/>
                          <a:cs typeface="+mn-cs"/>
                        </a:rPr>
                        <a:t> </a:t>
                      </a:r>
                      <a:r>
                        <a:rPr lang="el-GR" sz="1800" i="1" kern="1200" baseline="0" dirty="0" smtClean="0">
                          <a:solidFill>
                            <a:schemeClr val="dk1"/>
                          </a:solidFill>
                          <a:latin typeface="+mn-lt"/>
                          <a:ea typeface="+mn-ea"/>
                          <a:cs typeface="+mn-cs"/>
                        </a:rPr>
                        <a:t>δεσμός μπορεί να σε κρατήση!</a:t>
                      </a:r>
                      <a:endParaRPr lang="el-GR" dirty="0"/>
                    </a:p>
                  </a:txBody>
                  <a:tcPr/>
                </a:tc>
                <a:tc>
                  <a:txBody>
                    <a:bodyPr/>
                    <a:lstStyle/>
                    <a:p>
                      <a:r>
                        <a:rPr lang="el-GR" sz="1800" i="1" kern="1200" baseline="0" dirty="0" smtClean="0">
                          <a:solidFill>
                            <a:schemeClr val="dk1"/>
                          </a:solidFill>
                          <a:latin typeface="+mn-lt"/>
                          <a:ea typeface="+mn-ea"/>
                          <a:cs typeface="+mn-cs"/>
                        </a:rPr>
                        <a:t>Λύσανδρος</a:t>
                      </a:r>
                    </a:p>
                    <a:p>
                      <a:r>
                        <a:rPr lang="el-GR" sz="1800" kern="1200" baseline="0" dirty="0" smtClean="0">
                          <a:solidFill>
                            <a:schemeClr val="dk1"/>
                          </a:solidFill>
                          <a:latin typeface="+mn-lt"/>
                          <a:ea typeface="+mn-ea"/>
                          <a:cs typeface="+mn-cs"/>
                        </a:rPr>
                        <a:t>Δημήτρη έχεις το λόγο μου.</a:t>
                      </a:r>
                      <a:endParaRPr lang="en-US" sz="1800" kern="1200" baseline="0" dirty="0" smtClean="0">
                        <a:solidFill>
                          <a:schemeClr val="dk1"/>
                        </a:solidFill>
                        <a:latin typeface="+mn-lt"/>
                        <a:ea typeface="+mn-ea"/>
                        <a:cs typeface="+mn-cs"/>
                      </a:endParaRPr>
                    </a:p>
                    <a:p>
                      <a:r>
                        <a:rPr lang="el-GR" sz="1800" i="1" kern="1200" baseline="0" dirty="0" smtClean="0">
                          <a:solidFill>
                            <a:schemeClr val="dk1"/>
                          </a:solidFill>
                          <a:latin typeface="+mn-lt"/>
                          <a:ea typeface="+mn-ea"/>
                          <a:cs typeface="+mn-cs"/>
                        </a:rPr>
                        <a:t>Δημήτριος</a:t>
                      </a:r>
                      <a:r>
                        <a:rPr lang="en-US" sz="1800" i="1" kern="1200" baseline="0" dirty="0" smtClean="0">
                          <a:solidFill>
                            <a:schemeClr val="dk1"/>
                          </a:solidFill>
                          <a:latin typeface="+mn-lt"/>
                          <a:ea typeface="+mn-ea"/>
                          <a:cs typeface="+mn-cs"/>
                        </a:rPr>
                        <a:t> </a:t>
                      </a:r>
                    </a:p>
                    <a:p>
                      <a:r>
                        <a:rPr lang="el-GR" sz="1800" kern="1200" baseline="0" dirty="0" smtClean="0">
                          <a:solidFill>
                            <a:schemeClr val="dk1"/>
                          </a:solidFill>
                          <a:latin typeface="+mn-lt"/>
                          <a:ea typeface="+mn-ea"/>
                          <a:cs typeface="+mn-cs"/>
                        </a:rPr>
                        <a:t>Θα προτιμούσα να σ’ έχω με χαρτί</a:t>
                      </a:r>
                      <a:r>
                        <a:rPr lang="en-US" sz="1800" kern="1200" baseline="0" dirty="0" smtClean="0">
                          <a:solidFill>
                            <a:schemeClr val="dk1"/>
                          </a:solidFill>
                          <a:latin typeface="+mn-lt"/>
                          <a:ea typeface="+mn-ea"/>
                          <a:cs typeface="+mn-cs"/>
                        </a:rPr>
                        <a:t> </a:t>
                      </a:r>
                      <a:r>
                        <a:rPr lang="el-GR" sz="1800" i="1" kern="1200" baseline="0" dirty="0" smtClean="0">
                          <a:solidFill>
                            <a:schemeClr val="dk1"/>
                          </a:solidFill>
                          <a:latin typeface="+mn-lt"/>
                          <a:ea typeface="+mn-ea"/>
                          <a:cs typeface="+mn-cs"/>
                        </a:rPr>
                        <a:t>δεμένο, τι όπως βλέπω, κι ένας αδύνατος</a:t>
                      </a:r>
                      <a:r>
                        <a:rPr lang="en-US" sz="1800" i="1" kern="1200" baseline="0" dirty="0" smtClean="0">
                          <a:solidFill>
                            <a:schemeClr val="dk1"/>
                          </a:solidFill>
                          <a:latin typeface="+mn-lt"/>
                          <a:ea typeface="+mn-ea"/>
                          <a:cs typeface="+mn-cs"/>
                        </a:rPr>
                        <a:t> </a:t>
                      </a:r>
                      <a:r>
                        <a:rPr lang="el-GR" sz="1800" i="1" kern="1200" baseline="0" dirty="0" smtClean="0">
                          <a:solidFill>
                            <a:schemeClr val="dk1"/>
                          </a:solidFill>
                          <a:latin typeface="+mn-lt"/>
                          <a:ea typeface="+mn-ea"/>
                          <a:cs typeface="+mn-cs"/>
                        </a:rPr>
                        <a:t>δεσμός σε καταφέρνει</a:t>
                      </a:r>
                      <a:endParaRPr lang="el-GR" dirty="0"/>
                    </a:p>
                  </a:txBody>
                  <a:tcPr/>
                </a:tc>
              </a:tr>
              <a:tr h="1813368">
                <a:tc>
                  <a:txBody>
                    <a:bodyPr/>
                    <a:lstStyle/>
                    <a:p>
                      <a:r>
                        <a:rPr lang="el-GR" sz="1800" i="1" kern="1200" baseline="0" dirty="0" smtClean="0">
                          <a:solidFill>
                            <a:schemeClr val="dk1"/>
                          </a:solidFill>
                          <a:latin typeface="+mn-lt"/>
                          <a:ea typeface="+mn-ea"/>
                          <a:cs typeface="+mn-cs"/>
                        </a:rPr>
                        <a:t>Λύσανδρος</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Δημήτριε, με προκάλεσες</a:t>
                      </a:r>
                      <a:r>
                        <a:rPr lang="en-US" sz="1800" kern="1200" baseline="0" dirty="0" smtClean="0">
                          <a:solidFill>
                            <a:schemeClr val="dk1"/>
                          </a:solidFill>
                          <a:latin typeface="+mn-lt"/>
                          <a:ea typeface="+mn-ea"/>
                          <a:cs typeface="+mn-cs"/>
                        </a:rPr>
                        <a:t>…</a:t>
                      </a:r>
                      <a:endParaRPr lang="en-US" sz="1800" i="1" kern="1200" baseline="0" dirty="0" smtClean="0">
                        <a:solidFill>
                          <a:schemeClr val="dk1"/>
                        </a:solidFill>
                        <a:latin typeface="+mn-lt"/>
                        <a:ea typeface="+mn-ea"/>
                        <a:cs typeface="+mn-cs"/>
                      </a:endParaRPr>
                    </a:p>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Μια πιo αξιόπιστη </a:t>
                      </a:r>
                      <a:r>
                        <a:rPr lang="el-GR" sz="1800" i="1" kern="1200" baseline="0" dirty="0" smtClean="0">
                          <a:solidFill>
                            <a:schemeClr val="dk1"/>
                          </a:solidFill>
                          <a:latin typeface="+mn-lt"/>
                          <a:ea typeface="+mn-ea"/>
                          <a:cs typeface="+mn-cs"/>
                        </a:rPr>
                        <a:t>εγγύηση από το λόγο</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σου δώσε. Το </a:t>
                      </a:r>
                      <a:r>
                        <a:rPr lang="el-GR" sz="1800" i="1" kern="1200" baseline="0" dirty="0" smtClean="0">
                          <a:solidFill>
                            <a:schemeClr val="dk1"/>
                          </a:solidFill>
                          <a:latin typeface="+mn-lt"/>
                          <a:ea typeface="+mn-ea"/>
                          <a:cs typeface="+mn-cs"/>
                        </a:rPr>
                        <a:t>λόγο σου δεν</a:t>
                      </a:r>
                    </a:p>
                    <a:p>
                      <a:r>
                        <a:rPr lang="el-GR" sz="1800" kern="1200" baseline="0" dirty="0" smtClean="0">
                          <a:solidFill>
                            <a:schemeClr val="dk1"/>
                          </a:solidFill>
                          <a:latin typeface="+mn-lt"/>
                          <a:ea typeface="+mn-ea"/>
                          <a:cs typeface="+mn-cs"/>
                        </a:rPr>
                        <a:t>εμπιστεύομαι, αφού από μια </a:t>
                      </a:r>
                      <a:r>
                        <a:rPr lang="el-GR" sz="1800" i="1" kern="1200" baseline="0" dirty="0" smtClean="0">
                          <a:solidFill>
                            <a:schemeClr val="dk1"/>
                          </a:solidFill>
                          <a:latin typeface="+mn-lt"/>
                          <a:ea typeface="+mn-ea"/>
                          <a:cs typeface="+mn-cs"/>
                        </a:rPr>
                        <a:t>γυναίκα</a:t>
                      </a:r>
                    </a:p>
                    <a:p>
                      <a:r>
                        <a:rPr lang="el-GR" sz="1800" i="1" kern="1200" baseline="0" dirty="0" smtClean="0">
                          <a:solidFill>
                            <a:schemeClr val="dk1"/>
                          </a:solidFill>
                          <a:latin typeface="+mn-lt"/>
                          <a:ea typeface="+mn-ea"/>
                          <a:cs typeface="+mn-cs"/>
                        </a:rPr>
                        <a:t>να ξεφύγεις δε μπορείς!</a:t>
                      </a:r>
                      <a:endParaRPr lang="el-GR" dirty="0" smtClean="0"/>
                    </a:p>
                  </a:txBody>
                  <a:tcPr/>
                </a:tc>
                <a:tc>
                  <a:txBody>
                    <a:bodyPr/>
                    <a:lstStyle/>
                    <a:p>
                      <a:r>
                        <a:rPr lang="el-GR" sz="1800" i="1" kern="1200" baseline="0" dirty="0" smtClean="0">
                          <a:solidFill>
                            <a:schemeClr val="dk1"/>
                          </a:solidFill>
                          <a:latin typeface="+mn-lt"/>
                          <a:ea typeface="+mn-ea"/>
                          <a:cs typeface="+mn-cs"/>
                        </a:rPr>
                        <a:t>Λύσανδρος</a:t>
                      </a:r>
                    </a:p>
                    <a:p>
                      <a:r>
                        <a:rPr lang="el-GR" sz="1800" kern="1200" baseline="0" dirty="0" smtClean="0">
                          <a:solidFill>
                            <a:schemeClr val="dk1"/>
                          </a:solidFill>
                          <a:latin typeface="+mn-lt"/>
                          <a:ea typeface="+mn-ea"/>
                          <a:cs typeface="+mn-cs"/>
                        </a:rPr>
                        <a:t>Δημήτριε, το ξίφος σου! Θέλω</a:t>
                      </a:r>
                    </a:p>
                    <a:p>
                      <a:r>
                        <a:rPr lang="el-GR" sz="1800" kern="1200" baseline="0" dirty="0" smtClean="0">
                          <a:solidFill>
                            <a:schemeClr val="dk1"/>
                          </a:solidFill>
                          <a:latin typeface="+mn-lt"/>
                          <a:ea typeface="+mn-ea"/>
                          <a:cs typeface="+mn-cs"/>
                        </a:rPr>
                        <a:t>μονομαχία!</a:t>
                      </a:r>
                      <a:endParaRPr lang="en-US" sz="1800" kern="1200" baseline="0" dirty="0" smtClean="0">
                        <a:solidFill>
                          <a:schemeClr val="dk1"/>
                        </a:solidFill>
                        <a:latin typeface="+mn-lt"/>
                        <a:ea typeface="+mn-ea"/>
                        <a:cs typeface="+mn-cs"/>
                      </a:endParaRPr>
                    </a:p>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a:t>
                      </a:r>
                      <a:r>
                        <a:rPr lang="el-GR" sz="1800" i="1" kern="1200" baseline="0" dirty="0" smtClean="0">
                          <a:solidFill>
                            <a:schemeClr val="dk1"/>
                          </a:solidFill>
                          <a:latin typeface="+mn-lt"/>
                          <a:ea typeface="+mn-ea"/>
                          <a:cs typeface="+mn-cs"/>
                        </a:rPr>
                        <a:t>Ειρωνικά.) Πάλι αλλαξοπίστησες; Σε</a:t>
                      </a:r>
                    </a:p>
                    <a:p>
                      <a:r>
                        <a:rPr lang="el-GR" sz="1800" kern="1200" baseline="0" dirty="0" smtClean="0">
                          <a:solidFill>
                            <a:schemeClr val="dk1"/>
                          </a:solidFill>
                          <a:latin typeface="+mn-lt"/>
                          <a:ea typeface="+mn-ea"/>
                          <a:cs typeface="+mn-cs"/>
                        </a:rPr>
                        <a:t>βλέπω τώρα μ’ άλλη!</a:t>
                      </a:r>
                      <a:endParaRPr lang="el-GR"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404664"/>
            <a:ext cx="7772400" cy="1152128"/>
          </a:xfrm>
          <a:noFill/>
        </p:spPr>
        <p:txBody>
          <a:bodyPr>
            <a:noAutofit/>
          </a:bodyPr>
          <a:lstStyle/>
          <a:p>
            <a:r>
              <a:rPr lang="en-US" sz="3200" dirty="0" smtClean="0">
                <a:solidFill>
                  <a:schemeClr val="tx2">
                    <a:lumMod val="60000"/>
                    <a:lumOff val="40000"/>
                  </a:schemeClr>
                </a:solidFill>
              </a:rPr>
              <a:t>Explicit pun rendition 2/</a:t>
            </a:r>
            <a:r>
              <a:rPr lang="el-GR" sz="3200" dirty="0" smtClean="0">
                <a:solidFill>
                  <a:schemeClr val="tx2">
                    <a:lumMod val="60000"/>
                    <a:lumOff val="40000"/>
                  </a:schemeClr>
                </a:solidFill>
              </a:rPr>
              <a:t>5</a:t>
            </a:r>
            <a:endParaRPr lang="el-GR" sz="3200" dirty="0">
              <a:solidFill>
                <a:schemeClr val="tx2">
                  <a:lumMod val="60000"/>
                  <a:lumOff val="40000"/>
                </a:schemeClr>
              </a:solidFill>
            </a:endParaRPr>
          </a:p>
        </p:txBody>
      </p:sp>
      <p:graphicFrame>
        <p:nvGraphicFramePr>
          <p:cNvPr id="5" name="Table 4" title="Explicit pun rendition 2/4"/>
          <p:cNvGraphicFramePr>
            <a:graphicFrameLocks noGrp="1"/>
          </p:cNvGraphicFramePr>
          <p:nvPr>
            <p:extLst>
              <p:ext uri="{D42A27DB-BD31-4B8C-83A1-F6EECF244321}">
                <p14:modId xmlns:p14="http://schemas.microsoft.com/office/powerpoint/2010/main" val="846433315"/>
              </p:ext>
            </p:extLst>
          </p:nvPr>
        </p:nvGraphicFramePr>
        <p:xfrm>
          <a:off x="683568" y="1628800"/>
          <a:ext cx="7632849" cy="4663440"/>
        </p:xfrm>
        <a:graphic>
          <a:graphicData uri="http://schemas.openxmlformats.org/drawingml/2006/table">
            <a:tbl>
              <a:tblPr firstRow="1" bandRow="1">
                <a:tableStyleId>{5C22544A-7EE6-4342-B048-85BDC9FD1C3A}</a:tableStyleId>
              </a:tblPr>
              <a:tblGrid>
                <a:gridCol w="4752528"/>
                <a:gridCol w="2880321"/>
              </a:tblGrid>
              <a:tr h="849120">
                <a:tc>
                  <a:txBody>
                    <a:bodyPr/>
                    <a:lstStyle/>
                    <a:p>
                      <a:r>
                        <a:rPr lang="en-US" sz="1800" b="0" i="1" kern="1200" baseline="0" dirty="0" smtClean="0">
                          <a:solidFill>
                            <a:schemeClr val="lt1"/>
                          </a:solidFill>
                          <a:latin typeface="+mn-lt"/>
                          <a:ea typeface="+mn-ea"/>
                          <a:cs typeface="+mn-cs"/>
                        </a:rPr>
                        <a:t>BOTTOM </a:t>
                      </a:r>
                      <a:r>
                        <a:rPr lang="en-US" sz="1800" b="0" i="0" kern="1200" baseline="0" dirty="0" smtClean="0">
                          <a:solidFill>
                            <a:schemeClr val="lt1"/>
                          </a:solidFill>
                          <a:latin typeface="+mn-lt"/>
                          <a:ea typeface="+mn-ea"/>
                          <a:cs typeface="+mn-cs"/>
                        </a:rPr>
                        <a:t>I will discharge it in either your straw-</a:t>
                      </a:r>
                      <a:r>
                        <a:rPr lang="en-US" sz="1800" b="0" i="0" kern="1200" baseline="0" dirty="0" err="1" smtClean="0">
                          <a:solidFill>
                            <a:schemeClr val="lt1"/>
                          </a:solidFill>
                          <a:latin typeface="+mn-lt"/>
                          <a:ea typeface="+mn-ea"/>
                          <a:cs typeface="+mn-cs"/>
                        </a:rPr>
                        <a:t>colour</a:t>
                      </a:r>
                      <a:r>
                        <a:rPr lang="en-US" sz="1800" b="0" i="0" kern="1200" baseline="0" dirty="0" smtClean="0">
                          <a:solidFill>
                            <a:schemeClr val="lt1"/>
                          </a:solidFill>
                          <a:latin typeface="+mn-lt"/>
                          <a:ea typeface="+mn-ea"/>
                          <a:cs typeface="+mn-cs"/>
                        </a:rPr>
                        <a:t> beard, your orange-tawny beard, your purple-in-grain beard, or your </a:t>
                      </a:r>
                      <a:r>
                        <a:rPr lang="en-US" sz="1800" b="0" i="1" kern="1200" baseline="0" dirty="0" smtClean="0">
                          <a:solidFill>
                            <a:schemeClr val="lt1"/>
                          </a:solidFill>
                          <a:latin typeface="+mn-lt"/>
                          <a:ea typeface="+mn-ea"/>
                          <a:cs typeface="+mn-cs"/>
                        </a:rPr>
                        <a:t>French-crown-</a:t>
                      </a:r>
                      <a:r>
                        <a:rPr lang="en-US" sz="1800" b="0" i="1" kern="1200" baseline="0" dirty="0" err="1" smtClean="0">
                          <a:solidFill>
                            <a:schemeClr val="lt1"/>
                          </a:solidFill>
                          <a:latin typeface="+mn-lt"/>
                          <a:ea typeface="+mn-ea"/>
                          <a:cs typeface="+mn-cs"/>
                        </a:rPr>
                        <a:t>colour</a:t>
                      </a:r>
                      <a:r>
                        <a:rPr lang="en-US" sz="1800" b="0" i="1" kern="1200" baseline="0" dirty="0" smtClean="0">
                          <a:solidFill>
                            <a:schemeClr val="lt1"/>
                          </a:solidFill>
                          <a:latin typeface="+mn-lt"/>
                          <a:ea typeface="+mn-ea"/>
                          <a:cs typeface="+mn-cs"/>
                        </a:rPr>
                        <a:t> beard, your perfect yellow.</a:t>
                      </a:r>
                    </a:p>
                    <a:p>
                      <a:r>
                        <a:rPr lang="en-US" sz="1800" b="0" i="1" kern="1200" baseline="0" dirty="0" smtClean="0">
                          <a:solidFill>
                            <a:schemeClr val="lt1"/>
                          </a:solidFill>
                          <a:latin typeface="+mn-lt"/>
                          <a:ea typeface="+mn-ea"/>
                          <a:cs typeface="+mn-cs"/>
                        </a:rPr>
                        <a:t>QUINCE Some of your French crowns have </a:t>
                      </a:r>
                      <a:r>
                        <a:rPr lang="en-US" sz="1800" b="0" kern="1200" baseline="0" dirty="0" smtClean="0">
                          <a:solidFill>
                            <a:schemeClr val="lt1"/>
                          </a:solidFill>
                          <a:latin typeface="+mn-lt"/>
                          <a:ea typeface="+mn-ea"/>
                          <a:cs typeface="+mn-cs"/>
                        </a:rPr>
                        <a:t>no hair at all, and then you will play </a:t>
                      </a:r>
                      <a:r>
                        <a:rPr lang="en-US" sz="1800" b="0" kern="1200" baseline="0" dirty="0" err="1" smtClean="0">
                          <a:solidFill>
                            <a:schemeClr val="lt1"/>
                          </a:solidFill>
                          <a:latin typeface="+mn-lt"/>
                          <a:ea typeface="+mn-ea"/>
                          <a:cs typeface="+mn-cs"/>
                        </a:rPr>
                        <a:t>barefac’d</a:t>
                      </a:r>
                      <a:r>
                        <a:rPr lang="en-US" sz="1800" b="0" kern="1200" baseline="0" dirty="0" smtClean="0">
                          <a:solidFill>
                            <a:schemeClr val="lt1"/>
                          </a:solidFill>
                          <a:latin typeface="+mn-lt"/>
                          <a:ea typeface="+mn-ea"/>
                          <a:cs typeface="+mn-cs"/>
                        </a:rPr>
                        <a:t>. But masters, here are…</a:t>
                      </a:r>
                      <a:endParaRPr lang="el-GR" b="0" dirty="0" smtClean="0"/>
                    </a:p>
                  </a:txBody>
                  <a:tcPr/>
                </a:tc>
                <a:tc>
                  <a:txBody>
                    <a:bodyPr/>
                    <a:lstStyle/>
                    <a:p>
                      <a:r>
                        <a:rPr lang="en-US" sz="1800" b="1" kern="1200" baseline="0" dirty="0" smtClean="0">
                          <a:solidFill>
                            <a:schemeClr val="lt1"/>
                          </a:solidFill>
                          <a:latin typeface="+mn-lt"/>
                          <a:ea typeface="+mn-ea"/>
                          <a:cs typeface="+mn-cs"/>
                        </a:rPr>
                        <a:t>Two occurrences of a single word</a:t>
                      </a:r>
                      <a:r>
                        <a:rPr lang="en-US" sz="1800" b="1" i="0" kern="1200" baseline="0" dirty="0" smtClean="0">
                          <a:solidFill>
                            <a:schemeClr val="lt1"/>
                          </a:solidFill>
                          <a:latin typeface="+mn-lt"/>
                          <a:ea typeface="+mn-ea"/>
                          <a:cs typeface="+mn-cs"/>
                        </a:rPr>
                        <a:t>: </a:t>
                      </a:r>
                    </a:p>
                    <a:p>
                      <a:r>
                        <a:rPr lang="en-US" sz="1800" b="0" i="1" kern="1200" baseline="0" dirty="0" smtClean="0">
                          <a:solidFill>
                            <a:schemeClr val="lt1"/>
                          </a:solidFill>
                          <a:latin typeface="+mn-lt"/>
                          <a:ea typeface="+mn-ea"/>
                          <a:cs typeface="+mn-cs"/>
                        </a:rPr>
                        <a:t>French crown-French crown</a:t>
                      </a:r>
                    </a:p>
                    <a:p>
                      <a:r>
                        <a:rPr lang="en-US" sz="1800" b="0" i="0" kern="1200" baseline="0" dirty="0" smtClean="0">
                          <a:solidFill>
                            <a:schemeClr val="lt1"/>
                          </a:solidFill>
                          <a:latin typeface="+mn-lt"/>
                          <a:ea typeface="+mn-ea"/>
                          <a:cs typeface="+mn-cs"/>
                        </a:rPr>
                        <a:t>(French crown-hair/syphilis-heir)</a:t>
                      </a:r>
                      <a:endParaRPr lang="el-GR" b="0" i="0" dirty="0"/>
                    </a:p>
                  </a:txBody>
                  <a:tcPr>
                    <a:solidFill>
                      <a:schemeClr val="tx2">
                        <a:lumMod val="60000"/>
                        <a:lumOff val="40000"/>
                      </a:schemeClr>
                    </a:solidFill>
                  </a:tcPr>
                </a:tc>
              </a:tr>
              <a:tr h="849120">
                <a:tc>
                  <a:txBody>
                    <a:bodyPr/>
                    <a:lstStyle/>
                    <a:p>
                      <a:r>
                        <a:rPr lang="el-GR" sz="1800" i="1" kern="1200" baseline="0" dirty="0" smtClean="0">
                          <a:solidFill>
                            <a:schemeClr val="dk1"/>
                          </a:solidFill>
                          <a:latin typeface="+mn-lt"/>
                          <a:ea typeface="+mn-ea"/>
                          <a:cs typeface="+mn-cs"/>
                        </a:rPr>
                        <a:t>Κυδώνης</a:t>
                      </a:r>
                    </a:p>
                    <a:p>
                      <a:r>
                        <a:rPr lang="el-GR" sz="1800" kern="1200" baseline="0" dirty="0" smtClean="0">
                          <a:solidFill>
                            <a:schemeClr val="dk1"/>
                          </a:solidFill>
                          <a:latin typeface="+mn-lt"/>
                          <a:ea typeface="+mn-ea"/>
                          <a:cs typeface="+mn-cs"/>
                        </a:rPr>
                        <a:t>Οι </a:t>
                      </a:r>
                      <a:r>
                        <a:rPr lang="el-GR" sz="1800" i="1" kern="1200" baseline="0" dirty="0" smtClean="0">
                          <a:solidFill>
                            <a:schemeClr val="dk1"/>
                          </a:solidFill>
                          <a:latin typeface="+mn-lt"/>
                          <a:ea typeface="+mn-ea"/>
                          <a:cs typeface="+mn-cs"/>
                        </a:rPr>
                        <a:t>καράφλες δεν έχουνε μαλλί, κι έτσι</a:t>
                      </a:r>
                    </a:p>
                    <a:p>
                      <a:r>
                        <a:rPr lang="el-GR" sz="1800" kern="1200" baseline="0" dirty="0" smtClean="0">
                          <a:solidFill>
                            <a:schemeClr val="dk1"/>
                          </a:solidFill>
                          <a:latin typeface="+mn-lt"/>
                          <a:ea typeface="+mn-ea"/>
                          <a:cs typeface="+mn-cs"/>
                        </a:rPr>
                        <a:t>θάπαιζες χωρίς γένι. Εδώ είναι τα μέρη</a:t>
                      </a:r>
                    </a:p>
                    <a:p>
                      <a:r>
                        <a:rPr lang="el-GR" sz="1800" kern="1200" baseline="0" dirty="0" smtClean="0">
                          <a:solidFill>
                            <a:schemeClr val="dk1"/>
                          </a:solidFill>
                          <a:latin typeface="+mn-lt"/>
                          <a:ea typeface="+mn-ea"/>
                          <a:cs typeface="+mn-cs"/>
                        </a:rPr>
                        <a:t>σας μαστόροι,…</a:t>
                      </a:r>
                      <a:endParaRPr lang="el-GR" dirty="0"/>
                    </a:p>
                  </a:txBody>
                  <a:tcPr/>
                </a:tc>
                <a:tc>
                  <a:txBody>
                    <a:bodyPr/>
                    <a:lstStyle/>
                    <a:p>
                      <a:r>
                        <a:rPr lang="el-GR" sz="1800" i="1" kern="1200" baseline="0" dirty="0" smtClean="0">
                          <a:solidFill>
                            <a:schemeClr val="dk1"/>
                          </a:solidFill>
                          <a:latin typeface="+mn-lt"/>
                          <a:ea typeface="+mn-ea"/>
                          <a:cs typeface="+mn-cs"/>
                        </a:rPr>
                        <a:t>Κυδώνης</a:t>
                      </a:r>
                    </a:p>
                    <a:p>
                      <a:r>
                        <a:rPr lang="el-GR" sz="1800" kern="1200" baseline="0" dirty="0" smtClean="0">
                          <a:solidFill>
                            <a:schemeClr val="dk1"/>
                          </a:solidFill>
                          <a:latin typeface="+mn-lt"/>
                          <a:ea typeface="+mn-ea"/>
                          <a:cs typeface="+mn-cs"/>
                        </a:rPr>
                        <a:t>Λοιπόν, μαστόροι, αυτά είναι…</a:t>
                      </a:r>
                      <a:endParaRPr lang="en-US" sz="1800" i="1" kern="1200" baseline="0" dirty="0" smtClean="0">
                        <a:solidFill>
                          <a:schemeClr val="dk1"/>
                        </a:solidFill>
                        <a:latin typeface="+mn-lt"/>
                        <a:ea typeface="+mn-ea"/>
                        <a:cs typeface="+mn-cs"/>
                      </a:endParaRPr>
                    </a:p>
                  </a:txBody>
                  <a:tcPr/>
                </a:tc>
              </a:tr>
              <a:tr h="849120">
                <a:tc>
                  <a:txBody>
                    <a:bodyPr/>
                    <a:lstStyle/>
                    <a:p>
                      <a:r>
                        <a:rPr lang="el-GR" sz="1800" i="1" kern="1200" baseline="0" dirty="0" smtClean="0">
                          <a:solidFill>
                            <a:schemeClr val="dk1"/>
                          </a:solidFill>
                          <a:latin typeface="+mn-lt"/>
                          <a:ea typeface="+mn-ea"/>
                          <a:cs typeface="+mn-cs"/>
                        </a:rPr>
                        <a:t>Κουίνς</a:t>
                      </a:r>
                    </a:p>
                    <a:p>
                      <a:r>
                        <a:rPr lang="el-GR" sz="1800" kern="1200" baseline="0" dirty="0" smtClean="0">
                          <a:solidFill>
                            <a:schemeClr val="dk1"/>
                          </a:solidFill>
                          <a:latin typeface="+mn-lt"/>
                          <a:ea typeface="+mn-ea"/>
                          <a:cs typeface="+mn-cs"/>
                        </a:rPr>
                        <a:t>Όπως είσαι θα τον παίξεις. Ούτε γένια</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ούτε μαλλιά. Λοιπόν, μαστόροι. Αυτοί</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είναι οι ρόλοι σας και </a:t>
                      </a:r>
                      <a:r>
                        <a:rPr lang="el-GR" sz="1800" i="1" kern="1200" baseline="0" dirty="0" smtClean="0">
                          <a:solidFill>
                            <a:schemeClr val="dk1"/>
                          </a:solidFill>
                          <a:latin typeface="+mn-lt"/>
                          <a:ea typeface="+mn-ea"/>
                          <a:cs typeface="+mn-cs"/>
                        </a:rPr>
                        <a:t>περικαλώ,</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αιτούμαι και επιθυμώ,</a:t>
                      </a:r>
                    </a:p>
                    <a:p>
                      <a:r>
                        <a:rPr lang="el-GR" sz="1800" kern="1200" baseline="0" dirty="0" smtClean="0">
                          <a:solidFill>
                            <a:schemeClr val="dk1"/>
                          </a:solidFill>
                          <a:latin typeface="+mn-lt"/>
                          <a:ea typeface="+mn-ea"/>
                          <a:cs typeface="+mn-cs"/>
                        </a:rPr>
                        <a:t>μέχρι αύριο να τους </a:t>
                      </a:r>
                      <a:r>
                        <a:rPr lang="el-GR" sz="1800" i="1" kern="1200" baseline="0" dirty="0" smtClean="0">
                          <a:solidFill>
                            <a:schemeClr val="dk1"/>
                          </a:solidFill>
                          <a:latin typeface="+mn-lt"/>
                          <a:ea typeface="+mn-ea"/>
                          <a:cs typeface="+mn-cs"/>
                        </a:rPr>
                        <a:t>αποστηχίσετε…</a:t>
                      </a:r>
                      <a:endParaRPr lang="el-GR" dirty="0" smtClean="0"/>
                    </a:p>
                  </a:txBody>
                  <a:tcPr/>
                </a:tc>
                <a:tc>
                  <a:txBody>
                    <a:bodyPr/>
                    <a:lstStyle/>
                    <a:p>
                      <a:r>
                        <a:rPr lang="el-GR" sz="1800" i="1" kern="1200" baseline="0" dirty="0" smtClean="0">
                          <a:solidFill>
                            <a:schemeClr val="dk1"/>
                          </a:solidFill>
                          <a:latin typeface="+mn-lt"/>
                          <a:ea typeface="+mn-ea"/>
                          <a:cs typeface="+mn-cs"/>
                        </a:rPr>
                        <a:t>Κυδώνης</a:t>
                      </a:r>
                    </a:p>
                    <a:p>
                      <a:r>
                        <a:rPr lang="el-GR" sz="1800" i="1" kern="1200" baseline="0" dirty="0" smtClean="0">
                          <a:solidFill>
                            <a:schemeClr val="dk1"/>
                          </a:solidFill>
                          <a:latin typeface="+mn-lt"/>
                          <a:ea typeface="+mn-ea"/>
                          <a:cs typeface="+mn-cs"/>
                        </a:rPr>
                        <a:t>Αν δεν είσαι εστεμμένος κάλλιο άφησε</a:t>
                      </a:r>
                      <a:r>
                        <a:rPr lang="en-US" sz="1800" i="1" kern="1200" baseline="0" dirty="0" smtClean="0">
                          <a:solidFill>
                            <a:schemeClr val="dk1"/>
                          </a:solidFill>
                          <a:latin typeface="+mn-lt"/>
                          <a:ea typeface="+mn-ea"/>
                          <a:cs typeface="+mn-cs"/>
                        </a:rPr>
                        <a:t> </a:t>
                      </a:r>
                      <a:r>
                        <a:rPr lang="el-GR" sz="1800" i="1" kern="1200" baseline="0" dirty="0" smtClean="0">
                          <a:solidFill>
                            <a:schemeClr val="dk1"/>
                          </a:solidFill>
                          <a:latin typeface="+mn-lt"/>
                          <a:ea typeface="+mn-ea"/>
                          <a:cs typeface="+mn-cs"/>
                        </a:rPr>
                        <a:t>το στέμμα.</a:t>
                      </a:r>
                    </a:p>
                    <a:p>
                      <a:r>
                        <a:rPr lang="el-GR" sz="1800" kern="1200" baseline="0" dirty="0" smtClean="0">
                          <a:solidFill>
                            <a:schemeClr val="dk1"/>
                          </a:solidFill>
                          <a:latin typeface="+mn-lt"/>
                          <a:ea typeface="+mn-ea"/>
                          <a:cs typeface="+mn-cs"/>
                        </a:rPr>
                        <a:t>Μαστόρια, για ελάτε!</a:t>
                      </a:r>
                      <a:endParaRPr lang="el-GR"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404664"/>
            <a:ext cx="7772400" cy="792088"/>
          </a:xfrm>
          <a:noFill/>
        </p:spPr>
        <p:txBody>
          <a:bodyPr>
            <a:noAutofit/>
          </a:bodyPr>
          <a:lstStyle/>
          <a:p>
            <a:r>
              <a:rPr lang="en-US" sz="3200" dirty="0" smtClean="0">
                <a:solidFill>
                  <a:schemeClr val="tx2">
                    <a:lumMod val="60000"/>
                    <a:lumOff val="40000"/>
                  </a:schemeClr>
                </a:solidFill>
              </a:rPr>
              <a:t>Explicit pun rendition 3/</a:t>
            </a:r>
            <a:r>
              <a:rPr lang="el-GR" sz="3200" dirty="0" smtClean="0">
                <a:solidFill>
                  <a:schemeClr val="tx2">
                    <a:lumMod val="60000"/>
                    <a:lumOff val="40000"/>
                  </a:schemeClr>
                </a:solidFill>
              </a:rPr>
              <a:t>5</a:t>
            </a:r>
            <a:endParaRPr lang="el-GR" sz="3200" dirty="0">
              <a:solidFill>
                <a:schemeClr val="tx2">
                  <a:lumMod val="60000"/>
                  <a:lumOff val="40000"/>
                </a:schemeClr>
              </a:solidFill>
            </a:endParaRPr>
          </a:p>
        </p:txBody>
      </p:sp>
      <p:graphicFrame>
        <p:nvGraphicFramePr>
          <p:cNvPr id="5" name="Table 4" title="Explicit pun rendition 3/4"/>
          <p:cNvGraphicFramePr>
            <a:graphicFrameLocks noGrp="1"/>
          </p:cNvGraphicFramePr>
          <p:nvPr>
            <p:extLst>
              <p:ext uri="{D42A27DB-BD31-4B8C-83A1-F6EECF244321}">
                <p14:modId xmlns:p14="http://schemas.microsoft.com/office/powerpoint/2010/main" val="1741401461"/>
              </p:ext>
            </p:extLst>
          </p:nvPr>
        </p:nvGraphicFramePr>
        <p:xfrm>
          <a:off x="683568" y="1196752"/>
          <a:ext cx="7632849" cy="4862658"/>
        </p:xfrm>
        <a:graphic>
          <a:graphicData uri="http://schemas.openxmlformats.org/drawingml/2006/table">
            <a:tbl>
              <a:tblPr firstRow="1" bandRow="1">
                <a:tableStyleId>{5C22544A-7EE6-4342-B048-85BDC9FD1C3A}</a:tableStyleId>
              </a:tblPr>
              <a:tblGrid>
                <a:gridCol w="5256584"/>
                <a:gridCol w="2376265"/>
              </a:tblGrid>
              <a:tr h="1851029">
                <a:tc>
                  <a:txBody>
                    <a:bodyPr/>
                    <a:lstStyle/>
                    <a:p>
                      <a:r>
                        <a:rPr lang="de-DE" sz="1800" b="0" i="1" kern="1200" baseline="0" dirty="0" smtClean="0">
                          <a:solidFill>
                            <a:schemeClr val="lt1"/>
                          </a:solidFill>
                          <a:latin typeface="+mn-lt"/>
                          <a:ea typeface="+mn-ea"/>
                          <a:cs typeface="+mn-cs"/>
                        </a:rPr>
                        <a:t>                 Now die, die, die, die, die</a:t>
                      </a:r>
                    </a:p>
                    <a:p>
                      <a:r>
                        <a:rPr lang="en-US" sz="1800" b="0" i="1" kern="1200" baseline="0" dirty="0" smtClean="0">
                          <a:solidFill>
                            <a:schemeClr val="lt1"/>
                          </a:solidFill>
                          <a:latin typeface="+mn-lt"/>
                          <a:ea typeface="+mn-ea"/>
                          <a:cs typeface="+mn-cs"/>
                        </a:rPr>
                        <a:t>DEMETR. </a:t>
                      </a:r>
                      <a:r>
                        <a:rPr lang="en-US" sz="1800" b="0" i="1" kern="1200" baseline="0" dirty="0" err="1" smtClean="0">
                          <a:solidFill>
                            <a:schemeClr val="lt1"/>
                          </a:solidFill>
                          <a:latin typeface="+mn-lt"/>
                          <a:ea typeface="+mn-ea"/>
                          <a:cs typeface="+mn-cs"/>
                        </a:rPr>
                        <a:t>Νο</a:t>
                      </a:r>
                      <a:r>
                        <a:rPr lang="en-US" sz="1800" b="0" i="1" kern="1200" baseline="0" dirty="0" smtClean="0">
                          <a:solidFill>
                            <a:schemeClr val="lt1"/>
                          </a:solidFill>
                          <a:latin typeface="+mn-lt"/>
                          <a:ea typeface="+mn-ea"/>
                          <a:cs typeface="+mn-cs"/>
                        </a:rPr>
                        <a:t> die, but an ace, for him; for he is but one.</a:t>
                      </a:r>
                    </a:p>
                    <a:p>
                      <a:r>
                        <a:rPr lang="en-US" sz="1800" b="0" i="1" kern="1200" baseline="0" dirty="0" smtClean="0">
                          <a:solidFill>
                            <a:schemeClr val="lt1"/>
                          </a:solidFill>
                          <a:latin typeface="+mn-lt"/>
                          <a:ea typeface="+mn-ea"/>
                          <a:cs typeface="+mn-cs"/>
                        </a:rPr>
                        <a:t>LYSAN. Less than an ace, man; for he is </a:t>
                      </a:r>
                      <a:r>
                        <a:rPr lang="en-US" sz="1800" b="0" kern="1200" baseline="0" dirty="0" smtClean="0">
                          <a:solidFill>
                            <a:schemeClr val="lt1"/>
                          </a:solidFill>
                          <a:latin typeface="+mn-lt"/>
                          <a:ea typeface="+mn-ea"/>
                          <a:cs typeface="+mn-cs"/>
                        </a:rPr>
                        <a:t>dead; he is nothing.</a:t>
                      </a:r>
                    </a:p>
                    <a:p>
                      <a:r>
                        <a:rPr lang="en-US" sz="1800" b="0" i="1" kern="1200" baseline="0" dirty="0" smtClean="0">
                          <a:solidFill>
                            <a:schemeClr val="lt1"/>
                          </a:solidFill>
                          <a:latin typeface="+mn-lt"/>
                          <a:ea typeface="+mn-ea"/>
                          <a:cs typeface="+mn-cs"/>
                        </a:rPr>
                        <a:t>THESEUS With the help of a surgeon he might</a:t>
                      </a:r>
                    </a:p>
                    <a:p>
                      <a:r>
                        <a:rPr lang="en-US" sz="1800" b="0" kern="1200" baseline="0" dirty="0" smtClean="0">
                          <a:solidFill>
                            <a:schemeClr val="lt1"/>
                          </a:solidFill>
                          <a:latin typeface="+mn-lt"/>
                          <a:ea typeface="+mn-ea"/>
                          <a:cs typeface="+mn-cs"/>
                        </a:rPr>
                        <a:t>yet recover and yet prove an </a:t>
                      </a:r>
                      <a:r>
                        <a:rPr lang="en-US" sz="1800" b="0" i="1" kern="1200" baseline="0" dirty="0" smtClean="0">
                          <a:solidFill>
                            <a:schemeClr val="lt1"/>
                          </a:solidFill>
                          <a:latin typeface="+mn-lt"/>
                          <a:ea typeface="+mn-ea"/>
                          <a:cs typeface="+mn-cs"/>
                        </a:rPr>
                        <a:t>ass.</a:t>
                      </a:r>
                      <a:endParaRPr lang="el-GR" b="0" dirty="0" smtClean="0"/>
                    </a:p>
                  </a:txBody>
                  <a:tcPr/>
                </a:tc>
                <a:tc>
                  <a:txBody>
                    <a:bodyPr/>
                    <a:lstStyle/>
                    <a:p>
                      <a:r>
                        <a:rPr lang="en-US" sz="1800" b="1" kern="1200" baseline="0" dirty="0" smtClean="0">
                          <a:solidFill>
                            <a:schemeClr val="lt1"/>
                          </a:solidFill>
                          <a:latin typeface="+mn-lt"/>
                          <a:ea typeface="+mn-ea"/>
                          <a:cs typeface="+mn-cs"/>
                        </a:rPr>
                        <a:t>Two occurrences of single words</a:t>
                      </a:r>
                      <a:r>
                        <a:rPr lang="en-US" sz="1800" b="1" i="0" kern="1200" baseline="0" dirty="0" smtClean="0">
                          <a:solidFill>
                            <a:schemeClr val="lt1"/>
                          </a:solidFill>
                          <a:latin typeface="+mn-lt"/>
                          <a:ea typeface="+mn-ea"/>
                          <a:cs typeface="+mn-cs"/>
                        </a:rPr>
                        <a:t>: </a:t>
                      </a:r>
                    </a:p>
                    <a:p>
                      <a:r>
                        <a:rPr lang="en-US" sz="1800" b="0" i="1" kern="1200" baseline="0" dirty="0" smtClean="0">
                          <a:solidFill>
                            <a:schemeClr val="lt1"/>
                          </a:solidFill>
                          <a:latin typeface="+mn-lt"/>
                          <a:ea typeface="+mn-ea"/>
                          <a:cs typeface="+mn-cs"/>
                        </a:rPr>
                        <a:t>Ace</a:t>
                      </a:r>
                      <a:r>
                        <a:rPr lang="el-GR" sz="1800" b="0" i="1" kern="1200" baseline="0" dirty="0" smtClean="0">
                          <a:solidFill>
                            <a:schemeClr val="lt1"/>
                          </a:solidFill>
                          <a:latin typeface="+mn-lt"/>
                          <a:ea typeface="+mn-ea"/>
                          <a:cs typeface="+mn-cs"/>
                        </a:rPr>
                        <a:t> (ασσος)</a:t>
                      </a:r>
                      <a:r>
                        <a:rPr lang="en-US" sz="1800" b="0" i="1" kern="1200" baseline="0" dirty="0" smtClean="0">
                          <a:solidFill>
                            <a:schemeClr val="lt1"/>
                          </a:solidFill>
                          <a:latin typeface="+mn-lt"/>
                          <a:ea typeface="+mn-ea"/>
                          <a:cs typeface="+mn-cs"/>
                        </a:rPr>
                        <a:t>-ass</a:t>
                      </a:r>
                      <a:r>
                        <a:rPr lang="el-GR" sz="1800" b="0" i="1" kern="1200" baseline="0" dirty="0" smtClean="0">
                          <a:solidFill>
                            <a:schemeClr val="lt1"/>
                          </a:solidFill>
                          <a:latin typeface="+mn-lt"/>
                          <a:ea typeface="+mn-ea"/>
                          <a:cs typeface="+mn-cs"/>
                        </a:rPr>
                        <a:t> (γομάρι)</a:t>
                      </a:r>
                      <a:endParaRPr lang="en-US" sz="1800" b="0" i="1" kern="1200" baseline="0" dirty="0" smtClean="0">
                        <a:solidFill>
                          <a:schemeClr val="lt1"/>
                        </a:solidFill>
                        <a:latin typeface="+mn-lt"/>
                        <a:ea typeface="+mn-ea"/>
                        <a:cs typeface="+mn-cs"/>
                      </a:endParaRPr>
                    </a:p>
                    <a:p>
                      <a:r>
                        <a:rPr lang="en-US" sz="1800" b="0" i="0" kern="1200" baseline="0" dirty="0" smtClean="0">
                          <a:solidFill>
                            <a:schemeClr val="lt1"/>
                          </a:solidFill>
                          <a:latin typeface="+mn-lt"/>
                          <a:ea typeface="+mn-ea"/>
                          <a:cs typeface="+mn-cs"/>
                        </a:rPr>
                        <a:t>die (</a:t>
                      </a:r>
                      <a:r>
                        <a:rPr lang="el-GR" sz="1800" b="0" i="1" kern="1200" baseline="0" dirty="0" smtClean="0">
                          <a:solidFill>
                            <a:schemeClr val="lt1"/>
                          </a:solidFill>
                          <a:latin typeface="+mn-lt"/>
                          <a:ea typeface="+mn-ea"/>
                          <a:cs typeface="+mn-cs"/>
                        </a:rPr>
                        <a:t>πεθαίνω</a:t>
                      </a:r>
                      <a:r>
                        <a:rPr lang="el-GR" sz="1800" b="0" i="0" kern="1200" baseline="0" dirty="0" smtClean="0">
                          <a:solidFill>
                            <a:schemeClr val="lt1"/>
                          </a:solidFill>
                          <a:latin typeface="+mn-lt"/>
                          <a:ea typeface="+mn-ea"/>
                          <a:cs typeface="+mn-cs"/>
                        </a:rPr>
                        <a:t>)-</a:t>
                      </a:r>
                      <a:r>
                        <a:rPr lang="en-US" sz="1800" b="0" i="0" kern="1200" baseline="0" dirty="0" smtClean="0">
                          <a:solidFill>
                            <a:schemeClr val="lt1"/>
                          </a:solidFill>
                          <a:latin typeface="+mn-lt"/>
                          <a:ea typeface="+mn-ea"/>
                          <a:cs typeface="+mn-cs"/>
                        </a:rPr>
                        <a:t>die</a:t>
                      </a:r>
                      <a:r>
                        <a:rPr lang="el-GR" sz="1800" b="0" i="0" kern="1200" baseline="0" dirty="0" smtClean="0">
                          <a:solidFill>
                            <a:schemeClr val="lt1"/>
                          </a:solidFill>
                          <a:latin typeface="+mn-lt"/>
                          <a:ea typeface="+mn-ea"/>
                          <a:cs typeface="+mn-cs"/>
                        </a:rPr>
                        <a:t> (</a:t>
                      </a:r>
                      <a:r>
                        <a:rPr lang="el-GR" sz="1800" b="0" i="1" kern="1200" baseline="0" dirty="0" smtClean="0">
                          <a:solidFill>
                            <a:schemeClr val="lt1"/>
                          </a:solidFill>
                          <a:latin typeface="+mn-lt"/>
                          <a:ea typeface="+mn-ea"/>
                          <a:cs typeface="+mn-cs"/>
                        </a:rPr>
                        <a:t>ζάρι</a:t>
                      </a:r>
                      <a:r>
                        <a:rPr lang="el-GR" sz="1800" b="0" i="0" kern="1200" baseline="0" dirty="0" smtClean="0">
                          <a:solidFill>
                            <a:schemeClr val="lt1"/>
                          </a:solidFill>
                          <a:latin typeface="+mn-lt"/>
                          <a:ea typeface="+mn-ea"/>
                          <a:cs typeface="+mn-cs"/>
                        </a:rPr>
                        <a:t>)</a:t>
                      </a:r>
                      <a:endParaRPr lang="el-GR" b="0" i="0" dirty="0"/>
                    </a:p>
                  </a:txBody>
                  <a:tcPr>
                    <a:solidFill>
                      <a:schemeClr val="tx2">
                        <a:lumMod val="60000"/>
                        <a:lumOff val="40000"/>
                      </a:schemeClr>
                    </a:solidFill>
                  </a:tcPr>
                </a:tc>
              </a:tr>
              <a:tr h="2037403">
                <a:tc>
                  <a:txBody>
                    <a:bodyPr/>
                    <a:lstStyle/>
                    <a:p>
                      <a:r>
                        <a:rPr lang="el-GR" sz="1800" i="1" kern="1200" baseline="0" dirty="0" smtClean="0">
                          <a:solidFill>
                            <a:schemeClr val="dk1"/>
                          </a:solidFill>
                          <a:latin typeface="+mn-lt"/>
                          <a:ea typeface="+mn-ea"/>
                          <a:cs typeface="+mn-cs"/>
                        </a:rPr>
                        <a:t>Δημήτριος </a:t>
                      </a:r>
                      <a:r>
                        <a:rPr lang="el-GR" sz="1800" kern="1200" baseline="0" dirty="0" smtClean="0">
                          <a:solidFill>
                            <a:schemeClr val="dk1"/>
                          </a:solidFill>
                          <a:latin typeface="+mn-lt"/>
                          <a:ea typeface="+mn-ea"/>
                          <a:cs typeface="+mn-cs"/>
                        </a:rPr>
                        <a:t>Το ζάρι έπεσε κι έφερε </a:t>
                      </a:r>
                      <a:r>
                        <a:rPr lang="el-GR" sz="1800" i="1" kern="1200" baseline="0" dirty="0" smtClean="0">
                          <a:solidFill>
                            <a:schemeClr val="dk1"/>
                          </a:solidFill>
                          <a:latin typeface="+mn-lt"/>
                          <a:ea typeface="+mn-ea"/>
                          <a:cs typeface="+mn-cs"/>
                        </a:rPr>
                        <a:t>άσσο, γιατ’</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είναι μόνος του.</a:t>
                      </a:r>
                    </a:p>
                    <a:p>
                      <a:r>
                        <a:rPr lang="el-GR" sz="1800" i="1" kern="1200" baseline="0" dirty="0" smtClean="0">
                          <a:solidFill>
                            <a:schemeClr val="dk1"/>
                          </a:solidFill>
                          <a:latin typeface="+mn-lt"/>
                          <a:ea typeface="+mn-ea"/>
                          <a:cs typeface="+mn-cs"/>
                        </a:rPr>
                        <a:t>Λύσανδρος </a:t>
                      </a:r>
                      <a:r>
                        <a:rPr lang="el-GR" sz="1800" kern="1200" baseline="0" dirty="0" smtClean="0">
                          <a:solidFill>
                            <a:schemeClr val="dk1"/>
                          </a:solidFill>
                          <a:latin typeface="+mn-lt"/>
                          <a:ea typeface="+mn-ea"/>
                          <a:cs typeface="+mn-cs"/>
                        </a:rPr>
                        <a:t>Ούτε </a:t>
                      </a:r>
                      <a:r>
                        <a:rPr lang="el-GR" sz="1800" i="0" kern="1200" baseline="0" dirty="0" smtClean="0">
                          <a:solidFill>
                            <a:schemeClr val="dk1"/>
                          </a:solidFill>
                          <a:latin typeface="+mn-lt"/>
                          <a:ea typeface="+mn-ea"/>
                          <a:cs typeface="+mn-cs"/>
                        </a:rPr>
                        <a:t>άσσο δεν έφερε. Αφού είναι</a:t>
                      </a:r>
                      <a:r>
                        <a:rPr lang="en-US" sz="1800" i="0" kern="1200" baseline="0" dirty="0" smtClean="0">
                          <a:solidFill>
                            <a:schemeClr val="dk1"/>
                          </a:solidFill>
                          <a:latin typeface="+mn-lt"/>
                          <a:ea typeface="+mn-ea"/>
                          <a:cs typeface="+mn-cs"/>
                        </a:rPr>
                        <a:t> </a:t>
                      </a:r>
                      <a:r>
                        <a:rPr lang="el-GR" sz="1800" i="0" kern="1200" baseline="0" dirty="0" smtClean="0">
                          <a:solidFill>
                            <a:schemeClr val="dk1"/>
                          </a:solidFill>
                          <a:latin typeface="+mn-lt"/>
                          <a:ea typeface="+mn-ea"/>
                          <a:cs typeface="+mn-cs"/>
                        </a:rPr>
                        <a:t>νεκρός δεν έφερε τίποτα.</a:t>
                      </a:r>
                    </a:p>
                    <a:p>
                      <a:r>
                        <a:rPr lang="el-GR" sz="1800" i="1" kern="1200" baseline="0" dirty="0" smtClean="0">
                          <a:solidFill>
                            <a:schemeClr val="dk1"/>
                          </a:solidFill>
                          <a:latin typeface="+mn-lt"/>
                          <a:ea typeface="+mn-ea"/>
                          <a:cs typeface="+mn-cs"/>
                        </a:rPr>
                        <a:t>Θησέας </a:t>
                      </a:r>
                      <a:r>
                        <a:rPr lang="el-GR" sz="1800" kern="1200" baseline="0" dirty="0" smtClean="0">
                          <a:solidFill>
                            <a:schemeClr val="dk1"/>
                          </a:solidFill>
                          <a:latin typeface="+mn-lt"/>
                          <a:ea typeface="+mn-ea"/>
                          <a:cs typeface="+mn-cs"/>
                        </a:rPr>
                        <a:t>Με τη βοήθεια ενός χειρούργου</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μπορούσε να ξανά</a:t>
                      </a:r>
                      <a:r>
                        <a:rPr lang="en-US" sz="1800" kern="1200" baseline="0" dirty="0" smtClean="0">
                          <a:solidFill>
                            <a:schemeClr val="dk1"/>
                          </a:solidFill>
                          <a:latin typeface="+mn-lt"/>
                          <a:ea typeface="+mn-ea"/>
                          <a:cs typeface="+mn-cs"/>
                        </a:rPr>
                        <a:t>-</a:t>
                      </a:r>
                      <a:r>
                        <a:rPr lang="el-GR" sz="1800" kern="1200" baseline="0" dirty="0" smtClean="0">
                          <a:solidFill>
                            <a:schemeClr val="dk1"/>
                          </a:solidFill>
                          <a:latin typeface="+mn-lt"/>
                          <a:ea typeface="+mn-ea"/>
                          <a:cs typeface="+mn-cs"/>
                        </a:rPr>
                        <a:t>ρθη στη ζωή, και</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τότε θάφερνε το ζάρι του </a:t>
                      </a:r>
                      <a:r>
                        <a:rPr lang="el-GR" sz="1800" i="1" kern="1200" baseline="0" dirty="0" smtClean="0">
                          <a:solidFill>
                            <a:schemeClr val="dk1"/>
                          </a:solidFill>
                          <a:latin typeface="+mn-lt"/>
                          <a:ea typeface="+mn-ea"/>
                          <a:cs typeface="+mn-cs"/>
                        </a:rPr>
                        <a:t>γομάρι</a:t>
                      </a:r>
                    </a:p>
                  </a:txBody>
                  <a:tcPr/>
                </a:tc>
                <a:tc>
                  <a:txBody>
                    <a:bodyPr/>
                    <a:lstStyle/>
                    <a:p>
                      <a:r>
                        <a:rPr lang="en-US" sz="1800" i="1" kern="1200" baseline="0" dirty="0" smtClean="0">
                          <a:solidFill>
                            <a:schemeClr val="dk1"/>
                          </a:solidFill>
                          <a:latin typeface="+mn-lt"/>
                          <a:ea typeface="+mn-ea"/>
                          <a:cs typeface="+mn-cs"/>
                        </a:rPr>
                        <a:t>-</a:t>
                      </a:r>
                      <a:endParaRPr lang="el-GR" sz="1800" i="1" kern="1200" baseline="0" dirty="0" smtClean="0">
                        <a:solidFill>
                          <a:schemeClr val="dk1"/>
                        </a:solidFill>
                        <a:latin typeface="+mn-lt"/>
                        <a:ea typeface="+mn-ea"/>
                        <a:cs typeface="+mn-cs"/>
                      </a:endParaRPr>
                    </a:p>
                    <a:p>
                      <a:endParaRPr lang="el-GR" sz="1800" i="1" kern="1200" baseline="0" dirty="0" smtClean="0">
                        <a:solidFill>
                          <a:schemeClr val="dk1"/>
                        </a:solidFill>
                        <a:latin typeface="+mn-lt"/>
                        <a:ea typeface="+mn-ea"/>
                        <a:cs typeface="+mn-cs"/>
                      </a:endParaRPr>
                    </a:p>
                    <a:p>
                      <a:endParaRPr lang="el-GR" sz="1800" i="1" kern="1200" baseline="0" dirty="0" smtClean="0">
                        <a:solidFill>
                          <a:schemeClr val="dk1"/>
                        </a:solidFill>
                        <a:latin typeface="+mn-lt"/>
                        <a:ea typeface="+mn-ea"/>
                        <a:cs typeface="+mn-cs"/>
                      </a:endParaRPr>
                    </a:p>
                    <a:p>
                      <a:endParaRPr lang="el-GR" sz="1800" i="1" kern="1200" baseline="0" dirty="0" smtClean="0">
                        <a:solidFill>
                          <a:schemeClr val="dk1"/>
                        </a:solidFill>
                        <a:latin typeface="+mn-lt"/>
                        <a:ea typeface="+mn-ea"/>
                        <a:cs typeface="+mn-cs"/>
                      </a:endParaRPr>
                    </a:p>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Πέθανε </a:t>
                      </a:r>
                      <a:r>
                        <a:rPr lang="el-GR" sz="1800" i="1" kern="1200" baseline="0" dirty="0" smtClean="0">
                          <a:solidFill>
                            <a:schemeClr val="dk1"/>
                          </a:solidFill>
                          <a:latin typeface="+mn-lt"/>
                          <a:ea typeface="+mn-ea"/>
                          <a:cs typeface="+mn-cs"/>
                        </a:rPr>
                        <a:t>τέσσερις φορές. Νέο ρεκόρ.</a:t>
                      </a:r>
                    </a:p>
                  </a:txBody>
                  <a:tcPr/>
                </a:tc>
              </a:tr>
              <a:tr h="974226">
                <a:tc>
                  <a:txBody>
                    <a:bodyPr/>
                    <a:lstStyle/>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Τέσσερα «θνήσκω» για ένα θάνατο,</a:t>
                      </a:r>
                    </a:p>
                    <a:p>
                      <a:r>
                        <a:rPr lang="el-GR" sz="1800" kern="1200" baseline="0" dirty="0" smtClean="0">
                          <a:solidFill>
                            <a:schemeClr val="dk1"/>
                          </a:solidFill>
                          <a:latin typeface="+mn-lt"/>
                          <a:ea typeface="+mn-ea"/>
                          <a:cs typeface="+mn-cs"/>
                        </a:rPr>
                        <a:t>πολλά είναι.</a:t>
                      </a:r>
                      <a:endParaRPr lang="el-GR" dirty="0" smtClean="0"/>
                    </a:p>
                  </a:txBody>
                  <a:tcPr/>
                </a:tc>
                <a:tc>
                  <a:txBody>
                    <a:bodyPr/>
                    <a:lstStyle/>
                    <a:p>
                      <a:r>
                        <a:rPr lang="el-GR" sz="1800" i="1" kern="1200" baseline="0" dirty="0" smtClean="0">
                          <a:solidFill>
                            <a:schemeClr val="dk1"/>
                          </a:solidFill>
                          <a:latin typeface="+mn-lt"/>
                          <a:ea typeface="+mn-ea"/>
                          <a:cs typeface="+mn-cs"/>
                        </a:rPr>
                        <a:t>Θησέας</a:t>
                      </a:r>
                    </a:p>
                    <a:p>
                      <a:r>
                        <a:rPr lang="el-GR" sz="1800" kern="1200" baseline="0" dirty="0" smtClean="0">
                          <a:solidFill>
                            <a:schemeClr val="dk1"/>
                          </a:solidFill>
                          <a:latin typeface="+mn-lt"/>
                          <a:ea typeface="+mn-ea"/>
                          <a:cs typeface="+mn-cs"/>
                        </a:rPr>
                        <a:t>Κανας γιατρός στο ακροατήριο;</a:t>
                      </a:r>
                      <a:endParaRPr lang="el-GR"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404664"/>
            <a:ext cx="7772400" cy="1152128"/>
          </a:xfrm>
          <a:noFill/>
        </p:spPr>
        <p:txBody>
          <a:bodyPr>
            <a:noAutofit/>
          </a:bodyPr>
          <a:lstStyle/>
          <a:p>
            <a:r>
              <a:rPr lang="en-US" sz="3200" dirty="0" smtClean="0">
                <a:solidFill>
                  <a:schemeClr val="tx2">
                    <a:lumMod val="60000"/>
                    <a:lumOff val="40000"/>
                  </a:schemeClr>
                </a:solidFill>
              </a:rPr>
              <a:t>Explicit pun rendition </a:t>
            </a:r>
            <a:r>
              <a:rPr lang="el-GR" sz="3200" dirty="0" smtClean="0">
                <a:solidFill>
                  <a:schemeClr val="tx2">
                    <a:lumMod val="60000"/>
                    <a:lumOff val="40000"/>
                  </a:schemeClr>
                </a:solidFill>
              </a:rPr>
              <a:t>4</a:t>
            </a:r>
            <a:r>
              <a:rPr lang="en-US" sz="3200" dirty="0" smtClean="0">
                <a:solidFill>
                  <a:schemeClr val="tx2">
                    <a:lumMod val="60000"/>
                    <a:lumOff val="40000"/>
                  </a:schemeClr>
                </a:solidFill>
              </a:rPr>
              <a:t>/</a:t>
            </a:r>
            <a:r>
              <a:rPr lang="el-GR" sz="3200" dirty="0" smtClean="0">
                <a:solidFill>
                  <a:schemeClr val="tx2">
                    <a:lumMod val="60000"/>
                    <a:lumOff val="40000"/>
                  </a:schemeClr>
                </a:solidFill>
              </a:rPr>
              <a:t>5</a:t>
            </a:r>
            <a:endParaRPr lang="el-GR" sz="3200" dirty="0">
              <a:solidFill>
                <a:schemeClr val="tx2">
                  <a:lumMod val="60000"/>
                  <a:lumOff val="40000"/>
                </a:schemeClr>
              </a:solidFill>
            </a:endParaRPr>
          </a:p>
        </p:txBody>
      </p:sp>
      <p:graphicFrame>
        <p:nvGraphicFramePr>
          <p:cNvPr id="5" name="Table 4" title="Explicit pun rendition 4/4"/>
          <p:cNvGraphicFramePr>
            <a:graphicFrameLocks noGrp="1"/>
          </p:cNvGraphicFramePr>
          <p:nvPr>
            <p:extLst>
              <p:ext uri="{D42A27DB-BD31-4B8C-83A1-F6EECF244321}">
                <p14:modId xmlns:p14="http://schemas.microsoft.com/office/powerpoint/2010/main" val="3282539996"/>
              </p:ext>
            </p:extLst>
          </p:nvPr>
        </p:nvGraphicFramePr>
        <p:xfrm>
          <a:off x="683568" y="1628800"/>
          <a:ext cx="7632849" cy="4663440"/>
        </p:xfrm>
        <a:graphic>
          <a:graphicData uri="http://schemas.openxmlformats.org/drawingml/2006/table">
            <a:tbl>
              <a:tblPr firstRow="1" bandRow="1">
                <a:tableStyleId>{5C22544A-7EE6-4342-B048-85BDC9FD1C3A}</a:tableStyleId>
              </a:tblPr>
              <a:tblGrid>
                <a:gridCol w="3816424"/>
                <a:gridCol w="3816425"/>
              </a:tblGrid>
              <a:tr h="849120">
                <a:tc>
                  <a:txBody>
                    <a:bodyPr/>
                    <a:lstStyle/>
                    <a:p>
                      <a:r>
                        <a:rPr lang="en-US" sz="1800" b="0" i="1" kern="1200" baseline="0" dirty="0" smtClean="0">
                          <a:solidFill>
                            <a:schemeClr val="lt1"/>
                          </a:solidFill>
                          <a:latin typeface="+mn-lt"/>
                          <a:ea typeface="+mn-ea"/>
                          <a:cs typeface="+mn-cs"/>
                        </a:rPr>
                        <a:t>EGEUS …Thou hast by moonlight at her window sung,</a:t>
                      </a:r>
                    </a:p>
                    <a:p>
                      <a:r>
                        <a:rPr lang="en-US" sz="1800" b="0" kern="1200" baseline="0" dirty="0" smtClean="0">
                          <a:solidFill>
                            <a:schemeClr val="lt1"/>
                          </a:solidFill>
                          <a:latin typeface="+mn-lt"/>
                          <a:ea typeface="+mn-ea"/>
                          <a:cs typeface="+mn-cs"/>
                        </a:rPr>
                        <a:t>With </a:t>
                      </a:r>
                      <a:r>
                        <a:rPr lang="en-US" sz="1800" b="0" i="1" kern="1200" baseline="0" dirty="0" smtClean="0">
                          <a:solidFill>
                            <a:schemeClr val="lt1"/>
                          </a:solidFill>
                          <a:latin typeface="+mn-lt"/>
                          <a:ea typeface="+mn-ea"/>
                          <a:cs typeface="+mn-cs"/>
                        </a:rPr>
                        <a:t>feigning voice, verses of </a:t>
                      </a:r>
                      <a:r>
                        <a:rPr lang="en-US" sz="1800" b="0" i="1" kern="1200" baseline="0" dirty="0" err="1" smtClean="0">
                          <a:solidFill>
                            <a:schemeClr val="lt1"/>
                          </a:solidFill>
                          <a:latin typeface="+mn-lt"/>
                          <a:ea typeface="+mn-ea"/>
                          <a:cs typeface="+mn-cs"/>
                        </a:rPr>
                        <a:t>faining</a:t>
                      </a:r>
                      <a:r>
                        <a:rPr lang="en-US" sz="1800" b="0" i="1" kern="1200" baseline="0" dirty="0" smtClean="0">
                          <a:solidFill>
                            <a:schemeClr val="lt1"/>
                          </a:solidFill>
                          <a:latin typeface="+mn-lt"/>
                          <a:ea typeface="+mn-ea"/>
                          <a:cs typeface="+mn-cs"/>
                        </a:rPr>
                        <a:t> love</a:t>
                      </a:r>
                      <a:endParaRPr lang="el-GR" b="0" dirty="0" smtClean="0"/>
                    </a:p>
                  </a:txBody>
                  <a:tcPr/>
                </a:tc>
                <a:tc>
                  <a:txBody>
                    <a:bodyPr/>
                    <a:lstStyle/>
                    <a:p>
                      <a:r>
                        <a:rPr lang="en-US" sz="1800" b="1" kern="1200" baseline="0" dirty="0" smtClean="0">
                          <a:solidFill>
                            <a:schemeClr val="lt1"/>
                          </a:solidFill>
                          <a:latin typeface="+mn-lt"/>
                          <a:ea typeface="+mn-ea"/>
                          <a:cs typeface="+mn-cs"/>
                        </a:rPr>
                        <a:t>Two occurrences of a single word</a:t>
                      </a:r>
                      <a:r>
                        <a:rPr lang="el-GR" sz="1800" b="1" kern="1200" baseline="0" dirty="0" smtClean="0">
                          <a:solidFill>
                            <a:schemeClr val="lt1"/>
                          </a:solidFill>
                          <a:latin typeface="+mn-lt"/>
                          <a:ea typeface="+mn-ea"/>
                          <a:cs typeface="+mn-cs"/>
                        </a:rPr>
                        <a:t>:</a:t>
                      </a:r>
                    </a:p>
                    <a:p>
                      <a:r>
                        <a:rPr lang="el-GR" sz="1800" b="0" i="0" kern="1200" baseline="0" dirty="0" smtClean="0">
                          <a:solidFill>
                            <a:schemeClr val="lt1"/>
                          </a:solidFill>
                          <a:latin typeface="+mn-lt"/>
                          <a:ea typeface="+mn-ea"/>
                          <a:cs typeface="+mn-cs"/>
                        </a:rPr>
                        <a:t>(</a:t>
                      </a:r>
                      <a:r>
                        <a:rPr lang="en-US" sz="1800" b="0" i="1" kern="1200" baseline="0" dirty="0" smtClean="0">
                          <a:solidFill>
                            <a:schemeClr val="lt1"/>
                          </a:solidFill>
                          <a:latin typeface="+mn-lt"/>
                          <a:ea typeface="+mn-ea"/>
                          <a:cs typeface="+mn-cs"/>
                        </a:rPr>
                        <a:t>feigning</a:t>
                      </a:r>
                      <a:r>
                        <a:rPr lang="el-GR" sz="1800" b="0" i="1" kern="1200" baseline="0" dirty="0" smtClean="0">
                          <a:solidFill>
                            <a:schemeClr val="lt1"/>
                          </a:solidFill>
                          <a:latin typeface="+mn-lt"/>
                          <a:ea typeface="+mn-ea"/>
                          <a:cs typeface="+mn-cs"/>
                        </a:rPr>
                        <a:t>/</a:t>
                      </a:r>
                      <a:r>
                        <a:rPr lang="en-US" sz="1800" b="0" i="1" kern="1200" baseline="0" dirty="0" err="1" smtClean="0">
                          <a:solidFill>
                            <a:schemeClr val="lt1"/>
                          </a:solidFill>
                          <a:latin typeface="+mn-lt"/>
                          <a:ea typeface="+mn-ea"/>
                          <a:cs typeface="+mn-cs"/>
                        </a:rPr>
                        <a:t>faining</a:t>
                      </a:r>
                      <a:r>
                        <a:rPr lang="el-GR" sz="1800" b="0" i="1" kern="1200" baseline="0" dirty="0" smtClean="0">
                          <a:solidFill>
                            <a:schemeClr val="lt1"/>
                          </a:solidFill>
                          <a:latin typeface="+mn-lt"/>
                          <a:ea typeface="+mn-ea"/>
                          <a:cs typeface="+mn-cs"/>
                        </a:rPr>
                        <a:t>)</a:t>
                      </a:r>
                      <a:endParaRPr lang="el-GR" b="0" i="0" dirty="0"/>
                    </a:p>
                  </a:txBody>
                  <a:tcPr>
                    <a:solidFill>
                      <a:schemeClr val="tx2">
                        <a:lumMod val="60000"/>
                        <a:lumOff val="40000"/>
                      </a:schemeClr>
                    </a:solidFill>
                  </a:tcPr>
                </a:tc>
              </a:tr>
              <a:tr h="84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i="1" kern="1200" baseline="0" dirty="0" smtClean="0">
                          <a:solidFill>
                            <a:schemeClr val="dk1"/>
                          </a:solidFill>
                          <a:latin typeface="+mn-lt"/>
                          <a:ea typeface="+mn-ea"/>
                          <a:cs typeface="+mn-cs"/>
                        </a:rPr>
                        <a:t>Αιγέας</a:t>
                      </a:r>
                    </a:p>
                    <a:p>
                      <a:r>
                        <a:rPr lang="el-GR" sz="1800" kern="1200" baseline="0" dirty="0" smtClean="0">
                          <a:solidFill>
                            <a:schemeClr val="dk1"/>
                          </a:solidFill>
                          <a:latin typeface="+mn-lt"/>
                          <a:ea typeface="+mn-ea"/>
                          <a:cs typeface="+mn-cs"/>
                        </a:rPr>
                        <a:t>…τραγούδησες, τη νύχτα με φεγγάρι,</a:t>
                      </a:r>
                    </a:p>
                    <a:p>
                      <a:r>
                        <a:rPr lang="el-GR" sz="1800" kern="1200" baseline="0" dirty="0" smtClean="0">
                          <a:solidFill>
                            <a:schemeClr val="dk1"/>
                          </a:solidFill>
                          <a:latin typeface="+mn-lt"/>
                          <a:ea typeface="+mn-ea"/>
                          <a:cs typeface="+mn-cs"/>
                        </a:rPr>
                        <a:t>κάτω απ’ το παραθύρι της, </a:t>
                      </a:r>
                      <a:r>
                        <a:rPr lang="el-GR" sz="1800" i="1" kern="1200" baseline="0" dirty="0" smtClean="0">
                          <a:solidFill>
                            <a:schemeClr val="dk1"/>
                          </a:solidFill>
                          <a:latin typeface="+mn-lt"/>
                          <a:ea typeface="+mn-ea"/>
                          <a:cs typeface="+mn-cs"/>
                        </a:rPr>
                        <a:t>ερωτικά</a:t>
                      </a:r>
                    </a:p>
                    <a:p>
                      <a:r>
                        <a:rPr lang="el-GR" sz="1800" i="1" kern="1200" baseline="0" dirty="0" smtClean="0">
                          <a:solidFill>
                            <a:schemeClr val="dk1"/>
                          </a:solidFill>
                          <a:latin typeface="+mn-lt"/>
                          <a:ea typeface="+mn-ea"/>
                          <a:cs typeface="+mn-cs"/>
                        </a:rPr>
                        <a:t>ψευτόλογα, με ψεύτικη φωνούλα.</a:t>
                      </a:r>
                      <a:endParaRPr lang="el-GR" dirty="0"/>
                    </a:p>
                  </a:txBody>
                  <a:tcPr/>
                </a:tc>
                <a:tc>
                  <a:txBody>
                    <a:bodyPr/>
                    <a:lstStyle/>
                    <a:p>
                      <a:r>
                        <a:rPr lang="el-GR" sz="1800" i="1" kern="1200" baseline="0" dirty="0" smtClean="0">
                          <a:solidFill>
                            <a:schemeClr val="dk1"/>
                          </a:solidFill>
                          <a:latin typeface="+mn-lt"/>
                          <a:ea typeface="+mn-ea"/>
                          <a:cs typeface="+mn-cs"/>
                        </a:rPr>
                        <a:t>Αιγέας</a:t>
                      </a:r>
                    </a:p>
                    <a:p>
                      <a:r>
                        <a:rPr lang="el-GR" sz="1800" kern="1200" baseline="0" dirty="0" smtClean="0">
                          <a:solidFill>
                            <a:schemeClr val="dk1"/>
                          </a:solidFill>
                          <a:latin typeface="+mn-lt"/>
                          <a:ea typeface="+mn-ea"/>
                          <a:cs typeface="+mn-cs"/>
                        </a:rPr>
                        <a:t>…Με το φεγγάρι κάτω από το παράθυ-ρό της τραγούδησες με </a:t>
                      </a:r>
                      <a:r>
                        <a:rPr lang="el-GR" sz="1800" i="1" kern="1200" baseline="0" dirty="0" smtClean="0">
                          <a:solidFill>
                            <a:schemeClr val="dk1"/>
                          </a:solidFill>
                          <a:latin typeface="+mn-lt"/>
                          <a:ea typeface="+mn-ea"/>
                          <a:cs typeface="+mn-cs"/>
                        </a:rPr>
                        <a:t>γλυκερή φωνή ψευτόλογα γι’ αγάπη.</a:t>
                      </a:r>
                      <a:endParaRPr lang="en-US" sz="1800" i="1" kern="1200" baseline="0" dirty="0" smtClean="0">
                        <a:solidFill>
                          <a:schemeClr val="dk1"/>
                        </a:solidFill>
                        <a:latin typeface="+mn-lt"/>
                        <a:ea typeface="+mn-ea"/>
                        <a:cs typeface="+mn-cs"/>
                      </a:endParaRPr>
                    </a:p>
                  </a:txBody>
                  <a:tcPr/>
                </a:tc>
              </a:tr>
              <a:tr h="849120">
                <a:tc>
                  <a:txBody>
                    <a:bodyPr/>
                    <a:lstStyle/>
                    <a:p>
                      <a:r>
                        <a:rPr lang="el-GR" sz="1800" i="1" kern="1200" baseline="0" dirty="0" smtClean="0">
                          <a:solidFill>
                            <a:schemeClr val="dk1"/>
                          </a:solidFill>
                          <a:latin typeface="+mn-lt"/>
                          <a:ea typeface="+mn-ea"/>
                          <a:cs typeface="+mn-cs"/>
                        </a:rPr>
                        <a:t>Αιγέας</a:t>
                      </a:r>
                    </a:p>
                    <a:p>
                      <a:r>
                        <a:rPr lang="el-GR" sz="1800" kern="1200" baseline="0" dirty="0" smtClean="0">
                          <a:solidFill>
                            <a:schemeClr val="dk1"/>
                          </a:solidFill>
                          <a:latin typeface="+mn-lt"/>
                          <a:ea typeface="+mn-ea"/>
                          <a:cs typeface="+mn-cs"/>
                        </a:rPr>
                        <a:t>…στο φεγγαρόφωτο, κάτω απ’ το</a:t>
                      </a:r>
                    </a:p>
                    <a:p>
                      <a:r>
                        <a:rPr lang="el-GR" sz="1800" kern="1200" baseline="0" dirty="0" smtClean="0">
                          <a:solidFill>
                            <a:schemeClr val="dk1"/>
                          </a:solidFill>
                          <a:latin typeface="+mn-lt"/>
                          <a:ea typeface="+mn-ea"/>
                          <a:cs typeface="+mn-cs"/>
                        </a:rPr>
                        <a:t>παράθυρό της, τραγούδησες με </a:t>
                      </a:r>
                      <a:r>
                        <a:rPr lang="el-GR" sz="1800" i="1" kern="1200" baseline="0" dirty="0" smtClean="0">
                          <a:solidFill>
                            <a:schemeClr val="dk1"/>
                          </a:solidFill>
                          <a:latin typeface="+mn-lt"/>
                          <a:ea typeface="+mn-ea"/>
                          <a:cs typeface="+mn-cs"/>
                        </a:rPr>
                        <a:t>γλυκερή φωνή τραγούδια αγάπης πλανερά.</a:t>
                      </a:r>
                      <a:endParaRPr lang="el-GR"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i="1" kern="1200" baseline="0" dirty="0" smtClean="0">
                          <a:solidFill>
                            <a:schemeClr val="dk1"/>
                          </a:solidFill>
                          <a:latin typeface="+mn-lt"/>
                          <a:ea typeface="+mn-ea"/>
                          <a:cs typeface="+mn-cs"/>
                        </a:rPr>
                        <a:t>Αιγέας</a:t>
                      </a:r>
                    </a:p>
                    <a:p>
                      <a:r>
                        <a:rPr lang="el-GR" sz="1800" kern="1200" baseline="0" dirty="0" smtClean="0">
                          <a:solidFill>
                            <a:schemeClr val="dk1"/>
                          </a:solidFill>
                          <a:latin typeface="+mn-lt"/>
                          <a:ea typeface="+mn-ea"/>
                          <a:cs typeface="+mn-cs"/>
                        </a:rPr>
                        <a:t>Μες στη φεγγαράδα</a:t>
                      </a:r>
                    </a:p>
                    <a:p>
                      <a:r>
                        <a:rPr lang="el-GR" sz="1800" kern="1200" baseline="0" dirty="0" smtClean="0">
                          <a:solidFill>
                            <a:schemeClr val="dk1"/>
                          </a:solidFill>
                          <a:latin typeface="+mn-lt"/>
                          <a:ea typeface="+mn-ea"/>
                          <a:cs typeface="+mn-cs"/>
                        </a:rPr>
                        <a:t>κάτω απ’ τα παραθυρά μου</a:t>
                      </a:r>
                    </a:p>
                    <a:p>
                      <a:r>
                        <a:rPr lang="el-GR" sz="1800" kern="1200" baseline="0" dirty="0" smtClean="0">
                          <a:solidFill>
                            <a:schemeClr val="dk1"/>
                          </a:solidFill>
                          <a:latin typeface="+mn-lt"/>
                          <a:ea typeface="+mn-ea"/>
                          <a:cs typeface="+mn-cs"/>
                        </a:rPr>
                        <a:t>στήνεις τα βράδια</a:t>
                      </a:r>
                    </a:p>
                    <a:p>
                      <a:r>
                        <a:rPr lang="el-GR" sz="1800" kern="1200" baseline="0" dirty="0" smtClean="0">
                          <a:solidFill>
                            <a:schemeClr val="dk1"/>
                          </a:solidFill>
                          <a:latin typeface="+mn-lt"/>
                          <a:ea typeface="+mn-ea"/>
                          <a:cs typeface="+mn-cs"/>
                        </a:rPr>
                        <a:t>ολονύχτια καντάδα!</a:t>
                      </a:r>
                    </a:p>
                    <a:p>
                      <a:r>
                        <a:rPr lang="el-GR" sz="1800" kern="1200" baseline="0" dirty="0" smtClean="0">
                          <a:solidFill>
                            <a:schemeClr val="dk1"/>
                          </a:solidFill>
                          <a:latin typeface="+mn-lt"/>
                          <a:ea typeface="+mn-ea"/>
                          <a:cs typeface="+mn-cs"/>
                        </a:rPr>
                        <a:t>Με κάτι ανόητα στιχάκια</a:t>
                      </a:r>
                    </a:p>
                    <a:p>
                      <a:r>
                        <a:rPr lang="el-GR" sz="1800" kern="1200" baseline="0" dirty="0" smtClean="0">
                          <a:solidFill>
                            <a:schemeClr val="dk1"/>
                          </a:solidFill>
                          <a:latin typeface="+mn-lt"/>
                          <a:ea typeface="+mn-ea"/>
                          <a:cs typeface="+mn-cs"/>
                        </a:rPr>
                        <a:t>«ματάκια», «φιλάκια»</a:t>
                      </a:r>
                    </a:p>
                    <a:p>
                      <a:r>
                        <a:rPr lang="el-GR" sz="1800" kern="1200" baseline="0" dirty="0" smtClean="0">
                          <a:solidFill>
                            <a:schemeClr val="dk1"/>
                          </a:solidFill>
                          <a:latin typeface="+mn-lt"/>
                          <a:ea typeface="+mn-ea"/>
                          <a:cs typeface="+mn-cs"/>
                        </a:rPr>
                        <a:t>«χαδάκια», «χειλάκια»…</a:t>
                      </a:r>
                      <a:endParaRPr lang="el-GR"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60000"/>
                    <a:lumOff val="40000"/>
                  </a:schemeClr>
                </a:solidFill>
              </a:rPr>
              <a:t>Source:</a:t>
            </a:r>
            <a:endParaRPr lang="el-GR" dirty="0">
              <a:solidFill>
                <a:schemeClr val="tx2">
                  <a:lumMod val="60000"/>
                  <a:lumOff val="40000"/>
                </a:schemeClr>
              </a:solidFill>
            </a:endParaRPr>
          </a:p>
        </p:txBody>
      </p:sp>
      <p:sp>
        <p:nvSpPr>
          <p:cNvPr id="5" name="Content Placeholder 4" title="Sidiropoulou, Maria. Translating Identities on Stage and Screen – Pragmatic perspectives and discoursal tendencies."/>
          <p:cNvSpPr>
            <a:spLocks noGrp="1"/>
          </p:cNvSpPr>
          <p:nvPr>
            <p:ph idx="1"/>
          </p:nvPr>
        </p:nvSpPr>
        <p:spPr>
          <a:xfrm>
            <a:off x="3851920" y="1484784"/>
            <a:ext cx="3168352" cy="4007251"/>
          </a:xfrm>
          <a:prstGeom prst="rect">
            <a:avLst/>
          </a:prstGeom>
          <a:blipFill>
            <a:blip r:embed="rId3" cstate="print"/>
            <a:tile tx="0" ty="0" sx="100000" sy="100000" flip="none" algn="tl"/>
          </a:blipFill>
          <a:ln>
            <a:solidFill>
              <a:schemeClr val="accent1">
                <a:lumMod val="20000"/>
                <a:lumOff val="80000"/>
              </a:schemeClr>
            </a:solidFill>
          </a:ln>
        </p:spPr>
        <p:txBody>
          <a:bodyPr wrap="square">
            <a:spAutoFit/>
          </a:bodyPr>
          <a:lstStyle/>
          <a:p>
            <a:pPr>
              <a:buNone/>
            </a:pPr>
            <a:r>
              <a:rPr lang="en-US" sz="2400" dirty="0" err="1" smtClean="0">
                <a:solidFill>
                  <a:schemeClr val="accent2">
                    <a:lumMod val="50000"/>
                  </a:schemeClr>
                </a:solidFill>
              </a:rPr>
              <a:t>Sidiropoulou</a:t>
            </a:r>
            <a:r>
              <a:rPr lang="en-US" sz="2400" dirty="0" smtClean="0">
                <a:solidFill>
                  <a:schemeClr val="accent2">
                    <a:lumMod val="50000"/>
                  </a:schemeClr>
                </a:solidFill>
              </a:rPr>
              <a:t>, Maria. </a:t>
            </a:r>
          </a:p>
          <a:p>
            <a:pPr>
              <a:buNone/>
            </a:pPr>
            <a:r>
              <a:rPr lang="en-US" sz="2400" dirty="0" smtClean="0">
                <a:solidFill>
                  <a:schemeClr val="accent2">
                    <a:lumMod val="50000"/>
                  </a:schemeClr>
                </a:solidFill>
              </a:rPr>
              <a:t>2012/2013. </a:t>
            </a:r>
          </a:p>
          <a:p>
            <a:pPr>
              <a:buNone/>
            </a:pPr>
            <a:r>
              <a:rPr lang="en-US" sz="2400" i="1" dirty="0" smtClean="0">
                <a:solidFill>
                  <a:schemeClr val="accent2">
                    <a:lumMod val="50000"/>
                  </a:schemeClr>
                </a:solidFill>
              </a:rPr>
              <a:t>Translating Identities on Stage and Screen</a:t>
            </a:r>
            <a:r>
              <a:rPr lang="en-US" sz="2400" dirty="0">
                <a:solidFill>
                  <a:schemeClr val="accent2">
                    <a:lumMod val="50000"/>
                  </a:schemeClr>
                </a:solidFill>
              </a:rPr>
              <a:t> </a:t>
            </a:r>
            <a:r>
              <a:rPr lang="en-US" sz="2400" dirty="0" smtClean="0">
                <a:solidFill>
                  <a:schemeClr val="accent2">
                    <a:lumMod val="50000"/>
                  </a:schemeClr>
                </a:solidFill>
              </a:rPr>
              <a:t>– Pragmatic perspectives and </a:t>
            </a:r>
            <a:r>
              <a:rPr lang="en-US" sz="2400" dirty="0" err="1">
                <a:solidFill>
                  <a:schemeClr val="accent2">
                    <a:lumMod val="50000"/>
                  </a:schemeClr>
                </a:solidFill>
              </a:rPr>
              <a:t>d</a:t>
            </a:r>
            <a:r>
              <a:rPr lang="en-US" sz="2400" dirty="0" err="1" smtClean="0">
                <a:solidFill>
                  <a:schemeClr val="accent2">
                    <a:lumMod val="50000"/>
                  </a:schemeClr>
                </a:solidFill>
              </a:rPr>
              <a:t>iscoursal</a:t>
            </a:r>
            <a:r>
              <a:rPr lang="en-US" sz="2400" dirty="0" smtClean="0">
                <a:solidFill>
                  <a:schemeClr val="accent2">
                    <a:lumMod val="50000"/>
                  </a:schemeClr>
                </a:solidFill>
              </a:rPr>
              <a:t> tendencies.</a:t>
            </a:r>
          </a:p>
          <a:p>
            <a:pPr>
              <a:buNone/>
            </a:pPr>
            <a:r>
              <a:rPr lang="en-US" sz="2400" dirty="0" smtClean="0">
                <a:solidFill>
                  <a:schemeClr val="accent2">
                    <a:lumMod val="50000"/>
                  </a:schemeClr>
                </a:solidFill>
              </a:rPr>
              <a:t>Newcastle-upon-Tyne: Cambridge Scholars</a:t>
            </a:r>
          </a:p>
        </p:txBody>
      </p:sp>
      <p:pic>
        <p:nvPicPr>
          <p:cNvPr id="6" name="Picture 3" title="Sidiropoulou, Maria. Translating Identities on Stage and Screen – Pragmatic perspectives and discoursal tendencies."/>
          <p:cNvPicPr>
            <a:picLocks noChangeAspect="1" noChangeArrowheads="1"/>
          </p:cNvPicPr>
          <p:nvPr/>
        </p:nvPicPr>
        <p:blipFill>
          <a:blip r:embed="rId4" cstate="print"/>
          <a:srcRect/>
          <a:stretch>
            <a:fillRect/>
          </a:stretch>
        </p:blipFill>
        <p:spPr bwMode="auto">
          <a:xfrm rot="21231870">
            <a:off x="1101581" y="1615754"/>
            <a:ext cx="2661005" cy="3922326"/>
          </a:xfrm>
          <a:prstGeom prst="rect">
            <a:avLst/>
          </a:prstGeom>
          <a:noFill/>
        </p:spPr>
      </p:pic>
      <p:sp>
        <p:nvSpPr>
          <p:cNvPr id="7" name="Rectangle 6" title="Translating Identities on Stage and Screen – Pragmatic perspectives and discoursal tendencies."/>
          <p:cNvSpPr/>
          <p:nvPr/>
        </p:nvSpPr>
        <p:spPr>
          <a:xfrm>
            <a:off x="719064" y="5661248"/>
            <a:ext cx="8424936" cy="369332"/>
          </a:xfrm>
          <a:prstGeom prst="rect">
            <a:avLst/>
          </a:prstGeom>
        </p:spPr>
        <p:txBody>
          <a:bodyPr wrap="square">
            <a:spAutoFit/>
          </a:bodyPr>
          <a:lstStyle/>
          <a:p>
            <a:r>
              <a:rPr lang="en-US" dirty="0" smtClean="0">
                <a:hlinkClick r:id="rId5"/>
              </a:rPr>
              <a:t>http://www.cambridgescholars.com/translating-identities-on-stage-and-screen-18</a:t>
            </a:r>
            <a:endParaRPr lang="el-GR" dirty="0"/>
          </a:p>
        </p:txBody>
      </p:sp>
    </p:spTree>
    <p:extLst>
      <p:ext uri="{BB962C8B-B14F-4D97-AF65-F5344CB8AC3E}">
        <p14:creationId xmlns:p14="http://schemas.microsoft.com/office/powerpoint/2010/main" val="1585666617"/>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404664"/>
            <a:ext cx="7772400" cy="1152128"/>
          </a:xfrm>
          <a:noFill/>
        </p:spPr>
        <p:txBody>
          <a:bodyPr>
            <a:noAutofit/>
          </a:bodyPr>
          <a:lstStyle/>
          <a:p>
            <a:r>
              <a:rPr lang="en-US" sz="3200" dirty="0" smtClean="0">
                <a:solidFill>
                  <a:schemeClr val="tx2">
                    <a:lumMod val="60000"/>
                    <a:lumOff val="40000"/>
                  </a:schemeClr>
                </a:solidFill>
              </a:rPr>
              <a:t>Explicit pun rendition </a:t>
            </a:r>
            <a:r>
              <a:rPr lang="el-GR" sz="3200" dirty="0" smtClean="0">
                <a:solidFill>
                  <a:schemeClr val="tx2">
                    <a:lumMod val="60000"/>
                    <a:lumOff val="40000"/>
                  </a:schemeClr>
                </a:solidFill>
              </a:rPr>
              <a:t>5</a:t>
            </a:r>
            <a:r>
              <a:rPr lang="en-US" sz="3200" dirty="0" smtClean="0">
                <a:solidFill>
                  <a:schemeClr val="tx2">
                    <a:lumMod val="60000"/>
                    <a:lumOff val="40000"/>
                  </a:schemeClr>
                </a:solidFill>
              </a:rPr>
              <a:t>/</a:t>
            </a:r>
            <a:r>
              <a:rPr lang="el-GR" sz="3200" dirty="0" smtClean="0">
                <a:solidFill>
                  <a:schemeClr val="tx2">
                    <a:lumMod val="60000"/>
                    <a:lumOff val="40000"/>
                  </a:schemeClr>
                </a:solidFill>
              </a:rPr>
              <a:t>5</a:t>
            </a:r>
            <a:endParaRPr lang="el-GR" sz="3200" dirty="0">
              <a:solidFill>
                <a:schemeClr val="tx2">
                  <a:lumMod val="60000"/>
                  <a:lumOff val="40000"/>
                </a:schemeClr>
              </a:solidFill>
            </a:endParaRPr>
          </a:p>
        </p:txBody>
      </p:sp>
      <p:graphicFrame>
        <p:nvGraphicFramePr>
          <p:cNvPr id="5" name="Table 4" title="Explicit pun rendition 5/4"/>
          <p:cNvGraphicFramePr>
            <a:graphicFrameLocks noGrp="1"/>
          </p:cNvGraphicFramePr>
          <p:nvPr>
            <p:extLst>
              <p:ext uri="{D42A27DB-BD31-4B8C-83A1-F6EECF244321}">
                <p14:modId xmlns:p14="http://schemas.microsoft.com/office/powerpoint/2010/main" val="1721929850"/>
              </p:ext>
            </p:extLst>
          </p:nvPr>
        </p:nvGraphicFramePr>
        <p:xfrm>
          <a:off x="683568" y="1628800"/>
          <a:ext cx="7632849" cy="4389120"/>
        </p:xfrm>
        <a:graphic>
          <a:graphicData uri="http://schemas.openxmlformats.org/drawingml/2006/table">
            <a:tbl>
              <a:tblPr firstRow="1" bandRow="1">
                <a:tableStyleId>{5C22544A-7EE6-4342-B048-85BDC9FD1C3A}</a:tableStyleId>
              </a:tblPr>
              <a:tblGrid>
                <a:gridCol w="3816424"/>
                <a:gridCol w="3816425"/>
              </a:tblGrid>
              <a:tr h="849120">
                <a:tc>
                  <a:txBody>
                    <a:bodyPr/>
                    <a:lstStyle/>
                    <a:p>
                      <a:r>
                        <a:rPr lang="en-US" sz="1800" b="0" i="1" kern="1200" baseline="0" dirty="0" smtClean="0">
                          <a:solidFill>
                            <a:schemeClr val="lt1"/>
                          </a:solidFill>
                          <a:latin typeface="+mn-lt"/>
                          <a:ea typeface="+mn-ea"/>
                          <a:cs typeface="+mn-cs"/>
                        </a:rPr>
                        <a:t>DEMETR. …Thou </a:t>
                      </a:r>
                      <a:r>
                        <a:rPr lang="en-US" sz="1800" b="0" i="1" kern="1200" baseline="0" dirty="0" err="1" smtClean="0">
                          <a:solidFill>
                            <a:schemeClr val="lt1"/>
                          </a:solidFill>
                          <a:latin typeface="+mn-lt"/>
                          <a:ea typeface="+mn-ea"/>
                          <a:cs typeface="+mn-cs"/>
                        </a:rPr>
                        <a:t>told’st</a:t>
                      </a:r>
                      <a:r>
                        <a:rPr lang="en-US" sz="1800" b="0" i="1" kern="1200" baseline="0" dirty="0" smtClean="0">
                          <a:solidFill>
                            <a:schemeClr val="lt1"/>
                          </a:solidFill>
                          <a:latin typeface="+mn-lt"/>
                          <a:ea typeface="+mn-ea"/>
                          <a:cs typeface="+mn-cs"/>
                        </a:rPr>
                        <a:t> me they were </a:t>
                      </a:r>
                      <a:r>
                        <a:rPr lang="en-US" sz="1800" b="0" i="1" kern="1200" baseline="0" dirty="0" err="1" smtClean="0">
                          <a:solidFill>
                            <a:schemeClr val="lt1"/>
                          </a:solidFill>
                          <a:latin typeface="+mn-lt"/>
                          <a:ea typeface="+mn-ea"/>
                          <a:cs typeface="+mn-cs"/>
                        </a:rPr>
                        <a:t>stol’n</a:t>
                      </a:r>
                      <a:r>
                        <a:rPr lang="en-US" sz="1800" b="0" i="1" kern="1200" baseline="0" dirty="0" smtClean="0">
                          <a:solidFill>
                            <a:schemeClr val="lt1"/>
                          </a:solidFill>
                          <a:latin typeface="+mn-lt"/>
                          <a:ea typeface="+mn-ea"/>
                          <a:cs typeface="+mn-cs"/>
                        </a:rPr>
                        <a:t> unto this wood,</a:t>
                      </a:r>
                      <a:r>
                        <a:rPr lang="el-GR" sz="1800" b="0" i="1" kern="1200" baseline="0" dirty="0" smtClean="0">
                          <a:solidFill>
                            <a:schemeClr val="lt1"/>
                          </a:solidFill>
                          <a:latin typeface="+mn-lt"/>
                          <a:ea typeface="+mn-ea"/>
                          <a:cs typeface="+mn-cs"/>
                        </a:rPr>
                        <a:t>/</a:t>
                      </a:r>
                      <a:r>
                        <a:rPr lang="en-US" sz="1800" b="0" kern="1200" baseline="0" dirty="0" smtClean="0">
                          <a:solidFill>
                            <a:schemeClr val="lt1"/>
                          </a:solidFill>
                          <a:latin typeface="+mn-lt"/>
                          <a:ea typeface="+mn-ea"/>
                          <a:cs typeface="+mn-cs"/>
                        </a:rPr>
                        <a:t>And here am I, and </a:t>
                      </a:r>
                      <a:r>
                        <a:rPr lang="en-US" sz="1800" b="0" i="1" kern="1200" baseline="0" dirty="0" smtClean="0">
                          <a:solidFill>
                            <a:schemeClr val="lt1"/>
                          </a:solidFill>
                          <a:latin typeface="+mn-lt"/>
                          <a:ea typeface="+mn-ea"/>
                          <a:cs typeface="+mn-cs"/>
                        </a:rPr>
                        <a:t>wood within this wood,</a:t>
                      </a:r>
                      <a:r>
                        <a:rPr lang="el-GR" sz="1800" b="0" i="1" kern="1200" baseline="0" dirty="0" smtClean="0">
                          <a:solidFill>
                            <a:schemeClr val="lt1"/>
                          </a:solidFill>
                          <a:latin typeface="+mn-lt"/>
                          <a:ea typeface="+mn-ea"/>
                          <a:cs typeface="+mn-cs"/>
                        </a:rPr>
                        <a:t> /</a:t>
                      </a:r>
                      <a:r>
                        <a:rPr lang="en-US" sz="1800" b="0" kern="1200" baseline="0" dirty="0" smtClean="0">
                          <a:solidFill>
                            <a:schemeClr val="lt1"/>
                          </a:solidFill>
                          <a:latin typeface="+mn-lt"/>
                          <a:ea typeface="+mn-ea"/>
                          <a:cs typeface="+mn-cs"/>
                        </a:rPr>
                        <a:t>Because I cannot meet my </a:t>
                      </a:r>
                      <a:r>
                        <a:rPr lang="en-US" sz="1800" b="0" kern="1200" baseline="0" dirty="0" err="1" smtClean="0">
                          <a:solidFill>
                            <a:schemeClr val="lt1"/>
                          </a:solidFill>
                          <a:latin typeface="+mn-lt"/>
                          <a:ea typeface="+mn-ea"/>
                          <a:cs typeface="+mn-cs"/>
                        </a:rPr>
                        <a:t>Hermia</a:t>
                      </a:r>
                      <a:r>
                        <a:rPr lang="en-US" sz="1800" b="0" kern="1200" baseline="0" dirty="0" smtClean="0">
                          <a:solidFill>
                            <a:schemeClr val="lt1"/>
                          </a:solidFill>
                          <a:latin typeface="+mn-lt"/>
                          <a:ea typeface="+mn-ea"/>
                          <a:cs typeface="+mn-cs"/>
                        </a:rPr>
                        <a:t>.</a:t>
                      </a:r>
                      <a:endParaRPr lang="el-GR" b="0" dirty="0" smtClean="0"/>
                    </a:p>
                  </a:txBody>
                  <a:tcPr/>
                </a:tc>
                <a:tc>
                  <a:txBody>
                    <a:bodyPr/>
                    <a:lstStyle/>
                    <a:p>
                      <a:r>
                        <a:rPr lang="en-US" sz="1800" b="1" kern="1200" baseline="0" dirty="0" smtClean="0">
                          <a:solidFill>
                            <a:schemeClr val="lt1"/>
                          </a:solidFill>
                          <a:latin typeface="+mn-lt"/>
                          <a:ea typeface="+mn-ea"/>
                          <a:cs typeface="+mn-cs"/>
                        </a:rPr>
                        <a:t>Two occurrences of a single word</a:t>
                      </a:r>
                      <a:r>
                        <a:rPr lang="el-GR" sz="1800" b="1" kern="1200" baseline="0" dirty="0" smtClean="0">
                          <a:solidFill>
                            <a:schemeClr val="lt1"/>
                          </a:solidFill>
                          <a:latin typeface="+mn-lt"/>
                          <a:ea typeface="+mn-ea"/>
                          <a:cs typeface="+mn-cs"/>
                        </a:rPr>
                        <a:t>:</a:t>
                      </a:r>
                      <a:endParaRPr lang="en-US" sz="1800" b="1" kern="1200" baseline="0" dirty="0" smtClean="0">
                        <a:solidFill>
                          <a:schemeClr val="lt1"/>
                        </a:solidFill>
                        <a:latin typeface="+mn-lt"/>
                        <a:ea typeface="+mn-ea"/>
                        <a:cs typeface="+mn-cs"/>
                      </a:endParaRPr>
                    </a:p>
                    <a:p>
                      <a:r>
                        <a:rPr lang="en-US" sz="1800" b="0" i="1" kern="1200" baseline="0" dirty="0" smtClean="0">
                          <a:solidFill>
                            <a:schemeClr val="lt1"/>
                          </a:solidFill>
                          <a:latin typeface="+mn-lt"/>
                          <a:ea typeface="+mn-ea"/>
                          <a:cs typeface="+mn-cs"/>
                        </a:rPr>
                        <a:t>wood (</a:t>
                      </a:r>
                      <a:r>
                        <a:rPr lang="el-GR" sz="1800" b="0" i="1" kern="1200" baseline="0" dirty="0" smtClean="0">
                          <a:solidFill>
                            <a:schemeClr val="lt1"/>
                          </a:solidFill>
                          <a:latin typeface="+mn-lt"/>
                          <a:ea typeface="+mn-ea"/>
                          <a:cs typeface="+mn-cs"/>
                        </a:rPr>
                        <a:t>δάσος)</a:t>
                      </a:r>
                      <a:r>
                        <a:rPr lang="en-US" sz="1800" b="0" i="1" kern="1200" baseline="0" dirty="0" smtClean="0">
                          <a:solidFill>
                            <a:schemeClr val="lt1"/>
                          </a:solidFill>
                          <a:latin typeface="+mn-lt"/>
                          <a:ea typeface="+mn-ea"/>
                          <a:cs typeface="+mn-cs"/>
                        </a:rPr>
                        <a:t>/wood)</a:t>
                      </a:r>
                      <a:r>
                        <a:rPr lang="el-GR" sz="1800" b="0" i="1" kern="1200" baseline="0" dirty="0" smtClean="0">
                          <a:solidFill>
                            <a:schemeClr val="lt1"/>
                          </a:solidFill>
                          <a:latin typeface="+mn-lt"/>
                          <a:ea typeface="+mn-ea"/>
                          <a:cs typeface="+mn-cs"/>
                        </a:rPr>
                        <a:t>(τρελλός)</a:t>
                      </a:r>
                      <a:endParaRPr lang="el-GR" sz="1800" b="0" kern="1200" baseline="0" dirty="0" smtClean="0">
                        <a:solidFill>
                          <a:schemeClr val="lt1"/>
                        </a:solidFill>
                        <a:latin typeface="+mn-lt"/>
                        <a:ea typeface="+mn-ea"/>
                        <a:cs typeface="+mn-cs"/>
                      </a:endParaRPr>
                    </a:p>
                  </a:txBody>
                  <a:tcPr>
                    <a:solidFill>
                      <a:schemeClr val="tx2">
                        <a:lumMod val="60000"/>
                        <a:lumOff val="40000"/>
                      </a:schemeClr>
                    </a:solidFill>
                  </a:tcPr>
                </a:tc>
              </a:tr>
              <a:tr h="849120">
                <a:tc>
                  <a:txBody>
                    <a:bodyPr/>
                    <a:lstStyle/>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…Μου είπες μαζί θα τόσκαγαν στο</a:t>
                      </a:r>
                    </a:p>
                    <a:p>
                      <a:r>
                        <a:rPr lang="el-GR" sz="1800" kern="1200" baseline="0" dirty="0" smtClean="0">
                          <a:solidFill>
                            <a:schemeClr val="dk1"/>
                          </a:solidFill>
                          <a:latin typeface="+mn-lt"/>
                          <a:ea typeface="+mn-ea"/>
                          <a:cs typeface="+mn-cs"/>
                        </a:rPr>
                        <a:t>δάσος, και να ‘μαι, εδώ, </a:t>
                      </a:r>
                      <a:r>
                        <a:rPr lang="el-GR" sz="1800" i="1" kern="1200" baseline="0" dirty="0" smtClean="0">
                          <a:solidFill>
                            <a:schemeClr val="dk1"/>
                          </a:solidFill>
                          <a:latin typeface="+mn-lt"/>
                          <a:ea typeface="+mn-ea"/>
                          <a:cs typeface="+mn-cs"/>
                        </a:rPr>
                        <a:t>τρελλός μέσα</a:t>
                      </a:r>
                    </a:p>
                    <a:p>
                      <a:r>
                        <a:rPr lang="el-GR" sz="1800" kern="1200" baseline="0" dirty="0" smtClean="0">
                          <a:solidFill>
                            <a:schemeClr val="dk1"/>
                          </a:solidFill>
                          <a:latin typeface="+mn-lt"/>
                          <a:ea typeface="+mn-ea"/>
                          <a:cs typeface="+mn-cs"/>
                        </a:rPr>
                        <a:t>στα δέντρα, που την Ερμία μου δεν</a:t>
                      </a:r>
                    </a:p>
                    <a:p>
                      <a:r>
                        <a:rPr lang="el-GR" sz="1800" kern="1200" baseline="0" dirty="0" smtClean="0">
                          <a:solidFill>
                            <a:schemeClr val="dk1"/>
                          </a:solidFill>
                          <a:latin typeface="+mn-lt"/>
                          <a:ea typeface="+mn-ea"/>
                          <a:cs typeface="+mn-cs"/>
                        </a:rPr>
                        <a:t>μπορώ να βρω.</a:t>
                      </a:r>
                      <a:endParaRPr lang="el-GR" dirty="0"/>
                    </a:p>
                  </a:txBody>
                  <a:tcPr/>
                </a:tc>
                <a:tc>
                  <a:txBody>
                    <a:bodyPr/>
                    <a:lstStyle/>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…Mου είπες εδώ, στο </a:t>
                      </a:r>
                      <a:r>
                        <a:rPr lang="el-GR" sz="1800" i="1" kern="1200" baseline="0" dirty="0" smtClean="0">
                          <a:solidFill>
                            <a:schemeClr val="dk1"/>
                          </a:solidFill>
                          <a:latin typeface="+mn-lt"/>
                          <a:ea typeface="+mn-ea"/>
                          <a:cs typeface="+mn-cs"/>
                        </a:rPr>
                        <a:t>δάσος τούτο</a:t>
                      </a:r>
                    </a:p>
                    <a:p>
                      <a:r>
                        <a:rPr lang="el-GR" sz="1800" kern="1200" baseline="0" dirty="0" smtClean="0">
                          <a:solidFill>
                            <a:schemeClr val="dk1"/>
                          </a:solidFill>
                          <a:latin typeface="+mn-lt"/>
                          <a:ea typeface="+mn-ea"/>
                          <a:cs typeface="+mn-cs"/>
                        </a:rPr>
                        <a:t>είναι φευγάτοι. Να ‘μαι κι εγώ σαν</a:t>
                      </a:r>
                    </a:p>
                    <a:p>
                      <a:r>
                        <a:rPr lang="el-GR" sz="1800" i="1" kern="1200" baseline="0" dirty="0" smtClean="0">
                          <a:solidFill>
                            <a:schemeClr val="dk1"/>
                          </a:solidFill>
                          <a:latin typeface="+mn-lt"/>
                          <a:ea typeface="+mn-ea"/>
                          <a:cs typeface="+mn-cs"/>
                        </a:rPr>
                        <a:t>κούτσουρο μέσα στα δέντρα, που δεν</a:t>
                      </a:r>
                    </a:p>
                    <a:p>
                      <a:r>
                        <a:rPr lang="el-GR" sz="1800" kern="1200" baseline="0" dirty="0" smtClean="0">
                          <a:solidFill>
                            <a:schemeClr val="dk1"/>
                          </a:solidFill>
                          <a:latin typeface="+mn-lt"/>
                          <a:ea typeface="+mn-ea"/>
                          <a:cs typeface="+mn-cs"/>
                        </a:rPr>
                        <a:t>μπορώ να σμίξω την Ερμία μου…</a:t>
                      </a:r>
                      <a:endParaRPr lang="en-US" sz="1800" i="1" kern="1200" baseline="0" dirty="0" smtClean="0">
                        <a:solidFill>
                          <a:schemeClr val="dk1"/>
                        </a:solidFill>
                        <a:latin typeface="+mn-lt"/>
                        <a:ea typeface="+mn-ea"/>
                        <a:cs typeface="+mn-cs"/>
                      </a:endParaRPr>
                    </a:p>
                  </a:txBody>
                  <a:tcPr/>
                </a:tc>
              </a:tr>
              <a:tr h="849120">
                <a:tc>
                  <a:txBody>
                    <a:bodyPr/>
                    <a:lstStyle/>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…Μου είπες πως κλεφτήκανε κι</a:t>
                      </a:r>
                    </a:p>
                    <a:p>
                      <a:r>
                        <a:rPr lang="el-GR" sz="1800" kern="1200" baseline="0" dirty="0" smtClean="0">
                          <a:solidFill>
                            <a:schemeClr val="dk1"/>
                          </a:solidFill>
                          <a:latin typeface="+mn-lt"/>
                          <a:ea typeface="+mn-ea"/>
                          <a:cs typeface="+mn-cs"/>
                        </a:rPr>
                        <a:t>ήρθαν σ’αυτό το </a:t>
                      </a:r>
                      <a:r>
                        <a:rPr lang="el-GR" sz="1800" i="1" kern="1200" baseline="0" dirty="0" smtClean="0">
                          <a:solidFill>
                            <a:schemeClr val="dk1"/>
                          </a:solidFill>
                          <a:latin typeface="+mn-lt"/>
                          <a:ea typeface="+mn-ea"/>
                          <a:cs typeface="+mn-cs"/>
                        </a:rPr>
                        <a:t>δάσος. Και να ‘μαι</a:t>
                      </a:r>
                    </a:p>
                    <a:p>
                      <a:r>
                        <a:rPr lang="el-GR" sz="1800" kern="1200" baseline="0" dirty="0" smtClean="0">
                          <a:solidFill>
                            <a:schemeClr val="dk1"/>
                          </a:solidFill>
                          <a:latin typeface="+mn-lt"/>
                          <a:ea typeface="+mn-ea"/>
                          <a:cs typeface="+mn-cs"/>
                        </a:rPr>
                        <a:t>εδώ, να τριγυρνώ στα όρη σαν </a:t>
                      </a:r>
                      <a:r>
                        <a:rPr lang="el-GR" sz="1800" i="1" kern="1200" baseline="0" dirty="0" smtClean="0">
                          <a:solidFill>
                            <a:schemeClr val="dk1"/>
                          </a:solidFill>
                          <a:latin typeface="+mn-lt"/>
                          <a:ea typeface="+mn-ea"/>
                          <a:cs typeface="+mn-cs"/>
                        </a:rPr>
                        <a:t>τρελός,</a:t>
                      </a:r>
                    </a:p>
                    <a:p>
                      <a:r>
                        <a:rPr lang="el-GR" sz="1800" kern="1200" baseline="0" dirty="0" smtClean="0">
                          <a:solidFill>
                            <a:schemeClr val="dk1"/>
                          </a:solidFill>
                          <a:latin typeface="+mn-lt"/>
                          <a:ea typeface="+mn-ea"/>
                          <a:cs typeface="+mn-cs"/>
                        </a:rPr>
                        <a:t>γιατί δεν μπορώ την Ερμία μου να</a:t>
                      </a:r>
                    </a:p>
                    <a:p>
                      <a:r>
                        <a:rPr lang="el-GR" sz="1800" kern="1200" baseline="0" dirty="0" smtClean="0">
                          <a:solidFill>
                            <a:schemeClr val="dk1"/>
                          </a:solidFill>
                          <a:latin typeface="+mn-lt"/>
                          <a:ea typeface="+mn-ea"/>
                          <a:cs typeface="+mn-cs"/>
                        </a:rPr>
                        <a:t>συναντήσω</a:t>
                      </a:r>
                      <a:endParaRPr lang="el-GR" dirty="0" smtClean="0"/>
                    </a:p>
                  </a:txBody>
                  <a:tcPr/>
                </a:tc>
                <a:tc>
                  <a:txBody>
                    <a:bodyPr/>
                    <a:lstStyle/>
                    <a:p>
                      <a:r>
                        <a:rPr lang="el-GR" sz="1800" i="1" kern="1200" baseline="0" dirty="0" smtClean="0">
                          <a:solidFill>
                            <a:schemeClr val="dk1"/>
                          </a:solidFill>
                          <a:latin typeface="+mn-lt"/>
                          <a:ea typeface="+mn-ea"/>
                          <a:cs typeface="+mn-cs"/>
                        </a:rPr>
                        <a:t>Δημήτριος</a:t>
                      </a:r>
                    </a:p>
                    <a:p>
                      <a:r>
                        <a:rPr lang="el-GR" sz="1800" kern="1200" baseline="0" dirty="0" smtClean="0">
                          <a:solidFill>
                            <a:schemeClr val="dk1"/>
                          </a:solidFill>
                          <a:latin typeface="+mn-lt"/>
                          <a:ea typeface="+mn-ea"/>
                          <a:cs typeface="+mn-cs"/>
                        </a:rPr>
                        <a:t>…Μου είπες πως το έσκασαν στο</a:t>
                      </a:r>
                    </a:p>
                    <a:p>
                      <a:r>
                        <a:rPr lang="el-GR" sz="1800" i="1" kern="1200" baseline="0" dirty="0" smtClean="0">
                          <a:solidFill>
                            <a:schemeClr val="dk1"/>
                          </a:solidFill>
                          <a:latin typeface="+mn-lt"/>
                          <a:ea typeface="+mn-ea"/>
                          <a:cs typeface="+mn-cs"/>
                        </a:rPr>
                        <a:t>δάσος. Θα τρελαθώ, σου λέω, δεν τους </a:t>
                      </a:r>
                      <a:r>
                        <a:rPr lang="el-GR" sz="1800" kern="1200" baseline="0" dirty="0" smtClean="0">
                          <a:solidFill>
                            <a:schemeClr val="dk1"/>
                          </a:solidFill>
                          <a:latin typeface="+mn-lt"/>
                          <a:ea typeface="+mn-ea"/>
                          <a:cs typeface="+mn-cs"/>
                        </a:rPr>
                        <a:t>βρίσκω. </a:t>
                      </a:r>
                      <a:r>
                        <a:rPr lang="el-GR" sz="1800" i="1" kern="1200" baseline="0" dirty="0" smtClean="0">
                          <a:solidFill>
                            <a:schemeClr val="dk1"/>
                          </a:solidFill>
                          <a:latin typeface="+mn-lt"/>
                          <a:ea typeface="+mn-ea"/>
                          <a:cs typeface="+mn-cs"/>
                        </a:rPr>
                        <a:t>Πού είναι η Ερμία, θέλω την Ερμία.</a:t>
                      </a:r>
                      <a:endParaRPr lang="el-GR"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0070C0"/>
                </a:solidFill>
              </a:rPr>
              <a:t>Translation strategies per instance of wordplay in </a:t>
            </a:r>
            <a:r>
              <a:rPr lang="en-US" sz="3200" i="1" dirty="0" smtClean="0">
                <a:solidFill>
                  <a:srgbClr val="0070C0"/>
                </a:solidFill>
              </a:rPr>
              <a:t>MND</a:t>
            </a:r>
            <a:endParaRPr lang="el-GR" sz="3200" i="1" dirty="0">
              <a:solidFill>
                <a:srgbClr val="0070C0"/>
              </a:solidFill>
            </a:endParaRPr>
          </a:p>
        </p:txBody>
      </p:sp>
      <p:graphicFrame>
        <p:nvGraphicFramePr>
          <p:cNvPr id="5" name="Content Placeholder 4" title="Translation strategies per instance of wordplay in MND"/>
          <p:cNvGraphicFramePr>
            <a:graphicFrameLocks noGrp="1"/>
          </p:cNvGraphicFramePr>
          <p:nvPr>
            <p:ph idx="1"/>
            <p:extLst>
              <p:ext uri="{D42A27DB-BD31-4B8C-83A1-F6EECF244321}">
                <p14:modId xmlns:p14="http://schemas.microsoft.com/office/powerpoint/2010/main" val="3111548732"/>
              </p:ext>
            </p:extLst>
          </p:nvPr>
        </p:nvGraphicFramePr>
        <p:xfrm>
          <a:off x="467544" y="1628800"/>
          <a:ext cx="8229600" cy="4450080"/>
        </p:xfrm>
        <a:graphic>
          <a:graphicData uri="http://schemas.openxmlformats.org/drawingml/2006/table">
            <a:tbl>
              <a:tblPr firstRow="1" bandRow="1">
                <a:tableStyleId>{5C22544A-7EE6-4342-B048-85BDC9FD1C3A}</a:tableStyleId>
              </a:tblPr>
              <a:tblGrid>
                <a:gridCol w="2530624"/>
                <a:gridCol w="3024336"/>
                <a:gridCol w="648072"/>
                <a:gridCol w="648072"/>
                <a:gridCol w="648072"/>
                <a:gridCol w="730424"/>
              </a:tblGrid>
              <a:tr h="370840">
                <a:tc>
                  <a:txBody>
                    <a:bodyPr/>
                    <a:lstStyle/>
                    <a:p>
                      <a:r>
                        <a:rPr lang="en-US" b="0" smtClean="0"/>
                        <a:t>Symbols/strategies</a:t>
                      </a:r>
                      <a:endParaRPr lang="el-GR" b="0" dirty="0"/>
                    </a:p>
                  </a:txBody>
                  <a:tcPr/>
                </a:tc>
                <a:tc>
                  <a:txBody>
                    <a:bodyPr/>
                    <a:lstStyle/>
                    <a:p>
                      <a:r>
                        <a:rPr lang="en-US" sz="1800" b="1" kern="1200" baseline="0" dirty="0" smtClean="0">
                          <a:solidFill>
                            <a:schemeClr val="lt1"/>
                          </a:solidFill>
                          <a:latin typeface="+mn-lt"/>
                          <a:ea typeface="+mn-ea"/>
                          <a:cs typeface="+mn-cs"/>
                        </a:rPr>
                        <a:t>ST script-switch trigger</a:t>
                      </a:r>
                      <a:endParaRPr lang="el-GR" dirty="0"/>
                    </a:p>
                  </a:txBody>
                  <a:tcPr/>
                </a:tc>
                <a:tc>
                  <a:txBody>
                    <a:bodyPr/>
                    <a:lstStyle/>
                    <a:p>
                      <a:r>
                        <a:rPr lang="en-US" smtClean="0"/>
                        <a:t>a</a:t>
                      </a:r>
                      <a:endParaRPr lang="el-GR" dirty="0"/>
                    </a:p>
                  </a:txBody>
                  <a:tcPr/>
                </a:tc>
                <a:tc>
                  <a:txBody>
                    <a:bodyPr/>
                    <a:lstStyle/>
                    <a:p>
                      <a:r>
                        <a:rPr lang="en-US" dirty="0" smtClean="0"/>
                        <a:t>b</a:t>
                      </a:r>
                      <a:endParaRPr lang="el-GR" dirty="0"/>
                    </a:p>
                  </a:txBody>
                  <a:tcPr/>
                </a:tc>
                <a:tc>
                  <a:txBody>
                    <a:bodyPr/>
                    <a:lstStyle/>
                    <a:p>
                      <a:r>
                        <a:rPr lang="en-US" dirty="0" smtClean="0"/>
                        <a:t>c</a:t>
                      </a:r>
                      <a:endParaRPr lang="el-GR" dirty="0"/>
                    </a:p>
                  </a:txBody>
                  <a:tcPr/>
                </a:tc>
                <a:tc>
                  <a:txBody>
                    <a:bodyPr/>
                    <a:lstStyle/>
                    <a:p>
                      <a:r>
                        <a:rPr lang="en-US" dirty="0" smtClean="0"/>
                        <a:t>d</a:t>
                      </a:r>
                      <a:endParaRPr lang="el-GR" dirty="0"/>
                    </a:p>
                  </a:txBody>
                  <a:tcPr/>
                </a:tc>
              </a:tr>
              <a:tr h="370840">
                <a:tc>
                  <a:txBody>
                    <a:bodyPr/>
                    <a:lstStyle/>
                    <a:p>
                      <a:endParaRPr lang="el-GR" dirty="0"/>
                    </a:p>
                  </a:txBody>
                  <a:tcPr>
                    <a:blipFill>
                      <a:blip r:embed="rId3"/>
                      <a:tile tx="0" ty="0" sx="100000" sy="100000" flip="none" algn="tl"/>
                    </a:blip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IMPLICIT</a:t>
                      </a:r>
                      <a:r>
                        <a:rPr lang="el-GR" dirty="0" smtClean="0"/>
                        <a:t> </a:t>
                      </a:r>
                      <a:r>
                        <a:rPr lang="en-US" dirty="0" smtClean="0"/>
                        <a:t>punning</a:t>
                      </a:r>
                      <a:r>
                        <a:rPr lang="en-US" baseline="0" dirty="0" smtClean="0"/>
                        <a:t> </a:t>
                      </a:r>
                      <a:endParaRPr lang="el-GR" dirty="0" smtClean="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r>
              <a:tr h="370840">
                <a:tc>
                  <a:txBody>
                    <a:bodyPr/>
                    <a:lstStyle/>
                    <a:p>
                      <a:r>
                        <a:rPr lang="en-US" sz="1800" kern="1200" baseline="0" dirty="0" smtClean="0">
                          <a:solidFill>
                            <a:schemeClr val="dk1"/>
                          </a:solidFill>
                          <a:latin typeface="+mn-lt"/>
                          <a:ea typeface="+mn-ea"/>
                          <a:cs typeface="+mn-cs"/>
                        </a:rPr>
                        <a:t>Rendering :</a:t>
                      </a:r>
                      <a:endParaRPr lang="el-GR" dirty="0"/>
                    </a:p>
                  </a:txBody>
                  <a:tcPr>
                    <a:blipFill>
                      <a:blip r:embed="rId3"/>
                      <a:tile tx="0" ty="0" sx="100000" sy="100000" flip="none" algn="tl"/>
                    </a:blipFill>
                  </a:tcPr>
                </a:tc>
                <a:tc>
                  <a:txBody>
                    <a:bodyPr/>
                    <a:lstStyle/>
                    <a:p>
                      <a:r>
                        <a:rPr lang="en-US" sz="1800" i="1" kern="1200" baseline="0" dirty="0" smtClean="0">
                          <a:solidFill>
                            <a:schemeClr val="dk1"/>
                          </a:solidFill>
                          <a:latin typeface="+mn-lt"/>
                          <a:ea typeface="+mn-ea"/>
                          <a:cs typeface="+mn-cs"/>
                        </a:rPr>
                        <a:t>Adamant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r>
              <a:tr h="370840">
                <a:tc>
                  <a:txBody>
                    <a:bodyPr/>
                    <a:lstStyle/>
                    <a:p>
                      <a:r>
                        <a:rPr lang="en-US" sz="1800" kern="1200" baseline="0" dirty="0" smtClean="0">
                          <a:solidFill>
                            <a:schemeClr val="dk1"/>
                          </a:solidFill>
                          <a:latin typeface="+mn-lt"/>
                          <a:ea typeface="+mn-ea"/>
                          <a:cs typeface="+mn-cs"/>
                        </a:rPr>
                        <a:t>◊ one meaning layer </a:t>
                      </a:r>
                      <a:endParaRPr lang="el-GR" dirty="0"/>
                    </a:p>
                  </a:txBody>
                  <a:tcPr>
                    <a:blipFill>
                      <a:blip r:embed="rId3"/>
                      <a:tile tx="0" ty="0" sx="100000" sy="100000" flip="none" algn="tl"/>
                    </a:blipFill>
                  </a:tcPr>
                </a:tc>
                <a:tc>
                  <a:txBody>
                    <a:bodyPr/>
                    <a:lstStyle/>
                    <a:p>
                      <a:r>
                        <a:rPr lang="en-US" sz="1800" i="1" kern="1200" baseline="0" dirty="0" smtClean="0">
                          <a:solidFill>
                            <a:schemeClr val="dk1"/>
                          </a:solidFill>
                          <a:latin typeface="+mn-lt"/>
                          <a:ea typeface="+mn-ea"/>
                          <a:cs typeface="+mn-cs"/>
                        </a:rPr>
                        <a:t>Points</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r>
              <a:tr h="370840">
                <a:tc>
                  <a:txBody>
                    <a:bodyPr/>
                    <a:lstStyle/>
                    <a:p>
                      <a:r>
                        <a:rPr lang="en-US" sz="1800" kern="1200" baseline="0" dirty="0" smtClean="0">
                          <a:solidFill>
                            <a:schemeClr val="dk1"/>
                          </a:solidFill>
                          <a:latin typeface="+mn-lt"/>
                          <a:ea typeface="+mn-ea"/>
                          <a:cs typeface="+mn-cs"/>
                        </a:rPr>
                        <a:t>○ both meaning layers</a:t>
                      </a:r>
                      <a:endParaRPr lang="el-GR" dirty="0"/>
                    </a:p>
                  </a:txBody>
                  <a:tcPr>
                    <a:blipFill>
                      <a:blip r:embed="rId3"/>
                      <a:tile tx="0" ty="0" sx="100000" sy="100000" flip="none" algn="tl"/>
                    </a:blipFill>
                  </a:tcPr>
                </a:tc>
                <a:tc>
                  <a:txBody>
                    <a:bodyPr/>
                    <a:lstStyle/>
                    <a:p>
                      <a:r>
                        <a:rPr lang="en-US" sz="1800" i="1" kern="1200" baseline="0" dirty="0" smtClean="0">
                          <a:solidFill>
                            <a:schemeClr val="dk1"/>
                          </a:solidFill>
                          <a:latin typeface="+mn-lt"/>
                          <a:ea typeface="+mn-ea"/>
                          <a:cs typeface="+mn-cs"/>
                        </a:rPr>
                        <a:t>Partition</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r>
              <a:tr h="370840">
                <a:tc>
                  <a:txBody>
                    <a:bodyPr/>
                    <a:lstStyle/>
                    <a:p>
                      <a:r>
                        <a:rPr lang="en-US" sz="1800" kern="1200" baseline="0" dirty="0" smtClean="0">
                          <a:solidFill>
                            <a:schemeClr val="dk1"/>
                          </a:solidFill>
                          <a:latin typeface="+mn-lt"/>
                          <a:ea typeface="+mn-ea"/>
                          <a:cs typeface="+mn-cs"/>
                        </a:rPr>
                        <a:t>▼Imitating ST technique</a:t>
                      </a:r>
                      <a:endParaRPr lang="el-GR" dirty="0"/>
                    </a:p>
                  </a:txBody>
                  <a:tcPr>
                    <a:blipFill>
                      <a:blip r:embed="rId3"/>
                      <a:tile tx="0" ty="0" sx="100000" sy="100000" flip="none" algn="tl"/>
                    </a:blipFill>
                  </a:tcPr>
                </a:tc>
                <a:tc>
                  <a:txBody>
                    <a:bodyPr/>
                    <a:lstStyle/>
                    <a:p>
                      <a:r>
                        <a:rPr lang="en-US" sz="1800" i="1" kern="1200" baseline="0" dirty="0" err="1" smtClean="0">
                          <a:solidFill>
                            <a:schemeClr val="dk1"/>
                          </a:solidFill>
                          <a:latin typeface="+mn-lt"/>
                          <a:ea typeface="+mn-ea"/>
                          <a:cs typeface="+mn-cs"/>
                        </a:rPr>
                        <a:t>Distemperature</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r>
              <a:tr h="370840">
                <a:tc>
                  <a:txBody>
                    <a:bodyPr/>
                    <a:lstStyle/>
                    <a:p>
                      <a:endParaRPr lang="el-GR" dirty="0"/>
                    </a:p>
                  </a:txBody>
                  <a:tcPr>
                    <a:blipFill>
                      <a:blip r:embed="rId3"/>
                      <a:tile tx="0" ty="0" sx="100000" sy="100000" flip="none" algn="tl"/>
                    </a:blip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EXPLICIT punning</a:t>
                      </a:r>
                      <a:endParaRPr lang="el-GR" dirty="0" smtClean="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 Omission</a:t>
                      </a:r>
                      <a:endParaRPr lang="el-GR" dirty="0" smtClean="0"/>
                    </a:p>
                  </a:txBody>
                  <a:tcPr>
                    <a:blipFill>
                      <a:blip r:embed="rId3"/>
                      <a:tile tx="0" ty="0" sx="100000" sy="100000" flip="none" algn="tl"/>
                    </a:blipFill>
                  </a:tcPr>
                </a:tc>
                <a:tc>
                  <a:txBody>
                    <a:bodyPr/>
                    <a:lstStyle/>
                    <a:p>
                      <a:r>
                        <a:rPr lang="en-US" sz="1800" i="1" kern="1200" baseline="0" dirty="0" smtClean="0">
                          <a:solidFill>
                            <a:schemeClr val="dk1"/>
                          </a:solidFill>
                          <a:latin typeface="+mn-lt"/>
                          <a:ea typeface="+mn-ea"/>
                          <a:cs typeface="+mn-cs"/>
                        </a:rPr>
                        <a:t>Bond –bond</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r>
              <a:tr h="370840">
                <a:tc>
                  <a:txBody>
                    <a:bodyPr/>
                    <a:lstStyle/>
                    <a:p>
                      <a:r>
                        <a:rPr lang="en-US" sz="1800" kern="1200" baseline="0" dirty="0" smtClean="0">
                          <a:solidFill>
                            <a:schemeClr val="dk1"/>
                          </a:solidFill>
                          <a:latin typeface="+mn-lt"/>
                          <a:ea typeface="+mn-ea"/>
                          <a:cs typeface="+mn-cs"/>
                        </a:rPr>
                        <a:t>▲ new wordplay</a:t>
                      </a:r>
                      <a:endParaRPr lang="el-GR" dirty="0"/>
                    </a:p>
                  </a:txBody>
                  <a:tcPr>
                    <a:blipFill>
                      <a:blip r:embed="rId3"/>
                      <a:tile tx="0" ty="0" sx="100000" sy="100000" flip="none" algn="tl"/>
                    </a:blipFill>
                  </a:tcPr>
                </a:tc>
                <a:tc>
                  <a:txBody>
                    <a:bodyPr/>
                    <a:lstStyle/>
                    <a:p>
                      <a:r>
                        <a:rPr lang="en-US" sz="1800" i="1" kern="1200" baseline="0" dirty="0" smtClean="0">
                          <a:solidFill>
                            <a:schemeClr val="dk1"/>
                          </a:solidFill>
                          <a:latin typeface="+mn-lt"/>
                          <a:ea typeface="+mn-ea"/>
                          <a:cs typeface="+mn-cs"/>
                        </a:rPr>
                        <a:t>French crown –French crown</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 Compensation</a:t>
                      </a:r>
                      <a:endParaRPr lang="el-GR" dirty="0" smtClean="0"/>
                    </a:p>
                  </a:txBody>
                  <a:tcPr>
                    <a:blipFill>
                      <a:blip r:embed="rId3"/>
                      <a:tile tx="0" ty="0" sx="100000" sy="100000" flip="none" algn="tl"/>
                    </a:blipFill>
                  </a:tcPr>
                </a:tc>
                <a:tc>
                  <a:txBody>
                    <a:bodyPr/>
                    <a:lstStyle/>
                    <a:p>
                      <a:r>
                        <a:rPr lang="en-US" sz="1800" i="1" kern="1200" baseline="0" dirty="0" smtClean="0">
                          <a:solidFill>
                            <a:schemeClr val="dk1"/>
                          </a:solidFill>
                          <a:latin typeface="+mn-lt"/>
                          <a:ea typeface="+mn-ea"/>
                          <a:cs typeface="+mn-cs"/>
                        </a:rPr>
                        <a:t>Die –die /ace –ass</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c>
                  <a:txBody>
                    <a:bodyPr/>
                    <a:lstStyle/>
                    <a:p>
                      <a:r>
                        <a:rPr lang="en-US" sz="1800" kern="1200" baseline="0" dirty="0" smtClean="0">
                          <a:solidFill>
                            <a:schemeClr val="dk1"/>
                          </a:solidFill>
                          <a:latin typeface="+mn-lt"/>
                          <a:ea typeface="+mn-ea"/>
                          <a:cs typeface="+mn-cs"/>
                        </a:rPr>
                        <a:t>● </a:t>
                      </a:r>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kern="1200" baseline="0" dirty="0" err="1" smtClean="0">
                          <a:solidFill>
                            <a:schemeClr val="dk1"/>
                          </a:solidFill>
                          <a:latin typeface="+mj-lt"/>
                          <a:ea typeface="+mn-ea"/>
                          <a:cs typeface="+mn-cs"/>
                        </a:rPr>
                        <a:t>Faining</a:t>
                      </a:r>
                      <a:r>
                        <a:rPr lang="en-US" sz="1800" i="1" kern="1200" baseline="0" dirty="0" smtClean="0">
                          <a:solidFill>
                            <a:schemeClr val="dk1"/>
                          </a:solidFill>
                          <a:latin typeface="+mj-lt"/>
                          <a:ea typeface="+mn-ea"/>
                          <a:cs typeface="+mn-cs"/>
                        </a:rPr>
                        <a:t> –feigning</a:t>
                      </a:r>
                      <a:endParaRPr lang="el-GR" dirty="0" smtClean="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j-lt"/>
                          <a:ea typeface="+mn-ea"/>
                          <a:cs typeface="+mn-cs"/>
                        </a:rPr>
                        <a:t>▼</a:t>
                      </a:r>
                      <a:endParaRPr lang="el-GR" dirty="0" smtClean="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j-lt"/>
                          <a:ea typeface="+mn-ea"/>
                          <a:cs typeface="+mn-cs"/>
                        </a:rPr>
                        <a:t>○ </a:t>
                      </a:r>
                      <a:endParaRPr lang="el-GR" dirty="0" smtClean="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j-lt"/>
                          <a:ea typeface="+mn-ea"/>
                          <a:cs typeface="+mn-cs"/>
                        </a:rPr>
                        <a:t>○ </a:t>
                      </a:r>
                      <a:endParaRPr lang="el-GR" dirty="0" smtClean="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j-lt"/>
                          <a:ea typeface="+mn-ea"/>
                          <a:cs typeface="+mn-cs"/>
                        </a:rPr>
                        <a:t>● </a:t>
                      </a:r>
                      <a:endParaRPr lang="el-GR" dirty="0" smtClean="0">
                        <a:latin typeface="+mj-lt"/>
                      </a:endParaRPr>
                    </a:p>
                  </a:txBody>
                  <a:tcPr/>
                </a:tc>
              </a:tr>
              <a:tr h="370840">
                <a:tc>
                  <a:txBody>
                    <a:bodyPr/>
                    <a:lstStyle/>
                    <a:p>
                      <a:endParaRPr lang="el-GR" dirty="0"/>
                    </a:p>
                  </a:txBody>
                  <a:tcPr>
                    <a:blipFill>
                      <a:blip r:embed="rId3"/>
                      <a:tile tx="0" ty="0" sx="100000" sy="100000" flip="none" algn="tl"/>
                    </a:blipFill>
                  </a:tcPr>
                </a:tc>
                <a:tc>
                  <a:txBody>
                    <a:bodyPr/>
                    <a:lstStyle/>
                    <a:p>
                      <a:r>
                        <a:rPr lang="en-US" sz="1800" i="1" kern="1200" baseline="0" dirty="0" smtClean="0">
                          <a:solidFill>
                            <a:schemeClr val="dk1"/>
                          </a:solidFill>
                          <a:latin typeface="+mn-lt"/>
                          <a:ea typeface="+mn-ea"/>
                          <a:cs typeface="+mn-cs"/>
                        </a:rPr>
                        <a:t>Wood –wood</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 </a:t>
                      </a:r>
                      <a:endParaRPr lang="el-GR" dirty="0" smtClean="0"/>
                    </a:p>
                  </a:txBody>
                  <a:tcPr/>
                </a:tc>
                <a:tc>
                  <a:txBody>
                    <a:bodyPr/>
                    <a:lstStyle/>
                    <a:p>
                      <a:r>
                        <a:rPr lang="en-US" sz="1800" kern="1200" baseline="0" dirty="0" smtClean="0">
                          <a:solidFill>
                            <a:schemeClr val="dk1"/>
                          </a:solidFill>
                          <a:latin typeface="+mn-lt"/>
                          <a:ea typeface="+mn-ea"/>
                          <a:cs typeface="+mn-cs"/>
                        </a:rPr>
                        <a:t>▲</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 </a:t>
                      </a:r>
                      <a:endParaRPr lang="el-GR"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 </a:t>
                      </a:r>
                      <a:endParaRPr lang="el-GR" dirty="0" smtClean="0"/>
                    </a:p>
                  </a:txBody>
                  <a:tcPr/>
                </a:tc>
              </a:tr>
            </a:tbl>
          </a:graphicData>
        </a:graphic>
      </p:graphicFrame>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0070C0"/>
                </a:solidFill>
              </a:rPr>
              <a:t>Humorous effects generated by the semantically opposed scripts</a:t>
            </a:r>
            <a:endParaRPr lang="el-GR" sz="3200" i="1" dirty="0">
              <a:solidFill>
                <a:srgbClr val="0070C0"/>
              </a:solidFill>
            </a:endParaRPr>
          </a:p>
        </p:txBody>
      </p:sp>
      <p:graphicFrame>
        <p:nvGraphicFramePr>
          <p:cNvPr id="5" name="Content Placeholder 4" title="Humorous effects generated by the semantically opposed scripts"/>
          <p:cNvGraphicFramePr>
            <a:graphicFrameLocks noGrp="1"/>
          </p:cNvGraphicFramePr>
          <p:nvPr>
            <p:ph idx="1"/>
            <p:extLst>
              <p:ext uri="{D42A27DB-BD31-4B8C-83A1-F6EECF244321}">
                <p14:modId xmlns:p14="http://schemas.microsoft.com/office/powerpoint/2010/main" val="747116912"/>
              </p:ext>
            </p:extLst>
          </p:nvPr>
        </p:nvGraphicFramePr>
        <p:xfrm>
          <a:off x="467544" y="1628800"/>
          <a:ext cx="8496943" cy="4683760"/>
        </p:xfrm>
        <a:graphic>
          <a:graphicData uri="http://schemas.openxmlformats.org/drawingml/2006/table">
            <a:tbl>
              <a:tblPr firstRow="1" bandRow="1">
                <a:tableStyleId>{5C22544A-7EE6-4342-B048-85BDC9FD1C3A}</a:tableStyleId>
              </a:tblPr>
              <a:tblGrid>
                <a:gridCol w="1800200"/>
                <a:gridCol w="2736304"/>
                <a:gridCol w="1800200"/>
                <a:gridCol w="2160239"/>
              </a:tblGrid>
              <a:tr h="370840">
                <a:tc>
                  <a:txBody>
                    <a:bodyPr/>
                    <a:lstStyle/>
                    <a:p>
                      <a:r>
                        <a:rPr lang="en-US" sz="1800" b="1" kern="1200" baseline="0" dirty="0" smtClean="0">
                          <a:solidFill>
                            <a:schemeClr val="lt1"/>
                          </a:solidFill>
                          <a:latin typeface="+mn-lt"/>
                          <a:ea typeface="+mn-ea"/>
                          <a:cs typeface="+mn-cs"/>
                        </a:rPr>
                        <a:t>ST script-switch trigger</a:t>
                      </a:r>
                      <a:endParaRPr lang="el-GR" dirty="0"/>
                    </a:p>
                  </a:txBody>
                  <a:tcPr/>
                </a:tc>
                <a:tc>
                  <a:txBody>
                    <a:bodyPr/>
                    <a:lstStyle/>
                    <a:p>
                      <a:r>
                        <a:rPr lang="en-US" dirty="0" smtClean="0"/>
                        <a:t>Semantic opposition</a:t>
                      </a:r>
                      <a:endParaRPr lang="el-GR" dirty="0"/>
                    </a:p>
                  </a:txBody>
                  <a:tcPr/>
                </a:tc>
                <a:tc>
                  <a:txBody>
                    <a:bodyPr/>
                    <a:lstStyle/>
                    <a:p>
                      <a:r>
                        <a:rPr lang="en-US" dirty="0" smtClean="0"/>
                        <a:t>Language</a:t>
                      </a:r>
                      <a:r>
                        <a:rPr lang="en-US" baseline="0" dirty="0" smtClean="0"/>
                        <a:t>  device</a:t>
                      </a:r>
                      <a:endParaRPr lang="el-GR" dirty="0"/>
                    </a:p>
                  </a:txBody>
                  <a:tcPr/>
                </a:tc>
                <a:tc>
                  <a:txBody>
                    <a:bodyPr/>
                    <a:lstStyle/>
                    <a:p>
                      <a:r>
                        <a:rPr lang="en-US" dirty="0" smtClean="0"/>
                        <a:t>Target</a:t>
                      </a:r>
                      <a:endParaRPr lang="el-GR" dirty="0"/>
                    </a:p>
                  </a:txBody>
                  <a:tcPr/>
                </a:tc>
              </a:tr>
              <a:tr h="370840">
                <a:tc>
                  <a:txBody>
                    <a:bodyPr/>
                    <a:lstStyle/>
                    <a:p>
                      <a:r>
                        <a:rPr lang="en-US" sz="1800" i="1" kern="1200" baseline="0" dirty="0" smtClean="0">
                          <a:solidFill>
                            <a:schemeClr val="dk1"/>
                          </a:solidFill>
                          <a:latin typeface="+mn-lt"/>
                          <a:ea typeface="+mn-ea"/>
                          <a:cs typeface="+mn-cs"/>
                        </a:rPr>
                        <a:t>Adamant</a:t>
                      </a:r>
                      <a:endParaRPr lang="el-GR" dirty="0"/>
                    </a:p>
                  </a:txBody>
                  <a:tcPr/>
                </a:tc>
                <a:tc>
                  <a:txBody>
                    <a:bodyPr/>
                    <a:lstStyle/>
                    <a:p>
                      <a:r>
                        <a:rPr lang="en-US" sz="1800" kern="1200" baseline="0" dirty="0" smtClean="0">
                          <a:solidFill>
                            <a:schemeClr val="dk1"/>
                          </a:solidFill>
                          <a:latin typeface="+mn-lt"/>
                          <a:ea typeface="+mn-ea"/>
                          <a:cs typeface="+mn-cs"/>
                        </a:rPr>
                        <a:t>Precious stone/magnet</a:t>
                      </a:r>
                      <a:endParaRPr lang="el-GR" dirty="0"/>
                    </a:p>
                  </a:txBody>
                  <a:tcPr/>
                </a:tc>
                <a:tc>
                  <a:txBody>
                    <a:bodyPr/>
                    <a:lstStyle/>
                    <a:p>
                      <a:r>
                        <a:rPr lang="en-US" sz="1800" kern="1200" baseline="0" dirty="0" err="1" smtClean="0">
                          <a:solidFill>
                            <a:schemeClr val="dk1"/>
                          </a:solidFill>
                          <a:latin typeface="+mn-lt"/>
                          <a:ea typeface="+mn-ea"/>
                          <a:cs typeface="+mn-cs"/>
                        </a:rPr>
                        <a:t>Idiomaticity</a:t>
                      </a:r>
                      <a:endParaRPr lang="el-GR" dirty="0"/>
                    </a:p>
                  </a:txBody>
                  <a:tcPr/>
                </a:tc>
                <a:tc>
                  <a:txBody>
                    <a:bodyPr/>
                    <a:lstStyle/>
                    <a:p>
                      <a:r>
                        <a:rPr lang="el-GR" sz="1800" kern="1200" baseline="0" dirty="0" smtClean="0">
                          <a:solidFill>
                            <a:schemeClr val="dk1"/>
                          </a:solidFill>
                          <a:latin typeface="+mn-lt"/>
                          <a:ea typeface="+mn-ea"/>
                          <a:cs typeface="+mn-cs"/>
                        </a:rPr>
                        <a:t>(?)</a:t>
                      </a:r>
                      <a:endParaRPr lang="el-GR" dirty="0"/>
                    </a:p>
                  </a:txBody>
                  <a:tcPr/>
                </a:tc>
              </a:tr>
              <a:tr h="370840">
                <a:tc>
                  <a:txBody>
                    <a:bodyPr/>
                    <a:lstStyle/>
                    <a:p>
                      <a:r>
                        <a:rPr lang="en-US" sz="1800" i="1" kern="1200" baseline="0" dirty="0" smtClean="0">
                          <a:solidFill>
                            <a:schemeClr val="dk1"/>
                          </a:solidFill>
                          <a:latin typeface="+mn-lt"/>
                          <a:ea typeface="+mn-ea"/>
                          <a:cs typeface="+mn-cs"/>
                        </a:rPr>
                        <a:t>Points</a:t>
                      </a:r>
                      <a:endParaRPr lang="el-GR" dirty="0"/>
                    </a:p>
                  </a:txBody>
                  <a:tcPr/>
                </a:tc>
                <a:tc>
                  <a:txBody>
                    <a:bodyPr/>
                    <a:lstStyle/>
                    <a:p>
                      <a:r>
                        <a:rPr lang="en-US" sz="1800" kern="1200" baseline="0" dirty="0" smtClean="0">
                          <a:solidFill>
                            <a:schemeClr val="dk1"/>
                          </a:solidFill>
                          <a:latin typeface="+mn-lt"/>
                          <a:ea typeface="+mn-ea"/>
                          <a:cs typeface="+mn-cs"/>
                        </a:rPr>
                        <a:t>Individualism/ collectivism</a:t>
                      </a:r>
                      <a:endParaRPr lang="el-GR" dirty="0"/>
                    </a:p>
                  </a:txBody>
                  <a:tcPr/>
                </a:tc>
                <a:tc>
                  <a:txBody>
                    <a:bodyPr/>
                    <a:lstStyle/>
                    <a:p>
                      <a:r>
                        <a:rPr lang="en-US" sz="1800" kern="1200" baseline="0" dirty="0" smtClean="0">
                          <a:solidFill>
                            <a:schemeClr val="dk1"/>
                          </a:solidFill>
                          <a:latin typeface="+mn-lt"/>
                          <a:ea typeface="+mn-ea"/>
                          <a:cs typeface="+mn-cs"/>
                        </a:rPr>
                        <a:t>Understatement</a:t>
                      </a:r>
                      <a:endParaRPr lang="el-GR" dirty="0"/>
                    </a:p>
                  </a:txBody>
                  <a:tcPr/>
                </a:tc>
                <a:tc>
                  <a:txBody>
                    <a:bodyPr/>
                    <a:lstStyle/>
                    <a:p>
                      <a:r>
                        <a:rPr lang="en-US" sz="1800" kern="1200" baseline="0" dirty="0" smtClean="0">
                          <a:solidFill>
                            <a:schemeClr val="dk1"/>
                          </a:solidFill>
                          <a:latin typeface="+mn-lt"/>
                          <a:ea typeface="+mn-ea"/>
                          <a:cs typeface="+mn-cs"/>
                        </a:rPr>
                        <a:t>Individualism</a:t>
                      </a:r>
                    </a:p>
                  </a:txBody>
                  <a:tcPr/>
                </a:tc>
              </a:tr>
              <a:tr h="370840">
                <a:tc>
                  <a:txBody>
                    <a:bodyPr/>
                    <a:lstStyle/>
                    <a:p>
                      <a:r>
                        <a:rPr lang="en-US" sz="1800" i="1" kern="1200" baseline="0" dirty="0" smtClean="0">
                          <a:solidFill>
                            <a:schemeClr val="dk1"/>
                          </a:solidFill>
                          <a:latin typeface="+mn-lt"/>
                          <a:ea typeface="+mn-ea"/>
                          <a:cs typeface="+mn-cs"/>
                        </a:rPr>
                        <a:t>Partition</a:t>
                      </a:r>
                      <a:endParaRPr lang="el-GR" dirty="0"/>
                    </a:p>
                  </a:txBody>
                  <a:tcPr/>
                </a:tc>
                <a:tc>
                  <a:txBody>
                    <a:bodyPr/>
                    <a:lstStyle/>
                    <a:p>
                      <a:r>
                        <a:rPr lang="en-US" sz="1800" kern="1200" baseline="0" dirty="0" smtClean="0">
                          <a:solidFill>
                            <a:schemeClr val="dk1"/>
                          </a:solidFill>
                          <a:latin typeface="+mn-lt"/>
                          <a:ea typeface="+mn-ea"/>
                          <a:cs typeface="+mn-cs"/>
                        </a:rPr>
                        <a:t>In/animate entities</a:t>
                      </a:r>
                      <a:endParaRPr lang="el-GR" dirty="0"/>
                    </a:p>
                  </a:txBody>
                  <a:tcPr/>
                </a:tc>
                <a:tc>
                  <a:txBody>
                    <a:bodyPr/>
                    <a:lstStyle/>
                    <a:p>
                      <a:r>
                        <a:rPr lang="en-US" sz="1800" kern="1200" baseline="0" dirty="0" smtClean="0">
                          <a:solidFill>
                            <a:schemeClr val="dk1"/>
                          </a:solidFill>
                          <a:latin typeface="+mn-lt"/>
                          <a:ea typeface="+mn-ea"/>
                          <a:cs typeface="+mn-cs"/>
                        </a:rPr>
                        <a:t>Contradiction</a:t>
                      </a:r>
                      <a:endParaRPr lang="el-GR" dirty="0"/>
                    </a:p>
                  </a:txBody>
                  <a:tcPr/>
                </a:tc>
                <a:tc>
                  <a:txBody>
                    <a:bodyPr/>
                    <a:lstStyle/>
                    <a:p>
                      <a:r>
                        <a:rPr lang="en-US" sz="1800" kern="1200" baseline="0" dirty="0" smtClean="0">
                          <a:solidFill>
                            <a:schemeClr val="dk1"/>
                          </a:solidFill>
                          <a:latin typeface="+mn-lt"/>
                          <a:ea typeface="+mn-ea"/>
                          <a:cs typeface="+mn-cs"/>
                        </a:rPr>
                        <a:t>Poor quality</a:t>
                      </a:r>
                    </a:p>
                    <a:p>
                      <a:r>
                        <a:rPr lang="en-US" sz="1800" kern="1200" baseline="0" dirty="0" smtClean="0">
                          <a:solidFill>
                            <a:schemeClr val="dk1"/>
                          </a:solidFill>
                          <a:latin typeface="+mn-lt"/>
                          <a:ea typeface="+mn-ea"/>
                          <a:cs typeface="+mn-cs"/>
                        </a:rPr>
                        <a:t>artistic products</a:t>
                      </a:r>
                      <a:endParaRPr lang="el-GR" dirty="0"/>
                    </a:p>
                  </a:txBody>
                  <a:tcPr/>
                </a:tc>
              </a:tr>
              <a:tr h="370840">
                <a:tc>
                  <a:txBody>
                    <a:bodyPr/>
                    <a:lstStyle/>
                    <a:p>
                      <a:r>
                        <a:rPr lang="en-US" sz="1800" i="1" kern="1200" baseline="0" dirty="0" smtClean="0">
                          <a:solidFill>
                            <a:schemeClr val="dk1"/>
                          </a:solidFill>
                          <a:latin typeface="+mn-lt"/>
                          <a:ea typeface="+mn-ea"/>
                          <a:cs typeface="+mn-cs"/>
                        </a:rPr>
                        <a:t>Bond –bond</a:t>
                      </a:r>
                      <a:endParaRPr lang="el-GR" dirty="0"/>
                    </a:p>
                  </a:txBody>
                  <a:tcPr/>
                </a:tc>
                <a:tc>
                  <a:txBody>
                    <a:bodyPr/>
                    <a:lstStyle/>
                    <a:p>
                      <a:r>
                        <a:rPr lang="en-US" sz="1800" kern="1200" baseline="0" dirty="0" smtClean="0">
                          <a:solidFill>
                            <a:schemeClr val="dk1"/>
                          </a:solidFill>
                          <a:latin typeface="+mn-lt"/>
                          <a:ea typeface="+mn-ea"/>
                          <a:cs typeface="+mn-cs"/>
                        </a:rPr>
                        <a:t>Powerful/less male figures</a:t>
                      </a:r>
                      <a:endParaRPr lang="el-GR" dirty="0"/>
                    </a:p>
                  </a:txBody>
                  <a:tcPr/>
                </a:tc>
                <a:tc>
                  <a:txBody>
                    <a:bodyPr/>
                    <a:lstStyle/>
                    <a:p>
                      <a:r>
                        <a:rPr lang="en-US" sz="1800" kern="1200" baseline="0" dirty="0" smtClean="0">
                          <a:solidFill>
                            <a:schemeClr val="dk1"/>
                          </a:solidFill>
                          <a:latin typeface="+mn-lt"/>
                          <a:ea typeface="+mn-ea"/>
                          <a:cs typeface="+mn-cs"/>
                        </a:rPr>
                        <a:t>Exaggeration</a:t>
                      </a:r>
                      <a:endParaRPr lang="el-GR" dirty="0"/>
                    </a:p>
                  </a:txBody>
                  <a:tcPr/>
                </a:tc>
                <a:tc>
                  <a:txBody>
                    <a:bodyPr/>
                    <a:lstStyle/>
                    <a:p>
                      <a:r>
                        <a:rPr lang="en-US" sz="1800" kern="1200" baseline="0" dirty="0" smtClean="0">
                          <a:solidFill>
                            <a:schemeClr val="dk1"/>
                          </a:solidFill>
                          <a:latin typeface="+mn-lt"/>
                          <a:ea typeface="+mn-ea"/>
                          <a:cs typeface="+mn-cs"/>
                        </a:rPr>
                        <a:t>Unreliability</a:t>
                      </a:r>
                      <a:endParaRPr lang="el-GR" dirty="0"/>
                    </a:p>
                  </a:txBody>
                  <a:tcPr/>
                </a:tc>
              </a:tr>
              <a:tr h="370840">
                <a:tc>
                  <a:txBody>
                    <a:bodyPr/>
                    <a:lstStyle/>
                    <a:p>
                      <a:r>
                        <a:rPr lang="en-US" sz="1800" i="1" kern="1200" baseline="0" dirty="0" smtClean="0">
                          <a:solidFill>
                            <a:schemeClr val="dk1"/>
                          </a:solidFill>
                          <a:latin typeface="+mn-lt"/>
                          <a:ea typeface="+mn-ea"/>
                          <a:cs typeface="+mn-cs"/>
                        </a:rPr>
                        <a:t>French crown –French crown</a:t>
                      </a:r>
                      <a:endParaRPr lang="el-GR" dirty="0"/>
                    </a:p>
                  </a:txBody>
                  <a:tcPr/>
                </a:tc>
                <a:tc>
                  <a:txBody>
                    <a:bodyPr/>
                    <a:lstStyle/>
                    <a:p>
                      <a:r>
                        <a:rPr lang="en-US" sz="1800" kern="1200" baseline="0" dirty="0" smtClean="0">
                          <a:solidFill>
                            <a:schemeClr val="dk1"/>
                          </a:solidFill>
                          <a:latin typeface="+mn-lt"/>
                          <a:ea typeface="+mn-ea"/>
                          <a:cs typeface="+mn-cs"/>
                        </a:rPr>
                        <a:t>Royalty /non-royalty</a:t>
                      </a:r>
                      <a:endParaRPr lang="el-GR" dirty="0"/>
                    </a:p>
                  </a:txBody>
                  <a:tcPr/>
                </a:tc>
                <a:tc>
                  <a:txBody>
                    <a:bodyPr/>
                    <a:lstStyle/>
                    <a:p>
                      <a:r>
                        <a:rPr lang="en-US" sz="1800" kern="1200" baseline="0" dirty="0" smtClean="0">
                          <a:solidFill>
                            <a:schemeClr val="dk1"/>
                          </a:solidFill>
                          <a:latin typeface="+mn-lt"/>
                          <a:ea typeface="+mn-ea"/>
                          <a:cs typeface="+mn-cs"/>
                        </a:rPr>
                        <a:t>Formula</a:t>
                      </a:r>
                    </a:p>
                    <a:p>
                      <a:r>
                        <a:rPr lang="en-US" sz="1800" kern="1200" baseline="0" dirty="0" smtClean="0">
                          <a:solidFill>
                            <a:schemeClr val="dk1"/>
                          </a:solidFill>
                          <a:latin typeface="+mn-lt"/>
                          <a:ea typeface="+mn-ea"/>
                          <a:cs typeface="+mn-cs"/>
                        </a:rPr>
                        <a:t>‘if not a, b’</a:t>
                      </a:r>
                      <a:endParaRPr lang="el-GR" dirty="0"/>
                    </a:p>
                  </a:txBody>
                  <a:tcPr/>
                </a:tc>
                <a:tc>
                  <a:txBody>
                    <a:bodyPr/>
                    <a:lstStyle/>
                    <a:p>
                      <a:r>
                        <a:rPr lang="en-US" sz="1800" kern="1200" baseline="0" dirty="0" smtClean="0">
                          <a:solidFill>
                            <a:schemeClr val="dk1"/>
                          </a:solidFill>
                          <a:latin typeface="+mn-lt"/>
                          <a:ea typeface="+mn-ea"/>
                          <a:cs typeface="+mn-cs"/>
                        </a:rPr>
                        <a:t>Monarchy</a:t>
                      </a:r>
                      <a:endParaRPr lang="el-GR" dirty="0"/>
                    </a:p>
                  </a:txBody>
                  <a:tcPr/>
                </a:tc>
              </a:tr>
              <a:tr h="370840">
                <a:tc>
                  <a:txBody>
                    <a:bodyPr/>
                    <a:lstStyle/>
                    <a:p>
                      <a:r>
                        <a:rPr lang="en-US" sz="1800" i="1" kern="1200" baseline="0" dirty="0" smtClean="0">
                          <a:solidFill>
                            <a:schemeClr val="dk1"/>
                          </a:solidFill>
                          <a:latin typeface="+mn-lt"/>
                          <a:ea typeface="+mn-ea"/>
                          <a:cs typeface="+mn-cs"/>
                        </a:rPr>
                        <a:t>Die –die /</a:t>
                      </a:r>
                    </a:p>
                    <a:p>
                      <a:r>
                        <a:rPr lang="en-US" sz="1800" i="1" kern="1200" baseline="0" dirty="0" smtClean="0">
                          <a:solidFill>
                            <a:schemeClr val="dk1"/>
                          </a:solidFill>
                          <a:latin typeface="+mn-lt"/>
                          <a:ea typeface="+mn-ea"/>
                          <a:cs typeface="+mn-cs"/>
                        </a:rPr>
                        <a:t>ace –ass</a:t>
                      </a:r>
                      <a:endParaRPr lang="el-GR" dirty="0"/>
                    </a:p>
                  </a:txBody>
                  <a:tcPr/>
                </a:tc>
                <a:tc>
                  <a:txBody>
                    <a:bodyPr/>
                    <a:lstStyle/>
                    <a:p>
                      <a:r>
                        <a:rPr lang="en-US" sz="1800" kern="1200" baseline="0" dirty="0" smtClean="0">
                          <a:solidFill>
                            <a:schemeClr val="dk1"/>
                          </a:solidFill>
                          <a:latin typeface="+mn-lt"/>
                          <a:ea typeface="+mn-ea"/>
                          <a:cs typeface="+mn-cs"/>
                        </a:rPr>
                        <a:t>Stage/real life world</a:t>
                      </a:r>
                      <a:endParaRPr lang="el-GR" dirty="0"/>
                    </a:p>
                  </a:txBody>
                  <a:tcPr/>
                </a:tc>
                <a:tc>
                  <a:txBody>
                    <a:bodyPr/>
                    <a:lstStyle/>
                    <a:p>
                      <a:r>
                        <a:rPr lang="en-US" sz="1800" kern="1200" baseline="0" dirty="0" smtClean="0">
                          <a:solidFill>
                            <a:schemeClr val="dk1"/>
                          </a:solidFill>
                          <a:latin typeface="+mn-lt"/>
                          <a:ea typeface="+mn-ea"/>
                          <a:cs typeface="+mn-cs"/>
                        </a:rPr>
                        <a:t>Directness</a:t>
                      </a:r>
                      <a:endParaRPr lang="el-GR" dirty="0"/>
                    </a:p>
                  </a:txBody>
                  <a:tcPr/>
                </a:tc>
                <a:tc>
                  <a:txBody>
                    <a:bodyPr/>
                    <a:lstStyle/>
                    <a:p>
                      <a:r>
                        <a:rPr lang="en-US" sz="1800" kern="1200" baseline="0" dirty="0" smtClean="0">
                          <a:solidFill>
                            <a:schemeClr val="dk1"/>
                          </a:solidFill>
                          <a:latin typeface="+mn-lt"/>
                          <a:ea typeface="+mn-ea"/>
                          <a:cs typeface="+mn-cs"/>
                        </a:rPr>
                        <a:t>Illogical</a:t>
                      </a:r>
                    </a:p>
                    <a:p>
                      <a:r>
                        <a:rPr lang="en-US" sz="1800" kern="1200" baseline="0" dirty="0" err="1" smtClean="0">
                          <a:solidFill>
                            <a:schemeClr val="dk1"/>
                          </a:solidFill>
                          <a:latin typeface="+mn-lt"/>
                          <a:ea typeface="+mn-ea"/>
                          <a:cs typeface="+mn-cs"/>
                        </a:rPr>
                        <a:t>behaviour</a:t>
                      </a:r>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kern="1200" baseline="0" dirty="0" err="1" smtClean="0">
                          <a:solidFill>
                            <a:schemeClr val="dk1"/>
                          </a:solidFill>
                          <a:latin typeface="+mj-lt"/>
                          <a:ea typeface="+mn-ea"/>
                          <a:cs typeface="+mn-cs"/>
                        </a:rPr>
                        <a:t>Faining</a:t>
                      </a:r>
                      <a:r>
                        <a:rPr lang="en-US" sz="1800" i="1" kern="1200" baseline="0" dirty="0" smtClean="0">
                          <a:solidFill>
                            <a:schemeClr val="dk1"/>
                          </a:solidFill>
                          <a:latin typeface="+mj-lt"/>
                          <a:ea typeface="+mn-ea"/>
                          <a:cs typeface="+mn-cs"/>
                        </a:rPr>
                        <a:t> –feigning</a:t>
                      </a:r>
                      <a:endParaRPr lang="el-GR" dirty="0" smtClean="0">
                        <a:latin typeface="+mj-lt"/>
                      </a:endParaRPr>
                    </a:p>
                  </a:txBody>
                  <a:tcPr/>
                </a:tc>
                <a:tc>
                  <a:txBody>
                    <a:bodyPr/>
                    <a:lstStyle/>
                    <a:p>
                      <a:r>
                        <a:rPr lang="en-US" sz="1800" kern="1200" baseline="0" dirty="0" smtClean="0">
                          <a:solidFill>
                            <a:schemeClr val="dk1"/>
                          </a:solidFill>
                          <a:latin typeface="+mn-lt"/>
                          <a:ea typeface="+mn-ea"/>
                          <a:cs typeface="+mn-cs"/>
                        </a:rPr>
                        <a:t>Sound/poor artistic quality</a:t>
                      </a:r>
                      <a:endParaRPr lang="el-GR" dirty="0" smtClean="0">
                        <a:latin typeface="+mj-lt"/>
                      </a:endParaRPr>
                    </a:p>
                  </a:txBody>
                  <a:tcPr/>
                </a:tc>
                <a:tc>
                  <a:txBody>
                    <a:bodyPr/>
                    <a:lstStyle/>
                    <a:p>
                      <a:r>
                        <a:rPr lang="en-US" sz="1800" kern="1200" baseline="0" dirty="0" smtClean="0">
                          <a:solidFill>
                            <a:schemeClr val="dk1"/>
                          </a:solidFill>
                          <a:latin typeface="+mn-lt"/>
                          <a:ea typeface="+mn-ea"/>
                          <a:cs typeface="+mn-cs"/>
                        </a:rPr>
                        <a:t>Rhyming,</a:t>
                      </a:r>
                    </a:p>
                    <a:p>
                      <a:r>
                        <a:rPr lang="en-US" sz="1800" kern="1200" baseline="0" dirty="0" smtClean="0">
                          <a:solidFill>
                            <a:schemeClr val="dk1"/>
                          </a:solidFill>
                          <a:latin typeface="+mn-lt"/>
                          <a:ea typeface="+mn-ea"/>
                          <a:cs typeface="+mn-cs"/>
                        </a:rPr>
                        <a:t>diminutives</a:t>
                      </a:r>
                      <a:endParaRPr lang="el-GR" dirty="0" smtClean="0">
                        <a:latin typeface="+mj-lt"/>
                      </a:endParaRPr>
                    </a:p>
                  </a:txBody>
                  <a:tcPr/>
                </a:tc>
                <a:tc>
                  <a:txBody>
                    <a:bodyPr/>
                    <a:lstStyle/>
                    <a:p>
                      <a:r>
                        <a:rPr lang="en-US" sz="1800" kern="1200" baseline="0" dirty="0" smtClean="0">
                          <a:solidFill>
                            <a:schemeClr val="dk1"/>
                          </a:solidFill>
                          <a:latin typeface="+mn-lt"/>
                          <a:ea typeface="+mn-ea"/>
                          <a:cs typeface="+mn-cs"/>
                        </a:rPr>
                        <a:t>Poor quality</a:t>
                      </a:r>
                    </a:p>
                    <a:p>
                      <a:r>
                        <a:rPr lang="en-US" sz="1800" kern="1200" baseline="0" dirty="0" smtClean="0">
                          <a:solidFill>
                            <a:schemeClr val="dk1"/>
                          </a:solidFill>
                          <a:latin typeface="+mn-lt"/>
                          <a:ea typeface="+mn-ea"/>
                          <a:cs typeface="+mn-cs"/>
                        </a:rPr>
                        <a:t>products</a:t>
                      </a:r>
                      <a:endParaRPr lang="el-GR" dirty="0" smtClean="0">
                        <a:latin typeface="+mj-lt"/>
                      </a:endParaRPr>
                    </a:p>
                  </a:txBody>
                  <a:tcPr/>
                </a:tc>
              </a:tr>
              <a:tr h="370840">
                <a:tc>
                  <a:txBody>
                    <a:bodyPr/>
                    <a:lstStyle/>
                    <a:p>
                      <a:r>
                        <a:rPr lang="en-US" sz="1800" i="1" kern="1200" baseline="0" dirty="0" smtClean="0">
                          <a:solidFill>
                            <a:schemeClr val="dk1"/>
                          </a:solidFill>
                          <a:latin typeface="+mn-lt"/>
                          <a:ea typeface="+mn-ea"/>
                          <a:cs typeface="+mn-cs"/>
                        </a:rPr>
                        <a:t>Wood –wood</a:t>
                      </a:r>
                      <a:endParaRPr lang="el-GR" dirty="0"/>
                    </a:p>
                  </a:txBody>
                  <a:tcPr/>
                </a:tc>
                <a:tc>
                  <a:txBody>
                    <a:bodyPr/>
                    <a:lstStyle/>
                    <a:p>
                      <a:r>
                        <a:rPr lang="en-US" sz="1800" kern="1200" baseline="0" dirty="0" smtClean="0">
                          <a:solidFill>
                            <a:schemeClr val="dk1"/>
                          </a:solidFill>
                          <a:latin typeface="+mn-lt"/>
                          <a:ea typeface="+mn-ea"/>
                          <a:cs typeface="+mn-cs"/>
                        </a:rPr>
                        <a:t>Patience/anxiety</a:t>
                      </a:r>
                      <a:endParaRPr lang="el-GR" dirty="0"/>
                    </a:p>
                  </a:txBody>
                  <a:tcPr/>
                </a:tc>
                <a:tc>
                  <a:txBody>
                    <a:bodyPr/>
                    <a:lstStyle/>
                    <a:p>
                      <a:r>
                        <a:rPr lang="en-US" sz="1800" kern="1200" baseline="0" dirty="0" smtClean="0">
                          <a:solidFill>
                            <a:schemeClr val="dk1"/>
                          </a:solidFill>
                          <a:latin typeface="+mn-lt"/>
                          <a:ea typeface="+mn-ea"/>
                          <a:cs typeface="+mn-cs"/>
                        </a:rPr>
                        <a:t>Repetition</a:t>
                      </a:r>
                      <a:endParaRPr lang="el-GR" dirty="0"/>
                    </a:p>
                  </a:txBody>
                  <a:tcPr/>
                </a:tc>
                <a:tc>
                  <a:txBody>
                    <a:bodyPr/>
                    <a:lstStyle/>
                    <a:p>
                      <a:r>
                        <a:rPr lang="en-US" sz="1800" kern="1200" baseline="0" dirty="0" smtClean="0">
                          <a:solidFill>
                            <a:schemeClr val="dk1"/>
                          </a:solidFill>
                          <a:latin typeface="+mn-lt"/>
                          <a:ea typeface="+mn-ea"/>
                          <a:cs typeface="+mn-cs"/>
                        </a:rPr>
                        <a:t>Individualism</a:t>
                      </a:r>
                    </a:p>
                  </a:txBody>
                  <a:tcPr/>
                </a:tc>
              </a:tr>
            </a:tbl>
          </a:graphicData>
        </a:graphic>
      </p:graphicFrame>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rPr>
              <a:t>Proper name rendition strategies in MND</a:t>
            </a:r>
            <a:endParaRPr lang="el-GR" sz="3600" dirty="0">
              <a:solidFill>
                <a:srgbClr val="0070C0"/>
              </a:solidFill>
            </a:endParaRPr>
          </a:p>
        </p:txBody>
      </p:sp>
      <p:graphicFrame>
        <p:nvGraphicFramePr>
          <p:cNvPr id="5" name="Content Placeholder 4" title="Proper name rendition strategies in MND"/>
          <p:cNvGraphicFramePr>
            <a:graphicFrameLocks noGrp="1"/>
          </p:cNvGraphicFramePr>
          <p:nvPr>
            <p:ph idx="1"/>
            <p:extLst>
              <p:ext uri="{D42A27DB-BD31-4B8C-83A1-F6EECF244321}">
                <p14:modId xmlns:p14="http://schemas.microsoft.com/office/powerpoint/2010/main" val="949917687"/>
              </p:ext>
            </p:extLst>
          </p:nvPr>
        </p:nvGraphicFramePr>
        <p:xfrm>
          <a:off x="457200" y="1600200"/>
          <a:ext cx="8229600" cy="128524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ST</a:t>
                      </a:r>
                      <a:endParaRPr lang="el-GR" dirty="0"/>
                    </a:p>
                  </a:txBody>
                  <a:tcPr/>
                </a:tc>
                <a:tc>
                  <a:txBody>
                    <a:bodyPr/>
                    <a:lstStyle/>
                    <a:p>
                      <a:r>
                        <a:rPr lang="en-US" sz="1800" b="1" kern="1200" baseline="0" dirty="0" smtClean="0">
                          <a:solidFill>
                            <a:schemeClr val="lt1"/>
                          </a:solidFill>
                          <a:latin typeface="+mn-lt"/>
                          <a:ea typeface="+mn-ea"/>
                          <a:cs typeface="+mn-cs"/>
                        </a:rPr>
                        <a:t>Transliteration (version)</a:t>
                      </a:r>
                      <a:endParaRPr lang="el-GR" dirty="0"/>
                    </a:p>
                  </a:txBody>
                  <a:tcPr/>
                </a:tc>
                <a:tc>
                  <a:txBody>
                    <a:bodyPr/>
                    <a:lstStyle/>
                    <a:p>
                      <a:r>
                        <a:rPr lang="en-US" sz="1800" b="1" kern="1200" baseline="0" dirty="0" smtClean="0">
                          <a:solidFill>
                            <a:schemeClr val="lt1"/>
                          </a:solidFill>
                          <a:latin typeface="+mn-lt"/>
                          <a:ea typeface="+mn-ea"/>
                          <a:cs typeface="+mn-cs"/>
                        </a:rPr>
                        <a:t>Translation (version)</a:t>
                      </a:r>
                      <a:endParaRPr lang="el-GR" dirty="0"/>
                    </a:p>
                  </a:txBody>
                  <a:tcPr/>
                </a:tc>
              </a:tr>
              <a:tr h="370840">
                <a:tc>
                  <a:txBody>
                    <a:bodyPr/>
                    <a:lstStyle/>
                    <a:p>
                      <a:r>
                        <a:rPr lang="en-US" sz="1800" i="1" kern="1200" baseline="0" dirty="0" smtClean="0">
                          <a:solidFill>
                            <a:schemeClr val="dk1"/>
                          </a:solidFill>
                          <a:latin typeface="+mn-lt"/>
                          <a:ea typeface="+mn-ea"/>
                          <a:cs typeface="+mn-cs"/>
                        </a:rPr>
                        <a:t>Quince</a:t>
                      </a:r>
                    </a:p>
                    <a:p>
                      <a:r>
                        <a:rPr lang="en-US" sz="1800" i="1" kern="1200" baseline="0" dirty="0" smtClean="0">
                          <a:solidFill>
                            <a:schemeClr val="dk1"/>
                          </a:solidFill>
                          <a:latin typeface="+mn-lt"/>
                          <a:ea typeface="+mn-ea"/>
                          <a:cs typeface="+mn-cs"/>
                        </a:rPr>
                        <a:t>Bottom </a:t>
                      </a:r>
                      <a:endParaRPr lang="el-GR" dirty="0"/>
                    </a:p>
                  </a:txBody>
                  <a:tcPr/>
                </a:tc>
                <a:tc>
                  <a:txBody>
                    <a:bodyPr/>
                    <a:lstStyle/>
                    <a:p>
                      <a:r>
                        <a:rPr lang="el-GR" sz="1800" i="1" kern="1200" baseline="0" dirty="0" smtClean="0">
                          <a:solidFill>
                            <a:schemeClr val="dk1"/>
                          </a:solidFill>
                          <a:latin typeface="+mn-lt"/>
                          <a:ea typeface="+mn-ea"/>
                          <a:cs typeface="+mn-cs"/>
                        </a:rPr>
                        <a:t>Κουίνς (</a:t>
                      </a:r>
                      <a:r>
                        <a:rPr lang="en-US" sz="1800" i="1" kern="1200" baseline="0" dirty="0" smtClean="0">
                          <a:solidFill>
                            <a:schemeClr val="dk1"/>
                          </a:solidFill>
                          <a:latin typeface="+mn-lt"/>
                          <a:ea typeface="+mn-ea"/>
                          <a:cs typeface="+mn-cs"/>
                        </a:rPr>
                        <a:t>c)</a:t>
                      </a:r>
                    </a:p>
                    <a:p>
                      <a:r>
                        <a:rPr lang="el-GR" sz="1800" i="1" kern="1200" baseline="0" dirty="0" smtClean="0">
                          <a:solidFill>
                            <a:schemeClr val="dk1"/>
                          </a:solidFill>
                          <a:latin typeface="+mn-lt"/>
                          <a:ea typeface="+mn-ea"/>
                          <a:cs typeface="+mn-cs"/>
                        </a:rPr>
                        <a:t>Μπόττομ</a:t>
                      </a:r>
                      <a:endParaRPr lang="el-GR" dirty="0"/>
                    </a:p>
                  </a:txBody>
                  <a:tcPr/>
                </a:tc>
                <a:tc>
                  <a:txBody>
                    <a:bodyPr/>
                    <a:lstStyle/>
                    <a:p>
                      <a:r>
                        <a:rPr lang="el-GR" sz="1800" i="1" kern="1200" baseline="0" dirty="0" smtClean="0">
                          <a:solidFill>
                            <a:schemeClr val="dk1"/>
                          </a:solidFill>
                          <a:latin typeface="+mn-lt"/>
                          <a:ea typeface="+mn-ea"/>
                          <a:cs typeface="+mn-cs"/>
                        </a:rPr>
                        <a:t>Κυδώνης (</a:t>
                      </a:r>
                      <a:r>
                        <a:rPr lang="en-US" sz="1800" i="1" kern="1200" baseline="0" dirty="0" smtClean="0">
                          <a:solidFill>
                            <a:schemeClr val="dk1"/>
                          </a:solidFill>
                          <a:latin typeface="+mn-lt"/>
                          <a:ea typeface="+mn-ea"/>
                          <a:cs typeface="+mn-cs"/>
                        </a:rPr>
                        <a:t>a/b/d)</a:t>
                      </a:r>
                    </a:p>
                    <a:p>
                      <a:r>
                        <a:rPr lang="el-GR" sz="1800" i="1" kern="1200" baseline="0" dirty="0" smtClean="0">
                          <a:solidFill>
                            <a:schemeClr val="dk1"/>
                          </a:solidFill>
                          <a:latin typeface="+mn-lt"/>
                          <a:ea typeface="+mn-ea"/>
                          <a:cs typeface="+mn-cs"/>
                        </a:rPr>
                        <a:t>Πάτος (</a:t>
                      </a:r>
                      <a:r>
                        <a:rPr lang="en-US" sz="1800" i="1" kern="1200" baseline="0" dirty="0" smtClean="0">
                          <a:solidFill>
                            <a:schemeClr val="dk1"/>
                          </a:solidFill>
                          <a:latin typeface="+mn-lt"/>
                          <a:ea typeface="+mn-ea"/>
                          <a:cs typeface="+mn-cs"/>
                        </a:rPr>
                        <a:t>b/d),</a:t>
                      </a:r>
                    </a:p>
                    <a:p>
                      <a:r>
                        <a:rPr lang="el-GR" sz="1800" i="1" kern="1200" baseline="0" dirty="0" smtClean="0">
                          <a:solidFill>
                            <a:schemeClr val="dk1"/>
                          </a:solidFill>
                          <a:latin typeface="+mn-lt"/>
                          <a:ea typeface="+mn-ea"/>
                          <a:cs typeface="+mn-cs"/>
                        </a:rPr>
                        <a:t>Σαίτας (</a:t>
                      </a:r>
                      <a:r>
                        <a:rPr lang="en-US" sz="1800" i="1" kern="1200" baseline="0" dirty="0" smtClean="0">
                          <a:solidFill>
                            <a:schemeClr val="dk1"/>
                          </a:solidFill>
                          <a:latin typeface="+mn-lt"/>
                          <a:ea typeface="+mn-ea"/>
                          <a:cs typeface="+mn-cs"/>
                        </a:rPr>
                        <a:t>a)</a:t>
                      </a:r>
                      <a:endParaRPr lang="el-GR" dirty="0"/>
                    </a:p>
                  </a:txBody>
                  <a:tcPr/>
                </a:tc>
              </a:tr>
            </a:tbl>
          </a:graphicData>
        </a:graphic>
      </p:graphicFrame>
      <p:graphicFrame>
        <p:nvGraphicFramePr>
          <p:cNvPr id="7" name="Table 6" title="Proper name rendition strategies in MND"/>
          <p:cNvGraphicFramePr>
            <a:graphicFrameLocks noGrp="1"/>
          </p:cNvGraphicFramePr>
          <p:nvPr>
            <p:extLst>
              <p:ext uri="{D42A27DB-BD31-4B8C-83A1-F6EECF244321}">
                <p14:modId xmlns:p14="http://schemas.microsoft.com/office/powerpoint/2010/main" val="1051164271"/>
              </p:ext>
            </p:extLst>
          </p:nvPr>
        </p:nvGraphicFramePr>
        <p:xfrm>
          <a:off x="611560" y="3284984"/>
          <a:ext cx="8064896" cy="2952240"/>
        </p:xfrm>
        <a:graphic>
          <a:graphicData uri="http://schemas.openxmlformats.org/drawingml/2006/table">
            <a:tbl>
              <a:tblPr firstRow="1" bandRow="1">
                <a:tableStyleId>{5C22544A-7EE6-4342-B048-85BDC9FD1C3A}</a:tableStyleId>
              </a:tblPr>
              <a:tblGrid>
                <a:gridCol w="3816424"/>
                <a:gridCol w="4248472"/>
              </a:tblGrid>
              <a:tr h="849120">
                <a:tc>
                  <a:txBody>
                    <a:bodyPr/>
                    <a:lstStyle/>
                    <a:p>
                      <a:r>
                        <a:rPr lang="en-US" sz="1800" b="0" kern="1200" baseline="0" dirty="0" smtClean="0">
                          <a:solidFill>
                            <a:schemeClr val="lt1"/>
                          </a:solidFill>
                          <a:latin typeface="+mn-lt"/>
                          <a:ea typeface="+mn-ea"/>
                          <a:cs typeface="+mn-cs"/>
                        </a:rPr>
                        <a:t>…you are that shrewd and knavish sprite </a:t>
                      </a:r>
                      <a:r>
                        <a:rPr lang="en-US" sz="1800" b="0" kern="1200" baseline="0" dirty="0" err="1" smtClean="0">
                          <a:solidFill>
                            <a:schemeClr val="lt1"/>
                          </a:solidFill>
                          <a:latin typeface="+mn-lt"/>
                          <a:ea typeface="+mn-ea"/>
                          <a:cs typeface="+mn-cs"/>
                        </a:rPr>
                        <a:t>Call’d</a:t>
                      </a:r>
                      <a:r>
                        <a:rPr lang="en-US" sz="1800" b="0" kern="1200" baseline="0" dirty="0" smtClean="0">
                          <a:solidFill>
                            <a:schemeClr val="lt1"/>
                          </a:solidFill>
                          <a:latin typeface="+mn-lt"/>
                          <a:ea typeface="+mn-ea"/>
                          <a:cs typeface="+mn-cs"/>
                        </a:rPr>
                        <a:t> </a:t>
                      </a:r>
                      <a:r>
                        <a:rPr lang="en-US" sz="1800" b="1" kern="1200" baseline="0" dirty="0" smtClean="0">
                          <a:solidFill>
                            <a:schemeClr val="lt1"/>
                          </a:solidFill>
                          <a:latin typeface="+mn-lt"/>
                          <a:ea typeface="+mn-ea"/>
                          <a:cs typeface="+mn-cs"/>
                        </a:rPr>
                        <a:t>Robin </a:t>
                      </a:r>
                      <a:r>
                        <a:rPr lang="en-US" sz="1800" b="1" kern="1200" baseline="0" dirty="0" err="1" smtClean="0">
                          <a:solidFill>
                            <a:schemeClr val="lt1"/>
                          </a:solidFill>
                          <a:latin typeface="+mn-lt"/>
                          <a:ea typeface="+mn-ea"/>
                          <a:cs typeface="+mn-cs"/>
                        </a:rPr>
                        <a:t>Goodfellow</a:t>
                      </a:r>
                      <a:endParaRPr lang="el-GR" sz="1800" b="1" kern="1200" baseline="0" dirty="0" smtClean="0">
                        <a:solidFill>
                          <a:schemeClr val="lt1"/>
                        </a:solidFill>
                        <a:latin typeface="+mn-lt"/>
                        <a:ea typeface="+mn-ea"/>
                        <a:cs typeface="+mn-cs"/>
                      </a:endParaRPr>
                    </a:p>
                  </a:txBody>
                  <a:tcPr/>
                </a:tc>
                <a:tc>
                  <a:txBody>
                    <a:bodyPr/>
                    <a:lstStyle/>
                    <a:p>
                      <a:endParaRPr lang="el-GR" sz="1800" b="0" kern="1200" baseline="0" dirty="0" smtClean="0">
                        <a:solidFill>
                          <a:schemeClr val="lt1"/>
                        </a:solidFill>
                        <a:latin typeface="+mn-lt"/>
                        <a:ea typeface="+mn-ea"/>
                        <a:cs typeface="+mn-cs"/>
                      </a:endParaRPr>
                    </a:p>
                  </a:txBody>
                  <a:tcPr>
                    <a:solidFill>
                      <a:schemeClr val="tx2">
                        <a:lumMod val="60000"/>
                        <a:lumOff val="40000"/>
                      </a:schemeClr>
                    </a:solidFill>
                  </a:tcPr>
                </a:tc>
              </a:tr>
              <a:tr h="849120">
                <a:tc>
                  <a:txBody>
                    <a:bodyPr/>
                    <a:lstStyle/>
                    <a:p>
                      <a:r>
                        <a:rPr lang="en-US" sz="1800" i="1" kern="1200" baseline="0" dirty="0" smtClean="0">
                          <a:solidFill>
                            <a:schemeClr val="dk1"/>
                          </a:solidFill>
                          <a:latin typeface="+mn-lt"/>
                          <a:ea typeface="+mn-ea"/>
                          <a:cs typeface="+mn-cs"/>
                        </a:rPr>
                        <a:t>N</a:t>
                      </a:r>
                      <a:r>
                        <a:rPr lang="el-GR" sz="1800" i="1" kern="1200" baseline="0" dirty="0" smtClean="0">
                          <a:solidFill>
                            <a:schemeClr val="dk1"/>
                          </a:solidFill>
                          <a:latin typeface="+mn-lt"/>
                          <a:ea typeface="+mn-ea"/>
                          <a:cs typeface="+mn-cs"/>
                        </a:rPr>
                        <a:t>εράιδα</a:t>
                      </a:r>
                    </a:p>
                    <a:p>
                      <a:r>
                        <a:rPr lang="en-US" sz="1800" kern="1200" baseline="0" dirty="0" smtClean="0">
                          <a:solidFill>
                            <a:schemeClr val="dk1"/>
                          </a:solidFill>
                          <a:latin typeface="+mn-lt"/>
                          <a:ea typeface="+mn-ea"/>
                          <a:cs typeface="+mn-cs"/>
                        </a:rPr>
                        <a:t>…</a:t>
                      </a:r>
                      <a:r>
                        <a:rPr lang="el-GR" sz="1800" kern="1200" baseline="0" dirty="0" smtClean="0">
                          <a:solidFill>
                            <a:schemeClr val="dk1"/>
                          </a:solidFill>
                          <a:latin typeface="+mn-lt"/>
                          <a:ea typeface="+mn-ea"/>
                          <a:cs typeface="+mn-cs"/>
                        </a:rPr>
                        <a:t>εσύ ’σαι το στοιχειό το πονηρό</a:t>
                      </a:r>
                    </a:p>
                    <a:p>
                      <a:r>
                        <a:rPr lang="el-GR" sz="1800" kern="1200" baseline="0" dirty="0" smtClean="0">
                          <a:solidFill>
                            <a:schemeClr val="dk1"/>
                          </a:solidFill>
                          <a:latin typeface="+mn-lt"/>
                          <a:ea typeface="+mn-ea"/>
                          <a:cs typeface="+mn-cs"/>
                        </a:rPr>
                        <a:t>που </a:t>
                      </a:r>
                      <a:r>
                        <a:rPr lang="el-GR" sz="1800" b="1" i="1" kern="1200" baseline="0" dirty="0" smtClean="0">
                          <a:solidFill>
                            <a:schemeClr val="dk1"/>
                          </a:solidFill>
                          <a:latin typeface="+mn-lt"/>
                          <a:ea typeface="+mn-ea"/>
                          <a:cs typeface="+mn-cs"/>
                        </a:rPr>
                        <a:t>Ανασκελά </a:t>
                      </a:r>
                      <a:r>
                        <a:rPr lang="el-GR" sz="1800" i="1" kern="1200" baseline="0" dirty="0" smtClean="0">
                          <a:solidFill>
                            <a:schemeClr val="dk1"/>
                          </a:solidFill>
                          <a:latin typeface="+mn-lt"/>
                          <a:ea typeface="+mn-ea"/>
                          <a:cs typeface="+mn-cs"/>
                        </a:rPr>
                        <a:t>τον λεν. </a:t>
                      </a:r>
                      <a:endParaRPr lang="el-GR" dirty="0"/>
                    </a:p>
                  </a:txBody>
                  <a:tcPr/>
                </a:tc>
                <a:tc>
                  <a:txBody>
                    <a:bodyPr/>
                    <a:lstStyle/>
                    <a:p>
                      <a:r>
                        <a:rPr lang="el-GR" sz="1800" i="1" kern="1200" baseline="0" dirty="0" smtClean="0">
                          <a:solidFill>
                            <a:schemeClr val="dk1"/>
                          </a:solidFill>
                          <a:latin typeface="+mn-lt"/>
                          <a:ea typeface="+mn-ea"/>
                          <a:cs typeface="+mn-cs"/>
                        </a:rPr>
                        <a:t>Δαιμον.</a:t>
                      </a:r>
                    </a:p>
                    <a:p>
                      <a:r>
                        <a:rPr lang="en-US" sz="1800" kern="1200" baseline="0" dirty="0" smtClean="0">
                          <a:solidFill>
                            <a:schemeClr val="dk1"/>
                          </a:solidFill>
                          <a:latin typeface="+mn-lt"/>
                          <a:ea typeface="+mn-ea"/>
                          <a:cs typeface="+mn-cs"/>
                        </a:rPr>
                        <a:t>…</a:t>
                      </a:r>
                      <a:r>
                        <a:rPr lang="el-GR" sz="1800" kern="1200" baseline="0" dirty="0" smtClean="0">
                          <a:solidFill>
                            <a:schemeClr val="dk1"/>
                          </a:solidFill>
                          <a:latin typeface="+mn-lt"/>
                          <a:ea typeface="+mn-ea"/>
                          <a:cs typeface="+mn-cs"/>
                        </a:rPr>
                        <a:t>συ ’σαι αυτό το σκανταλιάρικο</a:t>
                      </a:r>
                    </a:p>
                    <a:p>
                      <a:r>
                        <a:rPr lang="el-GR" sz="1800" kern="1200" baseline="0" dirty="0" smtClean="0">
                          <a:solidFill>
                            <a:schemeClr val="dk1"/>
                          </a:solidFill>
                          <a:latin typeface="+mn-lt"/>
                          <a:ea typeface="+mn-ea"/>
                          <a:cs typeface="+mn-cs"/>
                        </a:rPr>
                        <a:t>ζιζάνιο που σε φωνάζουν </a:t>
                      </a:r>
                      <a:r>
                        <a:rPr lang="el-GR" sz="1800" b="1" i="1" kern="1200" baseline="0" dirty="0" smtClean="0">
                          <a:solidFill>
                            <a:schemeClr val="dk1"/>
                          </a:solidFill>
                          <a:latin typeface="+mn-lt"/>
                          <a:ea typeface="+mn-ea"/>
                          <a:cs typeface="+mn-cs"/>
                        </a:rPr>
                        <a:t>Καλογιάννο</a:t>
                      </a:r>
                      <a:r>
                        <a:rPr lang="el-GR" sz="1800" i="1" kern="1200" baseline="0" dirty="0" smtClean="0">
                          <a:solidFill>
                            <a:schemeClr val="dk1"/>
                          </a:solidFill>
                          <a:latin typeface="+mn-lt"/>
                          <a:ea typeface="+mn-ea"/>
                          <a:cs typeface="+mn-cs"/>
                        </a:rPr>
                        <a:t>….</a:t>
                      </a:r>
                      <a:endParaRPr lang="en-US" sz="1800" i="1" kern="1200" baseline="0" dirty="0" smtClean="0">
                        <a:solidFill>
                          <a:schemeClr val="dk1"/>
                        </a:solidFill>
                        <a:latin typeface="+mn-lt"/>
                        <a:ea typeface="+mn-ea"/>
                        <a:cs typeface="+mn-cs"/>
                      </a:endParaRPr>
                    </a:p>
                  </a:txBody>
                  <a:tcPr/>
                </a:tc>
              </a:tr>
              <a:tr h="849120">
                <a:tc>
                  <a:txBody>
                    <a:bodyPr/>
                    <a:lstStyle/>
                    <a:p>
                      <a:r>
                        <a:rPr lang="el-GR" sz="1800" i="1" kern="1200" baseline="0" dirty="0" smtClean="0">
                          <a:solidFill>
                            <a:schemeClr val="dk1"/>
                          </a:solidFill>
                          <a:latin typeface="+mn-lt"/>
                          <a:ea typeface="+mn-ea"/>
                          <a:cs typeface="+mn-cs"/>
                        </a:rPr>
                        <a:t>Ξωτικό</a:t>
                      </a:r>
                    </a:p>
                    <a:p>
                      <a:r>
                        <a:rPr lang="en-US" sz="1800" kern="1200" baseline="0" dirty="0" smtClean="0">
                          <a:solidFill>
                            <a:schemeClr val="dk1"/>
                          </a:solidFill>
                          <a:latin typeface="+mn-lt"/>
                          <a:ea typeface="+mn-ea"/>
                          <a:cs typeface="+mn-cs"/>
                        </a:rPr>
                        <a:t>…</a:t>
                      </a:r>
                      <a:r>
                        <a:rPr lang="el-GR" sz="1800" kern="1200" baseline="0" dirty="0" smtClean="0">
                          <a:solidFill>
                            <a:schemeClr val="dk1"/>
                          </a:solidFill>
                          <a:latin typeface="+mn-lt"/>
                          <a:ea typeface="+mn-ea"/>
                          <a:cs typeface="+mn-cs"/>
                        </a:rPr>
                        <a:t>εσύ είσαι εκείνο το</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πανέξυπνο και δόλιο πνέμα</a:t>
                      </a:r>
                      <a:r>
                        <a:rPr lang="en-US" sz="1800" kern="1200" baseline="0" dirty="0" smtClean="0">
                          <a:solidFill>
                            <a:schemeClr val="dk1"/>
                          </a:solidFill>
                          <a:latin typeface="+mn-lt"/>
                          <a:ea typeface="+mn-ea"/>
                          <a:cs typeface="+mn-cs"/>
                        </a:rPr>
                        <a:t>…</a:t>
                      </a:r>
                      <a:r>
                        <a:rPr lang="el-GR" sz="1800" kern="1200" baseline="0" dirty="0" smtClean="0">
                          <a:solidFill>
                            <a:schemeClr val="dk1"/>
                          </a:solidFill>
                          <a:latin typeface="+mn-lt"/>
                          <a:ea typeface="+mn-ea"/>
                          <a:cs typeface="+mn-cs"/>
                        </a:rPr>
                        <a:t>που σε </a:t>
                      </a:r>
                      <a:r>
                        <a:rPr lang="el-GR" sz="1800" b="0" kern="1200" baseline="0" dirty="0" smtClean="0">
                          <a:solidFill>
                            <a:schemeClr val="dk1"/>
                          </a:solidFill>
                          <a:latin typeface="+mn-lt"/>
                          <a:ea typeface="+mn-ea"/>
                          <a:cs typeface="+mn-cs"/>
                        </a:rPr>
                        <a:t>φωνάζουν </a:t>
                      </a:r>
                      <a:r>
                        <a:rPr lang="el-GR" sz="1800" b="0" i="1" kern="1200" baseline="0" dirty="0" smtClean="0">
                          <a:solidFill>
                            <a:schemeClr val="dk1"/>
                          </a:solidFill>
                          <a:latin typeface="+mn-lt"/>
                          <a:ea typeface="+mn-ea"/>
                          <a:cs typeface="+mn-cs"/>
                        </a:rPr>
                        <a:t>Πουκ ή Ρομπέν</a:t>
                      </a:r>
                      <a:r>
                        <a:rPr lang="el-GR" sz="1800" i="1" kern="1200" baseline="0" dirty="0" smtClean="0">
                          <a:solidFill>
                            <a:schemeClr val="dk1"/>
                          </a:solidFill>
                          <a:latin typeface="+mn-lt"/>
                          <a:ea typeface="+mn-ea"/>
                          <a:cs typeface="+mn-cs"/>
                        </a:rPr>
                        <a:t>, το</a:t>
                      </a:r>
                      <a:r>
                        <a:rPr lang="en-US" sz="1800" i="1" kern="1200" baseline="0" dirty="0" smtClean="0">
                          <a:solidFill>
                            <a:schemeClr val="dk1"/>
                          </a:solidFill>
                          <a:latin typeface="+mn-lt"/>
                          <a:ea typeface="+mn-ea"/>
                          <a:cs typeface="+mn-cs"/>
                        </a:rPr>
                        <a:t> </a:t>
                      </a:r>
                      <a:r>
                        <a:rPr lang="el-GR" sz="1800" b="1" kern="1200" baseline="0" dirty="0" smtClean="0">
                          <a:solidFill>
                            <a:schemeClr val="dk1"/>
                          </a:solidFill>
                          <a:latin typeface="+mn-lt"/>
                          <a:ea typeface="+mn-ea"/>
                          <a:cs typeface="+mn-cs"/>
                        </a:rPr>
                        <a:t>καλοσυνάτο δαιμονάκι</a:t>
                      </a:r>
                      <a:r>
                        <a:rPr lang="el-GR" sz="1800" kern="1200" baseline="0" dirty="0" smtClean="0">
                          <a:solidFill>
                            <a:schemeClr val="dk1"/>
                          </a:solidFill>
                          <a:latin typeface="+mn-lt"/>
                          <a:ea typeface="+mn-ea"/>
                          <a:cs typeface="+mn-cs"/>
                        </a:rPr>
                        <a:t>.</a:t>
                      </a:r>
                      <a:endParaRPr lang="el-GR" dirty="0" smtClean="0"/>
                    </a:p>
                  </a:txBody>
                  <a:tcPr/>
                </a:tc>
                <a:tc>
                  <a:txBody>
                    <a:bodyPr/>
                    <a:lstStyle/>
                    <a:p>
                      <a:r>
                        <a:rPr lang="el-GR" sz="1800" i="1" kern="1200" baseline="0" dirty="0" smtClean="0">
                          <a:solidFill>
                            <a:schemeClr val="dk1"/>
                          </a:solidFill>
                          <a:latin typeface="+mn-lt"/>
                          <a:ea typeface="+mn-ea"/>
                          <a:cs typeface="+mn-cs"/>
                        </a:rPr>
                        <a:t>Νεράϊδα.</a:t>
                      </a:r>
                    </a:p>
                    <a:p>
                      <a:r>
                        <a:rPr lang="en-US" sz="1800" kern="1200" baseline="0" dirty="0" smtClean="0">
                          <a:solidFill>
                            <a:schemeClr val="dk1"/>
                          </a:solidFill>
                          <a:latin typeface="+mn-lt"/>
                          <a:ea typeface="+mn-ea"/>
                          <a:cs typeface="+mn-cs"/>
                        </a:rPr>
                        <a:t>...</a:t>
                      </a:r>
                      <a:r>
                        <a:rPr lang="el-GR" sz="1800" kern="1200" baseline="0" dirty="0" smtClean="0">
                          <a:solidFill>
                            <a:schemeClr val="dk1"/>
                          </a:solidFill>
                          <a:latin typeface="+mn-lt"/>
                          <a:ea typeface="+mn-ea"/>
                          <a:cs typeface="+mn-cs"/>
                        </a:rPr>
                        <a:t>Εσύ ’σαι ο </a:t>
                      </a:r>
                      <a:r>
                        <a:rPr lang="el-GR" sz="1800" i="1" kern="1200" baseline="0" dirty="0" smtClean="0">
                          <a:solidFill>
                            <a:schemeClr val="dk1"/>
                          </a:solidFill>
                          <a:latin typeface="+mn-lt"/>
                          <a:ea typeface="+mn-ea"/>
                          <a:cs typeface="+mn-cs"/>
                        </a:rPr>
                        <a:t>Πακ ή Ρόμπιν, που σε λένε</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κι </a:t>
                      </a:r>
                      <a:r>
                        <a:rPr lang="el-GR" sz="1800" b="1" kern="1200" baseline="0" dirty="0" smtClean="0">
                          <a:solidFill>
                            <a:schemeClr val="dk1"/>
                          </a:solidFill>
                          <a:latin typeface="+mn-lt"/>
                          <a:ea typeface="+mn-ea"/>
                          <a:cs typeface="+mn-cs"/>
                        </a:rPr>
                        <a:t>Αγαθό</a:t>
                      </a:r>
                      <a:r>
                        <a:rPr lang="el-GR" sz="1800" kern="1200" baseline="0" dirty="0" smtClean="0">
                          <a:solidFill>
                            <a:schemeClr val="dk1"/>
                          </a:solidFill>
                          <a:latin typeface="+mn-lt"/>
                          <a:ea typeface="+mn-ea"/>
                          <a:cs typeface="+mn-cs"/>
                        </a:rPr>
                        <a:t> μα δεν είσ’ όνομα και</a:t>
                      </a:r>
                    </a:p>
                    <a:p>
                      <a:r>
                        <a:rPr lang="el-GR" sz="1800" kern="1200" baseline="0" dirty="0" smtClean="0">
                          <a:solidFill>
                            <a:schemeClr val="dk1"/>
                          </a:solidFill>
                          <a:latin typeface="+mn-lt"/>
                          <a:ea typeface="+mn-ea"/>
                          <a:cs typeface="+mn-cs"/>
                        </a:rPr>
                        <a:t>πράμα…</a:t>
                      </a:r>
                      <a:endParaRPr lang="el-GR" dirty="0"/>
                    </a:p>
                  </a:txBody>
                  <a:tcPr/>
                </a:tc>
              </a:tr>
            </a:tbl>
          </a:graphicData>
        </a:graphic>
      </p:graphicFrame>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rPr>
              <a:t>dual actualization of idiomatic expressions</a:t>
            </a:r>
            <a:endParaRPr lang="el-GR" sz="3600" dirty="0">
              <a:solidFill>
                <a:srgbClr val="0070C0"/>
              </a:solidFill>
            </a:endParaRPr>
          </a:p>
        </p:txBody>
      </p:sp>
      <p:graphicFrame>
        <p:nvGraphicFramePr>
          <p:cNvPr id="7" name="Table 6" title="dual actualization of idiomatic expressions"/>
          <p:cNvGraphicFramePr>
            <a:graphicFrameLocks noGrp="1"/>
          </p:cNvGraphicFramePr>
          <p:nvPr>
            <p:extLst>
              <p:ext uri="{D42A27DB-BD31-4B8C-83A1-F6EECF244321}">
                <p14:modId xmlns:p14="http://schemas.microsoft.com/office/powerpoint/2010/main" val="2915954734"/>
              </p:ext>
            </p:extLst>
          </p:nvPr>
        </p:nvGraphicFramePr>
        <p:xfrm>
          <a:off x="683568" y="1556792"/>
          <a:ext cx="7632849" cy="4114800"/>
        </p:xfrm>
        <a:graphic>
          <a:graphicData uri="http://schemas.openxmlformats.org/drawingml/2006/table">
            <a:tbl>
              <a:tblPr firstRow="1" bandRow="1">
                <a:tableStyleId>{5C22544A-7EE6-4342-B048-85BDC9FD1C3A}</a:tableStyleId>
              </a:tblPr>
              <a:tblGrid>
                <a:gridCol w="3816424"/>
                <a:gridCol w="3816425"/>
              </a:tblGrid>
              <a:tr h="849120">
                <a:tc>
                  <a:txBody>
                    <a:bodyPr/>
                    <a:lstStyle/>
                    <a:p>
                      <a:r>
                        <a:rPr lang="en-US" sz="1800" b="0" i="1" kern="1200" baseline="0" dirty="0" smtClean="0">
                          <a:solidFill>
                            <a:schemeClr val="lt1"/>
                          </a:solidFill>
                          <a:latin typeface="+mn-lt"/>
                          <a:ea typeface="+mn-ea"/>
                          <a:cs typeface="+mn-cs"/>
                        </a:rPr>
                        <a:t>QUINCE </a:t>
                      </a:r>
                    </a:p>
                    <a:p>
                      <a:r>
                        <a:rPr lang="en-US" sz="1800" b="0" i="1" kern="1200" baseline="0" dirty="0" smtClean="0">
                          <a:solidFill>
                            <a:schemeClr val="lt1"/>
                          </a:solidFill>
                          <a:latin typeface="+mn-lt"/>
                          <a:ea typeface="+mn-ea"/>
                          <a:cs typeface="+mn-cs"/>
                        </a:rPr>
                        <a:t>At the Duke’s oak we meet. Bottom Enough; hold, or cut bow-strings</a:t>
                      </a:r>
                      <a:endParaRPr lang="el-GR" sz="1800" b="0" kern="1200" baseline="0" dirty="0" smtClean="0">
                        <a:solidFill>
                          <a:schemeClr val="lt1"/>
                        </a:solidFill>
                        <a:latin typeface="+mn-lt"/>
                        <a:ea typeface="+mn-ea"/>
                        <a:cs typeface="+mn-cs"/>
                      </a:endParaRPr>
                    </a:p>
                  </a:txBody>
                  <a:tcPr/>
                </a:tc>
                <a:tc>
                  <a:txBody>
                    <a:bodyPr/>
                    <a:lstStyle/>
                    <a:p>
                      <a:endParaRPr lang="el-GR" sz="1800" b="0" kern="1200" baseline="0" dirty="0" smtClean="0">
                        <a:solidFill>
                          <a:schemeClr val="lt1"/>
                        </a:solidFill>
                        <a:latin typeface="+mn-lt"/>
                        <a:ea typeface="+mn-ea"/>
                        <a:cs typeface="+mn-cs"/>
                      </a:endParaRPr>
                    </a:p>
                  </a:txBody>
                  <a:tcPr>
                    <a:solidFill>
                      <a:schemeClr val="tx2">
                        <a:lumMod val="60000"/>
                        <a:lumOff val="40000"/>
                      </a:schemeClr>
                    </a:solidFill>
                  </a:tcPr>
                </a:tc>
              </a:tr>
              <a:tr h="849120">
                <a:tc>
                  <a:txBody>
                    <a:bodyPr/>
                    <a:lstStyle/>
                    <a:p>
                      <a:r>
                        <a:rPr lang="el-GR" sz="1800" i="1" kern="1200" baseline="0" dirty="0" smtClean="0">
                          <a:solidFill>
                            <a:schemeClr val="dk1"/>
                          </a:solidFill>
                          <a:latin typeface="+mn-lt"/>
                          <a:ea typeface="+mn-ea"/>
                          <a:cs typeface="+mn-cs"/>
                        </a:rPr>
                        <a:t>Κυδώνης</a:t>
                      </a:r>
                      <a:endParaRPr lang="en-US" sz="1800" i="1" kern="1200" baseline="0" dirty="0" smtClean="0">
                        <a:solidFill>
                          <a:schemeClr val="dk1"/>
                        </a:solidFill>
                        <a:latin typeface="+mn-lt"/>
                        <a:ea typeface="+mn-ea"/>
                        <a:cs typeface="+mn-cs"/>
                      </a:endParaRPr>
                    </a:p>
                    <a:p>
                      <a:r>
                        <a:rPr lang="el-GR" sz="1800" kern="1200" baseline="0" dirty="0" smtClean="0">
                          <a:solidFill>
                            <a:schemeClr val="dk1"/>
                          </a:solidFill>
                          <a:latin typeface="+mn-lt"/>
                          <a:ea typeface="+mn-ea"/>
                          <a:cs typeface="+mn-cs"/>
                        </a:rPr>
                        <a:t>Θα σμίξουμε στου δούκα τη βελανιδιά</a:t>
                      </a:r>
                    </a:p>
                    <a:p>
                      <a:r>
                        <a:rPr lang="el-GR" sz="1800" i="1" kern="1200" baseline="0" dirty="0" smtClean="0">
                          <a:solidFill>
                            <a:schemeClr val="dk1"/>
                          </a:solidFill>
                          <a:latin typeface="+mn-lt"/>
                          <a:ea typeface="+mn-ea"/>
                          <a:cs typeface="+mn-cs"/>
                        </a:rPr>
                        <a:t>Σαίτας</a:t>
                      </a:r>
                    </a:p>
                    <a:p>
                      <a:r>
                        <a:rPr lang="el-GR" sz="1800" kern="1200" baseline="0" dirty="0" smtClean="0">
                          <a:solidFill>
                            <a:schemeClr val="dk1"/>
                          </a:solidFill>
                          <a:latin typeface="+mn-lt"/>
                          <a:ea typeface="+mn-ea"/>
                          <a:cs typeface="+mn-cs"/>
                        </a:rPr>
                        <a:t>Είπαμε! Βρέξει δε βρέξει ο Θεός, θα</a:t>
                      </a:r>
                    </a:p>
                    <a:p>
                      <a:r>
                        <a:rPr lang="el-GR" sz="1800" kern="1200" baseline="0" dirty="0" smtClean="0">
                          <a:solidFill>
                            <a:schemeClr val="dk1"/>
                          </a:solidFill>
                          <a:latin typeface="+mn-lt"/>
                          <a:ea typeface="+mn-ea"/>
                          <a:cs typeface="+mn-cs"/>
                        </a:rPr>
                        <a:t>πάω στ’ αμπέλι.</a:t>
                      </a:r>
                      <a:endParaRPr lang="el-GR" dirty="0"/>
                    </a:p>
                  </a:txBody>
                  <a:tcPr/>
                </a:tc>
                <a:tc>
                  <a:txBody>
                    <a:bodyPr/>
                    <a:lstStyle/>
                    <a:p>
                      <a:r>
                        <a:rPr lang="el-GR" sz="1800" i="1" kern="1200" baseline="0" dirty="0" smtClean="0">
                          <a:solidFill>
                            <a:schemeClr val="dk1"/>
                          </a:solidFill>
                          <a:latin typeface="+mn-lt"/>
                          <a:ea typeface="+mn-ea"/>
                          <a:cs typeface="+mn-cs"/>
                        </a:rPr>
                        <a:t>Κυδώνης</a:t>
                      </a:r>
                    </a:p>
                    <a:p>
                      <a:r>
                        <a:rPr lang="el-GR" sz="1800" i="1" kern="1200" baseline="0" dirty="0" smtClean="0">
                          <a:solidFill>
                            <a:schemeClr val="dk1"/>
                          </a:solidFill>
                          <a:latin typeface="+mn-lt"/>
                          <a:ea typeface="+mn-ea"/>
                          <a:cs typeface="+mn-cs"/>
                        </a:rPr>
                        <a:t>…Στη βαλανιδιά του άρχοντά μας</a:t>
                      </a:r>
                    </a:p>
                    <a:p>
                      <a:r>
                        <a:rPr lang="el-GR" sz="1800" i="1" kern="1200" baseline="0" dirty="0" smtClean="0">
                          <a:solidFill>
                            <a:schemeClr val="dk1"/>
                          </a:solidFill>
                          <a:latin typeface="+mn-lt"/>
                          <a:ea typeface="+mn-ea"/>
                          <a:cs typeface="+mn-cs"/>
                        </a:rPr>
                        <a:t>Πάτος</a:t>
                      </a:r>
                    </a:p>
                    <a:p>
                      <a:r>
                        <a:rPr lang="el-GR" sz="1800" kern="1200" baseline="0" dirty="0" smtClean="0">
                          <a:solidFill>
                            <a:schemeClr val="dk1"/>
                          </a:solidFill>
                          <a:latin typeface="+mn-lt"/>
                          <a:ea typeface="+mn-ea"/>
                          <a:cs typeface="+mn-cs"/>
                        </a:rPr>
                        <a:t>θ’ανταμώσουμε.</a:t>
                      </a:r>
                    </a:p>
                    <a:p>
                      <a:r>
                        <a:rPr lang="el-GR" sz="1800" kern="1200" baseline="0" dirty="0" smtClean="0">
                          <a:solidFill>
                            <a:schemeClr val="dk1"/>
                          </a:solidFill>
                          <a:latin typeface="+mn-lt"/>
                          <a:ea typeface="+mn-ea"/>
                          <a:cs typeface="+mn-cs"/>
                        </a:rPr>
                        <a:t>Είπαμε, </a:t>
                      </a:r>
                      <a:r>
                        <a:rPr lang="el-GR" sz="1800" b="1" i="1" kern="1200" baseline="0" dirty="0" smtClean="0">
                          <a:solidFill>
                            <a:schemeClr val="dk1"/>
                          </a:solidFill>
                          <a:latin typeface="+mn-lt"/>
                          <a:ea typeface="+mn-ea"/>
                          <a:cs typeface="+mn-cs"/>
                        </a:rPr>
                        <a:t>ο κόσμος να χαλάσει</a:t>
                      </a:r>
                      <a:r>
                        <a:rPr lang="el-GR" sz="1800" i="1" kern="1200" baseline="0" dirty="0" smtClean="0">
                          <a:solidFill>
                            <a:schemeClr val="dk1"/>
                          </a:solidFill>
                          <a:latin typeface="+mn-lt"/>
                          <a:ea typeface="+mn-ea"/>
                          <a:cs typeface="+mn-cs"/>
                        </a:rPr>
                        <a:t>.</a:t>
                      </a:r>
                      <a:endParaRPr lang="en-US" sz="1800" i="1" kern="1200" baseline="0" dirty="0" smtClean="0">
                        <a:solidFill>
                          <a:schemeClr val="dk1"/>
                        </a:solidFill>
                        <a:latin typeface="+mn-lt"/>
                        <a:ea typeface="+mn-ea"/>
                        <a:cs typeface="+mn-cs"/>
                      </a:endParaRPr>
                    </a:p>
                  </a:txBody>
                  <a:tcPr/>
                </a:tc>
              </a:tr>
              <a:tr h="849120">
                <a:tc>
                  <a:txBody>
                    <a:bodyPr/>
                    <a:lstStyle/>
                    <a:p>
                      <a:r>
                        <a:rPr lang="el-GR" sz="1800" i="1" kern="1200" baseline="0" dirty="0" smtClean="0">
                          <a:solidFill>
                            <a:schemeClr val="dk1"/>
                          </a:solidFill>
                          <a:latin typeface="+mn-lt"/>
                          <a:ea typeface="+mn-ea"/>
                          <a:cs typeface="+mn-cs"/>
                        </a:rPr>
                        <a:t>Κουίνς</a:t>
                      </a:r>
                      <a:endParaRPr lang="en-US" sz="1800" i="1" kern="1200" baseline="0" dirty="0" smtClean="0">
                        <a:solidFill>
                          <a:schemeClr val="dk1"/>
                        </a:solidFill>
                        <a:latin typeface="+mn-lt"/>
                        <a:ea typeface="+mn-ea"/>
                        <a:cs typeface="+mn-cs"/>
                      </a:endParaRPr>
                    </a:p>
                    <a:p>
                      <a:r>
                        <a:rPr lang="el-GR" sz="1800" kern="1200" baseline="0" dirty="0" smtClean="0">
                          <a:solidFill>
                            <a:schemeClr val="dk1"/>
                          </a:solidFill>
                          <a:latin typeface="+mn-lt"/>
                          <a:ea typeface="+mn-ea"/>
                          <a:cs typeface="+mn-cs"/>
                        </a:rPr>
                        <a:t>Κάτω απ’ τη βασιλική δρυ</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συναντιό</a:t>
                      </a:r>
                      <a:r>
                        <a:rPr lang="en-US" sz="1800" kern="1200" baseline="0" dirty="0" smtClean="0">
                          <a:solidFill>
                            <a:schemeClr val="dk1"/>
                          </a:solidFill>
                          <a:latin typeface="+mn-lt"/>
                          <a:ea typeface="+mn-ea"/>
                          <a:cs typeface="+mn-cs"/>
                        </a:rPr>
                        <a:t>-</a:t>
                      </a:r>
                      <a:r>
                        <a:rPr lang="el-GR" sz="1800" kern="1200" baseline="0" dirty="0" smtClean="0">
                          <a:solidFill>
                            <a:schemeClr val="dk1"/>
                          </a:solidFill>
                          <a:latin typeface="+mn-lt"/>
                          <a:ea typeface="+mn-ea"/>
                          <a:cs typeface="+mn-cs"/>
                        </a:rPr>
                        <a:t>μαστε!</a:t>
                      </a:r>
                    </a:p>
                    <a:p>
                      <a:r>
                        <a:rPr lang="el-GR" sz="1800" i="1" kern="1200" baseline="0" dirty="0" smtClean="0">
                          <a:solidFill>
                            <a:schemeClr val="dk1"/>
                          </a:solidFill>
                          <a:latin typeface="+mn-lt"/>
                          <a:ea typeface="+mn-ea"/>
                          <a:cs typeface="+mn-cs"/>
                        </a:rPr>
                        <a:t>Μπόττομ</a:t>
                      </a:r>
                    </a:p>
                    <a:p>
                      <a:r>
                        <a:rPr lang="el-GR" sz="1800" kern="1200" baseline="0" dirty="0" smtClean="0">
                          <a:solidFill>
                            <a:schemeClr val="dk1"/>
                          </a:solidFill>
                          <a:latin typeface="+mn-lt"/>
                          <a:ea typeface="+mn-ea"/>
                          <a:cs typeface="+mn-cs"/>
                        </a:rPr>
                        <a:t>Αρκετά είπαμε. Ο </a:t>
                      </a:r>
                      <a:r>
                        <a:rPr lang="el-GR" sz="1800" i="1" kern="1200" baseline="0" dirty="0" smtClean="0">
                          <a:solidFill>
                            <a:schemeClr val="dk1"/>
                          </a:solidFill>
                          <a:latin typeface="+mn-lt"/>
                          <a:ea typeface="+mn-ea"/>
                          <a:cs typeface="+mn-cs"/>
                        </a:rPr>
                        <a:t>λόγος μας</a:t>
                      </a:r>
                    </a:p>
                    <a:p>
                      <a:r>
                        <a:rPr lang="el-GR" sz="1800" i="1" kern="1200" baseline="0" dirty="0" smtClean="0">
                          <a:solidFill>
                            <a:schemeClr val="dk1"/>
                          </a:solidFill>
                          <a:latin typeface="+mn-lt"/>
                          <a:ea typeface="+mn-ea"/>
                          <a:cs typeface="+mn-cs"/>
                        </a:rPr>
                        <a:t>συμβόλαιο, ντροπή να τον πατήσουμε.</a:t>
                      </a:r>
                      <a:endParaRPr lang="el-GR" dirty="0" smtClean="0"/>
                    </a:p>
                  </a:txBody>
                  <a:tcPr/>
                </a:tc>
                <a:tc>
                  <a:txBody>
                    <a:bodyPr/>
                    <a:lstStyle/>
                    <a:p>
                      <a:r>
                        <a:rPr lang="el-GR" sz="1800" i="1" kern="1200" baseline="0" dirty="0" smtClean="0">
                          <a:solidFill>
                            <a:schemeClr val="dk1"/>
                          </a:solidFill>
                          <a:latin typeface="+mn-lt"/>
                          <a:ea typeface="+mn-ea"/>
                          <a:cs typeface="+mn-cs"/>
                        </a:rPr>
                        <a:t>Κυδώνης</a:t>
                      </a:r>
                    </a:p>
                    <a:p>
                      <a:r>
                        <a:rPr lang="el-GR" sz="1800" kern="1200" baseline="0" dirty="0" smtClean="0">
                          <a:solidFill>
                            <a:schemeClr val="dk1"/>
                          </a:solidFill>
                          <a:latin typeface="+mn-lt"/>
                          <a:ea typeface="+mn-ea"/>
                          <a:cs typeface="+mn-cs"/>
                        </a:rPr>
                        <a:t>Ένα μίλι μες στο δάσος στη γρια</a:t>
                      </a:r>
                    </a:p>
                    <a:p>
                      <a:r>
                        <a:rPr lang="el-GR" sz="1800" kern="1200" baseline="0" dirty="0" smtClean="0">
                          <a:solidFill>
                            <a:schemeClr val="dk1"/>
                          </a:solidFill>
                          <a:latin typeface="+mn-lt"/>
                          <a:ea typeface="+mn-ea"/>
                          <a:cs typeface="+mn-cs"/>
                        </a:rPr>
                        <a:t>βελανιδιά.</a:t>
                      </a:r>
                    </a:p>
                    <a:p>
                      <a:r>
                        <a:rPr lang="el-GR" sz="1800" i="1" kern="1200" baseline="0" dirty="0" smtClean="0">
                          <a:solidFill>
                            <a:schemeClr val="dk1"/>
                          </a:solidFill>
                          <a:latin typeface="+mn-lt"/>
                          <a:ea typeface="+mn-ea"/>
                          <a:cs typeface="+mn-cs"/>
                        </a:rPr>
                        <a:t>Πάτος</a:t>
                      </a:r>
                    </a:p>
                    <a:p>
                      <a:r>
                        <a:rPr lang="el-GR" sz="1800" kern="1200" baseline="0" dirty="0" smtClean="0">
                          <a:solidFill>
                            <a:schemeClr val="dk1"/>
                          </a:solidFill>
                          <a:latin typeface="+mn-lt"/>
                          <a:ea typeface="+mn-ea"/>
                          <a:cs typeface="+mn-cs"/>
                        </a:rPr>
                        <a:t>Άιντε, τα’ παμε αυτά.</a:t>
                      </a:r>
                      <a:endParaRPr lang="el-GR" dirty="0"/>
                    </a:p>
                  </a:txBody>
                  <a:tcPr/>
                </a:tc>
              </a:tr>
            </a:tbl>
          </a:graphicData>
        </a:graphic>
      </p:graphicFrame>
    </p:spTree>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0070C0"/>
                </a:solidFill>
              </a:rPr>
              <a:t>Phonemic resemblance as source of wordplay</a:t>
            </a:r>
            <a:endParaRPr lang="el-GR" sz="3600" dirty="0">
              <a:solidFill>
                <a:srgbClr val="0070C0"/>
              </a:solidFill>
            </a:endParaRPr>
          </a:p>
        </p:txBody>
      </p:sp>
      <p:graphicFrame>
        <p:nvGraphicFramePr>
          <p:cNvPr id="7" name="Table 6" title="Phonemic resemblance as source of wordplay"/>
          <p:cNvGraphicFramePr>
            <a:graphicFrameLocks noGrp="1"/>
          </p:cNvGraphicFramePr>
          <p:nvPr>
            <p:extLst>
              <p:ext uri="{D42A27DB-BD31-4B8C-83A1-F6EECF244321}">
                <p14:modId xmlns:p14="http://schemas.microsoft.com/office/powerpoint/2010/main" val="739894085"/>
              </p:ext>
            </p:extLst>
          </p:nvPr>
        </p:nvGraphicFramePr>
        <p:xfrm>
          <a:off x="683568" y="1268760"/>
          <a:ext cx="7632849" cy="5120640"/>
        </p:xfrm>
        <a:graphic>
          <a:graphicData uri="http://schemas.openxmlformats.org/drawingml/2006/table">
            <a:tbl>
              <a:tblPr firstRow="1" bandRow="1">
                <a:tableStyleId>{5C22544A-7EE6-4342-B048-85BDC9FD1C3A}</a:tableStyleId>
              </a:tblPr>
              <a:tblGrid>
                <a:gridCol w="3816424"/>
                <a:gridCol w="3816425"/>
              </a:tblGrid>
              <a:tr h="849120">
                <a:tc>
                  <a:txBody>
                    <a:bodyPr/>
                    <a:lstStyle/>
                    <a:p>
                      <a:r>
                        <a:rPr lang="el-GR" sz="1800" b="0" i="1" kern="1200" baseline="0" dirty="0" smtClean="0">
                          <a:solidFill>
                            <a:schemeClr val="lt1"/>
                          </a:solidFill>
                          <a:latin typeface="+mn-lt"/>
                          <a:ea typeface="+mn-ea"/>
                          <a:cs typeface="+mn-cs"/>
                        </a:rPr>
                        <a:t>Τ</a:t>
                      </a:r>
                      <a:r>
                        <a:rPr lang="en-US" sz="1800" b="0" i="1" kern="1200" baseline="0" dirty="0" smtClean="0">
                          <a:solidFill>
                            <a:schemeClr val="lt1"/>
                          </a:solidFill>
                          <a:latin typeface="+mn-lt"/>
                          <a:ea typeface="+mn-ea"/>
                          <a:cs typeface="+mn-cs"/>
                        </a:rPr>
                        <a:t>HISBE</a:t>
                      </a:r>
                    </a:p>
                    <a:p>
                      <a:r>
                        <a:rPr lang="en-US" sz="1800" b="0" kern="1200" baseline="0" dirty="0" smtClean="0">
                          <a:solidFill>
                            <a:schemeClr val="lt1"/>
                          </a:solidFill>
                          <a:latin typeface="+mn-lt"/>
                          <a:ea typeface="+mn-ea"/>
                          <a:cs typeface="+mn-cs"/>
                        </a:rPr>
                        <a:t>…O </a:t>
                      </a:r>
                      <a:r>
                        <a:rPr lang="en-US" sz="1800" b="0" kern="1200" baseline="0" dirty="0" err="1" smtClean="0">
                          <a:solidFill>
                            <a:schemeClr val="lt1"/>
                          </a:solidFill>
                          <a:latin typeface="+mn-lt"/>
                          <a:ea typeface="+mn-ea"/>
                          <a:cs typeface="+mn-cs"/>
                        </a:rPr>
                        <a:t>Pyramus</a:t>
                      </a:r>
                      <a:r>
                        <a:rPr lang="en-US" sz="1800" b="0" kern="1200" baseline="0" dirty="0" smtClean="0">
                          <a:solidFill>
                            <a:schemeClr val="lt1"/>
                          </a:solidFill>
                          <a:latin typeface="+mn-lt"/>
                          <a:ea typeface="+mn-ea"/>
                          <a:cs typeface="+mn-cs"/>
                        </a:rPr>
                        <a:t>, arise, Speak, speak. Quite dumb? Dead, dead? A tomb</a:t>
                      </a:r>
                    </a:p>
                    <a:p>
                      <a:r>
                        <a:rPr lang="en-US" sz="1800" b="0" kern="1200" baseline="0" dirty="0" smtClean="0">
                          <a:solidFill>
                            <a:schemeClr val="lt1"/>
                          </a:solidFill>
                          <a:latin typeface="+mn-lt"/>
                          <a:ea typeface="+mn-ea"/>
                          <a:cs typeface="+mn-cs"/>
                        </a:rPr>
                        <a:t>Must cover thy sweet eyes</a:t>
                      </a:r>
                      <a:endParaRPr lang="el-GR" sz="1800" b="0" kern="1200" baseline="0" dirty="0" smtClean="0">
                        <a:solidFill>
                          <a:schemeClr val="lt1"/>
                        </a:solidFill>
                        <a:latin typeface="+mn-lt"/>
                        <a:ea typeface="+mn-ea"/>
                        <a:cs typeface="+mn-cs"/>
                      </a:endParaRPr>
                    </a:p>
                  </a:txBody>
                  <a:tcPr/>
                </a:tc>
                <a:tc>
                  <a:txBody>
                    <a:bodyPr/>
                    <a:lstStyle/>
                    <a:p>
                      <a:r>
                        <a:rPr lang="en-US" sz="1800" b="0" kern="1200" baseline="0" dirty="0" smtClean="0">
                          <a:solidFill>
                            <a:schemeClr val="lt1"/>
                          </a:solidFill>
                          <a:latin typeface="+mn-lt"/>
                          <a:ea typeface="+mn-ea"/>
                          <a:cs typeface="+mn-cs"/>
                        </a:rPr>
                        <a:t>These lily lips,</a:t>
                      </a:r>
                    </a:p>
                    <a:p>
                      <a:r>
                        <a:rPr lang="en-US" sz="1800" b="0" kern="1200" baseline="0" dirty="0" smtClean="0">
                          <a:solidFill>
                            <a:schemeClr val="lt1"/>
                          </a:solidFill>
                          <a:latin typeface="+mn-lt"/>
                          <a:ea typeface="+mn-ea"/>
                          <a:cs typeface="+mn-cs"/>
                        </a:rPr>
                        <a:t>This cherry nose,</a:t>
                      </a:r>
                    </a:p>
                    <a:p>
                      <a:r>
                        <a:rPr lang="en-US" sz="1800" b="0" kern="1200" baseline="0" dirty="0" smtClean="0">
                          <a:solidFill>
                            <a:schemeClr val="lt1"/>
                          </a:solidFill>
                          <a:latin typeface="+mn-lt"/>
                          <a:ea typeface="+mn-ea"/>
                          <a:cs typeface="+mn-cs"/>
                        </a:rPr>
                        <a:t>These yellow cowslip cheeks,</a:t>
                      </a:r>
                    </a:p>
                    <a:p>
                      <a:r>
                        <a:rPr lang="en-US" sz="1800" b="0" kern="1200" baseline="0" dirty="0" smtClean="0">
                          <a:solidFill>
                            <a:schemeClr val="lt1"/>
                          </a:solidFill>
                          <a:latin typeface="+mn-lt"/>
                          <a:ea typeface="+mn-ea"/>
                          <a:cs typeface="+mn-cs"/>
                        </a:rPr>
                        <a:t>Are gone, are gone;</a:t>
                      </a:r>
                    </a:p>
                    <a:p>
                      <a:r>
                        <a:rPr lang="en-US" sz="1800" b="0" kern="1200" baseline="0" dirty="0" smtClean="0">
                          <a:solidFill>
                            <a:schemeClr val="lt1"/>
                          </a:solidFill>
                          <a:latin typeface="+mn-lt"/>
                          <a:ea typeface="+mn-ea"/>
                          <a:cs typeface="+mn-cs"/>
                        </a:rPr>
                        <a:t>Lovers make moan;</a:t>
                      </a:r>
                      <a:endParaRPr lang="el-GR" sz="1800" b="0" kern="1200" baseline="0" dirty="0" smtClean="0">
                        <a:solidFill>
                          <a:schemeClr val="lt1"/>
                        </a:solidFill>
                        <a:latin typeface="+mn-lt"/>
                        <a:ea typeface="+mn-ea"/>
                        <a:cs typeface="+mn-cs"/>
                      </a:endParaRPr>
                    </a:p>
                  </a:txBody>
                  <a:tcPr>
                    <a:solidFill>
                      <a:schemeClr val="tx2">
                        <a:lumMod val="60000"/>
                        <a:lumOff val="40000"/>
                      </a:schemeClr>
                    </a:solidFill>
                  </a:tcPr>
                </a:tc>
              </a:tr>
              <a:tr h="849120">
                <a:tc>
                  <a:txBody>
                    <a:bodyPr/>
                    <a:lstStyle/>
                    <a:p>
                      <a:r>
                        <a:rPr lang="el-GR" sz="1800" i="1" kern="1200" baseline="0" dirty="0" smtClean="0">
                          <a:solidFill>
                            <a:schemeClr val="dk1"/>
                          </a:solidFill>
                          <a:latin typeface="+mn-lt"/>
                          <a:ea typeface="+mn-ea"/>
                          <a:cs typeface="+mn-cs"/>
                        </a:rPr>
                        <a:t>Θίσβη…</a:t>
                      </a:r>
                      <a:r>
                        <a:rPr lang="en-US" sz="1800" i="1" kern="1200" baseline="0" dirty="0" smtClean="0">
                          <a:solidFill>
                            <a:schemeClr val="dk1"/>
                          </a:solidFill>
                          <a:latin typeface="+mn-lt"/>
                          <a:ea typeface="+mn-ea"/>
                          <a:cs typeface="+mn-cs"/>
                        </a:rPr>
                        <a:t> (version b)</a:t>
                      </a:r>
                      <a:endParaRPr lang="el-GR" sz="1800" i="1" kern="1200" baseline="0" dirty="0" smtClean="0">
                        <a:solidFill>
                          <a:schemeClr val="dk1"/>
                        </a:solidFill>
                        <a:latin typeface="+mn-lt"/>
                        <a:ea typeface="+mn-ea"/>
                        <a:cs typeface="+mn-cs"/>
                      </a:endParaRPr>
                    </a:p>
                    <a:p>
                      <a:r>
                        <a:rPr lang="el-GR" sz="1800" kern="1200" baseline="0" dirty="0" smtClean="0">
                          <a:solidFill>
                            <a:schemeClr val="dk1"/>
                          </a:solidFill>
                          <a:latin typeface="+mn-lt"/>
                          <a:ea typeface="+mn-ea"/>
                          <a:cs typeface="+mn-cs"/>
                        </a:rPr>
                        <a:t>Ω σήκω, Πύραμέ μου!</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Δε μ’ ακούς, πως;</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Νεκρός, νεκρός;</a:t>
                      </a:r>
                    </a:p>
                    <a:p>
                      <a:r>
                        <a:rPr lang="el-GR" sz="1800" kern="1200" baseline="0" dirty="0" smtClean="0">
                          <a:solidFill>
                            <a:schemeClr val="dk1"/>
                          </a:solidFill>
                          <a:latin typeface="+mn-lt"/>
                          <a:ea typeface="+mn-ea"/>
                          <a:cs typeface="+mn-cs"/>
                        </a:rPr>
                        <a:t>Μίλησε, μίλησε, καλέ μου!</a:t>
                      </a:r>
                    </a:p>
                    <a:p>
                      <a:r>
                        <a:rPr lang="el-GR" sz="1800" kern="1200" baseline="0" dirty="0" smtClean="0">
                          <a:solidFill>
                            <a:schemeClr val="dk1"/>
                          </a:solidFill>
                          <a:latin typeface="+mn-lt"/>
                          <a:ea typeface="+mn-ea"/>
                          <a:cs typeface="+mn-cs"/>
                        </a:rPr>
                        <a:t>Θα φάει το </a:t>
                      </a:r>
                      <a:r>
                        <a:rPr lang="el-GR" sz="1800" b="1" i="1" kern="1200" baseline="0" dirty="0" smtClean="0">
                          <a:solidFill>
                            <a:schemeClr val="dk1"/>
                          </a:solidFill>
                          <a:latin typeface="+mn-lt"/>
                          <a:ea typeface="+mn-ea"/>
                          <a:cs typeface="+mn-cs"/>
                        </a:rPr>
                        <a:t>χώμα</a:t>
                      </a:r>
                      <a:r>
                        <a:rPr lang="el-GR" sz="1800" i="1" kern="1200" baseline="0" dirty="0" smtClean="0">
                          <a:solidFill>
                            <a:schemeClr val="dk1"/>
                          </a:solidFill>
                          <a:latin typeface="+mn-lt"/>
                          <a:ea typeface="+mn-ea"/>
                          <a:cs typeface="+mn-cs"/>
                        </a:rPr>
                        <a:t>,</a:t>
                      </a:r>
                      <a:r>
                        <a:rPr lang="en-US" sz="1800" i="1"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τ’ωραίο σας </a:t>
                      </a:r>
                      <a:r>
                        <a:rPr lang="el-GR" sz="1800" b="1" i="1" kern="1200" baseline="0" dirty="0" smtClean="0">
                          <a:solidFill>
                            <a:schemeClr val="dk1"/>
                          </a:solidFill>
                          <a:latin typeface="+mn-lt"/>
                          <a:ea typeface="+mn-ea"/>
                          <a:cs typeface="+mn-cs"/>
                        </a:rPr>
                        <a:t>χρώμα</a:t>
                      </a:r>
                      <a:r>
                        <a:rPr lang="el-GR" sz="1800" i="1" kern="1200" baseline="0" dirty="0" smtClean="0">
                          <a:solidFill>
                            <a:schemeClr val="dk1"/>
                          </a:solidFill>
                          <a:latin typeface="+mn-lt"/>
                          <a:ea typeface="+mn-ea"/>
                          <a:cs typeface="+mn-cs"/>
                        </a:rPr>
                        <a:t>,</a:t>
                      </a:r>
                    </a:p>
                    <a:p>
                      <a:r>
                        <a:rPr lang="el-GR" sz="1800" kern="1200" baseline="0" dirty="0" smtClean="0">
                          <a:solidFill>
                            <a:schemeClr val="dk1"/>
                          </a:solidFill>
                          <a:latin typeface="+mn-lt"/>
                          <a:ea typeface="+mn-ea"/>
                          <a:cs typeface="+mn-cs"/>
                        </a:rPr>
                        <a:t>μάτια γλυκά, χείλια κρινένια</a:t>
                      </a:r>
                    </a:p>
                    <a:p>
                      <a:r>
                        <a:rPr lang="el-GR" sz="1800" kern="1200" baseline="0" dirty="0" smtClean="0">
                          <a:solidFill>
                            <a:schemeClr val="dk1"/>
                          </a:solidFill>
                          <a:latin typeface="+mn-lt"/>
                          <a:ea typeface="+mn-ea"/>
                          <a:cs typeface="+mn-cs"/>
                        </a:rPr>
                        <a:t>και μαγουλάκια,</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σα λεμονάκια,</a:t>
                      </a:r>
                    </a:p>
                    <a:p>
                      <a:r>
                        <a:rPr lang="el-GR" sz="1800" kern="1200" baseline="0" dirty="0" smtClean="0">
                          <a:solidFill>
                            <a:schemeClr val="dk1"/>
                          </a:solidFill>
                          <a:latin typeface="+mn-lt"/>
                          <a:ea typeface="+mn-ea"/>
                          <a:cs typeface="+mn-cs"/>
                        </a:rPr>
                        <a:t>κι εσέ μυτίτσα, κερασένια;</a:t>
                      </a:r>
                    </a:p>
                    <a:p>
                      <a:r>
                        <a:rPr lang="el-GR" sz="1800" kern="1200" baseline="0" dirty="0" smtClean="0">
                          <a:solidFill>
                            <a:schemeClr val="dk1"/>
                          </a:solidFill>
                          <a:latin typeface="+mn-lt"/>
                          <a:ea typeface="+mn-ea"/>
                          <a:cs typeface="+mn-cs"/>
                        </a:rPr>
                        <a:t>Πάνε όλα πια!</a:t>
                      </a:r>
                    </a:p>
                    <a:p>
                      <a:r>
                        <a:rPr lang="el-GR" sz="1800" kern="1200" baseline="0" dirty="0" smtClean="0">
                          <a:solidFill>
                            <a:schemeClr val="dk1"/>
                          </a:solidFill>
                          <a:latin typeface="+mn-lt"/>
                          <a:ea typeface="+mn-ea"/>
                          <a:cs typeface="+mn-cs"/>
                        </a:rPr>
                        <a:t>Κλαύτε παιδιά!</a:t>
                      </a:r>
                    </a:p>
                    <a:p>
                      <a:r>
                        <a:rPr lang="el-GR" sz="1800" kern="1200" baseline="0" dirty="0" smtClean="0">
                          <a:solidFill>
                            <a:schemeClr val="dk1"/>
                          </a:solidFill>
                          <a:latin typeface="+mn-lt"/>
                          <a:ea typeface="+mn-ea"/>
                          <a:cs typeface="+mn-cs"/>
                        </a:rPr>
                        <a:t>μάτια είχε </a:t>
                      </a:r>
                      <a:r>
                        <a:rPr lang="el-GR" sz="1800" b="1" i="1" kern="1200" baseline="0" dirty="0" smtClean="0">
                          <a:solidFill>
                            <a:schemeClr val="dk1"/>
                          </a:solidFill>
                          <a:latin typeface="+mn-lt"/>
                          <a:ea typeface="+mn-ea"/>
                          <a:cs typeface="+mn-cs"/>
                        </a:rPr>
                        <a:t>πράσινα σαν πράσο</a:t>
                      </a:r>
                      <a:r>
                        <a:rPr lang="el-GR" sz="1800" i="1" kern="1200" baseline="0" dirty="0" smtClean="0">
                          <a:solidFill>
                            <a:schemeClr val="dk1"/>
                          </a:solidFill>
                          <a:latin typeface="+mn-lt"/>
                          <a:ea typeface="+mn-ea"/>
                          <a:cs typeface="+mn-cs"/>
                        </a:rPr>
                        <a:t>. …</a:t>
                      </a:r>
                      <a:endParaRPr lang="el-GR" dirty="0"/>
                    </a:p>
                  </a:txBody>
                  <a:tcPr/>
                </a:tc>
                <a:tc>
                  <a:txBody>
                    <a:bodyPr/>
                    <a:lstStyle/>
                    <a:p>
                      <a:r>
                        <a:rPr lang="el-GR" sz="1800" i="1" kern="1200" baseline="0" dirty="0" smtClean="0">
                          <a:solidFill>
                            <a:schemeClr val="dk1"/>
                          </a:solidFill>
                          <a:latin typeface="+mn-lt"/>
                          <a:ea typeface="+mn-ea"/>
                          <a:cs typeface="+mn-cs"/>
                        </a:rPr>
                        <a:t>Θίσβη…</a:t>
                      </a:r>
                      <a:r>
                        <a:rPr lang="en-US" sz="1800" i="1" kern="1200" baseline="0" dirty="0" smtClean="0">
                          <a:solidFill>
                            <a:schemeClr val="dk1"/>
                          </a:solidFill>
                          <a:latin typeface="+mn-lt"/>
                          <a:ea typeface="+mn-ea"/>
                          <a:cs typeface="+mn-cs"/>
                        </a:rPr>
                        <a:t> (version d)</a:t>
                      </a:r>
                    </a:p>
                    <a:p>
                      <a:r>
                        <a:rPr lang="el-GR" sz="1800" kern="1200" baseline="0" dirty="0" smtClean="0">
                          <a:solidFill>
                            <a:schemeClr val="dk1"/>
                          </a:solidFill>
                          <a:latin typeface="+mn-lt"/>
                          <a:ea typeface="+mn-ea"/>
                          <a:cs typeface="+mn-cs"/>
                        </a:rPr>
                        <a:t>Πύραμε, άντε, σήκω</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και μίλησέ μου, μίλησέ μου.</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Έχασες τη φωνή σου;</a:t>
                      </a:r>
                    </a:p>
                    <a:p>
                      <a:r>
                        <a:rPr lang="el-GR" sz="1800" kern="1200" baseline="0" dirty="0" smtClean="0">
                          <a:solidFill>
                            <a:schemeClr val="dk1"/>
                          </a:solidFill>
                          <a:latin typeface="+mn-lt"/>
                          <a:ea typeface="+mn-ea"/>
                          <a:cs typeface="+mn-cs"/>
                        </a:rPr>
                        <a:t>Μήπως είσαι νεκρός κι αποθαμμένος;</a:t>
                      </a:r>
                    </a:p>
                    <a:p>
                      <a:r>
                        <a:rPr lang="el-GR" sz="1800" kern="1200" baseline="0" dirty="0" smtClean="0">
                          <a:solidFill>
                            <a:schemeClr val="dk1"/>
                          </a:solidFill>
                          <a:latin typeface="+mn-lt"/>
                          <a:ea typeface="+mn-ea"/>
                          <a:cs typeface="+mn-cs"/>
                        </a:rPr>
                        <a:t>Και σε λίγο σ’ έναν τάφο</a:t>
                      </a:r>
                    </a:p>
                    <a:p>
                      <a:r>
                        <a:rPr lang="el-GR" sz="1800" kern="1200" baseline="0" dirty="0" smtClean="0">
                          <a:solidFill>
                            <a:schemeClr val="dk1"/>
                          </a:solidFill>
                          <a:latin typeface="+mn-lt"/>
                          <a:ea typeface="+mn-ea"/>
                          <a:cs typeface="+mn-cs"/>
                        </a:rPr>
                        <a:t>θα βρεθείς παραχωμένος;</a:t>
                      </a:r>
                    </a:p>
                    <a:p>
                      <a:r>
                        <a:rPr lang="el-GR" sz="1800" kern="1200" baseline="0" dirty="0" smtClean="0">
                          <a:solidFill>
                            <a:schemeClr val="dk1"/>
                          </a:solidFill>
                          <a:latin typeface="+mn-lt"/>
                          <a:ea typeface="+mn-ea"/>
                          <a:cs typeface="+mn-cs"/>
                        </a:rPr>
                        <a:t>Αυτά τα μάτια τα γλυκά</a:t>
                      </a:r>
                    </a:p>
                    <a:p>
                      <a:r>
                        <a:rPr lang="el-GR" sz="1800" kern="1200" baseline="0" dirty="0" smtClean="0">
                          <a:solidFill>
                            <a:schemeClr val="dk1"/>
                          </a:solidFill>
                          <a:latin typeface="+mn-lt"/>
                          <a:ea typeface="+mn-ea"/>
                          <a:cs typeface="+mn-cs"/>
                        </a:rPr>
                        <a:t>και χείλη μεταξένια,</a:t>
                      </a:r>
                      <a:endParaRPr lang="en-US" sz="1800" kern="1200" baseline="0" dirty="0" smtClean="0">
                        <a:solidFill>
                          <a:schemeClr val="dk1"/>
                        </a:solidFill>
                        <a:latin typeface="+mn-lt"/>
                        <a:ea typeface="+mn-ea"/>
                        <a:cs typeface="+mn-cs"/>
                      </a:endParaRPr>
                    </a:p>
                    <a:p>
                      <a:r>
                        <a:rPr lang="el-GR" sz="1800" kern="1200" baseline="0" dirty="0" smtClean="0">
                          <a:solidFill>
                            <a:schemeClr val="dk1"/>
                          </a:solidFill>
                          <a:latin typeface="+mn-lt"/>
                          <a:ea typeface="+mn-ea"/>
                          <a:cs typeface="+mn-cs"/>
                        </a:rPr>
                        <a:t>η μύτη η κερασένια,</a:t>
                      </a:r>
                    </a:p>
                    <a:p>
                      <a:r>
                        <a:rPr lang="el-GR" sz="1800" kern="1200" baseline="0" dirty="0" smtClean="0">
                          <a:solidFill>
                            <a:schemeClr val="dk1"/>
                          </a:solidFill>
                          <a:latin typeface="+mn-lt"/>
                          <a:ea typeface="+mn-ea"/>
                          <a:cs typeface="+mn-cs"/>
                        </a:rPr>
                        <a:t>και τα χλωρά σαν κόκκινο μήλο</a:t>
                      </a:r>
                    </a:p>
                    <a:p>
                      <a:r>
                        <a:rPr lang="el-GR" sz="1800" kern="1200" baseline="0" dirty="0" smtClean="0">
                          <a:solidFill>
                            <a:schemeClr val="dk1"/>
                          </a:solidFill>
                          <a:latin typeface="+mn-lt"/>
                          <a:ea typeface="+mn-ea"/>
                          <a:cs typeface="+mn-cs"/>
                        </a:rPr>
                        <a:t>Μάγουλα</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φύγαν σβήσαν χαθήκαν;</a:t>
                      </a:r>
                    </a:p>
                    <a:p>
                      <a:r>
                        <a:rPr lang="el-GR" sz="1800" kern="1200" baseline="0" dirty="0" smtClean="0">
                          <a:solidFill>
                            <a:schemeClr val="dk1"/>
                          </a:solidFill>
                          <a:latin typeface="+mn-lt"/>
                          <a:ea typeface="+mn-ea"/>
                          <a:cs typeface="+mn-cs"/>
                        </a:rPr>
                        <a:t>Ω εραστές, θρηνήστε εσείς</a:t>
                      </a:r>
                    </a:p>
                    <a:p>
                      <a:r>
                        <a:rPr lang="el-GR" sz="1800" kern="1200" baseline="0" dirty="0" smtClean="0">
                          <a:solidFill>
                            <a:schemeClr val="dk1"/>
                          </a:solidFill>
                          <a:latin typeface="+mn-lt"/>
                          <a:ea typeface="+mn-ea"/>
                          <a:cs typeface="+mn-cs"/>
                        </a:rPr>
                        <a:t>τα λαχανιά του μάτια!</a:t>
                      </a:r>
                      <a:endParaRPr lang="en-US" sz="1800" i="1" kern="1200" baseline="0" dirty="0" smtClean="0">
                        <a:solidFill>
                          <a:schemeClr val="dk1"/>
                        </a:solidFill>
                        <a:latin typeface="+mn-lt"/>
                        <a:ea typeface="+mn-ea"/>
                        <a:cs typeface="+mn-cs"/>
                      </a:endParaRPr>
                    </a:p>
                  </a:txBody>
                  <a:tcPr/>
                </a:tc>
              </a:tr>
            </a:tbl>
          </a:graphicData>
        </a:graphic>
      </p:graphicFrame>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92480" cy="1143000"/>
          </a:xfrm>
        </p:spPr>
        <p:txBody>
          <a:bodyPr>
            <a:normAutofit fontScale="90000"/>
          </a:bodyPr>
          <a:lstStyle/>
          <a:p>
            <a:r>
              <a:rPr lang="en-US" sz="3200" dirty="0" smtClean="0">
                <a:solidFill>
                  <a:srgbClr val="0070C0"/>
                </a:solidFill>
              </a:rPr>
              <a:t/>
            </a:r>
            <a:br>
              <a:rPr lang="en-US" sz="3200" dirty="0" smtClean="0">
                <a:solidFill>
                  <a:srgbClr val="0070C0"/>
                </a:solidFill>
              </a:rPr>
            </a:br>
            <a:r>
              <a:rPr lang="en-US" sz="3200" dirty="0" smtClean="0">
                <a:solidFill>
                  <a:srgbClr val="0070C0"/>
                </a:solidFill>
              </a:rPr>
              <a:t>Techniques for </a:t>
            </a:r>
            <a:r>
              <a:rPr lang="en-US" sz="3200" dirty="0" smtClean="0">
                <a:solidFill>
                  <a:schemeClr val="tx2">
                    <a:lumMod val="60000"/>
                    <a:lumOff val="40000"/>
                  </a:schemeClr>
                </a:solidFill>
              </a:rPr>
              <a:t>rendering  </a:t>
            </a:r>
            <a:r>
              <a:rPr lang="en-US" sz="3200" dirty="0" smtClean="0">
                <a:solidFill>
                  <a:schemeClr val="tx2">
                    <a:lumMod val="60000"/>
                    <a:lumOff val="40000"/>
                  </a:schemeClr>
                </a:solidFill>
                <a:latin typeface="+mn-lt"/>
                <a:ea typeface="+mn-ea"/>
                <a:cs typeface="+mn-cs"/>
              </a:rPr>
              <a:t>idiom-based wordplay </a:t>
            </a:r>
            <a:br>
              <a:rPr lang="en-US" sz="3200" dirty="0" smtClean="0">
                <a:solidFill>
                  <a:schemeClr val="tx2">
                    <a:lumMod val="60000"/>
                    <a:lumOff val="40000"/>
                  </a:schemeClr>
                </a:solidFill>
                <a:latin typeface="+mn-lt"/>
                <a:ea typeface="+mn-ea"/>
                <a:cs typeface="+mn-cs"/>
              </a:rPr>
            </a:br>
            <a:r>
              <a:rPr lang="en-US" sz="2700" dirty="0" smtClean="0">
                <a:solidFill>
                  <a:schemeClr val="tx2">
                    <a:lumMod val="60000"/>
                    <a:lumOff val="40000"/>
                  </a:schemeClr>
                </a:solidFill>
                <a:latin typeface="+mn-lt"/>
                <a:ea typeface="+mn-ea"/>
                <a:cs typeface="+mn-cs"/>
              </a:rPr>
              <a:t>(</a:t>
            </a:r>
            <a:r>
              <a:rPr lang="en-US" sz="2700" dirty="0" err="1" smtClean="0">
                <a:solidFill>
                  <a:schemeClr val="tx2">
                    <a:lumMod val="60000"/>
                    <a:lumOff val="40000"/>
                  </a:schemeClr>
                </a:solidFill>
                <a:latin typeface="+mn-lt"/>
                <a:ea typeface="+mn-ea"/>
                <a:cs typeface="+mn-cs"/>
              </a:rPr>
              <a:t>Veisbergs</a:t>
            </a:r>
            <a:r>
              <a:rPr lang="en-US" sz="2700" dirty="0" smtClean="0">
                <a:solidFill>
                  <a:schemeClr val="tx2">
                    <a:lumMod val="60000"/>
                    <a:lumOff val="40000"/>
                  </a:schemeClr>
                </a:solidFill>
                <a:latin typeface="+mn-lt"/>
                <a:ea typeface="+mn-ea"/>
                <a:cs typeface="+mn-cs"/>
              </a:rPr>
              <a:t> 1997) </a:t>
            </a:r>
            <a:r>
              <a:rPr lang="en-US" sz="3200" dirty="0" smtClean="0">
                <a:solidFill>
                  <a:srgbClr val="0070C0"/>
                </a:solidFill>
              </a:rPr>
              <a:t/>
            </a:r>
            <a:br>
              <a:rPr lang="en-US" sz="3200" dirty="0" smtClean="0">
                <a:solidFill>
                  <a:srgbClr val="0070C0"/>
                </a:solidFill>
              </a:rPr>
            </a:br>
            <a:r>
              <a:rPr lang="fr-FR" sz="2700" i="1" dirty="0" smtClean="0">
                <a:solidFill>
                  <a:srgbClr val="0070C0"/>
                </a:solidFill>
              </a:rPr>
              <a:t>Equivalent, </a:t>
            </a:r>
            <a:r>
              <a:rPr lang="fr-FR" sz="2700" i="1" dirty="0" err="1" smtClean="0">
                <a:solidFill>
                  <a:srgbClr val="0070C0"/>
                </a:solidFill>
              </a:rPr>
              <a:t>Loan</a:t>
            </a:r>
            <a:r>
              <a:rPr lang="fr-FR" sz="2700" i="1" dirty="0" smtClean="0">
                <a:solidFill>
                  <a:srgbClr val="0070C0"/>
                </a:solidFill>
              </a:rPr>
              <a:t>, Analogue, Substitution, </a:t>
            </a:r>
            <a:r>
              <a:rPr lang="fr-FR" sz="2700" i="1" dirty="0" err="1" smtClean="0">
                <a:solidFill>
                  <a:srgbClr val="0070C0"/>
                </a:solidFill>
              </a:rPr>
              <a:t>Extention</a:t>
            </a:r>
            <a:r>
              <a:rPr lang="fr-FR" sz="2700" i="1" dirty="0" smtClean="0">
                <a:solidFill>
                  <a:srgbClr val="0070C0"/>
                </a:solidFill>
              </a:rPr>
              <a:t>, Compensation</a:t>
            </a:r>
            <a:r>
              <a:rPr lang="en-US" sz="3200" dirty="0" smtClean="0">
                <a:solidFill>
                  <a:srgbClr val="0070C0"/>
                </a:solidFill>
              </a:rPr>
              <a:t/>
            </a:r>
            <a:br>
              <a:rPr lang="en-US" sz="3200" dirty="0" smtClean="0">
                <a:solidFill>
                  <a:srgbClr val="0070C0"/>
                </a:solidFill>
              </a:rPr>
            </a:br>
            <a:endParaRPr lang="el-GR" sz="3600" dirty="0">
              <a:solidFill>
                <a:srgbClr val="0070C0"/>
              </a:solidFill>
            </a:endParaRPr>
          </a:p>
        </p:txBody>
      </p:sp>
      <p:graphicFrame>
        <p:nvGraphicFramePr>
          <p:cNvPr id="4" name="Table 3" title="Techniques for rendering  idiom-based wordplay"/>
          <p:cNvGraphicFramePr>
            <a:graphicFrameLocks noGrp="1"/>
          </p:cNvGraphicFramePr>
          <p:nvPr>
            <p:extLst>
              <p:ext uri="{D42A27DB-BD31-4B8C-83A1-F6EECF244321}">
                <p14:modId xmlns:p14="http://schemas.microsoft.com/office/powerpoint/2010/main" val="3909982904"/>
              </p:ext>
            </p:extLst>
          </p:nvPr>
        </p:nvGraphicFramePr>
        <p:xfrm>
          <a:off x="467544" y="2132857"/>
          <a:ext cx="8136904" cy="4114800"/>
        </p:xfrm>
        <a:graphic>
          <a:graphicData uri="http://schemas.openxmlformats.org/drawingml/2006/table">
            <a:tbl>
              <a:tblPr firstRow="1" bandRow="1">
                <a:tableStyleId>{5C22544A-7EE6-4342-B048-85BDC9FD1C3A}</a:tableStyleId>
              </a:tblPr>
              <a:tblGrid>
                <a:gridCol w="576695"/>
                <a:gridCol w="6192057"/>
                <a:gridCol w="1368152"/>
              </a:tblGrid>
              <a:tr h="490853">
                <a:tc>
                  <a:txBody>
                    <a:bodyPr/>
                    <a:lstStyle/>
                    <a:p>
                      <a:endParaRPr lang="el-GR" dirty="0"/>
                    </a:p>
                  </a:txBody>
                  <a:tcPr/>
                </a:tc>
                <a:tc>
                  <a:txBody>
                    <a:bodyPr/>
                    <a:lstStyle/>
                    <a:p>
                      <a:r>
                        <a:rPr lang="en-US" sz="1800" b="0" i="1" kern="1200" baseline="0" dirty="0" smtClean="0">
                          <a:solidFill>
                            <a:schemeClr val="bg1"/>
                          </a:solidFill>
                          <a:latin typeface="+mn-lt"/>
                          <a:ea typeface="+mn-ea"/>
                          <a:cs typeface="+mn-cs"/>
                        </a:rPr>
                        <a:t>LYSAN. Ay me! For aught that I could ever read,/</a:t>
                      </a:r>
                      <a:r>
                        <a:rPr lang="en-US" sz="1800" b="0" kern="1200" baseline="0" dirty="0" smtClean="0">
                          <a:solidFill>
                            <a:schemeClr val="bg1"/>
                          </a:solidFill>
                          <a:latin typeface="+mn-lt"/>
                          <a:ea typeface="+mn-ea"/>
                          <a:cs typeface="+mn-cs"/>
                        </a:rPr>
                        <a:t>Could ever hear by tale or history,/</a:t>
                      </a:r>
                      <a:r>
                        <a:rPr lang="en-US" sz="1800" b="0" i="1" kern="1200" baseline="0" dirty="0" smtClean="0">
                          <a:solidFill>
                            <a:schemeClr val="bg1"/>
                          </a:solidFill>
                          <a:latin typeface="+mn-lt"/>
                          <a:ea typeface="+mn-ea"/>
                          <a:cs typeface="+mn-cs"/>
                        </a:rPr>
                        <a:t>The course of true love never did run smooth;</a:t>
                      </a:r>
                      <a:r>
                        <a:rPr lang="en-US" sz="1800" b="0" kern="1200" baseline="0" dirty="0" smtClean="0">
                          <a:solidFill>
                            <a:schemeClr val="lt1"/>
                          </a:solidFill>
                          <a:latin typeface="+mn-lt"/>
                          <a:ea typeface="+mn-ea"/>
                          <a:cs typeface="+mn-cs"/>
                        </a:rPr>
                        <a:t> /But either it was different in blood </a:t>
                      </a:r>
                    </a:p>
                    <a:p>
                      <a:r>
                        <a:rPr lang="en-US" sz="1800" b="0" i="1" kern="1200" baseline="0" dirty="0" smtClean="0">
                          <a:solidFill>
                            <a:schemeClr val="lt1"/>
                          </a:solidFill>
                          <a:latin typeface="+mn-lt"/>
                          <a:ea typeface="+mn-ea"/>
                          <a:cs typeface="+mn-cs"/>
                        </a:rPr>
                        <a:t>HERMIA O cross! </a:t>
                      </a:r>
                      <a:r>
                        <a:rPr lang="en-US" sz="1800" b="1" i="1" kern="1200" baseline="0" dirty="0" smtClean="0">
                          <a:solidFill>
                            <a:schemeClr val="lt1"/>
                          </a:solidFill>
                          <a:latin typeface="+mn-lt"/>
                          <a:ea typeface="+mn-ea"/>
                          <a:cs typeface="+mn-cs"/>
                        </a:rPr>
                        <a:t>too high to be </a:t>
                      </a:r>
                      <a:r>
                        <a:rPr lang="en-US" sz="1800" b="1" i="1" kern="1200" baseline="0" dirty="0" err="1" smtClean="0">
                          <a:solidFill>
                            <a:schemeClr val="lt1"/>
                          </a:solidFill>
                          <a:latin typeface="+mn-lt"/>
                          <a:ea typeface="+mn-ea"/>
                          <a:cs typeface="+mn-cs"/>
                        </a:rPr>
                        <a:t>enthrall’d</a:t>
                      </a:r>
                      <a:r>
                        <a:rPr lang="en-US" sz="1800" b="1" i="1" kern="1200" baseline="0" dirty="0" smtClean="0">
                          <a:solidFill>
                            <a:schemeClr val="lt1"/>
                          </a:solidFill>
                          <a:latin typeface="+mn-lt"/>
                          <a:ea typeface="+mn-ea"/>
                          <a:cs typeface="+mn-cs"/>
                        </a:rPr>
                        <a:t> to low</a:t>
                      </a:r>
                      <a:r>
                        <a:rPr lang="en-US" sz="1800" b="0" i="1" kern="1200" baseline="0" dirty="0" smtClean="0">
                          <a:solidFill>
                            <a:schemeClr val="lt1"/>
                          </a:solidFill>
                          <a:latin typeface="+mn-lt"/>
                          <a:ea typeface="+mn-ea"/>
                          <a:cs typeface="+mn-cs"/>
                        </a:rPr>
                        <a:t>.</a:t>
                      </a:r>
                    </a:p>
                    <a:p>
                      <a:r>
                        <a:rPr lang="en-US" sz="1800" b="0" i="1" kern="1200" baseline="0" dirty="0" smtClean="0">
                          <a:solidFill>
                            <a:schemeClr val="lt1"/>
                          </a:solidFill>
                          <a:latin typeface="+mn-lt"/>
                          <a:ea typeface="+mn-ea"/>
                          <a:cs typeface="+mn-cs"/>
                        </a:rPr>
                        <a:t>LYSAN. Or else </a:t>
                      </a:r>
                      <a:r>
                        <a:rPr lang="en-US" sz="1800" b="0" i="1" kern="1200" baseline="0" dirty="0" err="1" smtClean="0">
                          <a:solidFill>
                            <a:schemeClr val="lt1"/>
                          </a:solidFill>
                          <a:latin typeface="+mn-lt"/>
                          <a:ea typeface="+mn-ea"/>
                          <a:cs typeface="+mn-cs"/>
                        </a:rPr>
                        <a:t>misgraffed</a:t>
                      </a:r>
                      <a:r>
                        <a:rPr lang="en-US" sz="1800" b="0" i="1" kern="1200" baseline="0" dirty="0" smtClean="0">
                          <a:solidFill>
                            <a:schemeClr val="lt1"/>
                          </a:solidFill>
                          <a:latin typeface="+mn-lt"/>
                          <a:ea typeface="+mn-ea"/>
                          <a:cs typeface="+mn-cs"/>
                        </a:rPr>
                        <a:t> in respect of years</a:t>
                      </a:r>
                      <a:endParaRPr lang="el-GR" b="0" dirty="0" smtClean="0">
                        <a:solidFill>
                          <a:schemeClr val="bg1"/>
                        </a:solidFill>
                      </a:endParaRPr>
                    </a:p>
                  </a:txBody>
                  <a:tcPr/>
                </a:tc>
                <a:tc>
                  <a:txBody>
                    <a:bodyPr/>
                    <a:lstStyle/>
                    <a:p>
                      <a:endParaRPr lang="el-GR" dirty="0">
                        <a:solidFill>
                          <a:schemeClr val="bg1"/>
                        </a:solidFill>
                      </a:endParaRPr>
                    </a:p>
                  </a:txBody>
                  <a:tcPr/>
                </a:tc>
              </a:tr>
              <a:tr h="490853">
                <a:tc>
                  <a:txBody>
                    <a:bodyPr/>
                    <a:lstStyle/>
                    <a:p>
                      <a:r>
                        <a:rPr lang="en-US" dirty="0" smtClean="0"/>
                        <a:t>b</a:t>
                      </a:r>
                      <a:endParaRPr lang="el-GR" dirty="0"/>
                    </a:p>
                  </a:txBody>
                  <a:tcPr/>
                </a:tc>
                <a:tc>
                  <a:txBody>
                    <a:bodyPr/>
                    <a:lstStyle/>
                    <a:p>
                      <a:r>
                        <a:rPr lang="el-GR" sz="1800" kern="1200" baseline="0" dirty="0" smtClean="0">
                          <a:solidFill>
                            <a:schemeClr val="dk1"/>
                          </a:solidFill>
                          <a:latin typeface="+mn-lt"/>
                          <a:ea typeface="+mn-ea"/>
                          <a:cs typeface="+mn-cs"/>
                        </a:rPr>
                        <a:t>ΛΥΣΑΝ. Ωιμένα, απ’ όσα στον καιρό μου έχω διαβάσει κι όσα έχω ακούσει, παραμύθια κι ιστορίες, </a:t>
                      </a:r>
                      <a:r>
                        <a:rPr lang="el-GR" sz="1800" i="1" kern="1200" baseline="0" dirty="0" smtClean="0">
                          <a:solidFill>
                            <a:schemeClr val="tx2">
                              <a:lumMod val="60000"/>
                              <a:lumOff val="40000"/>
                            </a:schemeClr>
                          </a:solidFill>
                          <a:latin typeface="+mn-lt"/>
                          <a:ea typeface="+mn-ea"/>
                          <a:cs typeface="+mn-cs"/>
                        </a:rPr>
                        <a:t>ποτέ δεν έτρεξε ήσυχο το ρέμα της αγάπης</a:t>
                      </a:r>
                      <a:endParaRPr lang="en-US" sz="1800" i="1" kern="1200" baseline="0" dirty="0" smtClean="0">
                        <a:solidFill>
                          <a:schemeClr val="tx2">
                            <a:lumMod val="60000"/>
                            <a:lumOff val="40000"/>
                          </a:schemeClr>
                        </a:solidFill>
                        <a:latin typeface="+mn-lt"/>
                        <a:ea typeface="+mn-ea"/>
                        <a:cs typeface="+mn-cs"/>
                      </a:endParaRPr>
                    </a:p>
                    <a:p>
                      <a:r>
                        <a:rPr lang="el-GR" sz="1800" kern="1200" baseline="0" dirty="0" smtClean="0">
                          <a:solidFill>
                            <a:schemeClr val="dk1"/>
                          </a:solidFill>
                          <a:latin typeface="+mn-lt"/>
                          <a:ea typeface="+mn-ea"/>
                          <a:cs typeface="+mn-cs"/>
                        </a:rPr>
                        <a:t>ΕΡΜΙΑ  βάσανο</a:t>
                      </a:r>
                      <a:r>
                        <a:rPr lang="el-GR" sz="1800" i="1" kern="1200" baseline="0" dirty="0" smtClean="0">
                          <a:solidFill>
                            <a:schemeClr val="dk1"/>
                          </a:solidFill>
                          <a:latin typeface="+mn-lt"/>
                          <a:ea typeface="+mn-ea"/>
                          <a:cs typeface="+mn-cs"/>
                        </a:rPr>
                        <a:t>, </a:t>
                      </a:r>
                      <a:r>
                        <a:rPr lang="el-GR" sz="1800" b="1" i="1" kern="1200" baseline="0" dirty="0" smtClean="0">
                          <a:solidFill>
                            <a:schemeClr val="dk1"/>
                          </a:solidFill>
                          <a:latin typeface="+mn-lt"/>
                          <a:ea typeface="+mn-ea"/>
                          <a:cs typeface="+mn-cs"/>
                        </a:rPr>
                        <a:t>ο αϊτός να σκλαβωθεί στη λάσπη</a:t>
                      </a:r>
                      <a:r>
                        <a:rPr lang="el-GR" sz="1800" i="1" kern="1200" baseline="0" dirty="0" smtClean="0">
                          <a:solidFill>
                            <a:schemeClr val="dk1"/>
                          </a:solidFill>
                          <a:latin typeface="+mn-lt"/>
                          <a:ea typeface="+mn-ea"/>
                          <a:cs typeface="+mn-cs"/>
                        </a:rPr>
                        <a:t>!</a:t>
                      </a:r>
                      <a:endParaRPr lang="el-GR" sz="1800" b="1" i="1" kern="1200" baseline="0" dirty="0" smtClean="0">
                        <a:solidFill>
                          <a:schemeClr val="dk1"/>
                        </a:solidFill>
                        <a:latin typeface="+mn-lt"/>
                        <a:ea typeface="+mn-ea"/>
                        <a:cs typeface="+mn-cs"/>
                      </a:endParaRPr>
                    </a:p>
                    <a:p>
                      <a:r>
                        <a:rPr lang="el-GR" sz="1800" kern="1200" baseline="0" dirty="0" smtClean="0">
                          <a:solidFill>
                            <a:schemeClr val="dk1"/>
                          </a:solidFill>
                          <a:latin typeface="+mn-lt"/>
                          <a:ea typeface="+mn-ea"/>
                          <a:cs typeface="+mn-cs"/>
                        </a:rPr>
                        <a:t>ΛΥΣΑΝ. Είτε πολύ παράταιρο στην ηλικία</a:t>
                      </a:r>
                      <a:endParaRPr lang="el-GR" i="1" dirty="0"/>
                    </a:p>
                  </a:txBody>
                  <a:tcPr/>
                </a:tc>
                <a:tc>
                  <a:txBody>
                    <a:bodyPr/>
                    <a:lstStyle/>
                    <a:p>
                      <a:r>
                        <a:rPr lang="el-GR" sz="1800" b="0" kern="1200" baseline="0" dirty="0" smtClean="0">
                          <a:solidFill>
                            <a:schemeClr val="tx1"/>
                          </a:solidFill>
                          <a:latin typeface="+mn-lt"/>
                          <a:ea typeface="+mn-ea"/>
                          <a:cs typeface="+mn-cs"/>
                        </a:rPr>
                        <a:t> </a:t>
                      </a:r>
                      <a:r>
                        <a:rPr lang="el-GR" sz="1800" b="0" kern="1200" baseline="0" dirty="0" smtClean="0">
                          <a:solidFill>
                            <a:schemeClr val="tx2">
                              <a:lumMod val="60000"/>
                              <a:lumOff val="40000"/>
                            </a:schemeClr>
                          </a:solidFill>
                          <a:latin typeface="+mn-lt"/>
                          <a:ea typeface="+mn-ea"/>
                          <a:cs typeface="+mn-cs"/>
                        </a:rPr>
                        <a:t>Loa</a:t>
                      </a:r>
                      <a:r>
                        <a:rPr lang="en-US" sz="1800" b="0" kern="1200" baseline="0" dirty="0" smtClean="0">
                          <a:solidFill>
                            <a:schemeClr val="tx2">
                              <a:lumMod val="60000"/>
                              <a:lumOff val="40000"/>
                            </a:schemeClr>
                          </a:solidFill>
                          <a:latin typeface="+mn-lt"/>
                          <a:ea typeface="+mn-ea"/>
                          <a:cs typeface="+mn-cs"/>
                        </a:rPr>
                        <a:t>n</a:t>
                      </a:r>
                    </a:p>
                    <a:p>
                      <a:r>
                        <a:rPr lang="el-GR" sz="1800" b="1" i="1" kern="1200" baseline="0" dirty="0" smtClean="0">
                          <a:solidFill>
                            <a:schemeClr val="dk1"/>
                          </a:solidFill>
                          <a:latin typeface="+mn-lt"/>
                          <a:ea typeface="+mn-ea"/>
                          <a:cs typeface="+mn-cs"/>
                        </a:rPr>
                        <a:t>Analogue</a:t>
                      </a:r>
                      <a:endParaRPr lang="el-GR" b="0" dirty="0">
                        <a:solidFill>
                          <a:schemeClr val="tx1"/>
                        </a:solidFill>
                      </a:endParaRPr>
                    </a:p>
                  </a:txBody>
                  <a:tcPr/>
                </a:tc>
              </a:tr>
              <a:tr h="490853">
                <a:tc>
                  <a:txBody>
                    <a:bodyPr/>
                    <a:lstStyle/>
                    <a:p>
                      <a:r>
                        <a:rPr lang="en-US" dirty="0" smtClean="0"/>
                        <a:t>d</a:t>
                      </a:r>
                      <a:endParaRPr lang="el-GR" dirty="0"/>
                    </a:p>
                  </a:txBody>
                  <a:tcPr/>
                </a:tc>
                <a:tc>
                  <a:txBody>
                    <a:bodyPr/>
                    <a:lstStyle/>
                    <a:p>
                      <a:r>
                        <a:rPr lang="el-GR" sz="1800" kern="1200" baseline="0" dirty="0" smtClean="0">
                          <a:solidFill>
                            <a:schemeClr val="dk1"/>
                          </a:solidFill>
                          <a:latin typeface="+mn-lt"/>
                          <a:ea typeface="+mn-ea"/>
                          <a:cs typeface="+mn-cs"/>
                        </a:rPr>
                        <a:t>ΛΥΣΑΝ. Αγάπη μου, δεν είν’ πρώτη φορά</a:t>
                      </a:r>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ούτε κι η τελευταία</a:t>
                      </a:r>
                    </a:p>
                    <a:p>
                      <a:r>
                        <a:rPr lang="el-GR" sz="1800" kern="1200" baseline="0" dirty="0" smtClean="0">
                          <a:solidFill>
                            <a:schemeClr val="dk1"/>
                          </a:solidFill>
                          <a:latin typeface="+mn-lt"/>
                          <a:ea typeface="+mn-ea"/>
                          <a:cs typeface="+mn-cs"/>
                        </a:rPr>
                        <a:t>που </a:t>
                      </a:r>
                      <a:r>
                        <a:rPr lang="el-GR" sz="1800" i="1" kern="1200" baseline="0" dirty="0" smtClean="0">
                          <a:solidFill>
                            <a:schemeClr val="tx2">
                              <a:lumMod val="60000"/>
                              <a:lumOff val="40000"/>
                            </a:schemeClr>
                          </a:solidFill>
                          <a:latin typeface="+mn-lt"/>
                          <a:ea typeface="+mn-ea"/>
                          <a:cs typeface="+mn-cs"/>
                        </a:rPr>
                        <a:t>ο έρωτας γυρεύει τη χαρά</a:t>
                      </a:r>
                      <a:r>
                        <a:rPr lang="en-US" sz="1800" i="1" kern="1200" baseline="0" dirty="0" smtClean="0">
                          <a:solidFill>
                            <a:schemeClr val="tx2">
                              <a:lumMod val="60000"/>
                              <a:lumOff val="40000"/>
                            </a:schemeClr>
                          </a:solidFill>
                          <a:latin typeface="+mn-lt"/>
                          <a:ea typeface="+mn-ea"/>
                          <a:cs typeface="+mn-cs"/>
                        </a:rPr>
                        <a:t> </a:t>
                      </a:r>
                      <a:r>
                        <a:rPr lang="el-GR" sz="1800" i="1" kern="1200" baseline="0" dirty="0" smtClean="0">
                          <a:solidFill>
                            <a:schemeClr val="tx2">
                              <a:lumMod val="60000"/>
                              <a:lumOff val="40000"/>
                            </a:schemeClr>
                          </a:solidFill>
                          <a:latin typeface="+mn-lt"/>
                          <a:ea typeface="+mn-ea"/>
                          <a:cs typeface="+mn-cs"/>
                        </a:rPr>
                        <a:t>μα κάνει με βάσανα παρέα</a:t>
                      </a:r>
                      <a:endParaRPr lang="en-US" sz="1800" i="1" kern="1200" baseline="0" dirty="0" smtClean="0">
                        <a:solidFill>
                          <a:schemeClr val="tx2">
                            <a:lumMod val="60000"/>
                            <a:lumOff val="40000"/>
                          </a:schemeClr>
                        </a:solidFill>
                        <a:latin typeface="+mn-lt"/>
                        <a:ea typeface="+mn-ea"/>
                        <a:cs typeface="+mn-cs"/>
                      </a:endParaRPr>
                    </a:p>
                    <a:p>
                      <a:r>
                        <a:rPr lang="el-GR" sz="1800" kern="1200" baseline="0" dirty="0" smtClean="0">
                          <a:solidFill>
                            <a:schemeClr val="dk1"/>
                          </a:solidFill>
                          <a:latin typeface="+mn-lt"/>
                          <a:ea typeface="+mn-ea"/>
                          <a:cs typeface="+mn-cs"/>
                        </a:rPr>
                        <a:t>ΕΡΜΙΑ Πανάκριβό μου νόμισμα</a:t>
                      </a:r>
                      <a:r>
                        <a:rPr lang="el-GR" sz="1800" i="1" kern="1200" baseline="0" dirty="0" smtClean="0">
                          <a:solidFill>
                            <a:schemeClr val="dk1"/>
                          </a:solidFill>
                          <a:latin typeface="+mn-lt"/>
                          <a:ea typeface="+mn-ea"/>
                          <a:cs typeface="+mn-cs"/>
                        </a:rPr>
                        <a:t>, </a:t>
                      </a:r>
                      <a:r>
                        <a:rPr lang="el-GR" sz="1800" b="1" i="1" kern="1200" baseline="0" dirty="0" smtClean="0">
                          <a:solidFill>
                            <a:schemeClr val="dk1"/>
                          </a:solidFill>
                          <a:latin typeface="+mn-lt"/>
                          <a:ea typeface="+mn-ea"/>
                          <a:cs typeface="+mn-cs"/>
                        </a:rPr>
                        <a:t>που δεν σ’ εξαργυρώνω</a:t>
                      </a:r>
                      <a:r>
                        <a:rPr lang="el-GR" sz="1800" i="1" kern="1200" baseline="0" dirty="0" smtClean="0">
                          <a:solidFill>
                            <a:schemeClr val="dk1"/>
                          </a:solidFill>
                          <a:latin typeface="+mn-lt"/>
                          <a:ea typeface="+mn-ea"/>
                          <a:cs typeface="+mn-cs"/>
                        </a:rPr>
                        <a:t>.</a:t>
                      </a:r>
                    </a:p>
                    <a:p>
                      <a:r>
                        <a:rPr lang="el-GR" sz="1800" kern="1200" baseline="0" dirty="0" smtClean="0">
                          <a:solidFill>
                            <a:schemeClr val="dk1"/>
                          </a:solidFill>
                          <a:latin typeface="+mn-lt"/>
                          <a:ea typeface="+mn-ea"/>
                          <a:cs typeface="+mn-cs"/>
                        </a:rPr>
                        <a:t>ΛΥΣΑΝ. Ο χρόνος το πληθώρησε</a:t>
                      </a:r>
                      <a:r>
                        <a:rPr lang="el-GR" sz="1800" i="1" kern="1200" baseline="0" dirty="0" smtClean="0">
                          <a:solidFill>
                            <a:schemeClr val="dk1"/>
                          </a:solidFill>
                          <a:latin typeface="+mn-lt"/>
                          <a:ea typeface="+mn-ea"/>
                          <a:cs typeface="+mn-cs"/>
                        </a:rPr>
                        <a:t>, </a:t>
                      </a:r>
                      <a:r>
                        <a:rPr lang="el-GR" sz="1800" b="1" i="1" kern="1200" baseline="0" dirty="0" smtClean="0">
                          <a:solidFill>
                            <a:schemeClr val="dk1"/>
                          </a:solidFill>
                          <a:latin typeface="+mn-lt"/>
                          <a:ea typeface="+mn-ea"/>
                          <a:cs typeface="+mn-cs"/>
                        </a:rPr>
                        <a:t>το έκανε φτηνό</a:t>
                      </a:r>
                      <a:endParaRPr lang="el-GR" b="1" i="1" dirty="0"/>
                    </a:p>
                  </a:txBody>
                  <a:tcPr/>
                </a:tc>
                <a:tc>
                  <a:txBody>
                    <a:bodyPr/>
                    <a:lstStyle/>
                    <a:p>
                      <a:r>
                        <a:rPr lang="en-US" dirty="0" smtClean="0">
                          <a:solidFill>
                            <a:schemeClr val="tx2">
                              <a:lumMod val="60000"/>
                              <a:lumOff val="40000"/>
                            </a:schemeClr>
                          </a:solidFill>
                        </a:rPr>
                        <a:t>Substitution</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t>Substitution</a:t>
                      </a:r>
                      <a:endParaRPr lang="el-GR" b="1" i="1" dirty="0" smtClean="0"/>
                    </a:p>
                    <a:p>
                      <a:endParaRPr lang="el-GR" dirty="0"/>
                    </a:p>
                  </a:txBody>
                  <a:tcPr/>
                </a:tc>
              </a:tr>
            </a:tbl>
          </a:graphicData>
        </a:graphic>
      </p:graphicFrame>
    </p:spTree>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2">
                    <a:lumMod val="60000"/>
                    <a:lumOff val="40000"/>
                  </a:schemeClr>
                </a:solidFill>
              </a:rPr>
              <a:t>Reasons for variation in stage translation</a:t>
            </a:r>
            <a:endParaRPr lang="el-GR" sz="3600" dirty="0"/>
          </a:p>
        </p:txBody>
      </p:sp>
      <p:graphicFrame>
        <p:nvGraphicFramePr>
          <p:cNvPr id="4" name="Content Placeholder 3" title="Reasons for variation in stage translation"/>
          <p:cNvGraphicFramePr>
            <a:graphicFrameLocks noGrp="1"/>
          </p:cNvGraphicFramePr>
          <p:nvPr>
            <p:ph idx="1"/>
            <p:extLst>
              <p:ext uri="{D42A27DB-BD31-4B8C-83A1-F6EECF244321}">
                <p14:modId xmlns:p14="http://schemas.microsoft.com/office/powerpoint/2010/main" val="356180548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60000"/>
                    <a:lumOff val="40000"/>
                  </a:schemeClr>
                </a:solidFill>
              </a:rPr>
              <a:t>Controlling acculturation?</a:t>
            </a:r>
            <a:endParaRPr lang="el-GR" dirty="0">
              <a:solidFill>
                <a:schemeClr val="tx2">
                  <a:lumMod val="60000"/>
                  <a:lumOff val="40000"/>
                </a:schemeClr>
              </a:solidFill>
            </a:endParaRPr>
          </a:p>
        </p:txBody>
      </p:sp>
      <p:sp>
        <p:nvSpPr>
          <p:cNvPr id="3" name="Content Placeholder 2"/>
          <p:cNvSpPr>
            <a:spLocks noGrp="1"/>
          </p:cNvSpPr>
          <p:nvPr>
            <p:ph idx="1"/>
          </p:nvPr>
        </p:nvSpPr>
        <p:spPr/>
        <p:txBody>
          <a:bodyPr>
            <a:normAutofit fontScale="92500" lnSpcReduction="10000"/>
          </a:bodyPr>
          <a:lstStyle/>
          <a:p>
            <a:pPr>
              <a:buNone/>
            </a:pPr>
            <a:r>
              <a:rPr lang="en-US" dirty="0" smtClean="0"/>
              <a:t>The translators’ and critics’ role in controlling acculturation is highlighted in </a:t>
            </a:r>
            <a:r>
              <a:rPr lang="en-US" dirty="0" err="1" smtClean="0">
                <a:solidFill>
                  <a:schemeClr val="tx2">
                    <a:lumMod val="60000"/>
                    <a:lumOff val="40000"/>
                  </a:schemeClr>
                </a:solidFill>
              </a:rPr>
              <a:t>Lefevere</a:t>
            </a:r>
            <a:r>
              <a:rPr lang="en-US" dirty="0" smtClean="0">
                <a:solidFill>
                  <a:schemeClr val="tx2">
                    <a:lumMod val="60000"/>
                    <a:lumOff val="40000"/>
                  </a:schemeClr>
                </a:solidFill>
              </a:rPr>
              <a:t> (1998)</a:t>
            </a:r>
            <a:r>
              <a:rPr lang="en-US" dirty="0" smtClean="0"/>
              <a:t>. </a:t>
            </a:r>
          </a:p>
          <a:p>
            <a:pPr>
              <a:buNone/>
            </a:pPr>
            <a:r>
              <a:rPr lang="en-US" dirty="0" smtClean="0"/>
              <a:t>In examining three different types of rewritings of </a:t>
            </a:r>
            <a:r>
              <a:rPr lang="en-US" dirty="0" err="1" smtClean="0"/>
              <a:t>Bertolt</a:t>
            </a:r>
            <a:r>
              <a:rPr lang="en-US" dirty="0" smtClean="0"/>
              <a:t> Brecht’s </a:t>
            </a:r>
            <a:r>
              <a:rPr lang="en-US" i="1" dirty="0" err="1" smtClean="0">
                <a:solidFill>
                  <a:schemeClr val="tx2">
                    <a:lumMod val="60000"/>
                    <a:lumOff val="40000"/>
                  </a:schemeClr>
                </a:solidFill>
              </a:rPr>
              <a:t>Mütter</a:t>
            </a:r>
            <a:r>
              <a:rPr lang="en-US" i="1" dirty="0" smtClean="0">
                <a:solidFill>
                  <a:schemeClr val="tx2">
                    <a:lumMod val="60000"/>
                    <a:lumOff val="40000"/>
                  </a:schemeClr>
                </a:solidFill>
              </a:rPr>
              <a:t> Courage </a:t>
            </a:r>
            <a:r>
              <a:rPr lang="en-US" i="1" dirty="0" smtClean="0"/>
              <a:t>in English (namely translations, criticisms </a:t>
            </a:r>
            <a:r>
              <a:rPr lang="en-US" dirty="0" smtClean="0"/>
              <a:t>and entries in reference works), he claims that these types of rewriting “operate in a </a:t>
            </a:r>
            <a:r>
              <a:rPr lang="en-US" dirty="0" smtClean="0">
                <a:solidFill>
                  <a:schemeClr val="tx2">
                    <a:lumMod val="60000"/>
                    <a:lumOff val="40000"/>
                  </a:schemeClr>
                </a:solidFill>
              </a:rPr>
              <a:t>symbiotic</a:t>
            </a:r>
            <a:r>
              <a:rPr lang="en-US" dirty="0" smtClean="0"/>
              <a:t> relationship” and that rewriters “often operating with an agenda of their own, </a:t>
            </a:r>
            <a:r>
              <a:rPr lang="en-US" i="1" dirty="0" smtClean="0"/>
              <a:t>play the most important part in the acculturation…” </a:t>
            </a:r>
            <a:r>
              <a:rPr lang="en-US" dirty="0" smtClean="0"/>
              <a:t>(ibid: 109)</a:t>
            </a:r>
            <a:endParaRPr lang="el-GR" dirty="0"/>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encrypted-tbn2.gstatic.com/images?q=tbn:ANd9GcTGKLfqHu_xND-F8zruaoehAwPH_kgZwp7ILRBMwM4zUYaCwO_c"/>
          <p:cNvPicPr/>
          <p:nvPr/>
        </p:nvPicPr>
        <p:blipFill>
          <a:blip r:embed="rId3" cstate="print"/>
          <a:srcRect/>
          <a:stretch>
            <a:fillRect/>
          </a:stretch>
        </p:blipFill>
        <p:spPr bwMode="auto">
          <a:xfrm>
            <a:off x="457200" y="4931346"/>
            <a:ext cx="1729489" cy="119481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rgbClr val="0070C0"/>
                </a:solidFill>
              </a:rPr>
              <a:t>In conclusion</a:t>
            </a:r>
            <a:endParaRPr lang="en-US" dirty="0">
              <a:solidFill>
                <a:srgbClr val="0070C0"/>
              </a:solidFill>
            </a:endParaRPr>
          </a:p>
        </p:txBody>
      </p:sp>
      <p:pic>
        <p:nvPicPr>
          <p:cNvPr id="40962" name="Picture 2" descr="Screen bean character holding a blank sign"/>
          <p:cNvPicPr>
            <a:picLocks noGrp="1" noChangeAspect="1" noChangeArrowheads="1"/>
          </p:cNvPicPr>
          <p:nvPr>
            <p:ph sz="half" idx="1"/>
          </p:nvPr>
        </p:nvPicPr>
        <p:blipFill>
          <a:blip r:embed="rId4" cstate="print"/>
          <a:stretch>
            <a:fillRect/>
          </a:stretch>
        </p:blipFill>
        <p:spPr bwMode="auto">
          <a:xfrm>
            <a:off x="457200" y="1772816"/>
            <a:ext cx="1656184" cy="1656184"/>
          </a:xfrm>
          <a:prstGeom prst="rect">
            <a:avLst/>
          </a:prstGeom>
          <a:noFill/>
        </p:spPr>
      </p:pic>
      <p:sp>
        <p:nvSpPr>
          <p:cNvPr id="8" name="Θέση περιεχομένου 11"/>
          <p:cNvSpPr>
            <a:spLocks noGrp="1"/>
          </p:cNvSpPr>
          <p:nvPr>
            <p:ph sz="half" idx="2"/>
          </p:nvPr>
        </p:nvSpPr>
        <p:spPr>
          <a:xfrm>
            <a:off x="2186689" y="1600200"/>
            <a:ext cx="6345751" cy="4525963"/>
          </a:xfrm>
          <a:prstGeom prst="rect">
            <a:avLst/>
          </a:prstGeom>
          <a:blipFill>
            <a:blip r:embed="rId5" cstate="print"/>
            <a:tile tx="0" ty="0" sx="100000" sy="100000" flip="none" algn="tl"/>
          </a:blipFill>
        </p:spPr>
        <p:txBody>
          <a:bodyPr>
            <a:normAutofit fontScale="55000" lnSpcReduction="20000"/>
          </a:bodyPr>
          <a:lstStyle/>
          <a:p>
            <a:pPr>
              <a:buNone/>
            </a:pPr>
            <a:r>
              <a:rPr lang="en-US" sz="3400" dirty="0" smtClean="0"/>
              <a:t>Version (d) stands out for the variety of socio-culturally relevant semantic oppositions it draws on, for </a:t>
            </a:r>
            <a:r>
              <a:rPr lang="en-US" sz="3400" dirty="0" err="1" smtClean="0"/>
              <a:t>humour</a:t>
            </a:r>
            <a:r>
              <a:rPr lang="en-US" sz="3400" dirty="0" smtClean="0"/>
              <a:t> generation in pun rendition. Versions (a), (b), and (c) imitate Shakespeare’s techniques and employ devices (malapropisms, offensiveness etc.) which are assumed to be manifestations of the HIGH/LOW stature semantic opposition in </a:t>
            </a:r>
            <a:r>
              <a:rPr lang="en-US" sz="3400" dirty="0" err="1" smtClean="0"/>
              <a:t>Raskin’s</a:t>
            </a:r>
            <a:r>
              <a:rPr lang="en-US" sz="3400" dirty="0" smtClean="0"/>
              <a:t> SSTH. </a:t>
            </a:r>
          </a:p>
          <a:p>
            <a:pPr>
              <a:buNone/>
            </a:pPr>
            <a:r>
              <a:rPr lang="en-US" sz="3400" dirty="0" smtClean="0"/>
              <a:t>Drawing consistently on socio-culturally relevant semantic oppositions for </a:t>
            </a:r>
            <a:r>
              <a:rPr lang="en-US" sz="3400" dirty="0" err="1" smtClean="0"/>
              <a:t>humour</a:t>
            </a:r>
            <a:r>
              <a:rPr lang="en-US" sz="3400" dirty="0" smtClean="0"/>
              <a:t> generation is assumed to manifest part of the translators’ </a:t>
            </a:r>
            <a:r>
              <a:rPr lang="en-US" sz="3400" dirty="0" err="1" smtClean="0"/>
              <a:t>habitus</a:t>
            </a:r>
            <a:r>
              <a:rPr lang="en-US" sz="3400" dirty="0" smtClean="0"/>
              <a:t>, changing conventions in performance translation and an eloquent reflection of values relevant to aspects of target audience collective psychological make-up. </a:t>
            </a:r>
          </a:p>
          <a:p>
            <a:pPr>
              <a:buNone/>
            </a:pPr>
            <a:r>
              <a:rPr lang="en-US" sz="3400" dirty="0" smtClean="0"/>
              <a:t>Incongruous scripts triggering humorous effects have been: individualism/collectivism, anxiety/patience, poor/good quality artistic products, un/reliability or in/stability of intention, royalty/non-royalty, rural values/ consumerism. </a:t>
            </a:r>
          </a:p>
          <a:p>
            <a:pPr>
              <a:buNone/>
            </a:pPr>
            <a:endParaRPr lang="en-US" dirty="0" smtClean="0"/>
          </a:p>
        </p:txBody>
      </p:sp>
    </p:spTree>
    <p:extLst>
      <p:ext uri="{BB962C8B-B14F-4D97-AF65-F5344CB8AC3E}">
        <p14:creationId xmlns:p14="http://schemas.microsoft.com/office/powerpoint/2010/main" val="3467503557"/>
      </p:ext>
    </p:extLst>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n-US" b="1" dirty="0" smtClean="0">
                <a:solidFill>
                  <a:schemeClr val="tx2">
                    <a:lumMod val="60000"/>
                    <a:lumOff val="40000"/>
                  </a:schemeClr>
                </a:solidFill>
              </a:rPr>
              <a:t>Unit</a:t>
            </a:r>
            <a:r>
              <a:rPr lang="el-GR" b="1" dirty="0" smtClean="0">
                <a:solidFill>
                  <a:schemeClr val="tx2">
                    <a:lumMod val="60000"/>
                    <a:lumOff val="40000"/>
                  </a:schemeClr>
                </a:solidFill>
              </a:rPr>
              <a:t> 3</a:t>
            </a:r>
            <a:r>
              <a:rPr lang="el-GR" dirty="0" smtClean="0">
                <a:solidFill>
                  <a:schemeClr val="tx2">
                    <a:lumMod val="40000"/>
                    <a:lumOff val="60000"/>
                  </a:schemeClr>
                </a:solidFill>
              </a:rPr>
              <a:t>:</a:t>
            </a:r>
            <a:endParaRPr lang="el-GR" dirty="0"/>
          </a:p>
        </p:txBody>
      </p:sp>
      <p:sp>
        <p:nvSpPr>
          <p:cNvPr id="4" name="Subtitle 3"/>
          <p:cNvSpPr>
            <a:spLocks noGrp="1"/>
          </p:cNvSpPr>
          <p:nvPr>
            <p:ph type="subTitle" idx="1"/>
          </p:nvPr>
        </p:nvSpPr>
        <p:spPr>
          <a:xfrm>
            <a:off x="0" y="3501008"/>
            <a:ext cx="9144000" cy="1175706"/>
          </a:xfrm>
          <a:prstGeom prst="rect">
            <a:avLst/>
          </a:prstGeom>
          <a:blipFill>
            <a:blip r:embed="rId3" cstate="print"/>
            <a:tile tx="0" ty="0" sx="100000" sy="100000" flip="none" algn="tl"/>
          </a:blipFill>
        </p:spPr>
        <p:txBody>
          <a:bodyPr wrap="square">
            <a:spAutoFit/>
          </a:bodyPr>
          <a:lstStyle/>
          <a:p>
            <a:r>
              <a:rPr lang="en-US" dirty="0">
                <a:solidFill>
                  <a:schemeClr val="tx2">
                    <a:lumMod val="60000"/>
                    <a:lumOff val="40000"/>
                  </a:schemeClr>
                </a:solidFill>
              </a:rPr>
              <a:t>Pun transfer in </a:t>
            </a:r>
          </a:p>
          <a:p>
            <a:r>
              <a:rPr lang="en-US" i="1" dirty="0">
                <a:solidFill>
                  <a:schemeClr val="tx2">
                    <a:lumMod val="60000"/>
                    <a:lumOff val="40000"/>
                  </a:schemeClr>
                </a:solidFill>
              </a:rPr>
              <a:t>A Midsummer Night’s Dream</a:t>
            </a:r>
            <a:endParaRPr lang="el-GR" i="1" dirty="0">
              <a:solidFill>
                <a:schemeClr val="tx2">
                  <a:lumMod val="60000"/>
                  <a:lumOff val="40000"/>
                </a:schemeClr>
              </a:solidFill>
            </a:endParaRPr>
          </a:p>
        </p:txBody>
      </p:sp>
      <p:pic>
        <p:nvPicPr>
          <p:cNvPr id="5" name="Picture 4" descr="https://encrypted-tbn2.gstatic.com/images?q=tbn:ANd9GcTGKLfqHu_xND-F8zruaoehAwPH_kgZwp7ILRBMwM4zUYaCwO_c"/>
          <p:cNvPicPr/>
          <p:nvPr/>
        </p:nvPicPr>
        <p:blipFill rotWithShape="1">
          <a:blip r:embed="rId4" cstate="print">
            <a:clrChange>
              <a:clrFrom>
                <a:srgbClr val="FFFFFF"/>
              </a:clrFrom>
              <a:clrTo>
                <a:srgbClr val="FFFFFF">
                  <a:alpha val="0"/>
                </a:srgbClr>
              </a:clrTo>
            </a:clrChange>
          </a:blip>
          <a:srcRect b="16211"/>
          <a:stretch/>
        </p:blipFill>
        <p:spPr bwMode="auto">
          <a:xfrm flipH="1">
            <a:off x="0" y="-27383"/>
            <a:ext cx="2555776" cy="1368152"/>
          </a:xfrm>
          <a:prstGeom prst="rect">
            <a:avLst/>
          </a:prstGeom>
          <a:noFill/>
          <a:ln w="9525">
            <a:noFill/>
            <a:miter lim="800000"/>
            <a:headEnd/>
            <a:tailEnd/>
          </a:ln>
        </p:spPr>
      </p:pic>
      <p:sp>
        <p:nvSpPr>
          <p:cNvPr id="6" name="Rectangle 5"/>
          <p:cNvSpPr/>
          <p:nvPr/>
        </p:nvSpPr>
        <p:spPr>
          <a:xfrm>
            <a:off x="4788024" y="417439"/>
            <a:ext cx="4320480" cy="923330"/>
          </a:xfrm>
          <a:prstGeom prst="rect">
            <a:avLst/>
          </a:prstGeom>
        </p:spPr>
        <p:txBody>
          <a:bodyPr wrap="square">
            <a:spAutoFit/>
          </a:bodyPr>
          <a:lstStyle/>
          <a:p>
            <a:pPr algn="r"/>
            <a:r>
              <a:rPr lang="en-US" dirty="0" smtClean="0">
                <a:solidFill>
                  <a:schemeClr val="tx2">
                    <a:lumMod val="60000"/>
                    <a:lumOff val="40000"/>
                  </a:schemeClr>
                </a:solidFill>
              </a:rPr>
              <a:t>Maria </a:t>
            </a:r>
            <a:r>
              <a:rPr lang="en-US" dirty="0" err="1" smtClean="0">
                <a:solidFill>
                  <a:schemeClr val="tx2">
                    <a:lumMod val="60000"/>
                    <a:lumOff val="40000"/>
                  </a:schemeClr>
                </a:solidFill>
              </a:rPr>
              <a:t>Sidiropoulou</a:t>
            </a:r>
            <a:endParaRPr lang="el-GR" dirty="0" smtClean="0">
              <a:solidFill>
                <a:schemeClr val="tx2">
                  <a:lumMod val="60000"/>
                  <a:lumOff val="40000"/>
                </a:schemeClr>
              </a:solidFill>
            </a:endParaRPr>
          </a:p>
          <a:p>
            <a:pPr algn="r"/>
            <a:r>
              <a:rPr lang="en-US" dirty="0" smtClean="0">
                <a:solidFill>
                  <a:schemeClr val="tx2">
                    <a:lumMod val="60000"/>
                    <a:lumOff val="40000"/>
                  </a:schemeClr>
                </a:solidFill>
              </a:rPr>
              <a:t>School of Philosophy</a:t>
            </a:r>
            <a:endParaRPr lang="el-GR" dirty="0" smtClean="0">
              <a:solidFill>
                <a:schemeClr val="tx2">
                  <a:lumMod val="60000"/>
                  <a:lumOff val="40000"/>
                </a:schemeClr>
              </a:solidFill>
            </a:endParaRPr>
          </a:p>
          <a:p>
            <a:pPr algn="r"/>
            <a:r>
              <a:rPr lang="en-US" dirty="0" smtClean="0">
                <a:solidFill>
                  <a:schemeClr val="tx2">
                    <a:lumMod val="60000"/>
                    <a:lumOff val="40000"/>
                  </a:schemeClr>
                </a:solidFill>
              </a:rPr>
              <a:t>Faculty of English Language and Literature</a:t>
            </a:r>
          </a:p>
        </p:txBody>
      </p:sp>
    </p:spTree>
    <p:extLst>
      <p:ext uri="{BB962C8B-B14F-4D97-AF65-F5344CB8AC3E}">
        <p14:creationId xmlns:p14="http://schemas.microsoft.com/office/powerpoint/2010/main" val="2586490667"/>
      </p:ext>
    </p:extLst>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i="1" dirty="0" smtClean="0">
                <a:solidFill>
                  <a:schemeClr val="tx2">
                    <a:lumMod val="60000"/>
                    <a:lumOff val="40000"/>
                  </a:schemeClr>
                </a:solidFill>
              </a:rPr>
              <a:t>Please view </a:t>
            </a:r>
            <a:r>
              <a:rPr lang="en-US" sz="3600" dirty="0" smtClean="0">
                <a:solidFill>
                  <a:schemeClr val="tx2">
                    <a:lumMod val="60000"/>
                    <a:lumOff val="40000"/>
                  </a:schemeClr>
                </a:solidFill>
              </a:rPr>
              <a:t>1/</a:t>
            </a:r>
            <a:r>
              <a:rPr lang="el-GR" sz="3600" dirty="0" smtClean="0">
                <a:solidFill>
                  <a:schemeClr val="tx2">
                    <a:lumMod val="60000"/>
                    <a:lumOff val="40000"/>
                  </a:schemeClr>
                </a:solidFill>
              </a:rPr>
              <a:t>2</a:t>
            </a:r>
            <a:endParaRPr lang="el-GR" sz="3600" dirty="0">
              <a:solidFill>
                <a:schemeClr val="tx2">
                  <a:lumMod val="60000"/>
                  <a:lumOff val="40000"/>
                </a:schemeClr>
              </a:solidFill>
            </a:endParaRPr>
          </a:p>
        </p:txBody>
      </p:sp>
      <p:sp>
        <p:nvSpPr>
          <p:cNvPr id="4" name="Content Placeholder 3"/>
          <p:cNvSpPr>
            <a:spLocks noGrp="1"/>
          </p:cNvSpPr>
          <p:nvPr>
            <p:ph idx="1"/>
          </p:nvPr>
        </p:nvSpPr>
        <p:spPr>
          <a:blipFill>
            <a:blip r:embed="rId3" cstate="print"/>
            <a:tile tx="0" ty="0" sx="100000" sy="100000" flip="none" algn="tl"/>
          </a:blipFill>
        </p:spPr>
        <p:txBody>
          <a:bodyPr>
            <a:normAutofit lnSpcReduction="10000"/>
          </a:bodyPr>
          <a:lstStyle/>
          <a:p>
            <a:pPr>
              <a:buNone/>
            </a:pPr>
            <a:r>
              <a:rPr lang="en-US" sz="2000" dirty="0" smtClean="0"/>
              <a:t>Globe On Screen 2014 Trailer </a:t>
            </a:r>
            <a:r>
              <a:rPr lang="en-US" sz="2000" dirty="0" smtClean="0">
                <a:hlinkClick r:id="rId4"/>
              </a:rPr>
              <a:t>https://www.youtube.com/watch?v=tQAb_-Jseis</a:t>
            </a:r>
            <a:r>
              <a:rPr lang="en-US" sz="2000" dirty="0" smtClean="0"/>
              <a:t> </a:t>
            </a:r>
            <a:endParaRPr lang="el-GR" sz="2000" dirty="0" smtClean="0"/>
          </a:p>
          <a:p>
            <a:pPr>
              <a:buNone/>
              <a:defRPr/>
            </a:pPr>
            <a:r>
              <a:rPr lang="en-US" sz="2000" dirty="0" smtClean="0"/>
              <a:t>A Midsummer Night's Dream (BBC Radio 3) </a:t>
            </a:r>
            <a:r>
              <a:rPr lang="en-US" sz="2000" dirty="0" smtClean="0">
                <a:hlinkClick r:id="rId5"/>
              </a:rPr>
              <a:t>https://www.youtube.com/watch?v=SRZ2SmmyMC4</a:t>
            </a:r>
            <a:r>
              <a:rPr lang="en-US" sz="2000" dirty="0" smtClean="0"/>
              <a:t> </a:t>
            </a:r>
          </a:p>
          <a:p>
            <a:pPr>
              <a:buNone/>
            </a:pPr>
            <a:r>
              <a:rPr lang="en-US" sz="2000" dirty="0" smtClean="0"/>
              <a:t>A Midsummer Night's Dream -Play by- William Shakespeare (Full) </a:t>
            </a:r>
            <a:r>
              <a:rPr lang="el-GR" sz="2000" b="1" dirty="0" smtClean="0"/>
              <a:t> </a:t>
            </a:r>
            <a:r>
              <a:rPr lang="en-US" sz="2000" u="sng" dirty="0" smtClean="0">
                <a:hlinkClick r:id="rId6"/>
              </a:rPr>
              <a:t>https://www.youtube.com/watch?v=6cg7DV-Ytz4</a:t>
            </a:r>
            <a:r>
              <a:rPr lang="el-GR" sz="2000" dirty="0" smtClean="0"/>
              <a:t> </a:t>
            </a:r>
          </a:p>
          <a:p>
            <a:pPr>
              <a:buNone/>
            </a:pPr>
            <a:r>
              <a:rPr lang="en-US" sz="2000" dirty="0" smtClean="0"/>
              <a:t>A Midsummer Night's Dream Quotes</a:t>
            </a:r>
            <a:r>
              <a:rPr lang="en-US" sz="2000" b="1" dirty="0" smtClean="0"/>
              <a:t> </a:t>
            </a:r>
            <a:r>
              <a:rPr lang="en-US" sz="2000" u="sng" dirty="0" smtClean="0">
                <a:hlinkClick r:id="rId7"/>
              </a:rPr>
              <a:t>https://www.youtube.com/watch?v=umfBZkdk40M</a:t>
            </a:r>
            <a:r>
              <a:rPr lang="el-GR" sz="2000" dirty="0" smtClean="0"/>
              <a:t> </a:t>
            </a:r>
          </a:p>
          <a:p>
            <a:pPr>
              <a:buNone/>
            </a:pPr>
            <a:r>
              <a:rPr lang="en-US" sz="2000" dirty="0" smtClean="0"/>
              <a:t>Midsummer Night's Dream </a:t>
            </a:r>
            <a:r>
              <a:rPr lang="en-US" sz="2000" dirty="0" err="1" smtClean="0"/>
              <a:t>Nijinska</a:t>
            </a:r>
            <a:r>
              <a:rPr lang="en-US" sz="2000" dirty="0" smtClean="0"/>
              <a:t> </a:t>
            </a:r>
            <a:r>
              <a:rPr lang="en-US" sz="2000" dirty="0" err="1" smtClean="0"/>
              <a:t>Theilade</a:t>
            </a:r>
            <a:r>
              <a:rPr lang="en-US" sz="2000" dirty="0" smtClean="0"/>
              <a:t> Korngold </a:t>
            </a:r>
            <a:r>
              <a:rPr lang="en-US" sz="2000" dirty="0" err="1" smtClean="0"/>
              <a:t>Rheinhardt</a:t>
            </a:r>
            <a:r>
              <a:rPr lang="en-US" sz="2000" dirty="0" smtClean="0"/>
              <a:t> 1935 </a:t>
            </a:r>
            <a:r>
              <a:rPr lang="en-US" sz="2000" dirty="0" smtClean="0">
                <a:hlinkClick r:id="rId8"/>
              </a:rPr>
              <a:t>https://www.youtube.com/watch?v=P39Fh8JwqPw</a:t>
            </a:r>
            <a:r>
              <a:rPr lang="en-US" sz="2000" dirty="0" smtClean="0"/>
              <a:t> </a:t>
            </a:r>
          </a:p>
          <a:p>
            <a:pPr>
              <a:buNone/>
            </a:pPr>
            <a:r>
              <a:rPr lang="en-US" sz="2000" dirty="0" smtClean="0"/>
              <a:t>A Midsummer Night's Dream 1999 Trailer YouTube</a:t>
            </a:r>
            <a:r>
              <a:rPr lang="el-GR" sz="2000" dirty="0" smtClean="0"/>
              <a:t> </a:t>
            </a:r>
            <a:r>
              <a:rPr lang="en-US" sz="2000" u="sng" dirty="0" smtClean="0">
                <a:hlinkClick r:id="rId9"/>
              </a:rPr>
              <a:t>https://www.youtube.com/watch?v=V0ILRvrBtMw</a:t>
            </a:r>
            <a:endParaRPr lang="el-GR" sz="2000" b="1" dirty="0" smtClean="0"/>
          </a:p>
          <a:p>
            <a:pPr>
              <a:buNone/>
            </a:pPr>
            <a:r>
              <a:rPr lang="en-US" sz="2000" dirty="0" smtClean="0"/>
              <a:t>A Midsummer Night's Dream - </a:t>
            </a:r>
            <a:r>
              <a:rPr lang="en-US" sz="2000" dirty="0" err="1" smtClean="0"/>
              <a:t>Oberon&amp;Titania</a:t>
            </a:r>
            <a:r>
              <a:rPr lang="el-GR" sz="2000" b="1" dirty="0" smtClean="0"/>
              <a:t> </a:t>
            </a:r>
            <a:r>
              <a:rPr lang="en-US" sz="2000" u="sng" dirty="0" smtClean="0">
                <a:hlinkClick r:id="rId10"/>
              </a:rPr>
              <a:t>https://www.youtube.com/watch?v=6hW15r1Io-8</a:t>
            </a:r>
            <a:endParaRPr lang="el-GR" sz="2000" dirty="0" smtClean="0"/>
          </a:p>
        </p:txBody>
      </p:sp>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i="1" dirty="0" smtClean="0">
                <a:solidFill>
                  <a:schemeClr val="tx2">
                    <a:lumMod val="60000"/>
                    <a:lumOff val="40000"/>
                  </a:schemeClr>
                </a:solidFill>
              </a:rPr>
              <a:t>Please view</a:t>
            </a:r>
            <a:r>
              <a:rPr lang="en-US" sz="3600" dirty="0" smtClean="0">
                <a:solidFill>
                  <a:schemeClr val="tx2">
                    <a:lumMod val="60000"/>
                    <a:lumOff val="40000"/>
                  </a:schemeClr>
                </a:solidFill>
              </a:rPr>
              <a:t> 2/2</a:t>
            </a:r>
            <a:endParaRPr lang="el-GR" sz="3600" i="1" dirty="0">
              <a:solidFill>
                <a:schemeClr val="tx2">
                  <a:lumMod val="60000"/>
                  <a:lumOff val="40000"/>
                </a:schemeClr>
              </a:solidFill>
            </a:endParaRPr>
          </a:p>
        </p:txBody>
      </p:sp>
      <p:sp>
        <p:nvSpPr>
          <p:cNvPr id="4" name="Content Placeholder 3"/>
          <p:cNvSpPr>
            <a:spLocks noGrp="1"/>
          </p:cNvSpPr>
          <p:nvPr>
            <p:ph idx="1"/>
          </p:nvPr>
        </p:nvSpPr>
        <p:spPr>
          <a:blipFill>
            <a:blip r:embed="rId3" cstate="print"/>
            <a:tile tx="0" ty="0" sx="100000" sy="100000" flip="none" algn="tl"/>
          </a:blipFill>
        </p:spPr>
        <p:txBody>
          <a:bodyPr>
            <a:normAutofit/>
          </a:bodyPr>
          <a:lstStyle/>
          <a:p>
            <a:pPr>
              <a:buNone/>
            </a:pPr>
            <a:r>
              <a:rPr lang="en-US" sz="2000" dirty="0" smtClean="0"/>
              <a:t>A Midsummer Night's Dream - 1935 "Puck, Oberon's Servant"</a:t>
            </a:r>
          </a:p>
          <a:p>
            <a:pPr>
              <a:buNone/>
            </a:pPr>
            <a:r>
              <a:rPr lang="en-US" sz="2000" dirty="0" smtClean="0">
                <a:hlinkClick r:id="rId4"/>
              </a:rPr>
              <a:t>https://www.youtube.com/watch?v=vjSg2BVeCMs</a:t>
            </a:r>
            <a:endParaRPr lang="en-US" sz="2000" dirty="0" smtClean="0"/>
          </a:p>
          <a:p>
            <a:pPr>
              <a:buNone/>
            </a:pPr>
            <a:endParaRPr lang="en-US" sz="2000" dirty="0" smtClean="0"/>
          </a:p>
          <a:p>
            <a:pPr>
              <a:buNone/>
            </a:pPr>
            <a:r>
              <a:rPr lang="el-GR" sz="2000" dirty="0" smtClean="0"/>
              <a:t>Ιορδανίδης Γιάννης - Όνειρο καλοκαιρινής νύχτας / A midsummer night's dream - Εθνικό Θέατρο</a:t>
            </a:r>
            <a:r>
              <a:rPr lang="en-US" sz="2000" dirty="0" smtClean="0"/>
              <a:t> </a:t>
            </a:r>
            <a:r>
              <a:rPr lang="en-US" sz="2000" dirty="0" smtClean="0">
                <a:hlinkClick r:id="rId5"/>
              </a:rPr>
              <a:t>https://www.youtube.com/watch?v=wSXA8MUBz2k</a:t>
            </a:r>
            <a:r>
              <a:rPr lang="en-US" sz="2000" dirty="0" smtClean="0"/>
              <a:t> </a:t>
            </a:r>
          </a:p>
          <a:p>
            <a:endParaRPr lang="el-GR" sz="2000" dirty="0" smtClean="0"/>
          </a:p>
          <a:p>
            <a:pPr>
              <a:buNone/>
            </a:pPr>
            <a:r>
              <a:rPr lang="en-US" sz="2000" dirty="0" smtClean="0"/>
              <a:t>E</a:t>
            </a:r>
            <a:r>
              <a:rPr lang="el-GR" sz="2000" dirty="0" smtClean="0"/>
              <a:t>ΘΝΙΚΟ ΘΕΑΤΡΟ Ψηφιοποιημένο αρχείο</a:t>
            </a:r>
            <a:r>
              <a:rPr lang="en-US" sz="2000" dirty="0" smtClean="0"/>
              <a:t> </a:t>
            </a:r>
            <a:r>
              <a:rPr lang="en-US" sz="2000" u="sng" dirty="0" smtClean="0">
                <a:hlinkClick r:id="rId6"/>
              </a:rPr>
              <a:t>http</a:t>
            </a:r>
            <a:r>
              <a:rPr lang="el-GR" sz="2000" u="sng" dirty="0" smtClean="0">
                <a:hlinkClick r:id="rId6"/>
              </a:rPr>
              <a:t>://</a:t>
            </a:r>
            <a:r>
              <a:rPr lang="en-US" sz="2000" u="sng" dirty="0" smtClean="0">
                <a:hlinkClick r:id="rId6"/>
              </a:rPr>
              <a:t>www</a:t>
            </a:r>
            <a:r>
              <a:rPr lang="el-GR" sz="2000" u="sng" dirty="0" smtClean="0">
                <a:hlinkClick r:id="rId6"/>
              </a:rPr>
              <a:t>.</a:t>
            </a:r>
            <a:r>
              <a:rPr lang="en-US" sz="2000" u="sng" dirty="0" err="1" smtClean="0">
                <a:hlinkClick r:id="rId6"/>
              </a:rPr>
              <a:t>nt</a:t>
            </a:r>
            <a:r>
              <a:rPr lang="el-GR" sz="2000" u="sng" dirty="0" smtClean="0">
                <a:hlinkClick r:id="rId6"/>
              </a:rPr>
              <a:t>-</a:t>
            </a:r>
            <a:r>
              <a:rPr lang="en-US" sz="2000" u="sng" dirty="0" smtClean="0">
                <a:hlinkClick r:id="rId6"/>
              </a:rPr>
              <a:t>archive</a:t>
            </a:r>
            <a:r>
              <a:rPr lang="el-GR" sz="2000" u="sng" dirty="0" smtClean="0">
                <a:hlinkClick r:id="rId6"/>
              </a:rPr>
              <a:t>.</a:t>
            </a:r>
            <a:r>
              <a:rPr lang="en-US" sz="2000" u="sng" dirty="0" err="1" smtClean="0">
                <a:hlinkClick r:id="rId6"/>
              </a:rPr>
              <a:t>gr</a:t>
            </a:r>
            <a:r>
              <a:rPr lang="el-GR" sz="2000" u="sng" dirty="0" smtClean="0">
                <a:hlinkClick r:id="rId6"/>
              </a:rPr>
              <a:t>/</a:t>
            </a:r>
            <a:r>
              <a:rPr lang="en-US" sz="2000" u="sng" dirty="0" err="1" smtClean="0">
                <a:hlinkClick r:id="rId6"/>
              </a:rPr>
              <a:t>playMaterial</a:t>
            </a:r>
            <a:r>
              <a:rPr lang="el-GR" sz="2000" u="sng" dirty="0" smtClean="0">
                <a:hlinkClick r:id="rId6"/>
              </a:rPr>
              <a:t>.</a:t>
            </a:r>
            <a:r>
              <a:rPr lang="en-US" sz="2000" u="sng" dirty="0" err="1" smtClean="0">
                <a:hlinkClick r:id="rId6"/>
              </a:rPr>
              <a:t>aspx</a:t>
            </a:r>
            <a:r>
              <a:rPr lang="el-GR" sz="2000" u="sng" dirty="0" smtClean="0">
                <a:hlinkClick r:id="rId6"/>
              </a:rPr>
              <a:t>?</a:t>
            </a:r>
            <a:r>
              <a:rPr lang="en-US" sz="2000" u="sng" dirty="0" err="1" smtClean="0">
                <a:hlinkClick r:id="rId6"/>
              </a:rPr>
              <a:t>playID</a:t>
            </a:r>
            <a:r>
              <a:rPr lang="el-GR" sz="2000" u="sng" dirty="0" smtClean="0">
                <a:hlinkClick r:id="rId6"/>
              </a:rPr>
              <a:t>=399</a:t>
            </a:r>
            <a:endParaRPr lang="el-GR" sz="2000" dirty="0" smtClean="0"/>
          </a:p>
        </p:txBody>
      </p:sp>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Unit 3 has…</a:t>
            </a:r>
            <a:endParaRPr lang="el-GR" sz="4000" dirty="0">
              <a:solidFill>
                <a:schemeClr val="accent1"/>
              </a:solidFill>
            </a:endParaRPr>
          </a:p>
        </p:txBody>
      </p:sp>
      <p:sp>
        <p:nvSpPr>
          <p:cNvPr id="3" name="Content Placeholder 2"/>
          <p:cNvSpPr>
            <a:spLocks noGrp="1"/>
          </p:cNvSpPr>
          <p:nvPr>
            <p:ph idx="1"/>
          </p:nvPr>
        </p:nvSpPr>
        <p:spPr>
          <a:xfrm>
            <a:off x="395536" y="2132856"/>
            <a:ext cx="8229600" cy="3917032"/>
          </a:xfrm>
        </p:spPr>
        <p:txBody>
          <a:bodyPr>
            <a:normAutofit/>
          </a:bodyPr>
          <a:lstStyle/>
          <a:p>
            <a:r>
              <a:rPr lang="en-US" dirty="0" smtClean="0"/>
              <a:t>enhanced translator trainees’ awareness of types of factors affecting stage translation practice</a:t>
            </a:r>
          </a:p>
          <a:p>
            <a:r>
              <a:rPr lang="en-US" dirty="0" smtClean="0"/>
              <a:t>raised awareness of the importance of translators’ interfering with incongruous scripts  to generate </a:t>
            </a:r>
            <a:r>
              <a:rPr lang="en-US" dirty="0" err="1" smtClean="0"/>
              <a:t>humour</a:t>
            </a:r>
            <a:r>
              <a:rPr lang="en-US" dirty="0" smtClean="0"/>
              <a:t> appealing to a target audience</a:t>
            </a:r>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Texts</a:t>
            </a:r>
            <a:endParaRPr lang="el-GR" sz="4000" dirty="0">
              <a:solidFill>
                <a:schemeClr val="accent1"/>
              </a:solidFill>
            </a:endParaRPr>
          </a:p>
        </p:txBody>
      </p:sp>
      <p:sp>
        <p:nvSpPr>
          <p:cNvPr id="3" name="Content Placeholder 2"/>
          <p:cNvSpPr>
            <a:spLocks noGrp="1"/>
          </p:cNvSpPr>
          <p:nvPr>
            <p:ph idx="1"/>
          </p:nvPr>
        </p:nvSpPr>
        <p:spPr>
          <a:xfrm>
            <a:off x="467544" y="1844824"/>
            <a:ext cx="8229600" cy="3917032"/>
          </a:xfrm>
        </p:spPr>
        <p:txBody>
          <a:bodyPr>
            <a:normAutofit fontScale="70000" lnSpcReduction="20000"/>
          </a:bodyPr>
          <a:lstStyle/>
          <a:p>
            <a:r>
              <a:rPr lang="en-US" dirty="0" smtClean="0"/>
              <a:t>Shakespeare, William. 1951/1971. “A Midsummer Night’s Dream”. In Alexander, P. (Ed) </a:t>
            </a:r>
            <a:r>
              <a:rPr lang="en-US" i="1" dirty="0" smtClean="0"/>
              <a:t>William Shakespeare – The Complete Works. London: </a:t>
            </a:r>
            <a:r>
              <a:rPr lang="en-US" dirty="0" smtClean="0"/>
              <a:t>Collins.</a:t>
            </a:r>
          </a:p>
          <a:p>
            <a:r>
              <a:rPr lang="el-GR" dirty="0" smtClean="0"/>
              <a:t>Σαίξπηρ, Ουίλλιαμ. 1999. </a:t>
            </a:r>
            <a:r>
              <a:rPr lang="el-GR" i="1" dirty="0" smtClean="0"/>
              <a:t>Όνειρο Καλοκαιρινής Νύχτας</a:t>
            </a:r>
            <a:r>
              <a:rPr lang="el-GR" dirty="0" smtClean="0"/>
              <a:t>. Αθήνα: Εθνικό</a:t>
            </a:r>
            <a:r>
              <a:rPr lang="en-US" dirty="0" smtClean="0"/>
              <a:t> </a:t>
            </a:r>
            <a:r>
              <a:rPr lang="el-GR" dirty="0" smtClean="0"/>
              <a:t>Θέατρο – Σκηνή Κοτοπούλη-Ρεξ. [Μετάφραση: Δημήτρης Παπαδημητρίου &amp; Απόστολος Δοξιάδης]</a:t>
            </a:r>
          </a:p>
          <a:p>
            <a:r>
              <a:rPr lang="el-GR" dirty="0" smtClean="0"/>
              <a:t>—. 1997. </a:t>
            </a:r>
            <a:r>
              <a:rPr lang="el-GR" i="1" dirty="0" smtClean="0"/>
              <a:t>Όνειρο Καλοκαιρινής Νύχτας</a:t>
            </a:r>
            <a:r>
              <a:rPr lang="el-GR" dirty="0" smtClean="0"/>
              <a:t>. Αθήνα: Επικαιρότητα. [Μετάφραση: Βασίλης Ρώτας]</a:t>
            </a:r>
          </a:p>
          <a:p>
            <a:r>
              <a:rPr lang="el-GR" dirty="0" smtClean="0"/>
              <a:t>—. 1952. </a:t>
            </a:r>
            <a:r>
              <a:rPr lang="el-GR" i="1" dirty="0" smtClean="0"/>
              <a:t>Όνειρο Καλοκαιριάτικης Νύχτας </a:t>
            </a:r>
            <a:r>
              <a:rPr lang="el-GR" dirty="0" smtClean="0"/>
              <a:t>[Μετάφραση παράστασης: Γιάννης Οικονομίδης] </a:t>
            </a:r>
            <a:r>
              <a:rPr lang="en-US" dirty="0" smtClean="0"/>
              <a:t>National Theatre Archive</a:t>
            </a:r>
            <a:r>
              <a:rPr lang="el-GR" dirty="0" smtClean="0"/>
              <a:t>, </a:t>
            </a:r>
            <a:r>
              <a:rPr lang="en-US" dirty="0" smtClean="0"/>
              <a:t>Athens.</a:t>
            </a:r>
          </a:p>
          <a:p>
            <a:r>
              <a:rPr lang="el-GR" dirty="0" smtClean="0"/>
              <a:t>—. 1991. </a:t>
            </a:r>
            <a:r>
              <a:rPr lang="el-GR" i="1" dirty="0" smtClean="0"/>
              <a:t>Όνειρο Θερινής Νύχτας</a:t>
            </a:r>
            <a:r>
              <a:rPr lang="el-GR" dirty="0" smtClean="0"/>
              <a:t>, [Μετάφραση παράστασης: Κωστής Κολότας] </a:t>
            </a:r>
            <a:r>
              <a:rPr lang="en-US" dirty="0" smtClean="0"/>
              <a:t>National Theatre Archive</a:t>
            </a:r>
            <a:r>
              <a:rPr lang="en-US" smtClean="0"/>
              <a:t>, Athens.</a:t>
            </a:r>
            <a:endParaRPr lang="en-US" dirty="0" smtClean="0"/>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video spot"/>
          <p:cNvSpPr>
            <a:spLocks noGrp="1"/>
          </p:cNvSpPr>
          <p:nvPr>
            <p:ph type="title"/>
          </p:nvPr>
        </p:nvSpPr>
        <p:spPr>
          <a:blipFill>
            <a:blip r:embed="rId5" cstate="print"/>
            <a:tile tx="0" ty="0" sx="100000" sy="100000" flip="none" algn="tl"/>
          </a:blipFill>
        </p:spPr>
        <p:txBody>
          <a:bodyPr/>
          <a:lstStyle/>
          <a:p>
            <a:r>
              <a:rPr lang="en-US" dirty="0">
                <a:solidFill>
                  <a:srgbClr val="0070C0"/>
                </a:solidFill>
              </a:rPr>
              <a:t>Unit </a:t>
            </a:r>
            <a:r>
              <a:rPr lang="en-US" dirty="0" smtClean="0">
                <a:solidFill>
                  <a:srgbClr val="0070C0"/>
                </a:solidFill>
              </a:rPr>
              <a:t>3: </a:t>
            </a:r>
            <a:r>
              <a:rPr lang="en-US" dirty="0">
                <a:solidFill>
                  <a:srgbClr val="0070C0"/>
                </a:solidFill>
              </a:rPr>
              <a:t>Video spot</a:t>
            </a:r>
            <a:endParaRPr lang="el-GR" dirty="0">
              <a:solidFill>
                <a:srgbClr val="0070C0"/>
              </a:solidFill>
            </a:endParaRPr>
          </a:p>
        </p:txBody>
      </p:sp>
      <p:pic>
        <p:nvPicPr>
          <p:cNvPr id="5" name="Unit 3 video Sidiro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6100" y="1600200"/>
            <a:ext cx="8051800" cy="4525963"/>
          </a:xfrm>
        </p:spPr>
      </p:pic>
    </p:spTree>
    <p:extLst>
      <p:ext uri="{BB962C8B-B14F-4D97-AF65-F5344CB8AC3E}">
        <p14:creationId xmlns:p14="http://schemas.microsoft.com/office/powerpoint/2010/main" val="2821640685"/>
      </p:ext>
    </p:extLst>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
        <p:nvSpPr>
          <p:cNvPr id="6" name="Title 1"/>
          <p:cNvSpPr>
            <a:spLocks noGrp="1"/>
          </p:cNvSpPr>
          <p:nvPr>
            <p:ph type="title"/>
          </p:nvPr>
        </p:nvSpPr>
        <p:spPr>
          <a:xfrm>
            <a:off x="457200" y="274638"/>
            <a:ext cx="8229600" cy="1066130"/>
          </a:xfrm>
          <a:blipFill>
            <a:blip r:embed="rId4" cstate="print"/>
            <a:tile tx="0" ty="0" sx="100000" sy="100000" flip="none" algn="tl"/>
          </a:blipFill>
        </p:spPr>
        <p:txBody>
          <a:bodyPr vert="horz" lIns="91440" tIns="45720" rIns="91440" bIns="45720" rtlCol="0" anchor="ctr">
            <a:normAutofit/>
          </a:bodyPr>
          <a:lstStyle/>
          <a:p>
            <a:r>
              <a:rPr lang="el-GR" sz="4000" dirty="0">
                <a:solidFill>
                  <a:srgbClr val="0070C0"/>
                </a:solidFill>
              </a:rPr>
              <a:t>Χρηματοδότηση</a:t>
            </a:r>
          </a:p>
        </p:txBody>
      </p:sp>
    </p:spTree>
    <p:extLst>
      <p:ext uri="{BB962C8B-B14F-4D97-AF65-F5344CB8AC3E}">
        <p14:creationId xmlns:p14="http://schemas.microsoft.com/office/powerpoint/2010/main" val="38103239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722313" y="4406900"/>
            <a:ext cx="7772400" cy="1362075"/>
          </a:xfrm>
          <a:blipFill>
            <a:blip r:embed="rId3" cstate="print"/>
            <a:tile tx="0" ty="0" sx="100000" sy="100000" flip="none" algn="tl"/>
          </a:blipFill>
        </p:spPr>
        <p:txBody>
          <a:bodyPr vert="horz" lIns="91440" tIns="45720" rIns="91440" bIns="45720" rtlCol="0" anchor="ctr">
            <a:normAutofit/>
          </a:bodyPr>
          <a:lstStyle/>
          <a:p>
            <a:r>
              <a:rPr lang="el-GR" cap="none" dirty="0" smtClean="0">
                <a:solidFill>
                  <a:srgbClr val="0070C0"/>
                </a:solidFill>
              </a:rPr>
              <a:t>Σημειώματα</a:t>
            </a:r>
            <a:endParaRPr lang="el-GR" dirty="0">
              <a:solidFill>
                <a:srgbClr val="0070C0"/>
              </a:solidFill>
              <a:latin typeface="+mn-lt"/>
            </a:endParaRPr>
          </a:p>
        </p:txBody>
      </p:sp>
      <p:sp>
        <p:nvSpPr>
          <p:cNvPr id="7" name="Text Placeholder 4"/>
          <p:cNvSpPr>
            <a:spLocks noGrp="1"/>
          </p:cNvSpPr>
          <p:nvPr>
            <p:ph type="body" idx="1"/>
          </p:nvPr>
        </p:nvSpPr>
        <p:spPr>
          <a:xfrm>
            <a:off x="722313" y="2906713"/>
            <a:ext cx="7772400" cy="1500187"/>
          </a:xfrm>
        </p:spPr>
        <p:txBody>
          <a:bodyPr/>
          <a:lstStyle/>
          <a:p>
            <a:endParaRPr lang="el-GR" dirty="0"/>
          </a:p>
        </p:txBody>
      </p:sp>
    </p:spTree>
    <p:extLst>
      <p:ext uri="{BB962C8B-B14F-4D97-AF65-F5344CB8AC3E}">
        <p14:creationId xmlns:p14="http://schemas.microsoft.com/office/powerpoint/2010/main" val="3588364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74638"/>
            <a:ext cx="8208912"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Ιστορικού Εκδόσεων</a:t>
            </a:r>
            <a:r>
              <a:rPr lang="en-US" sz="4000" dirty="0">
                <a:solidFill>
                  <a:srgbClr val="0070C0"/>
                </a:solidFill>
              </a:rPr>
              <a:t> </a:t>
            </a:r>
            <a:r>
              <a:rPr lang="el-GR" sz="4000" dirty="0">
                <a:solidFill>
                  <a:srgbClr val="0070C0"/>
                </a:solidFill>
              </a:rPr>
              <a:t>Έργου</a:t>
            </a:r>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 --</a:t>
            </a:r>
            <a:endParaRPr lang="el-GR" sz="2000" dirty="0"/>
          </a:p>
          <a:p>
            <a:endParaRPr lang="el-GR" sz="2000" dirty="0"/>
          </a:p>
        </p:txBody>
      </p:sp>
    </p:spTree>
    <p:extLst>
      <p:ext uri="{BB962C8B-B14F-4D97-AF65-F5344CB8AC3E}">
        <p14:creationId xmlns:p14="http://schemas.microsoft.com/office/powerpoint/2010/main" val="37173366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Αναφοράς</a:t>
            </a:r>
          </a:p>
        </p:txBody>
      </p:sp>
      <p:sp>
        <p:nvSpPr>
          <p:cNvPr id="11" name="Content Placeholder 2"/>
          <p:cNvSpPr>
            <a:spLocks noGrp="1"/>
          </p:cNvSpPr>
          <p:nvPr>
            <p:ph idx="1"/>
          </p:nvPr>
        </p:nvSpPr>
        <p:spPr>
          <a:xfrm>
            <a:off x="457200" y="1600200"/>
            <a:ext cx="8229600" cy="4525963"/>
          </a:xfrm>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Μαρία Σιδηροπούλου. «</a:t>
            </a:r>
            <a:r>
              <a:rPr lang="el-GR" sz="2000" dirty="0"/>
              <a:t>Μετάφραση και Θέαμα</a:t>
            </a:r>
            <a:r>
              <a:rPr lang="el-GR" sz="2000" dirty="0" smtClean="0"/>
              <a:t>».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4"/>
              </a:rPr>
              <a:t>http</a:t>
            </a:r>
            <a:r>
              <a:rPr lang="en-US" sz="2000" dirty="0">
                <a:hlinkClick r:id="rId4"/>
              </a:rPr>
              <a:t>://opencourses.uoa.gr/courses/ENL3</a:t>
            </a:r>
            <a:r>
              <a:rPr lang="en-US" sz="2000" dirty="0" smtClean="0">
                <a:hlinkClick r:id="rId4"/>
              </a:rPr>
              <a:t>/</a:t>
            </a:r>
            <a:r>
              <a:rPr lang="el-GR" sz="2000" dirty="0" smtClean="0"/>
              <a:t>.</a:t>
            </a:r>
          </a:p>
          <a:p>
            <a:pPr marL="0" indent="0">
              <a:buNone/>
            </a:pPr>
            <a:endParaRPr lang="el-GR" sz="2000" dirty="0"/>
          </a:p>
          <a:p>
            <a:endParaRPr lang="el-GR" sz="2000" dirty="0"/>
          </a:p>
        </p:txBody>
      </p:sp>
    </p:spTree>
    <p:extLst>
      <p:ext uri="{BB962C8B-B14F-4D97-AF65-F5344CB8AC3E}">
        <p14:creationId xmlns:p14="http://schemas.microsoft.com/office/powerpoint/2010/main" val="4089742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2008"/>
            <a:ext cx="8229600" cy="764704"/>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Αδειοδότησης</a:t>
            </a:r>
          </a:p>
        </p:txBody>
      </p:sp>
      <p:sp>
        <p:nvSpPr>
          <p:cNvPr id="7" name="Content Placeholder 2"/>
          <p:cNvSpPr>
            <a:spLocks noGrp="1"/>
          </p:cNvSpPr>
          <p:nvPr>
            <p:ph idx="1"/>
          </p:nvPr>
        </p:nvSpPr>
        <p:spPr>
          <a:xfrm>
            <a:off x="107504" y="836713"/>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8"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7670" y="2492896"/>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504" y="2996952"/>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dirty="0" smtClean="0"/>
          </a:p>
          <a:p>
            <a:endParaRPr lang="el-GR" sz="1050"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728178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Aims of unit 3</a:t>
            </a:r>
            <a:endParaRPr lang="el-GR" sz="4000" dirty="0">
              <a:solidFill>
                <a:schemeClr val="accent1"/>
              </a:solidFill>
            </a:endParaRPr>
          </a:p>
        </p:txBody>
      </p:sp>
      <p:sp>
        <p:nvSpPr>
          <p:cNvPr id="3" name="Content Placeholder 2"/>
          <p:cNvSpPr>
            <a:spLocks noGrp="1"/>
          </p:cNvSpPr>
          <p:nvPr>
            <p:ph idx="1"/>
          </p:nvPr>
        </p:nvSpPr>
        <p:spPr>
          <a:xfrm>
            <a:off x="395536" y="2132856"/>
            <a:ext cx="8229600" cy="3917032"/>
          </a:xfrm>
        </p:spPr>
        <p:txBody>
          <a:bodyPr>
            <a:normAutofit/>
          </a:bodyPr>
          <a:lstStyle/>
          <a:p>
            <a:r>
              <a:rPr lang="en-US" dirty="0" smtClean="0"/>
              <a:t>To enhance translator trainees’ awareness of types of factors affecting stage translation practice</a:t>
            </a:r>
          </a:p>
          <a:p>
            <a:r>
              <a:rPr lang="en-US" dirty="0" smtClean="0"/>
              <a:t>To raise awareness of the importance of translators’ interfering with incongruous scripts  to generate </a:t>
            </a:r>
            <a:r>
              <a:rPr lang="en-US" dirty="0" err="1" smtClean="0"/>
              <a:t>humour</a:t>
            </a:r>
            <a:r>
              <a:rPr lang="en-US" dirty="0" smtClean="0"/>
              <a:t> appealing to a target audience</a:t>
            </a:r>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Διατήρηση Σημειωμάτων</a:t>
            </a:r>
          </a:p>
        </p:txBody>
      </p:sp>
      <p:sp>
        <p:nvSpPr>
          <p:cNvPr id="7" name="Content Placeholder 2"/>
          <p:cNvSpPr>
            <a:spLocks noGrp="1"/>
          </p:cNvSpPr>
          <p:nvPr>
            <p:ph idx="1"/>
          </p:nvPr>
        </p:nvSpPr>
        <p:spPr>
          <a:xfrm>
            <a:off x="457200" y="1600200"/>
            <a:ext cx="8229600" cy="4525963"/>
          </a:xfrm>
        </p:spPr>
        <p:txBody>
          <a:bodyPr>
            <a:normAutofit/>
          </a:bodyPr>
          <a:lstStyle/>
          <a:p>
            <a:pPr marL="0" indent="0">
              <a:buNone/>
            </a:pPr>
            <a:r>
              <a:rPr lang="el-GR" sz="2400" dirty="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sz="2000" dirty="0" smtClean="0"/>
              <a:t>το Σημείωμα Αναφοράς</a:t>
            </a:r>
          </a:p>
          <a:p>
            <a:pPr lvl="1">
              <a:buFont typeface="Wingdings" panose="05000000000000000000" pitchFamily="2" charset="2"/>
              <a:buChar char="§"/>
            </a:pPr>
            <a:r>
              <a:rPr lang="el-GR" sz="2000" dirty="0" smtClean="0"/>
              <a:t>το Σημείωμα </a:t>
            </a:r>
            <a:r>
              <a:rPr lang="el-GR" sz="2000" dirty="0" err="1" smtClean="0"/>
              <a:t>Αδειοδότησης</a:t>
            </a:r>
            <a:endParaRPr lang="el-GR" sz="2000" dirty="0" smtClean="0"/>
          </a:p>
          <a:p>
            <a:pPr lvl="1">
              <a:buFont typeface="Wingdings" panose="05000000000000000000" pitchFamily="2" charset="2"/>
              <a:buChar char="§"/>
            </a:pPr>
            <a:r>
              <a:rPr lang="el-GR" sz="2000" dirty="0" smtClean="0"/>
              <a:t>τη δήλωση Διατήρησης Σημειωμάτων</a:t>
            </a:r>
          </a:p>
          <a:p>
            <a:pPr lvl="1">
              <a:buFont typeface="Wingdings" panose="05000000000000000000" pitchFamily="2" charset="2"/>
              <a:buChar char="§"/>
            </a:pPr>
            <a:r>
              <a:rPr lang="el-GR" sz="2000" dirty="0" smtClean="0"/>
              <a:t>το Σημείωμα Χρήσης Έργων Τρίτων (εφόσον υπάρχει)</a:t>
            </a:r>
          </a:p>
          <a:p>
            <a:pPr marL="0" indent="0">
              <a:buNone/>
            </a:pPr>
            <a:r>
              <a:rPr lang="el-GR" sz="2400" dirty="0" smtClean="0"/>
              <a:t>μαζί με τους συνοδευόμενους </a:t>
            </a:r>
            <a:r>
              <a:rPr lang="el-GR" sz="2400" dirty="0" err="1" smtClean="0"/>
              <a:t>υπερσυνδέσμους</a:t>
            </a:r>
            <a:r>
              <a:rPr lang="el-GR" sz="2400" dirty="0" smtClean="0"/>
              <a:t>.</a:t>
            </a:r>
          </a:p>
          <a:p>
            <a:endParaRPr lang="el-GR" sz="2000" dirty="0"/>
          </a:p>
        </p:txBody>
      </p:sp>
    </p:spTree>
    <p:extLst>
      <p:ext uri="{BB962C8B-B14F-4D97-AF65-F5344CB8AC3E}">
        <p14:creationId xmlns:p14="http://schemas.microsoft.com/office/powerpoint/2010/main" val="4809141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dirty="0"/>
              <a:t>Εικόνα 1: </a:t>
            </a:r>
            <a:r>
              <a:rPr lang="en-US" sz="2000" dirty="0"/>
              <a:t>Book cover: </a:t>
            </a:r>
            <a:r>
              <a:rPr lang="en-US" sz="2000" dirty="0" err="1"/>
              <a:t>Sidiropoulou</a:t>
            </a:r>
            <a:r>
              <a:rPr lang="en-US" sz="2000" dirty="0"/>
              <a:t> Maria, 2012/2013, Translating Identities on Stage and Screen – Pragmatic perspectives and </a:t>
            </a:r>
            <a:r>
              <a:rPr lang="en-US" sz="2000" dirty="0" err="1"/>
              <a:t>discoursal</a:t>
            </a:r>
            <a:r>
              <a:rPr lang="en-US" sz="2000" dirty="0"/>
              <a:t> tendencies, Newcastle-upon-Tyne: Cambridge Scholars. Copyright © 2015 Cambridge Scholars Publishing. All rights reserved.</a:t>
            </a:r>
            <a:r>
              <a:rPr lang="el-GR" sz="2000" dirty="0"/>
              <a:t> </a:t>
            </a:r>
            <a:r>
              <a:rPr lang="en-US" sz="2000" dirty="0">
                <a:solidFill>
                  <a:srgbClr val="FF0000"/>
                </a:solidFill>
                <a:hlinkClick r:id="rId3"/>
              </a:rPr>
              <a:t>http://www.cambridgescholars.com/translating-identities-on-stage-and-screen-18</a:t>
            </a:r>
            <a:r>
              <a:rPr lang="en-US" sz="2000" dirty="0">
                <a:solidFill>
                  <a:srgbClr val="FF0000"/>
                </a:solidFill>
              </a:rPr>
              <a:t>.</a:t>
            </a:r>
            <a:r>
              <a:rPr lang="el-GR" sz="2000" dirty="0">
                <a:solidFill>
                  <a:srgbClr val="FF0000"/>
                </a:solidFill>
              </a:rPr>
              <a:t> </a:t>
            </a:r>
          </a:p>
          <a:p>
            <a:pPr marL="0" indent="0">
              <a:buNone/>
            </a:pPr>
            <a:r>
              <a:rPr lang="el-GR" sz="2000" dirty="0" smtClean="0"/>
              <a:t>Βίντεο 1: </a:t>
            </a:r>
            <a:r>
              <a:rPr lang="en-US" sz="2000" dirty="0" err="1" smtClean="0"/>
              <a:t>Sidiropoulou</a:t>
            </a:r>
            <a:r>
              <a:rPr lang="en-US" sz="2000" dirty="0"/>
              <a:t>, Maria, </a:t>
            </a:r>
            <a:r>
              <a:rPr lang="en-US" sz="2000" dirty="0" smtClean="0"/>
              <a:t>201</a:t>
            </a:r>
            <a:r>
              <a:rPr lang="el-GR" sz="2000" dirty="0" smtClean="0"/>
              <a:t>4</a:t>
            </a:r>
            <a:r>
              <a:rPr lang="en-US" sz="2000" dirty="0" smtClean="0"/>
              <a:t>, Translation and spectacle, Unit </a:t>
            </a:r>
            <a:r>
              <a:rPr lang="en-US" sz="2000" dirty="0" smtClean="0"/>
              <a:t>3 </a:t>
            </a:r>
            <a:r>
              <a:rPr lang="en-US" sz="2000" dirty="0" smtClean="0"/>
              <a:t>. </a:t>
            </a:r>
            <a:r>
              <a:rPr lang="el-GR" sz="2000" dirty="0" smtClean="0"/>
              <a:t> Άδεια </a:t>
            </a:r>
            <a:r>
              <a:rPr lang="el-GR" sz="2000" dirty="0"/>
              <a:t>χρήσης </a:t>
            </a:r>
            <a:r>
              <a:rPr lang="el-GR" sz="2000" dirty="0" err="1"/>
              <a:t>Creative</a:t>
            </a:r>
            <a:r>
              <a:rPr lang="el-GR" sz="2000" dirty="0"/>
              <a:t> </a:t>
            </a:r>
            <a:r>
              <a:rPr lang="el-GR" sz="2000" dirty="0" err="1"/>
              <a:t>Commons</a:t>
            </a:r>
            <a:r>
              <a:rPr lang="el-GR" sz="2000" dirty="0"/>
              <a:t> Αναφορά, Μη Εμπορική Χρήση Παρόμοια Διανομή 4.0 [1] ή μεταγενέστερη, Διεθνής </a:t>
            </a:r>
            <a:r>
              <a:rPr lang="el-GR" sz="2000" dirty="0" smtClean="0"/>
              <a:t>Έκδοση</a:t>
            </a:r>
            <a:r>
              <a:rPr lang="en-US" sz="2000" dirty="0" smtClean="0"/>
              <a:t>.</a:t>
            </a:r>
            <a:endParaRPr lang="el-GR" sz="2000" dirty="0"/>
          </a:p>
        </p:txBody>
      </p:sp>
      <p:sp>
        <p:nvSpPr>
          <p:cNvPr id="5" name="Title 1"/>
          <p:cNvSpPr>
            <a:spLocks noGrp="1"/>
          </p:cNvSpPr>
          <p:nvPr>
            <p:ph type="title"/>
          </p:nvPr>
        </p:nvSpPr>
        <p:spPr>
          <a:xfrm>
            <a:off x="467544" y="269776"/>
            <a:ext cx="8208912" cy="1143000"/>
          </a:xfrm>
          <a:blipFill>
            <a:blip r:embed="rId4"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Χρήσης Έργων </a:t>
            </a:r>
            <a:r>
              <a:rPr lang="el-GR" sz="4000" dirty="0" smtClean="0">
                <a:solidFill>
                  <a:srgbClr val="0070C0"/>
                </a:solidFill>
              </a:rPr>
              <a:t>Τρίτων</a:t>
            </a:r>
            <a:endParaRPr lang="el-GR" sz="4000" dirty="0">
              <a:solidFill>
                <a:srgbClr val="0070C0"/>
              </a:solidFill>
            </a:endParaRPr>
          </a:p>
        </p:txBody>
      </p:sp>
    </p:spTree>
    <p:extLst>
      <p:ext uri="{BB962C8B-B14F-4D97-AF65-F5344CB8AC3E}">
        <p14:creationId xmlns:p14="http://schemas.microsoft.com/office/powerpoint/2010/main" val="688990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4000" dirty="0" smtClean="0">
                <a:solidFill>
                  <a:schemeClr val="accent1"/>
                </a:solidFill>
              </a:rPr>
              <a:t>Contents of unit 3</a:t>
            </a:r>
            <a:endParaRPr lang="el-GR" sz="4000" dirty="0">
              <a:solidFill>
                <a:schemeClr val="accent1"/>
              </a:solidFill>
            </a:endParaRPr>
          </a:p>
        </p:txBody>
      </p:sp>
      <p:sp>
        <p:nvSpPr>
          <p:cNvPr id="3" name="Content Placeholder 2"/>
          <p:cNvSpPr>
            <a:spLocks noGrp="1"/>
          </p:cNvSpPr>
          <p:nvPr>
            <p:ph idx="1"/>
          </p:nvPr>
        </p:nvSpPr>
        <p:spPr/>
        <p:txBody>
          <a:bodyPr>
            <a:normAutofit/>
          </a:bodyPr>
          <a:lstStyle/>
          <a:p>
            <a:r>
              <a:rPr lang="en-US" sz="2800" dirty="0" err="1" smtClean="0"/>
              <a:t>humour</a:t>
            </a:r>
            <a:r>
              <a:rPr lang="en-US" sz="2800" dirty="0" smtClean="0"/>
              <a:t> theory</a:t>
            </a:r>
          </a:p>
          <a:p>
            <a:r>
              <a:rPr lang="en-US" sz="2800" dirty="0" err="1" smtClean="0"/>
              <a:t>Raskin’s</a:t>
            </a:r>
            <a:r>
              <a:rPr lang="en-US" sz="2800" dirty="0" smtClean="0"/>
              <a:t> SSTH</a:t>
            </a:r>
          </a:p>
          <a:p>
            <a:r>
              <a:rPr lang="en-US" sz="2800" dirty="0" smtClean="0"/>
              <a:t>incongruous scripts</a:t>
            </a:r>
          </a:p>
          <a:p>
            <a:r>
              <a:rPr lang="en-US" sz="2800" dirty="0" smtClean="0"/>
              <a:t>semantic oppositions</a:t>
            </a:r>
          </a:p>
          <a:p>
            <a:r>
              <a:rPr lang="en-US" sz="2800" dirty="0" smtClean="0"/>
              <a:t>data description: shifting scripts across versions</a:t>
            </a:r>
          </a:p>
          <a:p>
            <a:r>
              <a:rPr lang="en-US" sz="2800" dirty="0" smtClean="0"/>
              <a:t>factors affecting stage translation practice: changing needs and interests of the receiving culture, preference in theatre tradition, translator individuality</a:t>
            </a:r>
          </a:p>
          <a:p>
            <a:endParaRPr lang="en-US" sz="2800" dirty="0" smtClean="0">
              <a:solidFill>
                <a:schemeClr val="tx2">
                  <a:lumMod val="60000"/>
                  <a:lumOff val="40000"/>
                </a:schemeClr>
              </a:solidFill>
            </a:endParaRPr>
          </a:p>
        </p:txBody>
      </p:sp>
    </p:spTree>
    <p:extLst>
      <p:ext uri="{BB962C8B-B14F-4D97-AF65-F5344CB8AC3E}">
        <p14:creationId xmlns:p14="http://schemas.microsoft.com/office/powerpoint/2010/main" val="3038295241"/>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1763688" y="548680"/>
            <a:ext cx="3528392" cy="1143000"/>
          </a:xfrm>
          <a:blipFill>
            <a:blip r:embed="rId3" cstate="print"/>
            <a:tile tx="0" ty="0" sx="100000" sy="100000" flip="none" algn="tl"/>
          </a:blipFill>
        </p:spPr>
        <p:txBody>
          <a:bodyPr>
            <a:noAutofit/>
          </a:bodyPr>
          <a:lstStyle/>
          <a:p>
            <a:r>
              <a:rPr lang="en-US" sz="4000" dirty="0" smtClean="0">
                <a:solidFill>
                  <a:schemeClr val="tx2">
                    <a:lumMod val="60000"/>
                    <a:lumOff val="40000"/>
                  </a:schemeClr>
                </a:solidFill>
              </a:rPr>
              <a:t>The plot</a:t>
            </a:r>
            <a:endParaRPr lang="el-GR" sz="4000" b="1" dirty="0">
              <a:solidFill>
                <a:schemeClr val="tx2">
                  <a:lumMod val="60000"/>
                  <a:lumOff val="40000"/>
                </a:schemeClr>
              </a:solidFill>
            </a:endParaRPr>
          </a:p>
        </p:txBody>
      </p:sp>
      <p:sp>
        <p:nvSpPr>
          <p:cNvPr id="8" name="Θέση περιεχομένου 7"/>
          <p:cNvSpPr>
            <a:spLocks noGrp="1"/>
          </p:cNvSpPr>
          <p:nvPr>
            <p:ph idx="1"/>
          </p:nvPr>
        </p:nvSpPr>
        <p:spPr>
          <a:xfrm>
            <a:off x="467544" y="1412776"/>
            <a:ext cx="8435280" cy="4565104"/>
          </a:xfrm>
        </p:spPr>
        <p:txBody>
          <a:bodyPr>
            <a:normAutofit fontScale="62500" lnSpcReduction="20000"/>
          </a:bodyPr>
          <a:lstStyle/>
          <a:p>
            <a:pPr>
              <a:buNone/>
            </a:pPr>
            <a:r>
              <a:rPr lang="en-US" sz="3800" dirty="0" smtClean="0"/>
              <a:t>     </a:t>
            </a:r>
          </a:p>
          <a:p>
            <a:pPr>
              <a:buNone/>
            </a:pPr>
            <a:r>
              <a:rPr lang="en-US" sz="3800" dirty="0" smtClean="0"/>
              <a:t>A group of Athenian tradesmen, led by Peter Quince, are planning to perform a play, 'The Tragedy of </a:t>
            </a:r>
            <a:r>
              <a:rPr lang="en-US" sz="3800" dirty="0" err="1" smtClean="0"/>
              <a:t>Pyramus</a:t>
            </a:r>
            <a:r>
              <a:rPr lang="en-US" sz="3800" dirty="0" smtClean="0"/>
              <a:t> and </a:t>
            </a:r>
            <a:r>
              <a:rPr lang="en-US" sz="3800" dirty="0" err="1" smtClean="0"/>
              <a:t>Thisbe</a:t>
            </a:r>
            <a:r>
              <a:rPr lang="en-US" sz="3800" dirty="0" smtClean="0"/>
              <a:t>' in celebration of the Duke's wedding. They decide to rehearse in the same forest. Oberon and </a:t>
            </a:r>
            <a:r>
              <a:rPr lang="en-US" sz="3800" dirty="0" err="1" smtClean="0"/>
              <a:t>Titania</a:t>
            </a:r>
            <a:r>
              <a:rPr lang="en-US" sz="3800" dirty="0" smtClean="0"/>
              <a:t>, fairy rulers of the forest, have </a:t>
            </a:r>
            <a:r>
              <a:rPr lang="en-US" sz="3800" dirty="0" err="1" smtClean="0"/>
              <a:t>quarelled</a:t>
            </a:r>
            <a:r>
              <a:rPr lang="en-US" sz="3800" dirty="0" smtClean="0"/>
              <a:t> over </a:t>
            </a:r>
            <a:r>
              <a:rPr lang="en-US" sz="3800" dirty="0" err="1" smtClean="0"/>
              <a:t>Titania's</a:t>
            </a:r>
            <a:r>
              <a:rPr lang="en-US" sz="3800" dirty="0" smtClean="0"/>
              <a:t> refusal to give up her boy page to Oberon. He sends Puck to find a magic plant, the juice of which, squeezed on the eyes of someone asleep, will cause them to fall in love with the first creature they see on waking. Oberon uses the juice on </a:t>
            </a:r>
            <a:r>
              <a:rPr lang="en-US" sz="3800" dirty="0" err="1" smtClean="0"/>
              <a:t>Titania</a:t>
            </a:r>
            <a:r>
              <a:rPr lang="en-US" sz="3800" dirty="0" smtClean="0"/>
              <a:t> and she falls rapturously in love with Bottom, one of the tradesmen who has been bewitched by Puck. Oberon also tells Puck to use it on Demetrius, so that he will fall in love with Helena, but Puck, mistaking the two Athenian youths, uses it on Lysander instead, who promptly falls in love with Helena...</a:t>
            </a:r>
            <a:endParaRPr lang="el-GR" sz="3800" dirty="0"/>
          </a:p>
        </p:txBody>
      </p:sp>
      <p:pic>
        <p:nvPicPr>
          <p:cNvPr id="4" name="Picture 3" descr="https://encrypted-tbn2.gstatic.com/images?q=tbn:ANd9GcTGKLfqHu_xND-F8zruaoehAwPH_kgZwp7ILRBMwM4zUYaCwO_c"/>
          <p:cNvPicPr/>
          <p:nvPr/>
        </p:nvPicPr>
        <p:blipFill>
          <a:blip r:embed="rId4" cstate="print"/>
          <a:srcRect/>
          <a:stretch>
            <a:fillRect/>
          </a:stretch>
        </p:blipFill>
        <p:spPr bwMode="auto">
          <a:xfrm>
            <a:off x="5652120" y="548680"/>
            <a:ext cx="2448272" cy="1224136"/>
          </a:xfrm>
          <a:prstGeom prst="rect">
            <a:avLst/>
          </a:prstGeom>
          <a:noFill/>
          <a:ln w="9525">
            <a:noFill/>
            <a:miter lim="800000"/>
            <a:headEnd/>
            <a:tailEnd/>
          </a:ln>
        </p:spPr>
      </p:pic>
      <p:sp>
        <p:nvSpPr>
          <p:cNvPr id="5" name="Rectangle 4"/>
          <p:cNvSpPr/>
          <p:nvPr/>
        </p:nvSpPr>
        <p:spPr>
          <a:xfrm>
            <a:off x="827584" y="5949280"/>
            <a:ext cx="6768752" cy="369332"/>
          </a:xfrm>
          <a:prstGeom prst="rect">
            <a:avLst/>
          </a:prstGeom>
        </p:spPr>
        <p:txBody>
          <a:bodyPr wrap="square">
            <a:spAutoFit/>
          </a:bodyPr>
          <a:lstStyle/>
          <a:p>
            <a:r>
              <a:rPr lang="en-US" dirty="0" smtClean="0">
                <a:hlinkClick r:id="rId5"/>
              </a:rPr>
              <a:t>http://www.crescent-theatre.co.uk/Y2008/tour-msnd.html</a:t>
            </a:r>
            <a:r>
              <a:rPr lang="en-US" dirty="0" smtClean="0"/>
              <a:t>   </a:t>
            </a:r>
            <a:endParaRPr lang="el-GR" dirty="0"/>
          </a:p>
        </p:txBody>
      </p:sp>
      <p:sp>
        <p:nvSpPr>
          <p:cNvPr id="6" name="Rectangle 5"/>
          <p:cNvSpPr/>
          <p:nvPr/>
        </p:nvSpPr>
        <p:spPr>
          <a:xfrm>
            <a:off x="6516216" y="5949280"/>
            <a:ext cx="1326710" cy="338554"/>
          </a:xfrm>
          <a:prstGeom prst="rect">
            <a:avLst/>
          </a:prstGeom>
        </p:spPr>
        <p:txBody>
          <a:bodyPr wrap="none">
            <a:spAutoFit/>
          </a:bodyPr>
          <a:lstStyle/>
          <a:p>
            <a:r>
              <a:rPr lang="en-US" sz="1600" dirty="0" smtClean="0"/>
              <a:t>Sept 16, 2014</a:t>
            </a:r>
            <a:endParaRPr lang="el-GR" sz="1600" dirty="0"/>
          </a:p>
        </p:txBody>
      </p:sp>
    </p:spTree>
    <p:extLst>
      <p:ext uri="{BB962C8B-B14F-4D97-AF65-F5344CB8AC3E}">
        <p14:creationId xmlns:p14="http://schemas.microsoft.com/office/powerpoint/2010/main" val="1330303003"/>
      </p:ext>
    </p:extLst>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2">
                    <a:lumMod val="60000"/>
                    <a:lumOff val="40000"/>
                  </a:schemeClr>
                </a:solidFill>
              </a:rPr>
              <a:t>Greek versions of </a:t>
            </a:r>
            <a:r>
              <a:rPr lang="en-US" sz="3200" i="1" dirty="0" smtClean="0">
                <a:solidFill>
                  <a:schemeClr val="tx2">
                    <a:lumMod val="60000"/>
                    <a:lumOff val="40000"/>
                  </a:schemeClr>
                </a:solidFill>
              </a:rPr>
              <a:t>A Midsummer Night’s Dream</a:t>
            </a:r>
            <a:endParaRPr lang="el-GR" sz="3200" i="1" dirty="0">
              <a:solidFill>
                <a:schemeClr val="tx2">
                  <a:lumMod val="60000"/>
                  <a:lumOff val="40000"/>
                </a:schemeClr>
              </a:solidFill>
            </a:endParaRPr>
          </a:p>
        </p:txBody>
      </p:sp>
      <p:graphicFrame>
        <p:nvGraphicFramePr>
          <p:cNvPr id="7" name="Content Placeholder 6" title="Greek versions of A Midsummer Night’s Dream"/>
          <p:cNvGraphicFramePr>
            <a:graphicFrameLocks noGrp="1"/>
          </p:cNvGraphicFramePr>
          <p:nvPr>
            <p:ph sz="half" idx="1"/>
            <p:extLst>
              <p:ext uri="{D42A27DB-BD31-4B8C-83A1-F6EECF244321}">
                <p14:modId xmlns:p14="http://schemas.microsoft.com/office/powerpoint/2010/main" val="1903134414"/>
              </p:ext>
            </p:extLst>
          </p:nvPr>
        </p:nvGraphicFramePr>
        <p:xfrm>
          <a:off x="683567" y="1700808"/>
          <a:ext cx="8064897" cy="3474720"/>
        </p:xfrm>
        <a:graphic>
          <a:graphicData uri="http://schemas.openxmlformats.org/drawingml/2006/table">
            <a:tbl>
              <a:tblPr firstRow="1" bandRow="1">
                <a:tableStyleId>{5C22544A-7EE6-4342-B048-85BDC9FD1C3A}</a:tableStyleId>
              </a:tblPr>
              <a:tblGrid>
                <a:gridCol w="1008113"/>
                <a:gridCol w="2520280"/>
                <a:gridCol w="2088232"/>
                <a:gridCol w="2448272"/>
              </a:tblGrid>
              <a:tr h="370840">
                <a:tc>
                  <a:txBody>
                    <a:bodyPr/>
                    <a:lstStyle/>
                    <a:p>
                      <a:r>
                        <a:rPr lang="en-US" b="0" dirty="0" smtClean="0"/>
                        <a:t>Version</a:t>
                      </a:r>
                      <a:endParaRPr lang="el-GR" b="0" dirty="0"/>
                    </a:p>
                  </a:txBody>
                  <a:tcPr/>
                </a:tc>
                <a:tc>
                  <a:txBody>
                    <a:bodyPr/>
                    <a:lstStyle/>
                    <a:p>
                      <a:r>
                        <a:rPr lang="en-US" dirty="0" smtClean="0"/>
                        <a:t>Target title, year</a:t>
                      </a:r>
                      <a:endParaRPr lang="el-GR" dirty="0"/>
                    </a:p>
                  </a:txBody>
                  <a:tcPr/>
                </a:tc>
                <a:tc>
                  <a:txBody>
                    <a:bodyPr/>
                    <a:lstStyle/>
                    <a:p>
                      <a:r>
                        <a:rPr lang="en-US" dirty="0" smtClean="0"/>
                        <a:t>Staged/performed  at</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Translator/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director</a:t>
                      </a:r>
                      <a:endParaRPr lang="el-GR" dirty="0" smtClean="0"/>
                    </a:p>
                  </a:txBody>
                  <a:tcPr/>
                </a:tc>
              </a:tr>
              <a:tr h="370840">
                <a:tc>
                  <a:txBody>
                    <a:bodyPr/>
                    <a:lstStyle/>
                    <a:p>
                      <a:r>
                        <a:rPr lang="en-US" dirty="0" smtClean="0"/>
                        <a:t>a</a:t>
                      </a:r>
                      <a:endParaRPr lang="el-GR" dirty="0"/>
                    </a:p>
                  </a:txBody>
                  <a:tcPr/>
                </a:tc>
                <a:tc>
                  <a:txBody>
                    <a:bodyPr/>
                    <a:lstStyle/>
                    <a:p>
                      <a:r>
                        <a:rPr lang="el-GR" sz="1800" i="1" kern="1200" baseline="0" dirty="0" smtClean="0">
                          <a:solidFill>
                            <a:schemeClr val="dk1"/>
                          </a:solidFill>
                          <a:latin typeface="+mn-lt"/>
                          <a:ea typeface="+mn-ea"/>
                          <a:cs typeface="+mn-cs"/>
                        </a:rPr>
                        <a:t>Όνειρο Καλοκαιριάτικης</a:t>
                      </a:r>
                    </a:p>
                    <a:p>
                      <a:r>
                        <a:rPr lang="el-GR" sz="1800" i="1" kern="1200" baseline="0" dirty="0" smtClean="0">
                          <a:solidFill>
                            <a:schemeClr val="dk1"/>
                          </a:solidFill>
                          <a:latin typeface="+mn-lt"/>
                          <a:ea typeface="+mn-ea"/>
                          <a:cs typeface="+mn-cs"/>
                        </a:rPr>
                        <a:t>Νύχτας, 1952</a:t>
                      </a:r>
                      <a:endParaRPr lang="el-GR" dirty="0"/>
                    </a:p>
                  </a:txBody>
                  <a:tcPr/>
                </a:tc>
                <a:tc>
                  <a:txBody>
                    <a:bodyPr/>
                    <a:lstStyle/>
                    <a:p>
                      <a:r>
                        <a:rPr lang="en-US" dirty="0" smtClean="0"/>
                        <a:t>National Theatre</a:t>
                      </a:r>
                      <a:endParaRPr lang="el-GR" dirty="0"/>
                    </a:p>
                  </a:txBody>
                  <a:tcPr/>
                </a:tc>
                <a:tc>
                  <a:txBody>
                    <a:bodyPr/>
                    <a:lstStyle/>
                    <a:p>
                      <a:r>
                        <a:rPr lang="el-GR" sz="1800" kern="1200" baseline="0" dirty="0" smtClean="0">
                          <a:solidFill>
                            <a:schemeClr val="dk1"/>
                          </a:solidFill>
                          <a:latin typeface="+mn-lt"/>
                          <a:ea typeface="+mn-ea"/>
                          <a:cs typeface="+mn-cs"/>
                        </a:rPr>
                        <a:t>Υ</a:t>
                      </a:r>
                      <a:r>
                        <a:rPr lang="en-US" sz="1800" kern="1200" baseline="0" dirty="0" err="1" smtClean="0">
                          <a:solidFill>
                            <a:schemeClr val="dk1"/>
                          </a:solidFill>
                          <a:latin typeface="+mn-lt"/>
                          <a:ea typeface="+mn-ea"/>
                          <a:cs typeface="+mn-cs"/>
                        </a:rPr>
                        <a:t>iannis</a:t>
                      </a:r>
                      <a:r>
                        <a:rPr lang="en-US" sz="1800" kern="1200" baseline="0" dirty="0" smtClean="0">
                          <a:solidFill>
                            <a:schemeClr val="dk1"/>
                          </a:solidFill>
                          <a:latin typeface="+mn-lt"/>
                          <a:ea typeface="+mn-ea"/>
                          <a:cs typeface="+mn-cs"/>
                        </a:rPr>
                        <a:t> Economides/</a:t>
                      </a:r>
                    </a:p>
                    <a:p>
                      <a:r>
                        <a:rPr lang="en-US" sz="1800" kern="1200" baseline="0" dirty="0" err="1" smtClean="0">
                          <a:solidFill>
                            <a:schemeClr val="dk1"/>
                          </a:solidFill>
                          <a:latin typeface="+mn-lt"/>
                          <a:ea typeface="+mn-ea"/>
                          <a:cs typeface="+mn-cs"/>
                        </a:rPr>
                        <a:t>Karolos</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Koun</a:t>
                      </a:r>
                      <a:endParaRPr lang="en-US" sz="1800" kern="1200" baseline="0" dirty="0" smtClean="0">
                        <a:solidFill>
                          <a:schemeClr val="dk1"/>
                        </a:solidFill>
                        <a:latin typeface="+mn-lt"/>
                        <a:ea typeface="+mn-ea"/>
                        <a:cs typeface="+mn-cs"/>
                      </a:endParaRPr>
                    </a:p>
                  </a:txBody>
                  <a:tcPr/>
                </a:tc>
              </a:tr>
              <a:tr h="370840">
                <a:tc>
                  <a:txBody>
                    <a:bodyPr/>
                    <a:lstStyle/>
                    <a:p>
                      <a:r>
                        <a:rPr lang="en-US" dirty="0" smtClean="0"/>
                        <a:t>b</a:t>
                      </a:r>
                      <a:endParaRPr lang="el-GR" dirty="0"/>
                    </a:p>
                  </a:txBody>
                  <a:tcPr/>
                </a:tc>
                <a:tc>
                  <a:txBody>
                    <a:bodyPr/>
                    <a:lstStyle/>
                    <a:p>
                      <a:r>
                        <a:rPr lang="el-GR" sz="1800" i="1" kern="1200" baseline="0" dirty="0" smtClean="0">
                          <a:solidFill>
                            <a:schemeClr val="dk1"/>
                          </a:solidFill>
                          <a:latin typeface="+mn-lt"/>
                          <a:ea typeface="+mn-ea"/>
                          <a:cs typeface="+mn-cs"/>
                        </a:rPr>
                        <a:t>Όνειρο Καλοκαιρινής Νύχτας, 1956</a:t>
                      </a:r>
                      <a:endParaRPr lang="el-GR" dirty="0"/>
                    </a:p>
                  </a:txBody>
                  <a:tcPr/>
                </a:tc>
                <a:tc>
                  <a:txBody>
                    <a:bodyPr/>
                    <a:lstStyle/>
                    <a:p>
                      <a:r>
                        <a:rPr lang="en-US" sz="1800" kern="1200" baseline="0" dirty="0" smtClean="0">
                          <a:solidFill>
                            <a:schemeClr val="dk1"/>
                          </a:solidFill>
                          <a:latin typeface="+mn-lt"/>
                          <a:ea typeface="+mn-ea"/>
                          <a:cs typeface="+mn-cs"/>
                        </a:rPr>
                        <a:t>National Garden</a:t>
                      </a:r>
                      <a:endParaRPr lang="el-GR" dirty="0"/>
                    </a:p>
                  </a:txBody>
                  <a:tcPr/>
                </a:tc>
                <a:tc>
                  <a:txBody>
                    <a:bodyPr/>
                    <a:lstStyle/>
                    <a:p>
                      <a:r>
                        <a:rPr lang="en-US" sz="1800" kern="1200" baseline="0" dirty="0" err="1" smtClean="0">
                          <a:solidFill>
                            <a:schemeClr val="dk1"/>
                          </a:solidFill>
                          <a:latin typeface="+mn-lt"/>
                          <a:ea typeface="+mn-ea"/>
                          <a:cs typeface="+mn-cs"/>
                        </a:rPr>
                        <a:t>Vassilis</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Rotas</a:t>
                      </a:r>
                      <a:r>
                        <a:rPr lang="en-US" sz="1800" kern="1200" baseline="0" dirty="0" smtClean="0">
                          <a:solidFill>
                            <a:schemeClr val="dk1"/>
                          </a:solidFill>
                          <a:latin typeface="+mn-lt"/>
                          <a:ea typeface="+mn-ea"/>
                          <a:cs typeface="+mn-cs"/>
                        </a:rPr>
                        <a:t>/</a:t>
                      </a:r>
                      <a:r>
                        <a:rPr lang="en-US" sz="1800" kern="1200" baseline="0" dirty="0" err="1" smtClean="0">
                          <a:solidFill>
                            <a:schemeClr val="dk1"/>
                          </a:solidFill>
                          <a:latin typeface="+mn-lt"/>
                          <a:ea typeface="+mn-ea"/>
                          <a:cs typeface="+mn-cs"/>
                        </a:rPr>
                        <a:t>Dinos</a:t>
                      </a:r>
                      <a:r>
                        <a:rPr lang="en-US" sz="1800" kern="1200" baseline="0" dirty="0" smtClean="0">
                          <a:solidFill>
                            <a:schemeClr val="dk1"/>
                          </a:solidFill>
                          <a:latin typeface="+mn-lt"/>
                          <a:ea typeface="+mn-ea"/>
                          <a:cs typeface="+mn-cs"/>
                        </a:rPr>
                        <a:t> Giannopoulos</a:t>
                      </a:r>
                      <a:endParaRPr lang="el-GR" dirty="0"/>
                    </a:p>
                  </a:txBody>
                  <a:tcPr/>
                </a:tc>
              </a:tr>
              <a:tr h="370840">
                <a:tc>
                  <a:txBody>
                    <a:bodyPr/>
                    <a:lstStyle/>
                    <a:p>
                      <a:r>
                        <a:rPr lang="en-US" dirty="0" smtClean="0"/>
                        <a:t>c</a:t>
                      </a:r>
                      <a:endParaRPr lang="el-GR" dirty="0"/>
                    </a:p>
                  </a:txBody>
                  <a:tcPr/>
                </a:tc>
                <a:tc>
                  <a:txBody>
                    <a:bodyPr/>
                    <a:lstStyle/>
                    <a:p>
                      <a:r>
                        <a:rPr lang="el-GR" sz="1800" i="1" kern="1200" baseline="0" dirty="0" smtClean="0">
                          <a:solidFill>
                            <a:schemeClr val="dk1"/>
                          </a:solidFill>
                          <a:latin typeface="+mn-lt"/>
                          <a:ea typeface="+mn-ea"/>
                          <a:cs typeface="+mn-cs"/>
                        </a:rPr>
                        <a:t>Όνειρο Θερινής Νύχτας,</a:t>
                      </a:r>
                    </a:p>
                    <a:p>
                      <a:r>
                        <a:rPr lang="el-GR" sz="1800" kern="1200" baseline="0" dirty="0" smtClean="0">
                          <a:solidFill>
                            <a:schemeClr val="dk1"/>
                          </a:solidFill>
                          <a:latin typeface="+mn-lt"/>
                          <a:ea typeface="+mn-ea"/>
                          <a:cs typeface="+mn-cs"/>
                        </a:rPr>
                        <a:t>1991</a:t>
                      </a:r>
                      <a:endParaRPr lang="el-GR"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National Theatre</a:t>
                      </a:r>
                      <a:endParaRPr lang="el-GR" dirty="0" smtClean="0"/>
                    </a:p>
                    <a:p>
                      <a:endParaRPr lang="el-GR" dirty="0"/>
                    </a:p>
                  </a:txBody>
                  <a:tcPr/>
                </a:tc>
                <a:tc>
                  <a:txBody>
                    <a:bodyPr/>
                    <a:lstStyle/>
                    <a:p>
                      <a:r>
                        <a:rPr lang="en-US" sz="1800" kern="1200" baseline="0" dirty="0" err="1" smtClean="0">
                          <a:solidFill>
                            <a:schemeClr val="dk1"/>
                          </a:solidFill>
                          <a:latin typeface="+mn-lt"/>
                          <a:ea typeface="+mn-ea"/>
                          <a:cs typeface="+mn-cs"/>
                        </a:rPr>
                        <a:t>Kostis</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Kolotas</a:t>
                      </a:r>
                      <a:r>
                        <a:rPr lang="en-US" sz="1800" kern="1200" baseline="0" dirty="0" smtClean="0">
                          <a:solidFill>
                            <a:schemeClr val="dk1"/>
                          </a:solidFill>
                          <a:latin typeface="+mn-lt"/>
                          <a:ea typeface="+mn-ea"/>
                          <a:cs typeface="+mn-cs"/>
                        </a:rPr>
                        <a:t>/</a:t>
                      </a:r>
                      <a:r>
                        <a:rPr lang="el-GR" sz="1800" kern="1200" baseline="0" dirty="0" smtClean="0">
                          <a:solidFill>
                            <a:schemeClr val="dk1"/>
                          </a:solidFill>
                          <a:latin typeface="+mn-lt"/>
                          <a:ea typeface="+mn-ea"/>
                          <a:cs typeface="+mn-cs"/>
                        </a:rPr>
                        <a:t>Υ</a:t>
                      </a:r>
                      <a:r>
                        <a:rPr lang="en-US" sz="1800" kern="1200" baseline="0" dirty="0" err="1" smtClean="0">
                          <a:solidFill>
                            <a:schemeClr val="dk1"/>
                          </a:solidFill>
                          <a:latin typeface="+mn-lt"/>
                          <a:ea typeface="+mn-ea"/>
                          <a:cs typeface="+mn-cs"/>
                        </a:rPr>
                        <a:t>iannis</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Karahisarides</a:t>
                      </a:r>
                      <a:endParaRPr lang="el-GR" dirty="0"/>
                    </a:p>
                  </a:txBody>
                  <a:tcPr/>
                </a:tc>
              </a:tr>
              <a:tr h="370840">
                <a:tc>
                  <a:txBody>
                    <a:bodyPr/>
                    <a:lstStyle/>
                    <a:p>
                      <a:r>
                        <a:rPr lang="en-US" dirty="0" smtClean="0"/>
                        <a:t>d</a:t>
                      </a:r>
                      <a:endParaRPr lang="el-GR" dirty="0"/>
                    </a:p>
                  </a:txBody>
                  <a:tcPr/>
                </a:tc>
                <a:tc>
                  <a:txBody>
                    <a:bodyPr/>
                    <a:lstStyle/>
                    <a:p>
                      <a:r>
                        <a:rPr lang="el-GR" sz="1800" i="1" kern="1200" baseline="0" dirty="0" smtClean="0">
                          <a:solidFill>
                            <a:schemeClr val="dk1"/>
                          </a:solidFill>
                          <a:latin typeface="+mn-lt"/>
                          <a:ea typeface="+mn-ea"/>
                          <a:cs typeface="+mn-cs"/>
                        </a:rPr>
                        <a:t>Όνειρο</a:t>
                      </a:r>
                      <a:r>
                        <a:rPr lang="en-US" sz="1800" i="1" kern="1200" baseline="0" dirty="0" smtClean="0">
                          <a:solidFill>
                            <a:schemeClr val="dk1"/>
                          </a:solidFill>
                          <a:latin typeface="+mn-lt"/>
                          <a:ea typeface="+mn-ea"/>
                          <a:cs typeface="+mn-cs"/>
                        </a:rPr>
                        <a:t> </a:t>
                      </a:r>
                      <a:r>
                        <a:rPr lang="el-GR" sz="1800" i="1" kern="1200" baseline="0" dirty="0" smtClean="0">
                          <a:solidFill>
                            <a:schemeClr val="dk1"/>
                          </a:solidFill>
                          <a:latin typeface="+mn-lt"/>
                          <a:ea typeface="+mn-ea"/>
                          <a:cs typeface="+mn-cs"/>
                        </a:rPr>
                        <a:t>Καλοκαιρινής Νύχτας, 1999</a:t>
                      </a:r>
                      <a:endParaRPr lang="el-GR" dirty="0"/>
                    </a:p>
                  </a:txBody>
                  <a:tcPr/>
                </a:tc>
                <a:tc>
                  <a:txBody>
                    <a:bodyPr/>
                    <a:lstStyle/>
                    <a:p>
                      <a:r>
                        <a:rPr lang="en-US" sz="1800" kern="1200" baseline="0" dirty="0" smtClean="0">
                          <a:solidFill>
                            <a:schemeClr val="dk1"/>
                          </a:solidFill>
                          <a:latin typeface="+mn-lt"/>
                          <a:ea typeface="+mn-ea"/>
                          <a:cs typeface="+mn-cs"/>
                        </a:rPr>
                        <a:t>National Theatre</a:t>
                      </a:r>
                      <a:endParaRPr lang="el-GR" dirty="0"/>
                    </a:p>
                  </a:txBody>
                  <a:tcPr/>
                </a:tc>
                <a:tc>
                  <a:txBody>
                    <a:bodyPr/>
                    <a:lstStyle/>
                    <a:p>
                      <a:r>
                        <a:rPr lang="en-US" sz="1800" kern="1200" baseline="0" dirty="0" err="1" smtClean="0">
                          <a:solidFill>
                            <a:schemeClr val="dk1"/>
                          </a:solidFill>
                          <a:latin typeface="+mn-lt"/>
                          <a:ea typeface="+mn-ea"/>
                          <a:cs typeface="+mn-cs"/>
                        </a:rPr>
                        <a:t>Apostolos</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Doxiadis</a:t>
                      </a:r>
                      <a:r>
                        <a:rPr lang="en-US" sz="1800" kern="1200" baseline="0" dirty="0" smtClean="0">
                          <a:solidFill>
                            <a:schemeClr val="dk1"/>
                          </a:solidFill>
                          <a:latin typeface="+mn-lt"/>
                          <a:ea typeface="+mn-ea"/>
                          <a:cs typeface="+mn-cs"/>
                        </a:rPr>
                        <a:t> &amp; Dim. Papadimitriou/ Nikos </a:t>
                      </a:r>
                      <a:r>
                        <a:rPr lang="en-US" sz="1800" kern="1200" baseline="0" dirty="0" err="1" smtClean="0">
                          <a:solidFill>
                            <a:schemeClr val="dk1"/>
                          </a:solidFill>
                          <a:latin typeface="+mn-lt"/>
                          <a:ea typeface="+mn-ea"/>
                          <a:cs typeface="+mn-cs"/>
                        </a:rPr>
                        <a:t>Hatzipapas</a:t>
                      </a:r>
                      <a:endParaRPr lang="el-GR" dirty="0"/>
                    </a:p>
                  </a:txBody>
                  <a:tcPr/>
                </a:tc>
              </a:tr>
            </a:tbl>
          </a:graphicData>
        </a:graphic>
      </p:graphicFrame>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51520" y="332656"/>
            <a:ext cx="8229600" cy="1143000"/>
          </a:xfrm>
          <a:blipFill>
            <a:blip r:embed="rId3" cstate="print"/>
            <a:tile tx="0" ty="0" sx="100000" sy="100000" flip="none" algn="tl"/>
          </a:blipFill>
        </p:spPr>
        <p:txBody>
          <a:bodyPr>
            <a:normAutofit/>
          </a:bodyPr>
          <a:lstStyle/>
          <a:p>
            <a:r>
              <a:rPr lang="en-US" sz="4000" dirty="0" smtClean="0">
                <a:solidFill>
                  <a:schemeClr val="tx2">
                    <a:lumMod val="60000"/>
                    <a:lumOff val="40000"/>
                  </a:schemeClr>
                </a:solidFill>
              </a:rPr>
              <a:t>The translation problem</a:t>
            </a:r>
            <a:endParaRPr lang="el-GR" sz="4000" dirty="0">
              <a:solidFill>
                <a:schemeClr val="tx2">
                  <a:lumMod val="60000"/>
                  <a:lumOff val="40000"/>
                </a:schemeClr>
              </a:solidFill>
            </a:endParaRPr>
          </a:p>
        </p:txBody>
      </p:sp>
      <p:sp>
        <p:nvSpPr>
          <p:cNvPr id="5" name="Θέση περιεχομένου 4"/>
          <p:cNvSpPr>
            <a:spLocks noGrp="1"/>
          </p:cNvSpPr>
          <p:nvPr>
            <p:ph idx="1"/>
          </p:nvPr>
        </p:nvSpPr>
        <p:spPr>
          <a:xfrm>
            <a:off x="467544" y="1916832"/>
            <a:ext cx="8229600" cy="3744416"/>
          </a:xfrm>
        </p:spPr>
        <p:txBody>
          <a:bodyPr>
            <a:noAutofit/>
          </a:bodyPr>
          <a:lstStyle/>
          <a:p>
            <a:pPr>
              <a:buNone/>
            </a:pPr>
            <a:r>
              <a:rPr lang="en-US" sz="2800" dirty="0" smtClean="0"/>
              <a:t>Shakespeare’s plays contain an awful lot of puns, which often don’t impress modern readers. This could be due to several reasons; firstly, like a lot of comedy, puns require a visceral, instinctive reaction. If a joke has to be explained, it loses a lot of its punch, and that’s doubly true of puns. They rely on a sudden link being shown between two ideas which have previously been completely separate. </a:t>
            </a:r>
            <a:endParaRPr lang="el-GR" sz="1400" dirty="0"/>
          </a:p>
        </p:txBody>
      </p:sp>
      <p:sp>
        <p:nvSpPr>
          <p:cNvPr id="7" name="Rectangle 6"/>
          <p:cNvSpPr/>
          <p:nvPr/>
        </p:nvSpPr>
        <p:spPr>
          <a:xfrm>
            <a:off x="899592" y="5733256"/>
            <a:ext cx="5270225" cy="369332"/>
          </a:xfrm>
          <a:prstGeom prst="rect">
            <a:avLst/>
          </a:prstGeom>
        </p:spPr>
        <p:txBody>
          <a:bodyPr wrap="none">
            <a:spAutoFit/>
          </a:bodyPr>
          <a:lstStyle/>
          <a:p>
            <a:r>
              <a:rPr lang="en-US" dirty="0" smtClean="0">
                <a:hlinkClick r:id="rId4"/>
              </a:rPr>
              <a:t>https://suite.io/jem-bloomfield/cn32k4</a:t>
            </a:r>
            <a:r>
              <a:rPr lang="en-US" dirty="0" smtClean="0"/>
              <a:t>  Sept 16, 2014</a:t>
            </a:r>
            <a:endParaRPr lang="el-GR" dirty="0"/>
          </a:p>
        </p:txBody>
      </p:sp>
    </p:spTree>
    <p:extLst>
      <p:ext uri="{BB962C8B-B14F-4D97-AF65-F5344CB8AC3E}">
        <p14:creationId xmlns:p14="http://schemas.microsoft.com/office/powerpoint/2010/main" val="499955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51520" y="332656"/>
            <a:ext cx="8229600" cy="1143000"/>
          </a:xfrm>
          <a:blipFill>
            <a:blip r:embed="rId3" cstate="print"/>
            <a:tile tx="0" ty="0" sx="100000" sy="100000" flip="none" algn="tl"/>
          </a:blipFill>
        </p:spPr>
        <p:txBody>
          <a:bodyPr>
            <a:normAutofit fontScale="90000"/>
          </a:bodyPr>
          <a:lstStyle/>
          <a:p>
            <a:r>
              <a:rPr lang="en-US" sz="4000" dirty="0" err="1" smtClean="0">
                <a:solidFill>
                  <a:schemeClr val="tx2">
                    <a:lumMod val="60000"/>
                    <a:lumOff val="40000"/>
                  </a:schemeClr>
                </a:solidFill>
              </a:rPr>
              <a:t>Humour</a:t>
            </a:r>
            <a:r>
              <a:rPr lang="en-US" sz="4000" dirty="0" smtClean="0">
                <a:solidFill>
                  <a:schemeClr val="tx2">
                    <a:lumMod val="60000"/>
                    <a:lumOff val="40000"/>
                  </a:schemeClr>
                </a:solidFill>
              </a:rPr>
              <a:t> generation and opposing scripts</a:t>
            </a:r>
            <a:endParaRPr lang="el-GR" sz="4000" dirty="0">
              <a:solidFill>
                <a:schemeClr val="tx2">
                  <a:lumMod val="60000"/>
                  <a:lumOff val="40000"/>
                </a:schemeClr>
              </a:solidFill>
            </a:endParaRPr>
          </a:p>
        </p:txBody>
      </p:sp>
      <p:sp>
        <p:nvSpPr>
          <p:cNvPr id="5" name="Θέση περιεχομένου 4"/>
          <p:cNvSpPr>
            <a:spLocks noGrp="1"/>
          </p:cNvSpPr>
          <p:nvPr>
            <p:ph idx="1"/>
          </p:nvPr>
        </p:nvSpPr>
        <p:spPr>
          <a:xfrm>
            <a:off x="467544" y="1916832"/>
            <a:ext cx="8229600" cy="3989040"/>
          </a:xfrm>
        </p:spPr>
        <p:txBody>
          <a:bodyPr>
            <a:noAutofit/>
          </a:bodyPr>
          <a:lstStyle/>
          <a:p>
            <a:r>
              <a:rPr lang="en-US" sz="2800" dirty="0" err="1" smtClean="0"/>
              <a:t>Humour</a:t>
            </a:r>
            <a:r>
              <a:rPr lang="en-US" sz="2800" dirty="0" smtClean="0"/>
              <a:t> theory claims that </a:t>
            </a:r>
            <a:r>
              <a:rPr lang="en-US" sz="2800" dirty="0" err="1" smtClean="0"/>
              <a:t>humour</a:t>
            </a:r>
            <a:r>
              <a:rPr lang="en-US" sz="2800" dirty="0" smtClean="0"/>
              <a:t> may be generated by alluding to opposing scripts which may be assumed to be relevant to target audiences’ conceptualization of the world.</a:t>
            </a:r>
          </a:p>
          <a:p>
            <a:r>
              <a:rPr lang="en-US" sz="2800" dirty="0" smtClean="0"/>
              <a:t>If opposing scripts are held responsible for </a:t>
            </a:r>
            <a:r>
              <a:rPr lang="en-US" sz="2800" dirty="0" err="1" smtClean="0"/>
              <a:t>humour</a:t>
            </a:r>
            <a:r>
              <a:rPr lang="en-US" sz="2800" dirty="0" smtClean="0"/>
              <a:t> generation (</a:t>
            </a:r>
            <a:r>
              <a:rPr lang="en-US" sz="2800" dirty="0" err="1" smtClean="0"/>
              <a:t>Attardo</a:t>
            </a:r>
            <a:r>
              <a:rPr lang="en-US" sz="2800" dirty="0" smtClean="0"/>
              <a:t> 2001), there may be </a:t>
            </a:r>
            <a:r>
              <a:rPr lang="en-US" sz="2800" b="1" dirty="0" smtClean="0"/>
              <a:t>culture-specific</a:t>
            </a:r>
            <a:r>
              <a:rPr lang="en-US" sz="2800" dirty="0" smtClean="0"/>
              <a:t> oppositions which are humorously charged across cultures and affect pun rendition. </a:t>
            </a:r>
            <a:endParaRPr lang="el-GR" sz="1400" dirty="0"/>
          </a:p>
        </p:txBody>
      </p:sp>
    </p:spTree>
    <p:extLst>
      <p:ext uri="{BB962C8B-B14F-4D97-AF65-F5344CB8AC3E}">
        <p14:creationId xmlns:p14="http://schemas.microsoft.com/office/powerpoint/2010/main" val="499955028"/>
      </p:ext>
    </p:extLst>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3630</Words>
  <Application>Microsoft Office PowerPoint</Application>
  <PresentationFormat>On-screen Show (4:3)</PresentationFormat>
  <Paragraphs>581</Paragraphs>
  <Slides>41</Slides>
  <Notes>41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Wingdings</vt:lpstr>
      <vt:lpstr>1_Office Theme</vt:lpstr>
      <vt:lpstr>PowerPoint Presentation</vt:lpstr>
      <vt:lpstr>Source:</vt:lpstr>
      <vt:lpstr>Unit 3:</vt:lpstr>
      <vt:lpstr>Aims of unit 3</vt:lpstr>
      <vt:lpstr>Contents of unit 3</vt:lpstr>
      <vt:lpstr>The plot</vt:lpstr>
      <vt:lpstr>Greek versions of A Midsummer Night’s Dream</vt:lpstr>
      <vt:lpstr>The translation problem</vt:lpstr>
      <vt:lpstr>Humour generation and opposing scripts</vt:lpstr>
      <vt:lpstr>Semantic Script Theory of Humour  (Raskin 1985/Attardo 2001) </vt:lpstr>
      <vt:lpstr>Puns are of two types </vt:lpstr>
      <vt:lpstr>Implicit pun rendition 1/4 All four versions focus on the ‘magnet’ reading of adamant</vt:lpstr>
      <vt:lpstr>Implicit pun rendition 2/4 Αll four versions major on the ‘full stop’ reading of points </vt:lpstr>
      <vt:lpstr>Implicit pun rendition 3/4 Αll four versions major on the ‘wall’ reading of partition </vt:lpstr>
      <vt:lpstr>Implicit pun rendition 4/4 Αll four versions major on the ‘distempered moon’ reading  </vt:lpstr>
      <vt:lpstr>Explicit pun rendition 1/5</vt:lpstr>
      <vt:lpstr>Explicit pun rendition 2/5</vt:lpstr>
      <vt:lpstr>Explicit pun rendition 3/5</vt:lpstr>
      <vt:lpstr>Explicit pun rendition 4/5</vt:lpstr>
      <vt:lpstr>Explicit pun rendition 5/5</vt:lpstr>
      <vt:lpstr>Translation strategies per instance of wordplay in MND</vt:lpstr>
      <vt:lpstr>Humorous effects generated by the semantically opposed scripts</vt:lpstr>
      <vt:lpstr>Proper name rendition strategies in MND</vt:lpstr>
      <vt:lpstr>dual actualization of idiomatic expressions</vt:lpstr>
      <vt:lpstr>Phonemic resemblance as source of wordplay</vt:lpstr>
      <vt:lpstr> Techniques for rendering  idiom-based wordplay  (Veisbergs 1997)  Equivalent, Loan, Analogue, Substitution, Extention, Compensation </vt:lpstr>
      <vt:lpstr>Reasons for variation in stage translation</vt:lpstr>
      <vt:lpstr>Controlling acculturation?</vt:lpstr>
      <vt:lpstr>In conclusion</vt:lpstr>
      <vt:lpstr>Please view 1/2</vt:lpstr>
      <vt:lpstr>Please view 2/2</vt:lpstr>
      <vt:lpstr>Unit 3 has…</vt:lpstr>
      <vt:lpstr>Texts</vt:lpstr>
      <vt:lpstr>Unit 3: Video spot</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2014-09-22T11:51:19Z</dcterms:created>
  <dcterms:modified xsi:type="dcterms:W3CDTF">2015-02-04T15:50:12Z</dcterms:modified>
</cp:coreProperties>
</file>