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xml" ContentType="application/vnd.openxmlformats-officedocument.presentationml.notesSlide+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7"/>
  </p:notesMasterIdLst>
  <p:handoutMasterIdLst>
    <p:handoutMasterId r:id="rId68"/>
  </p:handoutMasterIdLst>
  <p:sldIdLst>
    <p:sldId id="359" r:id="rId3"/>
    <p:sldId id="391" r:id="rId4"/>
    <p:sldId id="392" r:id="rId5"/>
    <p:sldId id="393" r:id="rId6"/>
    <p:sldId id="394" r:id="rId7"/>
    <p:sldId id="395" r:id="rId8"/>
    <p:sldId id="396" r:id="rId9"/>
    <p:sldId id="397" r:id="rId10"/>
    <p:sldId id="398" r:id="rId11"/>
    <p:sldId id="399" r:id="rId12"/>
    <p:sldId id="401" r:id="rId13"/>
    <p:sldId id="400"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8" r:id="rId30"/>
    <p:sldId id="417" r:id="rId31"/>
    <p:sldId id="419" r:id="rId32"/>
    <p:sldId id="420" r:id="rId33"/>
    <p:sldId id="421" r:id="rId34"/>
    <p:sldId id="423" r:id="rId35"/>
    <p:sldId id="422" r:id="rId36"/>
    <p:sldId id="424" r:id="rId37"/>
    <p:sldId id="425" r:id="rId38"/>
    <p:sldId id="426" r:id="rId39"/>
    <p:sldId id="429" r:id="rId40"/>
    <p:sldId id="427" r:id="rId41"/>
    <p:sldId id="428" r:id="rId42"/>
    <p:sldId id="445" r:id="rId43"/>
    <p:sldId id="430" r:id="rId44"/>
    <p:sldId id="431" r:id="rId45"/>
    <p:sldId id="432" r:id="rId46"/>
    <p:sldId id="433" r:id="rId47"/>
    <p:sldId id="434" r:id="rId48"/>
    <p:sldId id="435" r:id="rId49"/>
    <p:sldId id="436" r:id="rId50"/>
    <p:sldId id="437" r:id="rId51"/>
    <p:sldId id="441" r:id="rId52"/>
    <p:sldId id="443" r:id="rId53"/>
    <p:sldId id="360" r:id="rId54"/>
    <p:sldId id="361" r:id="rId55"/>
    <p:sldId id="362" r:id="rId56"/>
    <p:sldId id="363" r:id="rId57"/>
    <p:sldId id="364" r:id="rId58"/>
    <p:sldId id="370" r:id="rId59"/>
    <p:sldId id="293" r:id="rId60"/>
    <p:sldId id="446" r:id="rId61"/>
    <p:sldId id="447" r:id="rId62"/>
    <p:sldId id="448" r:id="rId63"/>
    <p:sldId id="449" r:id="rId64"/>
    <p:sldId id="450" r:id="rId65"/>
    <p:sldId id="452" r:id="rId66"/>
  </p:sldIdLst>
  <p:sldSz cx="9144000" cy="6858000" type="screen4x3"/>
  <p:notesSz cx="6858000" cy="9144000"/>
  <p:custDataLst>
    <p:tags r:id="rId6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9" d="100"/>
          <a:sy n="59" d="100"/>
        </p:scale>
        <p:origin x="-78" y="-4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E271EE-C176-4B00-BC97-94690EBD416A}" type="datetimeFigureOut">
              <a:rPr lang="el-GR" smtClean="0"/>
              <a:t>23/11/2015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2F5EA2-67C8-4BEE-A09B-8E0BCCAD7954}" type="slidenum">
              <a:rPr lang="el-GR" smtClean="0"/>
              <a:t>‹#›</a:t>
            </a:fld>
            <a:endParaRPr lang="el-GR"/>
          </a:p>
        </p:txBody>
      </p:sp>
    </p:spTree>
    <p:extLst>
      <p:ext uri="{BB962C8B-B14F-4D97-AF65-F5344CB8AC3E}">
        <p14:creationId xmlns:p14="http://schemas.microsoft.com/office/powerpoint/2010/main" val="2867442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55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56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57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Πολιτική ορθότητα και παιδική λογοτεχνία</a:t>
            </a:r>
            <a:endParaRPr lang="el-GR" sz="1000" dirty="0" smtClean="0">
              <a:solidFill>
                <a:srgbClr val="5075BC"/>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Πολιτική ορθότητα και παιδική λογοτεχνία</a:t>
            </a:r>
            <a:endParaRPr lang="el-GR" sz="1000" dirty="0" smtClean="0">
              <a:solidFill>
                <a:srgbClr val="5075BC"/>
              </a:solidFill>
            </a:endParaRPr>
          </a:p>
        </p:txBody>
      </p:sp>
      <p:pic>
        <p:nvPicPr>
          <p:cNvPr id="6" name="Picture 5" descr="[DECORATIV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Πολιτική ορθότητα και παιδική λογοτεχνία</a:t>
            </a:r>
            <a:endParaRPr lang="el-GR" sz="1000" dirty="0" smtClean="0">
              <a:solidFill>
                <a:srgbClr val="5075BC"/>
              </a:solidFill>
            </a:endParaRPr>
          </a:p>
        </p:txBody>
      </p:sp>
      <p:pic>
        <p:nvPicPr>
          <p:cNvPr id="7" name="Picture 6" descr="[DECORATIV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Πολιτική ορθότητα και παιδική λογοτεχνία</a:t>
            </a:r>
            <a:endParaRPr lang="el-GR" sz="1000" dirty="0" smtClean="0">
              <a:solidFill>
                <a:srgbClr val="5075BC"/>
              </a:solidFill>
            </a:endParaRPr>
          </a:p>
        </p:txBody>
      </p:sp>
      <p:pic>
        <p:nvPicPr>
          <p:cNvPr id="9" name="Picture 8" descr="[DECORATIV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Πολιτική ορθότητα και παιδική λογοτεχνία</a:t>
            </a:r>
            <a:endParaRPr lang="el-GR" sz="1000" dirty="0" smtClean="0">
              <a:solidFill>
                <a:srgbClr val="5075BC"/>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Πολιτική ορθότητα και παιδική λογοτεχνία</a:t>
            </a:r>
            <a:endParaRPr lang="el-GR" sz="1000" dirty="0" smtClean="0">
              <a:solidFill>
                <a:srgbClr val="5075BC"/>
              </a:solidFill>
            </a:endParaRPr>
          </a:p>
        </p:txBody>
      </p:sp>
      <p:pic>
        <p:nvPicPr>
          <p:cNvPr id="8" name="Picture 7" descr="[DECORATIV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Πολιτική ορθότητα και παιδική λογοτεχνία</a:t>
            </a:r>
            <a:endParaRPr lang="el-GR" sz="1000" dirty="0" smtClean="0">
              <a:solidFill>
                <a:srgbClr val="5075BC"/>
              </a:solidFill>
            </a:endParaRPr>
          </a:p>
        </p:txBody>
      </p:sp>
      <p:pic>
        <p:nvPicPr>
          <p:cNvPr id="7" name="Picture 6" descr="[DECORATIV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45.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hyperlink" Target="http://opencourses.uoa.gr/courses/ECD3/"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48.png"/><Relationship Id="rId4" Type="http://schemas.openxmlformats.org/officeDocument/2006/relationships/hyperlink" Target="%5b1%5d%20http:/creativecommons.org/licenses/by-nc-sa/4.0/"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www.biblionet.gr/book/20782/Ahlberg,_Allan/%CE%97_%CE%BA%CF%85%CF%81%CE%AF%CE%B1_%CE%A4%CE%AC%CF%80%CE%B1_%CE%B7_%CF%85%CE%B4%CF%81%CE%B1%CF%85%CE%BB%CE%B9%CE%BA%CF%8C%CF%82" TargetMode="Externa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hyperlink" Target="http://www.biblionet.gr/book/30935/%CE%95%CF%86%CF%84%CE%B1%CE%BB%CE%B9%CF%8E%CF%84%CE%B7%CF%82,_%CE%91%CF%81%CE%B3%CF%8D%CF%81%CE%B7%CF%82,_1849-1923/%CE%97_%CE%A3%CF%84%CF%81%CE%B1%CE%B2%CE%BF%CE%BA%CF%8E%CF%83%CF%84%CE%B1%CE%B9%CE%BD%CE%B1" TargetMode="External"/><Relationship Id="rId5" Type="http://schemas.openxmlformats.org/officeDocument/2006/relationships/hyperlink" Target="http://thesocietypages.org/socimages/2011/07/24/show-her-its-a-mans-world/" TargetMode="External"/><Relationship Id="rId4" Type="http://schemas.openxmlformats.org/officeDocument/2006/relationships/hyperlink" Target="http://www.nydailynews.com/entertainment/tv/sexist-ads-mad-men-era-gallery-1.1050013?pmSlide=1.1050009"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hyperlink" Target="http://www.biblionet.gr/book/86025/%CE%9A%CE%B1%CE%BC%CE%B1%CF%81%CE%AC%CF%84%CE%BF%CF%85_-_%CE%93%CE%B9%CE%B1%CE%BB%CE%BB%CE%BF%CF%8D%CF%83%CE%B7,_%CE%95%CE%B9%CF%81%CE%AE%CE%BD%CE%B7/%CE%9F_%CE%BC%CF%85%CF%84%CF%8C%CE%B3%CE%BA%CE%B1%CF%82" TargetMode="External"/><Relationship Id="rId5" Type="http://schemas.openxmlformats.org/officeDocument/2006/relationships/hyperlink" Target="http://www.biblionet.gr/book/121436/%CE%94%CE%AC%CF%81%CE%B4%CE%B1_-_%CE%99%CE%BF%CF%81%CE%B4%CE%B1%CE%BD%CE%AF%CE%B4%CE%BF%CF%85,_%CE%86%CE%BD%CE%BD%CE%B1/%CE%A7%CE%BF%CE%BD%CF%84%CF%81%CE%AE_%CF%83%CE%B1%CE%BD_%CE%BC%CF%80%CE%B1%CE%BB%CF%8C%CE%BD%CE%B9" TargetMode="External"/><Relationship Id="rId4" Type="http://schemas.openxmlformats.org/officeDocument/2006/relationships/hyperlink" Target="http://www.biblionet.gr/book/41029/%CE%A3%CE%B1%CF%81%CE%AE,_%CE%96%CF%89%CF%81%CE%B6,_1925-2012/%CE%97_%CF%80%CE%BF%CE%BB%CF%85%CE%BB%CE%BF%CE%B3%CE%BF%CF%8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www.collegehumor.com.au/post/6955791/if-disney-movies-had-politically-correct-titles/" TargetMode="External"/><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hyperlink" Target="http://war-of-cartoons.blogspot.gr/2011/11/blog-post.html" TargetMode="External"/><Relationship Id="rId5" Type="http://schemas.openxmlformats.org/officeDocument/2006/relationships/hyperlink" Target="http://www.biblionet.gr/book/2422/Turgenev,_Ivan_Sergeevic,_1818-1883/%CE%91%CF%87,_%CE%BA%CF%85%CE%BD%CE%B7%CE%B3%CE%AD.._%CE%BA%CF%85%CE%BD%CE%B7%CE%B3%CE%AD!" TargetMode="External"/><Relationship Id="rId4" Type="http://schemas.openxmlformats.org/officeDocument/2006/relationships/hyperlink" Target="http://www.biblionet.gr/book/18151/Janisch,_Heinz/%CE%97_%CF%80%CF%81%CE%B9%CE%B3%CE%BA%CE%AF%CF%80%CE%B9%CF%83%CF%83%CE%B1_%CE%BA%CE%B1%CE%B9_%CE%B7_%CE%BA%CE%BF%CE%BB%CE%BF%CE%BA%CF%8D%CE%B8%CE%B1"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copyranter.blogspot.gr/2010/12/swiss-paper-reveals-sarkozy-is-grumpy.html" TargetMode="External"/><Relationship Id="rId3" Type="http://schemas.openxmlformats.org/officeDocument/2006/relationships/notesSlide" Target="../notesSlides/notesSlide11.xml"/><Relationship Id="rId7" Type="http://schemas.openxmlformats.org/officeDocument/2006/relationships/hyperlink" Target="http://adsoftheworld.com/media/print/nivea_snow_white" TargetMode="Externa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hyperlink" Target="http://www.coloribus.com/adsarchive/prints/action-against-hunger-pumpkin-5275755/" TargetMode="External"/><Relationship Id="rId5" Type="http://schemas.openxmlformats.org/officeDocument/2006/relationships/hyperlink" Target="http://www.biblionet.gr/book/22605/Garner,_James_Finn/%CE%A0%CE%BF%CE%BB%CE%B9%CF%84%CE%B9%CE%BA%CF%8E%CF%82_%CE%BF%CF%81%CE%B8%CF%8C%CF%84%CE%B5%CF%81%CE%B1_%CF%80%CE%B1%CF%81%CE%B1%CE%BC%CF%8D%CE%B8%CE%B9%CE%B1" TargetMode="External"/><Relationship Id="rId4" Type="http://schemas.openxmlformats.org/officeDocument/2006/relationships/hyperlink" Target="http://www.biblionet.gr/book/22260/Garner,_James_Finn/%CE%A0%CE%BF%CE%BB%CE%B9%CF%84%CE%B9%CE%BA%CF%8E%CF%82_%CE%BF%CF%81%CE%B8%CE%AC_%CF%80%CE%B1%CF%81%CE%B1%CE%BC%CF%8D%CE%B8%CE%B9%CE%B1"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bpacker.deviantart.com/art/little-red-riding-hood-172871118" TargetMode="Externa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hyperlink" Target="http://www.goodreads.com/book/show/1922196.Little_Red_Riding_Hood" TargetMode="External"/><Relationship Id="rId5" Type="http://schemas.openxmlformats.org/officeDocument/2006/relationships/hyperlink" Target="http://www.goodreads.com/book/show/920143.Little_Red_Riding_Hood" TargetMode="External"/><Relationship Id="rId4" Type="http://schemas.openxmlformats.org/officeDocument/2006/relationships/hyperlink" Target="http://filmic-light.blogspot.gr/2010/07/south-korean-anti-smoking-ad-featuring.html"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www.biblionet.gr/book/33564/Oram,_Hiawyn/%CE%9F_%CE%B8%CF%85%CE%BC%CF%89%CE%BC%CE%AD%CE%BD%CE%BF%CF%82_%CE%86%CF%81%CE%B8%CE%BF%CF%85%CF%81" TargetMode="External"/><Relationship Id="rId3" Type="http://schemas.openxmlformats.org/officeDocument/2006/relationships/notesSlide" Target="../notesSlides/notesSlide13.xml"/><Relationship Id="rId7" Type="http://schemas.openxmlformats.org/officeDocument/2006/relationships/hyperlink" Target="http://www.biblionet.gr/book/170946/%CE%A4%CF%81%CE%B9%CE%B2%CE%B9%CE%B6%CE%AC%CF%82,_%CE%95%CF%85%CE%B3%CE%AD%CE%BD%CE%B9%CE%BF%CF%82/%CE%A4%CE%B1_%CF%84%CF%81%CE%AF%CE%B1_%CE%BC%CE%B9%CE%BA%CF%81%CE%AC_%CE%BB%CF%85%CE%BA%CE%AC%CE%BA%CE%B9%CE%B1" TargetMode="Externa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hyperlink" Target="http://cargocollective.com/reginagroffy/Little-Red-Riding-Hood-Fights-Back" TargetMode="External"/><Relationship Id="rId5" Type="http://schemas.openxmlformats.org/officeDocument/2006/relationships/hyperlink" Target="http://www.coloribus.com/adsarchive/prints/lexpress-little-red-riding-hood-8083655/" TargetMode="External"/><Relationship Id="rId4" Type="http://schemas.openxmlformats.org/officeDocument/2006/relationships/hyperlink" Target="http://picssr.com/photos/maki_ontwerp_en_illustratie/interesting/page2?nsid=43149539@N00"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www.freepik.com/free-vector/knowledge-concept_766791.htm#term=brain book&amp;page=1&amp;position=2" TargetMode="External"/><Relationship Id="rId3" Type="http://schemas.openxmlformats.org/officeDocument/2006/relationships/notesSlide" Target="../notesSlides/notesSlide14.xml"/><Relationship Id="rId7" Type="http://schemas.openxmlformats.org/officeDocument/2006/relationships/hyperlink" Target="http://theartmad.com/lucky-luke/" TargetMode="Externa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hyperlink" Target="https://pixabay.com/en/popeye-spinach-sailor-man-show-37117/" TargetMode="External"/><Relationship Id="rId5" Type="http://schemas.openxmlformats.org/officeDocument/2006/relationships/hyperlink" Target="http://mentalfloss.com/article/24190/quick-10-10-questionable-cigarette-ads-and-slogans" TargetMode="External"/><Relationship Id="rId4" Type="http://schemas.openxmlformats.org/officeDocument/2006/relationships/hyperlink" Target="http://tobacco.stanford.edu/tobacco_main/images.php?token2=fm_st146.php&amp;token1=fm_img4437.php&amp;theme_file=fm_mt016.php&amp;theme_name=Infants%20&amp;%20Children&amp;subtheme_name=Santa%20Puff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hyperlink" Target="../../&#924;&#945;&#952;&#942;&#956;&#945;&#964;&#945;/&#921;&#948;&#949;&#959;&#955;&#959;&#947;&#943;&#945;%20&#954;&#945;&#953;%20&#928;&#945;&#953;&#948;&#953;&#954;&#942;%20&#923;&#959;&#947;&#959;&#964;&#949;&#967;&#957;&#943;&#945;/&#904;&#956;&#966;&#965;&#955;&#945;/&#919;%20&#928;&#929;&#921;&#915;&#922;&#921;&#928;&#921;&#931;&#931;&#913;%20&#922;&#913;&#921;%20&#919;%20&#922;&#927;&#923;&#927;&#922;&#933;&#920;&#913;"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normAutofit/>
          </a:bodyPr>
          <a:lstStyle/>
          <a:p>
            <a:r>
              <a:rPr lang="el-GR" sz="4000" dirty="0" smtClean="0"/>
              <a:t>Ιδεολογία </a:t>
            </a:r>
            <a:r>
              <a:rPr lang="el-GR" sz="4000" dirty="0"/>
              <a:t>στην Παιδική </a:t>
            </a:r>
            <a:r>
              <a:rPr lang="el-GR" sz="4000" dirty="0" smtClean="0"/>
              <a:t>Λογοτεχνία</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GB" sz="2800" dirty="0" smtClean="0">
                <a:solidFill>
                  <a:srgbClr val="5075BC"/>
                </a:solidFill>
                <a:latin typeface="+mj-lt"/>
                <a:ea typeface="+mj-ea"/>
                <a:cs typeface="+mj-cs"/>
              </a:rPr>
              <a:t>2</a:t>
            </a:r>
            <a:r>
              <a:rPr lang="el-GR" sz="2800" dirty="0" smtClean="0">
                <a:solidFill>
                  <a:srgbClr val="5075BC"/>
                </a:solidFill>
                <a:latin typeface="+mj-lt"/>
                <a:ea typeface="+mj-ea"/>
                <a:cs typeface="+mj-cs"/>
              </a:rPr>
              <a:t>: </a:t>
            </a:r>
            <a:r>
              <a:rPr lang="en-GB" sz="2800" dirty="0" smtClean="0">
                <a:solidFill>
                  <a:srgbClr val="5075BC"/>
                </a:solidFill>
                <a:latin typeface="+mj-lt"/>
                <a:ea typeface="+mj-ea"/>
                <a:cs typeface="+mj-cs"/>
              </a:rPr>
              <a:t/>
            </a:r>
            <a:br>
              <a:rPr lang="en-GB" sz="2800" dirty="0" smtClean="0">
                <a:solidFill>
                  <a:srgbClr val="5075BC"/>
                </a:solidFill>
                <a:latin typeface="+mj-lt"/>
                <a:ea typeface="+mj-ea"/>
                <a:cs typeface="+mj-cs"/>
              </a:rPr>
            </a:br>
            <a:r>
              <a:rPr lang="el-GR" sz="2800" dirty="0" smtClean="0">
                <a:latin typeface="+mj-lt"/>
                <a:ea typeface="+mj-ea"/>
                <a:cs typeface="+mj-cs"/>
              </a:rPr>
              <a:t>Πολιτική </a:t>
            </a:r>
            <a:r>
              <a:rPr lang="el-GR" sz="2800" dirty="0">
                <a:latin typeface="+mj-lt"/>
                <a:ea typeface="+mj-ea"/>
                <a:cs typeface="+mj-cs"/>
              </a:rPr>
              <a:t>ορθότητα </a:t>
            </a:r>
            <a:r>
              <a:rPr lang="el-GR" sz="2800" dirty="0" smtClean="0">
                <a:latin typeface="+mj-lt"/>
                <a:ea typeface="+mj-ea"/>
                <a:cs typeface="+mj-cs"/>
              </a:rPr>
              <a:t>και</a:t>
            </a:r>
            <a:r>
              <a:rPr lang="en-GB" sz="2800" dirty="0" smtClean="0">
                <a:latin typeface="+mj-lt"/>
                <a:ea typeface="+mj-ea"/>
                <a:cs typeface="+mj-cs"/>
              </a:rPr>
              <a:t> </a:t>
            </a:r>
            <a:r>
              <a:rPr lang="el-GR" sz="2800" dirty="0" smtClean="0">
                <a:latin typeface="+mj-lt"/>
                <a:ea typeface="+mj-ea"/>
                <a:cs typeface="+mj-cs"/>
              </a:rPr>
              <a:t>παιδική λογοτεχνία</a:t>
            </a:r>
            <a:endParaRPr lang="en-GB" sz="2800" dirty="0" smtClean="0">
              <a:latin typeface="+mj-lt"/>
              <a:ea typeface="+mj-ea"/>
              <a:cs typeface="+mj-cs"/>
            </a:endParaRPr>
          </a:p>
          <a:p>
            <a:pPr fontAlgn="auto">
              <a:spcAft>
                <a:spcPts val="0"/>
              </a:spcAft>
              <a:defRPr/>
            </a:pPr>
            <a:endParaRPr lang="en-GB"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Περιπέτειες του Τεν-Τεν (1/2)</a:t>
            </a:r>
            <a:endParaRPr lang="el-GR" dirty="0"/>
          </a:p>
        </p:txBody>
      </p:sp>
      <p:sp>
        <p:nvSpPr>
          <p:cNvPr id="4" name="Content Placeholder 3"/>
          <p:cNvSpPr>
            <a:spLocks noGrp="1"/>
          </p:cNvSpPr>
          <p:nvPr>
            <p:ph sz="half" idx="2"/>
          </p:nvPr>
        </p:nvSpPr>
        <p:spPr>
          <a:xfrm>
            <a:off x="4139952" y="1600200"/>
            <a:ext cx="4546848" cy="4525963"/>
          </a:xfrm>
        </p:spPr>
        <p:txBody>
          <a:bodyPr>
            <a:noAutofit/>
          </a:bodyPr>
          <a:lstStyle/>
          <a:p>
            <a:pPr marL="0" indent="0">
              <a:buNone/>
            </a:pPr>
            <a:r>
              <a:rPr lang="el-GR" sz="2000" dirty="0">
                <a:cs typeface="Times New Roman" pitchFamily="18" charset="0"/>
              </a:rPr>
              <a:t>Πρόκειται για το δεύτερο βιβλίο από τη σειρά </a:t>
            </a:r>
            <a:r>
              <a:rPr lang="el-GR" sz="2000" dirty="0" err="1">
                <a:cs typeface="Times New Roman" pitchFamily="18" charset="0"/>
              </a:rPr>
              <a:t>Les</a:t>
            </a:r>
            <a:r>
              <a:rPr lang="el-GR" sz="2000" dirty="0">
                <a:cs typeface="Times New Roman" pitchFamily="18" charset="0"/>
              </a:rPr>
              <a:t> </a:t>
            </a:r>
            <a:r>
              <a:rPr lang="el-GR" sz="2000" dirty="0" err="1">
                <a:cs typeface="Times New Roman" pitchFamily="18" charset="0"/>
              </a:rPr>
              <a:t>Aventures</a:t>
            </a:r>
            <a:r>
              <a:rPr lang="el-GR" sz="2000" dirty="0">
                <a:cs typeface="Times New Roman" pitchFamily="18" charset="0"/>
              </a:rPr>
              <a:t> </a:t>
            </a:r>
            <a:r>
              <a:rPr lang="el-GR" sz="2000" dirty="0" err="1">
                <a:cs typeface="Times New Roman" pitchFamily="18" charset="0"/>
              </a:rPr>
              <a:t>de</a:t>
            </a:r>
            <a:r>
              <a:rPr lang="el-GR" sz="2000" dirty="0">
                <a:cs typeface="Times New Roman" pitchFamily="18" charset="0"/>
              </a:rPr>
              <a:t> </a:t>
            </a:r>
            <a:r>
              <a:rPr lang="el-GR" sz="2000" dirty="0" err="1">
                <a:cs typeface="Times New Roman" pitchFamily="18" charset="0"/>
              </a:rPr>
              <a:t>Tintin</a:t>
            </a:r>
            <a:r>
              <a:rPr lang="el-GR" sz="2000" dirty="0">
                <a:cs typeface="Times New Roman" pitchFamily="18" charset="0"/>
              </a:rPr>
              <a:t>, γραμμένο και εικονογραφημένο από τον Βέλγο </a:t>
            </a:r>
            <a:r>
              <a:rPr lang="el-GR" sz="2000" dirty="0" err="1">
                <a:cs typeface="Times New Roman" pitchFamily="18" charset="0"/>
              </a:rPr>
              <a:t>Hergé</a:t>
            </a:r>
            <a:r>
              <a:rPr lang="el-GR" sz="2000" dirty="0">
                <a:cs typeface="Times New Roman" pitchFamily="18" charset="0"/>
              </a:rPr>
              <a:t> για το ένθετο </a:t>
            </a:r>
            <a:r>
              <a:rPr lang="el-GR" sz="2000" dirty="0" err="1">
                <a:cs typeface="Times New Roman" pitchFamily="18" charset="0"/>
              </a:rPr>
              <a:t>Le</a:t>
            </a:r>
            <a:r>
              <a:rPr lang="el-GR" sz="2000" dirty="0">
                <a:cs typeface="Times New Roman" pitchFamily="18" charset="0"/>
              </a:rPr>
              <a:t> </a:t>
            </a:r>
            <a:r>
              <a:rPr lang="el-GR" sz="2000" dirty="0" err="1">
                <a:cs typeface="Times New Roman" pitchFamily="18" charset="0"/>
              </a:rPr>
              <a:t>Petit</a:t>
            </a:r>
            <a:r>
              <a:rPr lang="el-GR" sz="2000" dirty="0">
                <a:cs typeface="Times New Roman" pitchFamily="18" charset="0"/>
              </a:rPr>
              <a:t> </a:t>
            </a:r>
            <a:r>
              <a:rPr lang="el-GR" sz="2000" dirty="0" err="1">
                <a:cs typeface="Times New Roman" pitchFamily="18" charset="0"/>
              </a:rPr>
              <a:t>Vingtième</a:t>
            </a:r>
            <a:r>
              <a:rPr lang="el-GR" sz="2000" dirty="0">
                <a:cs typeface="Times New Roman" pitchFamily="18" charset="0"/>
              </a:rPr>
              <a:t> της Βέλγικης εφημερίδας </a:t>
            </a:r>
            <a:r>
              <a:rPr lang="el-GR" sz="2000" dirty="0" err="1">
                <a:cs typeface="Times New Roman" pitchFamily="18" charset="0"/>
              </a:rPr>
              <a:t>Le</a:t>
            </a:r>
            <a:r>
              <a:rPr lang="el-GR" sz="2000" dirty="0">
                <a:cs typeface="Times New Roman" pitchFamily="18" charset="0"/>
              </a:rPr>
              <a:t> </a:t>
            </a:r>
            <a:r>
              <a:rPr lang="el-GR" sz="2000" dirty="0" err="1">
                <a:cs typeface="Times New Roman" pitchFamily="18" charset="0"/>
              </a:rPr>
              <a:t>Vingtième</a:t>
            </a:r>
            <a:r>
              <a:rPr lang="el-GR" sz="2000" dirty="0">
                <a:cs typeface="Times New Roman" pitchFamily="18" charset="0"/>
              </a:rPr>
              <a:t> </a:t>
            </a:r>
            <a:r>
              <a:rPr lang="el-GR" sz="2000" dirty="0" err="1">
                <a:cs typeface="Times New Roman" pitchFamily="18" charset="0"/>
              </a:rPr>
              <a:t>Siècle</a:t>
            </a:r>
            <a:r>
              <a:rPr lang="el-GR" sz="2000" dirty="0">
                <a:cs typeface="Times New Roman" pitchFamily="18" charset="0"/>
              </a:rPr>
              <a:t> . Η ιστορία </a:t>
            </a:r>
            <a:r>
              <a:rPr lang="el-GR" sz="2000" dirty="0" err="1">
                <a:cs typeface="Times New Roman" pitchFamily="18" charset="0"/>
              </a:rPr>
              <a:t>πρωτοεκδόθηκε</a:t>
            </a:r>
            <a:r>
              <a:rPr lang="el-GR" sz="2000" dirty="0">
                <a:cs typeface="Times New Roman" pitchFamily="18" charset="0"/>
              </a:rPr>
              <a:t> το 1930-1931 σε ασπρόμαυρη μορφή. Κυκλοφόρησε ως βιβλίο το 1937 και με έγχρωμη εικονογράφηση  για πρώτη φορά το 1946.</a:t>
            </a:r>
            <a:r>
              <a:rPr lang="en-US" sz="2000" dirty="0">
                <a:cs typeface="Times New Roman" pitchFamily="18" charset="0"/>
              </a:rPr>
              <a:t> </a:t>
            </a:r>
            <a:r>
              <a:rPr lang="el-GR" sz="2000" dirty="0">
                <a:cs typeface="Times New Roman" pitchFamily="18" charset="0"/>
              </a:rPr>
              <a:t>Η ιστορία δημιουργήθηκε για να αναπτύξουν θετικές στάσεις τα παιδιά απέναντι στην αποικιοκρατία του Βελγίου στο Κονγκό. Το βιβλίο επανεκδόθηκε σε διαφορετική μορφή μετά το 1975.</a:t>
            </a:r>
            <a:r>
              <a:rPr lang="en-US" sz="2000" dirty="0">
                <a:cs typeface="Times New Roman" pitchFamily="18" charset="0"/>
              </a:rPr>
              <a:t> 	</a:t>
            </a:r>
            <a:endParaRPr lang="el-GR" sz="2000" dirty="0"/>
          </a:p>
        </p:txBody>
      </p:sp>
      <p:pic>
        <p:nvPicPr>
          <p:cNvPr id="5" name="Picture 3" descr="Εξώφυλλο από τις Περιπέτειες του Τεν-Τεν."/>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335256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11560" y="1772816"/>
            <a:ext cx="648072" cy="372944"/>
          </a:xfrm>
          <a:prstGeom prst="rect">
            <a:avLst/>
          </a:prstGeom>
        </p:spPr>
        <p:txBody>
          <a:bodyPr vert="horz" wrap="square" lIns="91440" tIns="45720" rIns="91440" bIns="45720" rtlCol="0" anchor="ctr">
            <a:noAutofit/>
          </a:bodyPr>
          <a:lstStyle/>
          <a:p>
            <a:pPr algn="r"/>
            <a:r>
              <a:rPr lang="el-GR" b="1" dirty="0" smtClean="0">
                <a:latin typeface="+mj-lt"/>
              </a:rPr>
              <a:t>[14]</a:t>
            </a:r>
          </a:p>
        </p:txBody>
      </p:sp>
    </p:spTree>
    <p:custDataLst>
      <p:tags r:id="rId1"/>
    </p:custDataLst>
    <p:extLst>
      <p:ext uri="{BB962C8B-B14F-4D97-AF65-F5344CB8AC3E}">
        <p14:creationId xmlns:p14="http://schemas.microsoft.com/office/powerpoint/2010/main" val="309018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Περιπέτειες του Τεν-Τεν </a:t>
            </a:r>
            <a:r>
              <a:rPr lang="el-GR" dirty="0" smtClean="0"/>
              <a:t>(2/2</a:t>
            </a:r>
            <a:r>
              <a:rPr lang="el-GR" dirty="0"/>
              <a:t>)</a:t>
            </a:r>
          </a:p>
        </p:txBody>
      </p:sp>
      <p:sp>
        <p:nvSpPr>
          <p:cNvPr id="4" name="Content Placeholder 3"/>
          <p:cNvSpPr>
            <a:spLocks noGrp="1"/>
          </p:cNvSpPr>
          <p:nvPr>
            <p:ph sz="half" idx="2"/>
          </p:nvPr>
        </p:nvSpPr>
        <p:spPr>
          <a:xfrm>
            <a:off x="4139952" y="1600200"/>
            <a:ext cx="4546848" cy="4525963"/>
          </a:xfrm>
        </p:spPr>
        <p:txBody>
          <a:bodyPr>
            <a:noAutofit/>
          </a:bodyPr>
          <a:lstStyle/>
          <a:p>
            <a:pPr marL="0" indent="0">
              <a:buNone/>
            </a:pPr>
            <a:r>
              <a:rPr lang="el-GR" sz="2600" dirty="0">
                <a:cs typeface="Times New Roman" pitchFamily="18" charset="0"/>
              </a:rPr>
              <a:t>Ζητήθηκε να απαγορευτεί η κυκλοφορία του συγκεκριμένου τεύχους, ή να προστεθεί «επεξήγηση» για το ιδεολογικό πλαίσιο της εποχής, κάτι που υπάρχει στη βρετανική έκδοση του δημοφιλούς </a:t>
            </a:r>
            <a:r>
              <a:rPr lang="el-GR" sz="2600" dirty="0" err="1">
                <a:cs typeface="Times New Roman" pitchFamily="18" charset="0"/>
              </a:rPr>
              <a:t>κόμικ</a:t>
            </a:r>
            <a:r>
              <a:rPr lang="el-GR" sz="2600" dirty="0">
                <a:cs typeface="Times New Roman" pitchFamily="18" charset="0"/>
              </a:rPr>
              <a:t>. Στο Ηνωμένο Βασίλειο, το συγκεκριμένο τεύχος βρίσκεται τοποθετημένο μόνο στο τμήμα ενηλίκων των βιβλιοπωλείων! </a:t>
            </a:r>
          </a:p>
        </p:txBody>
      </p:sp>
      <p:pic>
        <p:nvPicPr>
          <p:cNvPr id="5" name="Picture 3" descr="Εξώφυλλο από τις Περιπέτειες του Τεν-Τεν."/>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335256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11560" y="1772816"/>
            <a:ext cx="648072" cy="372944"/>
          </a:xfrm>
          <a:prstGeom prst="rect">
            <a:avLst/>
          </a:prstGeom>
        </p:spPr>
        <p:txBody>
          <a:bodyPr vert="horz" wrap="square" lIns="91440" tIns="45720" rIns="91440" bIns="45720" rtlCol="0" anchor="ctr">
            <a:noAutofit/>
          </a:bodyPr>
          <a:lstStyle/>
          <a:p>
            <a:pPr algn="r"/>
            <a:r>
              <a:rPr lang="el-GR" b="1" dirty="0" smtClean="0">
                <a:latin typeface="+mj-lt"/>
              </a:rPr>
              <a:t>[14]</a:t>
            </a:r>
          </a:p>
        </p:txBody>
      </p:sp>
    </p:spTree>
    <p:custDataLst>
      <p:tags r:id="rId1"/>
    </p:custDataLst>
    <p:extLst>
      <p:ext uri="{BB962C8B-B14F-4D97-AF65-F5344CB8AC3E}">
        <p14:creationId xmlns:p14="http://schemas.microsoft.com/office/powerpoint/2010/main" val="3719944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Πολιτικώς ορθή </a:t>
            </a:r>
            <a:r>
              <a:rPr lang="el-GR" dirty="0" smtClean="0"/>
              <a:t>γλώσσα (1/4) </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smtClean="0"/>
              <a:t>Για </a:t>
            </a:r>
            <a:r>
              <a:rPr lang="el-GR" sz="2600" dirty="0"/>
              <a:t>τις </a:t>
            </a:r>
            <a:r>
              <a:rPr lang="el-GR" sz="2600" dirty="0" smtClean="0"/>
              <a:t>ακόλουθες λέξεις </a:t>
            </a:r>
            <a:r>
              <a:rPr lang="el-GR" sz="2600" dirty="0"/>
              <a:t>στη διπλανή στήλη δώστε ένα πολιτικώς ορθώς </a:t>
            </a:r>
            <a:r>
              <a:rPr lang="el-GR" sz="2600" dirty="0" smtClean="0"/>
              <a:t>ισοδύναμο:</a:t>
            </a:r>
          </a:p>
          <a:p>
            <a:r>
              <a:rPr lang="el-GR" sz="2600" dirty="0" smtClean="0"/>
              <a:t>ηλίθιος,</a:t>
            </a:r>
            <a:endParaRPr lang="el-GR" sz="2600" dirty="0"/>
          </a:p>
          <a:p>
            <a:r>
              <a:rPr lang="el-GR" sz="2600" dirty="0"/>
              <a:t>μαύρη </a:t>
            </a:r>
            <a:r>
              <a:rPr lang="el-GR" sz="2600" dirty="0" smtClean="0"/>
              <a:t>γυναίκα,</a:t>
            </a:r>
            <a:endParaRPr lang="el-GR" sz="2600" dirty="0"/>
          </a:p>
          <a:p>
            <a:r>
              <a:rPr lang="el-GR" sz="2600" dirty="0" smtClean="0"/>
              <a:t>άσχημος,</a:t>
            </a:r>
            <a:endParaRPr lang="el-GR" sz="2600" dirty="0"/>
          </a:p>
          <a:p>
            <a:r>
              <a:rPr lang="el-GR" sz="2600" dirty="0" smtClean="0"/>
              <a:t>χοντρός,</a:t>
            </a:r>
            <a:endParaRPr lang="el-GR" sz="2600" dirty="0"/>
          </a:p>
          <a:p>
            <a:r>
              <a:rPr lang="el-GR" sz="2600" dirty="0" smtClean="0"/>
              <a:t>γέρος/γριά,</a:t>
            </a:r>
            <a:endParaRPr lang="el-GR" sz="2600" dirty="0"/>
          </a:p>
          <a:p>
            <a:r>
              <a:rPr lang="el-GR" sz="2400" dirty="0" smtClean="0"/>
              <a:t>ζητιάνος</a:t>
            </a:r>
            <a:r>
              <a:rPr lang="el-GR" sz="2600" dirty="0"/>
              <a:t>,</a:t>
            </a:r>
            <a:endParaRPr lang="el-GR" sz="2400" dirty="0" smtClean="0"/>
          </a:p>
        </p:txBody>
      </p:sp>
      <p:sp>
        <p:nvSpPr>
          <p:cNvPr id="4" name="Content Placeholder 3"/>
          <p:cNvSpPr>
            <a:spLocks noGrp="1"/>
          </p:cNvSpPr>
          <p:nvPr>
            <p:ph sz="half" idx="2"/>
          </p:nvPr>
        </p:nvSpPr>
        <p:spPr/>
        <p:txBody>
          <a:bodyPr>
            <a:noAutofit/>
          </a:bodyPr>
          <a:lstStyle/>
          <a:p>
            <a:pPr>
              <a:spcBef>
                <a:spcPts val="600"/>
              </a:spcBef>
            </a:pPr>
            <a:r>
              <a:rPr lang="el-GR" sz="2600" dirty="0" smtClean="0"/>
              <a:t>καράφλας,</a:t>
            </a:r>
            <a:endParaRPr lang="el-GR" sz="2600" dirty="0"/>
          </a:p>
          <a:p>
            <a:pPr>
              <a:spcBef>
                <a:spcPts val="600"/>
              </a:spcBef>
            </a:pPr>
            <a:r>
              <a:rPr lang="el-GR" sz="2600" dirty="0" smtClean="0"/>
              <a:t>πρωτόγονος, </a:t>
            </a:r>
            <a:endParaRPr lang="el-GR" sz="2600" dirty="0"/>
          </a:p>
          <a:p>
            <a:pPr>
              <a:spcBef>
                <a:spcPts val="600"/>
              </a:spcBef>
            </a:pPr>
            <a:r>
              <a:rPr lang="el-GR" sz="2600" dirty="0" smtClean="0"/>
              <a:t>αμόρφωτος,</a:t>
            </a:r>
            <a:endParaRPr lang="el-GR" sz="2600" dirty="0"/>
          </a:p>
          <a:p>
            <a:pPr>
              <a:spcBef>
                <a:spcPts val="600"/>
              </a:spcBef>
            </a:pPr>
            <a:r>
              <a:rPr lang="el-GR" sz="2600" dirty="0" smtClean="0"/>
              <a:t>ψοφίμι,</a:t>
            </a:r>
            <a:endParaRPr lang="el-GR" sz="2600" dirty="0"/>
          </a:p>
          <a:p>
            <a:pPr>
              <a:spcBef>
                <a:spcPts val="600"/>
              </a:spcBef>
            </a:pPr>
            <a:r>
              <a:rPr lang="el-GR" sz="2600" dirty="0" smtClean="0"/>
              <a:t>κανιβαλισμός, </a:t>
            </a:r>
            <a:endParaRPr lang="el-GR" sz="2600" dirty="0"/>
          </a:p>
          <a:p>
            <a:pPr>
              <a:spcBef>
                <a:spcPts val="600"/>
              </a:spcBef>
            </a:pPr>
            <a:r>
              <a:rPr lang="el-GR" sz="2600" dirty="0" smtClean="0"/>
              <a:t>νοητική στέρηση,</a:t>
            </a:r>
            <a:endParaRPr lang="el-GR" sz="2600" dirty="0"/>
          </a:p>
          <a:p>
            <a:pPr>
              <a:spcBef>
                <a:spcPts val="600"/>
              </a:spcBef>
            </a:pPr>
            <a:r>
              <a:rPr lang="el-GR" sz="2600" dirty="0" smtClean="0"/>
              <a:t>άστεγος,</a:t>
            </a:r>
            <a:endParaRPr lang="el-GR" sz="2600" dirty="0"/>
          </a:p>
          <a:p>
            <a:pPr>
              <a:spcBef>
                <a:spcPts val="600"/>
              </a:spcBef>
            </a:pPr>
            <a:r>
              <a:rPr lang="el-GR" sz="2600" dirty="0" smtClean="0"/>
              <a:t>άνεργος,</a:t>
            </a:r>
            <a:endParaRPr lang="el-GR" sz="2600" dirty="0"/>
          </a:p>
          <a:p>
            <a:pPr>
              <a:spcBef>
                <a:spcPts val="600"/>
              </a:spcBef>
            </a:pPr>
            <a:r>
              <a:rPr lang="el-GR" sz="2600" dirty="0" smtClean="0"/>
              <a:t>ανήθικος,</a:t>
            </a:r>
            <a:endParaRPr lang="el-GR" sz="2600" dirty="0"/>
          </a:p>
          <a:p>
            <a:pPr>
              <a:spcBef>
                <a:spcPts val="600"/>
              </a:spcBef>
            </a:pPr>
            <a:r>
              <a:rPr lang="el-GR" sz="2600" dirty="0" smtClean="0"/>
              <a:t>τυφλός.</a:t>
            </a:r>
            <a:endParaRPr lang="el-GR" sz="2600" dirty="0"/>
          </a:p>
          <a:p>
            <a:pPr>
              <a:spcBef>
                <a:spcPts val="600"/>
              </a:spcBef>
            </a:pPr>
            <a:endParaRPr lang="el-GR" sz="2600" dirty="0"/>
          </a:p>
        </p:txBody>
      </p:sp>
    </p:spTree>
    <p:extLst>
      <p:ext uri="{BB962C8B-B14F-4D97-AF65-F5344CB8AC3E}">
        <p14:creationId xmlns:p14="http://schemas.microsoft.com/office/powerpoint/2010/main" val="2600488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Πολιτικώς ορθή γλώσσα </a:t>
            </a:r>
            <a:r>
              <a:rPr lang="el-GR" dirty="0" smtClean="0"/>
              <a:t>(2/4</a:t>
            </a:r>
            <a:r>
              <a:rPr lang="el-GR" dirty="0"/>
              <a:t>) </a:t>
            </a:r>
          </a:p>
        </p:txBody>
      </p:sp>
      <p:sp>
        <p:nvSpPr>
          <p:cNvPr id="5" name="Content Placeholder 4"/>
          <p:cNvSpPr>
            <a:spLocks noGrp="1"/>
          </p:cNvSpPr>
          <p:nvPr>
            <p:ph idx="1"/>
          </p:nvPr>
        </p:nvSpPr>
        <p:spPr/>
        <p:txBody>
          <a:bodyPr>
            <a:noAutofit/>
          </a:bodyPr>
          <a:lstStyle/>
          <a:p>
            <a:r>
              <a:rPr lang="el-GR" sz="2800" dirty="0"/>
              <a:t>ηλίθιος: άνθρωπος διαφορετικών νοητικών δυνατοτήτων/ μη κάτοχος </a:t>
            </a:r>
            <a:r>
              <a:rPr lang="el-GR" sz="2800" dirty="0" smtClean="0"/>
              <a:t>γνώσεων.</a:t>
            </a:r>
            <a:endParaRPr lang="el-GR" sz="2800" dirty="0"/>
          </a:p>
          <a:p>
            <a:r>
              <a:rPr lang="el-GR" sz="2800" dirty="0"/>
              <a:t>νοητική στέρηση: προσωπικός ρυθμός κατάκτησης της </a:t>
            </a:r>
            <a:r>
              <a:rPr lang="el-GR" sz="2800" dirty="0" smtClean="0"/>
              <a:t>γνώσης.</a:t>
            </a:r>
            <a:endParaRPr lang="el-GR" sz="2800" dirty="0"/>
          </a:p>
          <a:p>
            <a:r>
              <a:rPr lang="el-GR" sz="2800" dirty="0"/>
              <a:t>μαύρη γυναίκα: πρόσωπο φύλου πλούσιο σε </a:t>
            </a:r>
            <a:r>
              <a:rPr lang="el-GR" sz="2800" dirty="0" smtClean="0"/>
              <a:t>μελανίνη.</a:t>
            </a:r>
            <a:endParaRPr lang="el-GR" sz="2800" dirty="0"/>
          </a:p>
          <a:p>
            <a:r>
              <a:rPr lang="el-GR" sz="2800" dirty="0"/>
              <a:t>άσχημος: άτομο που η εμφάνισή του αμφισβητεί τα στερεοτυπικά πρότυπα ομορφιάς/ άτομο που εμφάνισή του δεν περνά </a:t>
            </a:r>
            <a:r>
              <a:rPr lang="el-GR" sz="2800" dirty="0" smtClean="0"/>
              <a:t>απαρατήρητη.</a:t>
            </a:r>
            <a:endParaRPr lang="el-GR" sz="2800" dirty="0"/>
          </a:p>
        </p:txBody>
      </p:sp>
    </p:spTree>
    <p:extLst>
      <p:ext uri="{BB962C8B-B14F-4D97-AF65-F5344CB8AC3E}">
        <p14:creationId xmlns:p14="http://schemas.microsoft.com/office/powerpoint/2010/main" val="271675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Πολιτικώς ορθή γλώσσα </a:t>
            </a:r>
            <a:r>
              <a:rPr lang="el-GR" dirty="0" smtClean="0"/>
              <a:t>(3/4</a:t>
            </a:r>
            <a:r>
              <a:rPr lang="el-GR" dirty="0"/>
              <a:t>) </a:t>
            </a:r>
          </a:p>
        </p:txBody>
      </p:sp>
      <p:sp>
        <p:nvSpPr>
          <p:cNvPr id="5" name="Content Placeholder 4"/>
          <p:cNvSpPr>
            <a:spLocks noGrp="1"/>
          </p:cNvSpPr>
          <p:nvPr>
            <p:ph idx="1"/>
          </p:nvPr>
        </p:nvSpPr>
        <p:spPr/>
        <p:txBody>
          <a:bodyPr>
            <a:noAutofit/>
          </a:bodyPr>
          <a:lstStyle/>
          <a:p>
            <a:pPr>
              <a:spcBef>
                <a:spcPts val="1000"/>
              </a:spcBef>
            </a:pPr>
            <a:r>
              <a:rPr lang="el-GR" sz="2800" dirty="0"/>
              <a:t>χοντρός: οριζόντια προικισμένος/ χαρισματικός σε όγκο/ ευρύχωρος/ άτομο με εμφανή σημάδια της ευμάρειας στον </a:t>
            </a:r>
            <a:r>
              <a:rPr lang="el-GR" sz="2800" dirty="0" err="1"/>
              <a:t>σωματότυπό</a:t>
            </a:r>
            <a:r>
              <a:rPr lang="el-GR" sz="2800" dirty="0"/>
              <a:t> </a:t>
            </a:r>
            <a:r>
              <a:rPr lang="el-GR" sz="2800" dirty="0" smtClean="0"/>
              <a:t>του.</a:t>
            </a:r>
            <a:endParaRPr lang="el-GR" sz="2800" dirty="0"/>
          </a:p>
          <a:p>
            <a:pPr>
              <a:spcBef>
                <a:spcPts val="1000"/>
              </a:spcBef>
            </a:pPr>
            <a:r>
              <a:rPr lang="el-GR" sz="2800" dirty="0"/>
              <a:t>γέρος/ </a:t>
            </a:r>
            <a:r>
              <a:rPr lang="el-GR" sz="2800" dirty="0" err="1"/>
              <a:t>γρια</a:t>
            </a:r>
            <a:r>
              <a:rPr lang="el-GR" sz="2800" dirty="0"/>
              <a:t>: ώριμο </a:t>
            </a:r>
            <a:r>
              <a:rPr lang="el-GR" sz="2800" dirty="0" smtClean="0"/>
              <a:t>άτομο.</a:t>
            </a:r>
            <a:endParaRPr lang="el-GR" sz="2800" dirty="0"/>
          </a:p>
          <a:p>
            <a:pPr>
              <a:spcBef>
                <a:spcPts val="1000"/>
              </a:spcBef>
            </a:pPr>
            <a:r>
              <a:rPr lang="el-GR" sz="2800" dirty="0"/>
              <a:t>ζητιάνος: πρόσωπο που αιτεί ιδιωτική </a:t>
            </a:r>
            <a:r>
              <a:rPr lang="el-GR" sz="2800" dirty="0" smtClean="0"/>
              <a:t>χρηματοδότηση.</a:t>
            </a:r>
            <a:endParaRPr lang="el-GR" sz="2800" dirty="0"/>
          </a:p>
          <a:p>
            <a:pPr>
              <a:spcBef>
                <a:spcPts val="1000"/>
              </a:spcBef>
            </a:pPr>
            <a:r>
              <a:rPr lang="el-GR" sz="2800" dirty="0"/>
              <a:t>καράφλας: ελεύθερος από χτένισμα (</a:t>
            </a:r>
            <a:r>
              <a:rPr lang="el-GR" sz="2800" dirty="0" err="1"/>
              <a:t>comp</a:t>
            </a:r>
            <a:r>
              <a:rPr lang="el-GR" sz="2800" dirty="0"/>
              <a:t>-</a:t>
            </a:r>
            <a:r>
              <a:rPr lang="el-GR" sz="2800" dirty="0" err="1"/>
              <a:t>free</a:t>
            </a:r>
            <a:r>
              <a:rPr lang="el-GR" sz="2800" dirty="0" smtClean="0"/>
              <a:t>).</a:t>
            </a:r>
            <a:endParaRPr lang="el-GR" sz="2800" dirty="0"/>
          </a:p>
          <a:p>
            <a:pPr>
              <a:spcBef>
                <a:spcPts val="1000"/>
              </a:spcBef>
            </a:pPr>
            <a:r>
              <a:rPr lang="el-GR" sz="2800" dirty="0"/>
              <a:t>πρωτόγονος: άνθρωπος με διαφορετική </a:t>
            </a:r>
            <a:r>
              <a:rPr lang="el-GR" sz="2800" dirty="0" smtClean="0"/>
              <a:t>κουλτούρα.</a:t>
            </a:r>
            <a:endParaRPr lang="el-GR" sz="2800" dirty="0"/>
          </a:p>
          <a:p>
            <a:pPr>
              <a:spcBef>
                <a:spcPts val="1000"/>
              </a:spcBef>
            </a:pPr>
            <a:r>
              <a:rPr lang="el-GR" sz="2800" dirty="0"/>
              <a:t>αμόρφωτος: κάποιος χωρίς συμβατική </a:t>
            </a:r>
            <a:r>
              <a:rPr lang="el-GR" sz="2800" dirty="0" smtClean="0"/>
              <a:t>εκπαίδευση.</a:t>
            </a:r>
            <a:endParaRPr lang="el-GR" sz="2800" dirty="0"/>
          </a:p>
        </p:txBody>
      </p:sp>
    </p:spTree>
    <p:extLst>
      <p:ext uri="{BB962C8B-B14F-4D97-AF65-F5344CB8AC3E}">
        <p14:creationId xmlns:p14="http://schemas.microsoft.com/office/powerpoint/2010/main" val="670107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Πολιτικώς ορθή γλώσσα </a:t>
            </a:r>
            <a:r>
              <a:rPr lang="el-GR" dirty="0" smtClean="0"/>
              <a:t>(4/4</a:t>
            </a:r>
            <a:r>
              <a:rPr lang="el-GR" dirty="0"/>
              <a:t>) </a:t>
            </a:r>
          </a:p>
        </p:txBody>
      </p:sp>
      <p:sp>
        <p:nvSpPr>
          <p:cNvPr id="5" name="Content Placeholder 4"/>
          <p:cNvSpPr>
            <a:spLocks noGrp="1"/>
          </p:cNvSpPr>
          <p:nvPr>
            <p:ph idx="1"/>
          </p:nvPr>
        </p:nvSpPr>
        <p:spPr/>
        <p:txBody>
          <a:bodyPr>
            <a:noAutofit/>
          </a:bodyPr>
          <a:lstStyle/>
          <a:p>
            <a:pPr>
              <a:spcBef>
                <a:spcPts val="600"/>
              </a:spcBef>
            </a:pPr>
            <a:r>
              <a:rPr lang="el-GR" sz="2800" dirty="0"/>
              <a:t>ψοφίμι: προσωρινά ανίκανος να </a:t>
            </a:r>
            <a:r>
              <a:rPr lang="el-GR" sz="2800" dirty="0" smtClean="0"/>
              <a:t>μεταβολίζει.</a:t>
            </a:r>
            <a:endParaRPr lang="el-GR" sz="2800" dirty="0"/>
          </a:p>
          <a:p>
            <a:pPr>
              <a:spcBef>
                <a:spcPts val="600"/>
              </a:spcBef>
            </a:pPr>
            <a:r>
              <a:rPr lang="el-GR" sz="2800" dirty="0"/>
              <a:t>κανιβαλισμός: </a:t>
            </a:r>
            <a:r>
              <a:rPr lang="el-GR" sz="2800" dirty="0" err="1"/>
              <a:t>ενδοφυλετική</a:t>
            </a:r>
            <a:r>
              <a:rPr lang="el-GR" sz="2800" dirty="0"/>
              <a:t> </a:t>
            </a:r>
            <a:r>
              <a:rPr lang="el-GR" sz="2800" dirty="0" smtClean="0"/>
              <a:t>βρώση.</a:t>
            </a:r>
            <a:endParaRPr lang="el-GR" sz="2800" dirty="0"/>
          </a:p>
          <a:p>
            <a:pPr>
              <a:spcBef>
                <a:spcPts val="600"/>
              </a:spcBef>
            </a:pPr>
            <a:r>
              <a:rPr lang="el-GR" sz="2800" dirty="0"/>
              <a:t>άστεγος: άτομο με ευέλικτη </a:t>
            </a:r>
            <a:r>
              <a:rPr lang="el-GR" sz="2800" dirty="0" smtClean="0"/>
              <a:t>κατοικία.</a:t>
            </a:r>
            <a:endParaRPr lang="el-GR" sz="2800" dirty="0"/>
          </a:p>
          <a:p>
            <a:pPr>
              <a:spcBef>
                <a:spcPts val="600"/>
              </a:spcBef>
            </a:pPr>
            <a:r>
              <a:rPr lang="el-GR" sz="2800" dirty="0"/>
              <a:t>άνεργος: επαγγελματικά </a:t>
            </a:r>
            <a:r>
              <a:rPr lang="el-GR" sz="2800" dirty="0" smtClean="0"/>
              <a:t>αδέσμευτος.</a:t>
            </a:r>
            <a:endParaRPr lang="el-GR" sz="2800" dirty="0"/>
          </a:p>
          <a:p>
            <a:pPr>
              <a:spcBef>
                <a:spcPts val="600"/>
              </a:spcBef>
            </a:pPr>
            <a:r>
              <a:rPr lang="el-GR" sz="2800" dirty="0"/>
              <a:t>ανήθικος: άτομο με προσωπικό, μη παραδοσιακό, σύστημα </a:t>
            </a:r>
            <a:r>
              <a:rPr lang="el-GR" sz="2800" dirty="0" smtClean="0"/>
              <a:t>αξιών.</a:t>
            </a:r>
            <a:endParaRPr lang="el-GR" sz="2800" dirty="0"/>
          </a:p>
          <a:p>
            <a:pPr>
              <a:spcBef>
                <a:spcPts val="600"/>
              </a:spcBef>
            </a:pPr>
            <a:r>
              <a:rPr lang="el-GR" sz="2800" dirty="0"/>
              <a:t>τυφλός: άτομο με πολύ ανεπτυγμένες τις αισθήσεις της ακοής, της αφής, της όσφρησης και της γεύσης/ άτομο με εσωτερική </a:t>
            </a:r>
            <a:r>
              <a:rPr lang="el-GR" sz="2800" dirty="0" smtClean="0"/>
              <a:t>όραση/άτομο </a:t>
            </a:r>
            <a:r>
              <a:rPr lang="el-GR" sz="2800" dirty="0"/>
              <a:t>που βλέπει με τα μάτια της </a:t>
            </a:r>
            <a:r>
              <a:rPr lang="el-GR" sz="2800" dirty="0" smtClean="0"/>
              <a:t>ψυχής.</a:t>
            </a:r>
            <a:endParaRPr lang="el-GR" sz="2800" dirty="0"/>
          </a:p>
        </p:txBody>
      </p:sp>
    </p:spTree>
    <p:extLst>
      <p:ext uri="{BB962C8B-B14F-4D97-AF65-F5344CB8AC3E}">
        <p14:creationId xmlns:p14="http://schemas.microsoft.com/office/powerpoint/2010/main" val="3561001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Προτάσεις </a:t>
            </a:r>
            <a:r>
              <a:rPr lang="el-GR" dirty="0"/>
              <a:t>για πολιτικώς ορθούς τίτλους για ταινίες του </a:t>
            </a:r>
            <a:r>
              <a:rPr lang="el-GR" dirty="0" smtClean="0"/>
              <a:t>Ντίσνεϊ (1/2)</a:t>
            </a:r>
            <a:endParaRPr lang="el-GR" dirty="0"/>
          </a:p>
        </p:txBody>
      </p:sp>
      <p:pic>
        <p:nvPicPr>
          <p:cNvPr id="6" name="Picture 9" descr="Προτάση για πολιτικώς ορθό τίτλο για τη Χιονάτη."/>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1943"/>
          <a:stretch/>
        </p:blipFill>
        <p:spPr bwMode="auto">
          <a:xfrm>
            <a:off x="760583" y="1628800"/>
            <a:ext cx="349982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5576" y="5949280"/>
            <a:ext cx="648072" cy="372944"/>
          </a:xfrm>
          <a:prstGeom prst="rect">
            <a:avLst/>
          </a:prstGeom>
        </p:spPr>
        <p:txBody>
          <a:bodyPr vert="horz" wrap="square" lIns="91440" tIns="45720" rIns="91440" bIns="45720" rtlCol="0" anchor="ctr">
            <a:noAutofit/>
          </a:bodyPr>
          <a:lstStyle/>
          <a:p>
            <a:r>
              <a:rPr lang="el-GR" b="1" dirty="0" smtClean="0">
                <a:latin typeface="+mj-lt"/>
              </a:rPr>
              <a:t>[15]</a:t>
            </a:r>
          </a:p>
        </p:txBody>
      </p:sp>
      <p:pic>
        <p:nvPicPr>
          <p:cNvPr id="7" name="Picture 10" descr="Προτάση για πολιτικώς ορθό τίτλο για την Πεντάμορφη και το Τέρας."/>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r="3453"/>
          <a:stretch/>
        </p:blipFill>
        <p:spPr bwMode="auto">
          <a:xfrm>
            <a:off x="4355976" y="1628799"/>
            <a:ext cx="4026517" cy="4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812360" y="5944507"/>
            <a:ext cx="648072" cy="372944"/>
          </a:xfrm>
          <a:prstGeom prst="rect">
            <a:avLst/>
          </a:prstGeom>
        </p:spPr>
        <p:txBody>
          <a:bodyPr vert="horz" wrap="square" lIns="91440" tIns="45720" rIns="91440" bIns="45720" rtlCol="0" anchor="ctr">
            <a:noAutofit/>
          </a:bodyPr>
          <a:lstStyle/>
          <a:p>
            <a:pPr algn="r"/>
            <a:r>
              <a:rPr lang="el-GR" b="1" dirty="0" smtClean="0">
                <a:latin typeface="+mj-lt"/>
              </a:rPr>
              <a:t>[16]</a:t>
            </a:r>
          </a:p>
        </p:txBody>
      </p:sp>
    </p:spTree>
    <p:custDataLst>
      <p:tags r:id="rId1"/>
    </p:custDataLst>
    <p:extLst>
      <p:ext uri="{BB962C8B-B14F-4D97-AF65-F5344CB8AC3E}">
        <p14:creationId xmlns:p14="http://schemas.microsoft.com/office/powerpoint/2010/main" val="807214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Προτάσεις για πολιτικώς ορθούς τίτλους για ταινίες του </a:t>
            </a:r>
            <a:r>
              <a:rPr lang="el-GR" dirty="0" smtClean="0"/>
              <a:t>Ντίσνεϊ (2/2)</a:t>
            </a:r>
            <a:endParaRPr lang="el-GR" dirty="0"/>
          </a:p>
        </p:txBody>
      </p:sp>
      <p:pic>
        <p:nvPicPr>
          <p:cNvPr id="5" name="Picture 11" descr="Προτάση για πολιτικώς ορθό τίτλο για τον Βασιλιά των Λιονταριών."/>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72654" y="1600201"/>
            <a:ext cx="3599346" cy="42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46105" y="5877272"/>
            <a:ext cx="648072" cy="372944"/>
          </a:xfrm>
          <a:prstGeom prst="rect">
            <a:avLst/>
          </a:prstGeom>
        </p:spPr>
        <p:txBody>
          <a:bodyPr vert="horz" wrap="square" lIns="91440" tIns="45720" rIns="91440" bIns="45720" rtlCol="0" anchor="ctr">
            <a:noAutofit/>
          </a:bodyPr>
          <a:lstStyle/>
          <a:p>
            <a:r>
              <a:rPr lang="el-GR" b="1" dirty="0" smtClean="0">
                <a:latin typeface="+mj-lt"/>
              </a:rPr>
              <a:t>[17]</a:t>
            </a:r>
          </a:p>
        </p:txBody>
      </p:sp>
      <p:pic>
        <p:nvPicPr>
          <p:cNvPr id="6" name="Picture 12" descr="Προτάση για πολιτικώς ορθό τίτλο για τη Μουλάν."/>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4009" y="1600201"/>
            <a:ext cx="3559518" cy="42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24328" y="5895899"/>
            <a:ext cx="648072" cy="372944"/>
          </a:xfrm>
          <a:prstGeom prst="rect">
            <a:avLst/>
          </a:prstGeom>
        </p:spPr>
        <p:txBody>
          <a:bodyPr vert="horz" wrap="square" lIns="91440" tIns="45720" rIns="91440" bIns="45720" rtlCol="0" anchor="ctr">
            <a:noAutofit/>
          </a:bodyPr>
          <a:lstStyle/>
          <a:p>
            <a:pPr algn="r"/>
            <a:r>
              <a:rPr lang="el-GR" b="1" dirty="0" smtClean="0">
                <a:latin typeface="+mj-lt"/>
              </a:rPr>
              <a:t>[18]</a:t>
            </a:r>
          </a:p>
        </p:txBody>
      </p:sp>
    </p:spTree>
    <p:custDataLst>
      <p:tags r:id="rId1"/>
    </p:custDataLst>
    <p:extLst>
      <p:ext uri="{BB962C8B-B14F-4D97-AF65-F5344CB8AC3E}">
        <p14:creationId xmlns:p14="http://schemas.microsoft.com/office/powerpoint/2010/main" val="1229476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Πολιτικώς μη ορθοί τίτλοι, μοτίβα, χαρακτήρες </a:t>
            </a:r>
            <a:r>
              <a:rPr lang="el-GR" dirty="0" smtClean="0"/>
              <a:t>παραμυθιών (1/4) </a:t>
            </a:r>
            <a:endParaRPr lang="el-GR" dirty="0"/>
          </a:p>
        </p:txBody>
      </p:sp>
      <p:sp>
        <p:nvSpPr>
          <p:cNvPr id="3" name="Content Placeholder 2"/>
          <p:cNvSpPr>
            <a:spLocks noGrp="1"/>
          </p:cNvSpPr>
          <p:nvPr>
            <p:ph sz="half" idx="1"/>
          </p:nvPr>
        </p:nvSpPr>
        <p:spPr/>
        <p:txBody>
          <a:bodyPr>
            <a:noAutofit/>
          </a:bodyPr>
          <a:lstStyle/>
          <a:p>
            <a:pPr marL="0" indent="0">
              <a:buNone/>
            </a:pPr>
            <a:r>
              <a:rPr lang="el-GR" altLang="en-US" sz="2400" dirty="0">
                <a:latin typeface="Calibri" pitchFamily="34" charset="0"/>
              </a:rPr>
              <a:t>Στους τίτλους και τους </a:t>
            </a:r>
            <a:r>
              <a:rPr lang="el-GR" altLang="en-US" sz="2400" dirty="0" err="1">
                <a:latin typeface="Calibri" pitchFamily="34" charset="0"/>
              </a:rPr>
              <a:t>παραμυθικούς</a:t>
            </a:r>
            <a:r>
              <a:rPr lang="el-GR" altLang="en-US" sz="2400" dirty="0">
                <a:latin typeface="Calibri" pitchFamily="34" charset="0"/>
              </a:rPr>
              <a:t> ήρωες στη διπλανή στήλη προτείνετε πολιτικώς ορθές αλλαγές. </a:t>
            </a:r>
            <a:endParaRPr lang="el-GR" altLang="en-US" sz="2400" dirty="0" smtClean="0">
              <a:latin typeface="Calibri" pitchFamily="34" charset="0"/>
            </a:endParaRPr>
          </a:p>
          <a:p>
            <a:r>
              <a:rPr lang="el-GR" sz="2600" dirty="0" smtClean="0"/>
              <a:t>Η </a:t>
            </a:r>
            <a:r>
              <a:rPr lang="el-GR" sz="2600" dirty="0"/>
              <a:t>Πεντάμορφη και το </a:t>
            </a:r>
            <a:r>
              <a:rPr lang="el-GR" sz="2600" dirty="0" smtClean="0"/>
              <a:t>τέρας.</a:t>
            </a:r>
            <a:endParaRPr lang="el-GR" sz="2600" dirty="0"/>
          </a:p>
          <a:p>
            <a:r>
              <a:rPr lang="el-GR" sz="2600" dirty="0"/>
              <a:t>Ο </a:t>
            </a:r>
            <a:r>
              <a:rPr lang="el-GR" sz="2600" dirty="0" smtClean="0"/>
              <a:t>Κοντορεβιθούλης.</a:t>
            </a:r>
            <a:endParaRPr lang="el-GR" sz="2600" dirty="0"/>
          </a:p>
          <a:p>
            <a:r>
              <a:rPr lang="el-GR" sz="2600" dirty="0"/>
              <a:t>Ο Αλή Μπαμπάς και οι 40 </a:t>
            </a:r>
            <a:r>
              <a:rPr lang="el-GR" sz="2600" dirty="0" smtClean="0"/>
              <a:t>κλέφτες.</a:t>
            </a:r>
            <a:endParaRPr lang="el-GR" sz="2600" dirty="0"/>
          </a:p>
          <a:p>
            <a:r>
              <a:rPr lang="el-GR" sz="2600" dirty="0"/>
              <a:t>Το </a:t>
            </a:r>
            <a:r>
              <a:rPr lang="el-GR" sz="2600" dirty="0" smtClean="0"/>
              <a:t>ασχημόπαπο.</a:t>
            </a:r>
          </a:p>
          <a:p>
            <a:r>
              <a:rPr lang="el-GR" sz="2600" dirty="0" smtClean="0"/>
              <a:t>Η Τοσοδούλα.</a:t>
            </a:r>
            <a:endParaRPr lang="el-GR" sz="2600" dirty="0"/>
          </a:p>
          <a:p>
            <a:endParaRPr lang="el-GR" sz="2600" dirty="0"/>
          </a:p>
        </p:txBody>
      </p:sp>
      <p:sp>
        <p:nvSpPr>
          <p:cNvPr id="4" name="Content Placeholder 3"/>
          <p:cNvSpPr>
            <a:spLocks noGrp="1"/>
          </p:cNvSpPr>
          <p:nvPr>
            <p:ph sz="half" idx="2"/>
          </p:nvPr>
        </p:nvSpPr>
        <p:spPr/>
        <p:txBody>
          <a:bodyPr>
            <a:noAutofit/>
          </a:bodyPr>
          <a:lstStyle/>
          <a:p>
            <a:r>
              <a:rPr lang="el-GR" sz="2600" dirty="0" err="1"/>
              <a:t>Φρικαντέλα</a:t>
            </a:r>
            <a:r>
              <a:rPr lang="el-GR" sz="2600" dirty="0"/>
              <a:t>.</a:t>
            </a:r>
          </a:p>
          <a:p>
            <a:r>
              <a:rPr lang="el-GR" sz="2600" dirty="0"/>
              <a:t>Ο λαίμαργος </a:t>
            </a:r>
            <a:r>
              <a:rPr lang="el-GR" sz="2600" dirty="0" err="1"/>
              <a:t>Τουνελόδρακος</a:t>
            </a:r>
            <a:r>
              <a:rPr lang="el-GR" sz="2600" dirty="0" smtClean="0"/>
              <a:t>.</a:t>
            </a:r>
          </a:p>
          <a:p>
            <a:r>
              <a:rPr lang="el-GR" sz="2600" dirty="0" smtClean="0"/>
              <a:t>Μια </a:t>
            </a:r>
            <a:r>
              <a:rPr lang="el-GR" sz="2600" dirty="0"/>
              <a:t>φορά μια γιαγιά κατάπιε μια μύγα </a:t>
            </a:r>
            <a:r>
              <a:rPr lang="el-GR" sz="2600" dirty="0" smtClean="0"/>
              <a:t>παχιά.</a:t>
            </a:r>
            <a:endParaRPr lang="el-GR" sz="2600" dirty="0"/>
          </a:p>
          <a:p>
            <a:r>
              <a:rPr lang="el-GR" sz="2600" dirty="0" smtClean="0"/>
              <a:t>Μητριά.</a:t>
            </a:r>
            <a:endParaRPr lang="el-GR" sz="2600" dirty="0"/>
          </a:p>
          <a:p>
            <a:r>
              <a:rPr lang="el-GR" sz="2600" dirty="0" err="1" smtClean="0"/>
              <a:t>Αράπης</a:t>
            </a:r>
            <a:r>
              <a:rPr lang="el-GR" sz="2600" dirty="0" smtClean="0"/>
              <a:t>.</a:t>
            </a:r>
            <a:endParaRPr lang="el-GR" sz="2600" dirty="0"/>
          </a:p>
          <a:p>
            <a:r>
              <a:rPr lang="el-GR" sz="2600" dirty="0" smtClean="0"/>
              <a:t>Φτωχός.</a:t>
            </a:r>
            <a:endParaRPr lang="el-GR" sz="2600" dirty="0"/>
          </a:p>
          <a:p>
            <a:r>
              <a:rPr lang="el-GR" sz="2600" dirty="0" smtClean="0"/>
              <a:t>Γίγαντας.</a:t>
            </a:r>
            <a:endParaRPr lang="el-GR" sz="2600" dirty="0"/>
          </a:p>
          <a:p>
            <a:r>
              <a:rPr lang="el-GR" sz="2600" dirty="0" smtClean="0"/>
              <a:t>Πονηρή αλεπού.</a:t>
            </a:r>
            <a:endParaRPr lang="el-GR" sz="2600" dirty="0"/>
          </a:p>
        </p:txBody>
      </p:sp>
    </p:spTree>
    <p:extLst>
      <p:ext uri="{BB962C8B-B14F-4D97-AF65-F5344CB8AC3E}">
        <p14:creationId xmlns:p14="http://schemas.microsoft.com/office/powerpoint/2010/main" val="366200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Πολιτικώς μη ορθοί τίτλοι, μοτίβα, χαρακτήρες παραμυθιών </a:t>
            </a:r>
            <a:r>
              <a:rPr lang="el-GR" dirty="0" smtClean="0"/>
              <a:t>(</a:t>
            </a:r>
            <a:r>
              <a:rPr lang="el-GR" dirty="0"/>
              <a:t>2</a:t>
            </a:r>
            <a:r>
              <a:rPr lang="el-GR" dirty="0" smtClean="0"/>
              <a:t>/4) </a:t>
            </a:r>
            <a:endParaRPr lang="el-GR" dirty="0"/>
          </a:p>
        </p:txBody>
      </p:sp>
      <p:sp>
        <p:nvSpPr>
          <p:cNvPr id="5" name="Content Placeholder 4"/>
          <p:cNvSpPr>
            <a:spLocks noGrp="1"/>
          </p:cNvSpPr>
          <p:nvPr>
            <p:ph idx="1"/>
          </p:nvPr>
        </p:nvSpPr>
        <p:spPr/>
        <p:txBody>
          <a:bodyPr>
            <a:noAutofit/>
          </a:bodyPr>
          <a:lstStyle/>
          <a:p>
            <a:pPr>
              <a:lnSpc>
                <a:spcPct val="120000"/>
              </a:lnSpc>
              <a:spcBef>
                <a:spcPts val="1000"/>
              </a:spcBef>
            </a:pPr>
            <a:r>
              <a:rPr lang="el-GR" sz="2400" dirty="0"/>
              <a:t>Η Πεντάμορφη και το τέρας: Η Ωραία, εξωτερικά, και ο Ωραίος, </a:t>
            </a:r>
            <a:r>
              <a:rPr lang="el-GR" sz="2400" dirty="0" smtClean="0"/>
              <a:t>εσωτερικά.</a:t>
            </a:r>
            <a:endParaRPr lang="el-GR" sz="2400" dirty="0"/>
          </a:p>
          <a:p>
            <a:pPr>
              <a:lnSpc>
                <a:spcPct val="120000"/>
              </a:lnSpc>
              <a:spcBef>
                <a:spcPts val="1000"/>
              </a:spcBef>
            </a:pPr>
            <a:r>
              <a:rPr lang="el-GR" sz="2400" dirty="0"/>
              <a:t>Ο Κοντορεβιθούλης: Το αγόρι που χώραγε </a:t>
            </a:r>
            <a:r>
              <a:rPr lang="el-GR" sz="2400" dirty="0" smtClean="0"/>
              <a:t>παντού / Ο </a:t>
            </a:r>
            <a:r>
              <a:rPr lang="el-GR" sz="2400" dirty="0" err="1" smtClean="0"/>
              <a:t>Ρεβιθομικρούλης</a:t>
            </a:r>
            <a:r>
              <a:rPr lang="el-GR" sz="2400" dirty="0" smtClean="0"/>
              <a:t> / Ο </a:t>
            </a:r>
            <a:r>
              <a:rPr lang="el-GR" sz="2400" dirty="0"/>
              <a:t>Χωράς </a:t>
            </a:r>
            <a:r>
              <a:rPr lang="el-GR" sz="2400" dirty="0" smtClean="0"/>
              <a:t>παντού / </a:t>
            </a:r>
            <a:r>
              <a:rPr lang="el-GR" sz="2400" dirty="0" err="1" smtClean="0"/>
              <a:t>Εξυπνορεβιθούλης</a:t>
            </a:r>
            <a:r>
              <a:rPr lang="el-GR" sz="2400" dirty="0" smtClean="0"/>
              <a:t>.</a:t>
            </a:r>
            <a:endParaRPr lang="el-GR" sz="2400" dirty="0"/>
          </a:p>
          <a:p>
            <a:pPr>
              <a:lnSpc>
                <a:spcPct val="120000"/>
              </a:lnSpc>
              <a:spcBef>
                <a:spcPts val="1000"/>
              </a:spcBef>
            </a:pPr>
            <a:r>
              <a:rPr lang="el-GR" sz="2400" dirty="0"/>
              <a:t>Ο Αλή Μπαμπάς και οι 40 κλέφτες: Ο Αλή Μπαμπάς και οι 40 που νόμιζαν ότι όλα είναι </a:t>
            </a:r>
            <a:r>
              <a:rPr lang="el-GR" sz="2400" dirty="0" smtClean="0"/>
              <a:t>όλων / και </a:t>
            </a:r>
            <a:r>
              <a:rPr lang="el-GR" sz="2400" dirty="0"/>
              <a:t>οι 40 διαχειριστές </a:t>
            </a:r>
            <a:r>
              <a:rPr lang="el-GR" sz="2400" dirty="0" smtClean="0"/>
              <a:t>ξένων περιουσιών/και </a:t>
            </a:r>
            <a:r>
              <a:rPr lang="el-GR" sz="2400" dirty="0"/>
              <a:t>οι 40 μονίμως δανειζόμενοι. </a:t>
            </a:r>
          </a:p>
          <a:p>
            <a:pPr>
              <a:lnSpc>
                <a:spcPct val="120000"/>
              </a:lnSpc>
              <a:spcBef>
                <a:spcPts val="1000"/>
              </a:spcBef>
            </a:pPr>
            <a:r>
              <a:rPr lang="el-GR" sz="2400" dirty="0"/>
              <a:t>Το ασχημόπαπο: Το </a:t>
            </a:r>
            <a:r>
              <a:rPr lang="el-GR" sz="2400" dirty="0" err="1" smtClean="0"/>
              <a:t>ξεχωριστόπαπο</a:t>
            </a:r>
            <a:r>
              <a:rPr lang="el-GR" sz="2400" dirty="0" smtClean="0"/>
              <a:t> / Το </a:t>
            </a:r>
            <a:r>
              <a:rPr lang="el-GR" sz="2400" dirty="0" err="1" smtClean="0"/>
              <a:t>μοναδικόπαπο</a:t>
            </a:r>
            <a:r>
              <a:rPr lang="el-GR" sz="2400" dirty="0" smtClean="0"/>
              <a:t>.</a:t>
            </a:r>
            <a:endParaRPr lang="el-GR" sz="2400" dirty="0"/>
          </a:p>
        </p:txBody>
      </p:sp>
    </p:spTree>
    <p:extLst>
      <p:ext uri="{BB962C8B-B14F-4D97-AF65-F5344CB8AC3E}">
        <p14:creationId xmlns:p14="http://schemas.microsoft.com/office/powerpoint/2010/main" val="2824787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Πολιτική ορθότητα </a:t>
            </a:r>
            <a:r>
              <a:rPr lang="en-GB" dirty="0" smtClean="0"/>
              <a:t/>
            </a:r>
            <a:br>
              <a:rPr lang="en-GB" dirty="0" smtClean="0"/>
            </a:br>
            <a:r>
              <a:rPr lang="el-GR" dirty="0" smtClean="0"/>
              <a:t>(</a:t>
            </a:r>
            <a:r>
              <a:rPr lang="en-GB" dirty="0"/>
              <a:t>Political correctness) </a:t>
            </a:r>
            <a:endParaRPr lang="el-GR" dirty="0"/>
          </a:p>
        </p:txBody>
      </p:sp>
      <p:sp>
        <p:nvSpPr>
          <p:cNvPr id="3" name="Content Placeholder 2"/>
          <p:cNvSpPr>
            <a:spLocks noGrp="1"/>
          </p:cNvSpPr>
          <p:nvPr>
            <p:ph sz="half" idx="1"/>
          </p:nvPr>
        </p:nvSpPr>
        <p:spPr/>
        <p:txBody>
          <a:bodyPr>
            <a:noAutofit/>
          </a:bodyPr>
          <a:lstStyle/>
          <a:p>
            <a:pPr marL="0" indent="0">
              <a:buNone/>
            </a:pPr>
            <a:r>
              <a:rPr lang="el-GR" sz="2800" dirty="0"/>
              <a:t>Πολιτική ορθότητα ονομάζεται η κίνηση που αντιτίθεται στη γλώσσα και τη συμπεριφορά που ως αποτέλεσμα έχει να προσβάλλονται/ μειώνονται ομάδες </a:t>
            </a:r>
            <a:r>
              <a:rPr lang="el-GR" sz="2800" dirty="0" smtClean="0"/>
              <a:t>εξαιτίας:</a:t>
            </a:r>
            <a:endParaRPr lang="el-GR" sz="2800" dirty="0"/>
          </a:p>
          <a:p>
            <a:endParaRPr lang="el-GR" sz="2800" dirty="0"/>
          </a:p>
        </p:txBody>
      </p:sp>
      <p:sp>
        <p:nvSpPr>
          <p:cNvPr id="4" name="Content Placeholder 3"/>
          <p:cNvSpPr>
            <a:spLocks noGrp="1"/>
          </p:cNvSpPr>
          <p:nvPr>
            <p:ph sz="half" idx="2"/>
          </p:nvPr>
        </p:nvSpPr>
        <p:spPr/>
        <p:txBody>
          <a:bodyPr/>
          <a:lstStyle/>
          <a:p>
            <a:r>
              <a:rPr lang="el-GR" dirty="0"/>
              <a:t>φύλου</a:t>
            </a:r>
          </a:p>
          <a:p>
            <a:r>
              <a:rPr lang="el-GR" dirty="0"/>
              <a:t>εθνικότητας</a:t>
            </a:r>
          </a:p>
          <a:p>
            <a:r>
              <a:rPr lang="el-GR" dirty="0"/>
              <a:t>σεξουαλικής προτίμησης</a:t>
            </a:r>
          </a:p>
          <a:p>
            <a:r>
              <a:rPr lang="el-GR" dirty="0"/>
              <a:t>αναπηρίας</a:t>
            </a:r>
          </a:p>
          <a:p>
            <a:r>
              <a:rPr lang="el-GR" dirty="0"/>
              <a:t>η</a:t>
            </a:r>
            <a:r>
              <a:rPr lang="el-GR" dirty="0" smtClean="0"/>
              <a:t>λικίας</a:t>
            </a:r>
            <a:endParaRPr lang="en-GB" dirty="0" smtClean="0"/>
          </a:p>
          <a:p>
            <a:r>
              <a:rPr lang="el-GR" dirty="0" smtClean="0"/>
              <a:t>και γενικά</a:t>
            </a:r>
            <a:r>
              <a:rPr lang="en-GB" dirty="0" smtClean="0"/>
              <a:t> </a:t>
            </a:r>
            <a:r>
              <a:rPr lang="el-GR" dirty="0" smtClean="0"/>
              <a:t>πάσης </a:t>
            </a:r>
            <a:r>
              <a:rPr lang="el-GR" dirty="0"/>
              <a:t>φύσεως </a:t>
            </a:r>
            <a:r>
              <a:rPr lang="el-GR" dirty="0" smtClean="0"/>
              <a:t>προκαταλήψεων. </a:t>
            </a:r>
            <a:endParaRPr lang="el-GR" dirty="0"/>
          </a:p>
          <a:p>
            <a:endParaRPr lang="el-GR" dirty="0"/>
          </a:p>
        </p:txBody>
      </p:sp>
    </p:spTree>
    <p:extLst>
      <p:ext uri="{BB962C8B-B14F-4D97-AF65-F5344CB8AC3E}">
        <p14:creationId xmlns:p14="http://schemas.microsoft.com/office/powerpoint/2010/main" val="802751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Πολιτικώς μη ορθοί τίτλοι, μοτίβα, χαρακτήρες παραμυθιών </a:t>
            </a:r>
            <a:r>
              <a:rPr lang="el-GR" dirty="0" smtClean="0"/>
              <a:t>(3/4</a:t>
            </a:r>
            <a:r>
              <a:rPr lang="el-GR" dirty="0"/>
              <a:t>) </a:t>
            </a:r>
          </a:p>
        </p:txBody>
      </p:sp>
      <p:sp>
        <p:nvSpPr>
          <p:cNvPr id="3" name="Content Placeholder 2"/>
          <p:cNvSpPr>
            <a:spLocks noGrp="1"/>
          </p:cNvSpPr>
          <p:nvPr>
            <p:ph idx="1"/>
          </p:nvPr>
        </p:nvSpPr>
        <p:spPr/>
        <p:txBody>
          <a:bodyPr>
            <a:noAutofit/>
          </a:bodyPr>
          <a:lstStyle/>
          <a:p>
            <a:pPr>
              <a:lnSpc>
                <a:spcPct val="110000"/>
              </a:lnSpc>
              <a:spcBef>
                <a:spcPts val="600"/>
              </a:spcBef>
            </a:pPr>
            <a:r>
              <a:rPr lang="el-GR" sz="2800" dirty="0"/>
              <a:t>Η Τοσοδούλα: Η </a:t>
            </a:r>
            <a:r>
              <a:rPr lang="el-GR" sz="2800" dirty="0" err="1" smtClean="0"/>
              <a:t>Δαχτυλένια</a:t>
            </a:r>
            <a:r>
              <a:rPr lang="el-GR" sz="2800" dirty="0" smtClean="0"/>
              <a:t>.</a:t>
            </a:r>
            <a:endParaRPr lang="el-GR" sz="2800" dirty="0"/>
          </a:p>
          <a:p>
            <a:pPr>
              <a:lnSpc>
                <a:spcPct val="110000"/>
              </a:lnSpc>
              <a:spcBef>
                <a:spcPts val="600"/>
              </a:spcBef>
            </a:pPr>
            <a:r>
              <a:rPr lang="el-GR" sz="2800" dirty="0" err="1"/>
              <a:t>Φρικαντέλα</a:t>
            </a:r>
            <a:r>
              <a:rPr lang="el-GR" sz="2800" dirty="0"/>
              <a:t>: </a:t>
            </a:r>
            <a:r>
              <a:rPr lang="el-GR" sz="2800" dirty="0" err="1" smtClean="0"/>
              <a:t>Ασυνηθιστέλα</a:t>
            </a:r>
            <a:r>
              <a:rPr lang="el-GR" sz="2800" dirty="0" smtClean="0"/>
              <a:t>.</a:t>
            </a:r>
            <a:endParaRPr lang="el-GR" sz="2800" dirty="0"/>
          </a:p>
          <a:p>
            <a:pPr>
              <a:lnSpc>
                <a:spcPct val="110000"/>
              </a:lnSpc>
              <a:spcBef>
                <a:spcPts val="600"/>
              </a:spcBef>
            </a:pPr>
            <a:r>
              <a:rPr lang="el-GR" sz="2800" dirty="0"/>
              <a:t>Ο λαίμαργος </a:t>
            </a:r>
            <a:r>
              <a:rPr lang="el-GR" sz="2800" dirty="0" err="1"/>
              <a:t>Τουνελόδρακος</a:t>
            </a:r>
            <a:r>
              <a:rPr lang="el-GR" sz="2800" dirty="0"/>
              <a:t>: Ο ορεξάτος </a:t>
            </a:r>
            <a:r>
              <a:rPr lang="el-GR" sz="2800" dirty="0" err="1" smtClean="0"/>
              <a:t>Τουνελόδρακος</a:t>
            </a:r>
            <a:r>
              <a:rPr lang="el-GR" sz="2800" dirty="0" smtClean="0"/>
              <a:t>.</a:t>
            </a:r>
            <a:endParaRPr lang="el-GR" sz="2800" dirty="0"/>
          </a:p>
          <a:p>
            <a:pPr>
              <a:lnSpc>
                <a:spcPct val="110000"/>
              </a:lnSpc>
              <a:spcBef>
                <a:spcPts val="600"/>
              </a:spcBef>
            </a:pPr>
            <a:r>
              <a:rPr lang="el-GR" sz="2800" dirty="0"/>
              <a:t>Μια φορά μια γιαγιά κατάπιε μια μύγα παχιά: Μια φορά μια χρονολογικά προικισμένη κατάπιε μια μύγα οριζόντια </a:t>
            </a:r>
            <a:r>
              <a:rPr lang="el-GR" sz="2800" dirty="0" smtClean="0"/>
              <a:t>προικισμένη.</a:t>
            </a:r>
            <a:endParaRPr lang="el-GR" sz="2800" dirty="0"/>
          </a:p>
          <a:p>
            <a:pPr>
              <a:lnSpc>
                <a:spcPct val="110000"/>
              </a:lnSpc>
              <a:spcBef>
                <a:spcPts val="600"/>
              </a:spcBef>
            </a:pPr>
            <a:r>
              <a:rPr lang="el-GR" sz="2800" dirty="0" smtClean="0"/>
              <a:t>Μητριά</a:t>
            </a:r>
            <a:r>
              <a:rPr lang="el-GR" sz="2800" dirty="0"/>
              <a:t>: </a:t>
            </a:r>
            <a:r>
              <a:rPr lang="el-GR" sz="2800" dirty="0" err="1"/>
              <a:t>πρόσ</a:t>
            </a:r>
            <a:r>
              <a:rPr lang="el-GR" sz="2800" dirty="0"/>
              <a:t>-</a:t>
            </a:r>
            <a:r>
              <a:rPr lang="el-GR" sz="2800" dirty="0" err="1"/>
              <a:t>θετη</a:t>
            </a:r>
            <a:r>
              <a:rPr lang="el-GR" sz="2800" dirty="0"/>
              <a:t> </a:t>
            </a:r>
            <a:r>
              <a:rPr lang="el-GR" sz="2800" dirty="0" smtClean="0"/>
              <a:t>μάνα/η </a:t>
            </a:r>
            <a:r>
              <a:rPr lang="el-GR" sz="2800" dirty="0"/>
              <a:t>παρεξηγημένη σύζυγος του </a:t>
            </a:r>
            <a:r>
              <a:rPr lang="el-GR" sz="2800" dirty="0" smtClean="0"/>
              <a:t>πατέρα/μητέρα </a:t>
            </a:r>
            <a:r>
              <a:rPr lang="el-GR" sz="2800" dirty="0"/>
              <a:t>δεύτερης </a:t>
            </a:r>
            <a:r>
              <a:rPr lang="el-GR" sz="2800" dirty="0" smtClean="0"/>
              <a:t>ευκαιρίας.</a:t>
            </a:r>
            <a:endParaRPr lang="el-GR" sz="2800" dirty="0"/>
          </a:p>
          <a:p>
            <a:pPr>
              <a:lnSpc>
                <a:spcPct val="110000"/>
              </a:lnSpc>
              <a:spcBef>
                <a:spcPts val="600"/>
              </a:spcBef>
            </a:pPr>
            <a:endParaRPr lang="el-GR" sz="2800" dirty="0"/>
          </a:p>
        </p:txBody>
      </p:sp>
    </p:spTree>
    <p:extLst>
      <p:ext uri="{BB962C8B-B14F-4D97-AF65-F5344CB8AC3E}">
        <p14:creationId xmlns:p14="http://schemas.microsoft.com/office/powerpoint/2010/main" val="125461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Πολιτικώς μη ορθοί τίτλοι, μοτίβα, χαρακτήρες παραμυθιών </a:t>
            </a:r>
            <a:r>
              <a:rPr lang="el-GR" dirty="0" smtClean="0"/>
              <a:t>(4/4</a:t>
            </a:r>
            <a:r>
              <a:rPr lang="el-GR" dirty="0"/>
              <a:t>) </a:t>
            </a:r>
          </a:p>
        </p:txBody>
      </p:sp>
      <p:sp>
        <p:nvSpPr>
          <p:cNvPr id="3" name="Content Placeholder 2"/>
          <p:cNvSpPr>
            <a:spLocks noGrp="1"/>
          </p:cNvSpPr>
          <p:nvPr>
            <p:ph idx="1"/>
          </p:nvPr>
        </p:nvSpPr>
        <p:spPr/>
        <p:txBody>
          <a:bodyPr/>
          <a:lstStyle/>
          <a:p>
            <a:pPr>
              <a:spcBef>
                <a:spcPts val="1000"/>
              </a:spcBef>
            </a:pPr>
            <a:r>
              <a:rPr lang="el-GR" dirty="0" err="1"/>
              <a:t>Αράπης</a:t>
            </a:r>
            <a:r>
              <a:rPr lang="el-GR" dirty="0"/>
              <a:t>: Ο σοκολατένιος </a:t>
            </a:r>
            <a:r>
              <a:rPr lang="el-GR" dirty="0" smtClean="0"/>
              <a:t>άντρας.</a:t>
            </a:r>
            <a:endParaRPr lang="el-GR" dirty="0"/>
          </a:p>
          <a:p>
            <a:pPr>
              <a:spcBef>
                <a:spcPts val="1000"/>
              </a:spcBef>
            </a:pPr>
            <a:r>
              <a:rPr lang="el-GR" dirty="0" smtClean="0"/>
              <a:t>Φτωχός</a:t>
            </a:r>
            <a:r>
              <a:rPr lang="el-GR" dirty="0"/>
              <a:t>: Αυτός που έμπρακτα αντιδρά στην καπιταλιστική </a:t>
            </a:r>
            <a:r>
              <a:rPr lang="el-GR" dirty="0" smtClean="0"/>
              <a:t>λογική.</a:t>
            </a:r>
            <a:endParaRPr lang="el-GR" dirty="0"/>
          </a:p>
          <a:p>
            <a:pPr>
              <a:spcBef>
                <a:spcPts val="1000"/>
              </a:spcBef>
            </a:pPr>
            <a:r>
              <a:rPr lang="el-GR" dirty="0" smtClean="0"/>
              <a:t>Γίγαντας</a:t>
            </a:r>
            <a:r>
              <a:rPr lang="el-GR" dirty="0"/>
              <a:t>: </a:t>
            </a:r>
            <a:r>
              <a:rPr lang="el-GR" dirty="0" smtClean="0"/>
              <a:t>ευμεγέθης/ψηλόσωμος </a:t>
            </a:r>
            <a:r>
              <a:rPr lang="el-GR" dirty="0"/>
              <a:t>άνδρας/ μοναδικά </a:t>
            </a:r>
            <a:r>
              <a:rPr lang="el-GR" dirty="0" smtClean="0"/>
              <a:t>ψηλός/μεγεθυμένος </a:t>
            </a:r>
            <a:r>
              <a:rPr lang="el-GR" dirty="0"/>
              <a:t>και </a:t>
            </a:r>
            <a:r>
              <a:rPr lang="el-GR" dirty="0" smtClean="0"/>
              <a:t>γεροδεμένος/</a:t>
            </a:r>
            <a:r>
              <a:rPr lang="el-GR" dirty="0" err="1" smtClean="0"/>
              <a:t>υπεραναπτυγμένος</a:t>
            </a:r>
            <a:r>
              <a:rPr lang="el-GR" dirty="0" smtClean="0"/>
              <a:t>.</a:t>
            </a:r>
            <a:endParaRPr lang="el-GR" dirty="0"/>
          </a:p>
          <a:p>
            <a:pPr>
              <a:spcBef>
                <a:spcPts val="1000"/>
              </a:spcBef>
            </a:pPr>
            <a:r>
              <a:rPr lang="el-GR" dirty="0" smtClean="0"/>
              <a:t>Πονηρή </a:t>
            </a:r>
            <a:r>
              <a:rPr lang="el-GR" dirty="0"/>
              <a:t>αλεπού: πολυμήχανη </a:t>
            </a:r>
            <a:r>
              <a:rPr lang="el-GR" dirty="0" smtClean="0"/>
              <a:t>αλεπού.</a:t>
            </a:r>
            <a:endParaRPr lang="el-GR" dirty="0"/>
          </a:p>
          <a:p>
            <a:endParaRPr lang="el-GR" dirty="0"/>
          </a:p>
        </p:txBody>
      </p:sp>
    </p:spTree>
    <p:extLst>
      <p:ext uri="{BB962C8B-B14F-4D97-AF65-F5344CB8AC3E}">
        <p14:creationId xmlns:p14="http://schemas.microsoft.com/office/powerpoint/2010/main" val="2580534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Πολιτικώς ορθά παραμύθια</a:t>
            </a:r>
            <a:endParaRPr lang="el-GR" dirty="0"/>
          </a:p>
        </p:txBody>
      </p:sp>
      <p:sp>
        <p:nvSpPr>
          <p:cNvPr id="4" name="Content Placeholder 3"/>
          <p:cNvSpPr>
            <a:spLocks noGrp="1"/>
          </p:cNvSpPr>
          <p:nvPr>
            <p:ph sz="half" idx="1"/>
          </p:nvPr>
        </p:nvSpPr>
        <p:spPr/>
        <p:txBody>
          <a:bodyPr/>
          <a:lstStyle/>
          <a:p>
            <a:pPr marL="0" indent="0">
              <a:buNone/>
            </a:pPr>
            <a:r>
              <a:rPr lang="el-GR" altLang="en-US" dirty="0" smtClean="0"/>
              <a:t>Ο </a:t>
            </a:r>
            <a:r>
              <a:rPr lang="el-GR" altLang="en-US" dirty="0"/>
              <a:t>συγγραφέας </a:t>
            </a:r>
            <a:r>
              <a:rPr lang="el-GR" altLang="en-US" dirty="0" err="1"/>
              <a:t>επαναδιηγείται</a:t>
            </a:r>
            <a:r>
              <a:rPr lang="el-GR" altLang="en-US" dirty="0"/>
              <a:t> τα γνωστά κλασικά παραμύθια "απελευθερώνοντάς" </a:t>
            </a:r>
            <a:r>
              <a:rPr lang="el-GR" altLang="en-US" dirty="0" smtClean="0"/>
              <a:t/>
            </a:r>
            <a:br>
              <a:rPr lang="el-GR" altLang="en-US" dirty="0" smtClean="0"/>
            </a:br>
            <a:r>
              <a:rPr lang="el-GR" altLang="en-US" dirty="0" smtClean="0"/>
              <a:t>τα </a:t>
            </a:r>
            <a:r>
              <a:rPr lang="el-GR" altLang="en-US" dirty="0"/>
              <a:t>από τις σεξιστικές, ηλικιακές, ρατσιστικές, οικολογικά απαράδεκτες και κάθε είδους προκαταλήψεις. </a:t>
            </a:r>
          </a:p>
          <a:p>
            <a:endParaRPr lang="el-GR" dirty="0"/>
          </a:p>
        </p:txBody>
      </p:sp>
      <p:pic>
        <p:nvPicPr>
          <p:cNvPr id="7" name="Picture 4" descr="ΓΚΑΡΝΕΡ ΤΖΕΗΣ ΦΙΝΝ : ΠΟΛΙΤΙΚΩΣ ΟΡΘΑ ΠΑΡΑΜΥΘΙ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23074" y="1628800"/>
            <a:ext cx="1837158" cy="2428099"/>
          </a:xfrm>
          <a:prstGeom prst="rect">
            <a:avLst/>
          </a:prstGeom>
        </p:spPr>
      </p:pic>
      <p:sp>
        <p:nvSpPr>
          <p:cNvPr id="8" name="TextBox 7"/>
          <p:cNvSpPr txBox="1"/>
          <p:nvPr/>
        </p:nvSpPr>
        <p:spPr>
          <a:xfrm>
            <a:off x="6660232" y="1556792"/>
            <a:ext cx="648072" cy="372944"/>
          </a:xfrm>
          <a:prstGeom prst="rect">
            <a:avLst/>
          </a:prstGeom>
        </p:spPr>
        <p:txBody>
          <a:bodyPr vert="horz" wrap="square" lIns="91440" tIns="45720" rIns="91440" bIns="45720" rtlCol="0" anchor="ctr">
            <a:noAutofit/>
          </a:bodyPr>
          <a:lstStyle/>
          <a:p>
            <a:r>
              <a:rPr lang="el-GR" b="1" dirty="0" smtClean="0">
                <a:latin typeface="+mj-lt"/>
              </a:rPr>
              <a:t>[19]</a:t>
            </a:r>
          </a:p>
        </p:txBody>
      </p:sp>
      <p:pic>
        <p:nvPicPr>
          <p:cNvPr id="6" name="Picture 6" descr="Εξώφυλλο του βιβλίου Πολιτικώς Ορθότερα ΠΑΡΑΜΥΘΙΑ"/>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795406" y="3356992"/>
            <a:ext cx="1737034" cy="2376264"/>
          </a:xfrm>
        </p:spPr>
      </p:pic>
      <p:sp>
        <p:nvSpPr>
          <p:cNvPr id="9" name="TextBox 8"/>
          <p:cNvSpPr txBox="1"/>
          <p:nvPr/>
        </p:nvSpPr>
        <p:spPr>
          <a:xfrm>
            <a:off x="6156176" y="5412147"/>
            <a:ext cx="648072" cy="372944"/>
          </a:xfrm>
          <a:prstGeom prst="rect">
            <a:avLst/>
          </a:prstGeom>
        </p:spPr>
        <p:txBody>
          <a:bodyPr vert="horz" wrap="square" lIns="91440" tIns="45720" rIns="91440" bIns="45720" rtlCol="0" anchor="ctr">
            <a:noAutofit/>
          </a:bodyPr>
          <a:lstStyle/>
          <a:p>
            <a:pPr algn="r"/>
            <a:r>
              <a:rPr lang="el-GR" b="1" dirty="0" smtClean="0">
                <a:latin typeface="+mj-lt"/>
              </a:rPr>
              <a:t>[20]</a:t>
            </a:r>
          </a:p>
        </p:txBody>
      </p:sp>
    </p:spTree>
    <p:custDataLst>
      <p:tags r:id="rId1"/>
    </p:custDataLst>
    <p:extLst>
      <p:ext uri="{BB962C8B-B14F-4D97-AF65-F5344CB8AC3E}">
        <p14:creationId xmlns:p14="http://schemas.microsoft.com/office/powerpoint/2010/main" val="1231684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Προβληματικά/Πολιτικώς </a:t>
            </a:r>
            <a:r>
              <a:rPr lang="el-GR" dirty="0"/>
              <a:t>μη ορθά </a:t>
            </a:r>
            <a:r>
              <a:rPr lang="el-GR" dirty="0" smtClean="0"/>
              <a:t>σημεία</a:t>
            </a:r>
            <a:r>
              <a:rPr lang="el-GR" dirty="0"/>
              <a:t> </a:t>
            </a:r>
            <a:r>
              <a:rPr lang="el-GR" dirty="0" smtClean="0"/>
              <a:t>στη Σταχτοπούτα (1/2) </a:t>
            </a:r>
            <a:endParaRPr lang="el-GR" dirty="0"/>
          </a:p>
        </p:txBody>
      </p:sp>
      <p:sp>
        <p:nvSpPr>
          <p:cNvPr id="5" name="Content Placeholder 4"/>
          <p:cNvSpPr>
            <a:spLocks noGrp="1"/>
          </p:cNvSpPr>
          <p:nvPr>
            <p:ph idx="1"/>
          </p:nvPr>
        </p:nvSpPr>
        <p:spPr/>
        <p:txBody>
          <a:bodyPr>
            <a:noAutofit/>
          </a:bodyPr>
          <a:lstStyle/>
          <a:p>
            <a:pPr>
              <a:spcBef>
                <a:spcPts val="900"/>
              </a:spcBef>
            </a:pPr>
            <a:r>
              <a:rPr lang="el-GR" sz="2400" dirty="0" smtClean="0"/>
              <a:t>Η όμορφη είναι πάντα καλή, οι άσχημοι κακοί</a:t>
            </a:r>
          </a:p>
          <a:p>
            <a:pPr>
              <a:spcBef>
                <a:spcPts val="900"/>
              </a:spcBef>
            </a:pPr>
            <a:r>
              <a:rPr lang="el-GR" sz="2400" dirty="0" smtClean="0"/>
              <a:t>Βελτίωση θέσης χωρίς υπερφυσική βοήθεια δεν γίνεται.</a:t>
            </a:r>
          </a:p>
          <a:p>
            <a:pPr>
              <a:spcBef>
                <a:spcPts val="900"/>
              </a:spcBef>
            </a:pPr>
            <a:r>
              <a:rPr lang="el-GR" sz="2400" dirty="0" smtClean="0"/>
              <a:t>Η ευτυχία όλη στηρίζεται σε ένα ακριβό φόρεμα και ένα λαμπερό αυτοκίνητο.</a:t>
            </a:r>
          </a:p>
          <a:p>
            <a:pPr>
              <a:spcBef>
                <a:spcPts val="900"/>
              </a:spcBef>
            </a:pPr>
            <a:r>
              <a:rPr lang="el-GR" sz="2400" dirty="0" smtClean="0"/>
              <a:t>Ο ανταγωνισμός ανάμεσα στις γυναίκες είναι πάντοτε για τα </a:t>
            </a:r>
            <a:r>
              <a:rPr lang="el-GR" sz="2400" dirty="0" err="1" smtClean="0"/>
              <a:t>λούσια</a:t>
            </a:r>
            <a:r>
              <a:rPr lang="el-GR" sz="2400" dirty="0" smtClean="0"/>
              <a:t>.</a:t>
            </a:r>
          </a:p>
          <a:p>
            <a:pPr>
              <a:spcBef>
                <a:spcPts val="900"/>
              </a:spcBef>
            </a:pPr>
            <a:r>
              <a:rPr lang="el-GR" sz="2400" dirty="0" smtClean="0"/>
              <a:t>Οι </a:t>
            </a:r>
            <a:r>
              <a:rPr lang="el-GR" sz="2400" dirty="0"/>
              <a:t>χοροεσπερίδες του πρίγκιπα είναι ένα είδος καλλιστείων.</a:t>
            </a:r>
          </a:p>
          <a:p>
            <a:pPr>
              <a:spcBef>
                <a:spcPts val="900"/>
              </a:spcBef>
            </a:pPr>
            <a:r>
              <a:rPr lang="el-GR" sz="2400" dirty="0"/>
              <a:t>Ο πλούσιος γάμος φέρνει την ευτυχία.</a:t>
            </a:r>
          </a:p>
          <a:p>
            <a:pPr>
              <a:spcBef>
                <a:spcPts val="900"/>
              </a:spcBef>
            </a:pPr>
            <a:r>
              <a:rPr lang="el-GR" sz="2400" dirty="0"/>
              <a:t>Καμιά κοπέλα δεν διανοείται να απορρίψει έναν πρίγκιπα.</a:t>
            </a:r>
          </a:p>
          <a:p>
            <a:pPr>
              <a:spcBef>
                <a:spcPts val="900"/>
              </a:spcBef>
            </a:pPr>
            <a:r>
              <a:rPr lang="el-GR" sz="2400" dirty="0"/>
              <a:t>Ο άντρας δεν χρειάζεται κανένα άλλο προσόν.</a:t>
            </a:r>
          </a:p>
          <a:p>
            <a:pPr>
              <a:spcBef>
                <a:spcPts val="900"/>
              </a:spcBef>
            </a:pPr>
            <a:endParaRPr lang="el-GR" sz="2400" dirty="0"/>
          </a:p>
        </p:txBody>
      </p:sp>
    </p:spTree>
    <p:extLst>
      <p:ext uri="{BB962C8B-B14F-4D97-AF65-F5344CB8AC3E}">
        <p14:creationId xmlns:p14="http://schemas.microsoft.com/office/powerpoint/2010/main" val="354145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Προβληματικά/Πολιτικώς μη ορθά σημεία στη Σταχτοπούτα </a:t>
            </a:r>
            <a:r>
              <a:rPr lang="el-GR" dirty="0" smtClean="0"/>
              <a:t>(2/2)</a:t>
            </a:r>
            <a:endParaRPr lang="el-GR" dirty="0"/>
          </a:p>
        </p:txBody>
      </p:sp>
      <p:sp>
        <p:nvSpPr>
          <p:cNvPr id="6" name="Text Placeholder 5"/>
          <p:cNvSpPr>
            <a:spLocks noGrp="1"/>
          </p:cNvSpPr>
          <p:nvPr>
            <p:ph type="body" sz="half" idx="2"/>
          </p:nvPr>
        </p:nvSpPr>
        <p:spPr/>
        <p:txBody>
          <a:bodyPr/>
          <a:lstStyle/>
          <a:p>
            <a:r>
              <a:rPr lang="el-GR" dirty="0"/>
              <a:t>Η ευτυχία όλη στηρίζεται σε ένα ακριβό αυτοκίνητο. </a:t>
            </a:r>
            <a:r>
              <a:rPr lang="el-GR" b="1" dirty="0"/>
              <a:t>Καταναλωτισμός</a:t>
            </a:r>
            <a:r>
              <a:rPr lang="el-GR" dirty="0"/>
              <a:t>.</a:t>
            </a:r>
          </a:p>
          <a:p>
            <a:endParaRPr lang="el-GR" dirty="0"/>
          </a:p>
        </p:txBody>
      </p:sp>
      <p:pic>
        <p:nvPicPr>
          <p:cNvPr id="7" name="Picture 2" descr="Διαφήμιση με άμαξα-κολοκύθα."/>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517677" y="1557338"/>
            <a:ext cx="3226495" cy="4608512"/>
          </a:xfrm>
        </p:spPr>
      </p:pic>
      <p:sp>
        <p:nvSpPr>
          <p:cNvPr id="8" name="TextBox 7"/>
          <p:cNvSpPr txBox="1"/>
          <p:nvPr/>
        </p:nvSpPr>
        <p:spPr>
          <a:xfrm>
            <a:off x="3779912" y="5720352"/>
            <a:ext cx="648072" cy="372944"/>
          </a:xfrm>
          <a:prstGeom prst="rect">
            <a:avLst/>
          </a:prstGeom>
        </p:spPr>
        <p:txBody>
          <a:bodyPr vert="horz" wrap="square" lIns="91440" tIns="45720" rIns="91440" bIns="45720" rtlCol="0" anchor="ctr">
            <a:noAutofit/>
          </a:bodyPr>
          <a:lstStyle/>
          <a:p>
            <a:pPr algn="r"/>
            <a:r>
              <a:rPr lang="el-GR" b="1" dirty="0" smtClean="0">
                <a:latin typeface="+mj-lt"/>
              </a:rPr>
              <a:t>[21]</a:t>
            </a:r>
          </a:p>
        </p:txBody>
      </p:sp>
    </p:spTree>
    <p:custDataLst>
      <p:tags r:id="rId1"/>
    </p:custDataLst>
    <p:extLst>
      <p:ext uri="{BB962C8B-B14F-4D97-AF65-F5344CB8AC3E}">
        <p14:creationId xmlns:p14="http://schemas.microsoft.com/office/powerpoint/2010/main" val="602219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Προβληματικά/ Πολιτικώς μη ορθά σημεία στη </a:t>
            </a:r>
            <a:r>
              <a:rPr lang="el-GR" dirty="0" smtClean="0"/>
              <a:t>Χιονάτη (1/3)</a:t>
            </a:r>
            <a:endParaRPr lang="el-GR" dirty="0"/>
          </a:p>
        </p:txBody>
      </p:sp>
      <p:sp>
        <p:nvSpPr>
          <p:cNvPr id="5" name="Content Placeholder 4"/>
          <p:cNvSpPr>
            <a:spLocks noGrp="1"/>
          </p:cNvSpPr>
          <p:nvPr>
            <p:ph idx="1"/>
          </p:nvPr>
        </p:nvSpPr>
        <p:spPr/>
        <p:txBody>
          <a:bodyPr>
            <a:noAutofit/>
          </a:bodyPr>
          <a:lstStyle/>
          <a:p>
            <a:r>
              <a:rPr lang="el-GR" sz="2800" dirty="0"/>
              <a:t>Η ρατσιστική ευχή για κόρη.</a:t>
            </a:r>
          </a:p>
          <a:p>
            <a:r>
              <a:rPr lang="el-GR" sz="2800" dirty="0"/>
              <a:t>Η νέα βασίλισσα δεν έχει άλλη έννοια από το να είναι η ομορφότερη (σεξιστικό). </a:t>
            </a:r>
          </a:p>
          <a:p>
            <a:r>
              <a:rPr lang="el-GR" sz="2800" dirty="0"/>
              <a:t>Η γυναίκα δεν αξίζει όταν μεγαλώσει και πάψει να είναι όμορφη.</a:t>
            </a:r>
          </a:p>
          <a:p>
            <a:r>
              <a:rPr lang="el-GR" sz="2800" dirty="0"/>
              <a:t>Οι γυναίκες πολεμούν λυσσαλέα η μία την άλλη. Πού είναι η γυναικεία αλληλεγγύη;</a:t>
            </a:r>
          </a:p>
          <a:p>
            <a:r>
              <a:rPr lang="el-GR" sz="2800" dirty="0" err="1"/>
              <a:t>To</a:t>
            </a:r>
            <a:r>
              <a:rPr lang="el-GR" sz="2800" dirty="0"/>
              <a:t> στερεότυπο του νάνου</a:t>
            </a:r>
            <a:r>
              <a:rPr lang="el-GR" sz="2800" dirty="0" smtClean="0"/>
              <a:t>.</a:t>
            </a:r>
            <a:endParaRPr lang="el-GR" sz="2800" dirty="0"/>
          </a:p>
        </p:txBody>
      </p:sp>
    </p:spTree>
    <p:extLst>
      <p:ext uri="{BB962C8B-B14F-4D97-AF65-F5344CB8AC3E}">
        <p14:creationId xmlns:p14="http://schemas.microsoft.com/office/powerpoint/2010/main" val="1347250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Προβληματικά/ Πολιτικώς μη ορθά σημεία στη </a:t>
            </a:r>
            <a:r>
              <a:rPr lang="el-GR" dirty="0" smtClean="0"/>
              <a:t>Χιονάτη (2/3)</a:t>
            </a:r>
            <a:endParaRPr lang="el-GR" dirty="0"/>
          </a:p>
        </p:txBody>
      </p:sp>
      <p:sp>
        <p:nvSpPr>
          <p:cNvPr id="5" name="Content Placeholder 4"/>
          <p:cNvSpPr>
            <a:spLocks noGrp="1"/>
          </p:cNvSpPr>
          <p:nvPr>
            <p:ph idx="1"/>
          </p:nvPr>
        </p:nvSpPr>
        <p:spPr/>
        <p:txBody>
          <a:bodyPr>
            <a:noAutofit/>
          </a:bodyPr>
          <a:lstStyle/>
          <a:p>
            <a:pPr>
              <a:spcBef>
                <a:spcPts val="1000"/>
              </a:spcBef>
            </a:pPr>
            <a:r>
              <a:rPr lang="el-GR" sz="2800" dirty="0" smtClean="0"/>
              <a:t>Το </a:t>
            </a:r>
            <a:r>
              <a:rPr lang="el-GR" sz="2800" dirty="0"/>
              <a:t>πρότυπο της καλής γυναίκας: </a:t>
            </a:r>
            <a:endParaRPr lang="el-GR" sz="2800" dirty="0" smtClean="0"/>
          </a:p>
          <a:p>
            <a:pPr lvl="1">
              <a:spcBef>
                <a:spcPts val="1000"/>
              </a:spcBef>
            </a:pPr>
            <a:r>
              <a:rPr lang="el-GR" sz="2600" dirty="0"/>
              <a:t>Όμορφη και καλή νοικοκυρά. </a:t>
            </a:r>
            <a:endParaRPr lang="el-GR" sz="2600" dirty="0" smtClean="0"/>
          </a:p>
          <a:p>
            <a:pPr lvl="1">
              <a:spcBef>
                <a:spcPts val="1000"/>
              </a:spcBef>
            </a:pPr>
            <a:r>
              <a:rPr lang="el-GR" sz="2600" dirty="0" smtClean="0"/>
              <a:t>Υπηρετεί </a:t>
            </a:r>
            <a:r>
              <a:rPr lang="el-GR" sz="2600" dirty="0"/>
              <a:t>ακόμη και τους </a:t>
            </a:r>
            <a:r>
              <a:rPr lang="el-GR" sz="2600" dirty="0" smtClean="0"/>
              <a:t>νάνους</a:t>
            </a:r>
          </a:p>
          <a:p>
            <a:pPr lvl="1">
              <a:spcBef>
                <a:spcPts val="1000"/>
              </a:spcBef>
            </a:pPr>
            <a:r>
              <a:rPr lang="el-GR" sz="2600" dirty="0" smtClean="0"/>
              <a:t>Η </a:t>
            </a:r>
            <a:r>
              <a:rPr lang="el-GR" sz="2600" dirty="0"/>
              <a:t>εξυπνάδα δεν είναι το μεγάλο ατού των γυναικών. </a:t>
            </a:r>
          </a:p>
          <a:p>
            <a:pPr>
              <a:spcBef>
                <a:spcPts val="1000"/>
              </a:spcBef>
            </a:pPr>
            <a:r>
              <a:rPr lang="el-GR" sz="2800" dirty="0"/>
              <a:t>Φονικό όπλο το μήλο. </a:t>
            </a:r>
          </a:p>
          <a:p>
            <a:pPr>
              <a:spcBef>
                <a:spcPts val="1000"/>
              </a:spcBef>
            </a:pPr>
            <a:r>
              <a:rPr lang="el-GR" sz="2800" dirty="0"/>
              <a:t>Ο πρίγκιπας και ο γάμος μαζί του (το όνειρο κάθε γυναίκας).</a:t>
            </a:r>
          </a:p>
          <a:p>
            <a:pPr>
              <a:spcBef>
                <a:spcPts val="1000"/>
              </a:spcBef>
            </a:pPr>
            <a:r>
              <a:rPr lang="el-GR" sz="2800" dirty="0"/>
              <a:t>Ο γάμος και νεκρές γυναίκες ανασταίνει.</a:t>
            </a:r>
          </a:p>
          <a:p>
            <a:pPr>
              <a:spcBef>
                <a:spcPts val="1000"/>
              </a:spcBef>
            </a:pPr>
            <a:endParaRPr lang="el-GR" sz="2800" dirty="0"/>
          </a:p>
        </p:txBody>
      </p:sp>
    </p:spTree>
    <p:extLst>
      <p:ext uri="{BB962C8B-B14F-4D97-AF65-F5344CB8AC3E}">
        <p14:creationId xmlns:p14="http://schemas.microsoft.com/office/powerpoint/2010/main" val="1530976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dirty="0"/>
              <a:t>Προβληματικά/ Πολιτικώς μη ορθά σημεία στη </a:t>
            </a:r>
            <a:r>
              <a:rPr lang="el-GR" dirty="0" smtClean="0"/>
              <a:t>Χιονάτη (3/3)</a:t>
            </a:r>
            <a:endParaRPr lang="el-GR" dirty="0"/>
          </a:p>
        </p:txBody>
      </p:sp>
      <p:sp>
        <p:nvSpPr>
          <p:cNvPr id="9" name="Text Placeholder 8"/>
          <p:cNvSpPr>
            <a:spLocks noGrp="1"/>
          </p:cNvSpPr>
          <p:nvPr>
            <p:ph type="body" sz="half" idx="2"/>
          </p:nvPr>
        </p:nvSpPr>
        <p:spPr/>
        <p:txBody>
          <a:bodyPr/>
          <a:lstStyle/>
          <a:p>
            <a:r>
              <a:rPr lang="el-GR" dirty="0"/>
              <a:t>Η ρατσιστική ευχή για κόρη </a:t>
            </a:r>
            <a:r>
              <a:rPr lang="el-GR" b="1" dirty="0"/>
              <a:t>άσπρη σαν το </a:t>
            </a:r>
            <a:r>
              <a:rPr lang="el-GR" b="1" dirty="0" smtClean="0"/>
              <a:t>γάλα.</a:t>
            </a:r>
            <a:endParaRPr lang="el-GR" b="1" dirty="0"/>
          </a:p>
          <a:p>
            <a:endParaRPr lang="el-GR" dirty="0"/>
          </a:p>
        </p:txBody>
      </p:sp>
      <p:pic>
        <p:nvPicPr>
          <p:cNvPr id="11" name="Picture 2" descr="Διαφήμιση με τη Χιονάτη μαυρισμένη από τον ήλιο."/>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8005" b="8005"/>
          <a:stretch>
            <a:fillRect/>
          </a:stretch>
        </p:blipFill>
        <p:spPr/>
      </p:pic>
      <p:sp>
        <p:nvSpPr>
          <p:cNvPr id="12" name="TextBox 11"/>
          <p:cNvSpPr txBox="1"/>
          <p:nvPr/>
        </p:nvSpPr>
        <p:spPr>
          <a:xfrm>
            <a:off x="7164288" y="4653136"/>
            <a:ext cx="648072" cy="372944"/>
          </a:xfrm>
          <a:prstGeom prst="rect">
            <a:avLst/>
          </a:prstGeom>
        </p:spPr>
        <p:txBody>
          <a:bodyPr vert="horz" wrap="square" lIns="91440" tIns="45720" rIns="91440" bIns="45720" rtlCol="0" anchor="ctr">
            <a:noAutofit/>
          </a:bodyPr>
          <a:lstStyle/>
          <a:p>
            <a:r>
              <a:rPr lang="el-GR" b="1" dirty="0" smtClean="0">
                <a:latin typeface="+mj-lt"/>
              </a:rPr>
              <a:t>[22]</a:t>
            </a:r>
          </a:p>
        </p:txBody>
      </p:sp>
    </p:spTree>
    <p:custDataLst>
      <p:tags r:id="rId1"/>
    </p:custDataLst>
    <p:extLst>
      <p:ext uri="{BB962C8B-B14F-4D97-AF65-F5344CB8AC3E}">
        <p14:creationId xmlns:p14="http://schemas.microsoft.com/office/powerpoint/2010/main" val="1088933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Το στερεότυπο του </a:t>
            </a:r>
            <a:r>
              <a:rPr lang="el-GR" dirty="0" smtClean="0"/>
              <a:t>νάνου (1/3)</a:t>
            </a:r>
            <a:endParaRPr lang="el-GR" dirty="0"/>
          </a:p>
        </p:txBody>
      </p:sp>
      <p:sp>
        <p:nvSpPr>
          <p:cNvPr id="7" name="Content Placeholder 6"/>
          <p:cNvSpPr>
            <a:spLocks noGrp="1"/>
          </p:cNvSpPr>
          <p:nvPr>
            <p:ph sz="half" idx="1"/>
          </p:nvPr>
        </p:nvSpPr>
        <p:spPr/>
        <p:txBody>
          <a:bodyPr>
            <a:noAutofit/>
          </a:bodyPr>
          <a:lstStyle/>
          <a:p>
            <a:pPr marL="0" indent="0">
              <a:buNone/>
            </a:pPr>
            <a:r>
              <a:rPr lang="el-GR" dirty="0"/>
              <a:t>Ενώ το σωματικό έλλειμμα δεν ακολουθείται από πνευματικό ή ηθικό έλλειμμα, ο νάνος αποτελεί μια θλιβερή παραφωνία στον κόσμο των ανθρώπων και μια αξιοσημείωτη μειονεξία. </a:t>
            </a:r>
          </a:p>
          <a:p>
            <a:endParaRPr lang="el-GR" dirty="0"/>
          </a:p>
        </p:txBody>
      </p:sp>
      <p:pic>
        <p:nvPicPr>
          <p:cNvPr id="6" name="Picture 4" descr="SnowWhiteGrum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7729" y="1600200"/>
            <a:ext cx="303954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499992" y="1628800"/>
            <a:ext cx="648072" cy="372944"/>
          </a:xfrm>
          <a:prstGeom prst="rect">
            <a:avLst/>
          </a:prstGeom>
        </p:spPr>
        <p:txBody>
          <a:bodyPr vert="horz" wrap="square" lIns="91440" tIns="45720" rIns="91440" bIns="45720" rtlCol="0" anchor="ctr">
            <a:noAutofit/>
          </a:bodyPr>
          <a:lstStyle/>
          <a:p>
            <a:pPr algn="r"/>
            <a:r>
              <a:rPr lang="el-GR" b="1" dirty="0" smtClean="0">
                <a:latin typeface="+mj-lt"/>
              </a:rPr>
              <a:t>[23]</a:t>
            </a:r>
          </a:p>
        </p:txBody>
      </p:sp>
    </p:spTree>
    <p:custDataLst>
      <p:tags r:id="rId1"/>
    </p:custDataLst>
    <p:extLst>
      <p:ext uri="{BB962C8B-B14F-4D97-AF65-F5344CB8AC3E}">
        <p14:creationId xmlns:p14="http://schemas.microsoft.com/office/powerpoint/2010/main" val="174563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Το στερεότυπο του </a:t>
            </a:r>
            <a:r>
              <a:rPr lang="el-GR" dirty="0" smtClean="0"/>
              <a:t>νάνου (2/3)</a:t>
            </a:r>
            <a:endParaRPr lang="el-GR" dirty="0"/>
          </a:p>
        </p:txBody>
      </p:sp>
      <p:sp>
        <p:nvSpPr>
          <p:cNvPr id="7" name="Content Placeholder 6"/>
          <p:cNvSpPr>
            <a:spLocks noGrp="1"/>
          </p:cNvSpPr>
          <p:nvPr>
            <p:ph sz="half" idx="1"/>
          </p:nvPr>
        </p:nvSpPr>
        <p:spPr/>
        <p:txBody>
          <a:bodyPr>
            <a:noAutofit/>
          </a:bodyPr>
          <a:lstStyle/>
          <a:p>
            <a:pPr marL="0" indent="0">
              <a:buNone/>
            </a:pPr>
            <a:r>
              <a:rPr lang="el-GR" dirty="0" smtClean="0"/>
              <a:t>Εξαιτίας </a:t>
            </a:r>
            <a:r>
              <a:rPr lang="el-GR" dirty="0"/>
              <a:t>της μειονεξίας του ο νάνος αποβάλλεται από την κοινωνία. Ζει στο δάσος μόνος μαζί με τους ομοίους τους, κρυμμένος από όλους τους άλλους.</a:t>
            </a:r>
          </a:p>
          <a:p>
            <a:endParaRPr lang="el-GR" dirty="0"/>
          </a:p>
        </p:txBody>
      </p:sp>
      <p:pic>
        <p:nvPicPr>
          <p:cNvPr id="9" name="Picture 4" descr="SnowWhiteGrum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7729" y="1600200"/>
            <a:ext cx="303954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499992" y="1628800"/>
            <a:ext cx="648072" cy="372944"/>
          </a:xfrm>
          <a:prstGeom prst="rect">
            <a:avLst/>
          </a:prstGeom>
        </p:spPr>
        <p:txBody>
          <a:bodyPr vert="horz" wrap="square" lIns="91440" tIns="45720" rIns="91440" bIns="45720" rtlCol="0" anchor="ctr">
            <a:noAutofit/>
          </a:bodyPr>
          <a:lstStyle/>
          <a:p>
            <a:pPr algn="r"/>
            <a:r>
              <a:rPr lang="el-GR" b="1" dirty="0" smtClean="0">
                <a:latin typeface="+mj-lt"/>
              </a:rPr>
              <a:t>[23]</a:t>
            </a:r>
          </a:p>
        </p:txBody>
      </p:sp>
    </p:spTree>
    <p:custDataLst>
      <p:tags r:id="rId1"/>
    </p:custDataLst>
    <p:extLst>
      <p:ext uri="{BB962C8B-B14F-4D97-AF65-F5344CB8AC3E}">
        <p14:creationId xmlns:p14="http://schemas.microsoft.com/office/powerpoint/2010/main" val="2620213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dirty="0">
                <a:latin typeface="Calibri" pitchFamily="34" charset="0"/>
              </a:rPr>
              <a:t>Μη πολιτικώς </a:t>
            </a:r>
            <a:r>
              <a:rPr lang="el-GR" altLang="en-US" dirty="0" smtClean="0">
                <a:latin typeface="Calibri" pitchFamily="34" charset="0"/>
              </a:rPr>
              <a:t>ορθές διαφημίσεις</a:t>
            </a:r>
            <a:endParaRPr lang="el-GR" dirty="0"/>
          </a:p>
        </p:txBody>
      </p:sp>
      <p:sp>
        <p:nvSpPr>
          <p:cNvPr id="3" name="Content Placeholder 2"/>
          <p:cNvSpPr>
            <a:spLocks noGrp="1"/>
          </p:cNvSpPr>
          <p:nvPr>
            <p:ph sz="half" idx="1"/>
          </p:nvPr>
        </p:nvSpPr>
        <p:spPr>
          <a:xfrm>
            <a:off x="457200" y="1600201"/>
            <a:ext cx="4038600" cy="1828800"/>
          </a:xfrm>
        </p:spPr>
        <p:txBody>
          <a:bodyPr/>
          <a:lstStyle/>
          <a:p>
            <a:pPr marL="0" indent="0">
              <a:buNone/>
            </a:pPr>
            <a:r>
              <a:rPr lang="el-GR" altLang="en-US" dirty="0">
                <a:latin typeface="Calibri" pitchFamily="34" charset="0"/>
              </a:rPr>
              <a:t>Αυτές οι δύο διαφημίσεις δεν είναι πολιτικώς ορθές, καθώς και οι δύο προσβάλλουν τη γυναίκα. </a:t>
            </a:r>
          </a:p>
          <a:p>
            <a:endParaRPr lang="el-GR" dirty="0"/>
          </a:p>
        </p:txBody>
      </p:sp>
      <p:pic>
        <p:nvPicPr>
          <p:cNvPr id="5" name="Picture 2" descr="Διαφήμιση όπου άνδρας επιπλήττει τη γυναίκα του χειροδικώντ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645024"/>
            <a:ext cx="2662676" cy="236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63216" y="5645963"/>
            <a:ext cx="552400"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pic>
        <p:nvPicPr>
          <p:cNvPr id="1026" name="Picture 2" descr="Διαφήμιση όπου γυναίκα φέρνει στον άντρα το πρωινό στο κρεβάτι γονατιστή"/>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5320" b="2408"/>
          <a:stretch/>
        </p:blipFill>
        <p:spPr bwMode="auto">
          <a:xfrm>
            <a:off x="5508104" y="1742773"/>
            <a:ext cx="2952328" cy="4284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55704" y="5671790"/>
            <a:ext cx="552400" cy="360040"/>
          </a:xfrm>
          <a:prstGeom prst="rect">
            <a:avLst/>
          </a:prstGeom>
        </p:spPr>
        <p:txBody>
          <a:bodyPr vert="horz" wrap="square" lIns="91440" tIns="45720" rIns="91440" bIns="45720" rtlCol="0" anchor="ctr">
            <a:noAutofit/>
          </a:bodyPr>
          <a:lstStyle/>
          <a:p>
            <a:pPr algn="r"/>
            <a:r>
              <a:rPr lang="el-GR" b="1" dirty="0" smtClean="0">
                <a:latin typeface="+mj-lt"/>
              </a:rPr>
              <a:t>[2]</a:t>
            </a:r>
          </a:p>
        </p:txBody>
      </p:sp>
    </p:spTree>
    <p:custDataLst>
      <p:tags r:id="rId1"/>
    </p:custDataLst>
    <p:extLst>
      <p:ext uri="{BB962C8B-B14F-4D97-AF65-F5344CB8AC3E}">
        <p14:creationId xmlns:p14="http://schemas.microsoft.com/office/powerpoint/2010/main" val="2016503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στερεότυπο του </a:t>
            </a:r>
            <a:r>
              <a:rPr lang="el-GR" dirty="0" smtClean="0"/>
              <a:t>νάνου (3/3)</a:t>
            </a:r>
            <a:endParaRPr lang="el-GR" dirty="0"/>
          </a:p>
        </p:txBody>
      </p:sp>
      <p:sp>
        <p:nvSpPr>
          <p:cNvPr id="3" name="Content Placeholder 2"/>
          <p:cNvSpPr>
            <a:spLocks noGrp="1"/>
          </p:cNvSpPr>
          <p:nvPr>
            <p:ph sz="half" idx="1"/>
          </p:nvPr>
        </p:nvSpPr>
        <p:spPr/>
        <p:txBody>
          <a:bodyPr>
            <a:noAutofit/>
          </a:bodyPr>
          <a:lstStyle/>
          <a:p>
            <a:pPr marL="0" indent="0">
              <a:buNone/>
            </a:pPr>
            <a:r>
              <a:rPr lang="el-GR" sz="2400" dirty="0"/>
              <a:t>Στην κοινή αντίληψη οι νάνοι στερούνται βασικών ανθρώπινων δικαιωμάτων, όπως η σεξουαλικότητα ή η δημιουργία οικογένειας. Ποτέ η Χιονάτη, ή κάποια άλλη έστω μικροκαμωμένη κυρία, δεν θα διάλεγε έναν νάνο για άντρα της. Διαφορετική η περίπτωση της Τοσοδούλας ή του Κοντορεβιθούλη. </a:t>
            </a:r>
          </a:p>
          <a:p>
            <a:endParaRPr lang="el-GR" sz="2400" dirty="0"/>
          </a:p>
        </p:txBody>
      </p:sp>
      <p:pic>
        <p:nvPicPr>
          <p:cNvPr id="5" name="Content Placeholder 4" descr="SnowWhiteGrum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7729" y="1600200"/>
            <a:ext cx="303954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499992" y="1628800"/>
            <a:ext cx="648072" cy="372944"/>
          </a:xfrm>
          <a:prstGeom prst="rect">
            <a:avLst/>
          </a:prstGeom>
        </p:spPr>
        <p:txBody>
          <a:bodyPr vert="horz" wrap="square" lIns="91440" tIns="45720" rIns="91440" bIns="45720" rtlCol="0" anchor="ctr">
            <a:noAutofit/>
          </a:bodyPr>
          <a:lstStyle/>
          <a:p>
            <a:pPr algn="r"/>
            <a:r>
              <a:rPr lang="el-GR" b="1" dirty="0" smtClean="0">
                <a:latin typeface="+mj-lt"/>
              </a:rPr>
              <a:t>[23]</a:t>
            </a:r>
          </a:p>
        </p:txBody>
      </p:sp>
    </p:spTree>
    <p:custDataLst>
      <p:tags r:id="rId1"/>
    </p:custDataLst>
    <p:extLst>
      <p:ext uri="{BB962C8B-B14F-4D97-AF65-F5344CB8AC3E}">
        <p14:creationId xmlns:p14="http://schemas.microsoft.com/office/powerpoint/2010/main" val="2913018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Προβληματικά/Πολιτικώς </a:t>
            </a:r>
            <a:r>
              <a:rPr lang="el-GR" dirty="0"/>
              <a:t>μη ορθά σημεία στη Χιονάτη</a:t>
            </a:r>
          </a:p>
        </p:txBody>
      </p:sp>
      <p:sp>
        <p:nvSpPr>
          <p:cNvPr id="7" name="Text Placeholder 6"/>
          <p:cNvSpPr>
            <a:spLocks noGrp="1"/>
          </p:cNvSpPr>
          <p:nvPr>
            <p:ph type="body" sz="half" idx="2"/>
          </p:nvPr>
        </p:nvSpPr>
        <p:spPr/>
        <p:txBody>
          <a:bodyPr/>
          <a:lstStyle/>
          <a:p>
            <a:pPr algn="ctr"/>
            <a:r>
              <a:rPr lang="el-GR" dirty="0"/>
              <a:t>Φονικό όπλο το μήλο (</a:t>
            </a:r>
            <a:r>
              <a:rPr lang="el-GR" b="1" dirty="0" smtClean="0"/>
              <a:t>διατροφική αστοχία</a:t>
            </a:r>
            <a:r>
              <a:rPr lang="el-GR" dirty="0" smtClean="0"/>
              <a:t>). </a:t>
            </a:r>
            <a:endParaRPr lang="el-GR" dirty="0"/>
          </a:p>
          <a:p>
            <a:pPr algn="ctr"/>
            <a:endParaRPr lang="el-GR" dirty="0"/>
          </a:p>
        </p:txBody>
      </p:sp>
      <p:pic>
        <p:nvPicPr>
          <p:cNvPr id="8" name="Picture 2" descr="Διαφήμιση με τη Χιονάτη και την κακιά μάγισσα, όπου αντί για μήλο της προσφέρει τσιγάρα."/>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6756" b="6756"/>
          <a:stretch>
            <a:fillRect/>
          </a:stretch>
        </p:blipFill>
        <p:spPr>
          <a:noFill/>
        </p:spPr>
      </p:pic>
      <p:sp>
        <p:nvSpPr>
          <p:cNvPr id="9" name="TextBox 8"/>
          <p:cNvSpPr txBox="1"/>
          <p:nvPr/>
        </p:nvSpPr>
        <p:spPr>
          <a:xfrm>
            <a:off x="7308304" y="4653136"/>
            <a:ext cx="648072" cy="372944"/>
          </a:xfrm>
          <a:prstGeom prst="rect">
            <a:avLst/>
          </a:prstGeom>
        </p:spPr>
        <p:txBody>
          <a:bodyPr vert="horz" wrap="square" lIns="91440" tIns="45720" rIns="91440" bIns="45720" rtlCol="0" anchor="ctr">
            <a:noAutofit/>
          </a:bodyPr>
          <a:lstStyle/>
          <a:p>
            <a:r>
              <a:rPr lang="el-GR" b="1" dirty="0" smtClean="0">
                <a:latin typeface="+mj-lt"/>
              </a:rPr>
              <a:t>[24]</a:t>
            </a:r>
          </a:p>
        </p:txBody>
      </p:sp>
    </p:spTree>
    <p:custDataLst>
      <p:tags r:id="rId1"/>
    </p:custDataLst>
    <p:extLst>
      <p:ext uri="{BB962C8B-B14F-4D97-AF65-F5344CB8AC3E}">
        <p14:creationId xmlns:p14="http://schemas.microsoft.com/office/powerpoint/2010/main" val="3039247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Προβληματικά/Πολιτικώς </a:t>
            </a:r>
            <a:r>
              <a:rPr lang="el-GR" dirty="0"/>
              <a:t>μη ορθά σημεία </a:t>
            </a:r>
            <a:r>
              <a:rPr lang="el-GR" dirty="0" smtClean="0"/>
              <a:t>στην Κοκκινοσκουφίτσα (1/</a:t>
            </a:r>
            <a:r>
              <a:rPr lang="en-GB" dirty="0" smtClean="0"/>
              <a:t>7</a:t>
            </a:r>
            <a:r>
              <a:rPr lang="el-GR" dirty="0" smtClean="0"/>
              <a:t>)</a:t>
            </a:r>
            <a:endParaRPr lang="el-GR" dirty="0"/>
          </a:p>
        </p:txBody>
      </p:sp>
      <p:sp>
        <p:nvSpPr>
          <p:cNvPr id="5" name="Content Placeholder 4"/>
          <p:cNvSpPr>
            <a:spLocks noGrp="1"/>
          </p:cNvSpPr>
          <p:nvPr>
            <p:ph idx="1"/>
          </p:nvPr>
        </p:nvSpPr>
        <p:spPr/>
        <p:txBody>
          <a:bodyPr>
            <a:noAutofit/>
          </a:bodyPr>
          <a:lstStyle/>
          <a:p>
            <a:r>
              <a:rPr lang="el-GR" sz="2800" dirty="0"/>
              <a:t>Το υποκοριστικό ως τρόπος ομιλίας προς συγκεκριμένες κατηγορίες ανθρώπων (π.χ. παιδιά) θεωρείται μειωτικός. </a:t>
            </a:r>
          </a:p>
          <a:p>
            <a:r>
              <a:rPr lang="el-GR" sz="2800" dirty="0"/>
              <a:t>Η μαμά ζητά από την Κοκκινοσκουφίτσα να πάει στη γιαγιά καθώς η φροντίδα της οικογένειας είναι γυναικεία υπόθεση.</a:t>
            </a:r>
          </a:p>
          <a:p>
            <a:r>
              <a:rPr lang="el-GR" sz="2800" dirty="0"/>
              <a:t>Η γιαγιά θέλει και κρασί. Προβλήματα αλκοολισμού.  </a:t>
            </a:r>
          </a:p>
          <a:p>
            <a:r>
              <a:rPr lang="el-GR" sz="2800" dirty="0"/>
              <a:t>Κάθε άτομο μεγάλης ηλικίας θεωρείται αδύναμο και ανήμπορο να φροντίσει τον εαυτό του</a:t>
            </a:r>
            <a:r>
              <a:rPr lang="el-GR" sz="2800" dirty="0" smtClean="0"/>
              <a:t>.</a:t>
            </a:r>
            <a:endParaRPr lang="el-GR" sz="2800" dirty="0"/>
          </a:p>
        </p:txBody>
      </p:sp>
    </p:spTree>
    <p:extLst>
      <p:ext uri="{BB962C8B-B14F-4D97-AF65-F5344CB8AC3E}">
        <p14:creationId xmlns:p14="http://schemas.microsoft.com/office/powerpoint/2010/main" val="3258781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Προβληματικά/Πολιτικώς μη ορθά σημεία στην Κοκκινοσκουφίτσα </a:t>
            </a:r>
            <a:r>
              <a:rPr lang="el-GR" dirty="0" smtClean="0"/>
              <a:t>(2/</a:t>
            </a:r>
            <a:r>
              <a:rPr lang="en-GB" dirty="0" smtClean="0"/>
              <a:t>7</a:t>
            </a:r>
            <a:r>
              <a:rPr lang="el-GR" dirty="0" smtClean="0"/>
              <a:t>)</a:t>
            </a:r>
            <a:endParaRPr lang="el-GR" dirty="0"/>
          </a:p>
        </p:txBody>
      </p:sp>
      <p:sp>
        <p:nvSpPr>
          <p:cNvPr id="5" name="Content Placeholder 4"/>
          <p:cNvSpPr>
            <a:spLocks noGrp="1"/>
          </p:cNvSpPr>
          <p:nvPr>
            <p:ph idx="1"/>
          </p:nvPr>
        </p:nvSpPr>
        <p:spPr/>
        <p:txBody>
          <a:bodyPr>
            <a:noAutofit/>
          </a:bodyPr>
          <a:lstStyle/>
          <a:p>
            <a:r>
              <a:rPr lang="el-GR" sz="2800" dirty="0" smtClean="0"/>
              <a:t>Ο </a:t>
            </a:r>
            <a:r>
              <a:rPr lang="el-GR" sz="2800" dirty="0"/>
              <a:t>κακός λύκος τρώει τη γιαγιά.</a:t>
            </a:r>
          </a:p>
          <a:p>
            <a:r>
              <a:rPr lang="el-GR" sz="2800" dirty="0"/>
              <a:t>Ο λύκος φοράει το νυχτικό της γιαγιάς και ξαπλώνει στο κρεβάτι.</a:t>
            </a:r>
          </a:p>
          <a:p>
            <a:r>
              <a:rPr lang="el-GR" sz="2800" dirty="0"/>
              <a:t>Η Κοκκινοσκουφίτσα σχολιάζει </a:t>
            </a:r>
            <a:r>
              <a:rPr lang="el-GR" sz="2800" dirty="0" err="1"/>
              <a:t>απαξιωτικά</a:t>
            </a:r>
            <a:r>
              <a:rPr lang="el-GR" sz="2800" dirty="0"/>
              <a:t> την εμφάνιση του λύκου.</a:t>
            </a:r>
          </a:p>
          <a:p>
            <a:r>
              <a:rPr lang="el-GR" sz="2800" dirty="0"/>
              <a:t>Ο άντρας ξυλοκόπος επεμβαίνει και σώζει δύο γυναίκες, τη γιαγιά και την Κοκκινοσκουφίτσα.</a:t>
            </a:r>
          </a:p>
          <a:p>
            <a:r>
              <a:rPr lang="el-GR" sz="2800" dirty="0"/>
              <a:t>Μήπως ο ξυλοκόπος προβαίνει σε αλόγιστη υλοτομία; </a:t>
            </a:r>
          </a:p>
        </p:txBody>
      </p:sp>
    </p:spTree>
    <p:extLst>
      <p:ext uri="{BB962C8B-B14F-4D97-AF65-F5344CB8AC3E}">
        <p14:creationId xmlns:p14="http://schemas.microsoft.com/office/powerpoint/2010/main" val="2620137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Προβληματικά/Πολιτικώς μη ορθά σημεία στην Κοκκινοσκουφίτσα </a:t>
            </a:r>
            <a:r>
              <a:rPr lang="el-GR" dirty="0" smtClean="0"/>
              <a:t>(3/</a:t>
            </a:r>
            <a:r>
              <a:rPr lang="en-GB" dirty="0" smtClean="0"/>
              <a:t>7</a:t>
            </a:r>
            <a:r>
              <a:rPr lang="el-GR" dirty="0" smtClean="0"/>
              <a:t>)</a:t>
            </a:r>
            <a:endParaRPr lang="el-GR" dirty="0"/>
          </a:p>
        </p:txBody>
      </p:sp>
      <p:sp>
        <p:nvSpPr>
          <p:cNvPr id="5" name="Content Placeholder 4"/>
          <p:cNvSpPr>
            <a:spLocks noGrp="1"/>
          </p:cNvSpPr>
          <p:nvPr>
            <p:ph idx="1"/>
          </p:nvPr>
        </p:nvSpPr>
        <p:spPr/>
        <p:txBody>
          <a:bodyPr>
            <a:noAutofit/>
          </a:bodyPr>
          <a:lstStyle/>
          <a:p>
            <a:r>
              <a:rPr lang="el-GR" sz="2800" dirty="0" smtClean="0"/>
              <a:t>Ο </a:t>
            </a:r>
            <a:r>
              <a:rPr lang="el-GR" sz="2800" dirty="0"/>
              <a:t>λύκος τιμωρείται άγρια (ηθική αστοχία).</a:t>
            </a:r>
          </a:p>
          <a:p>
            <a:r>
              <a:rPr lang="el-GR" sz="2800" dirty="0"/>
              <a:t>Ο λύκος εξοντώνεται (οικολογική αστοχία).</a:t>
            </a:r>
          </a:p>
          <a:p>
            <a:r>
              <a:rPr lang="el-GR" sz="2800" dirty="0"/>
              <a:t>Ο λύκος και η Κοκκινοσκουφίτσα ανταγωνίζονται φριχτά ο ένας τον άλλο. Ο θάνατός σου η ζωή μου.</a:t>
            </a:r>
          </a:p>
          <a:p>
            <a:endParaRPr lang="el-GR" sz="2800" dirty="0"/>
          </a:p>
        </p:txBody>
      </p:sp>
    </p:spTree>
    <p:extLst>
      <p:ext uri="{BB962C8B-B14F-4D97-AF65-F5344CB8AC3E}">
        <p14:creationId xmlns:p14="http://schemas.microsoft.com/office/powerpoint/2010/main" val="2531408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Προβληματικά/Πολιτικώς μη ορθά σημεία στην Κοκκινοσκουφίτσα </a:t>
            </a:r>
            <a:r>
              <a:rPr lang="el-GR" dirty="0" smtClean="0"/>
              <a:t>(4/</a:t>
            </a:r>
            <a:r>
              <a:rPr lang="en-GB" dirty="0" smtClean="0"/>
              <a:t>7</a:t>
            </a:r>
            <a:r>
              <a:rPr lang="el-GR" dirty="0" smtClean="0"/>
              <a:t>)</a:t>
            </a:r>
            <a:endParaRPr lang="el-GR" dirty="0"/>
          </a:p>
        </p:txBody>
      </p:sp>
      <p:sp>
        <p:nvSpPr>
          <p:cNvPr id="5" name="Content Placeholder 4"/>
          <p:cNvSpPr>
            <a:spLocks noGrp="1"/>
          </p:cNvSpPr>
          <p:nvPr>
            <p:ph sz="half" idx="1"/>
          </p:nvPr>
        </p:nvSpPr>
        <p:spPr/>
        <p:txBody>
          <a:bodyPr>
            <a:noAutofit/>
          </a:bodyPr>
          <a:lstStyle/>
          <a:p>
            <a:pPr marL="0" indent="0">
              <a:buNone/>
            </a:pPr>
            <a:r>
              <a:rPr lang="el-GR" altLang="en-US" sz="2400" dirty="0">
                <a:latin typeface="Calibri" pitchFamily="34" charset="0"/>
              </a:rPr>
              <a:t>Είναι πολιτικώς ορθό να εικονίζεται μια Κοκκινοσκουφίτσα να μεταφέρει κρασί; Μήπως τα παιδιά συνηθίσουν στην ιδέα του αλκοολισμού</a:t>
            </a:r>
            <a:r>
              <a:rPr lang="el-GR" altLang="en-US" sz="2400" dirty="0" smtClean="0">
                <a:latin typeface="Calibri" pitchFamily="34" charset="0"/>
              </a:rPr>
              <a:t>; </a:t>
            </a:r>
          </a:p>
          <a:p>
            <a:pPr marL="0" indent="0">
              <a:buNone/>
            </a:pPr>
            <a:r>
              <a:rPr lang="el-GR" altLang="en-US" sz="2400" dirty="0" smtClean="0">
                <a:latin typeface="Calibri" pitchFamily="34" charset="0"/>
              </a:rPr>
              <a:t>Κι </a:t>
            </a:r>
            <a:r>
              <a:rPr lang="el-GR" altLang="en-US" sz="2400" dirty="0">
                <a:latin typeface="Calibri" pitchFamily="34" charset="0"/>
              </a:rPr>
              <a:t>όμως το 1990 σε δύο σχολεία στην Καλιφόρνια απαγόρευσαν και αφαίρεσαν από τις βιβλιοθήκες των σχολείων το βραβευμένο </a:t>
            </a:r>
            <a:r>
              <a:rPr lang="el-GR" altLang="en-US" sz="2400" dirty="0" smtClean="0">
                <a:latin typeface="Calibri" pitchFamily="34" charset="0"/>
              </a:rPr>
              <a:t>βιβλίο </a:t>
            </a:r>
            <a:r>
              <a:rPr lang="el-GR" altLang="en-US" sz="2400" dirty="0">
                <a:latin typeface="Calibri" pitchFamily="34" charset="0"/>
              </a:rPr>
              <a:t>της </a:t>
            </a:r>
            <a:r>
              <a:rPr lang="en-US" altLang="en-US" sz="2400" dirty="0">
                <a:latin typeface="Calibri" pitchFamily="34" charset="0"/>
              </a:rPr>
              <a:t>Hyman. </a:t>
            </a:r>
            <a:endParaRPr lang="el-GR" altLang="en-US" sz="2400" dirty="0">
              <a:latin typeface="Calibri" pitchFamily="34" charset="0"/>
            </a:endParaRPr>
          </a:p>
          <a:p>
            <a:pPr marL="0" indent="0">
              <a:buNone/>
            </a:pPr>
            <a:endParaRPr lang="el-GR" altLang="en-US" sz="2400" dirty="0">
              <a:latin typeface="Calibri" pitchFamily="34" charset="0"/>
            </a:endParaRPr>
          </a:p>
          <a:p>
            <a:endParaRPr lang="el-GR" sz="2400" dirty="0"/>
          </a:p>
        </p:txBody>
      </p:sp>
      <p:pic>
        <p:nvPicPr>
          <p:cNvPr id="7" name="Picture 2" descr="Εξώφυλλο του Βιβλίου Κοκκινοσκουφίτσα της Hym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7986" t="1331" r="8163" b="1508"/>
          <a:stretch>
            <a:fillRect/>
          </a:stretch>
        </p:blipFill>
        <p:spPr bwMode="auto">
          <a:xfrm>
            <a:off x="4714522" y="1600200"/>
            <a:ext cx="390595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067944" y="5733256"/>
            <a:ext cx="648072" cy="372944"/>
          </a:xfrm>
          <a:prstGeom prst="rect">
            <a:avLst/>
          </a:prstGeom>
        </p:spPr>
        <p:txBody>
          <a:bodyPr vert="horz" wrap="square" lIns="91440" tIns="45720" rIns="91440" bIns="45720" rtlCol="0" anchor="ctr">
            <a:noAutofit/>
          </a:bodyPr>
          <a:lstStyle/>
          <a:p>
            <a:pPr algn="r"/>
            <a:r>
              <a:rPr lang="el-GR" b="1" dirty="0" smtClean="0">
                <a:latin typeface="+mj-lt"/>
              </a:rPr>
              <a:t>[25]</a:t>
            </a:r>
          </a:p>
        </p:txBody>
      </p:sp>
    </p:spTree>
    <p:custDataLst>
      <p:tags r:id="rId1"/>
    </p:custDataLst>
    <p:extLst>
      <p:ext uri="{BB962C8B-B14F-4D97-AF65-F5344CB8AC3E}">
        <p14:creationId xmlns:p14="http://schemas.microsoft.com/office/powerpoint/2010/main" val="2108904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Προβληματικά/Πολιτικώς μη ορθά σημεία στην Κοκκινοσκουφίτσα </a:t>
            </a:r>
            <a:r>
              <a:rPr lang="el-GR" dirty="0" smtClean="0"/>
              <a:t>(5/</a:t>
            </a:r>
            <a:r>
              <a:rPr lang="en-GB" dirty="0" smtClean="0"/>
              <a:t>7</a:t>
            </a:r>
            <a:r>
              <a:rPr lang="el-GR" dirty="0" smtClean="0"/>
              <a:t>)</a:t>
            </a:r>
            <a:endParaRPr lang="el-GR" dirty="0"/>
          </a:p>
        </p:txBody>
      </p:sp>
      <p:sp>
        <p:nvSpPr>
          <p:cNvPr id="4" name="Content Placeholder 3"/>
          <p:cNvSpPr>
            <a:spLocks noGrp="1"/>
          </p:cNvSpPr>
          <p:nvPr>
            <p:ph sz="half" idx="2"/>
          </p:nvPr>
        </p:nvSpPr>
        <p:spPr/>
        <p:txBody>
          <a:bodyPr/>
          <a:lstStyle/>
          <a:p>
            <a:pPr marL="0" indent="0">
              <a:buNone/>
            </a:pPr>
            <a:r>
              <a:rPr lang="el-GR" altLang="en-US" dirty="0" smtClean="0">
                <a:latin typeface="Calibri" pitchFamily="34" charset="0"/>
              </a:rPr>
              <a:t>Έτσι </a:t>
            </a:r>
            <a:r>
              <a:rPr lang="el-GR" altLang="en-US" dirty="0">
                <a:latin typeface="Calibri" pitchFamily="34" charset="0"/>
              </a:rPr>
              <a:t>ή το μπουκάλι αφαιρέθηκε από το καλαθάκι ή το καλαθάκι σκεπάστηκε με πανάκι. </a:t>
            </a:r>
          </a:p>
          <a:p>
            <a:endParaRPr lang="el-GR" dirty="0"/>
          </a:p>
        </p:txBody>
      </p:sp>
      <p:pic>
        <p:nvPicPr>
          <p:cNvPr id="5" name="Picture 5" descr="Άλλο εξώφυλλο της Κοκκινοσκουφίτσας."/>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415" t="3102" r="6203"/>
          <a:stretch>
            <a:fillRect/>
          </a:stretch>
        </p:blipFill>
        <p:spPr bwMode="auto">
          <a:xfrm>
            <a:off x="457200" y="1649313"/>
            <a:ext cx="4038600" cy="442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499992" y="5661248"/>
            <a:ext cx="648072" cy="372944"/>
          </a:xfrm>
          <a:prstGeom prst="rect">
            <a:avLst/>
          </a:prstGeom>
        </p:spPr>
        <p:txBody>
          <a:bodyPr vert="horz" wrap="square" lIns="91440" tIns="45720" rIns="91440" bIns="45720" rtlCol="0" anchor="ctr">
            <a:noAutofit/>
          </a:bodyPr>
          <a:lstStyle/>
          <a:p>
            <a:r>
              <a:rPr lang="el-GR" b="1" dirty="0" smtClean="0">
                <a:latin typeface="+mj-lt"/>
              </a:rPr>
              <a:t>[26]</a:t>
            </a:r>
          </a:p>
        </p:txBody>
      </p:sp>
    </p:spTree>
    <p:custDataLst>
      <p:tags r:id="rId1"/>
    </p:custDataLst>
    <p:extLst>
      <p:ext uri="{BB962C8B-B14F-4D97-AF65-F5344CB8AC3E}">
        <p14:creationId xmlns:p14="http://schemas.microsoft.com/office/powerpoint/2010/main" val="1178835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dirty="0"/>
              <a:t>Προβληματικά/Πολιτικώς μη ορθά σημεία στην Κοκκινοσκουφίτσα </a:t>
            </a:r>
            <a:r>
              <a:rPr lang="el-GR" dirty="0" smtClean="0"/>
              <a:t>(6/</a:t>
            </a:r>
            <a:r>
              <a:rPr lang="en-GB" dirty="0" smtClean="0"/>
              <a:t>7</a:t>
            </a:r>
            <a:r>
              <a:rPr lang="el-GR" dirty="0" smtClean="0"/>
              <a:t>)</a:t>
            </a:r>
            <a:endParaRPr lang="el-GR" dirty="0"/>
          </a:p>
        </p:txBody>
      </p:sp>
      <p:sp>
        <p:nvSpPr>
          <p:cNvPr id="9" name="Text Placeholder 8"/>
          <p:cNvSpPr>
            <a:spLocks noGrp="1"/>
          </p:cNvSpPr>
          <p:nvPr>
            <p:ph type="body" sz="half" idx="2"/>
          </p:nvPr>
        </p:nvSpPr>
        <p:spPr/>
        <p:txBody>
          <a:bodyPr/>
          <a:lstStyle/>
          <a:p>
            <a:pPr algn="ctr"/>
            <a:r>
              <a:rPr lang="el-GR" altLang="en-US" dirty="0"/>
              <a:t>Ο λύκος εξοντώνεται (</a:t>
            </a:r>
            <a:r>
              <a:rPr lang="el-GR" altLang="en-US" b="1" dirty="0"/>
              <a:t>οικολογική αστοχία</a:t>
            </a:r>
            <a:r>
              <a:rPr lang="el-GR" altLang="en-US" dirty="0"/>
              <a:t>).</a:t>
            </a:r>
          </a:p>
          <a:p>
            <a:pPr algn="ctr"/>
            <a:endParaRPr lang="el-GR" dirty="0"/>
          </a:p>
        </p:txBody>
      </p:sp>
      <p:pic>
        <p:nvPicPr>
          <p:cNvPr id="10" name="Picture 2" descr="Διαφήμιση της WWF όπου η κοκκινοσκουφίτσα υπερασπίζεται τον λύκο."/>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354" b="4354"/>
          <a:stretch>
            <a:fillRect/>
          </a:stretch>
        </p:blipFill>
        <p:spPr>
          <a:noFill/>
        </p:spPr>
      </p:pic>
      <p:sp>
        <p:nvSpPr>
          <p:cNvPr id="11" name="TextBox 10"/>
          <p:cNvSpPr txBox="1"/>
          <p:nvPr/>
        </p:nvSpPr>
        <p:spPr>
          <a:xfrm>
            <a:off x="7308304" y="4653136"/>
            <a:ext cx="648072" cy="372944"/>
          </a:xfrm>
          <a:prstGeom prst="rect">
            <a:avLst/>
          </a:prstGeom>
        </p:spPr>
        <p:txBody>
          <a:bodyPr vert="horz" wrap="square" lIns="91440" tIns="45720" rIns="91440" bIns="45720" rtlCol="0" anchor="ctr">
            <a:noAutofit/>
          </a:bodyPr>
          <a:lstStyle/>
          <a:p>
            <a:r>
              <a:rPr lang="el-GR" b="1" dirty="0" smtClean="0">
                <a:latin typeface="+mj-lt"/>
              </a:rPr>
              <a:t>[27]</a:t>
            </a:r>
          </a:p>
        </p:txBody>
      </p:sp>
    </p:spTree>
    <p:custDataLst>
      <p:tags r:id="rId1"/>
    </p:custDataLst>
    <p:extLst>
      <p:ext uri="{BB962C8B-B14F-4D97-AF65-F5344CB8AC3E}">
        <p14:creationId xmlns:p14="http://schemas.microsoft.com/office/powerpoint/2010/main" val="2716415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Προβληματικά/Πολιτικώς μη ορθά σημεία στην Κοκκινοσκουφίτσα </a:t>
            </a:r>
            <a:r>
              <a:rPr lang="el-GR" dirty="0" smtClean="0"/>
              <a:t>(</a:t>
            </a:r>
            <a:r>
              <a:rPr lang="en-GB" dirty="0"/>
              <a:t>7</a:t>
            </a:r>
            <a:r>
              <a:rPr lang="el-GR" dirty="0" smtClean="0"/>
              <a:t>/</a:t>
            </a:r>
            <a:r>
              <a:rPr lang="en-GB" dirty="0" smtClean="0"/>
              <a:t>7</a:t>
            </a:r>
            <a:r>
              <a:rPr lang="el-GR" dirty="0" smtClean="0"/>
              <a:t>)</a:t>
            </a:r>
            <a:endParaRPr lang="el-GR" dirty="0"/>
          </a:p>
        </p:txBody>
      </p:sp>
      <p:sp>
        <p:nvSpPr>
          <p:cNvPr id="3" name="Text Placeholder 2"/>
          <p:cNvSpPr>
            <a:spLocks noGrp="1"/>
          </p:cNvSpPr>
          <p:nvPr>
            <p:ph type="body" sz="half" idx="2"/>
          </p:nvPr>
        </p:nvSpPr>
        <p:spPr/>
        <p:txBody>
          <a:bodyPr/>
          <a:lstStyle/>
          <a:p>
            <a:pPr algn="ctr"/>
            <a:r>
              <a:rPr lang="el-GR" dirty="0"/>
              <a:t>Ο λύκος φοράει το νυχτικό της γιαγιάς και ξαπλώνει στο κρεβάτι. </a:t>
            </a:r>
            <a:r>
              <a:rPr lang="el-GR" b="1" dirty="0" err="1"/>
              <a:t>Ομοφοβικό</a:t>
            </a:r>
            <a:r>
              <a:rPr lang="el-GR" b="1" dirty="0"/>
              <a:t> σχόλιο</a:t>
            </a:r>
            <a:r>
              <a:rPr lang="el-GR" dirty="0"/>
              <a:t>. </a:t>
            </a:r>
          </a:p>
          <a:p>
            <a:pPr algn="ctr"/>
            <a:endParaRPr lang="el-GR" dirty="0"/>
          </a:p>
        </p:txBody>
      </p:sp>
      <p:pic>
        <p:nvPicPr>
          <p:cNvPr id="5" name="1 - Εικόνα" descr="Ο Λύκος με το νυχτικό της γιαγιάς."/>
          <p:cNvPicPr>
            <a:picLocks noGrp="1" noChangeArrowheads="1"/>
          </p:cNvPicPr>
          <p:nvPr>
            <p:ph type="pic" idx="1"/>
          </p:nvPr>
        </p:nvPicPr>
        <p:blipFill rotWithShape="1">
          <a:blip r:embed="rId3">
            <a:extLst>
              <a:ext uri="{28A0092B-C50C-407E-A947-70E740481C1C}">
                <a14:useLocalDpi xmlns:a14="http://schemas.microsoft.com/office/drawing/2010/main" val="0"/>
              </a:ext>
            </a:extLst>
          </a:blip>
          <a:srcRect l="4370" t="17598" r="16772" b="19163"/>
          <a:stretch/>
        </p:blipFill>
        <p:spPr>
          <a:xfrm>
            <a:off x="2408767" y="1700808"/>
            <a:ext cx="4326467" cy="3455476"/>
          </a:xfrm>
          <a:prstGeom prst="rect">
            <a:avLst/>
          </a:prstGeom>
          <a:ln>
            <a:noFill/>
          </a:ln>
          <a:effectLst/>
        </p:spPr>
      </p:pic>
      <p:sp>
        <p:nvSpPr>
          <p:cNvPr id="6" name="TextBox 5"/>
          <p:cNvSpPr txBox="1"/>
          <p:nvPr/>
        </p:nvSpPr>
        <p:spPr>
          <a:xfrm>
            <a:off x="6804248" y="4797152"/>
            <a:ext cx="648072" cy="372944"/>
          </a:xfrm>
          <a:prstGeom prst="rect">
            <a:avLst/>
          </a:prstGeom>
        </p:spPr>
        <p:txBody>
          <a:bodyPr vert="horz" wrap="square" lIns="91440" tIns="45720" rIns="91440" bIns="45720" rtlCol="0" anchor="ctr">
            <a:noAutofit/>
          </a:bodyPr>
          <a:lstStyle/>
          <a:p>
            <a:r>
              <a:rPr lang="el-GR" b="1" dirty="0" smtClean="0">
                <a:latin typeface="+mj-lt"/>
              </a:rPr>
              <a:t>[2</a:t>
            </a:r>
            <a:r>
              <a:rPr lang="en-GB" b="1" dirty="0" smtClean="0">
                <a:latin typeface="+mj-lt"/>
              </a:rPr>
              <a:t>8</a:t>
            </a:r>
            <a:r>
              <a:rPr lang="el-GR" b="1" dirty="0" smtClean="0">
                <a:latin typeface="+mj-lt"/>
              </a:rPr>
              <a:t>]</a:t>
            </a:r>
          </a:p>
        </p:txBody>
      </p:sp>
    </p:spTree>
    <p:custDataLst>
      <p:tags r:id="rId1"/>
    </p:custDataLst>
    <p:extLst>
      <p:ext uri="{BB962C8B-B14F-4D97-AF65-F5344CB8AC3E}">
        <p14:creationId xmlns:p14="http://schemas.microsoft.com/office/powerpoint/2010/main" val="3677803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Κοκκινοσκουφίτσα και </a:t>
            </a:r>
            <a:br>
              <a:rPr lang="el-GR" dirty="0" smtClean="0"/>
            </a:br>
            <a:r>
              <a:rPr lang="el-GR" dirty="0" smtClean="0"/>
              <a:t>πολιτική </a:t>
            </a:r>
            <a:r>
              <a:rPr lang="el-GR" dirty="0" smtClean="0"/>
              <a:t>ορθότητα (1/2)</a:t>
            </a:r>
            <a:endParaRPr lang="el-GR" dirty="0"/>
          </a:p>
        </p:txBody>
      </p:sp>
      <p:sp>
        <p:nvSpPr>
          <p:cNvPr id="7" name="Content Placeholder 6"/>
          <p:cNvSpPr>
            <a:spLocks noGrp="1"/>
          </p:cNvSpPr>
          <p:nvPr>
            <p:ph sz="half" idx="2"/>
          </p:nvPr>
        </p:nvSpPr>
        <p:spPr>
          <a:xfrm>
            <a:off x="4139952" y="1600200"/>
            <a:ext cx="4546848" cy="4525963"/>
          </a:xfrm>
        </p:spPr>
        <p:txBody>
          <a:bodyPr/>
          <a:lstStyle/>
          <a:p>
            <a:pPr marL="0" indent="0">
              <a:buNone/>
            </a:pPr>
            <a:r>
              <a:rPr lang="el-GR" altLang="en-US" dirty="0"/>
              <a:t>Εδώ δεν παρεμβαίνει </a:t>
            </a:r>
            <a:r>
              <a:rPr lang="el-GR" altLang="en-US" dirty="0" smtClean="0"/>
              <a:t/>
            </a:r>
            <a:br>
              <a:rPr lang="el-GR" altLang="en-US" dirty="0" smtClean="0"/>
            </a:br>
            <a:r>
              <a:rPr lang="el-GR" altLang="en-US" dirty="0" smtClean="0"/>
              <a:t>ο </a:t>
            </a:r>
            <a:r>
              <a:rPr lang="el-GR" altLang="en-US" dirty="0"/>
              <a:t>ενήλικος άντρας για να σώσει </a:t>
            </a:r>
            <a:r>
              <a:rPr lang="el-GR" altLang="en-US" dirty="0" smtClean="0"/>
              <a:t>την </a:t>
            </a:r>
            <a:r>
              <a:rPr lang="el-GR" altLang="en-US" dirty="0"/>
              <a:t>Κοκκινοσκουφίτσα, αλλά εκείνη καταφέρνει </a:t>
            </a:r>
            <a:r>
              <a:rPr lang="el-GR" altLang="en-US" dirty="0" smtClean="0"/>
              <a:t/>
            </a:r>
            <a:br>
              <a:rPr lang="el-GR" altLang="en-US" dirty="0" smtClean="0"/>
            </a:br>
            <a:r>
              <a:rPr lang="el-GR" altLang="en-US" dirty="0" smtClean="0"/>
              <a:t>να </a:t>
            </a:r>
            <a:r>
              <a:rPr lang="el-GR" altLang="en-US" dirty="0"/>
              <a:t>προστατεύσει μόνη της τον εαυτό της. </a:t>
            </a:r>
          </a:p>
          <a:p>
            <a:pPr marL="0" indent="0">
              <a:buNone/>
            </a:pPr>
            <a:endParaRPr lang="el-GR" dirty="0"/>
          </a:p>
        </p:txBody>
      </p:sp>
      <p:pic>
        <p:nvPicPr>
          <p:cNvPr id="8" name="Picture 2" descr="Διαφήμιση όπου η κοκκινοσκουφίτσα υπερασπίζεται τον ευατό της."/>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78580" y="1639341"/>
            <a:ext cx="3417356" cy="44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995936" y="5733256"/>
            <a:ext cx="648072" cy="372944"/>
          </a:xfrm>
          <a:prstGeom prst="rect">
            <a:avLst/>
          </a:prstGeom>
        </p:spPr>
        <p:txBody>
          <a:bodyPr vert="horz" wrap="square" lIns="91440" tIns="45720" rIns="91440" bIns="45720" rtlCol="0" anchor="ctr">
            <a:noAutofit/>
          </a:bodyPr>
          <a:lstStyle/>
          <a:p>
            <a:r>
              <a:rPr lang="el-GR" b="1" dirty="0" smtClean="0">
                <a:latin typeface="+mj-lt"/>
              </a:rPr>
              <a:t>[2</a:t>
            </a:r>
            <a:r>
              <a:rPr lang="en-GB" b="1" dirty="0" smtClean="0">
                <a:latin typeface="+mj-lt"/>
              </a:rPr>
              <a:t>9</a:t>
            </a:r>
            <a:r>
              <a:rPr lang="el-GR" b="1" dirty="0" smtClean="0">
                <a:latin typeface="+mj-lt"/>
              </a:rPr>
              <a:t>]</a:t>
            </a:r>
          </a:p>
        </p:txBody>
      </p:sp>
    </p:spTree>
    <p:custDataLst>
      <p:tags r:id="rId1"/>
    </p:custDataLst>
    <p:extLst>
      <p:ext uri="{BB962C8B-B14F-4D97-AF65-F5344CB8AC3E}">
        <p14:creationId xmlns:p14="http://schemas.microsoft.com/office/powerpoint/2010/main" val="1487105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smtClean="0">
                <a:latin typeface="Calibri" pitchFamily="34" charset="0"/>
              </a:rPr>
              <a:t>Μη </a:t>
            </a:r>
            <a:r>
              <a:rPr lang="el-GR" altLang="en-US" dirty="0">
                <a:latin typeface="Calibri" pitchFamily="34" charset="0"/>
              </a:rPr>
              <a:t>πολιτικώς ορθά λαϊκά στιχουργήματα</a:t>
            </a:r>
            <a:endParaRPr lang="el-GR" dirty="0"/>
          </a:p>
        </p:txBody>
      </p:sp>
      <p:sp>
        <p:nvSpPr>
          <p:cNvPr id="3" name="Content Placeholder 2"/>
          <p:cNvSpPr>
            <a:spLocks noGrp="1"/>
          </p:cNvSpPr>
          <p:nvPr>
            <p:ph sz="half" idx="1"/>
          </p:nvPr>
        </p:nvSpPr>
        <p:spPr>
          <a:xfrm>
            <a:off x="457200" y="1600200"/>
            <a:ext cx="3826768" cy="4525963"/>
          </a:xfrm>
        </p:spPr>
        <p:txBody>
          <a:bodyPr>
            <a:normAutofit lnSpcReduction="10000"/>
          </a:bodyPr>
          <a:lstStyle/>
          <a:p>
            <a:pPr marL="0" indent="0">
              <a:buNone/>
            </a:pPr>
            <a:r>
              <a:rPr lang="el-GR" altLang="en-US" dirty="0">
                <a:latin typeface="Calibri" pitchFamily="34" charset="0"/>
              </a:rPr>
              <a:t>Αλλά και αυτά τα λαϊκά στιχουργήματα δεν θα μπορούσαν να θεωρηθούν πολιτικώς </a:t>
            </a:r>
            <a:r>
              <a:rPr lang="el-GR" altLang="en-US" dirty="0" smtClean="0">
                <a:latin typeface="Calibri" pitchFamily="34" charset="0"/>
              </a:rPr>
              <a:t>ορθά</a:t>
            </a:r>
            <a:r>
              <a:rPr lang="en-GB" altLang="en-US" dirty="0" smtClean="0">
                <a:latin typeface="Calibri" pitchFamily="34" charset="0"/>
              </a:rPr>
              <a:t>:</a:t>
            </a:r>
          </a:p>
          <a:p>
            <a:pPr marL="0" indent="0">
              <a:buNone/>
            </a:pPr>
            <a:r>
              <a:rPr lang="el-GR" altLang="en-US" dirty="0" smtClean="0">
                <a:latin typeface="Calibri" pitchFamily="34" charset="0"/>
              </a:rPr>
              <a:t>«Στραβός </a:t>
            </a:r>
            <a:r>
              <a:rPr lang="el-GR" altLang="en-US" dirty="0">
                <a:latin typeface="Calibri" pitchFamily="34" charset="0"/>
              </a:rPr>
              <a:t>βελόνα </a:t>
            </a:r>
            <a:r>
              <a:rPr lang="el-GR" altLang="en-US" dirty="0" smtClean="0">
                <a:latin typeface="Calibri" pitchFamily="34" charset="0"/>
              </a:rPr>
              <a:t>γύρευε μέσα </a:t>
            </a:r>
            <a:r>
              <a:rPr lang="el-GR" altLang="en-US" dirty="0">
                <a:latin typeface="Calibri" pitchFamily="34" charset="0"/>
              </a:rPr>
              <a:t>σε αχυρώνα</a:t>
            </a:r>
            <a:br>
              <a:rPr lang="el-GR" altLang="en-US" dirty="0">
                <a:latin typeface="Calibri" pitchFamily="34" charset="0"/>
              </a:rPr>
            </a:br>
            <a:r>
              <a:rPr lang="el-GR" altLang="en-US" dirty="0" smtClean="0">
                <a:latin typeface="Calibri" pitchFamily="34" charset="0"/>
              </a:rPr>
              <a:t>και </a:t>
            </a:r>
            <a:r>
              <a:rPr lang="el-GR" altLang="en-US" dirty="0">
                <a:latin typeface="Calibri" pitchFamily="34" charset="0"/>
              </a:rPr>
              <a:t>ο κουφός του έλεγε</a:t>
            </a:r>
            <a:br>
              <a:rPr lang="el-GR" altLang="en-US" dirty="0">
                <a:latin typeface="Calibri" pitchFamily="34" charset="0"/>
              </a:rPr>
            </a:br>
            <a:r>
              <a:rPr lang="el-GR" altLang="en-US" dirty="0" smtClean="0">
                <a:latin typeface="Calibri" pitchFamily="34" charset="0"/>
              </a:rPr>
              <a:t>πως </a:t>
            </a:r>
            <a:r>
              <a:rPr lang="el-GR" altLang="en-US" dirty="0" err="1">
                <a:latin typeface="Calibri" pitchFamily="34" charset="0"/>
              </a:rPr>
              <a:t>άκουσ</a:t>
            </a:r>
            <a:r>
              <a:rPr lang="el-GR" altLang="en-US" dirty="0">
                <a:latin typeface="Calibri" pitchFamily="34" charset="0"/>
              </a:rPr>
              <a:t>’ ένα </a:t>
            </a:r>
            <a:r>
              <a:rPr lang="el-GR" altLang="en-US" dirty="0" smtClean="0">
                <a:latin typeface="Calibri" pitchFamily="34" charset="0"/>
              </a:rPr>
              <a:t>κρότο.»</a:t>
            </a:r>
            <a:r>
              <a:rPr lang="el-GR" altLang="en-US" dirty="0">
                <a:latin typeface="Calibri" pitchFamily="34" charset="0"/>
              </a:rPr>
              <a:t/>
            </a:r>
            <a:br>
              <a:rPr lang="el-GR" altLang="en-US" dirty="0">
                <a:latin typeface="Calibri" pitchFamily="34" charset="0"/>
              </a:rPr>
            </a:br>
            <a:endParaRPr lang="el-GR" altLang="en-US" dirty="0">
              <a:latin typeface="Calibri" pitchFamily="34" charset="0"/>
            </a:endParaRPr>
          </a:p>
          <a:p>
            <a:endParaRPr lang="el-GR" dirty="0"/>
          </a:p>
        </p:txBody>
      </p:sp>
      <p:sp>
        <p:nvSpPr>
          <p:cNvPr id="4" name="Content Placeholder 3"/>
          <p:cNvSpPr>
            <a:spLocks noGrp="1"/>
          </p:cNvSpPr>
          <p:nvPr>
            <p:ph sz="half" idx="2"/>
          </p:nvPr>
        </p:nvSpPr>
        <p:spPr>
          <a:xfrm>
            <a:off x="4499992" y="1600200"/>
            <a:ext cx="4186808" cy="4525963"/>
          </a:xfrm>
        </p:spPr>
        <p:txBody>
          <a:bodyPr>
            <a:noAutofit/>
          </a:bodyPr>
          <a:lstStyle/>
          <a:p>
            <a:pPr marL="0" indent="0">
              <a:buNone/>
            </a:pPr>
            <a:r>
              <a:rPr lang="el-GR" sz="2600" dirty="0" smtClean="0"/>
              <a:t>«Τρεις </a:t>
            </a:r>
            <a:r>
              <a:rPr lang="el-GR" sz="2600" dirty="0"/>
              <a:t>σπανοί από την </a:t>
            </a:r>
            <a:r>
              <a:rPr lang="el-GR" sz="2600" dirty="0" smtClean="0"/>
              <a:t>Πόλη, πέντε </a:t>
            </a:r>
            <a:r>
              <a:rPr lang="el-GR" sz="2600" dirty="0"/>
              <a:t>τρίχες είχαν </a:t>
            </a:r>
            <a:r>
              <a:rPr lang="el-GR" sz="2600" dirty="0" smtClean="0"/>
              <a:t>όλοι </a:t>
            </a:r>
            <a:br>
              <a:rPr lang="el-GR" sz="2600" dirty="0" smtClean="0"/>
            </a:br>
            <a:r>
              <a:rPr lang="el-GR" sz="2600" dirty="0" smtClean="0"/>
              <a:t>κι </a:t>
            </a:r>
            <a:r>
              <a:rPr lang="el-GR" sz="2600" dirty="0"/>
              <a:t>ένας άλλος </a:t>
            </a:r>
            <a:r>
              <a:rPr lang="el-GR" sz="2600" dirty="0" smtClean="0"/>
              <a:t>Τηνιακός</a:t>
            </a:r>
            <a:br>
              <a:rPr lang="el-GR" sz="2600" dirty="0" smtClean="0"/>
            </a:br>
            <a:r>
              <a:rPr lang="el-GR" sz="2600" dirty="0" smtClean="0"/>
              <a:t>πέντε </a:t>
            </a:r>
            <a:r>
              <a:rPr lang="el-GR" sz="2600" dirty="0"/>
              <a:t>τρίχες μοναχός.</a:t>
            </a:r>
          </a:p>
          <a:p>
            <a:pPr>
              <a:buFont typeface="Calibri" panose="020F0502020204030204" pitchFamily="34" charset="0"/>
              <a:buChar char="‒"/>
            </a:pPr>
            <a:r>
              <a:rPr lang="el-GR" sz="2600" dirty="0" err="1" smtClean="0"/>
              <a:t>Βρε</a:t>
            </a:r>
            <a:r>
              <a:rPr lang="el-GR" sz="2600" dirty="0"/>
              <a:t>, καλώς τον </a:t>
            </a:r>
            <a:r>
              <a:rPr lang="el-GR" sz="2600" dirty="0" err="1" smtClean="0"/>
              <a:t>πολυγένη</a:t>
            </a:r>
            <a:r>
              <a:rPr lang="el-GR" sz="2600" dirty="0" smtClean="0"/>
              <a:t>!</a:t>
            </a:r>
            <a:br>
              <a:rPr lang="el-GR" sz="2600" dirty="0" smtClean="0"/>
            </a:br>
            <a:r>
              <a:rPr lang="el-GR" sz="2600" dirty="0" smtClean="0"/>
              <a:t>Και </a:t>
            </a:r>
            <a:r>
              <a:rPr lang="el-GR" sz="2600" dirty="0"/>
              <a:t>από πούθε </a:t>
            </a:r>
            <a:r>
              <a:rPr lang="el-GR" sz="2600" dirty="0" smtClean="0"/>
              <a:t>κατεβαίνει;</a:t>
            </a:r>
          </a:p>
          <a:p>
            <a:pPr>
              <a:buFont typeface="Calibri" panose="020F0502020204030204" pitchFamily="34" charset="0"/>
              <a:buChar char="‒"/>
            </a:pPr>
            <a:r>
              <a:rPr lang="el-GR" sz="2600" dirty="0" smtClean="0"/>
              <a:t>Απ</a:t>
            </a:r>
            <a:r>
              <a:rPr lang="el-GR" sz="2600" dirty="0"/>
              <a:t>’ τη Βενετιά </a:t>
            </a:r>
            <a:r>
              <a:rPr lang="el-GR" sz="2600" dirty="0" smtClean="0"/>
              <a:t>πηγαίνω. Πάω </a:t>
            </a:r>
            <a:r>
              <a:rPr lang="el-GR" sz="2600" dirty="0"/>
              <a:t>ν’ αγοράσω </a:t>
            </a:r>
            <a:r>
              <a:rPr lang="el-GR" sz="2600" dirty="0" smtClean="0"/>
              <a:t>χτένια Γιατί </a:t>
            </a:r>
            <a:r>
              <a:rPr lang="el-GR" sz="2600" dirty="0"/>
              <a:t>μ’ έφαγαν τα … γένια</a:t>
            </a:r>
            <a:r>
              <a:rPr lang="el-GR" sz="2600" dirty="0" smtClean="0"/>
              <a:t>!»</a:t>
            </a:r>
            <a:endParaRPr lang="el-GR" sz="2600" dirty="0"/>
          </a:p>
        </p:txBody>
      </p:sp>
    </p:spTree>
    <p:extLst>
      <p:ext uri="{BB962C8B-B14F-4D97-AF65-F5344CB8AC3E}">
        <p14:creationId xmlns:p14="http://schemas.microsoft.com/office/powerpoint/2010/main" val="2742358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l-GR" dirty="0"/>
              <a:t>Κοκκινοσκουφίτσα και </a:t>
            </a:r>
            <a:br>
              <a:rPr lang="el-GR" dirty="0"/>
            </a:br>
            <a:r>
              <a:rPr lang="el-GR" dirty="0" smtClean="0"/>
              <a:t>πολιτική </a:t>
            </a:r>
            <a:r>
              <a:rPr lang="el-GR" dirty="0" smtClean="0"/>
              <a:t>ορθότητα (2/2)</a:t>
            </a:r>
            <a:endParaRPr lang="el-GR" dirty="0"/>
          </a:p>
        </p:txBody>
      </p:sp>
      <p:sp>
        <p:nvSpPr>
          <p:cNvPr id="8" name="Text Placeholder 7"/>
          <p:cNvSpPr>
            <a:spLocks noGrp="1"/>
          </p:cNvSpPr>
          <p:nvPr>
            <p:ph type="body" sz="half" idx="2"/>
          </p:nvPr>
        </p:nvSpPr>
        <p:spPr>
          <a:xfrm>
            <a:off x="1792288" y="5445224"/>
            <a:ext cx="5486400" cy="726976"/>
          </a:xfrm>
        </p:spPr>
        <p:txBody>
          <a:bodyPr/>
          <a:lstStyle/>
          <a:p>
            <a:pPr algn="ctr"/>
            <a:r>
              <a:rPr lang="el-GR" dirty="0" smtClean="0"/>
              <a:t>Και εδώ. </a:t>
            </a:r>
            <a:endParaRPr lang="el-GR" dirty="0"/>
          </a:p>
        </p:txBody>
      </p:sp>
      <p:pic>
        <p:nvPicPr>
          <p:cNvPr id="5" name="Picture 2" descr="Βιβλίο όπου η κοκκινοσκουφίτσα υπερασπίζεται τον ευατό της."/>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736" b="2736"/>
          <a:stretch>
            <a:fillRect/>
          </a:stretch>
        </p:blipFill>
        <p:spPr/>
      </p:pic>
      <p:sp>
        <p:nvSpPr>
          <p:cNvPr id="11" name="TextBox 10"/>
          <p:cNvSpPr txBox="1"/>
          <p:nvPr/>
        </p:nvSpPr>
        <p:spPr>
          <a:xfrm>
            <a:off x="7380312" y="4653136"/>
            <a:ext cx="648072" cy="372944"/>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30</a:t>
            </a:r>
            <a:r>
              <a:rPr lang="el-GR" b="1" dirty="0" smtClean="0">
                <a:latin typeface="+mj-lt"/>
              </a:rPr>
              <a:t>]</a:t>
            </a:r>
          </a:p>
        </p:txBody>
      </p:sp>
    </p:spTree>
    <p:custDataLst>
      <p:tags r:id="rId1"/>
    </p:custDataLst>
    <p:extLst>
      <p:ext uri="{BB962C8B-B14F-4D97-AF65-F5344CB8AC3E}">
        <p14:creationId xmlns:p14="http://schemas.microsoft.com/office/powerpoint/2010/main" val="3448656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Πολιτικώς ορθό τέλος </a:t>
            </a:r>
            <a:r>
              <a:rPr lang="el-GR" dirty="0" smtClean="0"/>
              <a:t/>
            </a:r>
            <a:br>
              <a:rPr lang="el-GR" dirty="0" smtClean="0"/>
            </a:br>
            <a:r>
              <a:rPr lang="el-GR" dirty="0" smtClean="0"/>
              <a:t>των  παραμυθιών</a:t>
            </a:r>
            <a:endParaRPr lang="el-GR" dirty="0"/>
          </a:p>
        </p:txBody>
      </p:sp>
      <p:sp>
        <p:nvSpPr>
          <p:cNvPr id="7" name="Horizontal Scroll 6"/>
          <p:cNvSpPr/>
          <p:nvPr/>
        </p:nvSpPr>
        <p:spPr>
          <a:xfrm>
            <a:off x="755576" y="1628800"/>
            <a:ext cx="7704856" cy="3816424"/>
          </a:xfrm>
          <a:prstGeom prst="horizont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l-GR" sz="3200" dirty="0"/>
              <a:t>«Και έζησαν </a:t>
            </a:r>
            <a:r>
              <a:rPr lang="el-GR" sz="3200" dirty="0" smtClean="0"/>
              <a:t>αυτοί/αυτές </a:t>
            </a:r>
            <a:r>
              <a:rPr lang="el-GR" sz="3200" dirty="0"/>
              <a:t>καλά </a:t>
            </a:r>
            <a:r>
              <a:rPr lang="el-GR" sz="3200" dirty="0" smtClean="0"/>
              <a:t/>
            </a:r>
            <a:br>
              <a:rPr lang="el-GR" sz="3200" dirty="0" smtClean="0"/>
            </a:br>
            <a:r>
              <a:rPr lang="el-GR" sz="3200" dirty="0" smtClean="0"/>
              <a:t>κι </a:t>
            </a:r>
            <a:r>
              <a:rPr lang="el-GR" sz="3200" dirty="0"/>
              <a:t>εμείς </a:t>
            </a:r>
            <a:r>
              <a:rPr lang="el-GR" sz="3200" dirty="0" smtClean="0"/>
              <a:t>καλύτερα.» </a:t>
            </a:r>
            <a:endParaRPr lang="el-GR" sz="3200" dirty="0"/>
          </a:p>
          <a:p>
            <a:pPr algn="ctr"/>
            <a:endParaRPr lang="el-GR" dirty="0"/>
          </a:p>
        </p:txBody>
      </p:sp>
    </p:spTree>
    <p:custDataLst>
      <p:tags r:id="rId1"/>
    </p:custDataLst>
    <p:extLst>
      <p:ext uri="{BB962C8B-B14F-4D97-AF65-F5344CB8AC3E}">
        <p14:creationId xmlns:p14="http://schemas.microsoft.com/office/powerpoint/2010/main" val="1690548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Πολιτική </a:t>
            </a:r>
            <a:r>
              <a:rPr lang="el-GR" dirty="0" smtClean="0"/>
              <a:t>ορθότητα: Θετικά </a:t>
            </a:r>
            <a:endParaRPr lang="el-GR" dirty="0"/>
          </a:p>
        </p:txBody>
      </p:sp>
      <p:sp>
        <p:nvSpPr>
          <p:cNvPr id="5" name="Content Placeholder 4"/>
          <p:cNvSpPr>
            <a:spLocks noGrp="1"/>
          </p:cNvSpPr>
          <p:nvPr>
            <p:ph idx="1"/>
          </p:nvPr>
        </p:nvSpPr>
        <p:spPr/>
        <p:txBody>
          <a:bodyPr>
            <a:noAutofit/>
          </a:bodyPr>
          <a:lstStyle/>
          <a:p>
            <a:r>
              <a:rPr lang="el-GR" sz="2800" dirty="0"/>
              <a:t>Ευαισθητοποιεί απέναντι σε προκαταλήψεις (π.χ. σεξιστική γλώσσα).</a:t>
            </a:r>
          </a:p>
          <a:p>
            <a:r>
              <a:rPr lang="el-GR" sz="2800" dirty="0"/>
              <a:t>Πλουτίζει το χώρο της παιδικής λογοτεχνίας με νέες τάσεις.</a:t>
            </a:r>
          </a:p>
          <a:p>
            <a:r>
              <a:rPr lang="el-GR" sz="2800" dirty="0"/>
              <a:t>Ως </a:t>
            </a:r>
            <a:r>
              <a:rPr lang="el-GR" sz="2800" dirty="0" err="1"/>
              <a:t>επαναδιηγήσεις</a:t>
            </a:r>
            <a:r>
              <a:rPr lang="el-GR" sz="2800" dirty="0"/>
              <a:t> παλιότερων κειμένων αν εκληφθεί ως παρωδία δίνει ευχάριστα, χιουμοριστικά κείμενα.</a:t>
            </a:r>
          </a:p>
          <a:p>
            <a:r>
              <a:rPr lang="el-GR" sz="2800" dirty="0"/>
              <a:t>Προστατεύει τα παιδιά από τη διαμόρφωση αρνητικών/ βλαβερών στάσεων.</a:t>
            </a:r>
          </a:p>
          <a:p>
            <a:endParaRPr lang="el-GR" sz="2800" dirty="0"/>
          </a:p>
        </p:txBody>
      </p:sp>
    </p:spTree>
    <p:extLst>
      <p:ext uri="{BB962C8B-B14F-4D97-AF65-F5344CB8AC3E}">
        <p14:creationId xmlns:p14="http://schemas.microsoft.com/office/powerpoint/2010/main" val="1581620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altLang="en-US" dirty="0"/>
              <a:t>Μη πολιτικώς </a:t>
            </a:r>
            <a:r>
              <a:rPr lang="el-GR" altLang="en-US" dirty="0" smtClean="0"/>
              <a:t>ορθές </a:t>
            </a:r>
            <a:r>
              <a:rPr lang="el-GR" altLang="en-US" dirty="0" smtClean="0"/>
              <a:t>εικόνες (1/5)</a:t>
            </a:r>
            <a:endParaRPr lang="el-GR" dirty="0"/>
          </a:p>
        </p:txBody>
      </p:sp>
      <p:sp>
        <p:nvSpPr>
          <p:cNvPr id="5" name="Content Placeholder 4"/>
          <p:cNvSpPr>
            <a:spLocks noGrp="1"/>
          </p:cNvSpPr>
          <p:nvPr>
            <p:ph sz="half" idx="1"/>
          </p:nvPr>
        </p:nvSpPr>
        <p:spPr>
          <a:xfrm>
            <a:off x="457200" y="1600200"/>
            <a:ext cx="4402832" cy="4525963"/>
          </a:xfrm>
        </p:spPr>
        <p:txBody>
          <a:bodyPr/>
          <a:lstStyle/>
          <a:p>
            <a:pPr marL="0" indent="0">
              <a:buNone/>
            </a:pPr>
            <a:r>
              <a:rPr lang="el-GR" altLang="en-US" dirty="0"/>
              <a:t>Μη πολιτικώς ορθή εικόνα, εξαιτίας της μεγάλης σπατάλης του νερού που απαιτεί  το μπάνιο σε γεμάτη μπανιέρα. </a:t>
            </a:r>
          </a:p>
          <a:p>
            <a:endParaRPr lang="el-GR" dirty="0"/>
          </a:p>
        </p:txBody>
      </p:sp>
      <p:pic>
        <p:nvPicPr>
          <p:cNvPr id="1026" name="Picture 2" descr="Εξώφυλλο βιβλίου &quot;Τα τρία μικρά λυκάκια&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397" y="4007546"/>
            <a:ext cx="15240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670728" y="5648527"/>
            <a:ext cx="648072" cy="372944"/>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31</a:t>
            </a:r>
            <a:r>
              <a:rPr lang="el-GR" b="1" dirty="0" smtClean="0">
                <a:latin typeface="+mj-lt"/>
              </a:rPr>
              <a:t>]</a:t>
            </a:r>
          </a:p>
        </p:txBody>
      </p:sp>
      <p:pic>
        <p:nvPicPr>
          <p:cNvPr id="7" name="Picture 4" descr="Σελίδα του βιβλίου &quot;Τα τρία μικρά λυκάκια&quot;"/>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a:ext>
            </a:extLst>
          </a:blip>
          <a:srcRect/>
          <a:stretch/>
        </p:blipFill>
        <p:spPr bwMode="auto">
          <a:xfrm>
            <a:off x="4895017" y="1600200"/>
            <a:ext cx="343618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35996" y="5442773"/>
            <a:ext cx="648072" cy="372944"/>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smtClean="0">
                <a:latin typeface="+mj-lt"/>
              </a:rPr>
              <a:t>32</a:t>
            </a:r>
            <a:r>
              <a:rPr lang="el-GR" b="1" dirty="0" smtClean="0">
                <a:latin typeface="+mj-lt"/>
              </a:rPr>
              <a:t>]</a:t>
            </a:r>
          </a:p>
        </p:txBody>
      </p:sp>
    </p:spTree>
    <p:custDataLst>
      <p:tags r:id="rId1"/>
    </p:custDataLst>
    <p:extLst>
      <p:ext uri="{BB962C8B-B14F-4D97-AF65-F5344CB8AC3E}">
        <p14:creationId xmlns:p14="http://schemas.microsoft.com/office/powerpoint/2010/main" val="19153558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Μη πολιτικώς ορθές εικόνες </a:t>
            </a:r>
            <a:r>
              <a:rPr lang="el-GR" altLang="en-US" dirty="0" smtClean="0"/>
              <a:t>(2/5</a:t>
            </a:r>
            <a:r>
              <a:rPr lang="el-GR" altLang="en-US" dirty="0"/>
              <a:t>)</a:t>
            </a:r>
            <a:endParaRPr lang="el-GR" dirty="0"/>
          </a:p>
        </p:txBody>
      </p:sp>
      <p:sp>
        <p:nvSpPr>
          <p:cNvPr id="3" name="Content Placeholder 2"/>
          <p:cNvSpPr>
            <a:spLocks noGrp="1"/>
          </p:cNvSpPr>
          <p:nvPr>
            <p:ph sz="half" idx="1"/>
          </p:nvPr>
        </p:nvSpPr>
        <p:spPr/>
        <p:txBody>
          <a:bodyPr/>
          <a:lstStyle/>
          <a:p>
            <a:pPr marL="0" indent="0">
              <a:buNone/>
            </a:pPr>
            <a:r>
              <a:rPr lang="el-GR" altLang="en-US" dirty="0"/>
              <a:t>Μη πολιτικώς ορθές εικόνα για παιδικό βιβλίο. Ούτε τα τσιγάρα πρέπει να διαφημίζονται  ούτε παρόμοιες διαφημίσεις να φιλοξενούνται σε παιδικά βιβλία.  </a:t>
            </a:r>
          </a:p>
          <a:p>
            <a:endParaRPr lang="el-GR" dirty="0"/>
          </a:p>
        </p:txBody>
      </p:sp>
      <p:pic>
        <p:nvPicPr>
          <p:cNvPr id="5" name="Picture 2" descr="Σελίδα του βιβλίου &quot;ο Θυμωμένος Άρθρουρ&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67672" y="1772816"/>
            <a:ext cx="4032448" cy="3024336"/>
          </a:xfrm>
          <a:noFill/>
        </p:spPr>
      </p:pic>
      <p:pic>
        <p:nvPicPr>
          <p:cNvPr id="2050" name="Picture 2" descr="Εξώφυλλο του βιβλίου &quot;ο Θυμωμένος Άρθρουρ&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339269"/>
            <a:ext cx="1524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68144" y="4851637"/>
            <a:ext cx="648072" cy="372944"/>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33</a:t>
            </a:r>
            <a:r>
              <a:rPr lang="el-GR" b="1" dirty="0" smtClean="0">
                <a:latin typeface="+mj-lt"/>
              </a:rPr>
              <a:t>]</a:t>
            </a:r>
          </a:p>
        </p:txBody>
      </p:sp>
    </p:spTree>
    <p:custDataLst>
      <p:tags r:id="rId1"/>
    </p:custDataLst>
    <p:extLst>
      <p:ext uri="{BB962C8B-B14F-4D97-AF65-F5344CB8AC3E}">
        <p14:creationId xmlns:p14="http://schemas.microsoft.com/office/powerpoint/2010/main" val="3681160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Μη πολιτικώς ορθές εικόνες </a:t>
            </a:r>
            <a:r>
              <a:rPr lang="el-GR" altLang="en-US" dirty="0" smtClean="0"/>
              <a:t>(3/5</a:t>
            </a:r>
            <a:r>
              <a:rPr lang="el-GR" altLang="en-US" dirty="0"/>
              <a:t>)</a:t>
            </a:r>
            <a:endParaRPr lang="el-GR" dirty="0"/>
          </a:p>
        </p:txBody>
      </p:sp>
      <p:sp>
        <p:nvSpPr>
          <p:cNvPr id="3" name="Content Placeholder 2"/>
          <p:cNvSpPr>
            <a:spLocks noGrp="1"/>
          </p:cNvSpPr>
          <p:nvPr>
            <p:ph sz="half" idx="1"/>
          </p:nvPr>
        </p:nvSpPr>
        <p:spPr/>
        <p:txBody>
          <a:bodyPr/>
          <a:lstStyle/>
          <a:p>
            <a:pPr marL="0" indent="0">
              <a:buNone/>
            </a:pPr>
            <a:r>
              <a:rPr lang="el-GR" altLang="en-US" dirty="0" smtClean="0">
                <a:latin typeface="Calibri" pitchFamily="34" charset="0"/>
              </a:rPr>
              <a:t>Αυτές </a:t>
            </a:r>
            <a:r>
              <a:rPr lang="el-GR" altLang="en-US" dirty="0">
                <a:latin typeface="Calibri" pitchFamily="34" charset="0"/>
              </a:rPr>
              <a:t>είναι πολιτικώς μη ορθές παλιές διαφημίσεις τσιγάρων. Οι πρωταγωνιστές είναι παιδιά. </a:t>
            </a:r>
          </a:p>
          <a:p>
            <a:endParaRPr lang="el-GR" dirty="0"/>
          </a:p>
        </p:txBody>
      </p:sp>
      <p:pic>
        <p:nvPicPr>
          <p:cNvPr id="5" name="Picture 6" descr="Παιδιά διαφημίζουν τσιγάρα."/>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719" t="5643" r="5566" b="4089"/>
          <a:stretch>
            <a:fillRect/>
          </a:stretch>
        </p:blipFill>
        <p:spPr bwMode="auto">
          <a:xfrm>
            <a:off x="4913278" y="1600200"/>
            <a:ext cx="350844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11960" y="5661248"/>
            <a:ext cx="648072" cy="372944"/>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34</a:t>
            </a:r>
            <a:r>
              <a:rPr lang="el-GR" b="1" dirty="0" smtClean="0">
                <a:latin typeface="+mj-lt"/>
              </a:rPr>
              <a:t>]</a:t>
            </a:r>
          </a:p>
        </p:txBody>
      </p:sp>
    </p:spTree>
    <p:custDataLst>
      <p:tags r:id="rId1"/>
    </p:custDataLst>
    <p:extLst>
      <p:ext uri="{BB962C8B-B14F-4D97-AF65-F5344CB8AC3E}">
        <p14:creationId xmlns:p14="http://schemas.microsoft.com/office/powerpoint/2010/main" val="77965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Μη πολιτικώς ορθές εικόνες </a:t>
            </a:r>
            <a:r>
              <a:rPr lang="el-GR" altLang="en-US" dirty="0" smtClean="0"/>
              <a:t>(4/5</a:t>
            </a:r>
            <a:r>
              <a:rPr lang="el-GR" altLang="en-US" dirty="0"/>
              <a:t>)</a:t>
            </a:r>
            <a:endParaRPr lang="el-GR" dirty="0"/>
          </a:p>
        </p:txBody>
      </p:sp>
      <p:sp>
        <p:nvSpPr>
          <p:cNvPr id="3" name="Content Placeholder 2"/>
          <p:cNvSpPr>
            <a:spLocks noGrp="1"/>
          </p:cNvSpPr>
          <p:nvPr>
            <p:ph sz="half" idx="1"/>
          </p:nvPr>
        </p:nvSpPr>
        <p:spPr/>
        <p:txBody>
          <a:bodyPr/>
          <a:lstStyle/>
          <a:p>
            <a:pPr marL="0" indent="0">
              <a:buNone/>
            </a:pPr>
            <a:r>
              <a:rPr lang="el-GR" altLang="en-US" dirty="0" smtClean="0">
                <a:latin typeface="Calibri" pitchFamily="34" charset="0"/>
              </a:rPr>
              <a:t>Σήμερα </a:t>
            </a:r>
            <a:r>
              <a:rPr lang="el-GR" altLang="en-US" dirty="0">
                <a:latin typeface="Calibri" pitchFamily="34" charset="0"/>
              </a:rPr>
              <a:t>ποιος θα διαφήμιζε τσιγάρα με κυρίαρχη φιγούρα τον Άγιο των παιδιών. Δεν θα ήταν πολιτικώς ορθό! </a:t>
            </a:r>
          </a:p>
          <a:p>
            <a:endParaRPr lang="el-GR" dirty="0"/>
          </a:p>
        </p:txBody>
      </p:sp>
      <p:pic>
        <p:nvPicPr>
          <p:cNvPr id="15362" name="Picture 2" descr="Ο Άγιος Βασίλης διαφημίζει τσιγάρα!"/>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030624" y="1600200"/>
            <a:ext cx="3273752" cy="45259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55976" y="5733256"/>
            <a:ext cx="648072" cy="372944"/>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smtClean="0">
                <a:latin typeface="+mj-lt"/>
              </a:rPr>
              <a:t>35</a:t>
            </a:r>
            <a:r>
              <a:rPr lang="el-GR" b="1" dirty="0" smtClean="0">
                <a:latin typeface="+mj-lt"/>
              </a:rPr>
              <a:t>]</a:t>
            </a:r>
          </a:p>
        </p:txBody>
      </p:sp>
    </p:spTree>
    <p:custDataLst>
      <p:tags r:id="rId1"/>
    </p:custDataLst>
    <p:extLst>
      <p:ext uri="{BB962C8B-B14F-4D97-AF65-F5344CB8AC3E}">
        <p14:creationId xmlns:p14="http://schemas.microsoft.com/office/powerpoint/2010/main" val="2828432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Μη πολιτικώς ορθές εικόνες </a:t>
            </a:r>
            <a:r>
              <a:rPr lang="el-GR" altLang="en-US" dirty="0" smtClean="0"/>
              <a:t>(5/5</a:t>
            </a:r>
            <a:r>
              <a:rPr lang="el-GR" altLang="en-US" dirty="0"/>
              <a:t>)</a:t>
            </a:r>
            <a:endParaRPr lang="el-GR" dirty="0"/>
          </a:p>
        </p:txBody>
      </p:sp>
      <p:sp>
        <p:nvSpPr>
          <p:cNvPr id="6" name="Content Placeholder 5"/>
          <p:cNvSpPr>
            <a:spLocks noGrp="1"/>
          </p:cNvSpPr>
          <p:nvPr>
            <p:ph sz="half" idx="2"/>
          </p:nvPr>
        </p:nvSpPr>
        <p:spPr>
          <a:xfrm>
            <a:off x="4283968" y="1600200"/>
            <a:ext cx="4402832" cy="4525963"/>
          </a:xfrm>
        </p:spPr>
        <p:txBody>
          <a:bodyPr/>
          <a:lstStyle/>
          <a:p>
            <a:pPr marL="0" indent="0">
              <a:buNone/>
            </a:pPr>
            <a:r>
              <a:rPr lang="el-GR" dirty="0"/>
              <a:t>Φυσικά ούτε και ποτά!!</a:t>
            </a:r>
          </a:p>
          <a:p>
            <a:endParaRPr lang="el-GR" dirty="0"/>
          </a:p>
        </p:txBody>
      </p:sp>
      <p:pic>
        <p:nvPicPr>
          <p:cNvPr id="7" name="Picture 3" descr="Ο Άγιος Βασίλης διαφημίζει ποτά."/>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2300"/>
          <a:stretch/>
        </p:blipFill>
        <p:spPr bwMode="auto">
          <a:xfrm>
            <a:off x="539552" y="1628800"/>
            <a:ext cx="345709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067944" y="5805264"/>
            <a:ext cx="648072" cy="372944"/>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36</a:t>
            </a:r>
            <a:r>
              <a:rPr lang="el-GR" b="1" dirty="0" smtClean="0">
                <a:latin typeface="+mj-lt"/>
              </a:rPr>
              <a:t>]</a:t>
            </a:r>
          </a:p>
        </p:txBody>
      </p:sp>
    </p:spTree>
    <p:custDataLst>
      <p:tags r:id="rId1"/>
    </p:custDataLst>
    <p:extLst>
      <p:ext uri="{BB962C8B-B14F-4D97-AF65-F5344CB8AC3E}">
        <p14:creationId xmlns:p14="http://schemas.microsoft.com/office/powerpoint/2010/main" val="1465403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Παιδικοί ήρωες και πολιτική ορθότητα </a:t>
            </a:r>
            <a:r>
              <a:rPr lang="el-GR" dirty="0" smtClean="0"/>
              <a:t>(1/2</a:t>
            </a:r>
            <a:r>
              <a:rPr lang="el-GR" dirty="0"/>
              <a:t>)</a:t>
            </a:r>
          </a:p>
        </p:txBody>
      </p:sp>
      <p:sp>
        <p:nvSpPr>
          <p:cNvPr id="3" name="Content Placeholder 2"/>
          <p:cNvSpPr>
            <a:spLocks noGrp="1"/>
          </p:cNvSpPr>
          <p:nvPr>
            <p:ph sz="half" idx="1"/>
          </p:nvPr>
        </p:nvSpPr>
        <p:spPr/>
        <p:txBody>
          <a:bodyPr/>
          <a:lstStyle/>
          <a:p>
            <a:pPr marL="0" indent="0">
              <a:buNone/>
            </a:pPr>
            <a:r>
              <a:rPr lang="el-GR" altLang="en-US" dirty="0" smtClean="0">
                <a:latin typeface="Calibri" pitchFamily="34" charset="0"/>
              </a:rPr>
              <a:t>Τι </a:t>
            </a:r>
            <a:r>
              <a:rPr lang="el-GR" altLang="en-US" dirty="0">
                <a:latin typeface="Calibri" pitchFamily="34" charset="0"/>
              </a:rPr>
              <a:t>γίνεται όμως με αγαπημένους ήρωες των κόμικς; Εκτός από τον </a:t>
            </a:r>
            <a:r>
              <a:rPr lang="el-GR" altLang="en-US" dirty="0" err="1">
                <a:latin typeface="Calibri" pitchFamily="34" charset="0"/>
              </a:rPr>
              <a:t>Ποπάϋ</a:t>
            </a:r>
            <a:r>
              <a:rPr lang="el-GR" altLang="en-US" dirty="0">
                <a:latin typeface="Calibri" pitchFamily="34" charset="0"/>
              </a:rPr>
              <a:t> και ο </a:t>
            </a:r>
            <a:r>
              <a:rPr lang="el-GR" altLang="en-US" dirty="0" err="1">
                <a:latin typeface="Calibri" pitchFamily="34" charset="0"/>
              </a:rPr>
              <a:t>Λούκυ</a:t>
            </a:r>
            <a:r>
              <a:rPr lang="el-GR" altLang="en-US" dirty="0">
                <a:latin typeface="Calibri" pitchFamily="34" charset="0"/>
              </a:rPr>
              <a:t> </a:t>
            </a:r>
            <a:r>
              <a:rPr lang="el-GR" altLang="en-US" dirty="0" err="1">
                <a:latin typeface="Calibri" pitchFamily="34" charset="0"/>
              </a:rPr>
              <a:t>Λουκ</a:t>
            </a:r>
            <a:r>
              <a:rPr lang="el-GR" altLang="en-US" dirty="0">
                <a:latin typeface="Calibri" pitchFamily="34" charset="0"/>
              </a:rPr>
              <a:t> είναι φανατικός καπνιστής.</a:t>
            </a:r>
          </a:p>
          <a:p>
            <a:endParaRPr lang="el-GR" dirty="0"/>
          </a:p>
        </p:txBody>
      </p:sp>
      <p:pic>
        <p:nvPicPr>
          <p:cNvPr id="4098" name="Picture 2" descr="Popeye, Spinach, Sailor, Man, Show, Muscle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960622"/>
            <a:ext cx="1940024" cy="18278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16016" y="3861048"/>
            <a:ext cx="648072" cy="372944"/>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37</a:t>
            </a:r>
            <a:r>
              <a:rPr lang="el-GR" b="1" dirty="0" smtClean="0">
                <a:latin typeface="+mj-lt"/>
              </a:rPr>
              <a:t>]</a:t>
            </a:r>
          </a:p>
        </p:txBody>
      </p:sp>
      <p:pic>
        <p:nvPicPr>
          <p:cNvPr id="4102" name="Picture 6" descr="Lucky Luk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988840"/>
            <a:ext cx="1663824" cy="32838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24328" y="5272703"/>
            <a:ext cx="648072" cy="372944"/>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38</a:t>
            </a:r>
            <a:r>
              <a:rPr lang="el-GR" b="1" dirty="0" smtClean="0">
                <a:latin typeface="+mj-lt"/>
              </a:rPr>
              <a:t>]</a:t>
            </a:r>
          </a:p>
        </p:txBody>
      </p:sp>
    </p:spTree>
    <p:custDataLst>
      <p:tags r:id="rId1"/>
    </p:custDataLst>
    <p:extLst>
      <p:ext uri="{BB962C8B-B14F-4D97-AF65-F5344CB8AC3E}">
        <p14:creationId xmlns:p14="http://schemas.microsoft.com/office/powerpoint/2010/main" val="32655213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Παιδικοί ήρωες και πολιτική </a:t>
            </a:r>
            <a:r>
              <a:rPr lang="el-GR" dirty="0" smtClean="0"/>
              <a:t>ορθότητα (2/2)</a:t>
            </a:r>
            <a:endParaRPr lang="el-GR" dirty="0"/>
          </a:p>
        </p:txBody>
      </p:sp>
      <p:sp>
        <p:nvSpPr>
          <p:cNvPr id="3" name="Content Placeholder 2"/>
          <p:cNvSpPr>
            <a:spLocks noGrp="1"/>
          </p:cNvSpPr>
          <p:nvPr>
            <p:ph sz="half" idx="1"/>
          </p:nvPr>
        </p:nvSpPr>
        <p:spPr/>
        <p:txBody>
          <a:bodyPr/>
          <a:lstStyle/>
          <a:p>
            <a:pPr marL="0" indent="0">
              <a:buNone/>
            </a:pPr>
            <a:r>
              <a:rPr lang="el-GR" altLang="en-US" dirty="0" smtClean="0">
                <a:latin typeface="Calibri" pitchFamily="34" charset="0"/>
              </a:rPr>
              <a:t>Γι</a:t>
            </a:r>
            <a:r>
              <a:rPr lang="el-GR" altLang="en-US" dirty="0">
                <a:latin typeface="Calibri" pitchFamily="34" charset="0"/>
              </a:rPr>
              <a:t>’ αυτό και στις παλιές εικόνες έγιναν κάποιες παρεμβάσεις. Αφαιρέθηκε το τσιγάρο και ή αντικαταστάθηκε από ένα </a:t>
            </a:r>
            <a:r>
              <a:rPr lang="el-GR" altLang="en-US" dirty="0" smtClean="0">
                <a:latin typeface="Calibri" pitchFamily="34" charset="0"/>
              </a:rPr>
              <a:t>στάχυ ή </a:t>
            </a:r>
            <a:r>
              <a:rPr lang="el-GR" altLang="en-US" dirty="0">
                <a:latin typeface="Calibri" pitchFamily="34" charset="0"/>
              </a:rPr>
              <a:t>έμεινε περίεργα μισάνοιχτο!</a:t>
            </a:r>
          </a:p>
          <a:p>
            <a:endParaRPr lang="el-GR" dirty="0"/>
          </a:p>
        </p:txBody>
      </p:sp>
      <p:pic>
        <p:nvPicPr>
          <p:cNvPr id="13314" name="Picture 2" descr="Lucky Luke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24128" y="2952736"/>
            <a:ext cx="28575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Lucky Luk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844824"/>
            <a:ext cx="1774051" cy="21602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16016" y="3717032"/>
            <a:ext cx="648072" cy="372944"/>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39</a:t>
            </a:r>
            <a:r>
              <a:rPr lang="el-GR" b="1" dirty="0" smtClean="0">
                <a:latin typeface="+mj-lt"/>
              </a:rPr>
              <a:t>]</a:t>
            </a:r>
          </a:p>
        </p:txBody>
      </p:sp>
      <p:sp>
        <p:nvSpPr>
          <p:cNvPr id="11" name="TextBox 10"/>
          <p:cNvSpPr txBox="1"/>
          <p:nvPr/>
        </p:nvSpPr>
        <p:spPr>
          <a:xfrm>
            <a:off x="7380312" y="5733256"/>
            <a:ext cx="648072" cy="372944"/>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40</a:t>
            </a:r>
            <a:r>
              <a:rPr lang="el-GR" b="1" dirty="0" smtClean="0">
                <a:latin typeface="+mj-lt"/>
              </a:rPr>
              <a:t>]</a:t>
            </a:r>
          </a:p>
        </p:txBody>
      </p:sp>
    </p:spTree>
    <p:custDataLst>
      <p:tags r:id="rId1"/>
    </p:custDataLst>
    <p:extLst>
      <p:ext uri="{BB962C8B-B14F-4D97-AF65-F5344CB8AC3E}">
        <p14:creationId xmlns:p14="http://schemas.microsoft.com/office/powerpoint/2010/main" val="2823148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 πολιτικώς ορθά κείμενα</a:t>
            </a:r>
            <a:endParaRPr lang="el-GR" dirty="0"/>
          </a:p>
        </p:txBody>
      </p:sp>
      <p:sp>
        <p:nvSpPr>
          <p:cNvPr id="3" name="Content Placeholder 2"/>
          <p:cNvSpPr>
            <a:spLocks noGrp="1"/>
          </p:cNvSpPr>
          <p:nvPr>
            <p:ph sz="half" idx="1"/>
          </p:nvPr>
        </p:nvSpPr>
        <p:spPr/>
        <p:txBody>
          <a:bodyPr/>
          <a:lstStyle/>
          <a:p>
            <a:pPr marL="0" indent="0">
              <a:buNone/>
            </a:pPr>
            <a:r>
              <a:rPr lang="el-GR" dirty="0"/>
              <a:t>Και σε αυτό το κείμενο υπάρχουν σημεία μη πολιτικώς </a:t>
            </a:r>
            <a:r>
              <a:rPr lang="el-GR" dirty="0" smtClean="0"/>
              <a:t>ορθά. Μπορείτε </a:t>
            </a:r>
            <a:r>
              <a:rPr lang="el-GR" dirty="0"/>
              <a:t>να τα εντοπίσετε;</a:t>
            </a:r>
          </a:p>
          <a:p>
            <a:endParaRPr lang="el-GR" dirty="0"/>
          </a:p>
          <a:p>
            <a:endParaRPr lang="el-GR" dirty="0"/>
          </a:p>
        </p:txBody>
      </p:sp>
      <p:pic>
        <p:nvPicPr>
          <p:cNvPr id="6" name="Picture 4" descr="Εξώφυλλο του βιβλίο &quot;Η Στραβοκώσταινα&quot;."/>
          <p:cNvPicPr>
            <a:picLocks noChangeAspect="1" noChangeArrowheads="1"/>
          </p:cNvPicPr>
          <p:nvPr/>
        </p:nvPicPr>
        <p:blipFill rotWithShape="1">
          <a:blip r:embed="rId3">
            <a:extLst>
              <a:ext uri="{28A0092B-C50C-407E-A947-70E740481C1C}">
                <a14:useLocalDpi xmlns:a14="http://schemas.microsoft.com/office/drawing/2010/main" val="0"/>
              </a:ext>
            </a:extLst>
          </a:blip>
          <a:srcRect t="4169" b="3983"/>
          <a:stretch/>
        </p:blipFill>
        <p:spPr bwMode="auto">
          <a:xfrm>
            <a:off x="1691680" y="3809600"/>
            <a:ext cx="1583732" cy="218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15616" y="5645963"/>
            <a:ext cx="552400" cy="360040"/>
          </a:xfrm>
          <a:prstGeom prst="rect">
            <a:avLst/>
          </a:prstGeom>
        </p:spPr>
        <p:txBody>
          <a:bodyPr vert="horz" wrap="square" lIns="91440" tIns="45720" rIns="91440" bIns="45720" rtlCol="0" anchor="ctr">
            <a:noAutofit/>
          </a:bodyPr>
          <a:lstStyle/>
          <a:p>
            <a:pPr algn="r"/>
            <a:r>
              <a:rPr lang="el-GR" b="1" dirty="0" smtClean="0">
                <a:latin typeface="+mj-lt"/>
              </a:rPr>
              <a:t>[3]</a:t>
            </a:r>
          </a:p>
        </p:txBody>
      </p:sp>
      <p:pic>
        <p:nvPicPr>
          <p:cNvPr id="5" name="1 - Εικόνα" descr="Σελίδα του βιβλίο &quot;Η Στραβοκώσταινα&quot;."/>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60032" y="1628800"/>
            <a:ext cx="3600400" cy="4608512"/>
          </a:xfrm>
        </p:spPr>
      </p:pic>
      <p:sp>
        <p:nvSpPr>
          <p:cNvPr id="8" name="TextBox 7"/>
          <p:cNvSpPr txBox="1"/>
          <p:nvPr/>
        </p:nvSpPr>
        <p:spPr>
          <a:xfrm>
            <a:off x="4307632" y="5811948"/>
            <a:ext cx="552400" cy="360040"/>
          </a:xfrm>
          <a:prstGeom prst="rect">
            <a:avLst/>
          </a:prstGeom>
        </p:spPr>
        <p:txBody>
          <a:bodyPr vert="horz" wrap="square" lIns="91440" tIns="45720" rIns="91440" bIns="45720" rtlCol="0" anchor="ctr">
            <a:noAutofit/>
          </a:bodyPr>
          <a:lstStyle/>
          <a:p>
            <a:pPr algn="r"/>
            <a:r>
              <a:rPr lang="el-GR" b="1" dirty="0" smtClean="0">
                <a:latin typeface="+mj-lt"/>
              </a:rPr>
              <a:t>[4]</a:t>
            </a:r>
          </a:p>
        </p:txBody>
      </p:sp>
    </p:spTree>
    <p:custDataLst>
      <p:tags r:id="rId1"/>
    </p:custDataLst>
    <p:extLst>
      <p:ext uri="{BB962C8B-B14F-4D97-AF65-F5344CB8AC3E}">
        <p14:creationId xmlns:p14="http://schemas.microsoft.com/office/powerpoint/2010/main" val="3881547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Αρνητικά </a:t>
            </a:r>
          </a:p>
        </p:txBody>
      </p:sp>
      <p:sp>
        <p:nvSpPr>
          <p:cNvPr id="6" name="Content Placeholder 5"/>
          <p:cNvSpPr>
            <a:spLocks noGrp="1"/>
          </p:cNvSpPr>
          <p:nvPr>
            <p:ph idx="1"/>
          </p:nvPr>
        </p:nvSpPr>
        <p:spPr/>
        <p:txBody>
          <a:bodyPr>
            <a:noAutofit/>
          </a:bodyPr>
          <a:lstStyle/>
          <a:p>
            <a:pPr>
              <a:spcBef>
                <a:spcPts val="600"/>
              </a:spcBef>
            </a:pPr>
            <a:r>
              <a:rPr lang="el-GR" sz="2500" dirty="0"/>
              <a:t>Αποτελεί μια μορφή λογοκρισίας που δεσμεύει το δημιουργό. Κανένας δεν γράφει αν δεν είναι ελεύθερος. </a:t>
            </a:r>
          </a:p>
          <a:p>
            <a:pPr>
              <a:spcBef>
                <a:spcPts val="600"/>
              </a:spcBef>
            </a:pPr>
            <a:r>
              <a:rPr lang="el-GR" sz="2500" dirty="0"/>
              <a:t>Υπάρχει ορατός ο κίνδυνος “Λίστας απαγορευμένων βιβλίων”. </a:t>
            </a:r>
          </a:p>
          <a:p>
            <a:pPr>
              <a:spcBef>
                <a:spcPts val="600"/>
              </a:spcBef>
            </a:pPr>
            <a:r>
              <a:rPr lang="el-GR" sz="2500" dirty="0"/>
              <a:t>Αποτελεί μια μορφή λογοκρισία που, ιδιαίτερα αν εφαρμοστεί στις διασκευές παλιότερων έργων, στερεί από τον αναγνώστη τη δυνατότητα να δει το ιδεολογικό πλαίσιο μιας άλλης εποχής.  </a:t>
            </a:r>
            <a:endParaRPr lang="el-GR" sz="2500" dirty="0" smtClean="0"/>
          </a:p>
          <a:p>
            <a:pPr>
              <a:spcBef>
                <a:spcPts val="600"/>
              </a:spcBef>
            </a:pPr>
            <a:r>
              <a:rPr lang="el-GR" sz="2500" dirty="0"/>
              <a:t>Είναι καλή λογοκρισία μια ‘προοδευτική’ λογοκρισία; </a:t>
            </a:r>
          </a:p>
          <a:p>
            <a:pPr>
              <a:spcBef>
                <a:spcPts val="600"/>
              </a:spcBef>
            </a:pPr>
            <a:r>
              <a:rPr lang="el-GR" sz="2500" dirty="0"/>
              <a:t>Πρακτικά είναι αδύνατο ένα βιβλίο να είναι 100% πολιτικά ορθό (π.χ. θεός Θεός).</a:t>
            </a:r>
          </a:p>
          <a:p>
            <a:pPr>
              <a:spcBef>
                <a:spcPts val="600"/>
              </a:spcBef>
            </a:pPr>
            <a:endParaRPr lang="el-GR" sz="2500" dirty="0"/>
          </a:p>
          <a:p>
            <a:pPr>
              <a:spcBef>
                <a:spcPts val="600"/>
              </a:spcBef>
            </a:pPr>
            <a:endParaRPr lang="el-GR" sz="2500" dirty="0"/>
          </a:p>
        </p:txBody>
      </p:sp>
    </p:spTree>
    <p:extLst>
      <p:ext uri="{BB962C8B-B14F-4D97-AF65-F5344CB8AC3E}">
        <p14:creationId xmlns:p14="http://schemas.microsoft.com/office/powerpoint/2010/main" val="215083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Κριτικός αναγνώστης</a:t>
            </a:r>
            <a:endParaRPr lang="el-GR" dirty="0"/>
          </a:p>
        </p:txBody>
      </p:sp>
      <p:sp>
        <p:nvSpPr>
          <p:cNvPr id="3" name="Content Placeholder 2"/>
          <p:cNvSpPr>
            <a:spLocks noGrp="1"/>
          </p:cNvSpPr>
          <p:nvPr>
            <p:ph sz="half" idx="1"/>
          </p:nvPr>
        </p:nvSpPr>
        <p:spPr>
          <a:xfrm>
            <a:off x="323528" y="1628800"/>
            <a:ext cx="4176464" cy="4525963"/>
          </a:xfrm>
        </p:spPr>
        <p:txBody>
          <a:bodyPr/>
          <a:lstStyle/>
          <a:p>
            <a:pPr marL="0" indent="0">
              <a:spcBef>
                <a:spcPts val="0"/>
              </a:spcBef>
              <a:buNone/>
            </a:pPr>
            <a:r>
              <a:rPr lang="el-GR" altLang="en-US" dirty="0" smtClean="0"/>
              <a:t>Η </a:t>
            </a:r>
            <a:r>
              <a:rPr lang="el-GR" altLang="en-US" dirty="0"/>
              <a:t>απάντηση στην οποιαδήποτε ιδεολογία των κειμένων είναι </a:t>
            </a:r>
            <a:r>
              <a:rPr lang="en-US" altLang="en-US" dirty="0"/>
              <a:t>o</a:t>
            </a:r>
            <a:r>
              <a:rPr lang="el-GR" altLang="en-US" dirty="0"/>
              <a:t> </a:t>
            </a:r>
            <a:r>
              <a:rPr lang="el-GR" altLang="en-US" b="1" dirty="0"/>
              <a:t>κ</a:t>
            </a:r>
            <a:r>
              <a:rPr lang="el-GR" altLang="en-US" b="1" dirty="0" smtClean="0"/>
              <a:t>ριτικός αναγνώστης</a:t>
            </a:r>
            <a:r>
              <a:rPr lang="el-GR" altLang="en-US" dirty="0" smtClean="0"/>
              <a:t>.</a:t>
            </a:r>
            <a:endParaRPr lang="en-US" altLang="en-US" dirty="0"/>
          </a:p>
          <a:p>
            <a:endParaRPr lang="el-GR" dirty="0"/>
          </a:p>
        </p:txBody>
      </p:sp>
      <p:pic>
        <p:nvPicPr>
          <p:cNvPr id="1026" name="Picture 2" descr="Knowledge concept Free Vecto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660" t="6545" r="6289" b="4462"/>
          <a:stretch/>
        </p:blipFill>
        <p:spPr bwMode="auto">
          <a:xfrm>
            <a:off x="4860032" y="1844824"/>
            <a:ext cx="3556000" cy="3594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12360" y="5445224"/>
            <a:ext cx="648072" cy="372944"/>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smtClean="0">
                <a:latin typeface="+mj-lt"/>
              </a:rPr>
              <a:t>41</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35781549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Αγγελική </a:t>
            </a:r>
            <a:r>
              <a:rPr lang="el-GR" sz="2000" dirty="0" err="1"/>
              <a:t>Γιαννικοπούλου</a:t>
            </a:r>
            <a:r>
              <a:rPr lang="el-GR" sz="2000" dirty="0"/>
              <a:t>. «Ιδεολογία στην </a:t>
            </a:r>
            <a:r>
              <a:rPr lang="el-GR" sz="2000" dirty="0" smtClean="0"/>
              <a:t>Παιδική Λογοτεχνία. </a:t>
            </a:r>
            <a:r>
              <a:rPr lang="el-GR" sz="2000" dirty="0"/>
              <a:t>Πολιτική ορθότητα και</a:t>
            </a:r>
            <a:r>
              <a:rPr lang="en-GB" sz="2000" dirty="0"/>
              <a:t> </a:t>
            </a:r>
            <a:r>
              <a:rPr lang="el-GR" sz="2000" dirty="0"/>
              <a:t>παιδική λογοτεχνία</a:t>
            </a:r>
            <a:r>
              <a:rPr lang="el-GR" sz="2000" dirty="0" smtClean="0"/>
              <a:t>». </a:t>
            </a:r>
            <a:r>
              <a:rPr lang="el-GR" sz="2000" dirty="0"/>
              <a:t>Έκδοση: 1.0. Αθήνα 2015. Διαθέσιμο από τη δικτυακή διεύθυνση: </a:t>
            </a:r>
            <a:r>
              <a:rPr lang="en-GB" sz="2000" dirty="0" smtClean="0">
                <a:hlinkClick r:id="rId4" tooltip="Ανοιχτό Μάθημα: Ιδεολογία στην Παιδική Λογοτεχνία"/>
              </a:rPr>
              <a:t>http://opencourses.uoa.gr/courses/ECD3/</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16648039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a:t>
            </a:r>
            <a:r>
              <a:rPr lang="el-GR" dirty="0" smtClean="0"/>
              <a:t>Τρίτων (1/</a:t>
            </a:r>
            <a:r>
              <a:rPr lang="en-US" dirty="0" smtClean="0"/>
              <a:t>7</a:t>
            </a:r>
            <a:r>
              <a:rPr lang="el-GR" dirty="0" smtClean="0"/>
              <a:t>)</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a:t>Εικόνα</a:t>
            </a:r>
            <a:r>
              <a:rPr lang="en-GB" sz="2000" dirty="0"/>
              <a:t> 1: </a:t>
            </a:r>
            <a:r>
              <a:rPr lang="el-GR" sz="2000" u="sng" dirty="0">
                <a:hlinkClick r:id="rId4"/>
              </a:rPr>
              <a:t>Διαφήμιση</a:t>
            </a:r>
            <a:r>
              <a:rPr lang="en-GB" sz="2000" dirty="0"/>
              <a:t>, Copyright Chase &amp; Sanborn Coffee. All rights reserved. NY Daily News.</a:t>
            </a:r>
            <a:endParaRPr lang="el-GR" sz="2000" dirty="0"/>
          </a:p>
          <a:p>
            <a:pPr marL="0" indent="0">
              <a:buNone/>
            </a:pPr>
            <a:r>
              <a:rPr lang="el-GR" sz="2000" dirty="0"/>
              <a:t>Εικόνα</a:t>
            </a:r>
            <a:r>
              <a:rPr lang="en-GB" sz="2000" dirty="0"/>
              <a:t> 2: </a:t>
            </a:r>
            <a:r>
              <a:rPr lang="el-GR" sz="2000" u="sng" dirty="0">
                <a:hlinkClick r:id="rId5"/>
              </a:rPr>
              <a:t>Διαφήμιση</a:t>
            </a:r>
            <a:r>
              <a:rPr lang="en-GB" sz="2000" dirty="0"/>
              <a:t>, Copyright Van Heusen. All rights reserved</a:t>
            </a:r>
            <a:r>
              <a:rPr lang="el-GR" sz="2000" dirty="0"/>
              <a:t>. </a:t>
            </a:r>
            <a:r>
              <a:rPr lang="en-GB" sz="2000" dirty="0"/>
              <a:t>The society pages</a:t>
            </a:r>
            <a:r>
              <a:rPr lang="el-GR" sz="2000" dirty="0"/>
              <a:t>.</a:t>
            </a:r>
          </a:p>
          <a:p>
            <a:pPr marL="0" indent="0">
              <a:buNone/>
            </a:pPr>
            <a:r>
              <a:rPr lang="el-GR" sz="2000" dirty="0"/>
              <a:t>Εικόνα 3 και 4: Εξώφυλλο και ενδεικτικές σελίδες του βιβλίου «</a:t>
            </a:r>
            <a:r>
              <a:rPr lang="el-GR" sz="2000" u="sng" dirty="0">
                <a:hlinkClick r:id="rId6"/>
              </a:rPr>
              <a:t>Η </a:t>
            </a:r>
            <a:r>
              <a:rPr lang="el-GR" sz="2000" u="sng" dirty="0" err="1">
                <a:hlinkClick r:id="rId6"/>
              </a:rPr>
              <a:t>Στραβοκώσταινα</a:t>
            </a:r>
            <a:r>
              <a:rPr lang="el-GR" sz="2000" dirty="0"/>
              <a:t>» / Αργύρης Εφταλιώτης · διασκευή Κώστας </a:t>
            </a:r>
            <a:r>
              <a:rPr lang="el-GR" sz="2000" dirty="0" err="1"/>
              <a:t>Πούλος</a:t>
            </a:r>
            <a:r>
              <a:rPr lang="el-GR" sz="2000" dirty="0"/>
              <a:t> · εικονογράφηση Νικόλας Ανδρικόπουλος. - Αθήνα : Εκδόσεις Παπαδόπουλος, 2000</a:t>
            </a:r>
            <a:r>
              <a:rPr lang="el-GR" sz="2000" dirty="0" smtClean="0"/>
              <a:t>.</a:t>
            </a:r>
            <a:r>
              <a:rPr lang="en-US" sz="2000" dirty="0" smtClean="0"/>
              <a:t> </a:t>
            </a:r>
            <a:r>
              <a:rPr lang="en-US" sz="2000" dirty="0" err="1" smtClean="0"/>
              <a:t>Biblionet</a:t>
            </a:r>
            <a:r>
              <a:rPr lang="en-US" sz="2000" dirty="0" smtClean="0"/>
              <a:t>.</a:t>
            </a:r>
            <a:endParaRPr lang="el-GR" sz="2000" dirty="0"/>
          </a:p>
          <a:p>
            <a:pPr marL="0" indent="0">
              <a:buNone/>
            </a:pPr>
            <a:r>
              <a:rPr lang="el-GR" sz="2000" dirty="0"/>
              <a:t>Εικόνα 5: Εξώφυλλο του βιβλίου «</a:t>
            </a:r>
            <a:r>
              <a:rPr lang="el-GR" sz="2000" u="sng" dirty="0">
                <a:hlinkClick r:id="rId7"/>
              </a:rPr>
              <a:t>Η κυρία Τάπα, η Υδραυλικός</a:t>
            </a:r>
            <a:r>
              <a:rPr lang="el-GR" sz="2000" dirty="0"/>
              <a:t>» / Άλαν </a:t>
            </a:r>
            <a:r>
              <a:rPr lang="el-GR" sz="2000" dirty="0" err="1"/>
              <a:t>Άλμπεργκ</a:t>
            </a:r>
            <a:r>
              <a:rPr lang="el-GR" sz="2000" dirty="0"/>
              <a:t> · μετάφραση Κατερίνα </a:t>
            </a:r>
            <a:r>
              <a:rPr lang="el-GR" sz="2000" dirty="0" err="1"/>
              <a:t>Σχινά</a:t>
            </a:r>
            <a:r>
              <a:rPr lang="el-GR" sz="2000" dirty="0"/>
              <a:t>, Χάρης Βλαβιανός · εικονογράφηση </a:t>
            </a:r>
            <a:r>
              <a:rPr lang="el-GR" sz="2000" dirty="0" err="1"/>
              <a:t>Τζόε</a:t>
            </a:r>
            <a:r>
              <a:rPr lang="el-GR" sz="2000" dirty="0"/>
              <a:t> Ράιτ. - Αθήνα : Νεφέλη, 1996</a:t>
            </a:r>
            <a:r>
              <a:rPr lang="el-GR" sz="2000" dirty="0" smtClean="0"/>
              <a:t>.</a:t>
            </a:r>
            <a:r>
              <a:rPr lang="en-US" sz="2000" dirty="0" smtClean="0"/>
              <a:t> </a:t>
            </a:r>
            <a:r>
              <a:rPr lang="en-US" sz="2000" dirty="0" err="1" smtClean="0"/>
              <a:t>Biblionet</a:t>
            </a:r>
            <a:r>
              <a:rPr lang="en-US" sz="2000" dirty="0" smtClean="0"/>
              <a:t>.</a:t>
            </a:r>
            <a:endParaRPr lang="el-GR" sz="2000" dirty="0"/>
          </a:p>
          <a:p>
            <a:pPr marL="0" indent="0">
              <a:buNone/>
            </a:pPr>
            <a:endParaRPr lang="el-GR" sz="2000" dirty="0" smtClean="0"/>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Τρίτων </a:t>
            </a:r>
            <a:r>
              <a:rPr lang="el-GR" dirty="0" smtClean="0"/>
              <a:t>(</a:t>
            </a:r>
            <a:r>
              <a:rPr lang="en-US" dirty="0" smtClean="0"/>
              <a:t>2</a:t>
            </a:r>
            <a:r>
              <a:rPr lang="el-GR" dirty="0" smtClean="0"/>
              <a:t>/</a:t>
            </a:r>
            <a:r>
              <a:rPr lang="en-US" dirty="0"/>
              <a:t>7</a:t>
            </a:r>
            <a:r>
              <a:rPr lang="el-GR" dirty="0"/>
              <a:t>)</a:t>
            </a:r>
          </a:p>
        </p:txBody>
      </p:sp>
      <p:sp>
        <p:nvSpPr>
          <p:cNvPr id="3" name="Content Placeholder 2"/>
          <p:cNvSpPr>
            <a:spLocks noGrp="1"/>
          </p:cNvSpPr>
          <p:nvPr>
            <p:ph idx="1"/>
          </p:nvPr>
        </p:nvSpPr>
        <p:spPr/>
        <p:txBody>
          <a:bodyPr>
            <a:noAutofit/>
          </a:bodyPr>
          <a:lstStyle/>
          <a:p>
            <a:pPr marL="0" indent="0">
              <a:buNone/>
            </a:pPr>
            <a:r>
              <a:rPr lang="el-GR" sz="2000" dirty="0"/>
              <a:t>Εικόνα 6: Εξώφυλλο του βιβλίου «</a:t>
            </a:r>
            <a:r>
              <a:rPr lang="el-GR" sz="2000" u="sng" dirty="0">
                <a:hlinkClick r:id="rId4"/>
              </a:rPr>
              <a:t>Η Πολυλογού</a:t>
            </a:r>
            <a:r>
              <a:rPr lang="el-GR" sz="2000" dirty="0"/>
              <a:t>». / Ζωρζ </a:t>
            </a:r>
            <a:r>
              <a:rPr lang="el-GR" sz="2000" dirty="0" err="1"/>
              <a:t>Σαρή</a:t>
            </a:r>
            <a:r>
              <a:rPr lang="el-GR" sz="2000" dirty="0"/>
              <a:t> · εικονογράφηση </a:t>
            </a:r>
            <a:r>
              <a:rPr lang="el-GR" sz="2000" dirty="0" err="1"/>
              <a:t>Ντανιέλα</a:t>
            </a:r>
            <a:r>
              <a:rPr lang="el-GR" sz="2000" dirty="0"/>
              <a:t> </a:t>
            </a:r>
            <a:r>
              <a:rPr lang="el-GR" sz="2000" dirty="0" err="1"/>
              <a:t>Σταματιάδη</a:t>
            </a:r>
            <a:r>
              <a:rPr lang="el-GR" sz="2000" dirty="0"/>
              <a:t>. - 1η </a:t>
            </a:r>
            <a:r>
              <a:rPr lang="el-GR" sz="2000" dirty="0" err="1"/>
              <a:t>έκδ</a:t>
            </a:r>
            <a:r>
              <a:rPr lang="el-GR" sz="2000" dirty="0"/>
              <a:t>. - Αθήνα : Εκδόσεις Πατάκη, 2000</a:t>
            </a:r>
            <a:r>
              <a:rPr lang="el-GR" sz="2000" dirty="0" smtClean="0"/>
              <a:t>.</a:t>
            </a:r>
            <a:r>
              <a:rPr lang="en-US" sz="2000" dirty="0" smtClean="0"/>
              <a:t> </a:t>
            </a:r>
            <a:r>
              <a:rPr lang="en-US" sz="2000" dirty="0" err="1"/>
              <a:t>Biblionet</a:t>
            </a:r>
            <a:r>
              <a:rPr lang="en-US" sz="2000" dirty="0"/>
              <a:t>.</a:t>
            </a:r>
            <a:endParaRPr lang="el-GR" sz="2000" dirty="0"/>
          </a:p>
          <a:p>
            <a:pPr marL="0" indent="0">
              <a:buNone/>
            </a:pPr>
            <a:r>
              <a:rPr lang="el-GR" sz="2000" dirty="0"/>
              <a:t>Εικόνα 7: Εξώφυλλο του βιβλίου «</a:t>
            </a:r>
            <a:r>
              <a:rPr lang="el-GR" sz="2000" u="sng" dirty="0">
                <a:hlinkClick r:id="rId5"/>
              </a:rPr>
              <a:t>Χοντρή σαν μπαλόνι</a:t>
            </a:r>
            <a:r>
              <a:rPr lang="el-GR" sz="2000" dirty="0"/>
              <a:t>» Άννα </a:t>
            </a:r>
            <a:r>
              <a:rPr lang="el-GR" sz="2000" dirty="0" err="1"/>
              <a:t>Δάρδα</a:t>
            </a:r>
            <a:r>
              <a:rPr lang="el-GR" sz="2000" dirty="0"/>
              <a:t> - </a:t>
            </a:r>
            <a:r>
              <a:rPr lang="el-GR" sz="2000" dirty="0" err="1"/>
              <a:t>Ιορδανίδου</a:t>
            </a:r>
            <a:r>
              <a:rPr lang="el-GR" sz="2000" dirty="0"/>
              <a:t> · εικονογράφηση Κατερίνα </a:t>
            </a:r>
            <a:r>
              <a:rPr lang="el-GR" sz="2000" dirty="0" err="1"/>
              <a:t>Βερούτσου</a:t>
            </a:r>
            <a:r>
              <a:rPr lang="el-GR" sz="2000" dirty="0"/>
              <a:t>. - 1η </a:t>
            </a:r>
            <a:r>
              <a:rPr lang="el-GR" sz="2000" dirty="0" err="1"/>
              <a:t>έκδ</a:t>
            </a:r>
            <a:r>
              <a:rPr lang="el-GR" sz="2000" dirty="0"/>
              <a:t>. - Αθήνα : Διάπλαση, 2007</a:t>
            </a:r>
            <a:r>
              <a:rPr lang="el-GR" sz="2000" dirty="0" smtClean="0"/>
              <a:t>.</a:t>
            </a:r>
            <a:r>
              <a:rPr lang="en-US" sz="2000" dirty="0" smtClean="0"/>
              <a:t> </a:t>
            </a:r>
            <a:r>
              <a:rPr lang="en-US" sz="2000" dirty="0" err="1"/>
              <a:t>Biblionet</a:t>
            </a:r>
            <a:r>
              <a:rPr lang="en-US" sz="2000" dirty="0"/>
              <a:t>.</a:t>
            </a:r>
            <a:endParaRPr lang="el-GR" sz="2000" dirty="0"/>
          </a:p>
          <a:p>
            <a:pPr marL="0" indent="0">
              <a:buNone/>
            </a:pPr>
            <a:r>
              <a:rPr lang="el-GR" sz="2000" dirty="0"/>
              <a:t>Εικόνα 8: Εξώφυλλο του βιβλίου «</a:t>
            </a:r>
            <a:r>
              <a:rPr lang="el-GR" sz="2000" u="sng" dirty="0">
                <a:hlinkClick r:id="rId5"/>
              </a:rPr>
              <a:t>Καλοί Τρόποι ή </a:t>
            </a:r>
            <a:r>
              <a:rPr lang="el-GR" sz="2000" u="sng" dirty="0" err="1">
                <a:hlinkClick r:id="rId5"/>
              </a:rPr>
              <a:t>Γουρουνιές</a:t>
            </a:r>
            <a:r>
              <a:rPr lang="el-GR" sz="2000" dirty="0"/>
              <a:t>» / Σοφία </a:t>
            </a:r>
            <a:r>
              <a:rPr lang="el-GR" sz="2000" dirty="0" err="1"/>
              <a:t>Ζαραμπούκα</a:t>
            </a:r>
            <a:r>
              <a:rPr lang="el-GR" sz="2000" dirty="0"/>
              <a:t> · εικονογράφηση Σοφία </a:t>
            </a:r>
            <a:r>
              <a:rPr lang="el-GR" sz="2000" dirty="0" err="1"/>
              <a:t>Ζαραμπούκα</a:t>
            </a:r>
            <a:r>
              <a:rPr lang="el-GR" sz="2000" dirty="0"/>
              <a:t>. - 1η </a:t>
            </a:r>
            <a:r>
              <a:rPr lang="el-GR" sz="2000" dirty="0" err="1"/>
              <a:t>έκδ</a:t>
            </a:r>
            <a:r>
              <a:rPr lang="el-GR" sz="2000" dirty="0"/>
              <a:t>. - Αθήνα : Κέδρος, 2006</a:t>
            </a:r>
            <a:r>
              <a:rPr lang="el-GR" sz="2000" dirty="0" smtClean="0"/>
              <a:t>.</a:t>
            </a:r>
            <a:r>
              <a:rPr lang="en-US" sz="2000" dirty="0" smtClean="0"/>
              <a:t> </a:t>
            </a:r>
            <a:r>
              <a:rPr lang="en-US" sz="2000" dirty="0" err="1"/>
              <a:t>Biblionet</a:t>
            </a:r>
            <a:r>
              <a:rPr lang="en-US" sz="2000" dirty="0"/>
              <a:t>.</a:t>
            </a:r>
            <a:endParaRPr lang="el-GR" sz="2000" dirty="0"/>
          </a:p>
          <a:p>
            <a:pPr marL="0" indent="0">
              <a:buNone/>
            </a:pPr>
            <a:r>
              <a:rPr lang="el-GR" sz="2000" dirty="0"/>
              <a:t>Εικόνα 9: Εξώφυλλο του βιβλίου «</a:t>
            </a:r>
            <a:r>
              <a:rPr lang="el-GR" sz="2000" u="sng" dirty="0">
                <a:hlinkClick r:id="rId6"/>
              </a:rPr>
              <a:t>Ο </a:t>
            </a:r>
            <a:r>
              <a:rPr lang="el-GR" sz="2000" u="sng" dirty="0" err="1">
                <a:hlinkClick r:id="rId6"/>
              </a:rPr>
              <a:t>Μυτόγκας</a:t>
            </a:r>
            <a:r>
              <a:rPr lang="el-GR" sz="2000" dirty="0"/>
              <a:t>», Ειρήνη </a:t>
            </a:r>
            <a:r>
              <a:rPr lang="el-GR" sz="2000" dirty="0" err="1"/>
              <a:t>Καμαράτου</a:t>
            </a:r>
            <a:r>
              <a:rPr lang="el-GR" sz="2000" dirty="0"/>
              <a:t> - </a:t>
            </a:r>
            <a:r>
              <a:rPr lang="el-GR" sz="2000" dirty="0" err="1"/>
              <a:t>Γιαλλούση</a:t>
            </a:r>
            <a:r>
              <a:rPr lang="el-GR" sz="2000" dirty="0"/>
              <a:t> · εικονογράφηση Απόστολος </a:t>
            </a:r>
            <a:r>
              <a:rPr lang="el-GR" sz="2000" dirty="0" err="1"/>
              <a:t>Καραστεργίου</a:t>
            </a:r>
            <a:r>
              <a:rPr lang="el-GR" sz="2000" dirty="0"/>
              <a:t>. - 1η </a:t>
            </a:r>
            <a:r>
              <a:rPr lang="el-GR" sz="2000" dirty="0" err="1"/>
              <a:t>έκδ</a:t>
            </a:r>
            <a:r>
              <a:rPr lang="el-GR" sz="2000" dirty="0"/>
              <a:t>. - Αθήνα : Ψυχογιός, 2004</a:t>
            </a:r>
            <a:r>
              <a:rPr lang="el-GR" sz="2000" dirty="0" smtClean="0"/>
              <a:t>.</a:t>
            </a:r>
            <a:r>
              <a:rPr lang="en-US" sz="2000" dirty="0" smtClean="0"/>
              <a:t> </a:t>
            </a:r>
            <a:r>
              <a:rPr lang="en-US" sz="2000" dirty="0" err="1"/>
              <a:t>Biblionet</a:t>
            </a:r>
            <a:r>
              <a:rPr lang="en-US" sz="2000" dirty="0"/>
              <a:t>.</a:t>
            </a:r>
            <a:endParaRPr lang="el-GR" sz="2000" dirty="0"/>
          </a:p>
          <a:p>
            <a:pPr marL="0" indent="0">
              <a:buNone/>
            </a:pPr>
            <a:endParaRPr lang="el-GR" sz="2000" dirty="0" smtClean="0"/>
          </a:p>
          <a:p>
            <a:pPr marL="0" indent="0">
              <a:buNone/>
            </a:pPr>
            <a:endParaRPr lang="el-GR" sz="2000" dirty="0"/>
          </a:p>
        </p:txBody>
      </p:sp>
    </p:spTree>
    <p:custDataLst>
      <p:tags r:id="rId1"/>
    </p:custDataLst>
    <p:extLst>
      <p:ext uri="{BB962C8B-B14F-4D97-AF65-F5344CB8AC3E}">
        <p14:creationId xmlns:p14="http://schemas.microsoft.com/office/powerpoint/2010/main" val="1019959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Ερωτήσεις (1/4)</a:t>
            </a:r>
            <a:endParaRPr lang="el-GR" dirty="0"/>
          </a:p>
        </p:txBody>
      </p:sp>
      <p:sp>
        <p:nvSpPr>
          <p:cNvPr id="3" name="Content Placeholder 2"/>
          <p:cNvSpPr>
            <a:spLocks noGrp="1"/>
          </p:cNvSpPr>
          <p:nvPr>
            <p:ph sz="half" idx="1"/>
          </p:nvPr>
        </p:nvSpPr>
        <p:spPr/>
        <p:txBody>
          <a:bodyPr/>
          <a:lstStyle/>
          <a:p>
            <a:pPr marL="0" indent="0">
              <a:buNone/>
            </a:pPr>
            <a:r>
              <a:rPr lang="el-GR" dirty="0"/>
              <a:t>Αυτό το εξώφυλλο θα μπορούσε να θεωρηθεί από κάποιους ως πολιτικώς ορθό και από κάποιους άλλους ως μη. </a:t>
            </a:r>
          </a:p>
          <a:p>
            <a:pPr marL="0" indent="0">
              <a:buNone/>
            </a:pPr>
            <a:r>
              <a:rPr lang="el-GR" dirty="0" smtClean="0"/>
              <a:t>Πώς </a:t>
            </a:r>
            <a:r>
              <a:rPr lang="el-GR" dirty="0"/>
              <a:t>δικαιολογεί η κάθε ομάδα την άποψή της;</a:t>
            </a:r>
          </a:p>
          <a:p>
            <a:endParaRPr lang="el-GR" dirty="0"/>
          </a:p>
        </p:txBody>
      </p:sp>
      <p:pic>
        <p:nvPicPr>
          <p:cNvPr id="5" name="Picture 2" descr="Εξώφυλλο του βιβλίου &quot;Η κυρία Τάπα, η Υδραυλικός&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76056" y="1772816"/>
            <a:ext cx="3188730" cy="4248472"/>
          </a:xfrm>
          <a:noFill/>
        </p:spPr>
      </p:pic>
      <p:sp>
        <p:nvSpPr>
          <p:cNvPr id="6" name="TextBox 5"/>
          <p:cNvSpPr txBox="1"/>
          <p:nvPr/>
        </p:nvSpPr>
        <p:spPr>
          <a:xfrm>
            <a:off x="4523656" y="5589240"/>
            <a:ext cx="552400" cy="360040"/>
          </a:xfrm>
          <a:prstGeom prst="rect">
            <a:avLst/>
          </a:prstGeom>
        </p:spPr>
        <p:txBody>
          <a:bodyPr vert="horz" wrap="square" lIns="91440" tIns="45720" rIns="91440" bIns="45720" rtlCol="0" anchor="ctr">
            <a:noAutofit/>
          </a:bodyPr>
          <a:lstStyle/>
          <a:p>
            <a:pPr algn="r"/>
            <a:r>
              <a:rPr lang="el-GR" b="1" dirty="0" smtClean="0">
                <a:latin typeface="+mj-lt"/>
              </a:rPr>
              <a:t>[5]</a:t>
            </a:r>
          </a:p>
        </p:txBody>
      </p:sp>
    </p:spTree>
    <p:custDataLst>
      <p:tags r:id="rId1"/>
    </p:custDataLst>
    <p:extLst>
      <p:ext uri="{BB962C8B-B14F-4D97-AF65-F5344CB8AC3E}">
        <p14:creationId xmlns:p14="http://schemas.microsoft.com/office/powerpoint/2010/main" val="30452844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Τρίτων </a:t>
            </a:r>
            <a:r>
              <a:rPr lang="el-GR" dirty="0" smtClean="0"/>
              <a:t>(</a:t>
            </a:r>
            <a:r>
              <a:rPr lang="en-US" dirty="0" smtClean="0"/>
              <a:t>3</a:t>
            </a:r>
            <a:r>
              <a:rPr lang="el-GR" dirty="0" smtClean="0"/>
              <a:t>/</a:t>
            </a:r>
            <a:r>
              <a:rPr lang="en-US" dirty="0"/>
              <a:t>7</a:t>
            </a:r>
            <a:r>
              <a:rPr lang="el-GR" dirty="0"/>
              <a:t>)</a:t>
            </a:r>
          </a:p>
        </p:txBody>
      </p:sp>
      <p:sp>
        <p:nvSpPr>
          <p:cNvPr id="3" name="Content Placeholder 2"/>
          <p:cNvSpPr>
            <a:spLocks noGrp="1"/>
          </p:cNvSpPr>
          <p:nvPr>
            <p:ph idx="1"/>
          </p:nvPr>
        </p:nvSpPr>
        <p:spPr/>
        <p:txBody>
          <a:bodyPr>
            <a:noAutofit/>
          </a:bodyPr>
          <a:lstStyle/>
          <a:p>
            <a:pPr marL="0" indent="0">
              <a:buNone/>
            </a:pPr>
            <a:r>
              <a:rPr lang="el-GR" sz="2000" dirty="0"/>
              <a:t>Εικόνα 10: Εξώφυλλο και ενδεικτικές σελίδες του βιβλίου «</a:t>
            </a:r>
            <a:r>
              <a:rPr lang="el-GR" sz="2000" u="sng" dirty="0">
                <a:hlinkClick r:id="rId4"/>
              </a:rPr>
              <a:t>Η πριγκίπισσα κολοκύθα</a:t>
            </a:r>
            <a:r>
              <a:rPr lang="el-GR" sz="2000" dirty="0"/>
              <a:t>»  / </a:t>
            </a:r>
            <a:r>
              <a:rPr lang="el-GR" sz="2000" dirty="0" err="1"/>
              <a:t>Χάιντς</a:t>
            </a:r>
            <a:r>
              <a:rPr lang="el-GR" sz="2000" dirty="0"/>
              <a:t> </a:t>
            </a:r>
            <a:r>
              <a:rPr lang="el-GR" sz="2000" dirty="0" err="1"/>
              <a:t>Γιάνις</a:t>
            </a:r>
            <a:r>
              <a:rPr lang="el-GR" sz="2000" dirty="0"/>
              <a:t> · εικονογράφηση Λίνα </a:t>
            </a:r>
            <a:r>
              <a:rPr lang="el-GR" sz="2000" dirty="0" err="1"/>
              <a:t>Βόλφσγκρουμπερ</a:t>
            </a:r>
            <a:r>
              <a:rPr lang="el-GR" sz="2000" dirty="0"/>
              <a:t> · μετάφραση Χαρά </a:t>
            </a:r>
            <a:r>
              <a:rPr lang="el-GR" sz="2000" dirty="0" err="1"/>
              <a:t>Στρώνη</a:t>
            </a:r>
            <a:r>
              <a:rPr lang="el-GR" sz="2000" dirty="0"/>
              <a:t>. - Αθήνα : Κάστωρ, 1999</a:t>
            </a:r>
            <a:r>
              <a:rPr lang="el-GR" sz="2000" dirty="0" smtClean="0"/>
              <a:t>.</a:t>
            </a:r>
            <a:r>
              <a:rPr lang="en-US" sz="2000" dirty="0" smtClean="0"/>
              <a:t> </a:t>
            </a:r>
            <a:r>
              <a:rPr lang="en-US" sz="2000" dirty="0" err="1"/>
              <a:t>Biblionet</a:t>
            </a:r>
            <a:r>
              <a:rPr lang="en-US" sz="2000" dirty="0"/>
              <a:t>.</a:t>
            </a:r>
            <a:endParaRPr lang="el-GR" sz="2000" dirty="0"/>
          </a:p>
          <a:p>
            <a:pPr marL="0" indent="0">
              <a:buNone/>
            </a:pPr>
            <a:r>
              <a:rPr lang="el-GR" sz="2000" dirty="0"/>
              <a:t>Εικόνα 11: Εξώφυλλο και ενδεικτικές σελίδες του βιβλίου «</a:t>
            </a:r>
            <a:r>
              <a:rPr lang="el-GR" sz="2000" u="sng" dirty="0">
                <a:hlinkClick r:id="rId5"/>
              </a:rPr>
              <a:t>Αχ, κυνηγέ.. κυνηγέ</a:t>
            </a:r>
            <a:r>
              <a:rPr lang="el-GR" sz="2000" dirty="0"/>
              <a:t>!» / Ι. </a:t>
            </a:r>
            <a:r>
              <a:rPr lang="el-GR" sz="2000" dirty="0" err="1"/>
              <a:t>Τουργκένιεφ</a:t>
            </a:r>
            <a:r>
              <a:rPr lang="el-GR" sz="2000" dirty="0"/>
              <a:t> · μετάφραση Κώστας </a:t>
            </a:r>
            <a:r>
              <a:rPr lang="el-GR" sz="2000" dirty="0" err="1"/>
              <a:t>Πούλος</a:t>
            </a:r>
            <a:r>
              <a:rPr lang="el-GR" sz="2000" dirty="0"/>
              <a:t> · διασκευή Κώστας </a:t>
            </a:r>
            <a:r>
              <a:rPr lang="el-GR" sz="2000" dirty="0" err="1"/>
              <a:t>Πούλος</a:t>
            </a:r>
            <a:r>
              <a:rPr lang="el-GR" sz="2000" dirty="0"/>
              <a:t> · εικονογράφηση </a:t>
            </a:r>
            <a:r>
              <a:rPr lang="el-GR" sz="2000" dirty="0" err="1"/>
              <a:t>Arlina</a:t>
            </a:r>
            <a:r>
              <a:rPr lang="el-GR" sz="2000" dirty="0"/>
              <a:t> </a:t>
            </a:r>
            <a:r>
              <a:rPr lang="el-GR" sz="2000" dirty="0" err="1"/>
              <a:t>Cavo</a:t>
            </a:r>
            <a:r>
              <a:rPr lang="el-GR" sz="2000" dirty="0"/>
              <a:t>. - Αθήνα : Εκδόσεις Παπαδόπουλος, </a:t>
            </a:r>
            <a:r>
              <a:rPr lang="el-GR" sz="2000" dirty="0" smtClean="0"/>
              <a:t>1998</a:t>
            </a:r>
            <a:r>
              <a:rPr lang="en-US" sz="2000" dirty="0" smtClean="0"/>
              <a:t>. </a:t>
            </a:r>
            <a:r>
              <a:rPr lang="en-US" sz="2000" dirty="0" err="1"/>
              <a:t>Biblionet</a:t>
            </a:r>
            <a:r>
              <a:rPr lang="en-US" sz="2000" dirty="0"/>
              <a:t>.</a:t>
            </a:r>
            <a:endParaRPr lang="el-GR" sz="2000" dirty="0"/>
          </a:p>
          <a:p>
            <a:pPr marL="0" indent="0">
              <a:buNone/>
            </a:pPr>
            <a:r>
              <a:rPr lang="el-GR" sz="2000" dirty="0"/>
              <a:t>Εικόνα 12, 13, 14: Εξώφυλλο και ενδεικτικές σελίδες του δεύτερου τεύχους </a:t>
            </a:r>
            <a:r>
              <a:rPr lang="el-GR" sz="2000" dirty="0" smtClean="0"/>
              <a:t>«</a:t>
            </a:r>
            <a:r>
              <a:rPr lang="el-GR" sz="2000" dirty="0" smtClean="0">
                <a:hlinkClick r:id="rId6"/>
              </a:rPr>
              <a:t>Ο </a:t>
            </a:r>
            <a:r>
              <a:rPr lang="el-GR" sz="2000" dirty="0" err="1">
                <a:hlinkClick r:id="rId6"/>
              </a:rPr>
              <a:t>Τεντέν</a:t>
            </a:r>
            <a:r>
              <a:rPr lang="el-GR" sz="2000" dirty="0">
                <a:hlinkClick r:id="rId6"/>
              </a:rPr>
              <a:t> στο </a:t>
            </a:r>
            <a:r>
              <a:rPr lang="el-GR" sz="2000" dirty="0" smtClean="0">
                <a:hlinkClick r:id="rId6"/>
              </a:rPr>
              <a:t>Κονγκό</a:t>
            </a:r>
            <a:r>
              <a:rPr lang="el-GR" sz="2000" dirty="0" smtClean="0"/>
              <a:t>», </a:t>
            </a:r>
            <a:r>
              <a:rPr lang="en-GB" sz="2000" dirty="0" smtClean="0"/>
              <a:t>Copyright </a:t>
            </a:r>
            <a:r>
              <a:rPr lang="en-US" sz="2000" dirty="0" err="1" smtClean="0"/>
              <a:t>Hergé</a:t>
            </a:r>
            <a:r>
              <a:rPr lang="en-US" sz="2000" dirty="0" smtClean="0"/>
              <a:t>. War of  Cartoons.</a:t>
            </a:r>
            <a:endParaRPr lang="el-GR" sz="2000" dirty="0"/>
          </a:p>
          <a:p>
            <a:pPr marL="0" indent="0">
              <a:buNone/>
            </a:pPr>
            <a:r>
              <a:rPr lang="el-GR" sz="2000" dirty="0"/>
              <a:t>Εικόνα 15, 16, 17, 18: </a:t>
            </a:r>
            <a:r>
              <a:rPr lang="el-GR" sz="2000" u="sng" dirty="0">
                <a:hlinkClick r:id="rId7"/>
              </a:rPr>
              <a:t>Προτάσεις για πολιτικώς ορθούς τίτλους για ταινίες του Ντίσνεϊ</a:t>
            </a:r>
            <a:r>
              <a:rPr lang="el-GR" sz="2000" dirty="0"/>
              <a:t>. </a:t>
            </a:r>
            <a:r>
              <a:rPr lang="en-GB" sz="2000" dirty="0"/>
              <a:t>Copyright</a:t>
            </a:r>
            <a:r>
              <a:rPr lang="el-GR" sz="2000" dirty="0"/>
              <a:t> </a:t>
            </a:r>
            <a:r>
              <a:rPr lang="el-GR" sz="2000" dirty="0" err="1"/>
              <a:t>Brendan</a:t>
            </a:r>
            <a:r>
              <a:rPr lang="el-GR" sz="2000" dirty="0"/>
              <a:t> </a:t>
            </a:r>
            <a:r>
              <a:rPr lang="el-GR" sz="2000" dirty="0" err="1"/>
              <a:t>Ternus</a:t>
            </a:r>
            <a:r>
              <a:rPr lang="el-GR" sz="2000" dirty="0"/>
              <a:t>. </a:t>
            </a:r>
            <a:r>
              <a:rPr lang="en-GB" sz="2000" dirty="0"/>
              <a:t>All rights reserved</a:t>
            </a:r>
            <a:r>
              <a:rPr lang="el-GR" sz="2000" dirty="0"/>
              <a:t>. </a:t>
            </a:r>
            <a:r>
              <a:rPr lang="en-GB" sz="2000" dirty="0"/>
              <a:t>College Humour</a:t>
            </a:r>
            <a:r>
              <a:rPr lang="el-GR" sz="2000" dirty="0"/>
              <a:t>.</a:t>
            </a:r>
          </a:p>
          <a:p>
            <a:pPr marL="0" indent="0">
              <a:buNone/>
            </a:pPr>
            <a:endParaRPr lang="el-GR" sz="2000" dirty="0" smtClean="0"/>
          </a:p>
          <a:p>
            <a:pPr marL="0" indent="0">
              <a:buNone/>
            </a:pPr>
            <a:endParaRPr lang="el-GR" sz="2000" dirty="0"/>
          </a:p>
        </p:txBody>
      </p:sp>
    </p:spTree>
    <p:custDataLst>
      <p:tags r:id="rId1"/>
    </p:custDataLst>
    <p:extLst>
      <p:ext uri="{BB962C8B-B14F-4D97-AF65-F5344CB8AC3E}">
        <p14:creationId xmlns:p14="http://schemas.microsoft.com/office/powerpoint/2010/main" val="11867553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Τρίτων </a:t>
            </a:r>
            <a:r>
              <a:rPr lang="el-GR" dirty="0" smtClean="0"/>
              <a:t>(</a:t>
            </a:r>
            <a:r>
              <a:rPr lang="en-US" dirty="0" smtClean="0"/>
              <a:t>4</a:t>
            </a:r>
            <a:r>
              <a:rPr lang="el-GR" dirty="0" smtClean="0"/>
              <a:t>/</a:t>
            </a:r>
            <a:r>
              <a:rPr lang="en-US" dirty="0"/>
              <a:t>7</a:t>
            </a:r>
            <a:r>
              <a:rPr lang="el-GR" dirty="0"/>
              <a:t>)</a:t>
            </a:r>
          </a:p>
        </p:txBody>
      </p:sp>
      <p:sp>
        <p:nvSpPr>
          <p:cNvPr id="3" name="Content Placeholder 2"/>
          <p:cNvSpPr>
            <a:spLocks noGrp="1"/>
          </p:cNvSpPr>
          <p:nvPr>
            <p:ph idx="1"/>
          </p:nvPr>
        </p:nvSpPr>
        <p:spPr/>
        <p:txBody>
          <a:bodyPr>
            <a:noAutofit/>
          </a:bodyPr>
          <a:lstStyle/>
          <a:p>
            <a:pPr marL="0" indent="0">
              <a:buNone/>
            </a:pPr>
            <a:r>
              <a:rPr lang="el-GR" sz="2000" dirty="0"/>
              <a:t>Εικόνα 19: Εξώφυλλο του βιβλίου «</a:t>
            </a:r>
            <a:r>
              <a:rPr lang="el-GR" sz="2000" u="sng" dirty="0">
                <a:hlinkClick r:id="rId4"/>
              </a:rPr>
              <a:t>Πολιτικώς Ορθά Παραμύθια</a:t>
            </a:r>
            <a:r>
              <a:rPr lang="el-GR" sz="2000" dirty="0"/>
              <a:t>» / </a:t>
            </a:r>
            <a:r>
              <a:rPr lang="el-GR" sz="2000" dirty="0" err="1"/>
              <a:t>James</a:t>
            </a:r>
            <a:r>
              <a:rPr lang="el-GR" sz="2000" dirty="0"/>
              <a:t> </a:t>
            </a:r>
            <a:r>
              <a:rPr lang="el-GR" sz="2000" dirty="0" err="1"/>
              <a:t>Finn</a:t>
            </a:r>
            <a:r>
              <a:rPr lang="el-GR" sz="2000" dirty="0"/>
              <a:t> </a:t>
            </a:r>
            <a:r>
              <a:rPr lang="el-GR" sz="2000" dirty="0" err="1"/>
              <a:t>Garner</a:t>
            </a:r>
            <a:r>
              <a:rPr lang="el-GR" sz="2000" dirty="0"/>
              <a:t> · μετάφραση </a:t>
            </a:r>
            <a:r>
              <a:rPr lang="el-GR" sz="2000" dirty="0" err="1"/>
              <a:t>Λίλυ</a:t>
            </a:r>
            <a:r>
              <a:rPr lang="el-GR" sz="2000" dirty="0"/>
              <a:t> </a:t>
            </a:r>
            <a:r>
              <a:rPr lang="el-GR" sz="2000" dirty="0" err="1"/>
              <a:t>Εξαρχοπούλου</a:t>
            </a:r>
            <a:r>
              <a:rPr lang="el-GR" sz="2000" dirty="0"/>
              <a:t>. - Αθήνα : Δίαυλος, 2006</a:t>
            </a:r>
            <a:r>
              <a:rPr lang="el-GR" sz="2000" dirty="0" smtClean="0"/>
              <a:t>.</a:t>
            </a:r>
            <a:r>
              <a:rPr lang="en-US" sz="2000" dirty="0" smtClean="0"/>
              <a:t> </a:t>
            </a:r>
            <a:r>
              <a:rPr lang="en-US" sz="2000" dirty="0" err="1"/>
              <a:t>Biblionet</a:t>
            </a:r>
            <a:r>
              <a:rPr lang="en-US" sz="2000" dirty="0"/>
              <a:t>.</a:t>
            </a:r>
            <a:endParaRPr lang="el-GR" sz="2000" dirty="0"/>
          </a:p>
          <a:p>
            <a:pPr marL="0" indent="0">
              <a:buNone/>
            </a:pPr>
            <a:r>
              <a:rPr lang="el-GR" sz="2000" dirty="0" smtClean="0"/>
              <a:t>Εικόνα </a:t>
            </a:r>
            <a:r>
              <a:rPr lang="el-GR" sz="2000" dirty="0"/>
              <a:t>20: Εξώφυλλο του βιβλίου «</a:t>
            </a:r>
            <a:r>
              <a:rPr lang="el-GR" sz="2000" u="sng" dirty="0">
                <a:hlinkClick r:id="rId5"/>
              </a:rPr>
              <a:t>Πολιτικώς Ορθότερα Παραμύθια</a:t>
            </a:r>
            <a:r>
              <a:rPr lang="el-GR" sz="2000" dirty="0"/>
              <a:t>» / Τζέημς </a:t>
            </a:r>
            <a:r>
              <a:rPr lang="el-GR" sz="2000" dirty="0" err="1"/>
              <a:t>Φινν</a:t>
            </a:r>
            <a:r>
              <a:rPr lang="el-GR" sz="2000" dirty="0"/>
              <a:t> </a:t>
            </a:r>
            <a:r>
              <a:rPr lang="el-GR" sz="2000" dirty="0" err="1"/>
              <a:t>Γκάρνερ</a:t>
            </a:r>
            <a:r>
              <a:rPr lang="el-GR" sz="2000" dirty="0"/>
              <a:t> · εικονογράφηση </a:t>
            </a:r>
            <a:r>
              <a:rPr lang="el-GR" sz="2000" dirty="0" err="1"/>
              <a:t>Lisa</a:t>
            </a:r>
            <a:r>
              <a:rPr lang="el-GR" sz="2000" dirty="0"/>
              <a:t> </a:t>
            </a:r>
            <a:r>
              <a:rPr lang="el-GR" sz="2000" dirty="0" err="1"/>
              <a:t>Amoroso</a:t>
            </a:r>
            <a:r>
              <a:rPr lang="el-GR" sz="2000" dirty="0"/>
              <a:t> · μετάφραση </a:t>
            </a:r>
            <a:r>
              <a:rPr lang="el-GR" sz="2000" dirty="0" err="1"/>
              <a:t>Λίλυ</a:t>
            </a:r>
            <a:r>
              <a:rPr lang="el-GR" sz="2000" dirty="0"/>
              <a:t> </a:t>
            </a:r>
            <a:r>
              <a:rPr lang="el-GR" sz="2000" dirty="0" err="1"/>
              <a:t>Εξαρχοπούλου</a:t>
            </a:r>
            <a:r>
              <a:rPr lang="el-GR" sz="2000" dirty="0"/>
              <a:t>. - 2η </a:t>
            </a:r>
            <a:r>
              <a:rPr lang="el-GR" sz="2000" dirty="0" err="1"/>
              <a:t>έκδ</a:t>
            </a:r>
            <a:r>
              <a:rPr lang="el-GR" sz="2000" dirty="0"/>
              <a:t>. - Αθήνα : Δίαυλος, 1996</a:t>
            </a:r>
            <a:r>
              <a:rPr lang="el-GR" sz="2000" dirty="0" smtClean="0"/>
              <a:t>.</a:t>
            </a:r>
            <a:r>
              <a:rPr lang="en-US" sz="2000" dirty="0" smtClean="0"/>
              <a:t> </a:t>
            </a:r>
            <a:r>
              <a:rPr lang="en-US" sz="2000" dirty="0" err="1"/>
              <a:t>Biblionet</a:t>
            </a:r>
            <a:r>
              <a:rPr lang="en-US" sz="2000" dirty="0"/>
              <a:t>.</a:t>
            </a:r>
            <a:endParaRPr lang="el-GR" sz="2000" dirty="0"/>
          </a:p>
          <a:p>
            <a:pPr marL="0" indent="0">
              <a:buNone/>
            </a:pPr>
            <a:r>
              <a:rPr lang="el-GR" sz="2000" dirty="0"/>
              <a:t>Εικόνα</a:t>
            </a:r>
            <a:r>
              <a:rPr lang="en-US" sz="2000" dirty="0"/>
              <a:t> 21</a:t>
            </a:r>
            <a:r>
              <a:rPr lang="en-US" sz="2000" dirty="0" smtClean="0"/>
              <a:t>:</a:t>
            </a:r>
            <a:r>
              <a:rPr lang="en-GB" sz="2000" dirty="0" smtClean="0"/>
              <a:t> </a:t>
            </a:r>
            <a:r>
              <a:rPr lang="el-GR" sz="2000" u="sng" dirty="0">
                <a:hlinkClick r:id="rId6"/>
              </a:rPr>
              <a:t>Διαφήμιση</a:t>
            </a:r>
            <a:r>
              <a:rPr lang="el-GR" sz="2000" dirty="0"/>
              <a:t> </a:t>
            </a:r>
            <a:r>
              <a:rPr lang="en-US" sz="2000" dirty="0"/>
              <a:t>Action Against Hunger, Copyright Cathedral The Creative Center. </a:t>
            </a:r>
            <a:r>
              <a:rPr lang="en-GB" sz="2000" dirty="0" err="1"/>
              <a:t>Coloribus</a:t>
            </a:r>
            <a:r>
              <a:rPr lang="en-GB" sz="2000" dirty="0"/>
              <a:t>.</a:t>
            </a:r>
            <a:endParaRPr lang="el-GR" sz="2000" dirty="0"/>
          </a:p>
          <a:p>
            <a:pPr marL="0" indent="0">
              <a:buNone/>
            </a:pPr>
            <a:r>
              <a:rPr lang="el-GR" sz="2000" dirty="0" smtClean="0"/>
              <a:t>Εικόνα</a:t>
            </a:r>
            <a:r>
              <a:rPr lang="en-GB" sz="2000" dirty="0" smtClean="0"/>
              <a:t> </a:t>
            </a:r>
            <a:r>
              <a:rPr lang="en-GB" sz="2000" dirty="0"/>
              <a:t>22: </a:t>
            </a:r>
            <a:r>
              <a:rPr lang="el-GR" sz="2000" u="sng" dirty="0">
                <a:hlinkClick r:id="rId7"/>
              </a:rPr>
              <a:t>Διαφήμιση</a:t>
            </a:r>
            <a:r>
              <a:rPr lang="en-GB" sz="2000" dirty="0"/>
              <a:t>, Copyright Nivea, All rights reserved. Ads of the World.</a:t>
            </a:r>
            <a:endParaRPr lang="el-GR" sz="2000" dirty="0"/>
          </a:p>
          <a:p>
            <a:pPr marL="0" indent="0">
              <a:buNone/>
            </a:pPr>
            <a:r>
              <a:rPr lang="el-GR" sz="2000" dirty="0"/>
              <a:t>Εικόνα</a:t>
            </a:r>
            <a:r>
              <a:rPr lang="en-GB" sz="2000" dirty="0"/>
              <a:t> 23: </a:t>
            </a:r>
            <a:r>
              <a:rPr lang="el-GR" sz="2000" u="sng" dirty="0">
                <a:hlinkClick r:id="rId8"/>
              </a:rPr>
              <a:t>Διαφήμιση</a:t>
            </a:r>
            <a:r>
              <a:rPr lang="en-GB" sz="2000" dirty="0"/>
              <a:t>, Copyright </a:t>
            </a:r>
            <a:r>
              <a:rPr lang="en-GB" sz="2000" dirty="0" err="1"/>
              <a:t>Sonntags-Zeitung</a:t>
            </a:r>
            <a:r>
              <a:rPr lang="en-GB" sz="2000" dirty="0"/>
              <a:t>, All rights reserved. </a:t>
            </a:r>
            <a:r>
              <a:rPr lang="en-GB" sz="2000" dirty="0" err="1"/>
              <a:t>Copyranter</a:t>
            </a:r>
            <a:r>
              <a:rPr lang="en-GB" sz="2000" dirty="0"/>
              <a:t>.</a:t>
            </a:r>
            <a:endParaRPr lang="el-GR" sz="2000" dirty="0"/>
          </a:p>
          <a:p>
            <a:pPr marL="0" indent="0">
              <a:buNone/>
            </a:pPr>
            <a:endParaRPr lang="el-GR" sz="2000" dirty="0" smtClean="0"/>
          </a:p>
          <a:p>
            <a:pPr marL="0" indent="0">
              <a:buNone/>
            </a:pPr>
            <a:endParaRPr lang="el-GR" sz="2000" dirty="0"/>
          </a:p>
        </p:txBody>
      </p:sp>
    </p:spTree>
    <p:custDataLst>
      <p:tags r:id="rId1"/>
    </p:custDataLst>
    <p:extLst>
      <p:ext uri="{BB962C8B-B14F-4D97-AF65-F5344CB8AC3E}">
        <p14:creationId xmlns:p14="http://schemas.microsoft.com/office/powerpoint/2010/main" val="31033508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Τρίτων </a:t>
            </a:r>
            <a:r>
              <a:rPr lang="el-GR" dirty="0" smtClean="0"/>
              <a:t>(</a:t>
            </a:r>
            <a:r>
              <a:rPr lang="en-US" dirty="0" smtClean="0"/>
              <a:t>5</a:t>
            </a:r>
            <a:r>
              <a:rPr lang="el-GR" dirty="0" smtClean="0"/>
              <a:t>/</a:t>
            </a:r>
            <a:r>
              <a:rPr lang="en-US" dirty="0"/>
              <a:t>7</a:t>
            </a:r>
            <a:r>
              <a:rPr lang="el-GR" dirty="0"/>
              <a:t>)</a:t>
            </a:r>
          </a:p>
        </p:txBody>
      </p:sp>
      <p:sp>
        <p:nvSpPr>
          <p:cNvPr id="3" name="Content Placeholder 2"/>
          <p:cNvSpPr>
            <a:spLocks noGrp="1"/>
          </p:cNvSpPr>
          <p:nvPr>
            <p:ph idx="1"/>
          </p:nvPr>
        </p:nvSpPr>
        <p:spPr/>
        <p:txBody>
          <a:bodyPr>
            <a:noAutofit/>
          </a:bodyPr>
          <a:lstStyle/>
          <a:p>
            <a:pPr marL="0" indent="0">
              <a:buNone/>
            </a:pPr>
            <a:r>
              <a:rPr lang="el-GR" sz="2000" dirty="0"/>
              <a:t>Εικόνα</a:t>
            </a:r>
            <a:r>
              <a:rPr lang="en-GB" sz="2000" dirty="0"/>
              <a:t> 24: </a:t>
            </a:r>
            <a:r>
              <a:rPr lang="el-GR" sz="2000" u="sng" dirty="0">
                <a:hlinkClick r:id="rId4"/>
              </a:rPr>
              <a:t>Διαφήμιση</a:t>
            </a:r>
            <a:r>
              <a:rPr lang="en-US" sz="2000" dirty="0"/>
              <a:t>, Copywriter: J. Park, Art Director: Kevin Bang / Stephano H. Yang, Creative Director: Steve S. </a:t>
            </a:r>
            <a:r>
              <a:rPr lang="en-US" sz="2000" dirty="0" err="1"/>
              <a:t>Keum</a:t>
            </a:r>
            <a:r>
              <a:rPr lang="en-US" sz="2000" dirty="0"/>
              <a:t> / Peter B. </a:t>
            </a:r>
            <a:r>
              <a:rPr lang="en-US" sz="2000" dirty="0" err="1"/>
              <a:t>Yoo</a:t>
            </a:r>
            <a:r>
              <a:rPr lang="en-US" sz="2000" dirty="0"/>
              <a:t>, Typographer: Lucy S. Kim , Illustrator: </a:t>
            </a:r>
            <a:r>
              <a:rPr lang="en-US" sz="2000" dirty="0" err="1"/>
              <a:t>Myeong</a:t>
            </a:r>
            <a:r>
              <a:rPr lang="en-US" sz="2000" dirty="0"/>
              <a:t> Ho Kim, All rights reserved. Film Light</a:t>
            </a:r>
            <a:r>
              <a:rPr lang="el-GR" sz="2000" dirty="0"/>
              <a:t>.</a:t>
            </a:r>
          </a:p>
          <a:p>
            <a:pPr marL="0" indent="0">
              <a:buNone/>
            </a:pPr>
            <a:r>
              <a:rPr lang="el-GR" sz="2000" dirty="0"/>
              <a:t>Εικόνα</a:t>
            </a:r>
            <a:r>
              <a:rPr lang="en-US" sz="2000" dirty="0"/>
              <a:t> 25: </a:t>
            </a:r>
            <a:r>
              <a:rPr lang="el-GR" sz="2000" dirty="0"/>
              <a:t>Εξώφυλλο του βιβλίου </a:t>
            </a:r>
            <a:r>
              <a:rPr lang="en-US" sz="2000" dirty="0"/>
              <a:t>«</a:t>
            </a:r>
            <a:r>
              <a:rPr lang="en-GB" sz="2000" u="sng" dirty="0">
                <a:hlinkClick r:id="rId5"/>
              </a:rPr>
              <a:t>Little Red Riding Hood</a:t>
            </a:r>
            <a:r>
              <a:rPr lang="en-US" sz="2000" dirty="0"/>
              <a:t>»</a:t>
            </a:r>
            <a:r>
              <a:rPr lang="en-GB" sz="2000" dirty="0"/>
              <a:t>, retold and illustrated by Trina </a:t>
            </a:r>
            <a:r>
              <a:rPr lang="en-GB" sz="2000" dirty="0" err="1"/>
              <a:t>Schart</a:t>
            </a:r>
            <a:r>
              <a:rPr lang="en-GB" sz="2000" dirty="0"/>
              <a:t> Hyman, Copyright Holiday House. All rights reserved. Goodreads.</a:t>
            </a:r>
            <a:endParaRPr lang="el-GR" sz="2000" dirty="0"/>
          </a:p>
          <a:p>
            <a:pPr marL="0" indent="0">
              <a:buNone/>
            </a:pPr>
            <a:r>
              <a:rPr lang="el-GR" sz="2000" dirty="0"/>
              <a:t>Εικόνα</a:t>
            </a:r>
            <a:r>
              <a:rPr lang="en-US" sz="2000" dirty="0"/>
              <a:t> 26: </a:t>
            </a:r>
            <a:r>
              <a:rPr lang="el-GR" sz="2000" dirty="0"/>
              <a:t>Εξώφυλλο του βιβλίου </a:t>
            </a:r>
            <a:r>
              <a:rPr lang="en-US" sz="2000" dirty="0"/>
              <a:t>«</a:t>
            </a:r>
            <a:r>
              <a:rPr lang="en-GB" sz="2000" u="sng" dirty="0">
                <a:hlinkClick r:id="rId6"/>
              </a:rPr>
              <a:t>Little Red Riding Hood</a:t>
            </a:r>
            <a:r>
              <a:rPr lang="en-US" sz="2000" dirty="0"/>
              <a:t>»</a:t>
            </a:r>
            <a:r>
              <a:rPr lang="en-GB" sz="2000" dirty="0"/>
              <a:t>, by Jerry Pinkney, Copyright Little, Brown Books for Young Readers. All rights reserved. Goodreads.</a:t>
            </a:r>
            <a:endParaRPr lang="el-GR" sz="2000" dirty="0"/>
          </a:p>
          <a:p>
            <a:pPr marL="0" indent="0">
              <a:buNone/>
            </a:pPr>
            <a:r>
              <a:rPr lang="el-GR" sz="2000" dirty="0"/>
              <a:t>Εικόνα</a:t>
            </a:r>
            <a:r>
              <a:rPr lang="en-GB" sz="2000" dirty="0"/>
              <a:t> 27: </a:t>
            </a:r>
            <a:r>
              <a:rPr lang="el-GR" sz="2000" u="sng" dirty="0">
                <a:hlinkClick r:id="rId7"/>
              </a:rPr>
              <a:t>Διαφήμιση</a:t>
            </a:r>
            <a:r>
              <a:rPr lang="en-GB" sz="2000" u="sng" dirty="0">
                <a:hlinkClick r:id="rId7"/>
              </a:rPr>
              <a:t> WWF</a:t>
            </a:r>
            <a:r>
              <a:rPr lang="en-GB" sz="2000" dirty="0"/>
              <a:t>, </a:t>
            </a:r>
            <a:r>
              <a:rPr lang="en-US" sz="2000" dirty="0"/>
              <a:t>Art Director: Sergio Lobo. Studio: Platinum FMD.</a:t>
            </a:r>
            <a:r>
              <a:rPr lang="en-GB" sz="2000" dirty="0"/>
              <a:t> Copyright </a:t>
            </a:r>
            <a:r>
              <a:rPr lang="en-GB" sz="2000" dirty="0" err="1"/>
              <a:t>Bpacker</a:t>
            </a:r>
            <a:r>
              <a:rPr lang="en-GB" sz="2000" dirty="0"/>
              <a:t>. </a:t>
            </a:r>
            <a:r>
              <a:rPr lang="en-GB" sz="2000" dirty="0" err="1"/>
              <a:t>Deviart</a:t>
            </a:r>
            <a:r>
              <a:rPr lang="en-GB" sz="2000" dirty="0"/>
              <a:t>.</a:t>
            </a:r>
            <a:endParaRPr lang="el-GR" sz="2000" dirty="0" smtClean="0"/>
          </a:p>
          <a:p>
            <a:pPr marL="0" indent="0">
              <a:buNone/>
            </a:pPr>
            <a:endParaRPr lang="el-GR" sz="2000" dirty="0"/>
          </a:p>
        </p:txBody>
      </p:sp>
    </p:spTree>
    <p:custDataLst>
      <p:tags r:id="rId1"/>
    </p:custDataLst>
    <p:extLst>
      <p:ext uri="{BB962C8B-B14F-4D97-AF65-F5344CB8AC3E}">
        <p14:creationId xmlns:p14="http://schemas.microsoft.com/office/powerpoint/2010/main" val="1692304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Τρίτων </a:t>
            </a:r>
            <a:r>
              <a:rPr lang="el-GR" dirty="0" smtClean="0"/>
              <a:t>(</a:t>
            </a:r>
            <a:r>
              <a:rPr lang="en-US" dirty="0" smtClean="0"/>
              <a:t>6</a:t>
            </a:r>
            <a:r>
              <a:rPr lang="el-GR" dirty="0" smtClean="0"/>
              <a:t>/</a:t>
            </a:r>
            <a:r>
              <a:rPr lang="en-US" dirty="0"/>
              <a:t>7</a:t>
            </a:r>
            <a:r>
              <a:rPr lang="el-GR" dirty="0"/>
              <a:t>)</a:t>
            </a:r>
          </a:p>
        </p:txBody>
      </p:sp>
      <p:sp>
        <p:nvSpPr>
          <p:cNvPr id="3" name="Content Placeholder 2"/>
          <p:cNvSpPr>
            <a:spLocks noGrp="1"/>
          </p:cNvSpPr>
          <p:nvPr>
            <p:ph idx="1"/>
          </p:nvPr>
        </p:nvSpPr>
        <p:spPr/>
        <p:txBody>
          <a:bodyPr>
            <a:noAutofit/>
          </a:bodyPr>
          <a:lstStyle/>
          <a:p>
            <a:pPr marL="0" indent="0">
              <a:buNone/>
            </a:pPr>
            <a:r>
              <a:rPr lang="el-GR" sz="2000" dirty="0"/>
              <a:t>Εικόνα</a:t>
            </a:r>
            <a:r>
              <a:rPr lang="en-US" sz="2000" dirty="0"/>
              <a:t> 28: </a:t>
            </a:r>
            <a:r>
              <a:rPr lang="el-GR" sz="2000" u="sng" dirty="0">
                <a:hlinkClick r:id="rId4"/>
              </a:rPr>
              <a:t>Λύκος και κοκκινοσκουφίτσα</a:t>
            </a:r>
            <a:r>
              <a:rPr lang="en-GB" sz="2000" dirty="0"/>
              <a:t>. Copyright Maki</a:t>
            </a:r>
            <a:r>
              <a:rPr lang="en-US" sz="2000" dirty="0"/>
              <a:t>. </a:t>
            </a:r>
            <a:r>
              <a:rPr lang="en-GB" sz="2000" dirty="0"/>
              <a:t>All rights reserved. PICCSR.</a:t>
            </a:r>
            <a:endParaRPr lang="el-GR" sz="2000" dirty="0"/>
          </a:p>
          <a:p>
            <a:pPr marL="0" indent="0">
              <a:buNone/>
            </a:pPr>
            <a:r>
              <a:rPr lang="el-GR" sz="2000" dirty="0"/>
              <a:t>Εικόνα </a:t>
            </a:r>
            <a:r>
              <a:rPr lang="en-US" sz="2000" dirty="0"/>
              <a:t>29: </a:t>
            </a:r>
            <a:r>
              <a:rPr lang="el-GR" sz="2000" u="sng" dirty="0">
                <a:hlinkClick r:id="rId5"/>
              </a:rPr>
              <a:t>Διαφήμιση</a:t>
            </a:r>
            <a:r>
              <a:rPr lang="en-US" sz="2000" dirty="0"/>
              <a:t>, </a:t>
            </a:r>
            <a:r>
              <a:rPr lang="en-GB" sz="2000" dirty="0"/>
              <a:t>Copyright</a:t>
            </a:r>
            <a:r>
              <a:rPr lang="en-US" sz="2000" dirty="0"/>
              <a:t>  </a:t>
            </a:r>
            <a:r>
              <a:rPr lang="en-US" sz="2000" dirty="0" err="1"/>
              <a:t>L'express</a:t>
            </a:r>
            <a:r>
              <a:rPr lang="en-US" sz="2000" dirty="0"/>
              <a:t>. </a:t>
            </a:r>
            <a:r>
              <a:rPr lang="en-GB" sz="2000" dirty="0"/>
              <a:t>All rights reserved</a:t>
            </a:r>
            <a:r>
              <a:rPr lang="en-US" sz="2000" dirty="0"/>
              <a:t>. </a:t>
            </a:r>
            <a:r>
              <a:rPr lang="en-US" sz="2000" dirty="0" err="1"/>
              <a:t>Coloribus</a:t>
            </a:r>
            <a:r>
              <a:rPr lang="en-US" sz="2000" dirty="0"/>
              <a:t>.</a:t>
            </a:r>
            <a:endParaRPr lang="el-GR" sz="2000" dirty="0"/>
          </a:p>
          <a:p>
            <a:pPr marL="0" indent="0">
              <a:buNone/>
            </a:pPr>
            <a:r>
              <a:rPr lang="el-GR" sz="2000" dirty="0"/>
              <a:t>Εικόνα</a:t>
            </a:r>
            <a:r>
              <a:rPr lang="en-US" sz="2000" dirty="0"/>
              <a:t> 30: </a:t>
            </a:r>
            <a:r>
              <a:rPr lang="el-GR" sz="2000" dirty="0"/>
              <a:t>Εξώφυλλο του βιβλίου </a:t>
            </a:r>
            <a:r>
              <a:rPr lang="en-US" sz="2000" dirty="0"/>
              <a:t>«</a:t>
            </a:r>
            <a:r>
              <a:rPr lang="en-US" sz="2000" u="sng" dirty="0">
                <a:hlinkClick r:id="rId6"/>
              </a:rPr>
              <a:t>Little Red Riding Hood Fights Back</a:t>
            </a:r>
            <a:r>
              <a:rPr lang="en-US" sz="2000" dirty="0"/>
              <a:t>», </a:t>
            </a:r>
            <a:r>
              <a:rPr lang="en-GB" sz="2000" dirty="0"/>
              <a:t>Copyright Regina </a:t>
            </a:r>
            <a:r>
              <a:rPr lang="en-GB" sz="2000" dirty="0" err="1"/>
              <a:t>Groffy</a:t>
            </a:r>
            <a:r>
              <a:rPr lang="en-GB" sz="2000" dirty="0"/>
              <a:t>. All rights reserved. Cargo Collective.</a:t>
            </a:r>
            <a:endParaRPr lang="el-GR" sz="2000" dirty="0"/>
          </a:p>
          <a:p>
            <a:pPr marL="0" indent="0">
              <a:buNone/>
            </a:pPr>
            <a:r>
              <a:rPr lang="el-GR" sz="2000" dirty="0"/>
              <a:t>Εικόνα 31 και 32: Εξώφυλλο και ενδεικτικές σελίδες του βιβλίου «</a:t>
            </a:r>
            <a:r>
              <a:rPr lang="el-GR" sz="2000" u="sng" dirty="0">
                <a:hlinkClick r:id="rId7"/>
              </a:rPr>
              <a:t>Τα τρία μικρά </a:t>
            </a:r>
            <a:r>
              <a:rPr lang="el-GR" sz="2000" u="sng" dirty="0" err="1">
                <a:hlinkClick r:id="rId7"/>
              </a:rPr>
              <a:t>λυκάκια</a:t>
            </a:r>
            <a:r>
              <a:rPr lang="el-GR" sz="2000" dirty="0"/>
              <a:t>» / Ευγένιος </a:t>
            </a:r>
            <a:r>
              <a:rPr lang="el-GR" sz="2000" dirty="0" err="1"/>
              <a:t>Τριβιζάς</a:t>
            </a:r>
            <a:r>
              <a:rPr lang="el-GR" sz="2000" dirty="0"/>
              <a:t> · εικονογράφηση </a:t>
            </a:r>
            <a:r>
              <a:rPr lang="el-GR" sz="2000" dirty="0" err="1"/>
              <a:t>Έλεν</a:t>
            </a:r>
            <a:r>
              <a:rPr lang="el-GR" sz="2000" dirty="0"/>
              <a:t> </a:t>
            </a:r>
            <a:r>
              <a:rPr lang="el-GR" sz="2000" dirty="0" err="1"/>
              <a:t>Οξένμπερυ</a:t>
            </a:r>
            <a:r>
              <a:rPr lang="el-GR" sz="2000" dirty="0"/>
              <a:t>. - Αθήνα : Μίνωας, 2011</a:t>
            </a:r>
            <a:r>
              <a:rPr lang="el-GR" sz="2000" dirty="0" smtClean="0"/>
              <a:t>.</a:t>
            </a:r>
            <a:r>
              <a:rPr lang="en-US" sz="2000" dirty="0" smtClean="0"/>
              <a:t> </a:t>
            </a:r>
            <a:r>
              <a:rPr lang="en-US" sz="2000" dirty="0" err="1"/>
              <a:t>Biblionet</a:t>
            </a:r>
            <a:r>
              <a:rPr lang="en-US" sz="2000" dirty="0"/>
              <a:t>.</a:t>
            </a:r>
            <a:endParaRPr lang="el-GR" sz="2000" dirty="0"/>
          </a:p>
          <a:p>
            <a:pPr marL="0" indent="0">
              <a:buNone/>
            </a:pPr>
            <a:r>
              <a:rPr lang="el-GR" sz="2000" dirty="0"/>
              <a:t>Εικόνα 33: Εξώφυλλο και ενδεικτικές σελίδες του βιβλίου «</a:t>
            </a:r>
            <a:r>
              <a:rPr lang="el-GR" sz="2000" u="sng" dirty="0">
                <a:hlinkClick r:id="rId8"/>
              </a:rPr>
              <a:t>Ο Θυμωμένος Άρθουρ</a:t>
            </a:r>
            <a:r>
              <a:rPr lang="el-GR" sz="2000" dirty="0"/>
              <a:t>» / </a:t>
            </a:r>
            <a:r>
              <a:rPr lang="el-GR" sz="2000" dirty="0" err="1"/>
              <a:t>Hiawyn</a:t>
            </a:r>
            <a:r>
              <a:rPr lang="el-GR" sz="2000" dirty="0"/>
              <a:t> </a:t>
            </a:r>
            <a:r>
              <a:rPr lang="el-GR" sz="2000" dirty="0" err="1"/>
              <a:t>Oram</a:t>
            </a:r>
            <a:r>
              <a:rPr lang="el-GR" sz="2000" dirty="0"/>
              <a:t> · μετάφραση Ρένα </a:t>
            </a:r>
            <a:r>
              <a:rPr lang="el-GR" sz="2000" dirty="0" err="1"/>
              <a:t>Ρώσση</a:t>
            </a:r>
            <a:r>
              <a:rPr lang="el-GR" sz="2000" dirty="0"/>
              <a:t> - </a:t>
            </a:r>
            <a:r>
              <a:rPr lang="el-GR" sz="2000" dirty="0" err="1"/>
              <a:t>Ζαΐρη</a:t>
            </a:r>
            <a:r>
              <a:rPr lang="el-GR" sz="2000" dirty="0"/>
              <a:t> · εικονογράφηση </a:t>
            </a:r>
            <a:r>
              <a:rPr lang="el-GR" sz="2000" dirty="0" err="1"/>
              <a:t>Satoshi</a:t>
            </a:r>
            <a:r>
              <a:rPr lang="el-GR" sz="2000" dirty="0"/>
              <a:t> </a:t>
            </a:r>
            <a:r>
              <a:rPr lang="el-GR" sz="2000" dirty="0" err="1"/>
              <a:t>Kitamura</a:t>
            </a:r>
            <a:r>
              <a:rPr lang="el-GR" sz="2000" dirty="0"/>
              <a:t>. - Αθήνα : </a:t>
            </a:r>
            <a:r>
              <a:rPr lang="el-GR" sz="2000" dirty="0" err="1"/>
              <a:t>Ρώσση</a:t>
            </a:r>
            <a:r>
              <a:rPr lang="el-GR" sz="2000" dirty="0"/>
              <a:t> Ε., 1988</a:t>
            </a:r>
            <a:r>
              <a:rPr lang="el-GR" sz="2000" dirty="0" smtClean="0"/>
              <a:t>.</a:t>
            </a:r>
            <a:r>
              <a:rPr lang="en-US" sz="2000" dirty="0" smtClean="0"/>
              <a:t> </a:t>
            </a:r>
            <a:r>
              <a:rPr lang="en-US" sz="2000" dirty="0" err="1"/>
              <a:t>Biblionet</a:t>
            </a:r>
            <a:r>
              <a:rPr lang="en-US" sz="2000" dirty="0"/>
              <a:t>.</a:t>
            </a:r>
            <a:endParaRPr lang="el-GR" sz="2000" dirty="0"/>
          </a:p>
          <a:p>
            <a:pPr marL="0" indent="0">
              <a:buNone/>
            </a:pPr>
            <a:endParaRPr lang="el-GR" sz="2000" dirty="0" smtClean="0"/>
          </a:p>
          <a:p>
            <a:pPr marL="0" indent="0">
              <a:buNone/>
            </a:pPr>
            <a:endParaRPr lang="el-GR" sz="2000" dirty="0"/>
          </a:p>
        </p:txBody>
      </p:sp>
    </p:spTree>
    <p:custDataLst>
      <p:tags r:id="rId1"/>
    </p:custDataLst>
    <p:extLst>
      <p:ext uri="{BB962C8B-B14F-4D97-AF65-F5344CB8AC3E}">
        <p14:creationId xmlns:p14="http://schemas.microsoft.com/office/powerpoint/2010/main" val="24268665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Τρίτων </a:t>
            </a:r>
            <a:r>
              <a:rPr lang="el-GR" dirty="0" smtClean="0"/>
              <a:t>(</a:t>
            </a:r>
            <a:r>
              <a:rPr lang="en-US" dirty="0" smtClean="0"/>
              <a:t>7</a:t>
            </a:r>
            <a:r>
              <a:rPr lang="el-GR" dirty="0" smtClean="0"/>
              <a:t>/</a:t>
            </a:r>
            <a:r>
              <a:rPr lang="en-US" dirty="0"/>
              <a:t>7</a:t>
            </a:r>
            <a:r>
              <a:rPr lang="el-GR" dirty="0"/>
              <a:t>)</a:t>
            </a:r>
          </a:p>
        </p:txBody>
      </p:sp>
      <p:sp>
        <p:nvSpPr>
          <p:cNvPr id="3" name="Content Placeholder 2"/>
          <p:cNvSpPr>
            <a:spLocks noGrp="1"/>
          </p:cNvSpPr>
          <p:nvPr>
            <p:ph idx="1"/>
          </p:nvPr>
        </p:nvSpPr>
        <p:spPr/>
        <p:txBody>
          <a:bodyPr>
            <a:noAutofit/>
          </a:bodyPr>
          <a:lstStyle/>
          <a:p>
            <a:pPr marL="0" indent="0">
              <a:buNone/>
            </a:pPr>
            <a:r>
              <a:rPr lang="el-GR" sz="2000" dirty="0"/>
              <a:t>Εικόνα</a:t>
            </a:r>
            <a:r>
              <a:rPr lang="en-US" sz="2000" dirty="0"/>
              <a:t> 34</a:t>
            </a:r>
            <a:r>
              <a:rPr lang="en-GB" sz="2000" dirty="0"/>
              <a:t>: </a:t>
            </a:r>
            <a:r>
              <a:rPr lang="el-GR" sz="2000" u="sng" dirty="0">
                <a:hlinkClick r:id="rId4"/>
              </a:rPr>
              <a:t>Διαφήμιση</a:t>
            </a:r>
            <a:r>
              <a:rPr lang="en-US" sz="2000" dirty="0"/>
              <a:t>, </a:t>
            </a:r>
            <a:r>
              <a:rPr lang="en-GB" sz="2000" dirty="0"/>
              <a:t>Copyright  </a:t>
            </a:r>
            <a:r>
              <a:rPr lang="en-US" sz="2000" dirty="0"/>
              <a:t>PALL MALL American Cigarette &amp; Cigar Co. </a:t>
            </a:r>
            <a:r>
              <a:rPr lang="en-GB" sz="2000" dirty="0"/>
              <a:t>All rights reserved. </a:t>
            </a:r>
            <a:r>
              <a:rPr lang="en-GB" sz="2000" dirty="0" err="1"/>
              <a:t>Standord</a:t>
            </a:r>
            <a:r>
              <a:rPr lang="en-GB" sz="2000" dirty="0"/>
              <a:t>.</a:t>
            </a:r>
            <a:endParaRPr lang="el-GR" sz="2000" dirty="0"/>
          </a:p>
          <a:p>
            <a:pPr marL="0" indent="0">
              <a:buNone/>
            </a:pPr>
            <a:r>
              <a:rPr lang="el-GR" sz="2000" dirty="0"/>
              <a:t>Εικόνα</a:t>
            </a:r>
            <a:r>
              <a:rPr lang="en-US" sz="2000" dirty="0"/>
              <a:t> 35</a:t>
            </a:r>
            <a:r>
              <a:rPr lang="en-GB" sz="2000" dirty="0"/>
              <a:t>: </a:t>
            </a:r>
            <a:r>
              <a:rPr lang="el-GR" sz="2000" u="sng" dirty="0">
                <a:hlinkClick r:id="rId4"/>
              </a:rPr>
              <a:t>Διαφήμιση</a:t>
            </a:r>
            <a:r>
              <a:rPr lang="en-GB" sz="2000" dirty="0"/>
              <a:t>, Copyright  White Rock. All rights reserved. Journal of the White Rock Collectors Association.</a:t>
            </a:r>
            <a:endParaRPr lang="el-GR" sz="2000" dirty="0"/>
          </a:p>
          <a:p>
            <a:pPr marL="0" indent="0">
              <a:buNone/>
            </a:pPr>
            <a:r>
              <a:rPr lang="el-GR" sz="2000" dirty="0"/>
              <a:t>Εικόνα</a:t>
            </a:r>
            <a:r>
              <a:rPr lang="en-US" sz="2000" dirty="0"/>
              <a:t> 36</a:t>
            </a:r>
            <a:r>
              <a:rPr lang="en-GB" sz="2000" dirty="0"/>
              <a:t>: </a:t>
            </a:r>
            <a:r>
              <a:rPr lang="el-GR" sz="2000" u="sng" dirty="0">
                <a:hlinkClick r:id="rId5"/>
              </a:rPr>
              <a:t>Διαφήμιση</a:t>
            </a:r>
            <a:r>
              <a:rPr lang="en-GB" sz="2000" dirty="0"/>
              <a:t>, Copyright  Chesterfield. All rights reserved. Mental Floss.</a:t>
            </a:r>
            <a:endParaRPr lang="el-GR" sz="2000" dirty="0"/>
          </a:p>
          <a:p>
            <a:pPr marL="0" indent="0">
              <a:buNone/>
            </a:pPr>
            <a:r>
              <a:rPr lang="el-GR" sz="2000" dirty="0"/>
              <a:t>Εικόνα </a:t>
            </a:r>
            <a:r>
              <a:rPr lang="en-US" sz="2000" dirty="0"/>
              <a:t>37</a:t>
            </a:r>
            <a:r>
              <a:rPr lang="en-GB" sz="2000" dirty="0"/>
              <a:t>: </a:t>
            </a:r>
            <a:r>
              <a:rPr lang="el-GR" sz="2000" u="sng" dirty="0" err="1">
                <a:hlinkClick r:id="rId6"/>
              </a:rPr>
              <a:t>Ποπάυ</a:t>
            </a:r>
            <a:r>
              <a:rPr lang="en-GB" sz="2000" dirty="0"/>
              <a:t>, CC0 Public Domain, </a:t>
            </a:r>
            <a:r>
              <a:rPr lang="en-GB" sz="2000" dirty="0" err="1"/>
              <a:t>Pixabay</a:t>
            </a:r>
            <a:r>
              <a:rPr lang="en-GB" sz="2000" dirty="0"/>
              <a:t>.</a:t>
            </a:r>
            <a:endParaRPr lang="el-GR" sz="2000" dirty="0"/>
          </a:p>
          <a:p>
            <a:pPr marL="0" indent="0">
              <a:buNone/>
            </a:pPr>
            <a:r>
              <a:rPr lang="el-GR" sz="2000" dirty="0"/>
              <a:t>Εικόνα</a:t>
            </a:r>
            <a:r>
              <a:rPr lang="en-US" sz="2000" dirty="0"/>
              <a:t> 38, 39, 40</a:t>
            </a:r>
            <a:r>
              <a:rPr lang="en-GB" sz="2000" dirty="0"/>
              <a:t>: </a:t>
            </a:r>
            <a:r>
              <a:rPr lang="en-GB" sz="2000" u="sng" dirty="0">
                <a:hlinkClick r:id="rId7"/>
              </a:rPr>
              <a:t>Lucky Luke</a:t>
            </a:r>
            <a:r>
              <a:rPr lang="en-US" sz="2000" dirty="0"/>
              <a:t>, Copyright The Art Mad Wallpapers. The Art Mad Wallpapers.</a:t>
            </a:r>
            <a:endParaRPr lang="el-GR" sz="2000" dirty="0"/>
          </a:p>
          <a:p>
            <a:pPr marL="0" indent="0">
              <a:buNone/>
            </a:pPr>
            <a:r>
              <a:rPr lang="el-GR" sz="2000" dirty="0" smtClean="0"/>
              <a:t>Εικόνα 41: </a:t>
            </a:r>
            <a:r>
              <a:rPr lang="en-US" sz="2000" dirty="0" smtClean="0">
                <a:hlinkClick r:id="rId8"/>
              </a:rPr>
              <a:t>Book </a:t>
            </a:r>
            <a:r>
              <a:rPr lang="en-US" sz="2000" dirty="0">
                <a:hlinkClick r:id="rId8"/>
              </a:rPr>
              <a:t>vector designed by </a:t>
            </a:r>
            <a:r>
              <a:rPr lang="en-US" sz="2000" dirty="0" err="1" smtClean="0">
                <a:hlinkClick r:id="rId8"/>
              </a:rPr>
              <a:t>Freepik</a:t>
            </a:r>
            <a:r>
              <a:rPr lang="el-GR" sz="2000" dirty="0" smtClean="0"/>
              <a:t>. </a:t>
            </a:r>
            <a:r>
              <a:rPr lang="en-US" sz="2000" dirty="0"/>
              <a:t>Free for commercial use with </a:t>
            </a:r>
            <a:r>
              <a:rPr lang="en-US" sz="2000" dirty="0" smtClean="0"/>
              <a:t>attribution</a:t>
            </a:r>
            <a:r>
              <a:rPr lang="el-GR" sz="2000" dirty="0" smtClean="0"/>
              <a:t>. </a:t>
            </a:r>
            <a:r>
              <a:rPr lang="en-GB" sz="2000" dirty="0" err="1" smtClean="0"/>
              <a:t>Freepik</a:t>
            </a:r>
            <a:r>
              <a:rPr lang="en-GB" sz="2000" dirty="0" smtClean="0"/>
              <a:t>.</a:t>
            </a:r>
            <a:endParaRPr lang="el-GR" sz="2000" dirty="0" smtClean="0"/>
          </a:p>
          <a:p>
            <a:pPr marL="0" indent="0">
              <a:buNone/>
            </a:pPr>
            <a:endParaRPr lang="el-GR" sz="2000" dirty="0"/>
          </a:p>
        </p:txBody>
      </p:sp>
    </p:spTree>
    <p:custDataLst>
      <p:tags r:id="rId1"/>
    </p:custDataLst>
    <p:extLst>
      <p:ext uri="{BB962C8B-B14F-4D97-AF65-F5344CB8AC3E}">
        <p14:creationId xmlns:p14="http://schemas.microsoft.com/office/powerpoint/2010/main" val="2242375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a:t>
            </a:r>
            <a:r>
              <a:rPr lang="el-GR" dirty="0" smtClean="0"/>
              <a:t>(2/4)</a:t>
            </a:r>
            <a:endParaRPr lang="el-GR" dirty="0"/>
          </a:p>
        </p:txBody>
      </p:sp>
      <p:sp>
        <p:nvSpPr>
          <p:cNvPr id="3" name="Content Placeholder 2"/>
          <p:cNvSpPr>
            <a:spLocks noGrp="1"/>
          </p:cNvSpPr>
          <p:nvPr>
            <p:ph sz="half" idx="1"/>
          </p:nvPr>
        </p:nvSpPr>
        <p:spPr>
          <a:xfrm>
            <a:off x="457200" y="1600201"/>
            <a:ext cx="4038600" cy="1540768"/>
          </a:xfrm>
        </p:spPr>
        <p:txBody>
          <a:bodyPr/>
          <a:lstStyle/>
          <a:p>
            <a:pPr marL="0" indent="0">
              <a:buNone/>
            </a:pPr>
            <a:r>
              <a:rPr lang="el-GR" altLang="en-US" dirty="0" smtClean="0">
                <a:latin typeface="Calibri" pitchFamily="34" charset="0"/>
              </a:rPr>
              <a:t>Οι </a:t>
            </a:r>
            <a:r>
              <a:rPr lang="el-GR" altLang="en-US" dirty="0">
                <a:latin typeface="Calibri" pitchFamily="34" charset="0"/>
              </a:rPr>
              <a:t>τίτλοι αυτοί είναι κατά τη γνώμη σας πολιτικώς ορθοί; Γιατί ναι/ όχι;</a:t>
            </a:r>
          </a:p>
          <a:p>
            <a:endParaRPr lang="el-GR" dirty="0"/>
          </a:p>
        </p:txBody>
      </p:sp>
      <p:pic>
        <p:nvPicPr>
          <p:cNvPr id="5" name="Picture 2" descr="Εξώφυλλο του βιβλίου &quot;Η πολυλογού&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4062"/>
            <a:ext cx="2952328" cy="289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491880" y="5661248"/>
            <a:ext cx="552400" cy="360040"/>
          </a:xfrm>
          <a:prstGeom prst="rect">
            <a:avLst/>
          </a:prstGeom>
        </p:spPr>
        <p:txBody>
          <a:bodyPr vert="horz" wrap="square" lIns="91440" tIns="45720" rIns="91440" bIns="45720" rtlCol="0" anchor="ctr">
            <a:noAutofit/>
          </a:bodyPr>
          <a:lstStyle/>
          <a:p>
            <a:r>
              <a:rPr lang="el-GR" b="1" dirty="0" smtClean="0">
                <a:latin typeface="+mj-lt"/>
              </a:rPr>
              <a:t>[6]</a:t>
            </a:r>
          </a:p>
        </p:txBody>
      </p:sp>
      <p:pic>
        <p:nvPicPr>
          <p:cNvPr id="6" name="Content Placeholder 5" descr="Εξώφυλλο του βιβλίου &quot;Η χοντρή σαν μπαλόνι&quot;."/>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772816"/>
            <a:ext cx="1905463" cy="22651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771728" y="4174672"/>
            <a:ext cx="552400" cy="360040"/>
          </a:xfrm>
          <a:prstGeom prst="rect">
            <a:avLst/>
          </a:prstGeom>
        </p:spPr>
        <p:txBody>
          <a:bodyPr vert="horz" wrap="square" lIns="91440" tIns="45720" rIns="91440" bIns="45720" rtlCol="0" anchor="ctr">
            <a:noAutofit/>
          </a:bodyPr>
          <a:lstStyle/>
          <a:p>
            <a:r>
              <a:rPr lang="el-GR" b="1" dirty="0" smtClean="0">
                <a:latin typeface="+mj-lt"/>
              </a:rPr>
              <a:t>[7]</a:t>
            </a:r>
          </a:p>
        </p:txBody>
      </p:sp>
      <p:pic>
        <p:nvPicPr>
          <p:cNvPr id="7" name="Picture 6" descr="Εξώφυλλο του βιβλίου &quot;Καλοί Τρόποι και Γουρουνιές&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772816"/>
            <a:ext cx="1944216" cy="2247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052048" y="3994652"/>
            <a:ext cx="552400" cy="360040"/>
          </a:xfrm>
          <a:prstGeom prst="rect">
            <a:avLst/>
          </a:prstGeom>
        </p:spPr>
        <p:txBody>
          <a:bodyPr vert="horz" wrap="square" lIns="91440" tIns="45720" rIns="91440" bIns="45720" rtlCol="0" anchor="ctr">
            <a:noAutofit/>
          </a:bodyPr>
          <a:lstStyle/>
          <a:p>
            <a:pPr algn="r"/>
            <a:r>
              <a:rPr lang="el-GR" b="1" dirty="0" smtClean="0">
                <a:latin typeface="+mj-lt"/>
              </a:rPr>
              <a:t>[8]</a:t>
            </a:r>
          </a:p>
        </p:txBody>
      </p:sp>
      <p:pic>
        <p:nvPicPr>
          <p:cNvPr id="8" name="Picture 3" descr="Εξώφυλλο του βιβλίου &quot;Ο Μυτόγκας&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3645024"/>
            <a:ext cx="1593679" cy="23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356140" y="5612496"/>
            <a:ext cx="552400" cy="360040"/>
          </a:xfrm>
          <a:prstGeom prst="rect">
            <a:avLst/>
          </a:prstGeom>
        </p:spPr>
        <p:txBody>
          <a:bodyPr vert="horz" wrap="square" lIns="91440" tIns="45720" rIns="91440" bIns="45720" rtlCol="0" anchor="ctr">
            <a:noAutofit/>
          </a:bodyPr>
          <a:lstStyle/>
          <a:p>
            <a:r>
              <a:rPr lang="el-GR" b="1" dirty="0" smtClean="0">
                <a:latin typeface="+mj-lt"/>
              </a:rPr>
              <a:t>[9]</a:t>
            </a:r>
          </a:p>
        </p:txBody>
      </p:sp>
    </p:spTree>
    <p:custDataLst>
      <p:tags r:id="rId1"/>
    </p:custDataLst>
    <p:extLst>
      <p:ext uri="{BB962C8B-B14F-4D97-AF65-F5344CB8AC3E}">
        <p14:creationId xmlns:p14="http://schemas.microsoft.com/office/powerpoint/2010/main" val="88779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a:t>
            </a:r>
            <a:r>
              <a:rPr lang="el-GR" dirty="0" smtClean="0"/>
              <a:t>(3/4)</a:t>
            </a:r>
            <a:endParaRPr lang="el-GR" dirty="0"/>
          </a:p>
        </p:txBody>
      </p:sp>
      <p:sp>
        <p:nvSpPr>
          <p:cNvPr id="3" name="Content Placeholder 2"/>
          <p:cNvSpPr>
            <a:spLocks noGrp="1"/>
          </p:cNvSpPr>
          <p:nvPr>
            <p:ph sz="half" idx="1"/>
          </p:nvPr>
        </p:nvSpPr>
        <p:spPr/>
        <p:txBody>
          <a:bodyPr/>
          <a:lstStyle/>
          <a:p>
            <a:pPr marL="0" indent="0">
              <a:buNone/>
            </a:pPr>
            <a:r>
              <a:rPr lang="el-GR" altLang="en-US" dirty="0" smtClean="0">
                <a:latin typeface="Calibri" pitchFamily="34" charset="0"/>
              </a:rPr>
              <a:t>Τι </a:t>
            </a:r>
            <a:r>
              <a:rPr lang="el-GR" altLang="en-US" dirty="0">
                <a:latin typeface="Calibri" pitchFamily="34" charset="0"/>
              </a:rPr>
              <a:t>θα λέγατε για αυτές τις δύο εικόνες από αντίστοιχα βιβλία;</a:t>
            </a:r>
          </a:p>
          <a:p>
            <a:endParaRPr lang="el-GR" dirty="0"/>
          </a:p>
        </p:txBody>
      </p:sp>
      <p:pic>
        <p:nvPicPr>
          <p:cNvPr id="5" name="3 - Θέση περιεχομένου" descr="Σελίδα του βιβλίου &quot;Αχ κυνηγέ&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23624" y="1772815"/>
            <a:ext cx="3256284" cy="4287889"/>
          </a:xfrm>
          <a:noFill/>
        </p:spPr>
      </p:pic>
      <p:pic>
        <p:nvPicPr>
          <p:cNvPr id="6" name="3 - Θέση περιεχομένου" descr="Εξώφυλλο του βιβλίου &quot;Αχ κυνηγέ&quot;."/>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16016" y="4760561"/>
            <a:ext cx="1127185" cy="1504006"/>
          </a:xfrm>
          <a:prstGeom prst="rect">
            <a:avLst/>
          </a:prstGeom>
          <a:noFill/>
        </p:spPr>
      </p:pic>
      <p:pic>
        <p:nvPicPr>
          <p:cNvPr id="7" name="Picture 2" descr="Σελίδα του βιβλίου &quot;Η πριγκίπισσα κολοκύθα&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26674" y="3493549"/>
            <a:ext cx="3829302" cy="2534024"/>
          </a:xfrm>
          <a:prstGeom prst="rect">
            <a:avLst/>
          </a:prstGeom>
          <a:noFill/>
        </p:spPr>
      </p:pic>
      <p:pic>
        <p:nvPicPr>
          <p:cNvPr id="8" name="Picture 5" descr="Εξώφυλλο του βιβλίου &quot;Η πριγκίπισσα κολοκύθα&quo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3563888" y="2780928"/>
            <a:ext cx="983183" cy="1425242"/>
          </a:xfrm>
          <a:prstGeom prst="rect">
            <a:avLst/>
          </a:prstGeom>
        </p:spPr>
      </p:pic>
      <p:sp>
        <p:nvSpPr>
          <p:cNvPr id="9" name="TextBox 8"/>
          <p:cNvSpPr txBox="1"/>
          <p:nvPr/>
        </p:nvSpPr>
        <p:spPr>
          <a:xfrm>
            <a:off x="2915816" y="3120605"/>
            <a:ext cx="648072" cy="372944"/>
          </a:xfrm>
          <a:prstGeom prst="rect">
            <a:avLst/>
          </a:prstGeom>
        </p:spPr>
        <p:txBody>
          <a:bodyPr vert="horz" wrap="square" lIns="91440" tIns="45720" rIns="91440" bIns="45720" rtlCol="0" anchor="ctr">
            <a:noAutofit/>
          </a:bodyPr>
          <a:lstStyle/>
          <a:p>
            <a:pPr algn="r"/>
            <a:r>
              <a:rPr lang="el-GR" b="1" dirty="0" smtClean="0">
                <a:latin typeface="+mj-lt"/>
              </a:rPr>
              <a:t>[10]</a:t>
            </a:r>
          </a:p>
        </p:txBody>
      </p:sp>
      <p:sp>
        <p:nvSpPr>
          <p:cNvPr id="10" name="TextBox 9"/>
          <p:cNvSpPr txBox="1"/>
          <p:nvPr/>
        </p:nvSpPr>
        <p:spPr>
          <a:xfrm>
            <a:off x="4716016" y="4387617"/>
            <a:ext cx="648072" cy="372944"/>
          </a:xfrm>
          <a:prstGeom prst="rect">
            <a:avLst/>
          </a:prstGeom>
        </p:spPr>
        <p:txBody>
          <a:bodyPr vert="horz" wrap="square" lIns="91440" tIns="45720" rIns="91440" bIns="45720" rtlCol="0" anchor="ctr">
            <a:noAutofit/>
          </a:bodyPr>
          <a:lstStyle/>
          <a:p>
            <a:pPr algn="r"/>
            <a:r>
              <a:rPr lang="el-GR" b="1" dirty="0" smtClean="0">
                <a:latin typeface="+mj-lt"/>
              </a:rPr>
              <a:t>[11]</a:t>
            </a:r>
          </a:p>
        </p:txBody>
      </p:sp>
    </p:spTree>
    <p:custDataLst>
      <p:tags r:id="rId1"/>
    </p:custDataLst>
    <p:extLst>
      <p:ext uri="{BB962C8B-B14F-4D97-AF65-F5344CB8AC3E}">
        <p14:creationId xmlns:p14="http://schemas.microsoft.com/office/powerpoint/2010/main" val="599373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a:t>
            </a:r>
            <a:r>
              <a:rPr lang="el-GR" dirty="0" smtClean="0"/>
              <a:t>(4/4</a:t>
            </a:r>
            <a:r>
              <a:rPr lang="el-GR" dirty="0"/>
              <a:t>)</a:t>
            </a:r>
          </a:p>
        </p:txBody>
      </p:sp>
      <p:sp>
        <p:nvSpPr>
          <p:cNvPr id="3" name="Content Placeholder 2"/>
          <p:cNvSpPr>
            <a:spLocks noGrp="1"/>
          </p:cNvSpPr>
          <p:nvPr>
            <p:ph sz="half" idx="1"/>
          </p:nvPr>
        </p:nvSpPr>
        <p:spPr>
          <a:xfrm>
            <a:off x="457200" y="1600200"/>
            <a:ext cx="4042792" cy="4525963"/>
          </a:xfrm>
        </p:spPr>
        <p:txBody>
          <a:bodyPr/>
          <a:lstStyle/>
          <a:p>
            <a:pPr marL="0" indent="0">
              <a:buNone/>
            </a:pPr>
            <a:r>
              <a:rPr lang="el-GR" altLang="en-US" dirty="0" smtClean="0">
                <a:latin typeface="Calibri" pitchFamily="34" charset="0"/>
              </a:rPr>
              <a:t>Τι </a:t>
            </a:r>
            <a:r>
              <a:rPr lang="el-GR" altLang="en-US" dirty="0">
                <a:latin typeface="Calibri" pitchFamily="34" charset="0"/>
              </a:rPr>
              <a:t>έχετε να παρατηρήσετε σε αυτές τις εικόνες; Θα τις θεωρούσατε πολιτικώς ορθές;</a:t>
            </a:r>
          </a:p>
          <a:p>
            <a:endParaRPr lang="el-GR" dirty="0"/>
          </a:p>
        </p:txBody>
      </p:sp>
      <p:pic>
        <p:nvPicPr>
          <p:cNvPr id="5" name="Picture 2" descr="Σελίδα από τις Περιπέτειες του Τεν-Τεν."/>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4008" y="1772816"/>
            <a:ext cx="4038600" cy="3299915"/>
          </a:xfrm>
          <a:noFill/>
        </p:spPr>
      </p:pic>
      <p:pic>
        <p:nvPicPr>
          <p:cNvPr id="6" name="Picture 10" descr="Σελίδα από τις Περιπέτειες του Τεν-Τε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475656" y="3717032"/>
            <a:ext cx="1969604" cy="2204542"/>
          </a:xfrm>
          <a:prstGeom prst="rect">
            <a:avLst/>
          </a:prstGeom>
          <a:noFill/>
        </p:spPr>
      </p:pic>
      <p:sp>
        <p:nvSpPr>
          <p:cNvPr id="7" name="TextBox 6"/>
          <p:cNvSpPr txBox="1"/>
          <p:nvPr/>
        </p:nvSpPr>
        <p:spPr>
          <a:xfrm>
            <a:off x="8100392" y="5085184"/>
            <a:ext cx="648072" cy="372944"/>
          </a:xfrm>
          <a:prstGeom prst="rect">
            <a:avLst/>
          </a:prstGeom>
        </p:spPr>
        <p:txBody>
          <a:bodyPr vert="horz" wrap="square" lIns="91440" tIns="45720" rIns="91440" bIns="45720" rtlCol="0" anchor="ctr">
            <a:noAutofit/>
          </a:bodyPr>
          <a:lstStyle/>
          <a:p>
            <a:pPr algn="r"/>
            <a:r>
              <a:rPr lang="el-GR" b="1" dirty="0" smtClean="0">
                <a:latin typeface="+mj-lt"/>
              </a:rPr>
              <a:t>[13]</a:t>
            </a:r>
          </a:p>
        </p:txBody>
      </p:sp>
      <p:sp>
        <p:nvSpPr>
          <p:cNvPr id="8" name="TextBox 7"/>
          <p:cNvSpPr txBox="1"/>
          <p:nvPr/>
        </p:nvSpPr>
        <p:spPr>
          <a:xfrm>
            <a:off x="827584" y="5548630"/>
            <a:ext cx="648072" cy="372944"/>
          </a:xfrm>
          <a:prstGeom prst="rect">
            <a:avLst/>
          </a:prstGeom>
        </p:spPr>
        <p:txBody>
          <a:bodyPr vert="horz" wrap="square" lIns="91440" tIns="45720" rIns="91440" bIns="45720" rtlCol="0" anchor="ctr">
            <a:noAutofit/>
          </a:bodyPr>
          <a:lstStyle/>
          <a:p>
            <a:pPr algn="r"/>
            <a:r>
              <a:rPr lang="el-GR" b="1" dirty="0" smtClean="0">
                <a:latin typeface="+mj-lt"/>
              </a:rPr>
              <a:t>[12]</a:t>
            </a:r>
          </a:p>
        </p:txBody>
      </p:sp>
    </p:spTree>
    <p:custDataLst>
      <p:tags r:id="rId1"/>
    </p:custDataLst>
    <p:extLst>
      <p:ext uri="{BB962C8B-B14F-4D97-AF65-F5344CB8AC3E}">
        <p14:creationId xmlns:p14="http://schemas.microsoft.com/office/powerpoint/2010/main" val="3907946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23/11/2015 9:25:56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5,8,1026,9,"/>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6,7,5,8,"/>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5,9,6,11,7,10,8,12,"/>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6,7,8,9,10,"/>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5,6,7,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4,5,8,"/>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4,5,8,"/>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6,8,7,9,"/>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5,7,6,8,"/>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4,7,8,6,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4,6,7,8,"/>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9,11,12,"/>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5,7,6,9,"/>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5,7,9,10,"/>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5,7,8,9,"/>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4,5,7,8,"/>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7,9,10,11,"/>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4,3,5,6,"/>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7,8,9,"/>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10,8,5,11,"/>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4,7,"/>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4,5,1026,8,7,9,"/>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3,5,2050,7,"/>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3,15362,8,"/>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6,7,8,"/>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3,4098,8,4102,9,"/>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3,13314,13317,10,11,"/>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3,1026,7,"/>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1747D5F-8005-4073-8733-A3A0B3FEA8E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4034</TotalTime>
  <Words>3280</Words>
  <Application>Microsoft Office PowerPoint</Application>
  <PresentationFormat>On-screen Show (4:3)</PresentationFormat>
  <Paragraphs>324</Paragraphs>
  <Slides>64</Slides>
  <Notes>14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Θέμα του Office</vt:lpstr>
      <vt:lpstr>Ιδεολογία στην Παιδική Λογοτεχνία</vt:lpstr>
      <vt:lpstr>Πολιτική ορθότητα  (Political correctness) </vt:lpstr>
      <vt:lpstr>Μη πολιτικώς ορθές διαφημίσεις</vt:lpstr>
      <vt:lpstr>Μη πολιτικώς ορθά λαϊκά στιχουργήματα</vt:lpstr>
      <vt:lpstr>Μη πολιτικώς ορθά κείμενα</vt:lpstr>
      <vt:lpstr>Ερωτήσεις (1/4)</vt:lpstr>
      <vt:lpstr>Ερωτήσεις (2/4)</vt:lpstr>
      <vt:lpstr>Ερωτήσεις (3/4)</vt:lpstr>
      <vt:lpstr>Ερωτήσεις (4/4)</vt:lpstr>
      <vt:lpstr>Οι Περιπέτειες του Τεν-Τεν (1/2)</vt:lpstr>
      <vt:lpstr>Οι Περιπέτειες του Τεν-Τεν (2/2)</vt:lpstr>
      <vt:lpstr>Πολιτικώς ορθή γλώσσα (1/4) </vt:lpstr>
      <vt:lpstr>Πολιτικώς ορθή γλώσσα (2/4) </vt:lpstr>
      <vt:lpstr>Πολιτικώς ορθή γλώσσα (3/4) </vt:lpstr>
      <vt:lpstr>Πολιτικώς ορθή γλώσσα (4/4) </vt:lpstr>
      <vt:lpstr>Προτάσεις για πολιτικώς ορθούς τίτλους για ταινίες του Ντίσνεϊ (1/2)</vt:lpstr>
      <vt:lpstr>Προτάσεις για πολιτικώς ορθούς τίτλους για ταινίες του Ντίσνεϊ (2/2)</vt:lpstr>
      <vt:lpstr>Πολιτικώς μη ορθοί τίτλοι, μοτίβα, χαρακτήρες παραμυθιών (1/4) </vt:lpstr>
      <vt:lpstr>Πολιτικώς μη ορθοί τίτλοι, μοτίβα, χαρακτήρες παραμυθιών (2/4) </vt:lpstr>
      <vt:lpstr>Πολιτικώς μη ορθοί τίτλοι, μοτίβα, χαρακτήρες παραμυθιών (3/4) </vt:lpstr>
      <vt:lpstr>Πολιτικώς μη ορθοί τίτλοι, μοτίβα, χαρακτήρες παραμυθιών (4/4) </vt:lpstr>
      <vt:lpstr>Πολιτικώς ορθά παραμύθια</vt:lpstr>
      <vt:lpstr>Προβληματικά/Πολιτικώς μη ορθά σημεία στη Σταχτοπούτα (1/2) </vt:lpstr>
      <vt:lpstr>Προβληματικά/Πολιτικώς μη ορθά σημεία στη Σταχτοπούτα (2/2)</vt:lpstr>
      <vt:lpstr>Προβληματικά/ Πολιτικώς μη ορθά σημεία στη Χιονάτη (1/3)</vt:lpstr>
      <vt:lpstr>Προβληματικά/ Πολιτικώς μη ορθά σημεία στη Χιονάτη (2/3)</vt:lpstr>
      <vt:lpstr>Προβληματικά/ Πολιτικώς μη ορθά σημεία στη Χιονάτη (3/3)</vt:lpstr>
      <vt:lpstr>Το στερεότυπο του νάνου (1/3)</vt:lpstr>
      <vt:lpstr>Το στερεότυπο του νάνου (2/3)</vt:lpstr>
      <vt:lpstr>Το στερεότυπο του νάνου (3/3)</vt:lpstr>
      <vt:lpstr>Προβληματικά/Πολιτικώς μη ορθά σημεία στη Χιονάτη</vt:lpstr>
      <vt:lpstr>Προβληματικά/Πολιτικώς μη ορθά σημεία στην Κοκκινοσκουφίτσα (1/7)</vt:lpstr>
      <vt:lpstr>Προβληματικά/Πολιτικώς μη ορθά σημεία στην Κοκκινοσκουφίτσα (2/7)</vt:lpstr>
      <vt:lpstr>Προβληματικά/Πολιτικώς μη ορθά σημεία στην Κοκκινοσκουφίτσα (3/7)</vt:lpstr>
      <vt:lpstr>Προβληματικά/Πολιτικώς μη ορθά σημεία στην Κοκκινοσκουφίτσα (4/7)</vt:lpstr>
      <vt:lpstr>Προβληματικά/Πολιτικώς μη ορθά σημεία στην Κοκκινοσκουφίτσα (5/7)</vt:lpstr>
      <vt:lpstr>Προβληματικά/Πολιτικώς μη ορθά σημεία στην Κοκκινοσκουφίτσα (6/7)</vt:lpstr>
      <vt:lpstr>Προβληματικά/Πολιτικώς μη ορθά σημεία στην Κοκκινοσκουφίτσα (7/7)</vt:lpstr>
      <vt:lpstr>Κοκκινοσκουφίτσα και  πολιτική ορθότητα (1/2)</vt:lpstr>
      <vt:lpstr>Κοκκινοσκουφίτσα και  πολιτική ορθότητα (2/2)</vt:lpstr>
      <vt:lpstr>Πολιτικώς ορθό τέλος  των  παραμυθιών</vt:lpstr>
      <vt:lpstr>Πολιτική ορθότητα: Θετικά </vt:lpstr>
      <vt:lpstr>Μη πολιτικώς ορθές εικόνες (1/5)</vt:lpstr>
      <vt:lpstr>Μη πολιτικώς ορθές εικόνες (2/5)</vt:lpstr>
      <vt:lpstr>Μη πολιτικώς ορθές εικόνες (3/5)</vt:lpstr>
      <vt:lpstr>Μη πολιτικώς ορθές εικόνες (4/5)</vt:lpstr>
      <vt:lpstr>Μη πολιτικώς ορθές εικόνες (5/5)</vt:lpstr>
      <vt:lpstr>Παιδικοί ήρωες και πολιτική ορθότητα (1/2)</vt:lpstr>
      <vt:lpstr>Παιδικοί ήρωες και πολιτική ορθότητα (2/2)</vt:lpstr>
      <vt:lpstr>Αρνητικά </vt:lpstr>
      <vt:lpstr>Κριτικός αναγνώστης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(1/7)</vt:lpstr>
      <vt:lpstr>Σημείωμα Χρήσης Έργων Τρίτων (2/7)</vt:lpstr>
      <vt:lpstr>Σημείωμα Χρήσης Έργων Τρίτων (3/7)</vt:lpstr>
      <vt:lpstr>Σημείωμα Χρήσης Έργων Τρίτων (4/7)</vt:lpstr>
      <vt:lpstr>Σημείωμα Χρήσης Έργων Τρίτων (5/7)</vt:lpstr>
      <vt:lpstr>Σημείωμα Χρήσης Έργων Τρίτων (6/7)</vt:lpstr>
      <vt:lpstr>Σημείωμα Χρήσης Έργων Τρίτων (7/7)</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ορθότητα</dc:title>
  <dc:subject>Ιδεολογία στην Παιδική Λογοτεχνία</dc:subject>
  <dc:creator>Αγγελική Γιαννικοπούλου</dc:creator>
  <cp:lastModifiedBy>takis81 mark</cp:lastModifiedBy>
  <cp:revision>352</cp:revision>
  <dcterms:created xsi:type="dcterms:W3CDTF">2012-09-06T09:03:05Z</dcterms:created>
  <dcterms:modified xsi:type="dcterms:W3CDTF">2015-11-23T19:26:30Z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