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11" r:id="rId16"/>
    <p:sldId id="312" r:id="rId17"/>
    <p:sldId id="313" r:id="rId18"/>
    <p:sldId id="314" r:id="rId19"/>
    <p:sldId id="315" r:id="rId20"/>
    <p:sldId id="316" r:id="rId21"/>
    <p:sldId id="317" r:id="rId22"/>
    <p:sldId id="318" r:id="rId23"/>
    <p:sldId id="319" r:id="rId24"/>
    <p:sldId id="320" r:id="rId25"/>
    <p:sldId id="321" r:id="rId26"/>
    <p:sldId id="306" r:id="rId27"/>
    <p:sldId id="307" r:id="rId28"/>
    <p:sldId id="308" r:id="rId29"/>
    <p:sldId id="309" r:id="rId30"/>
    <p:sldId id="310" r:id="rId31"/>
    <p:sldId id="322" r:id="rId32"/>
    <p:sldId id="280" r:id="rId33"/>
    <p:sldId id="290" r:id="rId34"/>
    <p:sldId id="295" r:id="rId35"/>
    <p:sldId id="292" r:id="rId36"/>
    <p:sldId id="291" r:id="rId37"/>
    <p:sldId id="294"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11"/>
            <p14:sldId id="312"/>
            <p14:sldId id="313"/>
            <p14:sldId id="314"/>
            <p14:sldId id="315"/>
            <p14:sldId id="316"/>
            <p14:sldId id="317"/>
            <p14:sldId id="318"/>
            <p14:sldId id="319"/>
            <p14:sldId id="320"/>
            <p14:sldId id="321"/>
            <p14:sldId id="306"/>
            <p14:sldId id="307"/>
            <p14:sldId id="308"/>
            <p14:sldId id="309"/>
            <p14:sldId id="310"/>
            <p14:sldId id="322"/>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659370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47201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272858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1081735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055809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371721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3622805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1392807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001812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89161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1404309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9300647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058333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2422391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6874075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013829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1196985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0352617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38073416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416557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2916238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996867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79169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5137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566713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87526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799807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Κοινωνικές διαστάσεις στη μάθηση και διδασκαλία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t>Διδακτική Μαθηματικών ΙΙ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9</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Κοινωνικές διαστάσεις στη μάθηση και διδασκαλία των μαθηματικών </a:t>
            </a:r>
            <a:endParaRPr lang="el-GR" sz="2800" dirty="0" smtClean="0"/>
          </a:p>
          <a:p>
            <a:endParaRPr lang="en-US" sz="2800" dirty="0" smtClean="0"/>
          </a:p>
          <a:p>
            <a:r>
              <a:rPr lang="el-GR" altLang="el-GR" sz="2800" dirty="0"/>
              <a:t>Δέσποινα Πόταρη</a:t>
            </a:r>
          </a:p>
          <a:p>
            <a:r>
              <a:rPr lang="el-GR" sz="2800" dirty="0"/>
              <a:t>Σχολή Θετικών επιστημών</a:t>
            </a:r>
          </a:p>
          <a:p>
            <a:r>
              <a:rPr lang="el-GR" sz="2800" dirty="0"/>
              <a:t>Τμήμα Μαθηματικό</a:t>
            </a:r>
            <a:endParaRPr lang="en-US"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Μαθηματικές διαδικασίες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dirty="0"/>
              <a:t>Όταν ο μαθητής επεξεργάζεται και αναλύει δεδομένα αποκτά «συνήθειες» όπως</a:t>
            </a:r>
          </a:p>
          <a:p>
            <a:pPr lvl="1"/>
            <a:r>
              <a:rPr lang="el-GR" altLang="el-GR" dirty="0"/>
              <a:t>Θέτει ερωτήσεις</a:t>
            </a:r>
          </a:p>
          <a:p>
            <a:pPr lvl="1"/>
            <a:r>
              <a:rPr lang="el-GR" altLang="el-GR" dirty="0"/>
              <a:t>Αναπαριστά</a:t>
            </a:r>
          </a:p>
          <a:p>
            <a:pPr lvl="1"/>
            <a:r>
              <a:rPr lang="el-GR" altLang="el-GR" dirty="0"/>
              <a:t>Καταλήγει σε συμπεράσματα</a:t>
            </a:r>
          </a:p>
          <a:p>
            <a:pPr lvl="1"/>
            <a:r>
              <a:rPr lang="el-GR" altLang="el-GR" dirty="0"/>
              <a:t>Επικοινωνεί τα αποτελέσματα</a:t>
            </a:r>
          </a:p>
          <a:p>
            <a:r>
              <a:rPr lang="el-GR" altLang="el-GR" dirty="0"/>
              <a:t>Βασική ενέργεια «να κοιτά ο μαθητής ολικά μια γραφική παράσταση ώστε να διακρίνει μοτίβα και γενικεύσεις»</a:t>
            </a:r>
          </a:p>
        </p:txBody>
      </p:sp>
    </p:spTree>
    <p:extLst>
      <p:ext uri="{BB962C8B-B14F-4D97-AF65-F5344CB8AC3E}">
        <p14:creationId xmlns:p14="http://schemas.microsoft.com/office/powerpoint/2010/main" val="502177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Μετακίνηση από τις μαθηματικές πρακτικές σε μορφές γνώσης</a:t>
            </a:r>
          </a:p>
        </p:txBody>
      </p:sp>
      <p:sp>
        <p:nvSpPr>
          <p:cNvPr id="3" name="Θέση περιεχομένου 2"/>
          <p:cNvSpPr>
            <a:spLocks noGrp="1"/>
          </p:cNvSpPr>
          <p:nvPr>
            <p:ph idx="1"/>
          </p:nvPr>
        </p:nvSpPr>
        <p:spPr/>
        <p:txBody>
          <a:bodyPr>
            <a:normAutofit/>
          </a:bodyPr>
          <a:lstStyle/>
          <a:p>
            <a:r>
              <a:rPr lang="el-GR" altLang="el-GR" sz="2800" dirty="0"/>
              <a:t>Τυπική – οπτική γνώση</a:t>
            </a:r>
          </a:p>
          <a:p>
            <a:r>
              <a:rPr lang="el-GR" altLang="el-GR" sz="2800" dirty="0"/>
              <a:t>Γνώση του «τι» του «γιατί» του «πώς»</a:t>
            </a:r>
          </a:p>
          <a:p>
            <a:r>
              <a:rPr lang="el-GR" altLang="el-GR" sz="2800" dirty="0"/>
              <a:t>Συλλογισμός – επικοινωνία</a:t>
            </a:r>
          </a:p>
          <a:p>
            <a:r>
              <a:rPr lang="el-GR" altLang="el-GR" sz="2800" dirty="0"/>
              <a:t>Η γνώση αναπτύσσεται παράλληλα με πεποιθήσεις, στάσεις, συνήθειες</a:t>
            </a:r>
          </a:p>
        </p:txBody>
      </p:sp>
    </p:spTree>
    <p:extLst>
      <p:ext uri="{BB962C8B-B14F-4D97-AF65-F5344CB8AC3E}">
        <p14:creationId xmlns:p14="http://schemas.microsoft.com/office/powerpoint/2010/main" val="137477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Πως προκαλούνται τα ποιοτικά αυτά χαρακτηριστικά της μαθηματικής γνώσης</a:t>
            </a:r>
            <a:r>
              <a:rPr lang="el-GR" sz="3200" dirty="0" smtClean="0"/>
              <a:t>; (1/2)</a:t>
            </a:r>
            <a:endParaRPr lang="el-GR" sz="3200" dirty="0"/>
          </a:p>
        </p:txBody>
      </p:sp>
      <p:sp>
        <p:nvSpPr>
          <p:cNvPr id="3" name="Θέση περιεχομένου 2"/>
          <p:cNvSpPr>
            <a:spLocks noGrp="1"/>
          </p:cNvSpPr>
          <p:nvPr>
            <p:ph idx="1"/>
          </p:nvPr>
        </p:nvSpPr>
        <p:spPr/>
        <p:txBody>
          <a:bodyPr>
            <a:normAutofit fontScale="92500"/>
          </a:bodyPr>
          <a:lstStyle/>
          <a:p>
            <a:r>
              <a:rPr lang="el-GR" altLang="el-GR" dirty="0"/>
              <a:t>Μέσα από τη</a:t>
            </a:r>
            <a:r>
              <a:rPr lang="en-US" altLang="el-GR" dirty="0"/>
              <a:t> </a:t>
            </a:r>
            <a:r>
              <a:rPr lang="el-GR" altLang="el-GR" dirty="0"/>
              <a:t>χρήση κατάλληλων προβλημάτων</a:t>
            </a:r>
          </a:p>
          <a:p>
            <a:pPr lvl="1"/>
            <a:r>
              <a:rPr lang="el-GR" altLang="el-GR" dirty="0"/>
              <a:t>«ανοικτά» προβλήματα –διερευνήσεις</a:t>
            </a:r>
          </a:p>
          <a:p>
            <a:pPr lvl="1"/>
            <a:r>
              <a:rPr lang="el-GR" altLang="el-GR" dirty="0"/>
              <a:t>Θέση προβλημάτων από τους ίδιους τους μαθητές</a:t>
            </a:r>
          </a:p>
          <a:p>
            <a:pPr lvl="1"/>
            <a:r>
              <a:rPr lang="el-GR" altLang="el-GR" dirty="0"/>
              <a:t>Πραγματικές καταστάσεις – </a:t>
            </a:r>
            <a:r>
              <a:rPr lang="el-GR" altLang="el-GR" dirty="0" err="1"/>
              <a:t>Μαθηματικοποίηση</a:t>
            </a:r>
            <a:endParaRPr lang="el-GR" altLang="el-GR" dirty="0"/>
          </a:p>
          <a:p>
            <a:r>
              <a:rPr lang="el-GR" altLang="el-GR" dirty="0"/>
              <a:t>Μέσα από  κατάλληλη επικοινωνία στην τάξη</a:t>
            </a:r>
          </a:p>
          <a:p>
            <a:pPr lvl="1"/>
            <a:r>
              <a:rPr lang="el-GR" altLang="el-GR" dirty="0"/>
              <a:t>Ενθάρρυνση επιχειρηματολογίας – αιτιολόγησης</a:t>
            </a:r>
          </a:p>
          <a:p>
            <a:pPr lvl="1"/>
            <a:r>
              <a:rPr lang="el-GR" altLang="el-GR" dirty="0"/>
              <a:t>Διαπραγμάτευση του μαθηματικού νοήματος</a:t>
            </a:r>
          </a:p>
        </p:txBody>
      </p:sp>
    </p:spTree>
    <p:extLst>
      <p:ext uri="{BB962C8B-B14F-4D97-AF65-F5344CB8AC3E}">
        <p14:creationId xmlns:p14="http://schemas.microsoft.com/office/powerpoint/2010/main" val="2557559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Πως προκαλούνται τα ποιοτικά αυτά χαρακτηριστικά της μαθηματικής γνώσης; </a:t>
            </a:r>
            <a:r>
              <a:rPr lang="el-GR" sz="3200" dirty="0" smtClean="0"/>
              <a:t>(2/2</a:t>
            </a:r>
            <a:r>
              <a:rPr lang="el-GR" sz="3200" dirty="0"/>
              <a:t>)</a:t>
            </a:r>
          </a:p>
        </p:txBody>
      </p:sp>
      <p:sp>
        <p:nvSpPr>
          <p:cNvPr id="3" name="Θέση περιεχομένου 2"/>
          <p:cNvSpPr>
            <a:spLocks noGrp="1"/>
          </p:cNvSpPr>
          <p:nvPr>
            <p:ph idx="1"/>
          </p:nvPr>
        </p:nvSpPr>
        <p:spPr/>
        <p:txBody>
          <a:bodyPr>
            <a:normAutofit/>
          </a:bodyPr>
          <a:lstStyle/>
          <a:p>
            <a:r>
              <a:rPr lang="el-GR" altLang="el-GR" dirty="0"/>
              <a:t>Μέσα από την εστίαση στον ίδιο το μαθητή</a:t>
            </a:r>
          </a:p>
          <a:p>
            <a:pPr lvl="1"/>
            <a:r>
              <a:rPr lang="el-GR" altLang="el-GR" dirty="0"/>
              <a:t>Γνωστικές διαστάσεις – Σκέψεις</a:t>
            </a:r>
          </a:p>
          <a:p>
            <a:pPr lvl="1"/>
            <a:r>
              <a:rPr lang="el-GR" altLang="el-GR" dirty="0"/>
              <a:t>Συναισθηματικές</a:t>
            </a:r>
          </a:p>
          <a:p>
            <a:pPr lvl="1"/>
            <a:endParaRPr lang="el-GR" altLang="el-GR" dirty="0"/>
          </a:p>
          <a:p>
            <a:r>
              <a:rPr lang="el-GR" altLang="el-GR" dirty="0"/>
              <a:t>Ο συνδυασμός των παραπάνω μπορούν να δημιουργήσουν μια μαθηματική πρόκληση στην τάξη που να έχει νόημα για τον ίδιο το μαθητή</a:t>
            </a:r>
          </a:p>
        </p:txBody>
      </p:sp>
    </p:spTree>
    <p:extLst>
      <p:ext uri="{BB962C8B-B14F-4D97-AF65-F5344CB8AC3E}">
        <p14:creationId xmlns:p14="http://schemas.microsoft.com/office/powerpoint/2010/main" val="4133248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Πλαίσιο ανάλυσης της διδασκαλίας </a:t>
            </a:r>
            <a:endParaRPr lang="el-GR" dirty="0"/>
          </a:p>
        </p:txBody>
      </p:sp>
      <p:sp>
        <p:nvSpPr>
          <p:cNvPr id="6" name="2 - Θέση περιεχομένου"/>
          <p:cNvSpPr>
            <a:spLocks noGrp="1"/>
          </p:cNvSpPr>
          <p:nvPr>
            <p:ph idx="1"/>
          </p:nvPr>
        </p:nvSpPr>
        <p:spPr>
          <a:xfrm>
            <a:off x="539552" y="1484784"/>
            <a:ext cx="8229600" cy="4324350"/>
          </a:xfrm>
        </p:spPr>
        <p:txBody>
          <a:bodyPr/>
          <a:lstStyle/>
          <a:p>
            <a:pPr eaLnBrk="1" hangingPunct="1"/>
            <a:r>
              <a:rPr lang="el-GR" altLang="el-GR" dirty="0" smtClean="0"/>
              <a:t>  		Διαχείριση της μάθησης</a:t>
            </a:r>
          </a:p>
          <a:p>
            <a:pPr eaLnBrk="1" hangingPunct="1"/>
            <a:endParaRPr lang="el-GR" altLang="el-GR" dirty="0" smtClean="0"/>
          </a:p>
          <a:p>
            <a:pPr eaLnBrk="1" hangingPunct="1"/>
            <a:endParaRPr lang="el-GR" altLang="el-GR" dirty="0" smtClean="0"/>
          </a:p>
          <a:p>
            <a:pPr eaLnBrk="1" hangingPunct="1"/>
            <a:endParaRPr lang="el-GR" altLang="el-GR" dirty="0" smtClean="0"/>
          </a:p>
          <a:p>
            <a:pPr eaLnBrk="1" hangingPunct="1"/>
            <a:r>
              <a:rPr lang="el-GR" altLang="el-GR" dirty="0" smtClean="0"/>
              <a:t>Ευαισθησία				Μαθηματική</a:t>
            </a:r>
          </a:p>
          <a:p>
            <a:pPr eaLnBrk="1" hangingPunct="1"/>
            <a:r>
              <a:rPr lang="el-GR" altLang="el-GR" dirty="0" smtClean="0"/>
              <a:t>στους μαθητές			πρόκληση</a:t>
            </a:r>
          </a:p>
        </p:txBody>
      </p:sp>
      <p:cxnSp>
        <p:nvCxnSpPr>
          <p:cNvPr id="7" name="4 - Ευθύγραμμο βέλος σύνδεσης"/>
          <p:cNvCxnSpPr/>
          <p:nvPr/>
        </p:nvCxnSpPr>
        <p:spPr>
          <a:xfrm rot="5400000">
            <a:off x="2487761" y="2312591"/>
            <a:ext cx="1571625" cy="1428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6 - Ευθύγραμμο βέλος σύνδεσης"/>
          <p:cNvCxnSpPr/>
          <p:nvPr/>
        </p:nvCxnSpPr>
        <p:spPr>
          <a:xfrm>
            <a:off x="4453434" y="2235559"/>
            <a:ext cx="1630734" cy="169749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3131840" y="4293096"/>
            <a:ext cx="2643188"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63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Παράδειγμα 1</a:t>
            </a:r>
            <a:endParaRPr lang="el-GR" dirty="0"/>
          </a:p>
        </p:txBody>
      </p:sp>
      <p:sp>
        <p:nvSpPr>
          <p:cNvPr id="3" name="Θέση περιεχομένου 2"/>
          <p:cNvSpPr>
            <a:spLocks noGrp="1"/>
          </p:cNvSpPr>
          <p:nvPr>
            <p:ph idx="1"/>
          </p:nvPr>
        </p:nvSpPr>
        <p:spPr/>
        <p:txBody>
          <a:bodyPr>
            <a:normAutofit/>
          </a:bodyPr>
          <a:lstStyle/>
          <a:p>
            <a:r>
              <a:rPr lang="el-GR" altLang="el-GR" sz="2800" dirty="0"/>
              <a:t>Τάξη: Μαθητές σε μια τάξη αντίστοιχη με Γ΄ Γυμνασίου στην Αγγλία</a:t>
            </a:r>
          </a:p>
          <a:p>
            <a:r>
              <a:rPr lang="el-GR" altLang="el-GR" sz="2800" dirty="0"/>
              <a:t>Δραστηριότητα: Οι μαθητές μοιράζονται σε ομάδες 4-5 μαθητών. Τους δίνεται τετραγωνισμένο χαρτί, χαρτόνι και ένα φύλλο εργασίας που περιγράφει ένα πρόβλημα να σχεδιάσουν ένα κουτί που να περιέχει 48 κύβους πλευράς 2 </a:t>
            </a:r>
            <a:r>
              <a:rPr lang="en-US" altLang="el-GR" sz="2800" dirty="0"/>
              <a:t>cm</a:t>
            </a:r>
            <a:r>
              <a:rPr lang="el-GR" altLang="el-GR" sz="2800" dirty="0"/>
              <a:t> χρησιμοποιώντας όσο το δυνατόν λιγότερο χαρτόνι.</a:t>
            </a:r>
          </a:p>
        </p:txBody>
      </p:sp>
    </p:spTree>
    <p:extLst>
      <p:ext uri="{BB962C8B-B14F-4D97-AF65-F5344CB8AC3E}">
        <p14:creationId xmlns:p14="http://schemas.microsoft.com/office/powerpoint/2010/main" val="15538652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χαρακτηριστικά έχει η δραστηριότητα;</a:t>
            </a:r>
          </a:p>
        </p:txBody>
      </p:sp>
      <p:sp>
        <p:nvSpPr>
          <p:cNvPr id="3" name="Θέση περιεχομένου 2"/>
          <p:cNvSpPr>
            <a:spLocks noGrp="1"/>
          </p:cNvSpPr>
          <p:nvPr>
            <p:ph idx="1"/>
          </p:nvPr>
        </p:nvSpPr>
        <p:spPr/>
        <p:txBody>
          <a:bodyPr>
            <a:normAutofit/>
          </a:bodyPr>
          <a:lstStyle/>
          <a:p>
            <a:r>
              <a:rPr lang="el-GR" altLang="el-GR" sz="2800" dirty="0"/>
              <a:t>Επιτρέπει τον πειραματισμό των μαθητών και τη δημιουργία εικασίας</a:t>
            </a:r>
          </a:p>
          <a:p>
            <a:r>
              <a:rPr lang="el-GR" altLang="el-GR" sz="2800" dirty="0"/>
              <a:t>Απαιτεί υπολογιστικές και εννοιολογικές δεξιότητες</a:t>
            </a:r>
          </a:p>
          <a:p>
            <a:r>
              <a:rPr lang="el-GR" altLang="el-GR" sz="2800" dirty="0"/>
              <a:t>Στοχεύει στη διερεύνηση σχέσεων</a:t>
            </a:r>
          </a:p>
          <a:p>
            <a:r>
              <a:rPr lang="el-GR" altLang="el-GR" sz="2800" dirty="0"/>
              <a:t>Ενθαρρύνει τη σύνδεση αναπαραστάσεων</a:t>
            </a:r>
          </a:p>
          <a:p>
            <a:r>
              <a:rPr lang="el-GR" altLang="el-GR" sz="2800" dirty="0"/>
              <a:t>Η δραστηριότητα δύνανται να προκαλέσει μαθηματικά τους μαθητές</a:t>
            </a:r>
          </a:p>
        </p:txBody>
      </p:sp>
    </p:spTree>
    <p:extLst>
      <p:ext uri="{BB962C8B-B14F-4D97-AF65-F5344CB8AC3E}">
        <p14:creationId xmlns:p14="http://schemas.microsoft.com/office/powerpoint/2010/main" val="20840009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Επεισόδιο 1: Η μαθηματική πρόκληση συνυπάρχει με την ευαισθησία στους </a:t>
            </a:r>
            <a:r>
              <a:rPr lang="el-GR" sz="3200" dirty="0" smtClean="0"/>
              <a:t>μαθητές</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Η εκπαιδευτικός συζητά με δύο μαθητές. Οι μαθητές έχουν φτιάξει δύο κατασκευές. Ο </a:t>
            </a:r>
            <a:r>
              <a:rPr lang="el-GR" altLang="el-GR" sz="2800" dirty="0" err="1"/>
              <a:t>Τόμ</a:t>
            </a:r>
            <a:r>
              <a:rPr lang="el-GR" altLang="el-GR" sz="2800" dirty="0"/>
              <a:t> έχει 48 κύβους σε μια γραμμή. Ο Στιούαρτ έχει φτιάξει ένα παραλληλεπίπεδο 2</a:t>
            </a:r>
            <a:r>
              <a:rPr lang="en-US" altLang="el-GR" sz="2800" dirty="0"/>
              <a:t>x4x6 </a:t>
            </a:r>
            <a:r>
              <a:rPr lang="el-GR" altLang="el-GR" sz="2800" dirty="0"/>
              <a:t>κύβων. Έχουν φτιάξει τα αναπτύγματα τους και έχουν υπολογίσει το εμβαδόν της επιφάνειας τους </a:t>
            </a:r>
          </a:p>
        </p:txBody>
      </p:sp>
    </p:spTree>
    <p:extLst>
      <p:ext uri="{BB962C8B-B14F-4D97-AF65-F5344CB8AC3E}">
        <p14:creationId xmlns:p14="http://schemas.microsoft.com/office/powerpoint/2010/main" val="4727211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Απόσπασμα </a:t>
            </a:r>
            <a:r>
              <a:rPr lang="el-GR" altLang="el-GR" dirty="0" smtClean="0"/>
              <a:t>συζήτησης (1/2)</a:t>
            </a:r>
            <a:endParaRPr lang="el-GR" dirty="0"/>
          </a:p>
        </p:txBody>
      </p:sp>
      <p:sp>
        <p:nvSpPr>
          <p:cNvPr id="3" name="Θέση περιεχομένου 2"/>
          <p:cNvSpPr>
            <a:spLocks noGrp="1"/>
          </p:cNvSpPr>
          <p:nvPr>
            <p:ph idx="1"/>
          </p:nvPr>
        </p:nvSpPr>
        <p:spPr/>
        <p:txBody>
          <a:bodyPr>
            <a:normAutofit fontScale="85000" lnSpcReduction="10000"/>
          </a:bodyPr>
          <a:lstStyle/>
          <a:p>
            <a:pPr marL="566928" indent="-457200">
              <a:defRPr/>
            </a:pPr>
            <a:r>
              <a:rPr lang="el-GR" sz="2800" dirty="0"/>
              <a:t>(στον Τομ) Μπράβο, πολύ καλά. Εντάξει. Αλλά αν τους βάλουμε όλους με αυτόν τον τρόπο, θα είναι περισσότερο το χαρτόνι, το δικό σου ανάπτυγμα είναι 776 τ. εκ και του Στιούαρτ είναι μόνο 353 τ.εκ. </a:t>
            </a:r>
            <a:r>
              <a:rPr lang="el-GR" sz="2800" b="1" dirty="0"/>
              <a:t>Τώρα θέλω να σκεφτείτε γιατί του Στιούαρτ είναι λιγότερο.</a:t>
            </a:r>
            <a:endParaRPr lang="el-GR" sz="2800" b="1" u="sng" dirty="0"/>
          </a:p>
          <a:p>
            <a:pPr marL="365760" indent="-256032">
              <a:defRPr/>
            </a:pPr>
            <a:r>
              <a:rPr lang="el-GR" sz="2800" dirty="0"/>
              <a:t>2. Σ.	Γιατί το δικό μου είναι ψηλότερο και φαρδύτερο</a:t>
            </a:r>
            <a:endParaRPr lang="el-GR" sz="2800" u="sng" dirty="0"/>
          </a:p>
          <a:p>
            <a:pPr marL="365760" indent="-256032">
              <a:defRPr/>
            </a:pPr>
            <a:r>
              <a:rPr lang="el-GR" sz="2800" dirty="0"/>
              <a:t>3. Τ.	Είναι πιο εύκολο να χωρέσει στο </a:t>
            </a:r>
            <a:r>
              <a:rPr lang="el-GR" sz="2800" dirty="0" err="1"/>
              <a:t>τρόλλευ</a:t>
            </a:r>
            <a:r>
              <a:rPr lang="el-GR" sz="2800" dirty="0"/>
              <a:t> του σούπερ </a:t>
            </a:r>
            <a:r>
              <a:rPr lang="el-GR" sz="2800" dirty="0" err="1"/>
              <a:t>μάρκετ</a:t>
            </a:r>
            <a:endParaRPr lang="el-GR" sz="2800" u="sng" dirty="0"/>
          </a:p>
          <a:p>
            <a:pPr marL="365760" indent="-256032">
              <a:defRPr/>
            </a:pPr>
            <a:r>
              <a:rPr lang="el-GR" sz="2800" dirty="0"/>
              <a:t>4. Δ.	Είναι πιο εύκολο να χωρέσει στο </a:t>
            </a:r>
            <a:r>
              <a:rPr lang="el-GR" sz="2800" dirty="0" err="1"/>
              <a:t>τρόλλευ</a:t>
            </a:r>
            <a:r>
              <a:rPr lang="el-GR" sz="2800" dirty="0"/>
              <a:t>, ναι.</a:t>
            </a:r>
            <a:endParaRPr lang="en-US" sz="2800" dirty="0"/>
          </a:p>
          <a:p>
            <a:pPr marL="365760" indent="-256032">
              <a:defRPr/>
            </a:pPr>
            <a:r>
              <a:rPr lang="el-GR" sz="2800" dirty="0"/>
              <a:t>5. Σ.	Γιατί το δικό μου έχει πιο μεγάλο ύψος και πλάτος από του Τομ</a:t>
            </a:r>
            <a:endParaRPr lang="el-GR" sz="2800" u="sng" dirty="0"/>
          </a:p>
        </p:txBody>
      </p:sp>
    </p:spTree>
    <p:extLst>
      <p:ext uri="{BB962C8B-B14F-4D97-AF65-F5344CB8AC3E}">
        <p14:creationId xmlns:p14="http://schemas.microsoft.com/office/powerpoint/2010/main" val="2641752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Απόσπασμα συζήτησης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fontScale="92500"/>
          </a:bodyPr>
          <a:lstStyle/>
          <a:p>
            <a:pPr marL="365760" indent="-256032">
              <a:defRPr/>
            </a:pPr>
            <a:r>
              <a:rPr lang="el-GR" sz="2800" dirty="0"/>
              <a:t>6. Δ. Σωστά, έτσι θα είναι… είναι φτιαγμένο..</a:t>
            </a:r>
            <a:endParaRPr lang="el-GR" sz="2800" u="sng" dirty="0"/>
          </a:p>
          <a:p>
            <a:pPr marL="365760" indent="-256032">
              <a:defRPr/>
            </a:pPr>
            <a:r>
              <a:rPr lang="el-GR" sz="2800" dirty="0"/>
              <a:t>7. Σ.	Πιο κοντό</a:t>
            </a:r>
            <a:endParaRPr lang="el-GR" sz="2800" u="sng" dirty="0"/>
          </a:p>
          <a:p>
            <a:pPr marL="365760" indent="-256032">
              <a:defRPr/>
            </a:pPr>
            <a:r>
              <a:rPr lang="el-GR" sz="2800" dirty="0"/>
              <a:t>8. Δ.	Πιο κοντό</a:t>
            </a:r>
            <a:endParaRPr lang="el-GR" sz="2800" u="sng" dirty="0"/>
          </a:p>
          <a:p>
            <a:pPr marL="365760" indent="-256032">
              <a:defRPr/>
            </a:pPr>
            <a:r>
              <a:rPr lang="el-GR" sz="2800" dirty="0"/>
              <a:t>9. Σ. Πιο συμπαγές</a:t>
            </a:r>
            <a:endParaRPr lang="el-GR" sz="2800" u="sng" dirty="0"/>
          </a:p>
          <a:p>
            <a:pPr marL="365760" indent="-256032">
              <a:defRPr/>
            </a:pPr>
            <a:r>
              <a:rPr lang="el-GR" sz="2800" dirty="0"/>
              <a:t>10.Δ.</a:t>
            </a:r>
            <a:r>
              <a:rPr lang="en-US" sz="2800" dirty="0"/>
              <a:t> </a:t>
            </a:r>
            <a:r>
              <a:rPr lang="el-GR" sz="2800" dirty="0"/>
              <a:t>Σωστά. Συμπαγές, μπράβο. </a:t>
            </a:r>
            <a:r>
              <a:rPr lang="el-GR" sz="2800" b="1" dirty="0"/>
              <a:t>Είναι το μοντέλο που έχει φτιάξει ο Στιούαρτ το πιο συμπαγές που μπορεί να φτιαχτεί, ή υπάρχει κάτι καλύτερο; </a:t>
            </a:r>
            <a:r>
              <a:rPr lang="el-GR" sz="2800" dirty="0"/>
              <a:t>Λοιπόν, δεν ξέρω. Ας κοιτάξουμε τι έχουν κάνει ο Τζέιμς και ο Τζον να δούμε αν έχουν κάνει κάτι καλύτερο</a:t>
            </a:r>
          </a:p>
        </p:txBody>
      </p:sp>
    </p:spTree>
    <p:extLst>
      <p:ext uri="{BB962C8B-B14F-4D97-AF65-F5344CB8AC3E}">
        <p14:creationId xmlns:p14="http://schemas.microsoft.com/office/powerpoint/2010/main" val="3041912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altLang="el-GR" dirty="0"/>
              <a:t>Διδακτική Μαθηματικών ΙΙ</a:t>
            </a:r>
            <a:endParaRPr lang="el-GR" dirty="0"/>
          </a:p>
        </p:txBody>
      </p:sp>
      <p:sp>
        <p:nvSpPr>
          <p:cNvPr id="5" name="Υπότιτλος 4"/>
          <p:cNvSpPr>
            <a:spLocks noGrp="1"/>
          </p:cNvSpPr>
          <p:nvPr>
            <p:ph type="subTitle" idx="1"/>
          </p:nvPr>
        </p:nvSpPr>
        <p:spPr/>
        <p:txBody>
          <a:bodyPr/>
          <a:lstStyle/>
          <a:p>
            <a:r>
              <a:rPr lang="el-GR" altLang="el-GR" dirty="0"/>
              <a:t>Δέσποινα Πόταρη</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Η μαθηματική </a:t>
            </a:r>
            <a:r>
              <a:rPr lang="el-GR" altLang="el-GR" dirty="0" smtClean="0"/>
              <a:t>πρόκληση (1/2)</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μαθηματική πρόκληση εκφράζεται μέσα από την ερώτηση για αιτιολόγηση</a:t>
            </a:r>
          </a:p>
          <a:p>
            <a:r>
              <a:rPr lang="el-GR" altLang="el-GR" sz="2800" dirty="0"/>
              <a:t>Στηρίζεται στο τι οι μαθητές έχουν κάνει οπότε έχει νόημα</a:t>
            </a:r>
          </a:p>
          <a:p>
            <a:r>
              <a:rPr lang="el-GR" altLang="el-GR" sz="2800" dirty="0"/>
              <a:t>Έχει αποτέλεσμα καθώς οι μαθητές βλέπουν σε ένα διαισθητικό επίπεδο τη σχέση των διαστάσεων που μας δίνουν το ελάχιστο εμβαδόν</a:t>
            </a:r>
          </a:p>
        </p:txBody>
      </p:sp>
    </p:spTree>
    <p:extLst>
      <p:ext uri="{BB962C8B-B14F-4D97-AF65-F5344CB8AC3E}">
        <p14:creationId xmlns:p14="http://schemas.microsoft.com/office/powerpoint/2010/main" val="20364182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Η μαθηματική πρόκληση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μαθηματική πρόκληση επεκτείνεται </a:t>
            </a:r>
          </a:p>
          <a:p>
            <a:r>
              <a:rPr lang="el-GR" altLang="el-GR" sz="2800" dirty="0"/>
              <a:t>Η μαθηματική πρόκληση στηρίζεται στην ενθάρρυνση των μαθητών</a:t>
            </a:r>
          </a:p>
          <a:p>
            <a:r>
              <a:rPr lang="el-GR" altLang="el-GR" sz="2800" dirty="0"/>
              <a:t>Η μαθηματική πρόκληση μεταφέρεται από το ατομικό επίπεδο στο επίπεδο της τάξης.</a:t>
            </a:r>
          </a:p>
          <a:p>
            <a:endParaRPr lang="el-GR" altLang="el-GR" sz="2800" dirty="0"/>
          </a:p>
          <a:p>
            <a:r>
              <a:rPr lang="el-GR" altLang="el-GR" sz="2400" dirty="0"/>
              <a:t>Μαθηματική πρόκληση 		Ευαισθησία στους μαθητές</a:t>
            </a:r>
          </a:p>
        </p:txBody>
      </p:sp>
      <p:cxnSp>
        <p:nvCxnSpPr>
          <p:cNvPr id="4" name="4 - Ευθύγραμμο βέλος σύνδεσης"/>
          <p:cNvCxnSpPr/>
          <p:nvPr/>
        </p:nvCxnSpPr>
        <p:spPr>
          <a:xfrm>
            <a:off x="3995936" y="5011588"/>
            <a:ext cx="928687"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2077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Παράδειγμα 2</a:t>
            </a:r>
            <a:endParaRPr lang="el-GR" dirty="0"/>
          </a:p>
        </p:txBody>
      </p:sp>
      <p:sp>
        <p:nvSpPr>
          <p:cNvPr id="3" name="Θέση περιεχομένου 2"/>
          <p:cNvSpPr>
            <a:spLocks noGrp="1"/>
          </p:cNvSpPr>
          <p:nvPr>
            <p:ph idx="1"/>
          </p:nvPr>
        </p:nvSpPr>
        <p:spPr/>
        <p:txBody>
          <a:bodyPr>
            <a:normAutofit/>
          </a:bodyPr>
          <a:lstStyle/>
          <a:p>
            <a:r>
              <a:rPr lang="el-GR" altLang="el-GR" sz="2800" dirty="0"/>
              <a:t>Πλαίσιο: Η μελέτη της διδασκαλίας της Ανάλυσης στην τάξη. Τάξη: </a:t>
            </a:r>
            <a:r>
              <a:rPr lang="en-US" altLang="el-GR" sz="2800" dirty="0"/>
              <a:t>B</a:t>
            </a:r>
            <a:r>
              <a:rPr lang="el-GR" altLang="el-GR" sz="2800" dirty="0"/>
              <a:t>΄ Λυκείου</a:t>
            </a:r>
            <a:r>
              <a:rPr lang="en-US" altLang="el-GR" sz="2800" dirty="0"/>
              <a:t>, </a:t>
            </a:r>
            <a:r>
              <a:rPr lang="el-GR" altLang="el-GR" sz="2800" dirty="0"/>
              <a:t>Θετική Κατεύθυνση, Κύπρος</a:t>
            </a:r>
          </a:p>
        </p:txBody>
      </p:sp>
    </p:spTree>
    <p:extLst>
      <p:ext uri="{BB962C8B-B14F-4D97-AF65-F5344CB8AC3E}">
        <p14:creationId xmlns:p14="http://schemas.microsoft.com/office/powerpoint/2010/main" val="2164936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Εισαγωγή της έννοιας της συνέχειας</a:t>
            </a:r>
          </a:p>
        </p:txBody>
      </p:sp>
      <p:sp>
        <p:nvSpPr>
          <p:cNvPr id="3" name="Θέση περιεχομένου 2"/>
          <p:cNvSpPr>
            <a:spLocks noGrp="1"/>
          </p:cNvSpPr>
          <p:nvPr>
            <p:ph idx="1"/>
          </p:nvPr>
        </p:nvSpPr>
        <p:spPr/>
        <p:txBody>
          <a:bodyPr>
            <a:normAutofit fontScale="85000" lnSpcReduction="20000"/>
          </a:bodyPr>
          <a:lstStyle/>
          <a:p>
            <a:pPr marL="365760" indent="-256032">
              <a:buFont typeface="Georgia"/>
              <a:buChar char="•"/>
              <a:defRPr/>
            </a:pPr>
            <a:r>
              <a:rPr lang="el-GR" sz="2800" dirty="0"/>
              <a:t>Η καθηγήτρια εισάγει στην έννοια της συνέχειας μέσα από μια διαισθητική προσέγγιση . Δίνει στους μαθητές φύλλο εργασίας με διάφορες δραστηριότητες.</a:t>
            </a:r>
          </a:p>
          <a:p>
            <a:pPr marL="365760" indent="-256032">
              <a:buFont typeface="Georgia"/>
              <a:buChar char="•"/>
              <a:defRPr/>
            </a:pPr>
            <a:r>
              <a:rPr lang="el-GR" sz="2800" dirty="0"/>
              <a:t>Δραστηριότητα 1: Να σχεδιάσουν οι μαθητές τη γραφική παράσταση μια συνάρτησης που συνδέει το ύψος ενός αεροπλάνου που μετακινείται από μια πόλη Α σε μια πόλη Β με το χρόνο.</a:t>
            </a:r>
          </a:p>
          <a:p>
            <a:pPr marL="365760" indent="-256032">
              <a:buFont typeface="Georgia"/>
              <a:buChar char="•"/>
              <a:defRPr/>
            </a:pPr>
            <a:r>
              <a:rPr lang="el-GR" sz="2800" dirty="0"/>
              <a:t>Δραστηριότητα 2: Να σχεδιάσουν τη γραφική παράσταση της συνάρτησης που συνδέει το κόστος ταχυδρόμησης ενός δέματος με το βάρος.</a:t>
            </a:r>
          </a:p>
          <a:p>
            <a:pPr marL="365760" indent="-256032">
              <a:buFont typeface="Georgia"/>
              <a:buChar char="•"/>
              <a:defRPr/>
            </a:pPr>
            <a:r>
              <a:rPr lang="el-GR" sz="2800" dirty="0"/>
              <a:t>Να συγκρίνουν τις δύο γραφικές παραστάσεις</a:t>
            </a:r>
          </a:p>
          <a:p>
            <a:pPr marL="365760" indent="-256032">
              <a:buFont typeface="Georgia"/>
              <a:buChar char="•"/>
              <a:defRPr/>
            </a:pPr>
            <a:r>
              <a:rPr lang="el-GR" sz="2800" dirty="0"/>
              <a:t>Εισαγωγή του όρου «συνέχεια», αναζήτηση του ορισμού από ένα κοινό λεξικό και της χρήσης του στην καθημερινή </a:t>
            </a:r>
            <a:r>
              <a:rPr lang="el-GR" sz="2800" dirty="0" smtClean="0"/>
              <a:t>ζωή</a:t>
            </a:r>
            <a:endParaRPr lang="el-GR" sz="2800" dirty="0"/>
          </a:p>
        </p:txBody>
      </p:sp>
    </p:spTree>
    <p:extLst>
      <p:ext uri="{BB962C8B-B14F-4D97-AF65-F5344CB8AC3E}">
        <p14:creationId xmlns:p14="http://schemas.microsoft.com/office/powerpoint/2010/main" val="2973497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Δραστηριότητα </a:t>
            </a:r>
            <a:r>
              <a:rPr lang="el-GR" altLang="el-GR" dirty="0" smtClean="0"/>
              <a:t>3 (1/4)</a:t>
            </a:r>
            <a:endParaRPr lang="el-GR" dirty="0"/>
          </a:p>
        </p:txBody>
      </p:sp>
      <p:sp>
        <p:nvSpPr>
          <p:cNvPr id="3" name="Θέση περιεχομένου 2"/>
          <p:cNvSpPr>
            <a:spLocks noGrp="1"/>
          </p:cNvSpPr>
          <p:nvPr>
            <p:ph idx="1"/>
          </p:nvPr>
        </p:nvSpPr>
        <p:spPr/>
        <p:txBody>
          <a:bodyPr>
            <a:normAutofit/>
          </a:bodyPr>
          <a:lstStyle/>
          <a:p>
            <a:pPr>
              <a:buNone/>
            </a:pPr>
            <a:r>
              <a:rPr lang="el-GR" altLang="el-GR" sz="2800" dirty="0"/>
              <a:t>Η καθηγήτρια ζητά από τους μαθητές να συγκρίνουν τα παρακάτω διαγράμματα</a:t>
            </a:r>
          </a:p>
          <a:p>
            <a:pPr>
              <a:buNone/>
            </a:pPr>
            <a:r>
              <a:rPr lang="el-GR" altLang="el-GR" sz="2800" dirty="0"/>
              <a:t>    (α)			(β)			(</a:t>
            </a:r>
            <a:r>
              <a:rPr lang="en-US" altLang="el-GR" sz="2800" dirty="0"/>
              <a:t>c) </a:t>
            </a:r>
            <a:endParaRPr lang="el-GR" altLang="el-GR" sz="2800" dirty="0"/>
          </a:p>
          <a:p>
            <a:pPr>
              <a:buNone/>
            </a:pPr>
            <a:r>
              <a:rPr lang="el-GR" altLang="el-GR" sz="2800" dirty="0"/>
              <a:t>		 </a:t>
            </a:r>
          </a:p>
          <a:p>
            <a:pPr>
              <a:buNone/>
            </a:pPr>
            <a:endParaRPr lang="el-GR" altLang="el-GR" sz="2800" dirty="0"/>
          </a:p>
        </p:txBody>
      </p:sp>
      <p:pic>
        <p:nvPicPr>
          <p:cNvPr id="4" name="4 - Εικόν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829" y="3296692"/>
            <a:ext cx="2357437" cy="278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5 - Εικόνα"/>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3299422"/>
            <a:ext cx="2500312"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7 - Εικόνα"/>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8939" y="3221534"/>
            <a:ext cx="2428875"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40996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Δραστηριότητα 3 </a:t>
            </a:r>
            <a:r>
              <a:rPr lang="el-GR" altLang="el-GR" dirty="0" smtClean="0"/>
              <a:t>(2/4</a:t>
            </a:r>
            <a:r>
              <a:rPr lang="el-GR" altLang="el-GR" dirty="0"/>
              <a:t>)</a:t>
            </a:r>
            <a:endParaRPr lang="el-GR" dirty="0"/>
          </a:p>
        </p:txBody>
      </p:sp>
      <p:sp>
        <p:nvSpPr>
          <p:cNvPr id="3" name="Θέση περιεχομένου 2"/>
          <p:cNvSpPr>
            <a:spLocks noGrp="1"/>
          </p:cNvSpPr>
          <p:nvPr>
            <p:ph idx="1"/>
          </p:nvPr>
        </p:nvSpPr>
        <p:spPr/>
        <p:txBody>
          <a:bodyPr>
            <a:normAutofit lnSpcReduction="10000"/>
          </a:bodyPr>
          <a:lstStyle/>
          <a:p>
            <a:r>
              <a:rPr lang="en-US" altLang="el-GR" dirty="0"/>
              <a:t>H </a:t>
            </a:r>
            <a:r>
              <a:rPr lang="el-GR" altLang="el-GR" dirty="0"/>
              <a:t>συζήτηση επικεντρώνεται στις γραφικές παραστάσεις β και </a:t>
            </a:r>
            <a:r>
              <a:rPr lang="en-US" altLang="el-GR" dirty="0"/>
              <a:t>c</a:t>
            </a:r>
            <a:r>
              <a:rPr lang="el-GR" altLang="el-GR" dirty="0"/>
              <a:t>.</a:t>
            </a:r>
          </a:p>
          <a:p>
            <a:pPr lvl="1"/>
            <a:r>
              <a:rPr lang="el-GR" altLang="el-GR" sz="2400" dirty="0" err="1"/>
              <a:t>Εκπ</a:t>
            </a:r>
            <a:r>
              <a:rPr lang="el-GR" altLang="el-GR" sz="2400" dirty="0"/>
              <a:t>.: Τι είναι το 3/2 για χ = 1;</a:t>
            </a:r>
          </a:p>
          <a:p>
            <a:pPr lvl="1">
              <a:buNone/>
            </a:pPr>
            <a:r>
              <a:rPr lang="el-GR" altLang="el-GR" sz="2400" dirty="0"/>
              <a:t>Η συζήτηση επικεντρώνεται στο όριο των συναρτήσεων στο β και </a:t>
            </a:r>
            <a:r>
              <a:rPr lang="en-US" altLang="el-GR" sz="2400" dirty="0"/>
              <a:t>c </a:t>
            </a:r>
            <a:r>
              <a:rPr lang="el-GR" altLang="el-GR" sz="2400" dirty="0"/>
              <a:t>όταν το χ      1.</a:t>
            </a:r>
          </a:p>
          <a:p>
            <a:pPr lvl="1"/>
            <a:r>
              <a:rPr lang="el-GR" altLang="el-GR" sz="2400" dirty="0"/>
              <a:t>Μ1: Το όριο είναι το 3/2.</a:t>
            </a:r>
          </a:p>
          <a:p>
            <a:pPr lvl="1"/>
            <a:r>
              <a:rPr lang="el-GR" altLang="el-GR" sz="2400" dirty="0"/>
              <a:t>Μ2 Γιατί να μην είναι το 2;</a:t>
            </a:r>
          </a:p>
          <a:p>
            <a:pPr lvl="1"/>
            <a:r>
              <a:rPr lang="el-GR" altLang="el-GR" sz="2400" dirty="0" err="1"/>
              <a:t>Εκπ</a:t>
            </a:r>
            <a:r>
              <a:rPr lang="el-GR" altLang="el-GR" sz="2400" dirty="0"/>
              <a:t>: Για το όριο δεν ενδιαφερόμαστε για την τιμή της συνάρτησης στο σημείο αλλά για τις τιμές της συνάρτησης κοντά στο σημείο.</a:t>
            </a:r>
          </a:p>
        </p:txBody>
      </p:sp>
    </p:spTree>
    <p:extLst>
      <p:ext uri="{BB962C8B-B14F-4D97-AF65-F5344CB8AC3E}">
        <p14:creationId xmlns:p14="http://schemas.microsoft.com/office/powerpoint/2010/main" val="6953989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Δραστηριότητα 3 </a:t>
            </a:r>
            <a:r>
              <a:rPr lang="el-GR" altLang="el-GR" dirty="0" smtClean="0"/>
              <a:t>(3/4</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Οι περισσότεροι μαθητές πιστεύουν ότι η συνάρτηση με γραφική παράσταση </a:t>
            </a:r>
            <a:r>
              <a:rPr lang="en-US" altLang="el-GR" sz="2800" dirty="0"/>
              <a:t>c </a:t>
            </a:r>
            <a:r>
              <a:rPr lang="el-GR" altLang="el-GR" sz="2800" dirty="0"/>
              <a:t>δεν είναι συνεχής. Ένας μαθητής διαφωνεί</a:t>
            </a:r>
          </a:p>
          <a:p>
            <a:r>
              <a:rPr lang="el-GR" altLang="el-GR" sz="2800" dirty="0"/>
              <a:t>Η καθηγήτρια σχεδιάζει μια γραφική παράσταση που ορίζεται σε δύο διαστήματα φανερά διαφορετικά μεταξύ τους.</a:t>
            </a:r>
          </a:p>
          <a:p>
            <a:r>
              <a:rPr lang="el-GR" altLang="el-GR" sz="2800" dirty="0"/>
              <a:t>Οι μαθητές αναγνωρίζουν τότε τη συνάρτηση ως συνεχή.</a:t>
            </a:r>
          </a:p>
        </p:txBody>
      </p:sp>
    </p:spTree>
    <p:extLst>
      <p:ext uri="{BB962C8B-B14F-4D97-AF65-F5344CB8AC3E}">
        <p14:creationId xmlns:p14="http://schemas.microsoft.com/office/powerpoint/2010/main" val="14503302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Δραστηριότητα 3 </a:t>
            </a:r>
            <a:r>
              <a:rPr lang="el-GR" altLang="el-GR" dirty="0" smtClean="0"/>
              <a:t>(4/4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altLang="el-GR" sz="2800" dirty="0"/>
              <a:t>Στους μαθητές ζητήθηκε να παρατηρήσουν τις τρεις γραφικές παραστάσεις και συσχετίζοντας το όριο της συνάρτησης στο σημείο </a:t>
            </a:r>
            <a:r>
              <a:rPr lang="el-GR" altLang="el-GR" sz="2800" dirty="0" err="1"/>
              <a:t>χο</a:t>
            </a:r>
            <a:r>
              <a:rPr lang="el-GR" altLang="el-GR" sz="2800" dirty="0"/>
              <a:t> και στην τιμή της να διατυπώσουν τον ορισμό της συνέχειας μιας συνάρτησης σε ένα σημείο.</a:t>
            </a:r>
            <a:endParaRPr lang="el-GR" sz="2800" dirty="0"/>
          </a:p>
        </p:txBody>
      </p:sp>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592" y="3940930"/>
            <a:ext cx="1872207" cy="2353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9816" y="3842501"/>
            <a:ext cx="2077300" cy="2475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5133" y="3773791"/>
            <a:ext cx="2202456" cy="261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48673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Ποια είναι τα χαρακτηριστικά της μαθηματικής πρόκλησης στη δεύτερη διδασκαλία</a:t>
            </a:r>
            <a:r>
              <a:rPr lang="el-GR" altLang="el-GR" sz="3200" dirty="0" smtClean="0"/>
              <a:t>; (1/2)</a:t>
            </a:r>
            <a:endParaRPr lang="el-GR" sz="3200" dirty="0"/>
          </a:p>
        </p:txBody>
      </p:sp>
      <p:sp>
        <p:nvSpPr>
          <p:cNvPr id="3" name="Θέση περιεχομένου 2"/>
          <p:cNvSpPr>
            <a:spLocks noGrp="1"/>
          </p:cNvSpPr>
          <p:nvPr>
            <p:ph idx="1"/>
          </p:nvPr>
        </p:nvSpPr>
        <p:spPr/>
        <p:txBody>
          <a:bodyPr>
            <a:normAutofit/>
          </a:bodyPr>
          <a:lstStyle/>
          <a:p>
            <a:r>
              <a:rPr lang="el-GR" altLang="el-GR" sz="2400" dirty="0"/>
              <a:t>Οι μαθητές εισάγονται στον τυπικό ορισμό μιας μαθηματικής έννοιας</a:t>
            </a:r>
          </a:p>
          <a:p>
            <a:pPr lvl="1"/>
            <a:r>
              <a:rPr lang="el-GR" altLang="el-GR" sz="2400" dirty="0"/>
              <a:t>Μέσα από πραγματικά προβλήματα</a:t>
            </a:r>
          </a:p>
          <a:p>
            <a:pPr lvl="1"/>
            <a:r>
              <a:rPr lang="el-GR" altLang="el-GR" sz="2400" dirty="0"/>
              <a:t>Μέσα από γλωσσική ανάλυση της έννοιας</a:t>
            </a:r>
          </a:p>
          <a:p>
            <a:pPr lvl="1"/>
            <a:r>
              <a:rPr lang="el-GR" altLang="el-GR" sz="2400" dirty="0"/>
              <a:t>Μέσα από ποικιλία διαφορετικών εικόνων</a:t>
            </a:r>
          </a:p>
          <a:p>
            <a:pPr lvl="1"/>
            <a:r>
              <a:rPr lang="el-GR" altLang="el-GR" sz="2400" dirty="0"/>
              <a:t>Μέσα από εικασίες που κάνουν οι ίδιοι</a:t>
            </a:r>
          </a:p>
          <a:p>
            <a:pPr lvl="1"/>
            <a:r>
              <a:rPr lang="el-GR" altLang="el-GR" sz="2400" dirty="0"/>
              <a:t>Μέσα από συνδέσεις που κάνουν</a:t>
            </a:r>
          </a:p>
          <a:p>
            <a:r>
              <a:rPr lang="el-GR" altLang="el-GR" sz="2400" dirty="0"/>
              <a:t>Ο τυπικός ορισμός στηρίζεται σε μια διαισθητική βάση που κτίζουν οι μαθητές γύρω από την έννοια </a:t>
            </a:r>
          </a:p>
        </p:txBody>
      </p:sp>
    </p:spTree>
    <p:extLst>
      <p:ext uri="{BB962C8B-B14F-4D97-AF65-F5344CB8AC3E}">
        <p14:creationId xmlns:p14="http://schemas.microsoft.com/office/powerpoint/2010/main" val="28059179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Ποια είναι τα χαρακτηριστικά της μαθηματικής πρόκλησης στη δεύτερη διδασκαλία; </a:t>
            </a:r>
            <a:r>
              <a:rPr lang="el-GR" altLang="el-GR" sz="3200" dirty="0" smtClean="0"/>
              <a:t>(2/2</a:t>
            </a:r>
            <a:r>
              <a:rPr lang="el-GR" altLang="el-GR" sz="3200" dirty="0"/>
              <a:t>)</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Στηρίζεται σ’ αυτό που οι μαθητές κάνουν και το επεκτείνει</a:t>
            </a:r>
          </a:p>
          <a:p>
            <a:r>
              <a:rPr lang="el-GR" altLang="el-GR" sz="2800" dirty="0"/>
              <a:t>Περιορίζει το μαθηματικό φορμαλισμό</a:t>
            </a:r>
          </a:p>
          <a:p>
            <a:r>
              <a:rPr lang="el-GR" altLang="el-GR" sz="2800" dirty="0"/>
              <a:t>Στοχεύει στο ξεπέρασμα των εννοιολογικών εμπόδιων που έχουν οι μαθητές </a:t>
            </a:r>
          </a:p>
          <a:p>
            <a:r>
              <a:rPr lang="el-GR" altLang="el-GR" sz="2800" dirty="0"/>
              <a:t>Δημιουργεί κίνητρα για τους μαθητές</a:t>
            </a:r>
          </a:p>
          <a:p>
            <a:r>
              <a:rPr lang="el-GR" altLang="el-GR" sz="2800" dirty="0"/>
              <a:t>Μαθηματική πρόκληση        Ευαισθησία στους μαθητές</a:t>
            </a:r>
          </a:p>
        </p:txBody>
      </p:sp>
      <p:cxnSp>
        <p:nvCxnSpPr>
          <p:cNvPr id="4" name="4 - Ευθύγραμμο βέλος σύνδεσης"/>
          <p:cNvCxnSpPr/>
          <p:nvPr/>
        </p:nvCxnSpPr>
        <p:spPr>
          <a:xfrm>
            <a:off x="4359970" y="5013176"/>
            <a:ext cx="500062"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980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Τι είναι μαθηματική πρόκληση;</a:t>
            </a:r>
            <a:endParaRPr lang="el-GR" dirty="0"/>
          </a:p>
        </p:txBody>
      </p:sp>
      <p:sp>
        <p:nvSpPr>
          <p:cNvPr id="5" name="Θέση περιεχομένου 4"/>
          <p:cNvSpPr>
            <a:spLocks noGrp="1"/>
          </p:cNvSpPr>
          <p:nvPr>
            <p:ph idx="1"/>
          </p:nvPr>
        </p:nvSpPr>
        <p:spPr/>
        <p:txBody>
          <a:bodyPr>
            <a:noAutofit/>
          </a:bodyPr>
          <a:lstStyle/>
          <a:p>
            <a:r>
              <a:rPr lang="el-GR" altLang="el-GR" sz="2800" dirty="0"/>
              <a:t>Με τον όρο περιγράφονται οι προκλήσεις που δίνονται στο μαθητή ώστε να εμπλακεί στη μαθηματική δραστηριότητα και στην ανάπτυξη της μαθηματικής σκέψης.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Τι χρειάζεται ο εκπαιδευτικός για να κάνει τη μαθηματική πρόκληση δική τους; </a:t>
            </a:r>
            <a:endParaRPr lang="el-GR" sz="3200" dirty="0"/>
          </a:p>
        </p:txBody>
      </p:sp>
      <p:sp>
        <p:nvSpPr>
          <p:cNvPr id="3" name="Θέση περιεχομένου 2"/>
          <p:cNvSpPr>
            <a:spLocks noGrp="1"/>
          </p:cNvSpPr>
          <p:nvPr>
            <p:ph idx="1"/>
          </p:nvPr>
        </p:nvSpPr>
        <p:spPr/>
        <p:txBody>
          <a:bodyPr>
            <a:normAutofit/>
          </a:bodyPr>
          <a:lstStyle/>
          <a:p>
            <a:r>
              <a:rPr lang="el-GR" altLang="el-GR" sz="2800" dirty="0"/>
              <a:t>Εξειδικευμένη γνώση του περιεχομένου που είναι απαραίτητη για τη διδασκαλία</a:t>
            </a:r>
          </a:p>
          <a:p>
            <a:r>
              <a:rPr lang="el-GR" altLang="el-GR" sz="2800" dirty="0"/>
              <a:t>Γνώση αναφορικά με τη μαθηματική σκέψη των μαθητών</a:t>
            </a:r>
          </a:p>
          <a:p>
            <a:r>
              <a:rPr lang="el-GR" altLang="el-GR" sz="2800" dirty="0"/>
              <a:t>Παιδαγωγικά εργαλεία βάσει των οποίων μπορεί να κάνει ένα τέτοιο δέσιμο</a:t>
            </a:r>
          </a:p>
          <a:p>
            <a:r>
              <a:rPr lang="el-GR" altLang="el-GR" sz="2800" dirty="0"/>
              <a:t>Μια επίγνωση των επιλογών του πριν, κατά τη διάρκεια και μετά από το μάθημα</a:t>
            </a:r>
          </a:p>
        </p:txBody>
      </p:sp>
    </p:spTree>
    <p:extLst>
      <p:ext uri="{BB962C8B-B14F-4D97-AF65-F5344CB8AC3E}">
        <p14:creationId xmlns:p14="http://schemas.microsoft.com/office/powerpoint/2010/main" val="9556061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sz="3200" dirty="0"/>
              <a:t>Τι χρειάζεται ο εκπαιδευτικός για να κάνει τη μαθηματική πρόκληση δική τους; </a:t>
            </a:r>
            <a:endParaRPr lang="el-GR" sz="3200" dirty="0"/>
          </a:p>
        </p:txBody>
      </p:sp>
      <p:sp>
        <p:nvSpPr>
          <p:cNvPr id="3" name="Θέση περιεχομένου 2"/>
          <p:cNvSpPr>
            <a:spLocks noGrp="1"/>
          </p:cNvSpPr>
          <p:nvPr>
            <p:ph idx="1"/>
          </p:nvPr>
        </p:nvSpPr>
        <p:spPr/>
        <p:txBody>
          <a:bodyPr>
            <a:normAutofit/>
          </a:bodyPr>
          <a:lstStyle/>
          <a:p>
            <a:r>
              <a:rPr lang="el-GR" altLang="el-GR" dirty="0"/>
              <a:t>Υπάρχουν άπειρα παραδείγματα από τη σχολική τάξη που η μαθηματική πρόκληση</a:t>
            </a:r>
          </a:p>
          <a:p>
            <a:pPr lvl="1"/>
            <a:r>
              <a:rPr lang="el-GR" altLang="el-GR" dirty="0"/>
              <a:t>Είναι πρόκληση μόνο για τον καθηγητή</a:t>
            </a:r>
          </a:p>
          <a:p>
            <a:pPr lvl="1"/>
            <a:r>
              <a:rPr lang="el-GR" altLang="el-GR" dirty="0"/>
              <a:t>Φθίνει μέχρι να εξαφανιστεί</a:t>
            </a:r>
          </a:p>
          <a:p>
            <a:pPr lvl="1"/>
            <a:r>
              <a:rPr lang="el-GR" altLang="el-GR" dirty="0"/>
              <a:t>Οι μαθητές δεν εμπλέκονται ουσιαστικά στη μαθηματική δραστηριότητα</a:t>
            </a:r>
          </a:p>
        </p:txBody>
      </p:sp>
    </p:spTree>
    <p:extLst>
      <p:ext uri="{BB962C8B-B14F-4D97-AF65-F5344CB8AC3E}">
        <p14:creationId xmlns:p14="http://schemas.microsoft.com/office/powerpoint/2010/main" val="8768910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a:t>Δέσποινα </a:t>
            </a:r>
            <a:r>
              <a:rPr lang="el-GR" altLang="el-GR" sz="2000" dirty="0" smtClean="0"/>
              <a:t>Πόταρη</a:t>
            </a:r>
            <a:r>
              <a:rPr lang="el-GR" sz="2000" dirty="0" smtClean="0"/>
              <a:t>. </a:t>
            </a:r>
            <a:r>
              <a:rPr lang="el-GR" altLang="el-GR" sz="2000" dirty="0"/>
              <a:t>Δέσποινα </a:t>
            </a:r>
            <a:r>
              <a:rPr lang="el-GR" altLang="el-GR" sz="2000" dirty="0" smtClean="0"/>
              <a:t>Πόταρη</a:t>
            </a:r>
            <a:r>
              <a:rPr lang="el-GR" sz="2000" dirty="0" smtClean="0"/>
              <a:t>. «</a:t>
            </a:r>
            <a:r>
              <a:rPr lang="el-GR" altLang="el-GR" sz="2000" dirty="0"/>
              <a:t>Διδακτική Μαθηματικών ΙΙ</a:t>
            </a:r>
            <a:r>
              <a:rPr lang="el-GR" sz="2000" dirty="0" smtClean="0"/>
              <a:t>. </a:t>
            </a:r>
            <a:r>
              <a:rPr lang="el-GR" sz="2000" dirty="0"/>
              <a:t>Κοινωνικές διαστάσεις στη μάθηση και διδασκαλία των </a:t>
            </a:r>
            <a:r>
              <a:rPr lang="el-GR" sz="2000" dirty="0" smtClean="0"/>
              <a:t>μαθηματικών».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 MATH220</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Πηγές μαθηματικής πρόκλησης</a:t>
            </a:r>
            <a:endParaRPr lang="el-GR" dirty="0"/>
          </a:p>
        </p:txBody>
      </p:sp>
      <p:sp>
        <p:nvSpPr>
          <p:cNvPr id="3" name="Θέση περιεχομένου 2"/>
          <p:cNvSpPr>
            <a:spLocks noGrp="1"/>
          </p:cNvSpPr>
          <p:nvPr>
            <p:ph idx="1"/>
          </p:nvPr>
        </p:nvSpPr>
        <p:spPr/>
        <p:txBody>
          <a:bodyPr>
            <a:normAutofit/>
          </a:bodyPr>
          <a:lstStyle/>
          <a:p>
            <a:r>
              <a:rPr lang="el-GR" altLang="el-GR" sz="2800" dirty="0"/>
              <a:t>Ένα μαθηματικό πρόβλημα – δραστηριότητα</a:t>
            </a:r>
          </a:p>
          <a:p>
            <a:r>
              <a:rPr lang="el-GR" altLang="el-GR" sz="2800" dirty="0"/>
              <a:t>Οι ερωτήσεις που θέτει ο καθηγητής</a:t>
            </a:r>
          </a:p>
          <a:p>
            <a:r>
              <a:rPr lang="el-GR" altLang="el-GR" sz="2800" dirty="0"/>
              <a:t>Οι απαντήσεις και οι ερωτήσεις των μαθητών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Τι είναι μαθηματική δραστηριότητα;</a:t>
            </a:r>
          </a:p>
        </p:txBody>
      </p:sp>
      <p:sp>
        <p:nvSpPr>
          <p:cNvPr id="3" name="Θέση περιεχομένου 2"/>
          <p:cNvSpPr>
            <a:spLocks noGrp="1"/>
          </p:cNvSpPr>
          <p:nvPr>
            <p:ph idx="1"/>
          </p:nvPr>
        </p:nvSpPr>
        <p:spPr/>
        <p:txBody>
          <a:bodyPr>
            <a:normAutofit/>
          </a:bodyPr>
          <a:lstStyle/>
          <a:p>
            <a:r>
              <a:rPr lang="el-GR" altLang="el-GR" dirty="0"/>
              <a:t>Αρχικά αντιμετωπίζεται ως εύρεση των διαστάσεων της μαθηματικής γνώσης</a:t>
            </a:r>
          </a:p>
          <a:p>
            <a:pPr lvl="1"/>
            <a:r>
              <a:rPr lang="el-GR" altLang="el-GR" dirty="0"/>
              <a:t>Διαδικαστική  - Εννοιολογική</a:t>
            </a:r>
          </a:p>
          <a:p>
            <a:pPr lvl="1"/>
            <a:r>
              <a:rPr lang="el-GR" altLang="el-GR" dirty="0" err="1"/>
              <a:t>Εργαλειακή</a:t>
            </a:r>
            <a:r>
              <a:rPr lang="el-GR" altLang="el-GR" dirty="0"/>
              <a:t> – Σχεσιακή</a:t>
            </a:r>
          </a:p>
          <a:p>
            <a:endParaRPr lang="el-GR" altLang="el-GR" dirty="0"/>
          </a:p>
          <a:p>
            <a:r>
              <a:rPr lang="el-GR" altLang="el-GR" sz="2800" dirty="0"/>
              <a:t>Μετακίνηση από μια αντίληψη διχοτομική σε μια αντίληψη συνύπαρξης</a:t>
            </a:r>
          </a:p>
        </p:txBody>
      </p:sp>
    </p:spTree>
    <p:extLst>
      <p:ext uri="{BB962C8B-B14F-4D97-AF65-F5344CB8AC3E}">
        <p14:creationId xmlns:p14="http://schemas.microsoft.com/office/powerpoint/2010/main" val="365795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Μια στροφή στη φύση της μαθηματικής δραστηριότητας</a:t>
            </a:r>
          </a:p>
        </p:txBody>
      </p:sp>
      <p:sp>
        <p:nvSpPr>
          <p:cNvPr id="3" name="Θέση περιεχομένου 2"/>
          <p:cNvSpPr>
            <a:spLocks noGrp="1"/>
          </p:cNvSpPr>
          <p:nvPr>
            <p:ph idx="1"/>
          </p:nvPr>
        </p:nvSpPr>
        <p:spPr/>
        <p:txBody>
          <a:bodyPr>
            <a:normAutofit/>
          </a:bodyPr>
          <a:lstStyle/>
          <a:p>
            <a:r>
              <a:rPr lang="el-GR" altLang="el-GR" sz="2800" dirty="0"/>
              <a:t>Η μαθηματική δραστηριότητα επεκτείνεται πέρα από τις μορφές της γνώσης στην ίδια τη μαθηματική πρακτική.</a:t>
            </a:r>
          </a:p>
        </p:txBody>
      </p:sp>
    </p:spTree>
    <p:extLst>
      <p:ext uri="{BB962C8B-B14F-4D97-AF65-F5344CB8AC3E}">
        <p14:creationId xmlns:p14="http://schemas.microsoft.com/office/powerpoint/2010/main" val="1679777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Δημιουργία συνδέσεων</a:t>
            </a:r>
            <a:endParaRPr lang="el-GR" dirty="0"/>
          </a:p>
        </p:txBody>
      </p:sp>
      <p:sp>
        <p:nvSpPr>
          <p:cNvPr id="3" name="Θέση περιεχομένου 2"/>
          <p:cNvSpPr>
            <a:spLocks noGrp="1"/>
          </p:cNvSpPr>
          <p:nvPr>
            <p:ph idx="1"/>
          </p:nvPr>
        </p:nvSpPr>
        <p:spPr/>
        <p:txBody>
          <a:bodyPr>
            <a:normAutofit/>
          </a:bodyPr>
          <a:lstStyle/>
          <a:p>
            <a:r>
              <a:rPr lang="el-GR" altLang="el-GR" sz="2800" dirty="0"/>
              <a:t>Συνδέσεις ανάμεσα σε οπτικές και συμβολικές μορφές συναρτησιακών σχέσεων</a:t>
            </a:r>
          </a:p>
          <a:p>
            <a:r>
              <a:rPr lang="el-GR" altLang="el-GR" sz="2800" dirty="0"/>
              <a:t>Οι μαθηματικές σημασίες προέρχονται από αυτές τις συνδέσεις</a:t>
            </a:r>
          </a:p>
          <a:p>
            <a:r>
              <a:rPr lang="el-GR" altLang="el-GR" sz="2800" dirty="0"/>
              <a:t>Οι ίδιοι οι μαθηματικοί  ερευνητές κάνουν συνδέσεις</a:t>
            </a:r>
          </a:p>
        </p:txBody>
      </p:sp>
    </p:spTree>
    <p:extLst>
      <p:ext uri="{BB962C8B-B14F-4D97-AF65-F5344CB8AC3E}">
        <p14:creationId xmlns:p14="http://schemas.microsoft.com/office/powerpoint/2010/main" val="3083412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«Δυναμικοί Συλλογισμοί</a:t>
            </a:r>
            <a:r>
              <a:rPr lang="el-GR"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sz="2800" dirty="0"/>
              <a:t>Ένα πρόβλημα αντιμετωπίζεται ως μια δυναμική διαδικασία και όχι ως μια στατική κατάσταση</a:t>
            </a:r>
          </a:p>
          <a:p>
            <a:r>
              <a:rPr lang="el-GR" altLang="el-GR" sz="2800" dirty="0"/>
              <a:t>Το πρόβλημα είναι να κατασκευάσουμε ένα ισοσκελές τρίγωνο αν ξέρουμε τη μια πλευρά του και τις προσκείμενες γωνίες της.</a:t>
            </a:r>
          </a:p>
          <a:p>
            <a:r>
              <a:rPr lang="el-GR" altLang="el-GR" sz="2800" dirty="0"/>
              <a:t>«Ξέρω ότι αν δύο άνθρωποι περπατούν από τις άκρες αυτής της πλευράς με ίσες γωνίες όταν συναντηθούν θα έχουν κάνει την ίδια απόσταση» (μαθήτρια 14 χρονών)</a:t>
            </a:r>
          </a:p>
        </p:txBody>
      </p:sp>
    </p:spTree>
    <p:extLst>
      <p:ext uri="{BB962C8B-B14F-4D97-AF65-F5344CB8AC3E}">
        <p14:creationId xmlns:p14="http://schemas.microsoft.com/office/powerpoint/2010/main" val="3210299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«Δυναμικοί Συλλογισμοί»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Ο συλλογισμός της δεν είναι επαγωγικός, δεν είναι παραγωγικός είναι μετασχηματιστικός.</a:t>
            </a:r>
          </a:p>
          <a:p>
            <a:r>
              <a:rPr lang="el-GR" altLang="el-GR" sz="2800" dirty="0"/>
              <a:t>Η μαθήτρια σκέφτηκε δύο ιδέες, η μια ήταν η ισότητα των γωνιών και η άλλη των πλευρών αλλά συνδετικά.</a:t>
            </a:r>
          </a:p>
          <a:p>
            <a:r>
              <a:rPr lang="el-GR" altLang="el-GR" sz="2800" dirty="0"/>
              <a:t>Αποκτά κάποιος μια αίσθηση πώς το σύστημα δουλεύει</a:t>
            </a:r>
          </a:p>
        </p:txBody>
      </p:sp>
    </p:spTree>
    <p:extLst>
      <p:ext uri="{BB962C8B-B14F-4D97-AF65-F5344CB8AC3E}">
        <p14:creationId xmlns:p14="http://schemas.microsoft.com/office/powerpoint/2010/main" val="3318591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1905</TotalTime>
  <Words>1629</Words>
  <Application>Microsoft Office PowerPoint</Application>
  <PresentationFormat>Προβολή στην οθόνη (4:3)</PresentationFormat>
  <Paragraphs>241</Paragraphs>
  <Slides>37</Slides>
  <Notes>37</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37</vt:i4>
      </vt:variant>
    </vt:vector>
  </HeadingPairs>
  <TitlesOfParts>
    <vt:vector size="43" baseType="lpstr">
      <vt:lpstr>ＭＳ Ｐゴシック</vt:lpstr>
      <vt:lpstr>Arial</vt:lpstr>
      <vt:lpstr>Calibri</vt:lpstr>
      <vt:lpstr>Georgia</vt:lpstr>
      <vt:lpstr>Wingdings</vt:lpstr>
      <vt:lpstr>Θέμα του Office</vt:lpstr>
      <vt:lpstr>Διδακτική Μαθηματικών ΙΙ</vt:lpstr>
      <vt:lpstr>Διδακτική Μαθηματικών ΙΙ</vt:lpstr>
      <vt:lpstr>Τι είναι μαθηματική πρόκληση;</vt:lpstr>
      <vt:lpstr>Πηγές μαθηματικής πρόκλησης</vt:lpstr>
      <vt:lpstr>Τι είναι μαθηματική δραστηριότητα;</vt:lpstr>
      <vt:lpstr>Μια στροφή στη φύση της μαθηματικής δραστηριότητας</vt:lpstr>
      <vt:lpstr>Δημιουργία συνδέσεων</vt:lpstr>
      <vt:lpstr>«Δυναμικοί Συλλογισμοί» (1/2)</vt:lpstr>
      <vt:lpstr>«Δυναμικοί Συλλογισμοί» (2/2)</vt:lpstr>
      <vt:lpstr>Μαθηματικές διαδικασίες</vt:lpstr>
      <vt:lpstr>Μετακίνηση από τις μαθηματικές πρακτικές σε μορφές γνώσης</vt:lpstr>
      <vt:lpstr>Πως προκαλούνται τα ποιοτικά αυτά χαρακτηριστικά της μαθηματικής γνώσης; (1/2)</vt:lpstr>
      <vt:lpstr>Πως προκαλούνται τα ποιοτικά αυτά χαρακτηριστικά της μαθηματικής γνώσης; (2/2)</vt:lpstr>
      <vt:lpstr>Πλαίσιο ανάλυσης της διδασκαλίας </vt:lpstr>
      <vt:lpstr>Παράδειγμα 1</vt:lpstr>
      <vt:lpstr>Τι χαρακτηριστικά έχει η δραστηριότητα;</vt:lpstr>
      <vt:lpstr>Επεισόδιο 1: Η μαθηματική πρόκληση συνυπάρχει με την ευαισθησία στους μαθητές</vt:lpstr>
      <vt:lpstr>Απόσπασμα συζήτησης (1/2)</vt:lpstr>
      <vt:lpstr>Απόσπασμα συζήτησης (2/2)</vt:lpstr>
      <vt:lpstr>Η μαθηματική πρόκληση (1/2)</vt:lpstr>
      <vt:lpstr>Η μαθηματική πρόκληση (2/2)</vt:lpstr>
      <vt:lpstr>Παράδειγμα 2</vt:lpstr>
      <vt:lpstr>Εισαγωγή της έννοιας της συνέχειας</vt:lpstr>
      <vt:lpstr>Δραστηριότητα 3 (1/4)</vt:lpstr>
      <vt:lpstr>Δραστηριότητα 3 (2/4)</vt:lpstr>
      <vt:lpstr>Δραστηριότητα 3 (3/4)</vt:lpstr>
      <vt:lpstr>Δραστηριότητα 3 (4/4)</vt:lpstr>
      <vt:lpstr>Ποια είναι τα χαρακτηριστικά της μαθηματικής πρόκλησης στη δεύτερη διδασκαλία; (1/2)</vt:lpstr>
      <vt:lpstr>Ποια είναι τα χαρακτηριστικά της μαθηματικής πρόκλησης στη δεύτερη διδασκαλία; (2/2)</vt:lpstr>
      <vt:lpstr>Τι χρειάζεται ο εκπαιδευτικός για να κάνει τη μαθηματική πρόκληση δική τους; </vt:lpstr>
      <vt:lpstr>Τι χρειάζεται ο εκπαιδευτικός για να κάνει τη μαθηματική πρόκληση δική τους; </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188</cp:revision>
  <dcterms:created xsi:type="dcterms:W3CDTF">2012-09-06T09:03:05Z</dcterms:created>
  <dcterms:modified xsi:type="dcterms:W3CDTF">2015-07-06T00:32:26Z</dcterms:modified>
</cp:coreProperties>
</file>