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ags/tag14.xml" ContentType="application/vnd.openxmlformats-officedocument.presentationml.tags+xml"/>
  <Override PartName="/ppt/notesSlides/notesSlide1.xml" ContentType="application/vnd.openxmlformats-officedocument.presentationml.notesSlide+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notesSlides/notesSlide3.xml" ContentType="application/vnd.openxmlformats-officedocument.presentationml.notesSlide+xml"/>
  <Override PartName="/ppt/tags/tag17.xml" ContentType="application/vnd.openxmlformats-officedocument.presentationml.tags+xml"/>
  <Override PartName="/ppt/notesSlides/notesSlide4.xml" ContentType="application/vnd.openxmlformats-officedocument.presentationml.notesSlide+xml"/>
  <Override PartName="/ppt/tags/tag18.xml" ContentType="application/vnd.openxmlformats-officedocument.presentationml.tags+xml"/>
  <Override PartName="/ppt/notesSlides/notesSlide5.xml" ContentType="application/vnd.openxmlformats-officedocument.presentationml.notesSlide+xml"/>
  <Override PartName="/ppt/tags/tag19.xml" ContentType="application/vnd.openxmlformats-officedocument.presentationml.tags+xml"/>
  <Override PartName="/ppt/notesSlides/notesSlide6.xml" ContentType="application/vnd.openxmlformats-officedocument.presentationml.notesSlide+xml"/>
  <Override PartName="/ppt/tags/tag20.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46"/>
  </p:notesMasterIdLst>
  <p:sldIdLst>
    <p:sldId id="256" r:id="rId3"/>
    <p:sldId id="384" r:id="rId4"/>
    <p:sldId id="385" r:id="rId5"/>
    <p:sldId id="386" r:id="rId6"/>
    <p:sldId id="387" r:id="rId7"/>
    <p:sldId id="388" r:id="rId8"/>
    <p:sldId id="389" r:id="rId9"/>
    <p:sldId id="390" r:id="rId10"/>
    <p:sldId id="391" r:id="rId11"/>
    <p:sldId id="414" r:id="rId12"/>
    <p:sldId id="415" r:id="rId13"/>
    <p:sldId id="392" r:id="rId14"/>
    <p:sldId id="416" r:id="rId15"/>
    <p:sldId id="393" r:id="rId16"/>
    <p:sldId id="394" r:id="rId17"/>
    <p:sldId id="395" r:id="rId18"/>
    <p:sldId id="396" r:id="rId19"/>
    <p:sldId id="397" r:id="rId20"/>
    <p:sldId id="398" r:id="rId21"/>
    <p:sldId id="399" r:id="rId22"/>
    <p:sldId id="400" r:id="rId23"/>
    <p:sldId id="401" r:id="rId24"/>
    <p:sldId id="402" r:id="rId25"/>
    <p:sldId id="419" r:id="rId26"/>
    <p:sldId id="403" r:id="rId27"/>
    <p:sldId id="404" r:id="rId28"/>
    <p:sldId id="417" r:id="rId29"/>
    <p:sldId id="405" r:id="rId30"/>
    <p:sldId id="406" r:id="rId31"/>
    <p:sldId id="407" r:id="rId32"/>
    <p:sldId id="408" r:id="rId33"/>
    <p:sldId id="409" r:id="rId34"/>
    <p:sldId id="410" r:id="rId35"/>
    <p:sldId id="411" r:id="rId36"/>
    <p:sldId id="412" r:id="rId37"/>
    <p:sldId id="413" r:id="rId38"/>
    <p:sldId id="418" r:id="rId39"/>
    <p:sldId id="378" r:id="rId40"/>
    <p:sldId id="379" r:id="rId41"/>
    <p:sldId id="380" r:id="rId42"/>
    <p:sldId id="381" r:id="rId43"/>
    <p:sldId id="382" r:id="rId44"/>
    <p:sldId id="383" r:id="rId45"/>
  </p:sldIdLst>
  <p:sldSz cx="9144000" cy="6858000" type="screen4x3"/>
  <p:notesSz cx="6858000" cy="9144000"/>
  <p:custDataLst>
    <p:tags r:id="rId47"/>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84"/>
            <p14:sldId id="385"/>
            <p14:sldId id="386"/>
            <p14:sldId id="387"/>
            <p14:sldId id="388"/>
            <p14:sldId id="389"/>
            <p14:sldId id="390"/>
            <p14:sldId id="391"/>
            <p14:sldId id="414"/>
            <p14:sldId id="415"/>
            <p14:sldId id="392"/>
            <p14:sldId id="416"/>
            <p14:sldId id="393"/>
            <p14:sldId id="394"/>
            <p14:sldId id="395"/>
            <p14:sldId id="396"/>
            <p14:sldId id="397"/>
            <p14:sldId id="398"/>
            <p14:sldId id="399"/>
            <p14:sldId id="400"/>
            <p14:sldId id="401"/>
            <p14:sldId id="402"/>
            <p14:sldId id="419"/>
            <p14:sldId id="403"/>
            <p14:sldId id="404"/>
            <p14:sldId id="417"/>
            <p14:sldId id="405"/>
            <p14:sldId id="406"/>
            <p14:sldId id="407"/>
            <p14:sldId id="408"/>
            <p14:sldId id="409"/>
            <p14:sldId id="410"/>
            <p14:sldId id="411"/>
            <p14:sldId id="412"/>
            <p14:sldId id="413"/>
            <p14:sldId id="418"/>
            <p14:sldId id="378"/>
            <p14:sldId id="379"/>
            <p14:sldId id="380"/>
            <p14:sldId id="381"/>
            <p14:sldId id="382"/>
            <p14:sldId id="38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B1BF"/>
    <a:srgbClr val="000000"/>
    <a:srgbClr val="E6EAF2"/>
    <a:srgbClr val="EFF2F7"/>
    <a:srgbClr val="E8ECF4"/>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Φωτεινό στυλ 2 - Έμφαση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887" autoAdjust="0"/>
    <p:restoredTop sz="94533" autoAdjust="0"/>
  </p:normalViewPr>
  <p:slideViewPr>
    <p:cSldViewPr>
      <p:cViewPr varScale="1">
        <p:scale>
          <a:sx n="67" d="100"/>
          <a:sy n="67" d="100"/>
        </p:scale>
        <p:origin x="-324" y="-96"/>
      </p:cViewPr>
      <p:guideLst>
        <p:guide orient="horz" pos="2160"/>
        <p:guide pos="2880"/>
      </p:guideLst>
    </p:cSldViewPr>
  </p:slideViewPr>
  <p:outlineViewPr>
    <p:cViewPr>
      <p:scale>
        <a:sx n="33" d="100"/>
        <a:sy n="33" d="100"/>
      </p:scale>
      <p:origin x="0" y="-7789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ags" Target="tags/tag1.xml"/><Relationship Id="rId50"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commentAuthors" Target="commentAuthors.xml"/><Relationship Id="rId8" Type="http://schemas.openxmlformats.org/officeDocument/2006/relationships/slide" Target="slides/slide6.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13/5/2016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38</a:t>
            </a:fld>
            <a:endParaRPr lang="el-GR" altLang="el-GR"/>
          </a:p>
        </p:txBody>
      </p:sp>
    </p:spTree>
    <p:extLst>
      <p:ext uri="{BB962C8B-B14F-4D97-AF65-F5344CB8AC3E}">
        <p14:creationId xmlns:p14="http://schemas.microsoft.com/office/powerpoint/2010/main" val="2427959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ACAD091-9DBA-4BE5-AB79-D760A34AD4DB}" type="slidenum">
              <a:rPr lang="el-GR" altLang="el-GR"/>
              <a:pPr/>
              <a:t>39</a:t>
            </a:fld>
            <a:endParaRPr lang="el-GR" altLang="el-GR"/>
          </a:p>
        </p:txBody>
      </p:sp>
    </p:spTree>
    <p:extLst>
      <p:ext uri="{BB962C8B-B14F-4D97-AF65-F5344CB8AC3E}">
        <p14:creationId xmlns:p14="http://schemas.microsoft.com/office/powerpoint/2010/main" val="3048337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05F7DD5-A06D-4136-B55E-331F5EE45D04}" type="slidenum">
              <a:rPr lang="el-GR" altLang="el-GR"/>
              <a:pPr/>
              <a:t>40</a:t>
            </a:fld>
            <a:endParaRPr lang="el-GR" altLang="el-GR"/>
          </a:p>
        </p:txBody>
      </p:sp>
    </p:spTree>
    <p:extLst>
      <p:ext uri="{BB962C8B-B14F-4D97-AF65-F5344CB8AC3E}">
        <p14:creationId xmlns:p14="http://schemas.microsoft.com/office/powerpoint/2010/main" val="3257060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8A8FD23-0CEB-4571-8465-84D11C6D71F9}" type="slidenum">
              <a:rPr lang="el-GR" altLang="el-GR"/>
              <a:pPr/>
              <a:t>41</a:t>
            </a:fld>
            <a:endParaRPr lang="el-GR" altLang="el-GR"/>
          </a:p>
        </p:txBody>
      </p:sp>
    </p:spTree>
    <p:extLst>
      <p:ext uri="{BB962C8B-B14F-4D97-AF65-F5344CB8AC3E}">
        <p14:creationId xmlns:p14="http://schemas.microsoft.com/office/powerpoint/2010/main" val="1309984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42</a:t>
            </a:fld>
            <a:endParaRPr lang="el-GR" altLang="el-GR"/>
          </a:p>
        </p:txBody>
      </p:sp>
    </p:spTree>
    <p:extLst>
      <p:ext uri="{BB962C8B-B14F-4D97-AF65-F5344CB8AC3E}">
        <p14:creationId xmlns:p14="http://schemas.microsoft.com/office/powerpoint/2010/main" val="7440615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43</a:t>
            </a:fld>
            <a:endParaRPr lang="el-GR" altLang="el-GR"/>
          </a:p>
        </p:txBody>
      </p:sp>
    </p:spTree>
    <p:extLst>
      <p:ext uri="{BB962C8B-B14F-4D97-AF65-F5344CB8AC3E}">
        <p14:creationId xmlns:p14="http://schemas.microsoft.com/office/powerpoint/2010/main" val="15541390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r>
              <a:rPr lang="en-US" sz="1000" kern="1200" dirty="0" smtClean="0">
                <a:solidFill>
                  <a:srgbClr val="5075BC"/>
                </a:solidFill>
                <a:latin typeface="+mn-lt"/>
                <a:ea typeface="+mn-ea"/>
                <a:cs typeface="+mn-cs"/>
              </a:rPr>
              <a:t>Social Meanings in Global and </a:t>
            </a:r>
            <a:r>
              <a:rPr lang="en-US" sz="1000" kern="1200" dirty="0" err="1" smtClean="0">
                <a:solidFill>
                  <a:srgbClr val="5075BC"/>
                </a:solidFill>
                <a:latin typeface="+mn-lt"/>
                <a:ea typeface="+mn-ea"/>
                <a:cs typeface="+mn-cs"/>
              </a:rPr>
              <a:t>Glocal</a:t>
            </a:r>
            <a:r>
              <a:rPr lang="en-US" sz="1000" kern="1200" dirty="0" smtClean="0">
                <a:solidFill>
                  <a:srgbClr val="5075BC"/>
                </a:solidFill>
                <a:latin typeface="+mn-lt"/>
                <a:ea typeface="+mn-ea"/>
                <a:cs typeface="+mn-cs"/>
              </a:rPr>
              <a:t> Language Proficiency Exam Systems </a:t>
            </a:r>
            <a:endParaRPr lang="en-US" sz="1000" kern="1200" dirty="0" smtClean="0">
              <a:solidFill>
                <a:srgbClr val="5075BC"/>
              </a:solidFill>
              <a:latin typeface="+mn-lt"/>
              <a:ea typeface="+mn-ea"/>
              <a:cs typeface="+mn-cs"/>
            </a:endParaRPr>
          </a:p>
        </p:txBody>
      </p:sp>
      <p:pic>
        <p:nvPicPr>
          <p:cNvPr id="6" name="Picture 5"/>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r>
              <a:rPr lang="en-US" sz="1000" kern="1200" dirty="0" smtClean="0">
                <a:solidFill>
                  <a:srgbClr val="5075BC"/>
                </a:solidFill>
                <a:latin typeface="+mn-lt"/>
                <a:ea typeface="+mn-ea"/>
                <a:cs typeface="+mn-cs"/>
              </a:rPr>
              <a:t>Social Meanings in Global and </a:t>
            </a:r>
            <a:r>
              <a:rPr lang="en-US" sz="1000" kern="1200" dirty="0" err="1" smtClean="0">
                <a:solidFill>
                  <a:srgbClr val="5075BC"/>
                </a:solidFill>
                <a:latin typeface="+mn-lt"/>
                <a:ea typeface="+mn-ea"/>
                <a:cs typeface="+mn-cs"/>
              </a:rPr>
              <a:t>Glocal</a:t>
            </a:r>
            <a:r>
              <a:rPr lang="en-US" sz="1000" kern="1200" dirty="0" smtClean="0">
                <a:solidFill>
                  <a:srgbClr val="5075BC"/>
                </a:solidFill>
                <a:latin typeface="+mn-lt"/>
                <a:ea typeface="+mn-ea"/>
                <a:cs typeface="+mn-cs"/>
              </a:rPr>
              <a:t> Language Proficiency Exam Systems </a:t>
            </a:r>
            <a:endParaRPr lang="en-US" sz="1000" kern="1200" dirty="0" smtClean="0">
              <a:solidFill>
                <a:srgbClr val="5075BC"/>
              </a:solidFill>
              <a:latin typeface="+mn-lt"/>
              <a:ea typeface="+mn-ea"/>
              <a:cs typeface="+mn-cs"/>
            </a:endParaRPr>
          </a:p>
        </p:txBody>
      </p:sp>
      <p:pic>
        <p:nvPicPr>
          <p:cNvPr id="6" name="Picture 5"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r>
              <a:rPr lang="en-US" sz="1000" kern="1200" dirty="0" smtClean="0">
                <a:solidFill>
                  <a:srgbClr val="5075BC"/>
                </a:solidFill>
                <a:latin typeface="+mn-lt"/>
                <a:ea typeface="+mn-ea"/>
                <a:cs typeface="+mn-cs"/>
              </a:rPr>
              <a:t>Social Meanings in Global and </a:t>
            </a:r>
            <a:r>
              <a:rPr lang="en-US" sz="1000" kern="1200" dirty="0" err="1" smtClean="0">
                <a:solidFill>
                  <a:srgbClr val="5075BC"/>
                </a:solidFill>
                <a:latin typeface="+mn-lt"/>
                <a:ea typeface="+mn-ea"/>
                <a:cs typeface="+mn-cs"/>
              </a:rPr>
              <a:t>Glocal</a:t>
            </a:r>
            <a:r>
              <a:rPr lang="en-US" sz="1000" kern="1200" dirty="0" smtClean="0">
                <a:solidFill>
                  <a:srgbClr val="5075BC"/>
                </a:solidFill>
                <a:latin typeface="+mn-lt"/>
                <a:ea typeface="+mn-ea"/>
                <a:cs typeface="+mn-cs"/>
              </a:rPr>
              <a:t> Language Proficiency Exam Systems </a:t>
            </a:r>
            <a:endParaRPr lang="en-US" sz="1000" kern="1200" dirty="0" smtClean="0">
              <a:solidFill>
                <a:srgbClr val="5075BC"/>
              </a:solidFill>
              <a:latin typeface="+mn-lt"/>
              <a:ea typeface="+mn-ea"/>
              <a:cs typeface="+mn-cs"/>
            </a:endParaRPr>
          </a:p>
        </p:txBody>
      </p:sp>
      <p:pic>
        <p:nvPicPr>
          <p:cNvPr id="7" name="Picture 6"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r>
              <a:rPr lang="en-US" sz="1000" kern="1200" dirty="0" smtClean="0">
                <a:solidFill>
                  <a:srgbClr val="5075BC"/>
                </a:solidFill>
                <a:latin typeface="+mn-lt"/>
                <a:ea typeface="+mn-ea"/>
                <a:cs typeface="+mn-cs"/>
              </a:rPr>
              <a:t>Social Meanings in Global and </a:t>
            </a:r>
            <a:r>
              <a:rPr lang="en-US" sz="1000" kern="1200" dirty="0" err="1" smtClean="0">
                <a:solidFill>
                  <a:srgbClr val="5075BC"/>
                </a:solidFill>
                <a:latin typeface="+mn-lt"/>
                <a:ea typeface="+mn-ea"/>
                <a:cs typeface="+mn-cs"/>
              </a:rPr>
              <a:t>Glocal</a:t>
            </a:r>
            <a:r>
              <a:rPr lang="en-US" sz="1000" kern="1200" dirty="0" smtClean="0">
                <a:solidFill>
                  <a:srgbClr val="5075BC"/>
                </a:solidFill>
                <a:latin typeface="+mn-lt"/>
                <a:ea typeface="+mn-ea"/>
                <a:cs typeface="+mn-cs"/>
              </a:rPr>
              <a:t> Language Proficiency Exam Systems </a:t>
            </a:r>
            <a:endParaRPr lang="en-US" sz="1000" kern="1200" dirty="0" smtClean="0">
              <a:solidFill>
                <a:srgbClr val="5075BC"/>
              </a:solidFill>
              <a:latin typeface="+mn-lt"/>
              <a:ea typeface="+mn-ea"/>
              <a:cs typeface="+mn-cs"/>
            </a:endParaRPr>
          </a:p>
        </p:txBody>
      </p:sp>
      <p:pic>
        <p:nvPicPr>
          <p:cNvPr id="9" name="Picture 8"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r>
              <a:rPr lang="en-US" sz="1000" kern="1200" dirty="0" smtClean="0">
                <a:solidFill>
                  <a:srgbClr val="5075BC"/>
                </a:solidFill>
                <a:latin typeface="+mn-lt"/>
                <a:ea typeface="+mn-ea"/>
                <a:cs typeface="+mn-cs"/>
              </a:rPr>
              <a:t>Social Meanings in Global and </a:t>
            </a:r>
            <a:r>
              <a:rPr lang="en-US" sz="1000" kern="1200" dirty="0" err="1" smtClean="0">
                <a:solidFill>
                  <a:srgbClr val="5075BC"/>
                </a:solidFill>
                <a:latin typeface="+mn-lt"/>
                <a:ea typeface="+mn-ea"/>
                <a:cs typeface="+mn-cs"/>
              </a:rPr>
              <a:t>Glocal</a:t>
            </a:r>
            <a:r>
              <a:rPr lang="en-US" sz="1000" kern="1200" dirty="0" smtClean="0">
                <a:solidFill>
                  <a:srgbClr val="5075BC"/>
                </a:solidFill>
                <a:latin typeface="+mn-lt"/>
                <a:ea typeface="+mn-ea"/>
                <a:cs typeface="+mn-cs"/>
              </a:rPr>
              <a:t> Language Proficiency Exam Systems </a:t>
            </a:r>
            <a:endParaRPr lang="en-US" sz="1000" kern="1200" dirty="0" smtClean="0">
              <a:solidFill>
                <a:srgbClr val="5075BC"/>
              </a:solidFill>
              <a:latin typeface="+mn-lt"/>
              <a:ea typeface="+mn-ea"/>
              <a:cs typeface="+mn-cs"/>
            </a:endParaRPr>
          </a:p>
        </p:txBody>
      </p:sp>
      <p:pic>
        <p:nvPicPr>
          <p:cNvPr id="5" name="Picture 4"/>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r>
              <a:rPr lang="en-US" sz="1000" kern="1200" dirty="0" smtClean="0">
                <a:solidFill>
                  <a:srgbClr val="5075BC"/>
                </a:solidFill>
                <a:latin typeface="+mn-lt"/>
                <a:ea typeface="+mn-ea"/>
                <a:cs typeface="+mn-cs"/>
              </a:rPr>
              <a:t>Social Meanings in Global and </a:t>
            </a:r>
            <a:r>
              <a:rPr lang="en-US" sz="1000" kern="1200" dirty="0" err="1" smtClean="0">
                <a:solidFill>
                  <a:srgbClr val="5075BC"/>
                </a:solidFill>
                <a:latin typeface="+mn-lt"/>
                <a:ea typeface="+mn-ea"/>
                <a:cs typeface="+mn-cs"/>
              </a:rPr>
              <a:t>Glocal</a:t>
            </a:r>
            <a:r>
              <a:rPr lang="en-US" sz="1000" kern="1200" dirty="0" smtClean="0">
                <a:solidFill>
                  <a:srgbClr val="5075BC"/>
                </a:solidFill>
                <a:latin typeface="+mn-lt"/>
                <a:ea typeface="+mn-ea"/>
                <a:cs typeface="+mn-cs"/>
              </a:rPr>
              <a:t> Language Proficiency Exam Systems </a:t>
            </a:r>
            <a:endParaRPr lang="en-US" sz="1000" kern="1200" dirty="0" smtClean="0">
              <a:solidFill>
                <a:srgbClr val="5075BC"/>
              </a:solidFill>
              <a:latin typeface="+mn-lt"/>
              <a:ea typeface="+mn-ea"/>
              <a:cs typeface="+mn-cs"/>
            </a:endParaRPr>
          </a:p>
        </p:txBody>
      </p:sp>
      <p:pic>
        <p:nvPicPr>
          <p:cNvPr id="8" name="Picture 7"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r>
              <a:rPr lang="en-US" sz="1000" kern="1200" dirty="0" smtClean="0">
                <a:solidFill>
                  <a:srgbClr val="5075BC"/>
                </a:solidFill>
                <a:latin typeface="+mn-lt"/>
                <a:ea typeface="+mn-ea"/>
                <a:cs typeface="+mn-cs"/>
              </a:rPr>
              <a:t>Social Meanings in Global and </a:t>
            </a:r>
            <a:r>
              <a:rPr lang="en-US" sz="1000" kern="1200" dirty="0" err="1" smtClean="0">
                <a:solidFill>
                  <a:srgbClr val="5075BC"/>
                </a:solidFill>
                <a:latin typeface="+mn-lt"/>
                <a:ea typeface="+mn-ea"/>
                <a:cs typeface="+mn-cs"/>
              </a:rPr>
              <a:t>Glocal</a:t>
            </a:r>
            <a:r>
              <a:rPr lang="en-US" sz="1000" kern="1200" dirty="0" smtClean="0">
                <a:solidFill>
                  <a:srgbClr val="5075BC"/>
                </a:solidFill>
                <a:latin typeface="+mn-lt"/>
                <a:ea typeface="+mn-ea"/>
                <a:cs typeface="+mn-cs"/>
              </a:rPr>
              <a:t> Language Proficiency Exam Systems </a:t>
            </a:r>
            <a:endParaRPr lang="en-US" sz="1000" kern="1200" dirty="0" smtClean="0">
              <a:solidFill>
                <a:srgbClr val="5075BC"/>
              </a:solidFill>
              <a:latin typeface="+mn-lt"/>
              <a:ea typeface="+mn-ea"/>
              <a:cs typeface="+mn-cs"/>
            </a:endParaRPr>
          </a:p>
        </p:txBody>
      </p:sp>
      <p:pic>
        <p:nvPicPr>
          <p:cNvPr id="7" name="Picture 6"/>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3"/>
    </p:custDataLst>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4.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3.jpeg"/></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8.xml"/><Relationship Id="rId5" Type="http://schemas.openxmlformats.org/officeDocument/2006/relationships/hyperlink" Target="http://opencourses.uoa.gr/courses/ENL13/" TargetMode="External"/><Relationship Id="rId4" Type="http://schemas.openxmlformats.org/officeDocument/2006/relationships/hyperlink" Target="http://opencourses.uoa.gr/courses/ENL13" TargetMode="Externa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9.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04" y="228537"/>
            <a:ext cx="3939153" cy="1112231"/>
          </a:xfrm>
          <a:prstGeom prst="rect">
            <a:avLst/>
          </a:prstGeom>
        </p:spPr>
      </p:pic>
      <p:sp>
        <p:nvSpPr>
          <p:cNvPr id="2" name="Τίτλος 1"/>
          <p:cNvSpPr>
            <a:spLocks noGrp="1"/>
          </p:cNvSpPr>
          <p:nvPr>
            <p:ph type="ctrTitle"/>
          </p:nvPr>
        </p:nvSpPr>
        <p:spPr>
          <a:xfrm>
            <a:off x="685800" y="2006575"/>
            <a:ext cx="7772400" cy="1470025"/>
          </a:xfrm>
        </p:spPr>
        <p:txBody>
          <a:bodyPr>
            <a:normAutofit/>
          </a:bodyPr>
          <a:lstStyle/>
          <a:p>
            <a:r>
              <a:rPr lang="en-GB" sz="4000" dirty="0" smtClean="0">
                <a:solidFill>
                  <a:srgbClr val="5075BC"/>
                </a:solidFill>
              </a:rPr>
              <a:t>European Perspectives in Language Teaching, Learning, Assessment </a:t>
            </a:r>
            <a:endParaRPr lang="en-GB" sz="4000" dirty="0">
              <a:solidFill>
                <a:srgbClr val="5075BC"/>
              </a:solidFill>
            </a:endParaRPr>
          </a:p>
        </p:txBody>
      </p:sp>
      <p:sp>
        <p:nvSpPr>
          <p:cNvPr id="3" name="Υπότιτλος 2"/>
          <p:cNvSpPr>
            <a:spLocks noGrp="1"/>
          </p:cNvSpPr>
          <p:nvPr>
            <p:ph type="subTitle" idx="1"/>
          </p:nvPr>
        </p:nvSpPr>
        <p:spPr>
          <a:xfrm>
            <a:off x="683568" y="3384822"/>
            <a:ext cx="7632848" cy="2780481"/>
          </a:xfrm>
        </p:spPr>
        <p:txBody>
          <a:bodyPr>
            <a:noAutofit/>
          </a:bodyPr>
          <a:lstStyle/>
          <a:p>
            <a:r>
              <a:rPr lang="en-GB" sz="2800" dirty="0" smtClean="0">
                <a:solidFill>
                  <a:srgbClr val="5075BC"/>
                </a:solidFill>
                <a:latin typeface="+mj-lt"/>
                <a:ea typeface="+mj-ea"/>
                <a:cs typeface="+mj-cs"/>
              </a:rPr>
              <a:t>Social Meanings in Global and </a:t>
            </a:r>
            <a:r>
              <a:rPr lang="en-GB" sz="2800" dirty="0" err="1" smtClean="0">
                <a:solidFill>
                  <a:srgbClr val="5075BC"/>
                </a:solidFill>
                <a:latin typeface="+mj-lt"/>
                <a:ea typeface="+mj-ea"/>
                <a:cs typeface="+mj-cs"/>
              </a:rPr>
              <a:t>Glocal</a:t>
            </a:r>
            <a:r>
              <a:rPr lang="en-GB" sz="2800" dirty="0" smtClean="0">
                <a:solidFill>
                  <a:srgbClr val="5075BC"/>
                </a:solidFill>
                <a:latin typeface="+mj-lt"/>
                <a:ea typeface="+mj-ea"/>
                <a:cs typeface="+mj-cs"/>
              </a:rPr>
              <a:t> Language Proficiency Exam Systems </a:t>
            </a:r>
          </a:p>
          <a:p>
            <a:endParaRPr lang="en-GB" sz="2800" dirty="0" smtClean="0">
              <a:solidFill>
                <a:srgbClr val="5075BC"/>
              </a:solidFill>
              <a:latin typeface="+mj-lt"/>
              <a:ea typeface="+mj-ea"/>
              <a:cs typeface="+mj-cs"/>
            </a:endParaRPr>
          </a:p>
          <a:p>
            <a:r>
              <a:rPr lang="en-GB" sz="2800" dirty="0" smtClean="0"/>
              <a:t>Bessie </a:t>
            </a:r>
            <a:r>
              <a:rPr lang="en-GB" sz="2800" dirty="0" err="1" smtClean="0"/>
              <a:t>Dendrinos</a:t>
            </a:r>
            <a:endParaRPr lang="en-GB" sz="2800" dirty="0" smtClean="0"/>
          </a:p>
          <a:p>
            <a:r>
              <a:rPr lang="en-GB" sz="2800" dirty="0" smtClean="0"/>
              <a:t>School of Philosophy</a:t>
            </a:r>
          </a:p>
          <a:p>
            <a:r>
              <a:rPr lang="en-GB" sz="2800" dirty="0" smtClean="0"/>
              <a:t>Faculty of English Language and Literature</a:t>
            </a:r>
            <a:endParaRPr lang="en-GB" sz="2800" dirty="0"/>
          </a:p>
        </p:txBody>
      </p:sp>
    </p:spTree>
    <p:custDataLst>
      <p:tags r:id="rId1"/>
    </p:custDataLst>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Autofit/>
          </a:bodyPr>
          <a:lstStyle/>
          <a:p>
            <a:r>
              <a:rPr lang="en-GB" altLang="en-US" sz="4000" dirty="0" smtClean="0"/>
              <a:t>The world construed by CESOL texts (2/2)</a:t>
            </a:r>
            <a:endParaRPr lang="en-GB" altLang="en-US" sz="4000" dirty="0"/>
          </a:p>
        </p:txBody>
      </p:sp>
      <p:sp>
        <p:nvSpPr>
          <p:cNvPr id="126979" name="Rectangle 3"/>
          <p:cNvSpPr>
            <a:spLocks noGrp="1" noChangeArrowheads="1"/>
          </p:cNvSpPr>
          <p:nvPr>
            <p:ph idx="1"/>
          </p:nvPr>
        </p:nvSpPr>
        <p:spPr/>
        <p:txBody>
          <a:bodyPr>
            <a:normAutofit/>
          </a:bodyPr>
          <a:lstStyle/>
          <a:p>
            <a:pPr>
              <a:spcBef>
                <a:spcPct val="40000"/>
              </a:spcBef>
              <a:defRPr/>
            </a:pPr>
            <a:r>
              <a:rPr lang="en-GB" altLang="en-US" sz="3000" dirty="0" smtClean="0">
                <a:latin typeface="+mj-lt"/>
              </a:rPr>
              <a:t>The CESOL world is inhabited by Brits who are concerned in the personal, who travel and work in challenging jobs. </a:t>
            </a:r>
          </a:p>
          <a:p>
            <a:pPr>
              <a:spcBef>
                <a:spcPct val="40000"/>
              </a:spcBef>
              <a:defRPr/>
            </a:pPr>
            <a:r>
              <a:rPr lang="en-GB" altLang="en-US" sz="3000" dirty="0" smtClean="0">
                <a:latin typeface="+mj-lt"/>
              </a:rPr>
              <a:t>Values of fame and success, closely associated with personal achievement and creativity dominate the texts. </a:t>
            </a:r>
          </a:p>
          <a:p>
            <a:pPr>
              <a:spcBef>
                <a:spcPct val="40000"/>
              </a:spcBef>
              <a:defRPr/>
            </a:pPr>
            <a:r>
              <a:rPr lang="en-GB" altLang="en-US" sz="3000" dirty="0" smtClean="0">
                <a:latin typeface="+mj-lt"/>
              </a:rPr>
              <a:t>Texts minimize the distance between writer and reader. </a:t>
            </a:r>
          </a:p>
          <a:p>
            <a:pPr>
              <a:buFont typeface="Wingdings" pitchFamily="2" charset="2"/>
              <a:buChar char="v"/>
            </a:pPr>
            <a:endParaRPr lang="en-GB" altLang="en-US" sz="3000" b="1" dirty="0" smtClean="0">
              <a:solidFill>
                <a:srgbClr val="003366"/>
              </a:solidFill>
              <a:latin typeface="Arial" pitchFamily="34" charset="0"/>
            </a:endParaRPr>
          </a:p>
        </p:txBody>
      </p:sp>
    </p:spTree>
    <p:extLst>
      <p:ext uri="{BB962C8B-B14F-4D97-AF65-F5344CB8AC3E}">
        <p14:creationId xmlns:p14="http://schemas.microsoft.com/office/powerpoint/2010/main" val="10891768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69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697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69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Autofit/>
          </a:bodyPr>
          <a:lstStyle/>
          <a:p>
            <a:r>
              <a:rPr lang="en-GB" altLang="en-US" sz="4000" dirty="0" smtClean="0"/>
              <a:t>The world construed by Michigan texts (1/2)</a:t>
            </a:r>
            <a:endParaRPr lang="en-GB" altLang="en-US" sz="4000" dirty="0"/>
          </a:p>
        </p:txBody>
      </p:sp>
      <p:sp>
        <p:nvSpPr>
          <p:cNvPr id="126979" name="Rectangle 3"/>
          <p:cNvSpPr>
            <a:spLocks noGrp="1" noChangeArrowheads="1"/>
          </p:cNvSpPr>
          <p:nvPr>
            <p:ph idx="1"/>
          </p:nvPr>
        </p:nvSpPr>
        <p:spPr/>
        <p:txBody>
          <a:bodyPr>
            <a:noAutofit/>
          </a:bodyPr>
          <a:lstStyle/>
          <a:p>
            <a:pPr>
              <a:spcBef>
                <a:spcPct val="40000"/>
              </a:spcBef>
              <a:defRPr/>
            </a:pPr>
            <a:r>
              <a:rPr lang="en-GB" altLang="en-US" sz="3000" dirty="0" smtClean="0">
                <a:latin typeface="+mj-lt"/>
              </a:rPr>
              <a:t>Texts in the Michigan exams are inhabited by Americans involved in organized leisure-time activities which combine entertainment with the exploration of the history and culture of their own country, including the ‘classical’ American values put forth by famous American old stars and performers. </a:t>
            </a:r>
          </a:p>
          <a:p>
            <a:pPr>
              <a:spcBef>
                <a:spcPct val="40000"/>
              </a:spcBef>
              <a:defRPr/>
            </a:pPr>
            <a:endParaRPr lang="en-GB" altLang="en-US" sz="3000" dirty="0">
              <a:latin typeface="+mj-lt"/>
            </a:endParaRPr>
          </a:p>
        </p:txBody>
      </p:sp>
    </p:spTree>
    <p:extLst>
      <p:ext uri="{BB962C8B-B14F-4D97-AF65-F5344CB8AC3E}">
        <p14:creationId xmlns:p14="http://schemas.microsoft.com/office/powerpoint/2010/main" val="40084047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697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Autofit/>
          </a:bodyPr>
          <a:lstStyle/>
          <a:p>
            <a:r>
              <a:rPr lang="en-GB" altLang="en-US" sz="4000" dirty="0" smtClean="0"/>
              <a:t>The world construed by Michigan texts (2/2)</a:t>
            </a:r>
            <a:endParaRPr lang="en-GB" altLang="en-US" sz="4000" dirty="0"/>
          </a:p>
        </p:txBody>
      </p:sp>
      <p:sp>
        <p:nvSpPr>
          <p:cNvPr id="126979" name="Rectangle 3"/>
          <p:cNvSpPr>
            <a:spLocks noGrp="1" noChangeArrowheads="1"/>
          </p:cNvSpPr>
          <p:nvPr>
            <p:ph idx="1"/>
          </p:nvPr>
        </p:nvSpPr>
        <p:spPr/>
        <p:txBody>
          <a:bodyPr>
            <a:noAutofit/>
          </a:bodyPr>
          <a:lstStyle/>
          <a:p>
            <a:pPr>
              <a:spcBef>
                <a:spcPct val="40000"/>
              </a:spcBef>
              <a:defRPr/>
            </a:pPr>
            <a:r>
              <a:rPr lang="en-GB" altLang="en-US" sz="2800" dirty="0" smtClean="0">
                <a:latin typeface="+mj-lt"/>
              </a:rPr>
              <a:t>The Michigan world is particularly concerned with scientific research and developments, as the non human </a:t>
            </a:r>
            <a:r>
              <a:rPr lang="en-GB" altLang="en-US" sz="2800" dirty="0" err="1" smtClean="0">
                <a:latin typeface="+mj-lt"/>
              </a:rPr>
              <a:t>actants</a:t>
            </a:r>
            <a:r>
              <a:rPr lang="en-GB" altLang="en-US" sz="2800" dirty="0" smtClean="0">
                <a:latin typeface="+mj-lt"/>
              </a:rPr>
              <a:t>  are mainly from the category of ‘science &amp; technology’ and the relatively limited use of verbal processes basically serves the expression of scientific opinions, thus construing scientists as the most prominent Sayers.</a:t>
            </a:r>
          </a:p>
          <a:p>
            <a:pPr>
              <a:spcBef>
                <a:spcPct val="40000"/>
              </a:spcBef>
              <a:defRPr/>
            </a:pPr>
            <a:r>
              <a:rPr lang="en-GB" altLang="en-US" sz="2800" dirty="0" smtClean="0">
                <a:latin typeface="+mj-lt"/>
              </a:rPr>
              <a:t>The most prominent feature of the Michigan world is its market-orientation  with the implied reader often positioned as a potential consumer. </a:t>
            </a:r>
            <a:endParaRPr lang="en-GB" altLang="en-US" sz="2800" dirty="0">
              <a:latin typeface="+mj-lt"/>
            </a:endParaRPr>
          </a:p>
        </p:txBody>
      </p:sp>
    </p:spTree>
    <p:extLst>
      <p:ext uri="{BB962C8B-B14F-4D97-AF65-F5344CB8AC3E}">
        <p14:creationId xmlns:p14="http://schemas.microsoft.com/office/powerpoint/2010/main" val="16096172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69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697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r>
              <a:rPr lang="en-GB" altLang="en-US" dirty="0" smtClean="0"/>
              <a:t>The world construed by KPG texts (1/2)</a:t>
            </a:r>
            <a:endParaRPr lang="en-GB" altLang="en-US" dirty="0"/>
          </a:p>
        </p:txBody>
      </p:sp>
      <p:sp>
        <p:nvSpPr>
          <p:cNvPr id="126979" name="Rectangle 3"/>
          <p:cNvSpPr>
            <a:spLocks noGrp="1" noChangeArrowheads="1"/>
          </p:cNvSpPr>
          <p:nvPr>
            <p:ph idx="1"/>
          </p:nvPr>
        </p:nvSpPr>
        <p:spPr/>
        <p:txBody>
          <a:bodyPr>
            <a:noAutofit/>
          </a:bodyPr>
          <a:lstStyle/>
          <a:p>
            <a:pPr marL="0" indent="0">
              <a:spcBef>
                <a:spcPct val="40000"/>
              </a:spcBef>
              <a:buNone/>
              <a:defRPr/>
            </a:pPr>
            <a:r>
              <a:rPr lang="en-GB" sz="2800" b="1" dirty="0" smtClean="0"/>
              <a:t>KPG is an acronym for the national foreign languages examination administered by the Greek Ministry of Education</a:t>
            </a:r>
            <a:r>
              <a:rPr lang="en-GB" sz="2800" dirty="0" smtClean="0"/>
              <a:t>.</a:t>
            </a:r>
          </a:p>
          <a:p>
            <a:pPr>
              <a:spcBef>
                <a:spcPct val="40000"/>
              </a:spcBef>
              <a:defRPr/>
            </a:pPr>
            <a:r>
              <a:rPr lang="en-GB" altLang="en-US" sz="2800" dirty="0" smtClean="0">
                <a:latin typeface="+mj-lt"/>
              </a:rPr>
              <a:t>A world with special concern for the environment, health and social issues. </a:t>
            </a:r>
          </a:p>
          <a:p>
            <a:pPr>
              <a:spcBef>
                <a:spcPct val="40000"/>
              </a:spcBef>
              <a:defRPr/>
            </a:pPr>
            <a:r>
              <a:rPr lang="en-GB" altLang="en-US" sz="2800" dirty="0" smtClean="0">
                <a:latin typeface="+mj-lt"/>
              </a:rPr>
              <a:t>Social participants inhabiting the texts are ‘world citizens’. They are the texts’ main Actors, </a:t>
            </a:r>
            <a:r>
              <a:rPr lang="en-GB" altLang="en-US" sz="2800" dirty="0" err="1" smtClean="0">
                <a:latin typeface="+mj-lt"/>
              </a:rPr>
              <a:t>Sensers</a:t>
            </a:r>
            <a:r>
              <a:rPr lang="en-GB" altLang="en-US" sz="2800" dirty="0" smtClean="0">
                <a:latin typeface="+mj-lt"/>
              </a:rPr>
              <a:t>, Sayers, and Possessors in material, mental, verbal, and possessive processes.</a:t>
            </a:r>
            <a:endParaRPr lang="en-GB" altLang="en-US" sz="2800" dirty="0">
              <a:latin typeface="+mj-lt"/>
            </a:endParaRPr>
          </a:p>
        </p:txBody>
      </p:sp>
    </p:spTree>
    <p:extLst>
      <p:ext uri="{BB962C8B-B14F-4D97-AF65-F5344CB8AC3E}">
        <p14:creationId xmlns:p14="http://schemas.microsoft.com/office/powerpoint/2010/main" val="37328633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26979">
                                            <p:txEl>
                                              <p:pRg st="1" end="1"/>
                                            </p:txEl>
                                          </p:spTgt>
                                        </p:tgtEl>
                                        <p:attrNameLst>
                                          <p:attrName>style.visibility</p:attrName>
                                        </p:attrNameLst>
                                      </p:cBhvr>
                                      <p:to>
                                        <p:strVal val="visible"/>
                                      </p:to>
                                    </p:set>
                                    <p:anim calcmode="lin" valueType="num">
                                      <p:cBhvr additive="base">
                                        <p:cTn id="7" dur="500" fill="hold"/>
                                        <p:tgtEl>
                                          <p:spTgt spid="126979">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69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26979">
                                            <p:txEl>
                                              <p:pRg st="0" end="0"/>
                                            </p:txEl>
                                          </p:spTgt>
                                        </p:tgtEl>
                                        <p:attrNameLst>
                                          <p:attrName>style.visibility</p:attrName>
                                        </p:attrNameLst>
                                      </p:cBhvr>
                                      <p:to>
                                        <p:strVal val="visible"/>
                                      </p:to>
                                    </p:set>
                                    <p:anim calcmode="lin" valueType="num">
                                      <p:cBhvr additive="base">
                                        <p:cTn id="13" dur="500" fill="hold"/>
                                        <p:tgtEl>
                                          <p:spTgt spid="12697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69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26979">
                                            <p:txEl>
                                              <p:pRg st="2" end="2"/>
                                            </p:txEl>
                                          </p:spTgt>
                                        </p:tgtEl>
                                        <p:attrNameLst>
                                          <p:attrName>style.visibility</p:attrName>
                                        </p:attrNameLst>
                                      </p:cBhvr>
                                      <p:to>
                                        <p:strVal val="visible"/>
                                      </p:to>
                                    </p:set>
                                    <p:anim calcmode="lin" valueType="num">
                                      <p:cBhvr additive="base">
                                        <p:cTn id="19" dur="500" fill="hold"/>
                                        <p:tgtEl>
                                          <p:spTgt spid="1269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697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r>
              <a:rPr lang="en-GB" altLang="en-US" dirty="0" smtClean="0"/>
              <a:t>The world construed by KPG texts (2/2)</a:t>
            </a:r>
            <a:endParaRPr lang="en-GB" altLang="en-US" dirty="0"/>
          </a:p>
        </p:txBody>
      </p:sp>
      <p:sp>
        <p:nvSpPr>
          <p:cNvPr id="126979" name="Rectangle 3"/>
          <p:cNvSpPr>
            <a:spLocks noGrp="1" noChangeArrowheads="1"/>
          </p:cNvSpPr>
          <p:nvPr>
            <p:ph idx="1"/>
          </p:nvPr>
        </p:nvSpPr>
        <p:spPr/>
        <p:txBody>
          <a:bodyPr>
            <a:noAutofit/>
          </a:bodyPr>
          <a:lstStyle/>
          <a:p>
            <a:pPr>
              <a:spcBef>
                <a:spcPct val="40000"/>
              </a:spcBef>
              <a:defRPr/>
            </a:pPr>
            <a:r>
              <a:rPr lang="en-GB" altLang="en-US" sz="2800" dirty="0" smtClean="0"/>
              <a:t>The human </a:t>
            </a:r>
            <a:r>
              <a:rPr lang="en-GB" altLang="en-US" sz="2800" dirty="0" err="1" smtClean="0"/>
              <a:t>actants</a:t>
            </a:r>
            <a:r>
              <a:rPr lang="en-GB" altLang="en-US" sz="2800" dirty="0" smtClean="0"/>
              <a:t> who dominate the texts are socially active citizens, activists, eco-tourists. etc.</a:t>
            </a:r>
          </a:p>
          <a:p>
            <a:pPr>
              <a:spcBef>
                <a:spcPct val="40000"/>
              </a:spcBef>
              <a:defRPr/>
            </a:pPr>
            <a:r>
              <a:rPr lang="en-GB" altLang="en-US" sz="2800" dirty="0" smtClean="0">
                <a:latin typeface="+mj-lt"/>
              </a:rPr>
              <a:t>Text participants are experts; they are authorial figures.</a:t>
            </a:r>
          </a:p>
          <a:p>
            <a:pPr>
              <a:spcBef>
                <a:spcPct val="40000"/>
              </a:spcBef>
              <a:defRPr/>
            </a:pPr>
            <a:r>
              <a:rPr lang="en-GB" altLang="en-US" sz="2800" dirty="0" smtClean="0">
                <a:latin typeface="+mj-lt"/>
              </a:rPr>
              <a:t>In relation to the reader, the writer is positioned as an ‘knower’ –someone who has better access to the truth and knows what must be done. The reader appears to be in need of valid information, advice and guidance.</a:t>
            </a:r>
          </a:p>
          <a:p>
            <a:pPr>
              <a:spcBef>
                <a:spcPct val="40000"/>
              </a:spcBef>
              <a:defRPr/>
            </a:pPr>
            <a:endParaRPr lang="en-GB" altLang="en-US" sz="2800" dirty="0" smtClean="0">
              <a:latin typeface="+mj-lt"/>
            </a:endParaRPr>
          </a:p>
          <a:p>
            <a:pPr>
              <a:spcBef>
                <a:spcPct val="40000"/>
              </a:spcBef>
              <a:defRPr/>
            </a:pPr>
            <a:endParaRPr lang="en-GB" altLang="en-US" sz="2800" dirty="0">
              <a:latin typeface="+mj-lt"/>
            </a:endParaRPr>
          </a:p>
        </p:txBody>
      </p:sp>
    </p:spTree>
    <p:extLst>
      <p:ext uri="{BB962C8B-B14F-4D97-AF65-F5344CB8AC3E}">
        <p14:creationId xmlns:p14="http://schemas.microsoft.com/office/powerpoint/2010/main" val="25142535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26979">
                                            <p:txEl>
                                              <p:pRg st="1" end="1"/>
                                            </p:txEl>
                                          </p:spTgt>
                                        </p:tgtEl>
                                        <p:attrNameLst>
                                          <p:attrName>style.visibility</p:attrName>
                                        </p:attrNameLst>
                                      </p:cBhvr>
                                      <p:to>
                                        <p:strVal val="visible"/>
                                      </p:to>
                                    </p:set>
                                    <p:anim calcmode="lin" valueType="num">
                                      <p:cBhvr additive="base">
                                        <p:cTn id="7" dur="500" fill="hold"/>
                                        <p:tgtEl>
                                          <p:spTgt spid="126979">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69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26979">
                                            <p:txEl>
                                              <p:pRg st="0" end="0"/>
                                            </p:txEl>
                                          </p:spTgt>
                                        </p:tgtEl>
                                        <p:attrNameLst>
                                          <p:attrName>style.visibility</p:attrName>
                                        </p:attrNameLst>
                                      </p:cBhvr>
                                      <p:to>
                                        <p:strVal val="visible"/>
                                      </p:to>
                                    </p:set>
                                    <p:anim calcmode="lin" valueType="num">
                                      <p:cBhvr additive="base">
                                        <p:cTn id="13" dur="500" fill="hold"/>
                                        <p:tgtEl>
                                          <p:spTgt spid="12697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69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26979">
                                            <p:txEl>
                                              <p:pRg st="2" end="2"/>
                                            </p:txEl>
                                          </p:spTgt>
                                        </p:tgtEl>
                                        <p:attrNameLst>
                                          <p:attrName>style.visibility</p:attrName>
                                        </p:attrNameLst>
                                      </p:cBhvr>
                                      <p:to>
                                        <p:strVal val="visible"/>
                                      </p:to>
                                    </p:set>
                                    <p:anim calcmode="lin" valueType="num">
                                      <p:cBhvr additive="base">
                                        <p:cTn id="19" dur="500" fill="hold"/>
                                        <p:tgtEl>
                                          <p:spTgt spid="1269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697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r>
              <a:rPr lang="en-GB" altLang="en-US" dirty="0" smtClean="0"/>
              <a:t>ILT and the languages of Europe</a:t>
            </a:r>
            <a:endParaRPr lang="en-GB" altLang="en-US" dirty="0"/>
          </a:p>
        </p:txBody>
      </p:sp>
      <p:sp>
        <p:nvSpPr>
          <p:cNvPr id="11267" name="Rectangle 3"/>
          <p:cNvSpPr>
            <a:spLocks noGrp="1" noChangeArrowheads="1"/>
          </p:cNvSpPr>
          <p:nvPr>
            <p:ph idx="1"/>
          </p:nvPr>
        </p:nvSpPr>
        <p:spPr/>
        <p:txBody>
          <a:bodyPr>
            <a:normAutofit/>
          </a:bodyPr>
          <a:lstStyle/>
          <a:p>
            <a:pPr>
              <a:spcBef>
                <a:spcPct val="40000"/>
              </a:spcBef>
              <a:defRPr/>
            </a:pPr>
            <a:r>
              <a:rPr lang="en-GB" altLang="en-US" dirty="0" smtClean="0"/>
              <a:t>ILT offers services and is serviced by the ‘big’ languages, leaving the ‘smaller’ ones unattended. </a:t>
            </a:r>
          </a:p>
          <a:p>
            <a:pPr>
              <a:spcBef>
                <a:spcPct val="40000"/>
              </a:spcBef>
              <a:defRPr/>
            </a:pPr>
            <a:r>
              <a:rPr lang="en-GB" altLang="en-US" dirty="0" smtClean="0"/>
              <a:t>If people cannot be certified for their proficiency in language X, they have no ‘proof’ which is usually required for education and work and, therefore, no incentive for learning language X.</a:t>
            </a:r>
            <a:endParaRPr lang="en-GB" altLang="en-US" dirty="0"/>
          </a:p>
        </p:txBody>
      </p:sp>
    </p:spTree>
    <p:extLst>
      <p:ext uri="{BB962C8B-B14F-4D97-AF65-F5344CB8AC3E}">
        <p14:creationId xmlns:p14="http://schemas.microsoft.com/office/powerpoint/2010/main" val="864622524"/>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Autofit/>
          </a:bodyPr>
          <a:lstStyle/>
          <a:p>
            <a:r>
              <a:rPr lang="en-GB" altLang="en-US" sz="4000" dirty="0" smtClean="0"/>
              <a:t>ILT as a monolingual-</a:t>
            </a:r>
            <a:r>
              <a:rPr lang="en-GB" altLang="en-US" sz="4000" dirty="0" err="1" smtClean="0"/>
              <a:t>monocultural</a:t>
            </a:r>
            <a:r>
              <a:rPr lang="en-GB" altLang="en-US" sz="4000" dirty="0" smtClean="0"/>
              <a:t> enterprise</a:t>
            </a:r>
            <a:endParaRPr lang="en-GB" altLang="en-US" sz="4000" dirty="0"/>
          </a:p>
        </p:txBody>
      </p:sp>
      <p:sp>
        <p:nvSpPr>
          <p:cNvPr id="101379" name="Rectangle 3"/>
          <p:cNvSpPr>
            <a:spLocks noGrp="1" noChangeArrowheads="1"/>
          </p:cNvSpPr>
          <p:nvPr>
            <p:ph idx="1"/>
          </p:nvPr>
        </p:nvSpPr>
        <p:spPr/>
        <p:txBody>
          <a:bodyPr>
            <a:normAutofit/>
          </a:bodyPr>
          <a:lstStyle/>
          <a:p>
            <a:pPr marL="0" indent="0">
              <a:spcBef>
                <a:spcPct val="40000"/>
              </a:spcBef>
              <a:buNone/>
              <a:defRPr/>
            </a:pPr>
            <a:r>
              <a:rPr lang="en-GB" altLang="en-US" sz="2800" dirty="0" smtClean="0"/>
              <a:t>ILT basically endorses the idea that:</a:t>
            </a:r>
          </a:p>
          <a:p>
            <a:pPr marL="342900" lvl="1" indent="-342900">
              <a:spcBef>
                <a:spcPct val="40000"/>
              </a:spcBef>
              <a:buFont typeface="Arial" pitchFamily="34" charset="0"/>
              <a:buChar char="•"/>
              <a:defRPr/>
            </a:pPr>
            <a:r>
              <a:rPr lang="en-GB" altLang="en-US" dirty="0" smtClean="0"/>
              <a:t>effective communication is  monolingual</a:t>
            </a:r>
          </a:p>
          <a:p>
            <a:pPr marL="342900" lvl="1" indent="-342900">
              <a:spcBef>
                <a:spcPct val="40000"/>
              </a:spcBef>
              <a:buFont typeface="Arial" pitchFamily="34" charset="0"/>
              <a:buChar char="•"/>
              <a:defRPr/>
            </a:pPr>
            <a:r>
              <a:rPr lang="en-GB" altLang="en-US" dirty="0" smtClean="0"/>
              <a:t>proficient users of a language do not use ‘hybrid’ forms, mix languages or codes</a:t>
            </a:r>
          </a:p>
          <a:p>
            <a:pPr marL="342900" lvl="1" indent="-342900">
              <a:spcBef>
                <a:spcPct val="40000"/>
              </a:spcBef>
              <a:buFont typeface="Arial" pitchFamily="34" charset="0"/>
              <a:buChar char="•"/>
              <a:defRPr/>
            </a:pPr>
            <a:r>
              <a:rPr lang="en-GB" altLang="en-US" dirty="0" smtClean="0"/>
              <a:t>tests are (and should continue to be) ‘a-cultural’</a:t>
            </a:r>
            <a:endParaRPr lang="en-GB" altLang="en-US" dirty="0"/>
          </a:p>
        </p:txBody>
      </p:sp>
    </p:spTree>
    <p:extLst>
      <p:ext uri="{BB962C8B-B14F-4D97-AF65-F5344CB8AC3E}">
        <p14:creationId xmlns:p14="http://schemas.microsoft.com/office/powerpoint/2010/main" val="2709796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13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137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137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13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Autofit/>
          </a:bodyPr>
          <a:lstStyle/>
          <a:p>
            <a:r>
              <a:rPr lang="en-GB" altLang="en-US" sz="4000" dirty="0" smtClean="0"/>
              <a:t>Testing and multilingualism: foes rather than friends</a:t>
            </a:r>
            <a:endParaRPr lang="en-GB" altLang="en-US" sz="4000" dirty="0"/>
          </a:p>
        </p:txBody>
      </p:sp>
      <p:sp>
        <p:nvSpPr>
          <p:cNvPr id="105475" name="Rectangle 3"/>
          <p:cNvSpPr>
            <a:spLocks noGrp="1" noChangeArrowheads="1"/>
          </p:cNvSpPr>
          <p:nvPr>
            <p:ph idx="1"/>
          </p:nvPr>
        </p:nvSpPr>
        <p:spPr/>
        <p:txBody>
          <a:bodyPr>
            <a:normAutofit/>
          </a:bodyPr>
          <a:lstStyle/>
          <a:p>
            <a:pPr>
              <a:spcBef>
                <a:spcPct val="40000"/>
              </a:spcBef>
              <a:defRPr/>
            </a:pPr>
            <a:r>
              <a:rPr lang="en-GB" altLang="en-US" sz="3000" dirty="0" smtClean="0"/>
              <a:t>The most popular language tests are:</a:t>
            </a:r>
          </a:p>
          <a:p>
            <a:pPr lvl="1">
              <a:spcBef>
                <a:spcPct val="40000"/>
              </a:spcBef>
              <a:defRPr/>
            </a:pPr>
            <a:r>
              <a:rPr lang="en-GB" altLang="en-US" dirty="0" smtClean="0"/>
              <a:t>marketed by the big language testing industries, which are monolingual projects with vested interests to remain so</a:t>
            </a:r>
          </a:p>
          <a:p>
            <a:pPr lvl="1">
              <a:spcBef>
                <a:spcPct val="40000"/>
              </a:spcBef>
              <a:defRPr/>
            </a:pPr>
            <a:r>
              <a:rPr lang="en-GB" altLang="en-US" dirty="0" smtClean="0"/>
              <a:t>those that classroom language teachers are taught how to make as exclusively monolingual instruments</a:t>
            </a:r>
          </a:p>
          <a:p>
            <a:pPr>
              <a:spcBef>
                <a:spcPct val="40000"/>
              </a:spcBef>
              <a:defRPr/>
            </a:pPr>
            <a:r>
              <a:rPr lang="en-GB" altLang="en-US" sz="2800" dirty="0" smtClean="0"/>
              <a:t>Both are intended to measure test-takers’ language competence or performance in a single language. </a:t>
            </a:r>
          </a:p>
          <a:p>
            <a:pPr lvl="1">
              <a:spcBef>
                <a:spcPct val="40000"/>
              </a:spcBef>
              <a:defRPr/>
            </a:pPr>
            <a:endParaRPr lang="en-GB" altLang="en-US" dirty="0"/>
          </a:p>
        </p:txBody>
      </p:sp>
    </p:spTree>
    <p:extLst>
      <p:ext uri="{BB962C8B-B14F-4D97-AF65-F5344CB8AC3E}">
        <p14:creationId xmlns:p14="http://schemas.microsoft.com/office/powerpoint/2010/main" val="24068473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54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547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547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547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Autofit/>
          </a:bodyPr>
          <a:lstStyle/>
          <a:p>
            <a:r>
              <a:rPr lang="en-GB" altLang="en-US" sz="4000" dirty="0" smtClean="0"/>
              <a:t>Reasons for the profound </a:t>
            </a:r>
            <a:r>
              <a:rPr lang="en-GB" altLang="en-US" sz="4000" dirty="0" err="1" smtClean="0"/>
              <a:t>monolingualism</a:t>
            </a:r>
            <a:r>
              <a:rPr lang="en-GB" altLang="en-US" sz="4000" dirty="0" smtClean="0"/>
              <a:t> of ILT</a:t>
            </a:r>
            <a:endParaRPr lang="en-GB" altLang="en-US" sz="4000" dirty="0"/>
          </a:p>
        </p:txBody>
      </p:sp>
      <p:sp>
        <p:nvSpPr>
          <p:cNvPr id="107523" name="Rectangle 3"/>
          <p:cNvSpPr>
            <a:spLocks noGrp="1" noChangeArrowheads="1"/>
          </p:cNvSpPr>
          <p:nvPr>
            <p:ph idx="1"/>
          </p:nvPr>
        </p:nvSpPr>
        <p:spPr/>
        <p:txBody>
          <a:bodyPr>
            <a:noAutofit/>
          </a:bodyPr>
          <a:lstStyle/>
          <a:p>
            <a:pPr>
              <a:spcBef>
                <a:spcPct val="40000"/>
              </a:spcBef>
              <a:defRPr/>
            </a:pPr>
            <a:r>
              <a:rPr lang="en-GB" altLang="en-US" sz="2800" dirty="0" smtClean="0"/>
              <a:t>Language exams and tests are developed to assess (almost exclusively) linguistic competence.</a:t>
            </a:r>
          </a:p>
          <a:p>
            <a:pPr>
              <a:spcBef>
                <a:spcPct val="40000"/>
              </a:spcBef>
              <a:defRPr/>
            </a:pPr>
            <a:r>
              <a:rPr lang="en-GB" altLang="en-US" sz="2800" dirty="0" smtClean="0"/>
              <a:t>Linguistic competence is measured against the ‘ideal native speaker’.</a:t>
            </a:r>
          </a:p>
          <a:p>
            <a:pPr>
              <a:spcBef>
                <a:spcPct val="40000"/>
              </a:spcBef>
              <a:defRPr/>
            </a:pPr>
            <a:r>
              <a:rPr lang="en-GB" altLang="en-US" sz="2800" dirty="0" smtClean="0"/>
              <a:t>This is due to the fact that:</a:t>
            </a:r>
          </a:p>
          <a:p>
            <a:pPr lvl="1">
              <a:spcBef>
                <a:spcPct val="40000"/>
              </a:spcBef>
              <a:buFont typeface="Arial" pitchFamily="34" charset="0"/>
              <a:buChar char="-"/>
              <a:defRPr/>
            </a:pPr>
            <a:r>
              <a:rPr lang="en-GB" altLang="en-US" sz="2700" dirty="0" smtClean="0"/>
              <a:t>language teaching is still largely built around the ‘native speaker’ competence paradigm,</a:t>
            </a:r>
          </a:p>
          <a:p>
            <a:pPr lvl="1">
              <a:spcBef>
                <a:spcPct val="40000"/>
              </a:spcBef>
              <a:buFont typeface="Arial" pitchFamily="34" charset="0"/>
              <a:buChar char="-"/>
              <a:defRPr/>
            </a:pPr>
            <a:r>
              <a:rPr lang="en-GB" altLang="en-US" sz="2700" dirty="0" smtClean="0"/>
              <a:t>linguistic competence is measured objectively more easily.</a:t>
            </a:r>
            <a:endParaRPr lang="en-GB" altLang="en-US" sz="2700" dirty="0"/>
          </a:p>
        </p:txBody>
      </p:sp>
    </p:spTree>
    <p:extLst>
      <p:ext uri="{BB962C8B-B14F-4D97-AF65-F5344CB8AC3E}">
        <p14:creationId xmlns:p14="http://schemas.microsoft.com/office/powerpoint/2010/main" val="18071463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75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75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752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752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75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Autofit/>
          </a:bodyPr>
          <a:lstStyle/>
          <a:p>
            <a:r>
              <a:rPr lang="en-GB" altLang="en-US" sz="4000" dirty="0" smtClean="0"/>
              <a:t>Shifting attention from monolingual to multilingual paradigms </a:t>
            </a:r>
            <a:endParaRPr lang="en-GB" altLang="en-US" sz="4000" dirty="0"/>
          </a:p>
        </p:txBody>
      </p:sp>
      <p:sp>
        <p:nvSpPr>
          <p:cNvPr id="106499" name="Rectangle 3"/>
          <p:cNvSpPr>
            <a:spLocks noGrp="1" noChangeArrowheads="1"/>
          </p:cNvSpPr>
          <p:nvPr>
            <p:ph idx="1"/>
          </p:nvPr>
        </p:nvSpPr>
        <p:spPr/>
        <p:txBody>
          <a:bodyPr>
            <a:normAutofit/>
          </a:bodyPr>
          <a:lstStyle/>
          <a:p>
            <a:pPr marL="0" indent="0">
              <a:spcBef>
                <a:spcPct val="40000"/>
              </a:spcBef>
              <a:buNone/>
              <a:defRPr/>
            </a:pPr>
            <a:r>
              <a:rPr lang="en-GB" altLang="en-US" dirty="0" smtClean="0">
                <a:latin typeface="+mj-lt"/>
              </a:rPr>
              <a:t>Given that the European Commission is promoting multilingualism as the key to social cohesion and economic development in the EU, the new challenge of the language teaching industry is language teaching and testing that accommodates multilingual concepts of communication. </a:t>
            </a:r>
            <a:endParaRPr lang="en-GB" altLang="en-US" dirty="0">
              <a:latin typeface="+mj-lt"/>
            </a:endParaRPr>
          </a:p>
        </p:txBody>
      </p:sp>
    </p:spTree>
    <p:extLst>
      <p:ext uri="{BB962C8B-B14F-4D97-AF65-F5344CB8AC3E}">
        <p14:creationId xmlns:p14="http://schemas.microsoft.com/office/powerpoint/2010/main" val="32517353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GB" altLang="en-US" dirty="0" smtClean="0"/>
              <a:t>Beyond globalization and growth… </a:t>
            </a:r>
            <a:endParaRPr lang="en-GB" altLang="en-US" dirty="0"/>
          </a:p>
        </p:txBody>
      </p:sp>
      <p:sp>
        <p:nvSpPr>
          <p:cNvPr id="5" name="Content Placeholder 4"/>
          <p:cNvSpPr>
            <a:spLocks noGrp="1"/>
          </p:cNvSpPr>
          <p:nvPr>
            <p:ph idx="1"/>
          </p:nvPr>
        </p:nvSpPr>
        <p:spPr/>
        <p:txBody>
          <a:bodyPr>
            <a:noAutofit/>
          </a:bodyPr>
          <a:lstStyle/>
          <a:p>
            <a:pPr>
              <a:spcBef>
                <a:spcPts val="600"/>
              </a:spcBef>
              <a:spcAft>
                <a:spcPts val="600"/>
              </a:spcAft>
            </a:pPr>
            <a:r>
              <a:rPr lang="en-GB" altLang="en-US" sz="3000" dirty="0" smtClean="0"/>
              <a:t>If we admit that Marxism has failed us, and that capitalism is collapsing (as it only functions in a growth economy that’s destroying the earth), we might see a hint of hope in the development of (g)local </a:t>
            </a:r>
            <a:r>
              <a:rPr lang="en-GB" altLang="en-US" sz="3000" dirty="0" err="1" smtClean="0"/>
              <a:t>artifacts</a:t>
            </a:r>
            <a:r>
              <a:rPr lang="en-GB" altLang="en-US" sz="3000" dirty="0" smtClean="0"/>
              <a:t>, produced in micro-economies, based on local self-sufficiency and fair-trade.</a:t>
            </a:r>
          </a:p>
          <a:p>
            <a:pPr>
              <a:spcBef>
                <a:spcPts val="600"/>
              </a:spcBef>
              <a:spcAft>
                <a:spcPts val="600"/>
              </a:spcAft>
            </a:pPr>
            <a:r>
              <a:rPr lang="en-GB" altLang="en-US" sz="3000" dirty="0" smtClean="0"/>
              <a:t>Growth-oriented export/import economies are… the dream of the past, the shock of the present and the nightmare of the future!</a:t>
            </a:r>
          </a:p>
          <a:p>
            <a:pPr>
              <a:spcBef>
                <a:spcPts val="600"/>
              </a:spcBef>
              <a:spcAft>
                <a:spcPts val="600"/>
              </a:spcAft>
            </a:pPr>
            <a:endParaRPr lang="en-GB" sz="3000" dirty="0"/>
          </a:p>
        </p:txBody>
      </p:sp>
    </p:spTree>
    <p:extLst>
      <p:ext uri="{BB962C8B-B14F-4D97-AF65-F5344CB8AC3E}">
        <p14:creationId xmlns:p14="http://schemas.microsoft.com/office/powerpoint/2010/main" val="13639249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a:bodyPr>
          <a:lstStyle/>
          <a:p>
            <a:r>
              <a:rPr lang="en-GB" altLang="en-US" sz="4000" dirty="0" smtClean="0"/>
              <a:t>Multilingualism and the CEFR</a:t>
            </a:r>
            <a:endParaRPr lang="en-GB" altLang="en-US" sz="4000" dirty="0"/>
          </a:p>
        </p:txBody>
      </p:sp>
      <p:sp>
        <p:nvSpPr>
          <p:cNvPr id="109571" name="Rectangle 3"/>
          <p:cNvSpPr>
            <a:spLocks noGrp="1" noChangeArrowheads="1"/>
          </p:cNvSpPr>
          <p:nvPr>
            <p:ph idx="1"/>
          </p:nvPr>
        </p:nvSpPr>
        <p:spPr/>
        <p:txBody>
          <a:bodyPr>
            <a:noAutofit/>
          </a:bodyPr>
          <a:lstStyle/>
          <a:p>
            <a:pPr marL="0" indent="0">
              <a:spcAft>
                <a:spcPct val="50000"/>
              </a:spcAft>
              <a:buFontTx/>
              <a:buNone/>
            </a:pPr>
            <a:r>
              <a:rPr lang="en-GB" altLang="en-US" sz="2600" dirty="0" smtClean="0">
                <a:latin typeface="+mj-lt"/>
              </a:rPr>
              <a:t>To agree with the CEFR (2001: 4): “the aim of language education [should be] profoundly modified. It [should] no longer be seen as simply to achieve 'mastery' of one or two, or even three languages, each taken in isolation, with the 'ideal native speaker' as the ultimate model. Instead, the aim [should be] to develop a linguistic repertory, in which all linguistic abilities have a place. This implies, of course, that the languages offered in educational institutions should be diversified and students given the opportunity to develop a </a:t>
            </a:r>
            <a:r>
              <a:rPr lang="en-GB" altLang="en-US" sz="2600" dirty="0" err="1" smtClean="0">
                <a:latin typeface="+mj-lt"/>
              </a:rPr>
              <a:t>plurilingual</a:t>
            </a:r>
            <a:r>
              <a:rPr lang="en-GB" altLang="en-US" sz="2600" dirty="0" smtClean="0">
                <a:latin typeface="+mj-lt"/>
              </a:rPr>
              <a:t> competence.” </a:t>
            </a:r>
            <a:endParaRPr lang="en-GB" altLang="en-US" sz="2600" dirty="0" smtClean="0">
              <a:latin typeface="+mj-lt"/>
            </a:endParaRPr>
          </a:p>
        </p:txBody>
      </p:sp>
    </p:spTree>
    <p:extLst>
      <p:ext uri="{BB962C8B-B14F-4D97-AF65-F5344CB8AC3E}">
        <p14:creationId xmlns:p14="http://schemas.microsoft.com/office/powerpoint/2010/main" val="31711036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957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Autofit/>
          </a:bodyPr>
          <a:lstStyle/>
          <a:p>
            <a:r>
              <a:rPr lang="en-GB" altLang="en-US" sz="4000" dirty="0" smtClean="0"/>
              <a:t>The CEFR and mono- multilingualism</a:t>
            </a:r>
            <a:endParaRPr lang="en-GB" altLang="en-US" sz="4000" dirty="0"/>
          </a:p>
        </p:txBody>
      </p:sp>
      <p:sp>
        <p:nvSpPr>
          <p:cNvPr id="108547" name="Rectangle 3"/>
          <p:cNvSpPr>
            <a:spLocks noGrp="1" noChangeArrowheads="1"/>
          </p:cNvSpPr>
          <p:nvPr>
            <p:ph idx="1"/>
          </p:nvPr>
        </p:nvSpPr>
        <p:spPr/>
        <p:txBody>
          <a:bodyPr>
            <a:noAutofit/>
          </a:bodyPr>
          <a:lstStyle/>
          <a:p>
            <a:pPr>
              <a:spcBef>
                <a:spcPct val="40000"/>
              </a:spcBef>
              <a:defRPr/>
            </a:pPr>
            <a:r>
              <a:rPr lang="en-GB" altLang="en-US" sz="2600" dirty="0" smtClean="0"/>
              <a:t>According to the CEFR, the implications of such a shift have not yet been worked out and they have most certainly not been translated into action in either language education or language testing.  </a:t>
            </a:r>
          </a:p>
          <a:p>
            <a:pPr>
              <a:spcBef>
                <a:spcPct val="40000"/>
              </a:spcBef>
              <a:defRPr/>
            </a:pPr>
            <a:r>
              <a:rPr lang="en-GB" altLang="en-US" sz="2600" dirty="0" smtClean="0"/>
              <a:t>In fact, the CEFR itself has chiefly been used so far for the validation and endorsement of the tests produced by international exam conglomerates. </a:t>
            </a:r>
          </a:p>
          <a:p>
            <a:pPr>
              <a:spcBef>
                <a:spcPct val="40000"/>
              </a:spcBef>
              <a:defRPr/>
            </a:pPr>
            <a:r>
              <a:rPr lang="en-GB" altLang="en-US" sz="2600" dirty="0" smtClean="0"/>
              <a:t>In practice, the CEFR has rarely served as a tool for the promotion of multilingualism or the enhancement of </a:t>
            </a:r>
            <a:r>
              <a:rPr lang="en-GB" altLang="en-US" sz="2600" dirty="0" err="1" smtClean="0"/>
              <a:t>plurilingualism</a:t>
            </a:r>
            <a:r>
              <a:rPr lang="en-GB" altLang="en-US" sz="2600" dirty="0" smtClean="0"/>
              <a:t>. </a:t>
            </a:r>
          </a:p>
          <a:p>
            <a:pPr>
              <a:buFontTx/>
              <a:buNone/>
            </a:pPr>
            <a:endParaRPr lang="en-GB" altLang="en-US" sz="2600" dirty="0" smtClean="0"/>
          </a:p>
        </p:txBody>
      </p:sp>
    </p:spTree>
    <p:extLst>
      <p:ext uri="{BB962C8B-B14F-4D97-AF65-F5344CB8AC3E}">
        <p14:creationId xmlns:p14="http://schemas.microsoft.com/office/powerpoint/2010/main" val="18466921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85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854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85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Autofit/>
          </a:bodyPr>
          <a:lstStyle/>
          <a:p>
            <a:r>
              <a:rPr lang="en-GB" altLang="en-US" sz="4000" dirty="0" smtClean="0"/>
              <a:t>The European language teaching and testing industry</a:t>
            </a:r>
            <a:endParaRPr lang="en-GB" altLang="en-US" sz="4000" dirty="0"/>
          </a:p>
        </p:txBody>
      </p:sp>
      <p:sp>
        <p:nvSpPr>
          <p:cNvPr id="112643" name="Rectangle 3"/>
          <p:cNvSpPr>
            <a:spLocks noGrp="1" noChangeArrowheads="1"/>
          </p:cNvSpPr>
          <p:nvPr>
            <p:ph idx="1"/>
          </p:nvPr>
        </p:nvSpPr>
        <p:spPr/>
        <p:txBody>
          <a:bodyPr>
            <a:noAutofit/>
          </a:bodyPr>
          <a:lstStyle/>
          <a:p>
            <a:pPr>
              <a:spcBef>
                <a:spcPct val="40000"/>
              </a:spcBef>
              <a:defRPr/>
            </a:pPr>
            <a:r>
              <a:rPr lang="en-GB" altLang="en-US" sz="2800" dirty="0" smtClean="0">
                <a:latin typeface="+mj-lt"/>
              </a:rPr>
              <a:t>Language testing is a big industry in Europe, which has been exporting language testing products beyond its member states, just as it has been exporting languages (its ‘big’ languages especially) and language services as commodities, </a:t>
            </a:r>
          </a:p>
          <a:p>
            <a:pPr>
              <a:spcBef>
                <a:spcPct val="40000"/>
              </a:spcBef>
              <a:defRPr/>
            </a:pPr>
            <a:r>
              <a:rPr lang="en-GB" altLang="en-US" sz="2800" dirty="0" smtClean="0">
                <a:latin typeface="+mj-lt"/>
              </a:rPr>
              <a:t>Language exams for certification in these languages are available through exam batteries developed for a single language, in a monolingual manner, because to involve a language, other than the target language, would mean less profit. </a:t>
            </a:r>
            <a:endParaRPr lang="en-GB" altLang="en-US" sz="2800" dirty="0">
              <a:latin typeface="+mj-lt"/>
            </a:endParaRPr>
          </a:p>
        </p:txBody>
      </p:sp>
    </p:spTree>
    <p:extLst>
      <p:ext uri="{BB962C8B-B14F-4D97-AF65-F5344CB8AC3E}">
        <p14:creationId xmlns:p14="http://schemas.microsoft.com/office/powerpoint/2010/main" val="39449768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26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264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a:bodyPr>
          <a:lstStyle/>
          <a:p>
            <a:r>
              <a:rPr lang="en-GB" altLang="en-US" sz="4000" dirty="0" smtClean="0"/>
              <a:t>More about European ILT (1/2)</a:t>
            </a:r>
            <a:endParaRPr lang="en-GB" altLang="en-US" sz="4000" dirty="0"/>
          </a:p>
        </p:txBody>
      </p:sp>
      <p:sp>
        <p:nvSpPr>
          <p:cNvPr id="113667" name="Rectangle 3"/>
          <p:cNvSpPr>
            <a:spLocks noGrp="1" noChangeArrowheads="1"/>
          </p:cNvSpPr>
          <p:nvPr>
            <p:ph idx="1"/>
          </p:nvPr>
        </p:nvSpPr>
        <p:spPr/>
        <p:txBody>
          <a:bodyPr>
            <a:noAutofit/>
          </a:bodyPr>
          <a:lstStyle/>
          <a:p>
            <a:pPr>
              <a:spcBef>
                <a:spcPct val="40000"/>
              </a:spcBef>
              <a:defRPr/>
            </a:pPr>
            <a:r>
              <a:rPr lang="en-GB" altLang="en-US" sz="2800" dirty="0" smtClean="0">
                <a:latin typeface="+mj-lt"/>
              </a:rPr>
              <a:t>They do not involve adjustments to the cultural, linguistic or other needs of particular markets because this would mean that they could not be marketed as international products.</a:t>
            </a:r>
          </a:p>
          <a:p>
            <a:pPr>
              <a:spcBef>
                <a:spcPct val="40000"/>
              </a:spcBef>
              <a:defRPr/>
            </a:pPr>
            <a:r>
              <a:rPr lang="en-GB" altLang="en-US" sz="2800" dirty="0" smtClean="0">
                <a:latin typeface="+mj-lt"/>
              </a:rPr>
              <a:t>They are usually developed by those who ‘rightfully own’ the language in question with the intend of measuring the test-takers’ monolingual/ </a:t>
            </a:r>
            <a:r>
              <a:rPr lang="en-GB" altLang="en-US" sz="2800" dirty="0" err="1" smtClean="0">
                <a:latin typeface="+mj-lt"/>
              </a:rPr>
              <a:t>monocultural</a:t>
            </a:r>
            <a:r>
              <a:rPr lang="en-GB" altLang="en-US" sz="2800" dirty="0" smtClean="0">
                <a:latin typeface="+mj-lt"/>
              </a:rPr>
              <a:t> skills and awareness. </a:t>
            </a:r>
            <a:endParaRPr lang="en-GB" altLang="en-US" sz="2800" dirty="0">
              <a:latin typeface="+mj-lt"/>
            </a:endParaRPr>
          </a:p>
        </p:txBody>
      </p:sp>
    </p:spTree>
    <p:extLst>
      <p:ext uri="{BB962C8B-B14F-4D97-AF65-F5344CB8AC3E}">
        <p14:creationId xmlns:p14="http://schemas.microsoft.com/office/powerpoint/2010/main" val="39342309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366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a:bodyPr>
          <a:lstStyle/>
          <a:p>
            <a:r>
              <a:rPr lang="en-GB" altLang="en-US" sz="4000" dirty="0" smtClean="0"/>
              <a:t>More about European ILT (2/2)</a:t>
            </a:r>
            <a:endParaRPr lang="en-GB" altLang="en-US" sz="4000" dirty="0"/>
          </a:p>
        </p:txBody>
      </p:sp>
      <p:sp>
        <p:nvSpPr>
          <p:cNvPr id="113667" name="Rectangle 3"/>
          <p:cNvSpPr>
            <a:spLocks noGrp="1" noChangeArrowheads="1"/>
          </p:cNvSpPr>
          <p:nvPr>
            <p:ph idx="1"/>
          </p:nvPr>
        </p:nvSpPr>
        <p:spPr/>
        <p:txBody>
          <a:bodyPr>
            <a:noAutofit/>
          </a:bodyPr>
          <a:lstStyle/>
          <a:p>
            <a:pPr>
              <a:spcBef>
                <a:spcPct val="40000"/>
              </a:spcBef>
              <a:defRPr/>
            </a:pPr>
            <a:r>
              <a:rPr lang="en-GB" altLang="en-US" sz="2800" dirty="0" smtClean="0">
                <a:latin typeface="+mj-lt"/>
              </a:rPr>
              <a:t>The same is true of diagnostic, adaptive e-tests, self-assessment techniques and feedback systems, increasingly available, especially for the ‘big’ languages. </a:t>
            </a:r>
            <a:endParaRPr lang="en-GB" altLang="en-US" sz="2800" dirty="0">
              <a:latin typeface="+mj-lt"/>
            </a:endParaRPr>
          </a:p>
        </p:txBody>
      </p:sp>
    </p:spTree>
    <p:extLst>
      <p:ext uri="{BB962C8B-B14F-4D97-AF65-F5344CB8AC3E}">
        <p14:creationId xmlns:p14="http://schemas.microsoft.com/office/powerpoint/2010/main" val="7480651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Autofit/>
          </a:bodyPr>
          <a:lstStyle/>
          <a:p>
            <a:r>
              <a:rPr lang="en-GB" altLang="en-US" sz="4000" dirty="0" smtClean="0"/>
              <a:t>Are there alternative European tests?</a:t>
            </a:r>
            <a:endParaRPr lang="en-GB" altLang="en-US" sz="4000" dirty="0"/>
          </a:p>
        </p:txBody>
      </p:sp>
      <p:sp>
        <p:nvSpPr>
          <p:cNvPr id="121859" name="Rectangle 3"/>
          <p:cNvSpPr>
            <a:spLocks noGrp="1" noChangeArrowheads="1"/>
          </p:cNvSpPr>
          <p:nvPr>
            <p:ph idx="1"/>
          </p:nvPr>
        </p:nvSpPr>
        <p:spPr/>
        <p:txBody>
          <a:bodyPr>
            <a:noAutofit/>
          </a:bodyPr>
          <a:lstStyle/>
          <a:p>
            <a:pPr>
              <a:spcBef>
                <a:spcPct val="40000"/>
              </a:spcBef>
              <a:defRPr/>
            </a:pPr>
            <a:r>
              <a:rPr lang="en-GB" altLang="en-US" sz="2800" dirty="0" smtClean="0">
                <a:latin typeface="+mj-lt"/>
              </a:rPr>
              <a:t>Besides exams and tests which operate within the formal educational systems, or the workplace, there are alternatives to the exam batteries of the international exams that the ‘big players’ produce.</a:t>
            </a:r>
          </a:p>
          <a:p>
            <a:pPr>
              <a:spcBef>
                <a:spcPct val="40000"/>
              </a:spcBef>
              <a:defRPr/>
            </a:pPr>
            <a:r>
              <a:rPr lang="en-GB" altLang="en-US" sz="2800" dirty="0" smtClean="0">
                <a:latin typeface="+mj-lt"/>
              </a:rPr>
              <a:t>These are the (g)local language exam suites. </a:t>
            </a:r>
          </a:p>
          <a:p>
            <a:pPr>
              <a:spcBef>
                <a:spcPct val="40000"/>
              </a:spcBef>
              <a:defRPr/>
            </a:pPr>
            <a:r>
              <a:rPr lang="en-GB" altLang="en-US" sz="2800" dirty="0" smtClean="0">
                <a:latin typeface="+mj-lt"/>
              </a:rPr>
              <a:t>Two cases in point are the Finnish and the Greek national language exams for the certification of language competence on the 6 level scale of the Council of Europe.</a:t>
            </a:r>
            <a:endParaRPr lang="en-GB" altLang="en-US" sz="2800" dirty="0">
              <a:latin typeface="+mj-lt"/>
            </a:endParaRPr>
          </a:p>
        </p:txBody>
      </p:sp>
    </p:spTree>
    <p:extLst>
      <p:ext uri="{BB962C8B-B14F-4D97-AF65-F5344CB8AC3E}">
        <p14:creationId xmlns:p14="http://schemas.microsoft.com/office/powerpoint/2010/main" val="26063098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18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185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185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a:bodyPr>
          <a:lstStyle/>
          <a:p>
            <a:r>
              <a:rPr lang="en-GB" altLang="en-US" dirty="0" smtClean="0"/>
              <a:t>Why favour localized exams?</a:t>
            </a:r>
            <a:endParaRPr lang="en-GB" altLang="en-US" dirty="0"/>
          </a:p>
        </p:txBody>
      </p:sp>
      <p:sp>
        <p:nvSpPr>
          <p:cNvPr id="96259" name="Rectangle 3"/>
          <p:cNvSpPr>
            <a:spLocks noGrp="1" noChangeArrowheads="1"/>
          </p:cNvSpPr>
          <p:nvPr>
            <p:ph idx="1"/>
          </p:nvPr>
        </p:nvSpPr>
        <p:spPr/>
        <p:txBody>
          <a:bodyPr>
            <a:normAutofit/>
          </a:bodyPr>
          <a:lstStyle/>
          <a:p>
            <a:pPr>
              <a:spcBef>
                <a:spcPct val="40000"/>
              </a:spcBef>
              <a:defRPr/>
            </a:pPr>
            <a:r>
              <a:rPr lang="en-GB" altLang="en-US" dirty="0" smtClean="0">
                <a:latin typeface="+mj-lt"/>
              </a:rPr>
              <a:t>Locally-controlled examination and testing systems can serve as counter-hegemonic alternatives to the profit-driven conglomerates.</a:t>
            </a:r>
          </a:p>
          <a:p>
            <a:pPr>
              <a:spcBef>
                <a:spcPct val="40000"/>
              </a:spcBef>
              <a:defRPr/>
            </a:pPr>
            <a:r>
              <a:rPr lang="en-GB" altLang="en-US" dirty="0" smtClean="0">
                <a:latin typeface="+mj-lt"/>
              </a:rPr>
              <a:t>They involve adjustments to the cultural, linguistic and other needs of particular markets, especially when they lead to certificates required for hiring and promotion.</a:t>
            </a:r>
            <a:endParaRPr lang="en-GB" altLang="en-US" dirty="0">
              <a:latin typeface="+mj-lt"/>
            </a:endParaRPr>
          </a:p>
        </p:txBody>
      </p:sp>
    </p:spTree>
    <p:extLst>
      <p:ext uri="{BB962C8B-B14F-4D97-AF65-F5344CB8AC3E}">
        <p14:creationId xmlns:p14="http://schemas.microsoft.com/office/powerpoint/2010/main" val="5456674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62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625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a:bodyPr>
          <a:lstStyle/>
          <a:p>
            <a:r>
              <a:rPr lang="en-GB" altLang="en-US" sz="4000" dirty="0" smtClean="0"/>
              <a:t>What are the advantages of GLT? (1/2)  </a:t>
            </a:r>
            <a:endParaRPr lang="en-GB" altLang="en-US" sz="4000" dirty="0"/>
          </a:p>
        </p:txBody>
      </p:sp>
      <p:sp>
        <p:nvSpPr>
          <p:cNvPr id="122883" name="Rectangle 3"/>
          <p:cNvSpPr>
            <a:spLocks noGrp="1" noChangeArrowheads="1"/>
          </p:cNvSpPr>
          <p:nvPr>
            <p:ph idx="1"/>
          </p:nvPr>
        </p:nvSpPr>
        <p:spPr/>
        <p:txBody>
          <a:bodyPr>
            <a:noAutofit/>
          </a:bodyPr>
          <a:lstStyle/>
          <a:p>
            <a:pPr marL="0" indent="0">
              <a:spcBef>
                <a:spcPts val="600"/>
              </a:spcBef>
              <a:buNone/>
              <a:defRPr/>
            </a:pPr>
            <a:r>
              <a:rPr lang="en-GB" altLang="en-US" sz="3000" dirty="0" err="1" smtClean="0">
                <a:latin typeface="+mj-lt"/>
              </a:rPr>
              <a:t>Glocalized</a:t>
            </a:r>
            <a:r>
              <a:rPr lang="en-GB" altLang="en-US" sz="3000" dirty="0" smtClean="0">
                <a:latin typeface="+mj-lt"/>
              </a:rPr>
              <a:t> language testing (GLT) may:</a:t>
            </a:r>
          </a:p>
          <a:p>
            <a:pPr marL="342900" lvl="1" indent="-342900">
              <a:spcBef>
                <a:spcPts val="600"/>
              </a:spcBef>
              <a:buFont typeface="Arial" pitchFamily="34" charset="0"/>
              <a:buChar char="•"/>
              <a:defRPr/>
            </a:pPr>
            <a:r>
              <a:rPr lang="en-GB" altLang="en-US" sz="3000" dirty="0" smtClean="0">
                <a:latin typeface="+mj-lt"/>
              </a:rPr>
              <a:t>be provided at lower cost</a:t>
            </a:r>
          </a:p>
          <a:p>
            <a:pPr marL="342900" lvl="1" indent="-342900">
              <a:spcBef>
                <a:spcPts val="600"/>
              </a:spcBef>
              <a:buFont typeface="Arial" pitchFamily="34" charset="0"/>
              <a:buChar char="•"/>
              <a:defRPr/>
            </a:pPr>
            <a:r>
              <a:rPr lang="en-GB" altLang="en-US" sz="3000" dirty="0" smtClean="0">
                <a:latin typeface="+mj-lt"/>
              </a:rPr>
              <a:t>support the view of language as a meaning making system</a:t>
            </a:r>
          </a:p>
          <a:p>
            <a:pPr marL="342900" lvl="1" indent="-342900">
              <a:spcBef>
                <a:spcPts val="600"/>
              </a:spcBef>
              <a:buFont typeface="Arial" pitchFamily="34" charset="0"/>
              <a:buChar char="•"/>
              <a:defRPr/>
            </a:pPr>
            <a:r>
              <a:rPr lang="en-GB" altLang="en-US" sz="3000" dirty="0" smtClean="0">
                <a:latin typeface="+mj-lt"/>
              </a:rPr>
              <a:t>involve choices as to the representations of reality through text and image</a:t>
            </a:r>
          </a:p>
          <a:p>
            <a:pPr marL="342900" lvl="1" indent="-342900">
              <a:spcBef>
                <a:spcPts val="600"/>
              </a:spcBef>
              <a:buFont typeface="Arial" pitchFamily="34" charset="0"/>
              <a:buChar char="•"/>
              <a:defRPr/>
            </a:pPr>
            <a:r>
              <a:rPr lang="en-GB" altLang="en-US" sz="3000" dirty="0" smtClean="0">
                <a:latin typeface="+mj-lt"/>
              </a:rPr>
              <a:t>measure communicative competence by focusing on the user rather than the language as an abstract system</a:t>
            </a:r>
            <a:endParaRPr lang="en-GB" altLang="en-US" sz="3000" dirty="0">
              <a:latin typeface="+mj-lt"/>
            </a:endParaRPr>
          </a:p>
        </p:txBody>
      </p:sp>
    </p:spTree>
    <p:extLst>
      <p:ext uri="{BB962C8B-B14F-4D97-AF65-F5344CB8AC3E}">
        <p14:creationId xmlns:p14="http://schemas.microsoft.com/office/powerpoint/2010/main" val="32093270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88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88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2883">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22883">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228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a:bodyPr>
          <a:lstStyle/>
          <a:p>
            <a:r>
              <a:rPr lang="en-GB" altLang="en-US" sz="4000" dirty="0" smtClean="0"/>
              <a:t>What are the advantages of GLT? (2/2)  </a:t>
            </a:r>
            <a:endParaRPr lang="en-GB" altLang="en-US" sz="4000" dirty="0"/>
          </a:p>
        </p:txBody>
      </p:sp>
      <p:sp>
        <p:nvSpPr>
          <p:cNvPr id="122883" name="Rectangle 3"/>
          <p:cNvSpPr>
            <a:spLocks noGrp="1" noChangeArrowheads="1"/>
          </p:cNvSpPr>
          <p:nvPr>
            <p:ph idx="1"/>
          </p:nvPr>
        </p:nvSpPr>
        <p:spPr/>
        <p:txBody>
          <a:bodyPr>
            <a:noAutofit/>
          </a:bodyPr>
          <a:lstStyle/>
          <a:p>
            <a:pPr marL="342900" lvl="1" indent="-342900">
              <a:spcBef>
                <a:spcPts val="600"/>
              </a:spcBef>
              <a:buFont typeface="Arial" pitchFamily="34" charset="0"/>
              <a:buChar char="•"/>
              <a:defRPr/>
            </a:pPr>
            <a:r>
              <a:rPr lang="en-GB" altLang="en-US" sz="3000" dirty="0" smtClean="0">
                <a:latin typeface="+mj-lt"/>
              </a:rPr>
              <a:t>treat languages on an equal footing</a:t>
            </a:r>
          </a:p>
          <a:p>
            <a:pPr marL="342900" lvl="1" indent="-342900">
              <a:spcBef>
                <a:spcPts val="600"/>
              </a:spcBef>
              <a:buFont typeface="Arial" pitchFamily="34" charset="0"/>
              <a:buChar char="•"/>
              <a:defRPr/>
            </a:pPr>
            <a:r>
              <a:rPr lang="en-GB" altLang="en-US" sz="3000" dirty="0" smtClean="0">
                <a:latin typeface="+mj-lt"/>
              </a:rPr>
              <a:t>legitimate bi-, tri- or multilingual practices in teaching and testing.</a:t>
            </a:r>
            <a:endParaRPr lang="en-GB" altLang="en-US" sz="3000" dirty="0">
              <a:latin typeface="+mj-lt"/>
            </a:endParaRPr>
          </a:p>
        </p:txBody>
      </p:sp>
    </p:spTree>
    <p:extLst>
      <p:ext uri="{BB962C8B-B14F-4D97-AF65-F5344CB8AC3E}">
        <p14:creationId xmlns:p14="http://schemas.microsoft.com/office/powerpoint/2010/main" val="6077789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8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288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a:bodyPr>
          <a:lstStyle/>
          <a:p>
            <a:r>
              <a:rPr lang="en-GB" altLang="en-US" dirty="0" smtClean="0"/>
              <a:t>GLTs in support of languages</a:t>
            </a:r>
            <a:endParaRPr lang="en-GB" altLang="en-US" dirty="0"/>
          </a:p>
        </p:txBody>
      </p:sp>
      <p:sp>
        <p:nvSpPr>
          <p:cNvPr id="115715" name="Rectangle 3"/>
          <p:cNvSpPr>
            <a:spLocks noGrp="1" noChangeArrowheads="1"/>
          </p:cNvSpPr>
          <p:nvPr>
            <p:ph idx="1"/>
          </p:nvPr>
        </p:nvSpPr>
        <p:spPr/>
        <p:txBody>
          <a:bodyPr>
            <a:normAutofit/>
          </a:bodyPr>
          <a:lstStyle/>
          <a:p>
            <a:pPr marL="0" indent="0">
              <a:lnSpc>
                <a:spcPct val="90000"/>
              </a:lnSpc>
              <a:spcBef>
                <a:spcPct val="40000"/>
              </a:spcBef>
              <a:buNone/>
              <a:defRPr/>
            </a:pPr>
            <a:r>
              <a:rPr lang="en-GB" altLang="en-US" dirty="0" smtClean="0">
                <a:latin typeface="+mj-lt"/>
              </a:rPr>
              <a:t>Local testing systems may:</a:t>
            </a:r>
          </a:p>
          <a:p>
            <a:pPr marL="342900" lvl="1" indent="-342900">
              <a:lnSpc>
                <a:spcPct val="90000"/>
              </a:lnSpc>
              <a:spcBef>
                <a:spcPct val="40000"/>
              </a:spcBef>
              <a:buFont typeface="Arial" pitchFamily="34" charset="0"/>
              <a:buChar char="•"/>
              <a:defRPr/>
            </a:pPr>
            <a:r>
              <a:rPr lang="en-GB" altLang="en-US" sz="3200" dirty="0" smtClean="0">
                <a:latin typeface="+mj-lt"/>
              </a:rPr>
              <a:t>cater to the needs of the local linguistic job markets </a:t>
            </a:r>
          </a:p>
          <a:p>
            <a:pPr marL="342900" lvl="1" indent="-342900">
              <a:lnSpc>
                <a:spcPct val="90000"/>
              </a:lnSpc>
              <a:spcBef>
                <a:spcPct val="40000"/>
              </a:spcBef>
              <a:buFont typeface="Arial" pitchFamily="34" charset="0"/>
              <a:buChar char="•"/>
              <a:defRPr/>
            </a:pPr>
            <a:r>
              <a:rPr lang="en-GB" altLang="en-US" sz="3200" dirty="0" smtClean="0">
                <a:latin typeface="+mj-lt"/>
              </a:rPr>
              <a:t>treat languages in a comparable manner</a:t>
            </a:r>
            <a:endParaRPr lang="en-GB" altLang="en-US" sz="3200" dirty="0">
              <a:latin typeface="+mj-lt"/>
            </a:endParaRPr>
          </a:p>
        </p:txBody>
      </p:sp>
    </p:spTree>
    <p:extLst>
      <p:ext uri="{BB962C8B-B14F-4D97-AF65-F5344CB8AC3E}">
        <p14:creationId xmlns:p14="http://schemas.microsoft.com/office/powerpoint/2010/main" val="13294752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571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571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r>
              <a:rPr lang="en-GB" altLang="en-US" dirty="0" smtClean="0"/>
              <a:t>Aim of the presentation</a:t>
            </a:r>
            <a:endParaRPr lang="en-GB" altLang="en-US" dirty="0"/>
          </a:p>
        </p:txBody>
      </p:sp>
      <p:sp>
        <p:nvSpPr>
          <p:cNvPr id="59395" name="Rectangle 3"/>
          <p:cNvSpPr>
            <a:spLocks noGrp="1" noChangeArrowheads="1"/>
          </p:cNvSpPr>
          <p:nvPr>
            <p:ph idx="1"/>
          </p:nvPr>
        </p:nvSpPr>
        <p:spPr/>
        <p:txBody>
          <a:bodyPr>
            <a:noAutofit/>
          </a:bodyPr>
          <a:lstStyle/>
          <a:p>
            <a:pPr>
              <a:spcBef>
                <a:spcPct val="40000"/>
              </a:spcBef>
              <a:defRPr/>
            </a:pPr>
            <a:r>
              <a:rPr lang="en-GB" sz="2600" dirty="0" smtClean="0">
                <a:latin typeface="+mj-lt"/>
              </a:rPr>
              <a:t>This presentation views language exam suites, within in a broad political perspective, as ideological apparatuses, involving processes which produce, reproduce or resist mainstream lifeworld and educational practices. </a:t>
            </a:r>
          </a:p>
          <a:p>
            <a:pPr>
              <a:spcBef>
                <a:spcPct val="40000"/>
              </a:spcBef>
              <a:defRPr/>
            </a:pPr>
            <a:r>
              <a:rPr lang="en-GB" sz="2600" dirty="0" smtClean="0">
                <a:latin typeface="+mj-lt"/>
              </a:rPr>
              <a:t>The claim made is that </a:t>
            </a:r>
            <a:r>
              <a:rPr lang="en-GB" sz="2600" b="1" dirty="0" smtClean="0">
                <a:latin typeface="+mj-lt"/>
              </a:rPr>
              <a:t>I</a:t>
            </a:r>
            <a:r>
              <a:rPr lang="en-GB" sz="2600" dirty="0" smtClean="0">
                <a:latin typeface="+mj-lt"/>
              </a:rPr>
              <a:t>nternational </a:t>
            </a:r>
            <a:r>
              <a:rPr lang="en-GB" sz="2600" b="1" dirty="0" smtClean="0">
                <a:latin typeface="+mj-lt"/>
              </a:rPr>
              <a:t>L</a:t>
            </a:r>
            <a:r>
              <a:rPr lang="en-GB" sz="2600" dirty="0" smtClean="0">
                <a:latin typeface="+mj-lt"/>
              </a:rPr>
              <a:t>anguage </a:t>
            </a:r>
            <a:r>
              <a:rPr lang="en-GB" sz="2600" b="1" dirty="0" smtClean="0">
                <a:latin typeface="+mj-lt"/>
              </a:rPr>
              <a:t>T</a:t>
            </a:r>
            <a:r>
              <a:rPr lang="en-GB" sz="2600" dirty="0" smtClean="0">
                <a:latin typeface="+mj-lt"/>
              </a:rPr>
              <a:t>esting (and specifically exam suites for the certification of language competence) are monolingual-</a:t>
            </a:r>
            <a:r>
              <a:rPr lang="en-GB" sz="2600" dirty="0" err="1" smtClean="0">
                <a:latin typeface="+mj-lt"/>
              </a:rPr>
              <a:t>monocultural</a:t>
            </a:r>
            <a:r>
              <a:rPr lang="en-GB" sz="2600" dirty="0" smtClean="0">
                <a:latin typeface="+mj-lt"/>
              </a:rPr>
              <a:t> enterprises, interested in symbolic and material profit.</a:t>
            </a:r>
          </a:p>
          <a:p>
            <a:pPr>
              <a:spcBef>
                <a:spcPct val="40000"/>
              </a:spcBef>
              <a:defRPr/>
            </a:pPr>
            <a:r>
              <a:rPr lang="en-GB" sz="2600" dirty="0" smtClean="0">
                <a:latin typeface="+mj-lt"/>
              </a:rPr>
              <a:t>A case is made for ‘</a:t>
            </a:r>
            <a:r>
              <a:rPr lang="en-GB" sz="2600" dirty="0" err="1" smtClean="0">
                <a:latin typeface="+mj-lt"/>
              </a:rPr>
              <a:t>glocal</a:t>
            </a:r>
            <a:r>
              <a:rPr lang="en-GB" sz="2600" dirty="0" smtClean="0">
                <a:latin typeface="+mj-lt"/>
              </a:rPr>
              <a:t>’ language testing systems (GLTs).</a:t>
            </a:r>
            <a:endParaRPr lang="en-GB" sz="2600" dirty="0" smtClean="0">
              <a:latin typeface="+mj-lt"/>
            </a:endParaRPr>
          </a:p>
        </p:txBody>
      </p:sp>
    </p:spTree>
    <p:extLst>
      <p:ext uri="{BB962C8B-B14F-4D97-AF65-F5344CB8AC3E}">
        <p14:creationId xmlns:p14="http://schemas.microsoft.com/office/powerpoint/2010/main" val="29473199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93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93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a:bodyPr>
          <a:lstStyle/>
          <a:p>
            <a:r>
              <a:rPr lang="en-GB" altLang="en-US" dirty="0" smtClean="0"/>
              <a:t>GLTs in support of multilingualism </a:t>
            </a:r>
            <a:endParaRPr lang="en-GB" altLang="en-US" dirty="0"/>
          </a:p>
        </p:txBody>
      </p:sp>
      <p:sp>
        <p:nvSpPr>
          <p:cNvPr id="116739" name="Rectangle 3"/>
          <p:cNvSpPr>
            <a:spLocks noGrp="1" noChangeArrowheads="1"/>
          </p:cNvSpPr>
          <p:nvPr>
            <p:ph idx="1"/>
          </p:nvPr>
        </p:nvSpPr>
        <p:spPr/>
        <p:txBody>
          <a:bodyPr>
            <a:noAutofit/>
          </a:bodyPr>
          <a:lstStyle/>
          <a:p>
            <a:pPr>
              <a:spcBef>
                <a:spcPct val="40000"/>
              </a:spcBef>
              <a:defRPr/>
            </a:pPr>
            <a:r>
              <a:rPr lang="en-GB" altLang="en-US" sz="3000" dirty="0" smtClean="0">
                <a:latin typeface="+mj-lt"/>
              </a:rPr>
              <a:t>GLTs can more easily make the shift from monolingual to </a:t>
            </a:r>
            <a:r>
              <a:rPr lang="en-GB" altLang="en-US" sz="3000" dirty="0" err="1" smtClean="0">
                <a:latin typeface="+mj-lt"/>
              </a:rPr>
              <a:t>plurilingual</a:t>
            </a:r>
            <a:r>
              <a:rPr lang="en-GB" altLang="en-US" sz="3000" dirty="0" smtClean="0">
                <a:latin typeface="+mj-lt"/>
              </a:rPr>
              <a:t> paradigms in language testing and teaching. </a:t>
            </a:r>
          </a:p>
          <a:p>
            <a:pPr>
              <a:spcBef>
                <a:spcPct val="40000"/>
              </a:spcBef>
              <a:defRPr/>
            </a:pPr>
            <a:r>
              <a:rPr lang="en-GB" altLang="en-US" sz="3000" dirty="0" smtClean="0">
                <a:latin typeface="+mj-lt"/>
              </a:rPr>
              <a:t>A paradigm which has its basis on a view of the languages and cultures that people experience in their immediate and wider environment –not  as compartmentalized but as meaning-making, semiotic systems, interrelated to one another. </a:t>
            </a:r>
            <a:endParaRPr lang="en-GB" altLang="en-US" sz="3000" dirty="0">
              <a:latin typeface="+mj-lt"/>
            </a:endParaRPr>
          </a:p>
        </p:txBody>
      </p:sp>
    </p:spTree>
    <p:extLst>
      <p:ext uri="{BB962C8B-B14F-4D97-AF65-F5344CB8AC3E}">
        <p14:creationId xmlns:p14="http://schemas.microsoft.com/office/powerpoint/2010/main" val="8235729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67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673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a:bodyPr>
          <a:lstStyle/>
          <a:p>
            <a:r>
              <a:rPr lang="en-GB" altLang="en-US" dirty="0" smtClean="0"/>
              <a:t>The multilingual paradigm </a:t>
            </a:r>
            <a:endParaRPr lang="en-GB" altLang="en-US" dirty="0"/>
          </a:p>
        </p:txBody>
      </p:sp>
      <p:sp>
        <p:nvSpPr>
          <p:cNvPr id="28675" name="Rectangle 3"/>
          <p:cNvSpPr>
            <a:spLocks noGrp="1" noChangeArrowheads="1"/>
          </p:cNvSpPr>
          <p:nvPr>
            <p:ph idx="1"/>
          </p:nvPr>
        </p:nvSpPr>
        <p:spPr/>
        <p:txBody>
          <a:bodyPr>
            <a:normAutofit/>
          </a:bodyPr>
          <a:lstStyle/>
          <a:p>
            <a:pPr marL="0" indent="0">
              <a:lnSpc>
                <a:spcPct val="90000"/>
              </a:lnSpc>
              <a:spcBef>
                <a:spcPct val="40000"/>
              </a:spcBef>
              <a:buNone/>
              <a:defRPr/>
            </a:pPr>
            <a:r>
              <a:rPr lang="en-GB" altLang="en-US" dirty="0" smtClean="0">
                <a:latin typeface="+mj-lt"/>
              </a:rPr>
              <a:t>In this paradigm, people learn to make maximum use of all their semiotic resources so as to communicate effectively in situational contexts.</a:t>
            </a:r>
            <a:endParaRPr lang="en-GB" altLang="en-US" dirty="0">
              <a:latin typeface="+mj-lt"/>
            </a:endParaRPr>
          </a:p>
        </p:txBody>
      </p:sp>
    </p:spTree>
    <p:extLst>
      <p:ext uri="{BB962C8B-B14F-4D97-AF65-F5344CB8AC3E}">
        <p14:creationId xmlns:p14="http://schemas.microsoft.com/office/powerpoint/2010/main" val="37043469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Autofit/>
          </a:bodyPr>
          <a:lstStyle/>
          <a:p>
            <a:r>
              <a:rPr lang="en-GB" altLang="en-US" dirty="0" smtClean="0"/>
              <a:t>What happens in multilingual settings? </a:t>
            </a:r>
            <a:endParaRPr lang="en-GB" altLang="en-US" dirty="0"/>
          </a:p>
        </p:txBody>
      </p:sp>
      <p:sp>
        <p:nvSpPr>
          <p:cNvPr id="134147" name="Rectangle 3"/>
          <p:cNvSpPr>
            <a:spLocks noGrp="1" noChangeArrowheads="1"/>
          </p:cNvSpPr>
          <p:nvPr>
            <p:ph idx="1"/>
          </p:nvPr>
        </p:nvSpPr>
        <p:spPr/>
        <p:txBody>
          <a:bodyPr>
            <a:normAutofit/>
          </a:bodyPr>
          <a:lstStyle/>
          <a:p>
            <a:pPr>
              <a:spcBef>
                <a:spcPts val="600"/>
              </a:spcBef>
              <a:defRPr/>
            </a:pPr>
            <a:r>
              <a:rPr lang="en-GB" altLang="en-US" sz="3000" dirty="0" smtClean="0">
                <a:latin typeface="+mj-lt"/>
              </a:rPr>
              <a:t>People use code switching and ‘</a:t>
            </a:r>
            <a:r>
              <a:rPr lang="en-GB" altLang="en-US" sz="3000" dirty="0" err="1" smtClean="0">
                <a:latin typeface="+mj-lt"/>
              </a:rPr>
              <a:t>translanguaging</a:t>
            </a:r>
            <a:r>
              <a:rPr lang="en-GB" altLang="en-US" sz="3000" dirty="0" smtClean="0">
                <a:latin typeface="+mj-lt"/>
              </a:rPr>
              <a:t>’ techniques, drawing upon the resources they have from a variety of contexts and languages</a:t>
            </a:r>
          </a:p>
          <a:p>
            <a:pPr>
              <a:spcBef>
                <a:spcPts val="600"/>
              </a:spcBef>
              <a:defRPr/>
            </a:pPr>
            <a:r>
              <a:rPr lang="en-GB" altLang="en-US" sz="3000" dirty="0" smtClean="0">
                <a:latin typeface="+mj-lt"/>
              </a:rPr>
              <a:t>They use different forms of expression in multimodal texts to make socially situated meanings. </a:t>
            </a:r>
          </a:p>
          <a:p>
            <a:pPr>
              <a:spcBef>
                <a:spcPts val="600"/>
              </a:spcBef>
              <a:defRPr/>
            </a:pPr>
            <a:r>
              <a:rPr lang="en-GB" altLang="en-US" sz="3000" dirty="0" smtClean="0">
                <a:latin typeface="+mj-lt"/>
              </a:rPr>
              <a:t>They also resort to the use of mediation.</a:t>
            </a:r>
            <a:endParaRPr lang="en-GB" altLang="en-US" sz="3000" dirty="0">
              <a:latin typeface="+mj-lt"/>
            </a:endParaRPr>
          </a:p>
        </p:txBody>
      </p:sp>
    </p:spTree>
    <p:extLst>
      <p:ext uri="{BB962C8B-B14F-4D97-AF65-F5344CB8AC3E}">
        <p14:creationId xmlns:p14="http://schemas.microsoft.com/office/powerpoint/2010/main" val="2987259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41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414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41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a:bodyPr>
          <a:lstStyle/>
          <a:p>
            <a:r>
              <a:rPr lang="en-GB" altLang="en-US" dirty="0" smtClean="0"/>
              <a:t>What does mediation involve? </a:t>
            </a:r>
            <a:endParaRPr lang="en-GB" altLang="en-US" dirty="0"/>
          </a:p>
        </p:txBody>
      </p:sp>
      <p:sp>
        <p:nvSpPr>
          <p:cNvPr id="30723" name="Rectangle 3"/>
          <p:cNvSpPr>
            <a:spLocks noGrp="1" noChangeArrowheads="1"/>
          </p:cNvSpPr>
          <p:nvPr>
            <p:ph idx="1"/>
          </p:nvPr>
        </p:nvSpPr>
        <p:spPr/>
        <p:txBody>
          <a:bodyPr>
            <a:normAutofit/>
          </a:bodyPr>
          <a:lstStyle/>
          <a:p>
            <a:pPr marL="0" indent="0">
              <a:lnSpc>
                <a:spcPct val="90000"/>
              </a:lnSpc>
              <a:spcBef>
                <a:spcPct val="40000"/>
              </a:spcBef>
              <a:buNone/>
              <a:defRPr/>
            </a:pPr>
            <a:r>
              <a:rPr lang="en-GB" altLang="en-US" dirty="0" smtClean="0">
                <a:latin typeface="+mj-lt"/>
              </a:rPr>
              <a:t>Mediation (as understood here) involves extraction of information from a source text in one language and relaying it in another language for a given communicative purpose.</a:t>
            </a:r>
          </a:p>
        </p:txBody>
      </p:sp>
    </p:spTree>
    <p:extLst>
      <p:ext uri="{BB962C8B-B14F-4D97-AF65-F5344CB8AC3E}">
        <p14:creationId xmlns:p14="http://schemas.microsoft.com/office/powerpoint/2010/main" val="13582617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normAutofit fontScale="90000"/>
          </a:bodyPr>
          <a:lstStyle/>
          <a:p>
            <a:r>
              <a:rPr lang="en-GB" altLang="en-US" dirty="0" smtClean="0"/>
              <a:t>Testing mediation performance (1/2)</a:t>
            </a:r>
            <a:endParaRPr lang="en-GB" altLang="en-US" dirty="0"/>
          </a:p>
        </p:txBody>
      </p:sp>
      <p:sp>
        <p:nvSpPr>
          <p:cNvPr id="135171" name="Rectangle 3"/>
          <p:cNvSpPr>
            <a:spLocks noGrp="1" noChangeArrowheads="1"/>
          </p:cNvSpPr>
          <p:nvPr>
            <p:ph idx="1"/>
          </p:nvPr>
        </p:nvSpPr>
        <p:spPr/>
        <p:txBody>
          <a:bodyPr>
            <a:noAutofit/>
          </a:bodyPr>
          <a:lstStyle/>
          <a:p>
            <a:pPr>
              <a:spcBef>
                <a:spcPct val="40000"/>
              </a:spcBef>
              <a:defRPr/>
            </a:pPr>
            <a:r>
              <a:rPr lang="en-GB" altLang="en-US" sz="2800" dirty="0" smtClean="0">
                <a:latin typeface="+mj-lt"/>
              </a:rPr>
              <a:t>GLT are more likely to use </a:t>
            </a:r>
            <a:r>
              <a:rPr lang="en-GB" altLang="en-US" sz="2800" dirty="0" err="1" smtClean="0">
                <a:latin typeface="+mj-lt"/>
              </a:rPr>
              <a:t>translanguaging</a:t>
            </a:r>
            <a:r>
              <a:rPr lang="en-GB" altLang="en-US" sz="2800" dirty="0" smtClean="0">
                <a:latin typeface="+mj-lt"/>
              </a:rPr>
              <a:t>, as well as linguistic (and cultural) mediatory tasks, whereas it is difficult to test mediation performance through ILTs.  </a:t>
            </a:r>
          </a:p>
          <a:p>
            <a:pPr>
              <a:spcBef>
                <a:spcPct val="40000"/>
              </a:spcBef>
              <a:defRPr/>
            </a:pPr>
            <a:r>
              <a:rPr lang="en-GB" altLang="en-US" sz="2800" dirty="0" smtClean="0">
                <a:latin typeface="+mj-lt"/>
              </a:rPr>
              <a:t>KPG is a </a:t>
            </a:r>
            <a:r>
              <a:rPr lang="en-GB" altLang="en-US" sz="2800" dirty="0" err="1" smtClean="0">
                <a:latin typeface="+mj-lt"/>
              </a:rPr>
              <a:t>glocal</a:t>
            </a:r>
            <a:r>
              <a:rPr lang="en-GB" altLang="en-US" sz="2800" dirty="0" smtClean="0">
                <a:latin typeface="+mj-lt"/>
              </a:rPr>
              <a:t> language exam battery, which tests oral and written performance using multimodal texts, as well as oral and written mediation performance in English, French, German, Italian and Turkish. Source texts are in Greek (the test takers working language). </a:t>
            </a:r>
            <a:endParaRPr lang="en-GB" altLang="en-US" sz="2800" dirty="0">
              <a:latin typeface="+mj-lt"/>
            </a:endParaRPr>
          </a:p>
        </p:txBody>
      </p:sp>
    </p:spTree>
    <p:extLst>
      <p:ext uri="{BB962C8B-B14F-4D97-AF65-F5344CB8AC3E}">
        <p14:creationId xmlns:p14="http://schemas.microsoft.com/office/powerpoint/2010/main" val="36354736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51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517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fontScale="90000"/>
          </a:bodyPr>
          <a:lstStyle/>
          <a:p>
            <a:r>
              <a:rPr lang="en-GB" altLang="en-US" dirty="0" smtClean="0"/>
              <a:t>Testing mediation performance (2/2)</a:t>
            </a:r>
            <a:endParaRPr lang="en-GB" altLang="en-US" dirty="0"/>
          </a:p>
        </p:txBody>
      </p:sp>
      <p:sp>
        <p:nvSpPr>
          <p:cNvPr id="135171" name="Rectangle 3"/>
          <p:cNvSpPr>
            <a:spLocks noGrp="1" noChangeArrowheads="1"/>
          </p:cNvSpPr>
          <p:nvPr>
            <p:ph idx="1"/>
          </p:nvPr>
        </p:nvSpPr>
        <p:spPr/>
        <p:txBody>
          <a:bodyPr>
            <a:normAutofit/>
          </a:bodyPr>
          <a:lstStyle/>
          <a:p>
            <a:pPr>
              <a:spcBef>
                <a:spcPct val="40000"/>
              </a:spcBef>
              <a:defRPr/>
            </a:pPr>
            <a:r>
              <a:rPr lang="en-GB" altLang="en-US" sz="3000" dirty="0" smtClean="0">
                <a:latin typeface="+mj-lt"/>
              </a:rPr>
              <a:t>Since the introduction of mediation tasks, systematic research is carried out at the University of Athens to provide valid illustrative scale descriptors for mediation performance in different languages. </a:t>
            </a:r>
          </a:p>
          <a:p>
            <a:pPr>
              <a:spcBef>
                <a:spcPct val="40000"/>
              </a:spcBef>
              <a:defRPr/>
            </a:pPr>
            <a:r>
              <a:rPr lang="en-GB" altLang="en-US" sz="3000" dirty="0" smtClean="0">
                <a:latin typeface="+mj-lt"/>
              </a:rPr>
              <a:t>Research has shed light on discursively, textually and linguistically hybrid forms that successful communicators use, as well as on effective </a:t>
            </a:r>
            <a:r>
              <a:rPr lang="en-GB" altLang="en-US" sz="3000" dirty="0" err="1" smtClean="0">
                <a:latin typeface="+mj-lt"/>
              </a:rPr>
              <a:t>communciation</a:t>
            </a:r>
            <a:r>
              <a:rPr lang="en-GB" altLang="en-US" sz="3000" dirty="0" smtClean="0">
                <a:latin typeface="+mj-lt"/>
              </a:rPr>
              <a:t> strategies  </a:t>
            </a:r>
            <a:endParaRPr lang="en-GB" altLang="en-US" sz="3000" dirty="0">
              <a:latin typeface="+mj-lt"/>
            </a:endParaRPr>
          </a:p>
        </p:txBody>
      </p:sp>
    </p:spTree>
    <p:extLst>
      <p:ext uri="{BB962C8B-B14F-4D97-AF65-F5344CB8AC3E}">
        <p14:creationId xmlns:p14="http://schemas.microsoft.com/office/powerpoint/2010/main" val="14682237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51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517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normAutofit/>
          </a:bodyPr>
          <a:lstStyle/>
          <a:p>
            <a:r>
              <a:rPr lang="en-GB" altLang="en-US" dirty="0" smtClean="0"/>
              <a:t>Research around KPG exams (1/2)</a:t>
            </a:r>
            <a:endParaRPr lang="en-GB" altLang="en-US" dirty="0"/>
          </a:p>
        </p:txBody>
      </p:sp>
      <p:sp>
        <p:nvSpPr>
          <p:cNvPr id="128003" name="Rectangle 3"/>
          <p:cNvSpPr>
            <a:spLocks noGrp="1" noChangeArrowheads="1"/>
          </p:cNvSpPr>
          <p:nvPr>
            <p:ph idx="1"/>
          </p:nvPr>
        </p:nvSpPr>
        <p:spPr/>
        <p:txBody>
          <a:bodyPr>
            <a:noAutofit/>
          </a:bodyPr>
          <a:lstStyle/>
          <a:p>
            <a:pPr>
              <a:spcBef>
                <a:spcPct val="40000"/>
              </a:spcBef>
              <a:defRPr/>
            </a:pPr>
            <a:r>
              <a:rPr lang="en-GB" altLang="en-US" sz="3000" dirty="0" smtClean="0">
                <a:latin typeface="+mj-lt"/>
              </a:rPr>
              <a:t>MA, doctoral and postdoc work carried out around the KPG exams, using a variety of corpora developed at the </a:t>
            </a:r>
            <a:r>
              <a:rPr lang="en-GB" altLang="en-US" sz="3000" dirty="0" err="1" smtClean="0">
                <a:latin typeface="+mj-lt"/>
              </a:rPr>
              <a:t>UoA</a:t>
            </a:r>
            <a:r>
              <a:rPr lang="en-GB" altLang="en-US" sz="3000" dirty="0" smtClean="0">
                <a:latin typeface="+mj-lt"/>
              </a:rPr>
              <a:t>, include:</a:t>
            </a:r>
          </a:p>
          <a:p>
            <a:pPr marL="342900" lvl="1" indent="-342900">
              <a:spcBef>
                <a:spcPct val="40000"/>
              </a:spcBef>
              <a:buFont typeface="Arial" pitchFamily="34" charset="0"/>
              <a:buChar char="•"/>
              <a:defRPr/>
            </a:pPr>
            <a:r>
              <a:rPr lang="en-GB" altLang="en-US" sz="3000" dirty="0" smtClean="0">
                <a:latin typeface="+mj-lt"/>
              </a:rPr>
              <a:t>Defining text difficulty and readability based on </a:t>
            </a:r>
            <a:r>
              <a:rPr lang="en-GB" altLang="en-US" sz="3000" dirty="0" err="1" smtClean="0">
                <a:latin typeface="+mj-lt"/>
              </a:rPr>
              <a:t>discoursal</a:t>
            </a:r>
            <a:r>
              <a:rPr lang="en-GB" altLang="en-US" sz="3000" dirty="0" smtClean="0">
                <a:latin typeface="+mj-lt"/>
              </a:rPr>
              <a:t>, textual and </a:t>
            </a:r>
            <a:r>
              <a:rPr lang="en-GB" altLang="en-US" sz="3000" dirty="0" err="1" smtClean="0">
                <a:latin typeface="+mj-lt"/>
              </a:rPr>
              <a:t>lexicogrammatical</a:t>
            </a:r>
            <a:r>
              <a:rPr lang="en-GB" altLang="en-US" sz="3000" dirty="0" smtClean="0">
                <a:latin typeface="+mj-lt"/>
              </a:rPr>
              <a:t> features as well as on candidate variables</a:t>
            </a:r>
          </a:p>
          <a:p>
            <a:pPr marL="342900" lvl="1" indent="-342900">
              <a:spcBef>
                <a:spcPct val="40000"/>
              </a:spcBef>
              <a:buFont typeface="Arial" pitchFamily="34" charset="0"/>
              <a:buChar char="•"/>
              <a:defRPr/>
            </a:pPr>
            <a:r>
              <a:rPr lang="en-GB" altLang="en-US" sz="3000" dirty="0" smtClean="0">
                <a:latin typeface="+mj-lt"/>
              </a:rPr>
              <a:t>The affect of interlocutor interventions on the oral performance of candidates of different levels of proficiency</a:t>
            </a:r>
            <a:endParaRPr lang="en-GB" altLang="en-US" sz="3000" dirty="0">
              <a:latin typeface="+mj-lt"/>
            </a:endParaRPr>
          </a:p>
        </p:txBody>
      </p:sp>
    </p:spTree>
    <p:extLst>
      <p:ext uri="{BB962C8B-B14F-4D97-AF65-F5344CB8AC3E}">
        <p14:creationId xmlns:p14="http://schemas.microsoft.com/office/powerpoint/2010/main" val="20536309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80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800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800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normAutofit/>
          </a:bodyPr>
          <a:lstStyle/>
          <a:p>
            <a:r>
              <a:rPr lang="en-GB" altLang="en-US" dirty="0" smtClean="0"/>
              <a:t>Research around KPG exams (2/2)</a:t>
            </a:r>
            <a:endParaRPr lang="en-GB" altLang="en-US" dirty="0"/>
          </a:p>
        </p:txBody>
      </p:sp>
      <p:sp>
        <p:nvSpPr>
          <p:cNvPr id="128003" name="Rectangle 3"/>
          <p:cNvSpPr>
            <a:spLocks noGrp="1" noChangeArrowheads="1"/>
          </p:cNvSpPr>
          <p:nvPr>
            <p:ph idx="1"/>
          </p:nvPr>
        </p:nvSpPr>
        <p:spPr/>
        <p:txBody>
          <a:bodyPr>
            <a:noAutofit/>
          </a:bodyPr>
          <a:lstStyle/>
          <a:p>
            <a:pPr marL="342900" lvl="1" indent="-342900">
              <a:spcBef>
                <a:spcPct val="40000"/>
              </a:spcBef>
              <a:buFont typeface="Arial" pitchFamily="34" charset="0"/>
              <a:buChar char="•"/>
              <a:defRPr/>
            </a:pPr>
            <a:r>
              <a:rPr lang="en-GB" altLang="en-US" sz="3000" dirty="0" smtClean="0">
                <a:latin typeface="+mj-lt"/>
              </a:rPr>
              <a:t>(Multi)literacy requirements of KPG comprehension texts and tasks across levels and languages (English and French).</a:t>
            </a:r>
          </a:p>
          <a:p>
            <a:pPr>
              <a:spcBef>
                <a:spcPct val="40000"/>
              </a:spcBef>
              <a:defRPr/>
            </a:pPr>
            <a:r>
              <a:rPr lang="en-GB" altLang="en-US" sz="3000" dirty="0" smtClean="0">
                <a:latin typeface="+mj-lt"/>
              </a:rPr>
              <a:t>The work has motivated the development of Greek academic discourse on FLT/T.</a:t>
            </a:r>
            <a:endParaRPr lang="en-GB" altLang="en-US" sz="3000" dirty="0">
              <a:latin typeface="+mj-lt"/>
            </a:endParaRPr>
          </a:p>
        </p:txBody>
      </p:sp>
    </p:spTree>
    <p:extLst>
      <p:ext uri="{BB962C8B-B14F-4D97-AF65-F5344CB8AC3E}">
        <p14:creationId xmlns:p14="http://schemas.microsoft.com/office/powerpoint/2010/main" val="24393657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80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800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a:p>
            <a:endParaRPr lang="en-GB" altLang="el-GR" sz="2000" dirty="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437112"/>
            <a:ext cx="5400675" cy="1285875"/>
          </a:xfrm>
          <a:prstGeom prst="rect">
            <a:avLst/>
          </a:prstGeom>
          <a:noFill/>
          <a:ln>
            <a:noFill/>
          </a:ln>
        </p:spPr>
      </p:pic>
    </p:spTree>
    <p:custDataLst>
      <p:tags r:id="rId1"/>
    </p:custDataLst>
    <p:extLst>
      <p:ext uri="{BB962C8B-B14F-4D97-AF65-F5344CB8AC3E}">
        <p14:creationId xmlns:p14="http://schemas.microsoft.com/office/powerpoint/2010/main" val="320884607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nvPr>
        </p:nvSpPr>
        <p:spPr/>
        <p:txBody>
          <a:bodyPr/>
          <a:lstStyle/>
          <a:p>
            <a:r>
              <a:rPr lang="en-GB" altLang="el-GR" sz="4400" dirty="0" smtClean="0"/>
              <a:t>Notes</a:t>
            </a:r>
          </a:p>
        </p:txBody>
      </p:sp>
      <p:sp>
        <p:nvSpPr>
          <p:cNvPr id="33795" name="Text Placeholder 4"/>
          <p:cNvSpPr>
            <a:spLocks noGrp="1"/>
          </p:cNvSpPr>
          <p:nvPr>
            <p:ph type="body" idx="1"/>
          </p:nvPr>
        </p:nvSpPr>
        <p:spPr/>
        <p:txBody>
          <a:bodyPr/>
          <a:lstStyle/>
          <a:p>
            <a:endParaRPr lang="el-GR" altLang="el-GR" smtClean="0"/>
          </a:p>
        </p:txBody>
      </p:sp>
    </p:spTree>
    <p:custDataLst>
      <p:tags r:id="rId1"/>
    </p:custDataLst>
    <p:extLst>
      <p:ext uri="{BB962C8B-B14F-4D97-AF65-F5344CB8AC3E}">
        <p14:creationId xmlns:p14="http://schemas.microsoft.com/office/powerpoint/2010/main" val="26002567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r>
              <a:rPr lang="en-GB" altLang="en-US" dirty="0" smtClean="0"/>
              <a:t>The notion of ‘</a:t>
            </a:r>
            <a:r>
              <a:rPr lang="en-GB" altLang="en-US" dirty="0" err="1" smtClean="0"/>
              <a:t>glocalisation</a:t>
            </a:r>
            <a:r>
              <a:rPr lang="en-GB" altLang="en-US" dirty="0" smtClean="0"/>
              <a:t>’ </a:t>
            </a:r>
            <a:endParaRPr lang="en-GB" altLang="en-US" dirty="0"/>
          </a:p>
        </p:txBody>
      </p:sp>
      <p:sp>
        <p:nvSpPr>
          <p:cNvPr id="99331" name="Rectangle 3"/>
          <p:cNvSpPr>
            <a:spLocks noGrp="1" noChangeArrowheads="1"/>
          </p:cNvSpPr>
          <p:nvPr>
            <p:ph idx="1"/>
          </p:nvPr>
        </p:nvSpPr>
        <p:spPr/>
        <p:txBody>
          <a:bodyPr>
            <a:normAutofit/>
          </a:bodyPr>
          <a:lstStyle/>
          <a:p>
            <a:pPr>
              <a:spcBef>
                <a:spcPct val="40000"/>
              </a:spcBef>
              <a:defRPr/>
            </a:pPr>
            <a:r>
              <a:rPr lang="en-GB" altLang="en-US" dirty="0" smtClean="0">
                <a:latin typeface="+mj-lt"/>
              </a:rPr>
              <a:t>A </a:t>
            </a:r>
            <a:r>
              <a:rPr lang="en-GB" altLang="en-US" dirty="0" err="1" smtClean="0">
                <a:latin typeface="+mj-lt"/>
              </a:rPr>
              <a:t>glocal</a:t>
            </a:r>
            <a:r>
              <a:rPr lang="en-GB" altLang="en-US" dirty="0" smtClean="0">
                <a:latin typeface="+mj-lt"/>
              </a:rPr>
              <a:t> (</a:t>
            </a:r>
            <a:r>
              <a:rPr lang="en-GB" altLang="en-US" dirty="0" err="1" smtClean="0">
                <a:latin typeface="+mj-lt"/>
              </a:rPr>
              <a:t>global+local</a:t>
            </a:r>
            <a:r>
              <a:rPr lang="en-GB" altLang="en-US" dirty="0" smtClean="0">
                <a:latin typeface="+mj-lt"/>
              </a:rPr>
              <a:t>) structure is defined here as a scheme informed by the practices of others around the globe, but actually shaped by local social conditions. </a:t>
            </a:r>
          </a:p>
          <a:p>
            <a:pPr>
              <a:spcBef>
                <a:spcPct val="40000"/>
              </a:spcBef>
              <a:defRPr/>
            </a:pPr>
            <a:r>
              <a:rPr lang="en-GB" altLang="en-US" dirty="0" smtClean="0">
                <a:latin typeface="+mj-lt"/>
              </a:rPr>
              <a:t>The purpose of localized operations is to serve local social needs and aspirations.</a:t>
            </a:r>
            <a:endParaRPr lang="en-GB" altLang="en-US" dirty="0">
              <a:latin typeface="+mj-lt"/>
            </a:endParaRPr>
          </a:p>
        </p:txBody>
      </p:sp>
    </p:spTree>
    <p:extLst>
      <p:ext uri="{BB962C8B-B14F-4D97-AF65-F5344CB8AC3E}">
        <p14:creationId xmlns:p14="http://schemas.microsoft.com/office/powerpoint/2010/main" val="7091314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93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933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p:nvPr>
        </p:nvSpPr>
        <p:spPr>
          <a:xfrm>
            <a:off x="0" y="274638"/>
            <a:ext cx="9144000" cy="1143000"/>
          </a:xfrm>
        </p:spPr>
        <p:txBody>
          <a:bodyPr/>
          <a:lstStyle/>
          <a:p>
            <a:r>
              <a:rPr lang="en-GB" altLang="el-GR" dirty="0" smtClean="0">
                <a:solidFill>
                  <a:schemeClr val="accent1"/>
                </a:solidFill>
              </a:rPr>
              <a:t>Note on History of Published Version </a:t>
            </a:r>
          </a:p>
        </p:txBody>
      </p:sp>
      <p:sp>
        <p:nvSpPr>
          <p:cNvPr id="5" name="Content Placeholder 4"/>
          <p:cNvSpPr>
            <a:spLocks noGrp="1"/>
          </p:cNvSpPr>
          <p:nvPr>
            <p:ph idx="1"/>
          </p:nvPr>
        </p:nvSpPr>
        <p:spPr>
          <a:xfrm>
            <a:off x="234950" y="1557338"/>
            <a:ext cx="8585200" cy="4525962"/>
          </a:xfrm>
        </p:spPr>
        <p:txBody>
          <a:bodyPr>
            <a:normAutofit/>
          </a:bodyPr>
          <a:lstStyle/>
          <a:p>
            <a:pPr marL="0" indent="0">
              <a:buFont typeface="Arial" panose="020B0604020202020204" pitchFamily="34" charset="0"/>
              <a:buNone/>
            </a:pPr>
            <a:r>
              <a:rPr lang="en-GB" altLang="el-GR" sz="2000" dirty="0" smtClean="0"/>
              <a:t>The present work is the edition</a:t>
            </a:r>
            <a:r>
              <a:rPr lang="en-GB" altLang="el-GR" dirty="0" smtClean="0"/>
              <a:t> </a:t>
            </a:r>
            <a:r>
              <a:rPr lang="en-GB" altLang="el-GR" sz="2000" dirty="0" smtClean="0"/>
              <a:t>1.0.  </a:t>
            </a:r>
          </a:p>
        </p:txBody>
      </p:sp>
    </p:spTree>
    <p:custDataLst>
      <p:tags r:id="rId1"/>
    </p:custDataLst>
    <p:extLst>
      <p:ext uri="{BB962C8B-B14F-4D97-AF65-F5344CB8AC3E}">
        <p14:creationId xmlns:p14="http://schemas.microsoft.com/office/powerpoint/2010/main" val="59318080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altLang="el-GR" dirty="0" smtClean="0">
                <a:solidFill>
                  <a:schemeClr val="accent1"/>
                </a:solidFill>
              </a:rPr>
              <a:t>Reference Note </a:t>
            </a:r>
          </a:p>
        </p:txBody>
      </p:sp>
      <p:sp>
        <p:nvSpPr>
          <p:cNvPr id="3" name="Content Placeholder 2" descr="The is the link to the open online course."/>
          <p:cNvSpPr>
            <a:spLocks noGrp="1"/>
          </p:cNvSpPr>
          <p:nvPr>
            <p:ph idx="1"/>
          </p:nvPr>
        </p:nvSpPr>
        <p:spPr>
          <a:xfrm>
            <a:off x="463550" y="1557338"/>
            <a:ext cx="8229600" cy="4525962"/>
          </a:xfrm>
        </p:spPr>
        <p:txBody>
          <a:bodyPr>
            <a:normAutofit/>
          </a:bodyPr>
          <a:lstStyle/>
          <a:p>
            <a:pPr marL="0" indent="0">
              <a:buNone/>
            </a:pPr>
            <a:r>
              <a:rPr lang="en-GB" altLang="el-GR" sz="2000" dirty="0" smtClean="0"/>
              <a:t>Copyright National and </a:t>
            </a:r>
            <a:r>
              <a:rPr lang="en-GB" altLang="el-GR" sz="2000" dirty="0" err="1" smtClean="0"/>
              <a:t>Kapodistrian</a:t>
            </a:r>
            <a:r>
              <a:rPr lang="en-GB" altLang="el-GR" sz="2000" dirty="0" smtClean="0"/>
              <a:t> University of Athens, </a:t>
            </a:r>
            <a:r>
              <a:rPr lang="en-GB" sz="2000" dirty="0" smtClean="0"/>
              <a:t>Bessie </a:t>
            </a:r>
            <a:r>
              <a:rPr lang="en-GB" sz="2000" dirty="0" err="1" smtClean="0"/>
              <a:t>Dendrinos</a:t>
            </a:r>
            <a:r>
              <a:rPr lang="en-GB" altLang="el-GR" sz="2000" dirty="0" smtClean="0"/>
              <a:t>. </a:t>
            </a:r>
            <a:r>
              <a:rPr lang="en-GB" sz="2000" dirty="0" smtClean="0"/>
              <a:t>Bessie </a:t>
            </a:r>
            <a:r>
              <a:rPr lang="en-GB" sz="2000" dirty="0" err="1" smtClean="0"/>
              <a:t>Dendrinos</a:t>
            </a:r>
            <a:r>
              <a:rPr lang="en-GB" altLang="el-GR" sz="2000" dirty="0" smtClean="0"/>
              <a:t>. </a:t>
            </a:r>
            <a:r>
              <a:rPr lang="en-US" altLang="el-GR" sz="2000" dirty="0" smtClean="0"/>
              <a:t>“</a:t>
            </a:r>
            <a:r>
              <a:rPr lang="en-GB" altLang="el-GR" sz="2000" dirty="0" smtClean="0"/>
              <a:t>European Perspectives in Language Teaching, Learning, Assessment. </a:t>
            </a:r>
            <a:r>
              <a:rPr lang="en-US" altLang="el-GR" sz="2000" dirty="0"/>
              <a:t>Social Meanings in Global and </a:t>
            </a:r>
            <a:r>
              <a:rPr lang="en-US" altLang="el-GR" sz="2000" dirty="0" err="1"/>
              <a:t>Glocal</a:t>
            </a:r>
            <a:r>
              <a:rPr lang="en-US" altLang="el-GR" sz="2000" dirty="0"/>
              <a:t> Language Proficiency Exam </a:t>
            </a:r>
            <a:r>
              <a:rPr lang="en-US" altLang="el-GR" sz="2000" dirty="0" smtClean="0"/>
              <a:t>Systems</a:t>
            </a:r>
            <a:r>
              <a:rPr lang="en-GB" altLang="el-GR" sz="2000" dirty="0" smtClean="0"/>
              <a:t>”. Edition: 1.0. Athens 2015. Available at: </a:t>
            </a:r>
            <a:r>
              <a:rPr lang="en-GB" altLang="el-GR" sz="2000" dirty="0">
                <a:hlinkClick r:id="rId4" tooltip="European Perspectives in Language Teaching, Learning, Assessment Online Courses"/>
              </a:rPr>
              <a:t>http://opencourses.uoa.gr/courses/ENL13</a:t>
            </a:r>
            <a:r>
              <a:rPr lang="en-GB" altLang="el-GR" sz="2000" dirty="0">
                <a:hlinkClick r:id="rId5"/>
              </a:rPr>
              <a:t>/</a:t>
            </a:r>
            <a:r>
              <a:rPr lang="en-GB" altLang="el-GR" sz="2000" dirty="0"/>
              <a:t>.</a:t>
            </a:r>
          </a:p>
          <a:p>
            <a:pPr marL="0" indent="0">
              <a:buNone/>
            </a:pPr>
            <a:endParaRPr lang="en-GB" altLang="el-GR" sz="2000" dirty="0" smtClean="0"/>
          </a:p>
        </p:txBody>
      </p:sp>
    </p:spTree>
    <p:custDataLst>
      <p:tags r:id="rId1"/>
    </p:custDataLst>
    <p:extLst>
      <p:ext uri="{BB962C8B-B14F-4D97-AF65-F5344CB8AC3E}">
        <p14:creationId xmlns:p14="http://schemas.microsoft.com/office/powerpoint/2010/main" val="240274835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l-GR" altLang="el-GR" sz="1900" dirty="0" smtClean="0"/>
              <a:t>.</a:t>
            </a:r>
            <a:endParaRPr lang="en-GB" altLang="el-GR" sz="1900" dirty="0" smtClean="0"/>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a:t>
            </a:r>
            <a:r>
              <a:rPr lang="el-GR" altLang="el-GR" dirty="0" smtClean="0"/>
              <a:t>.</a:t>
            </a:r>
            <a:endParaRPr lang="en-GB" altLang="el-GR" dirty="0" smtClean="0"/>
          </a:p>
          <a:p>
            <a:pPr marL="285750" indent="-285750">
              <a:buFont typeface="Arial" panose="020B0604020202020204" pitchFamily="34" charset="0"/>
              <a:buChar char="•"/>
            </a:pPr>
            <a:r>
              <a:rPr lang="en-GB" altLang="el-GR" dirty="0" smtClean="0"/>
              <a:t>Does not include financial transaction as a condition for  the use or access  to the work</a:t>
            </a:r>
            <a:r>
              <a:rPr lang="el-GR" altLang="el-GR" dirty="0" smtClean="0"/>
              <a:t>.</a:t>
            </a:r>
            <a:r>
              <a:rPr lang="en-GB" altLang="el-GR" dirty="0" smtClean="0"/>
              <a:t>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r>
              <a:rPr lang="el-GR" altLang="el-GR" dirty="0" smtClean="0">
                <a:latin typeface="Arial" panose="020B0604020202020204" pitchFamily="34" charset="0"/>
              </a:rPr>
              <a:t>.</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424339462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l-GR" altLang="el-GR" sz="2000" dirty="0" smtClean="0"/>
              <a:t>,</a:t>
            </a:r>
            <a:r>
              <a:rPr lang="en-GB" altLang="el-GR" sz="2000" dirty="0" smtClean="0"/>
              <a:t> </a:t>
            </a:r>
          </a:p>
          <a:p>
            <a:pPr lvl="1">
              <a:buFont typeface="Wingdings" panose="05000000000000000000" pitchFamily="2" charset="2"/>
              <a:buChar char="§"/>
            </a:pPr>
            <a:r>
              <a:rPr lang="en-GB" altLang="el-GR" sz="2000" dirty="0" smtClean="0"/>
              <a:t>the Licensing Note</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Use of Third Parties Work Note (if available), </a:t>
            </a:r>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1072814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r>
              <a:rPr lang="en-GB" altLang="en-US" dirty="0" smtClean="0"/>
              <a:t>ILT and material profit              </a:t>
            </a:r>
            <a:endParaRPr lang="en-GB" altLang="en-US" dirty="0"/>
          </a:p>
        </p:txBody>
      </p:sp>
      <p:sp>
        <p:nvSpPr>
          <p:cNvPr id="95235" name="Rectangle 3"/>
          <p:cNvSpPr>
            <a:spLocks noGrp="1" noChangeArrowheads="1"/>
          </p:cNvSpPr>
          <p:nvPr>
            <p:ph idx="1"/>
          </p:nvPr>
        </p:nvSpPr>
        <p:spPr/>
        <p:txBody>
          <a:bodyPr>
            <a:noAutofit/>
          </a:bodyPr>
          <a:lstStyle/>
          <a:p>
            <a:pPr>
              <a:spcBef>
                <a:spcPct val="40000"/>
              </a:spcBef>
              <a:defRPr/>
            </a:pPr>
            <a:r>
              <a:rPr lang="en-GB" sz="2800" dirty="0" smtClean="0">
                <a:latin typeface="+mj-lt"/>
              </a:rPr>
              <a:t>ILT is a successful industry, which has grown immensely in the last 50 years, and is now controlled (like most successful industries) into the hands of international conglomerates.  </a:t>
            </a:r>
          </a:p>
          <a:p>
            <a:pPr>
              <a:spcBef>
                <a:spcPct val="40000"/>
              </a:spcBef>
              <a:defRPr/>
            </a:pPr>
            <a:r>
              <a:rPr lang="en-GB" sz="2800" dirty="0" smtClean="0">
                <a:latin typeface="+mj-lt"/>
              </a:rPr>
              <a:t>It has led to:</a:t>
            </a:r>
          </a:p>
          <a:p>
            <a:pPr lvl="1">
              <a:spcBef>
                <a:spcPts val="600"/>
              </a:spcBef>
              <a:defRPr/>
            </a:pPr>
            <a:r>
              <a:rPr lang="en-GB" dirty="0" smtClean="0">
                <a:latin typeface="+mj-lt"/>
              </a:rPr>
              <a:t>the commodification of language testing.</a:t>
            </a:r>
          </a:p>
          <a:p>
            <a:pPr lvl="1">
              <a:spcBef>
                <a:spcPts val="600"/>
              </a:spcBef>
              <a:defRPr/>
            </a:pPr>
            <a:r>
              <a:rPr lang="en-GB" dirty="0" smtClean="0">
                <a:latin typeface="+mj-lt"/>
              </a:rPr>
              <a:t>the fast growth of the language teaching business (producing commodities, such as training courses, textbook sets, teaching paraphernalia, multimedia, </a:t>
            </a:r>
            <a:r>
              <a:rPr lang="en-GB" dirty="0" err="1" smtClean="0">
                <a:latin typeface="+mj-lt"/>
              </a:rPr>
              <a:t>etc</a:t>
            </a:r>
            <a:r>
              <a:rPr lang="en-GB" dirty="0" smtClean="0">
                <a:latin typeface="+mj-lt"/>
              </a:rPr>
              <a:t>).</a:t>
            </a:r>
            <a:endParaRPr lang="en-GB" dirty="0">
              <a:latin typeface="+mj-lt"/>
            </a:endParaRPr>
          </a:p>
        </p:txBody>
      </p:sp>
    </p:spTree>
    <p:extLst>
      <p:ext uri="{BB962C8B-B14F-4D97-AF65-F5344CB8AC3E}">
        <p14:creationId xmlns:p14="http://schemas.microsoft.com/office/powerpoint/2010/main" val="37166348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52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52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523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52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r>
              <a:rPr lang="en-GB" altLang="en-US" dirty="0" smtClean="0"/>
              <a:t>ILT and symbolic profit              </a:t>
            </a:r>
            <a:endParaRPr lang="en-GB" altLang="en-US" dirty="0"/>
          </a:p>
        </p:txBody>
      </p:sp>
      <p:sp>
        <p:nvSpPr>
          <p:cNvPr id="100355" name="Rectangle 3"/>
          <p:cNvSpPr>
            <a:spLocks noGrp="1" noChangeArrowheads="1"/>
          </p:cNvSpPr>
          <p:nvPr>
            <p:ph idx="1"/>
          </p:nvPr>
        </p:nvSpPr>
        <p:spPr/>
        <p:txBody>
          <a:bodyPr vert="horz" lIns="91440" tIns="45720" rIns="91440" bIns="45720" rtlCol="0">
            <a:noAutofit/>
          </a:bodyPr>
          <a:lstStyle/>
          <a:p>
            <a:pPr>
              <a:lnSpc>
                <a:spcPct val="90000"/>
              </a:lnSpc>
              <a:spcBef>
                <a:spcPct val="40000"/>
              </a:spcBef>
            </a:pPr>
            <a:r>
              <a:rPr lang="en-GB" altLang="en-US" sz="3000" dirty="0" smtClean="0">
                <a:latin typeface="+mj-lt"/>
              </a:rPr>
              <a:t>ILT has vested interests in sustaining constructs such as that:</a:t>
            </a:r>
          </a:p>
          <a:p>
            <a:pPr lvl="1"/>
            <a:r>
              <a:rPr lang="en-GB" altLang="en-US" dirty="0" smtClean="0"/>
              <a:t>languages are owned by their native speakers.</a:t>
            </a:r>
          </a:p>
          <a:p>
            <a:pPr lvl="1"/>
            <a:r>
              <a:rPr lang="en-GB" altLang="en-US" dirty="0" smtClean="0"/>
              <a:t>language is an abstract meaning system which can be learnt and used irrespective of its contextual use.</a:t>
            </a:r>
          </a:p>
          <a:p>
            <a:pPr lvl="1"/>
            <a:r>
              <a:rPr lang="en-GB" altLang="en-US" dirty="0" smtClean="0"/>
              <a:t>language tests are monolingual.</a:t>
            </a:r>
          </a:p>
          <a:p>
            <a:pPr lvl="1"/>
            <a:r>
              <a:rPr lang="en-GB" altLang="en-US" dirty="0" smtClean="0"/>
              <a:t>language tests are culture-, value- and ideology free.  </a:t>
            </a:r>
            <a:endParaRPr lang="en-GB" altLang="en-US" dirty="0"/>
          </a:p>
        </p:txBody>
      </p:sp>
    </p:spTree>
    <p:extLst>
      <p:ext uri="{BB962C8B-B14F-4D97-AF65-F5344CB8AC3E}">
        <p14:creationId xmlns:p14="http://schemas.microsoft.com/office/powerpoint/2010/main" val="3955546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03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035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035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035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035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r>
              <a:rPr lang="en-GB" altLang="en-US" dirty="0" smtClean="0"/>
              <a:t>The ideological nature of tests</a:t>
            </a:r>
            <a:endParaRPr lang="en-GB" altLang="en-US" dirty="0"/>
          </a:p>
        </p:txBody>
      </p:sp>
      <p:sp>
        <p:nvSpPr>
          <p:cNvPr id="125955" name="Rectangle 3"/>
          <p:cNvSpPr>
            <a:spLocks noGrp="1" noChangeArrowheads="1"/>
          </p:cNvSpPr>
          <p:nvPr>
            <p:ph idx="1"/>
          </p:nvPr>
        </p:nvSpPr>
        <p:spPr/>
        <p:txBody>
          <a:bodyPr>
            <a:normAutofit/>
          </a:bodyPr>
          <a:lstStyle/>
          <a:p>
            <a:pPr>
              <a:spcBef>
                <a:spcPct val="40000"/>
              </a:spcBef>
              <a:defRPr/>
            </a:pPr>
            <a:r>
              <a:rPr lang="en-GB" altLang="en-US" dirty="0" smtClean="0">
                <a:latin typeface="+mj-lt"/>
              </a:rPr>
              <a:t>However, tests are not value- or ideology-free products, and exam systems are ideological apparatuses involving processes of </a:t>
            </a:r>
            <a:r>
              <a:rPr lang="en-GB" altLang="en-US" dirty="0" err="1" smtClean="0">
                <a:latin typeface="+mj-lt"/>
              </a:rPr>
              <a:t>ideologisation</a:t>
            </a:r>
            <a:r>
              <a:rPr lang="en-GB" altLang="en-US" dirty="0" smtClean="0">
                <a:latin typeface="+mj-lt"/>
              </a:rPr>
              <a:t>. </a:t>
            </a:r>
          </a:p>
          <a:p>
            <a:pPr>
              <a:spcBef>
                <a:spcPct val="40000"/>
              </a:spcBef>
              <a:defRPr/>
            </a:pPr>
            <a:r>
              <a:rPr lang="en-GB" altLang="en-US" dirty="0" smtClean="0">
                <a:latin typeface="+mj-lt"/>
              </a:rPr>
              <a:t>Texts and images used in tests carry ideological meanings which, until recently, were not systematically investigated. </a:t>
            </a:r>
            <a:endParaRPr lang="en-GB" altLang="en-US" dirty="0">
              <a:latin typeface="+mj-lt"/>
            </a:endParaRPr>
          </a:p>
        </p:txBody>
      </p:sp>
    </p:spTree>
    <p:extLst>
      <p:ext uri="{BB962C8B-B14F-4D97-AF65-F5344CB8AC3E}">
        <p14:creationId xmlns:p14="http://schemas.microsoft.com/office/powerpoint/2010/main" val="15025843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59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595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r>
              <a:rPr lang="en-GB" altLang="en-US" dirty="0" smtClean="0"/>
              <a:t>Representations of the world texts</a:t>
            </a:r>
            <a:endParaRPr lang="en-GB" altLang="en-US" dirty="0"/>
          </a:p>
        </p:txBody>
      </p:sp>
      <p:sp>
        <p:nvSpPr>
          <p:cNvPr id="126979" name="Rectangle 3"/>
          <p:cNvSpPr>
            <a:spLocks noGrp="1" noChangeArrowheads="1"/>
          </p:cNvSpPr>
          <p:nvPr>
            <p:ph idx="1"/>
          </p:nvPr>
        </p:nvSpPr>
        <p:spPr/>
        <p:txBody>
          <a:bodyPr>
            <a:noAutofit/>
          </a:bodyPr>
          <a:lstStyle/>
          <a:p>
            <a:pPr>
              <a:spcBef>
                <a:spcPct val="40000"/>
              </a:spcBef>
              <a:defRPr/>
            </a:pPr>
            <a:r>
              <a:rPr lang="en-GB" altLang="en-US" dirty="0" smtClean="0">
                <a:latin typeface="+mj-lt"/>
              </a:rPr>
              <a:t>Analysis of texts used to test reading comprehension performance in 3 different examination batteries (one local or national and the other two international) revealed the totally different world representations of each system. </a:t>
            </a:r>
            <a:r>
              <a:rPr lang="en-GB" altLang="en-US" sz="2800" dirty="0" smtClean="0">
                <a:latin typeface="+mj-lt"/>
              </a:rPr>
              <a:t>(PhD research, employing detailed SFG corpus analysis by Amalia </a:t>
            </a:r>
            <a:r>
              <a:rPr lang="en-GB" altLang="en-US" sz="2800" dirty="0" err="1" smtClean="0">
                <a:latin typeface="+mj-lt"/>
              </a:rPr>
              <a:t>Balourdi</a:t>
            </a:r>
            <a:r>
              <a:rPr lang="en-GB" altLang="en-US" sz="2800" dirty="0" smtClean="0">
                <a:latin typeface="+mj-lt"/>
              </a:rPr>
              <a:t>, Faculty of English Studies, University of Athens.)</a:t>
            </a:r>
            <a:endParaRPr lang="en-GB" altLang="en-US" sz="2800" dirty="0">
              <a:latin typeface="+mj-lt"/>
            </a:endParaRPr>
          </a:p>
        </p:txBody>
      </p:sp>
    </p:spTree>
    <p:extLst>
      <p:ext uri="{BB962C8B-B14F-4D97-AF65-F5344CB8AC3E}">
        <p14:creationId xmlns:p14="http://schemas.microsoft.com/office/powerpoint/2010/main" val="12210413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697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Autofit/>
          </a:bodyPr>
          <a:lstStyle/>
          <a:p>
            <a:r>
              <a:rPr lang="en-GB" altLang="en-US" sz="4000" dirty="0" smtClean="0"/>
              <a:t>The world construed by CESOL texts (1/2)</a:t>
            </a:r>
            <a:endParaRPr lang="en-GB" altLang="en-US" sz="4000" dirty="0"/>
          </a:p>
        </p:txBody>
      </p:sp>
      <p:sp>
        <p:nvSpPr>
          <p:cNvPr id="126979" name="Rectangle 3"/>
          <p:cNvSpPr>
            <a:spLocks noGrp="1" noChangeArrowheads="1"/>
          </p:cNvSpPr>
          <p:nvPr>
            <p:ph idx="1"/>
          </p:nvPr>
        </p:nvSpPr>
        <p:spPr/>
        <p:txBody>
          <a:bodyPr>
            <a:normAutofit/>
          </a:bodyPr>
          <a:lstStyle/>
          <a:p>
            <a:pPr>
              <a:spcBef>
                <a:spcPct val="40000"/>
              </a:spcBef>
              <a:defRPr/>
            </a:pPr>
            <a:r>
              <a:rPr lang="en-GB" altLang="en-US" sz="2800" dirty="0" smtClean="0">
                <a:latin typeface="+mj-lt"/>
              </a:rPr>
              <a:t>Cambridge ESOL (CESOL) reading comprehension texts construe an introspective world. </a:t>
            </a:r>
            <a:r>
              <a:rPr lang="en-GB" altLang="en-US" sz="2800" dirty="0" err="1" smtClean="0">
                <a:latin typeface="+mj-lt"/>
              </a:rPr>
              <a:t>Actants</a:t>
            </a:r>
            <a:r>
              <a:rPr lang="en-GB" altLang="en-US" sz="2800" dirty="0" smtClean="0">
                <a:latin typeface="+mj-lt"/>
              </a:rPr>
              <a:t> in test texts often examine and report their inner thoughts, feelings and desires, exchange feelings and ideas rather than material goods. </a:t>
            </a:r>
          </a:p>
          <a:p>
            <a:pPr>
              <a:spcBef>
                <a:spcPct val="40000"/>
              </a:spcBef>
              <a:defRPr/>
            </a:pPr>
            <a:r>
              <a:rPr lang="en-GB" altLang="en-US" sz="2800" dirty="0" smtClean="0">
                <a:latin typeface="+mj-lt"/>
              </a:rPr>
              <a:t>Texts are inhabited by British subjects who go through interesting and intense experiences, having thus the opportunity to live as unique and individuals and to advance their social and professional status. </a:t>
            </a:r>
          </a:p>
          <a:p>
            <a:pPr>
              <a:buFont typeface="Wingdings" pitchFamily="2" charset="2"/>
              <a:buChar char="v"/>
            </a:pPr>
            <a:endParaRPr lang="en-GB" altLang="en-US" sz="2800" b="1" dirty="0" smtClean="0">
              <a:solidFill>
                <a:srgbClr val="003366"/>
              </a:solidFill>
              <a:latin typeface="Arial" pitchFamily="34" charset="0"/>
            </a:endParaRPr>
          </a:p>
        </p:txBody>
      </p:sp>
    </p:spTree>
    <p:extLst>
      <p:ext uri="{BB962C8B-B14F-4D97-AF65-F5344CB8AC3E}">
        <p14:creationId xmlns:p14="http://schemas.microsoft.com/office/powerpoint/2010/main" val="6329818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69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697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9"/>
  <p:tag name="ZHAW.ACCESSIBILITYADDIN.DEFAULTLANGUAGE" val="msoLanguageIDEnglishUK"/>
  <p:tag name="ZHAW.ACCESSIBILITYADDIN.CHECKTIMEDATE" val="13/5/2016 9:25:49 μμ"/>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5,2,3,"/>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9CC3D8D4-E819-4E69-A8CE-ECB5473B901F}">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818</TotalTime>
  <Words>2618</Words>
  <Application>Microsoft Office PowerPoint</Application>
  <PresentationFormat>On-screen Show (4:3)</PresentationFormat>
  <Paragraphs>164</Paragraphs>
  <Slides>43</Slides>
  <Notes>7</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Θέμα του Office</vt:lpstr>
      <vt:lpstr>European Perspectives in Language Teaching, Learning, Assessment </vt:lpstr>
      <vt:lpstr>Beyond globalization and growth… </vt:lpstr>
      <vt:lpstr>Aim of the presentation</vt:lpstr>
      <vt:lpstr>The notion of ‘glocalisation’ </vt:lpstr>
      <vt:lpstr>ILT and material profit              </vt:lpstr>
      <vt:lpstr>ILT and symbolic profit              </vt:lpstr>
      <vt:lpstr>The ideological nature of tests</vt:lpstr>
      <vt:lpstr>Representations of the world texts</vt:lpstr>
      <vt:lpstr>The world construed by CESOL texts (1/2)</vt:lpstr>
      <vt:lpstr>The world construed by CESOL texts (2/2)</vt:lpstr>
      <vt:lpstr>The world construed by Michigan texts (1/2)</vt:lpstr>
      <vt:lpstr>The world construed by Michigan texts (2/2)</vt:lpstr>
      <vt:lpstr>The world construed by KPG texts (1/2)</vt:lpstr>
      <vt:lpstr>The world construed by KPG texts (2/2)</vt:lpstr>
      <vt:lpstr>ILT and the languages of Europe</vt:lpstr>
      <vt:lpstr>ILT as a monolingual-monocultural enterprise</vt:lpstr>
      <vt:lpstr>Testing and multilingualism: foes rather than friends</vt:lpstr>
      <vt:lpstr>Reasons for the profound monolingualism of ILT</vt:lpstr>
      <vt:lpstr>Shifting attention from monolingual to multilingual paradigms </vt:lpstr>
      <vt:lpstr>Multilingualism and the CEFR</vt:lpstr>
      <vt:lpstr>The CEFR and mono- multilingualism</vt:lpstr>
      <vt:lpstr>The European language teaching and testing industry</vt:lpstr>
      <vt:lpstr>More about European ILT (1/2)</vt:lpstr>
      <vt:lpstr>More about European ILT (2/2)</vt:lpstr>
      <vt:lpstr>Are there alternative European tests?</vt:lpstr>
      <vt:lpstr>Why favour localized exams?</vt:lpstr>
      <vt:lpstr>What are the advantages of GLT? (1/2)  </vt:lpstr>
      <vt:lpstr>What are the advantages of GLT? (2/2)  </vt:lpstr>
      <vt:lpstr>GLTs in support of languages</vt:lpstr>
      <vt:lpstr>GLTs in support of multilingualism </vt:lpstr>
      <vt:lpstr>The multilingual paradigm </vt:lpstr>
      <vt:lpstr>What happens in multilingual settings? </vt:lpstr>
      <vt:lpstr>What does mediation involve? </vt:lpstr>
      <vt:lpstr>Testing mediation performance (1/2)</vt:lpstr>
      <vt:lpstr>Testing mediation performance (2/2)</vt:lpstr>
      <vt:lpstr>Research around KPG exams (1/2)</vt:lpstr>
      <vt:lpstr>Research around KPG exams (2/2)</vt:lpstr>
      <vt:lpstr>Financing</vt:lpstr>
      <vt:lpstr>Notes</vt:lpstr>
      <vt:lpstr>Note on History of Published Version </vt:lpstr>
      <vt:lpstr>Reference Note </vt:lpstr>
      <vt:lpstr>Licensing Note </vt:lpstr>
      <vt:lpstr>Preservation Notices</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European Perspectives in Language Teaching, Learning, Assessment</dc:title>
  <dc:subject>European Perspectives in Language Teaching, Learning, Assessment</dc:subject>
  <dc:creator>Bessie Dendrinos</dc:creator>
  <cp:lastModifiedBy>takis81 mark</cp:lastModifiedBy>
  <cp:revision>102</cp:revision>
  <dcterms:created xsi:type="dcterms:W3CDTF">2015-08-10T14:47:42Z</dcterms:created>
  <dcterms:modified xsi:type="dcterms:W3CDTF">2016-05-13T18:26:12Z</dcterms:modified>
</cp:coreProperties>
</file>