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6"/>
  </p:notesMasterIdLst>
  <p:sldIdLst>
    <p:sldId id="359" r:id="rId3"/>
    <p:sldId id="365" r:id="rId4"/>
    <p:sldId id="366" r:id="rId5"/>
    <p:sldId id="367" r:id="rId6"/>
    <p:sldId id="368" r:id="rId7"/>
    <p:sldId id="369" r:id="rId8"/>
    <p:sldId id="370" r:id="rId9"/>
    <p:sldId id="371" r:id="rId10"/>
    <p:sldId id="372" r:id="rId11"/>
    <p:sldId id="373" r:id="rId12"/>
    <p:sldId id="374" r:id="rId13"/>
    <p:sldId id="375" r:id="rId14"/>
    <p:sldId id="376" r:id="rId15"/>
    <p:sldId id="377" r:id="rId16"/>
    <p:sldId id="378" r:id="rId17"/>
    <p:sldId id="379" r:id="rId18"/>
    <p:sldId id="360" r:id="rId19"/>
    <p:sldId id="361" r:id="rId20"/>
    <p:sldId id="362" r:id="rId21"/>
    <p:sldId id="363" r:id="rId22"/>
    <p:sldId id="364" r:id="rId23"/>
    <p:sldId id="380" r:id="rId24"/>
    <p:sldId id="293" r:id="rId25"/>
  </p:sldIdLst>
  <p:sldSz cx="9144000" cy="6858000" type="screen4x3"/>
  <p:notesSz cx="6858000" cy="9144000"/>
  <p:custDataLst>
    <p:tags r:id="rId27"/>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65"/>
            <p14:sldId id="366"/>
            <p14:sldId id="367"/>
            <p14:sldId id="368"/>
            <p14:sldId id="369"/>
            <p14:sldId id="370"/>
            <p14:sldId id="371"/>
            <p14:sldId id="372"/>
            <p14:sldId id="373"/>
            <p14:sldId id="374"/>
            <p14:sldId id="375"/>
            <p14:sldId id="376"/>
            <p14:sldId id="377"/>
            <p14:sldId id="378"/>
            <p14:sldId id="379"/>
            <p14:sldId id="360"/>
            <p14:sldId id="361"/>
            <p14:sldId id="362"/>
            <p14:sldId id="363"/>
            <p14:sldId id="364"/>
            <p14:sldId id="380"/>
          </p14:sldIdLst>
        </p14:section>
        <p14:section name="Untitled Section" id="{0F1CB131-A6BD-43D0-B8D4-1F27CEF7A05E}">
          <p14:sldIdLst>
            <p14:sldId id="293"/>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57" d="100"/>
          <a:sy n="57" d="100"/>
        </p:scale>
        <p:origin x="-3216"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gs" Target="tags/tag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20</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21</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6" name="Picture 5" descr="[DECORATIVE]"/>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7" name="Picture 6" descr="[DECORATIVE]"/>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9" name="Picture 8" descr="[DECORATIVE]"/>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5" name="Picture 4"/>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8" name="Picture 7" descr="[DECORATIVE]"/>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Μορφή Γραπτού Κειμένου</a:t>
            </a:r>
          </a:p>
        </p:txBody>
      </p:sp>
      <p:pic>
        <p:nvPicPr>
          <p:cNvPr id="7" name="Picture 6" descr="[DECORATIVE]"/>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17.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hyperlink" Target="http://opencourses.uoa.gr/courses/ECD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8.xml"/><Relationship Id="rId5" Type="http://schemas.openxmlformats.org/officeDocument/2006/relationships/image" Target="../media/image18.png"/><Relationship Id="rId4" Type="http://schemas.openxmlformats.org/officeDocument/2006/relationships/hyperlink" Target="%5b1%5d%20http:/creativecommons.org/licenses/by-nc-sa/4.0/"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biblionet.gr/main.asp?page=results&amp;key=%CE%A4%CE%B9+%CF%80%CE%B1%CF%81%CE%AC%CE%BE%CE%B5%CE%BD%CE%BF+%CE%BC%CF%89%CF%81%CF%8C!+%CE%93%CE%BA%CE%BA%CF%81%CF%81%CF%81"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biblionet.gr/book/150606/%CE%A6%CF%81%CE%B9%CE%BA%CE%B1%CE%BD%CF%84%CE%AD%CE%BB%CE%B1:_%CE%97_%CE%BC%CE%AC%CE%B3%CE%B9%CF%83%CF%83%CE%B1_%CF%80%CE%BF%CF%85_%CE%BC%CE%B9%CF%83%CE%BF%CF%8D%CF%83%CE%B5_%CF%84%CE%B1_%CE%BA%CE%AC%CE%BB%CE%B1%CE%BD%CF%84%CE%B1"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9.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a:t>
            </a:r>
            <a:r>
              <a:rPr lang="el-GR" sz="2800" dirty="0">
                <a:solidFill>
                  <a:srgbClr val="5075BC"/>
                </a:solidFill>
                <a:latin typeface="+mj-lt"/>
                <a:ea typeface="+mj-ea"/>
                <a:cs typeface="+mj-cs"/>
              </a:rPr>
              <a:t>3</a:t>
            </a:r>
            <a:r>
              <a:rPr lang="en-US" sz="2800" dirty="0" smtClean="0">
                <a:solidFill>
                  <a:srgbClr val="5075BC"/>
                </a:solidFill>
                <a:latin typeface="+mj-lt"/>
                <a:ea typeface="+mj-ea"/>
                <a:cs typeface="+mj-cs"/>
              </a:rPr>
              <a:t>.1</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Μορφή Γραπτού Κειμένου</a:t>
            </a:r>
            <a:endParaRPr lang="en-GB" sz="2800" dirty="0" smtClean="0"/>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lstStyle/>
          <a:p>
            <a:r>
              <a:rPr lang="el-GR" dirty="0"/>
              <a:t>Εικαστική δραστηριότητα </a:t>
            </a:r>
            <a:r>
              <a:rPr lang="el-GR" dirty="0" smtClean="0"/>
              <a:t>(3/6</a:t>
            </a:r>
            <a:r>
              <a:rPr lang="el-GR" dirty="0"/>
              <a:t>)</a:t>
            </a:r>
          </a:p>
        </p:txBody>
      </p:sp>
      <p:sp>
        <p:nvSpPr>
          <p:cNvPr id="3" name="Θέση περιεχομένου 2"/>
          <p:cNvSpPr>
            <a:spLocks noGrp="1"/>
          </p:cNvSpPr>
          <p:nvPr>
            <p:ph sz="half" idx="1"/>
          </p:nvPr>
        </p:nvSpPr>
        <p:spPr>
          <a:xfrm>
            <a:off x="457200" y="1600200"/>
            <a:ext cx="3970784" cy="4525963"/>
          </a:xfrm>
        </p:spPr>
        <p:txBody>
          <a:bodyPr>
            <a:noAutofit/>
          </a:bodyPr>
          <a:lstStyle/>
          <a:p>
            <a:pPr marL="0" indent="0">
              <a:buNone/>
            </a:pPr>
            <a:r>
              <a:rPr lang="el-GR" dirty="0">
                <a:latin typeface="Calibri" pitchFamily="34" charset="0"/>
              </a:rPr>
              <a:t>Ακόμη συζητήσαμε και για την υφή που θα μπορούσαν να έχουν τα γράμματα που θέλουν να μας τρομάξουν. </a:t>
            </a:r>
            <a:endParaRPr lang="el-GR" dirty="0"/>
          </a:p>
        </p:txBody>
      </p:sp>
      <p:pic>
        <p:nvPicPr>
          <p:cNvPr id="8" name="3 - Θέση περιεχομένου" descr="Γράμματα ΓΚΡΡΡΡΡ"/>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a:fillRect/>
          </a:stretch>
        </p:blipFill>
        <p:spPr bwMode="auto">
          <a:xfrm>
            <a:off x="4667726" y="1772816"/>
            <a:ext cx="4038600" cy="3028950"/>
          </a:xfrm>
          <a:prstGeom prst="rect">
            <a:avLst/>
          </a:prstGeom>
          <a:noFill/>
          <a:ln w="9525">
            <a:noFill/>
            <a:miter lim="800000"/>
            <a:headEnd/>
            <a:tailEnd/>
          </a:ln>
        </p:spPr>
      </p:pic>
    </p:spTree>
    <p:extLst>
      <p:ext uri="{BB962C8B-B14F-4D97-AF65-F5344CB8AC3E}">
        <p14:creationId xmlns:p14="http://schemas.microsoft.com/office/powerpoint/2010/main" val="2712274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lstStyle/>
          <a:p>
            <a:r>
              <a:rPr lang="el-GR" dirty="0"/>
              <a:t>Εικαστική δραστηριότητα </a:t>
            </a:r>
            <a:r>
              <a:rPr lang="el-GR" dirty="0" smtClean="0"/>
              <a:t>(4/6</a:t>
            </a:r>
            <a:r>
              <a:rPr lang="el-GR" dirty="0"/>
              <a:t>)</a:t>
            </a:r>
          </a:p>
        </p:txBody>
      </p:sp>
      <p:sp>
        <p:nvSpPr>
          <p:cNvPr id="3" name="Θέση περιεχομένου 2"/>
          <p:cNvSpPr>
            <a:spLocks noGrp="1"/>
          </p:cNvSpPr>
          <p:nvPr>
            <p:ph sz="half" idx="1"/>
          </p:nvPr>
        </p:nvSpPr>
        <p:spPr/>
        <p:txBody>
          <a:bodyPr>
            <a:noAutofit/>
          </a:bodyPr>
          <a:lstStyle/>
          <a:p>
            <a:pPr marL="0" indent="0">
              <a:buNone/>
            </a:pPr>
            <a:r>
              <a:rPr lang="el-GR" dirty="0" smtClean="0">
                <a:latin typeface="Calibri" pitchFamily="34" charset="0"/>
              </a:rPr>
              <a:t>Τα </a:t>
            </a:r>
            <a:r>
              <a:rPr lang="el-GR" dirty="0">
                <a:latin typeface="Calibri" pitchFamily="34" charset="0"/>
              </a:rPr>
              <a:t>παιδιά θεώρησαν ότι θα πρέπει να είναι άγρια και όχι μαλακά. Γι’ αυτό και θα κολλούσαν διάφορα αιχμηρά αντικείμενα </a:t>
            </a:r>
            <a:r>
              <a:rPr lang="el-GR" dirty="0" smtClean="0">
                <a:latin typeface="Calibri" pitchFamily="34" charset="0"/>
              </a:rPr>
              <a:t>(</a:t>
            </a:r>
            <a:r>
              <a:rPr lang="el-GR" dirty="0" err="1" smtClean="0">
                <a:latin typeface="Calibri" pitchFamily="34" charset="0"/>
              </a:rPr>
              <a:t>διπλόκαρφα</a:t>
            </a:r>
            <a:r>
              <a:rPr lang="el-GR" dirty="0">
                <a:latin typeface="Calibri" pitchFamily="34" charset="0"/>
              </a:rPr>
              <a:t>, οδοντογλυφίδες και κολλώντας κομμάτια γυαλόχαρτο) πάνω στο επιφώνημα. </a:t>
            </a:r>
          </a:p>
          <a:p>
            <a:endParaRPr lang="el-GR" dirty="0"/>
          </a:p>
        </p:txBody>
      </p:sp>
      <p:pic>
        <p:nvPicPr>
          <p:cNvPr id="5" name="3 - Θέση περιεχομένου" descr="Τα παιδιά στολίζουν τα γράμματα."/>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a:fillRect/>
          </a:stretch>
        </p:blipFill>
        <p:spPr bwMode="auto">
          <a:xfrm>
            <a:off x="4727448" y="1700808"/>
            <a:ext cx="3959352" cy="3744416"/>
          </a:xfrm>
          <a:prstGeom prst="rect">
            <a:avLst/>
          </a:prstGeom>
          <a:noFill/>
          <a:ln w="9525">
            <a:noFill/>
            <a:miter lim="800000"/>
            <a:headEnd/>
            <a:tailEnd/>
          </a:ln>
        </p:spPr>
      </p:pic>
    </p:spTree>
    <p:extLst>
      <p:ext uri="{BB962C8B-B14F-4D97-AF65-F5344CB8AC3E}">
        <p14:creationId xmlns:p14="http://schemas.microsoft.com/office/powerpoint/2010/main" val="10552455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Εικαστική δραστηριότητα </a:t>
            </a:r>
            <a:r>
              <a:rPr lang="el-GR" dirty="0" smtClean="0"/>
              <a:t>(5/6</a:t>
            </a:r>
            <a:r>
              <a:rPr lang="el-GR" dirty="0"/>
              <a:t>)</a:t>
            </a:r>
          </a:p>
        </p:txBody>
      </p:sp>
      <p:sp>
        <p:nvSpPr>
          <p:cNvPr id="5" name="Θέση περιεχομένου 4"/>
          <p:cNvSpPr>
            <a:spLocks noGrp="1"/>
          </p:cNvSpPr>
          <p:nvPr>
            <p:ph sz="half" idx="1"/>
          </p:nvPr>
        </p:nvSpPr>
        <p:spPr/>
        <p:txBody>
          <a:bodyPr/>
          <a:lstStyle/>
          <a:p>
            <a:pPr marL="0" indent="0">
              <a:buNone/>
            </a:pPr>
            <a:r>
              <a:rPr lang="el-GR" dirty="0"/>
              <a:t>Τα παιδιά χωρίστηκαν στις ομάδες και ξεκίνησαν να ζωγραφίζουν πραγματικά ‘τρομαχτικές’ ζωγραφιές (π.χ. σκοτάδια, νεκροκεφαλές</a:t>
            </a:r>
            <a:r>
              <a:rPr lang="el-GR" dirty="0" smtClean="0"/>
              <a:t>).  </a:t>
            </a:r>
            <a:r>
              <a:rPr lang="el-GR" dirty="0"/>
              <a:t/>
            </a:r>
            <a:br>
              <a:rPr lang="el-GR" dirty="0"/>
            </a:br>
            <a:endParaRPr lang="el-GR" dirty="0"/>
          </a:p>
        </p:txBody>
      </p:sp>
      <p:pic>
        <p:nvPicPr>
          <p:cNvPr id="9" name="3 - Θέση περιεχομένου" descr="Τα παιδιά ζωγραφίζουν τα γράμματα."/>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a:fillRect/>
          </a:stretch>
        </p:blipFill>
        <p:spPr>
          <a:xfrm>
            <a:off x="4882896" y="1772816"/>
            <a:ext cx="3803904" cy="2852928"/>
          </a:xfrm>
        </p:spPr>
      </p:pic>
    </p:spTree>
    <p:extLst>
      <p:ext uri="{BB962C8B-B14F-4D97-AF65-F5344CB8AC3E}">
        <p14:creationId xmlns:p14="http://schemas.microsoft.com/office/powerpoint/2010/main" val="2031901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Εικαστική δραστηριότητα </a:t>
            </a:r>
            <a:r>
              <a:rPr lang="el-GR" dirty="0" smtClean="0"/>
              <a:t>(6/6</a:t>
            </a:r>
            <a:r>
              <a:rPr lang="el-GR" dirty="0"/>
              <a:t>)</a:t>
            </a:r>
          </a:p>
        </p:txBody>
      </p:sp>
      <p:sp>
        <p:nvSpPr>
          <p:cNvPr id="3" name="Θέση περιεχομένου 2"/>
          <p:cNvSpPr>
            <a:spLocks noGrp="1"/>
          </p:cNvSpPr>
          <p:nvPr>
            <p:ph sz="half" idx="1"/>
          </p:nvPr>
        </p:nvSpPr>
        <p:spPr/>
        <p:txBody>
          <a:bodyPr/>
          <a:lstStyle/>
          <a:p>
            <a:pPr marL="0" indent="0">
              <a:buNone/>
            </a:pPr>
            <a:r>
              <a:rPr lang="el-GR" dirty="0" smtClean="0"/>
              <a:t>Κόλλησαν και ό,τι </a:t>
            </a:r>
            <a:r>
              <a:rPr lang="el-GR" dirty="0"/>
              <a:t>θα μπορούσε να κάνει τα γράμματα </a:t>
            </a:r>
            <a:r>
              <a:rPr lang="el-GR" dirty="0" smtClean="0"/>
              <a:t>άγρια.</a:t>
            </a:r>
            <a:r>
              <a:rPr lang="el-GR" dirty="0"/>
              <a:t/>
            </a:r>
            <a:br>
              <a:rPr lang="el-GR" dirty="0"/>
            </a:br>
            <a:endParaRPr lang="el-GR" dirty="0"/>
          </a:p>
          <a:p>
            <a:endParaRPr lang="el-GR" dirty="0"/>
          </a:p>
        </p:txBody>
      </p:sp>
      <p:pic>
        <p:nvPicPr>
          <p:cNvPr id="6" name="3 - Θέση περιεχομένου" descr="Τα παιδιά φτιάχνουν άγρια γράμματα."/>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a:fillRect/>
          </a:stretch>
        </p:blipFill>
        <p:spPr>
          <a:xfrm>
            <a:off x="4642211" y="1700808"/>
            <a:ext cx="4038600" cy="3028950"/>
          </a:xfrm>
        </p:spPr>
      </p:pic>
    </p:spTree>
    <p:extLst>
      <p:ext uri="{BB962C8B-B14F-4D97-AF65-F5344CB8AC3E}">
        <p14:creationId xmlns:p14="http://schemas.microsoft.com/office/powerpoint/2010/main" val="1080787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3 - Θέση περιεχομένου" descr="Παιδική ζωγραφιά."/>
          <p:cNvPicPr>
            <a:picLocks noGrp="1" noChangeAspect="1"/>
          </p:cNvPicPr>
          <p:nvPr>
            <p:ph type="pic" idx="1"/>
          </p:nvPr>
        </p:nvPicPr>
        <p:blipFill rotWithShape="1">
          <a:blip r:embed="rId2" cstate="email">
            <a:extLst>
              <a:ext uri="{28A0092B-C50C-407E-A947-70E740481C1C}">
                <a14:useLocalDpi xmlns:a14="http://schemas.microsoft.com/office/drawing/2010/main"/>
              </a:ext>
            </a:extLst>
          </a:blip>
          <a:srcRect/>
          <a:stretch/>
        </p:blipFill>
        <p:spPr>
          <a:xfrm>
            <a:off x="1792288" y="1631612"/>
            <a:ext cx="5486400" cy="3168352"/>
          </a:xfrm>
        </p:spPr>
      </p:pic>
      <p:sp>
        <p:nvSpPr>
          <p:cNvPr id="3" name="Θέση περιεχομένου 2"/>
          <p:cNvSpPr>
            <a:spLocks noGrp="1"/>
          </p:cNvSpPr>
          <p:nvPr>
            <p:ph type="body" sz="half" idx="2"/>
          </p:nvPr>
        </p:nvSpPr>
        <p:spPr>
          <a:xfrm>
            <a:off x="1792288" y="5013176"/>
            <a:ext cx="5486400" cy="1015008"/>
          </a:xfrm>
        </p:spPr>
        <p:txBody>
          <a:bodyPr>
            <a:noAutofit/>
          </a:bodyPr>
          <a:lstStyle/>
          <a:p>
            <a:pPr marL="0" indent="0">
              <a:buNone/>
            </a:pPr>
            <a:r>
              <a:rPr lang="el-GR" sz="2400" dirty="0" smtClean="0"/>
              <a:t>Το </a:t>
            </a:r>
            <a:r>
              <a:rPr lang="el-GR" sz="2400" dirty="0"/>
              <a:t>αποτέλεσμα άρεσε πολύ στα παιδιά και αποφάσισαν να τα κρεμάσουμε στην τάξη.</a:t>
            </a:r>
          </a:p>
        </p:txBody>
      </p:sp>
      <p:sp>
        <p:nvSpPr>
          <p:cNvPr id="6" name="Τίτλος 5"/>
          <p:cNvSpPr>
            <a:spLocks noGrp="1"/>
          </p:cNvSpPr>
          <p:nvPr>
            <p:ph type="title"/>
          </p:nvPr>
        </p:nvSpPr>
        <p:spPr/>
        <p:txBody>
          <a:bodyPr/>
          <a:lstStyle/>
          <a:p>
            <a:r>
              <a:rPr lang="el-GR" dirty="0" smtClean="0"/>
              <a:t>Τα έργα των παιδιών (1/3)</a:t>
            </a:r>
            <a:endParaRPr lang="el-GR" dirty="0"/>
          </a:p>
        </p:txBody>
      </p:sp>
    </p:spTree>
    <p:extLst>
      <p:ext uri="{BB962C8B-B14F-4D97-AF65-F5344CB8AC3E}">
        <p14:creationId xmlns:p14="http://schemas.microsoft.com/office/powerpoint/2010/main" val="6412123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lstStyle/>
          <a:p>
            <a:r>
              <a:rPr lang="el-GR" dirty="0"/>
              <a:t>Τα έργα των παιδιών </a:t>
            </a:r>
            <a:r>
              <a:rPr lang="el-GR" dirty="0" smtClean="0"/>
              <a:t>(2/3</a:t>
            </a:r>
            <a:r>
              <a:rPr lang="el-GR" dirty="0"/>
              <a:t>)</a:t>
            </a:r>
          </a:p>
        </p:txBody>
      </p:sp>
      <p:pic>
        <p:nvPicPr>
          <p:cNvPr id="5" name="3 - Θέση περιεχομένου" descr="Παιδική ζωγραφιά."/>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bwMode="auto">
          <a:xfrm>
            <a:off x="529844" y="1824641"/>
            <a:ext cx="8097012" cy="3991356"/>
          </a:xfrm>
          <a:prstGeom prst="rect">
            <a:avLst/>
          </a:prstGeom>
          <a:noFill/>
          <a:ln w="9525">
            <a:noFill/>
            <a:miter lim="800000"/>
            <a:headEnd/>
            <a:tailEnd/>
          </a:ln>
        </p:spPr>
      </p:pic>
    </p:spTree>
    <p:extLst>
      <p:ext uri="{BB962C8B-B14F-4D97-AF65-F5344CB8AC3E}">
        <p14:creationId xmlns:p14="http://schemas.microsoft.com/office/powerpoint/2010/main" val="10425967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Τα έργα των παιδιών </a:t>
            </a:r>
            <a:r>
              <a:rPr lang="el-GR" dirty="0" smtClean="0"/>
              <a:t>(3/3</a:t>
            </a:r>
            <a:r>
              <a:rPr lang="el-GR" dirty="0"/>
              <a:t>)</a:t>
            </a:r>
          </a:p>
        </p:txBody>
      </p:sp>
      <p:pic>
        <p:nvPicPr>
          <p:cNvPr id="4" name="3 - Θέση περιεχομένου" descr="Γράμματα κρεμασμένα με μανταλάκι."/>
          <p:cNvPicPr>
            <a:picLocks noGrp="1" noChangeAspect="1"/>
          </p:cNvPicPr>
          <p:nvPr>
            <p:ph idx="1"/>
          </p:nvPr>
        </p:nvPicPr>
        <p:blipFill>
          <a:blip r:embed="rId2" cstate="email">
            <a:extLst>
              <a:ext uri="{28A0092B-C50C-407E-A947-70E740481C1C}">
                <a14:useLocalDpi xmlns:a14="http://schemas.microsoft.com/office/drawing/2010/main"/>
              </a:ext>
            </a:extLst>
          </a:blip>
          <a:srcRect/>
          <a:stretch>
            <a:fillRect/>
          </a:stretch>
        </p:blipFill>
        <p:spPr>
          <a:xfrm>
            <a:off x="829310" y="1705769"/>
            <a:ext cx="7498080" cy="4229100"/>
          </a:xfrm>
        </p:spPr>
      </p:pic>
    </p:spTree>
    <p:extLst>
      <p:ext uri="{BB962C8B-B14F-4D97-AF65-F5344CB8AC3E}">
        <p14:creationId xmlns:p14="http://schemas.microsoft.com/office/powerpoint/2010/main" val="16471351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dirty="0" smtClean="0"/>
              <a:t>Διδακτική Πρακτική</a:t>
            </a:r>
            <a:endParaRPr lang="en-GB" dirty="0"/>
          </a:p>
        </p:txBody>
      </p:sp>
      <p:sp>
        <p:nvSpPr>
          <p:cNvPr id="7" name="Θέση περιεχομένου 6"/>
          <p:cNvSpPr>
            <a:spLocks noGrp="1"/>
          </p:cNvSpPr>
          <p:nvPr>
            <p:ph sz="half" idx="1"/>
          </p:nvPr>
        </p:nvSpPr>
        <p:spPr/>
        <p:txBody>
          <a:bodyPr>
            <a:noAutofit/>
          </a:bodyPr>
          <a:lstStyle/>
          <a:p>
            <a:pPr marL="0" indent="0">
              <a:buNone/>
            </a:pPr>
            <a:r>
              <a:rPr lang="el-GR" sz="2400" b="1" dirty="0"/>
              <a:t>Διδακτική Πρακτική</a:t>
            </a:r>
            <a:r>
              <a:rPr lang="en-GB" sz="2400" dirty="0" smtClean="0"/>
              <a:t>:</a:t>
            </a:r>
            <a:r>
              <a:rPr lang="el-GR" sz="2400" dirty="0" smtClean="0"/>
              <a:t> </a:t>
            </a:r>
          </a:p>
          <a:p>
            <a:pPr marL="0" indent="0">
              <a:spcBef>
                <a:spcPts val="0"/>
              </a:spcBef>
              <a:buNone/>
            </a:pPr>
            <a:r>
              <a:rPr lang="el-GR" sz="2400" dirty="0" smtClean="0"/>
              <a:t>Έλλη</a:t>
            </a:r>
            <a:r>
              <a:rPr lang="en-US" sz="2400" dirty="0" smtClean="0"/>
              <a:t> </a:t>
            </a:r>
            <a:r>
              <a:rPr lang="el-GR" sz="2400" dirty="0" smtClean="0"/>
              <a:t>Χουντάλα.</a:t>
            </a:r>
          </a:p>
          <a:p>
            <a:pPr marL="0" indent="0">
              <a:spcBef>
                <a:spcPts val="1200"/>
              </a:spcBef>
              <a:buNone/>
            </a:pPr>
            <a:r>
              <a:rPr lang="el-GR" altLang="en-US" sz="2400" b="1" dirty="0" smtClean="0"/>
              <a:t>Βιβλίο</a:t>
            </a:r>
            <a:r>
              <a:rPr lang="el-GR" altLang="en-US" sz="2400" dirty="0" smtClean="0"/>
              <a:t>: </a:t>
            </a:r>
            <a:r>
              <a:rPr lang="en-US" sz="2400" dirty="0" err="1"/>
              <a:t>Puttock</a:t>
            </a:r>
            <a:r>
              <a:rPr lang="en-US" sz="2400" dirty="0"/>
              <a:t>, Simon. </a:t>
            </a:r>
            <a:r>
              <a:rPr lang="el-GR" sz="2400" b="1" dirty="0"/>
              <a:t>Τι παράξενο μωρό! </a:t>
            </a:r>
            <a:r>
              <a:rPr lang="el-GR" sz="2400" b="1" dirty="0" err="1"/>
              <a:t>Γκκρρρ</a:t>
            </a:r>
            <a:r>
              <a:rPr lang="el-GR" sz="2400" b="1" dirty="0"/>
              <a:t>! </a:t>
            </a:r>
            <a:r>
              <a:rPr lang="el-GR" sz="2400" dirty="0"/>
              <a:t>/ </a:t>
            </a:r>
            <a:r>
              <a:rPr lang="en-US" sz="2400" dirty="0"/>
              <a:t>Simon </a:t>
            </a:r>
            <a:r>
              <a:rPr lang="en-US" sz="2400" dirty="0" err="1"/>
              <a:t>Puttock</a:t>
            </a:r>
            <a:r>
              <a:rPr lang="en-US" sz="2400" dirty="0"/>
              <a:t> · </a:t>
            </a:r>
            <a:r>
              <a:rPr lang="el-GR" sz="2400" dirty="0"/>
              <a:t>μετάφραση Φίλιππος Μανδηλαράς · εικονογράφηση </a:t>
            </a:r>
            <a:r>
              <a:rPr lang="en-US" sz="2400" dirty="0"/>
              <a:t>Nadia </a:t>
            </a:r>
            <a:r>
              <a:rPr lang="en-US" sz="2400" dirty="0" err="1"/>
              <a:t>Shireen</a:t>
            </a:r>
            <a:r>
              <a:rPr lang="en-US" sz="2400" dirty="0"/>
              <a:t>. - 1</a:t>
            </a:r>
            <a:r>
              <a:rPr lang="el-GR" sz="2400" dirty="0"/>
              <a:t>η </a:t>
            </a:r>
            <a:r>
              <a:rPr lang="el-GR" sz="2400" dirty="0" err="1"/>
              <a:t>έκδ</a:t>
            </a:r>
            <a:r>
              <a:rPr lang="el-GR" sz="2400" dirty="0"/>
              <a:t>. - </a:t>
            </a:r>
            <a:r>
              <a:rPr lang="el-GR" sz="2400" dirty="0" smtClean="0"/>
              <a:t>Αθήνα: </a:t>
            </a:r>
            <a:r>
              <a:rPr lang="el-GR" sz="2400" dirty="0"/>
              <a:t>Ίκαρος, 2012.</a:t>
            </a:r>
            <a:endParaRPr lang="en-GB" sz="2400" dirty="0"/>
          </a:p>
        </p:txBody>
      </p:sp>
      <p:pic>
        <p:nvPicPr>
          <p:cNvPr id="6" name="Picture 4" descr="Εξώφυλλο του βιβλίου: Τι παράξενο μωρό! Γκκρρρ!"/>
          <p:cNvPicPr>
            <a:picLocks noGrp="1" noChangeAspect="1" noChangeArrowheads="1"/>
          </p:cNvPicPr>
          <p:nvPr>
            <p:ph sz="half" idx="2"/>
          </p:nvPr>
        </p:nvPicPr>
        <p:blipFill>
          <a:blip r:embed="rId3"/>
          <a:srcRect/>
          <a:stretch>
            <a:fillRect/>
          </a:stretch>
        </p:blipFill>
        <p:spPr bwMode="auto">
          <a:xfrm>
            <a:off x="4932040" y="1772816"/>
            <a:ext cx="3500390" cy="3240360"/>
          </a:xfrm>
          <a:prstGeom prst="rect">
            <a:avLst/>
          </a:prstGeom>
          <a:noFill/>
          <a:ln w="9525">
            <a:noFill/>
            <a:miter lim="800000"/>
            <a:headEnd/>
            <a:tailEnd/>
          </a:ln>
        </p:spPr>
      </p:pic>
      <p:sp>
        <p:nvSpPr>
          <p:cNvPr id="5" name="TextBox 4"/>
          <p:cNvSpPr txBox="1"/>
          <p:nvPr/>
        </p:nvSpPr>
        <p:spPr>
          <a:xfrm>
            <a:off x="8132275" y="5157192"/>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extLst>
      <p:ext uri="{BB962C8B-B14F-4D97-AF65-F5344CB8AC3E}">
        <p14:creationId xmlns:p14="http://schemas.microsoft.com/office/powerpoint/2010/main" val="39233158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buNone/>
              <a:defRPr/>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sz="2000" dirty="0"/>
              <a:t>Έλλη</a:t>
            </a:r>
            <a:r>
              <a:rPr lang="en-US" sz="2000" dirty="0"/>
              <a:t> </a:t>
            </a:r>
            <a:r>
              <a:rPr lang="el-GR" sz="2000" smtClean="0"/>
              <a:t>Χουντάλα, Αγγελική </a:t>
            </a:r>
            <a:r>
              <a:rPr lang="el-GR" sz="2000" dirty="0" err="1" smtClean="0"/>
              <a:t>Γιαννικοπούλου</a:t>
            </a:r>
            <a:r>
              <a:rPr lang="el-GR" sz="2000" dirty="0"/>
              <a:t>. «Το Εικονογραφημένο Βιβλίο στην Προσχολική </a:t>
            </a:r>
            <a:r>
              <a:rPr lang="el-GR" sz="2000" dirty="0" smtClean="0"/>
              <a:t>Εκπαίδευση. </a:t>
            </a:r>
            <a:r>
              <a:rPr lang="el-GR" sz="2000" dirty="0"/>
              <a:t>Μορφή Γραπτού </a:t>
            </a:r>
            <a:r>
              <a:rPr lang="el-GR" sz="2000" dirty="0" smtClean="0"/>
              <a:t>Κειμένου</a:t>
            </a:r>
            <a:r>
              <a:rPr lang="el-GR" sz="2000" dirty="0"/>
              <a:t>. Τι παράξενο μωρό! </a:t>
            </a:r>
            <a:r>
              <a:rPr lang="el-GR" sz="2000" dirty="0" err="1"/>
              <a:t>Γκκρρρ</a:t>
            </a:r>
            <a:r>
              <a:rPr lang="el-GR" sz="2000" dirty="0" smtClean="0"/>
              <a:t>!».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διεύθυνση: </a:t>
            </a:r>
            <a:r>
              <a:rPr lang="en-GB" sz="2000" dirty="0">
                <a:hlinkClick r:id="rId3" tooltip="Ανοιχτό Μάθημα: Το Εικονογραφημένο Βιβλίο στην Προσχολική Εκπαίδευση"/>
              </a:rPr>
              <a:t>http://opencourses.uoa.gr/courses/ECD5/</a:t>
            </a:r>
            <a:r>
              <a:rPr lang="el-GR" sz="2000" dirty="0"/>
              <a:t>.</a:t>
            </a:r>
          </a:p>
          <a:p>
            <a:pPr marL="0" indent="0">
              <a:buNone/>
              <a:defRPr/>
            </a:pPr>
            <a:endParaRPr lang="el-GR" sz="2000" dirty="0"/>
          </a:p>
          <a:p>
            <a:pPr fontAlgn="auto">
              <a:spcAft>
                <a:spcPts val="0"/>
              </a:spcAft>
              <a:defRPr/>
            </a:pPr>
            <a:endParaRPr lang="el-GR" sz="2000" dirty="0"/>
          </a:p>
        </p:txBody>
      </p:sp>
    </p:spTree>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smtClean="0"/>
              <a:t>το Σημείωμα Αν</a:t>
            </a:r>
            <a:r>
              <a:rPr lang="en-US" sz="2000" dirty="0" smtClean="0"/>
              <a:t>α</a:t>
            </a:r>
            <a:r>
              <a:rPr lang="el-GR" sz="2000" dirty="0" smtClean="0"/>
              <a:t>φοράς,</a:t>
            </a:r>
            <a:endParaRPr lang="el-GR" sz="2000" dirty="0"/>
          </a:p>
          <a:p>
            <a:pPr lvl="1">
              <a:buFont typeface="Wingdings" panose="05000000000000000000" pitchFamily="2" charset="2"/>
              <a:buChar cha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a:buFont typeface="Wingdings" panose="05000000000000000000" pitchFamily="2" charset="2"/>
              <a:buChar char="§"/>
            </a:pPr>
            <a:r>
              <a:rPr lang="el-GR" sz="2000" dirty="0" smtClean="0"/>
              <a:t>τη δήλωση Διατήρησης 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buNone/>
            </a:pPr>
            <a:r>
              <a:rPr lang="el-GR" sz="2400" dirty="0"/>
              <a:t>μαζί με τους </a:t>
            </a:r>
            <a:r>
              <a:rPr lang="el-GR" sz="2400" dirty="0" smtClean="0"/>
              <a:t>συνοδευτικούς </a:t>
            </a:r>
            <a:r>
              <a:rPr lang="el-GR" sz="2400" dirty="0" err="1" smtClean="0"/>
              <a:t>υπερσυνδέσμους</a:t>
            </a:r>
            <a:r>
              <a:rPr lang="el-GR" sz="2400" dirty="0"/>
              <a:t>.</a:t>
            </a:r>
          </a:p>
          <a:p>
            <a:endParaRPr lang="el-GR" sz="2000" dirty="0"/>
          </a:p>
        </p:txBody>
      </p:sp>
    </p:spTree>
    <p:extLst>
      <p:ext uri="{BB962C8B-B14F-4D97-AF65-F5344CB8AC3E}">
        <p14:creationId xmlns:p14="http://schemas.microsoft.com/office/powerpoint/2010/main" val="16418457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a:t>Εικόνα 1, 2, 3: Εξώφυλλο και ενδεικτικές σελίδες του βιβλίου </a:t>
            </a:r>
            <a:r>
              <a:rPr lang="el-GR" sz="2000" dirty="0" smtClean="0"/>
              <a:t>«</a:t>
            </a:r>
            <a:r>
              <a:rPr lang="el-GR" sz="2000" dirty="0" smtClean="0">
                <a:hlinkClick r:id="rId3"/>
              </a:rPr>
              <a:t>Τι </a:t>
            </a:r>
            <a:r>
              <a:rPr lang="el-GR" sz="2000" dirty="0">
                <a:hlinkClick r:id="rId3"/>
              </a:rPr>
              <a:t>παράξενο μωρό! </a:t>
            </a:r>
            <a:r>
              <a:rPr lang="el-GR" sz="2000" dirty="0" err="1">
                <a:hlinkClick r:id="rId3"/>
              </a:rPr>
              <a:t>Γκκρρρ</a:t>
            </a:r>
            <a:r>
              <a:rPr lang="el-GR" sz="2000" dirty="0" smtClean="0"/>
              <a:t>!» </a:t>
            </a:r>
            <a:r>
              <a:rPr lang="el-GR" sz="2000" dirty="0"/>
              <a:t>/ </a:t>
            </a:r>
            <a:r>
              <a:rPr lang="en-GB" sz="2000" dirty="0"/>
              <a:t>Simon </a:t>
            </a:r>
            <a:r>
              <a:rPr lang="en-GB" sz="2000" dirty="0" err="1"/>
              <a:t>Puttock</a:t>
            </a:r>
            <a:r>
              <a:rPr lang="en-GB" sz="2000" dirty="0"/>
              <a:t> · </a:t>
            </a:r>
            <a:r>
              <a:rPr lang="el-GR" sz="2000" dirty="0"/>
              <a:t>μετάφραση Φίλιππος </a:t>
            </a:r>
            <a:r>
              <a:rPr lang="el-GR" sz="2000" dirty="0" err="1"/>
              <a:t>Μανδηλαράς</a:t>
            </a:r>
            <a:r>
              <a:rPr lang="el-GR" sz="2000" dirty="0"/>
              <a:t> · εικονογράφηση </a:t>
            </a:r>
            <a:r>
              <a:rPr lang="en-GB" sz="2000" dirty="0"/>
              <a:t>Nadia Shireen. - 1</a:t>
            </a:r>
            <a:r>
              <a:rPr lang="el-GR" sz="2000" dirty="0"/>
              <a:t>η </a:t>
            </a:r>
            <a:r>
              <a:rPr lang="el-GR" sz="2000" dirty="0" err="1"/>
              <a:t>έκδ</a:t>
            </a:r>
            <a:r>
              <a:rPr lang="el-GR" sz="2000" dirty="0"/>
              <a:t>. - Αθήνα: Ίκαρος, 2012</a:t>
            </a:r>
            <a:r>
              <a:rPr lang="el-GR" sz="2000" dirty="0" smtClean="0"/>
              <a:t>.</a:t>
            </a:r>
            <a:r>
              <a:rPr lang="el-GR" altLang="en-US" sz="2000" dirty="0" smtClean="0"/>
              <a:t> </a:t>
            </a:r>
            <a:r>
              <a:rPr lang="en-GB" altLang="en-US" sz="2000" dirty="0" err="1" smtClean="0"/>
              <a:t>Biblionet</a:t>
            </a:r>
            <a:r>
              <a:rPr lang="en-GB" altLang="en-US" sz="2000" dirty="0" smtClean="0"/>
              <a:t>.</a:t>
            </a:r>
            <a:r>
              <a:rPr lang="el-GR" altLang="en-US" sz="2000" dirty="0" smtClean="0"/>
              <a:t> </a:t>
            </a:r>
          </a:p>
          <a:p>
            <a:pPr marL="0" indent="0">
              <a:buNone/>
            </a:pPr>
            <a:r>
              <a:rPr lang="el-GR" sz="2000" dirty="0"/>
              <a:t>Εικόνα </a:t>
            </a:r>
            <a:r>
              <a:rPr lang="el-GR" sz="2000" dirty="0" smtClean="0"/>
              <a:t>4: </a:t>
            </a:r>
            <a:r>
              <a:rPr lang="el-GR" sz="2000" dirty="0"/>
              <a:t>Εξώφυλλο του βιβλίου </a:t>
            </a:r>
            <a:r>
              <a:rPr lang="el-GR" sz="2000" dirty="0" smtClean="0"/>
              <a:t>«</a:t>
            </a:r>
            <a:r>
              <a:rPr lang="el-GR" altLang="en-US" sz="2000" dirty="0" smtClean="0">
                <a:hlinkClick r:id="rId4"/>
              </a:rPr>
              <a:t>Φρικαντέλα</a:t>
            </a:r>
            <a:r>
              <a:rPr lang="el-GR" altLang="en-US" sz="2000" dirty="0">
                <a:hlinkClick r:id="rId4"/>
              </a:rPr>
              <a:t>: Η μάγισσα που μισούσε τα </a:t>
            </a:r>
            <a:r>
              <a:rPr lang="el-GR" altLang="en-US" sz="2000" dirty="0" smtClean="0">
                <a:hlinkClick r:id="rId4"/>
              </a:rPr>
              <a:t>κάλαντα</a:t>
            </a:r>
            <a:r>
              <a:rPr lang="el-GR" altLang="en-US" sz="2000" dirty="0" smtClean="0"/>
              <a:t>» </a:t>
            </a:r>
            <a:r>
              <a:rPr lang="el-GR" altLang="en-US" sz="2000" dirty="0"/>
              <a:t>/ Ευγένιος </a:t>
            </a:r>
            <a:r>
              <a:rPr lang="el-GR" altLang="en-US" sz="2000" dirty="0" err="1"/>
              <a:t>Τριβιζάς</a:t>
            </a:r>
            <a:r>
              <a:rPr lang="el-GR" altLang="en-US" sz="2000" dirty="0"/>
              <a:t> · εικονογράφηση Μιχάλης </a:t>
            </a:r>
            <a:r>
              <a:rPr lang="el-GR" altLang="en-US" sz="2000" dirty="0" err="1"/>
              <a:t>Κουντούρης</a:t>
            </a:r>
            <a:r>
              <a:rPr lang="el-GR" altLang="en-US" sz="2000" dirty="0"/>
              <a:t>. - Αθήνα: </a:t>
            </a:r>
            <a:r>
              <a:rPr lang="el-GR" altLang="en-US" sz="2000" dirty="0" err="1"/>
              <a:t>Καλέντης</a:t>
            </a:r>
            <a:r>
              <a:rPr lang="el-GR" altLang="en-US" sz="2000" dirty="0"/>
              <a:t>, 2003.</a:t>
            </a:r>
          </a:p>
          <a:p>
            <a:pPr marL="0" indent="0">
              <a:buNone/>
            </a:pPr>
            <a:endParaRPr lang="el-GR" altLang="en-US" sz="2000" dirty="0"/>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Λίγα λόγια για </a:t>
            </a:r>
            <a:r>
              <a:rPr lang="el-GR" dirty="0" smtClean="0"/>
              <a:t>τη </a:t>
            </a:r>
            <a:r>
              <a:rPr lang="el-GR" dirty="0"/>
              <a:t>δραστηριότητα</a:t>
            </a:r>
          </a:p>
        </p:txBody>
      </p:sp>
      <p:sp>
        <p:nvSpPr>
          <p:cNvPr id="5" name="Θέση περιεχομένου 4"/>
          <p:cNvSpPr>
            <a:spLocks noGrp="1"/>
          </p:cNvSpPr>
          <p:nvPr>
            <p:ph idx="1"/>
          </p:nvPr>
        </p:nvSpPr>
        <p:spPr/>
        <p:txBody>
          <a:bodyPr>
            <a:noAutofit/>
          </a:bodyPr>
          <a:lstStyle/>
          <a:p>
            <a:pPr marL="0" indent="0">
              <a:spcBef>
                <a:spcPts val="600"/>
              </a:spcBef>
              <a:buNone/>
            </a:pPr>
            <a:r>
              <a:rPr lang="el-GR" dirty="0"/>
              <a:t>Σκοπός της δραστηριότητας είναι να αναγνωρίσουν τα παιδιά πως υπάρχουν τρόποι γραφής του γραπτού κειμένου που το ζωντανεύουν, το </a:t>
            </a:r>
            <a:r>
              <a:rPr lang="el-GR" dirty="0" smtClean="0"/>
              <a:t>εμπλουτίζουν </a:t>
            </a:r>
            <a:r>
              <a:rPr lang="el-GR" dirty="0"/>
              <a:t>και συνεισφέρουν στην αναγνωστική απόλαυση. </a:t>
            </a:r>
          </a:p>
          <a:p>
            <a:pPr marL="0" indent="0">
              <a:spcBef>
                <a:spcPts val="600"/>
              </a:spcBef>
              <a:buNone/>
            </a:pPr>
            <a:r>
              <a:rPr lang="el-GR" dirty="0" smtClean="0"/>
              <a:t>Στη </a:t>
            </a:r>
            <a:r>
              <a:rPr lang="el-GR" dirty="0"/>
              <a:t>συγκεκριμένη περίπτωση τα γράμματα μπορούν να μας κάνουν να … τρομάξουμε, καθώς αποκαλύπτουν έναν ιδιαίτερα επικίνδυνο χαρακτήρα. </a:t>
            </a:r>
          </a:p>
          <a:p>
            <a:pPr marL="0" indent="0">
              <a:spcBef>
                <a:spcPts val="600"/>
              </a:spcBef>
              <a:buNone/>
            </a:pPr>
            <a:endParaRPr lang="el-GR" dirty="0"/>
          </a:p>
          <a:p>
            <a:pPr>
              <a:spcBef>
                <a:spcPts val="600"/>
              </a:spcBef>
            </a:pPr>
            <a:endParaRPr lang="el-GR" dirty="0"/>
          </a:p>
        </p:txBody>
      </p:sp>
    </p:spTree>
    <p:extLst>
      <p:ext uri="{BB962C8B-B14F-4D97-AF65-F5344CB8AC3E}">
        <p14:creationId xmlns:p14="http://schemas.microsoft.com/office/powerpoint/2010/main" val="920678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Ανάγνωση του βιβλίου</a:t>
            </a:r>
            <a:endParaRPr lang="el-GR" dirty="0"/>
          </a:p>
        </p:txBody>
      </p:sp>
      <p:sp>
        <p:nvSpPr>
          <p:cNvPr id="5" name="Θέση περιεχομένου 4"/>
          <p:cNvSpPr>
            <a:spLocks noGrp="1"/>
          </p:cNvSpPr>
          <p:nvPr>
            <p:ph sz="half" idx="1"/>
          </p:nvPr>
        </p:nvSpPr>
        <p:spPr>
          <a:xfrm>
            <a:off x="457200" y="1600200"/>
            <a:ext cx="3322712" cy="4525963"/>
          </a:xfrm>
        </p:spPr>
        <p:txBody>
          <a:bodyPr/>
          <a:lstStyle/>
          <a:p>
            <a:pPr marL="0" indent="0">
              <a:buNone/>
            </a:pPr>
            <a:r>
              <a:rPr lang="el-GR" dirty="0"/>
              <a:t>Αρχικά διαβάσαμε στα παιδιά το βιβλίο «Τι παράξενο μωρό! </a:t>
            </a:r>
            <a:r>
              <a:rPr lang="el-GR" dirty="0" err="1" smtClean="0"/>
              <a:t>Γκκρρρ</a:t>
            </a:r>
            <a:r>
              <a:rPr lang="el-GR" dirty="0" smtClean="0"/>
              <a:t>!».</a:t>
            </a:r>
            <a:endParaRPr lang="el-GR" dirty="0"/>
          </a:p>
        </p:txBody>
      </p:sp>
      <p:pic>
        <p:nvPicPr>
          <p:cNvPr id="7" name="3 - Θέση περιεχομένου" descr="Η νηπιαγωγός διαβάζει το βιβλίο."/>
          <p:cNvPicPr>
            <a:picLocks noGrp="1" noChangeAspect="1"/>
          </p:cNvPicPr>
          <p:nvPr>
            <p:ph sz="half" idx="2"/>
          </p:nvPr>
        </p:nvPicPr>
        <p:blipFill rotWithShape="1">
          <a:blip r:embed="rId2" cstate="email">
            <a:extLst>
              <a:ext uri="{28A0092B-C50C-407E-A947-70E740481C1C}">
                <a14:useLocalDpi xmlns:a14="http://schemas.microsoft.com/office/drawing/2010/main"/>
              </a:ext>
            </a:extLst>
          </a:blip>
          <a:srcRect/>
          <a:stretch/>
        </p:blipFill>
        <p:spPr>
          <a:xfrm>
            <a:off x="4211960" y="1772816"/>
            <a:ext cx="4474840" cy="4003806"/>
          </a:xfrm>
        </p:spPr>
      </p:pic>
    </p:spTree>
    <p:extLst>
      <p:ext uri="{BB962C8B-B14F-4D97-AF65-F5344CB8AC3E}">
        <p14:creationId xmlns:p14="http://schemas.microsoft.com/office/powerpoint/2010/main" val="1849070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3 - Θέση περιεχομένου" descr="Σελίδες του βιβλίου."/>
          <p:cNvPicPr>
            <a:picLocks noGrp="1" noChangeAspect="1"/>
          </p:cNvPicPr>
          <p:nvPr>
            <p:ph type="pic" idx="1"/>
          </p:nvPr>
        </p:nvPicPr>
        <p:blipFill>
          <a:blip r:embed="rId3" cstate="email">
            <a:extLst>
              <a:ext uri="{28A0092B-C50C-407E-A947-70E740481C1C}">
                <a14:useLocalDpi xmlns:a14="http://schemas.microsoft.com/office/drawing/2010/main"/>
              </a:ext>
            </a:extLst>
          </a:blip>
          <a:srcRect/>
          <a:stretch>
            <a:fillRect/>
          </a:stretch>
        </p:blipFill>
        <p:spPr bwMode="auto">
          <a:xfrm>
            <a:off x="1828800" y="1556792"/>
            <a:ext cx="5486400" cy="3456384"/>
          </a:xfrm>
          <a:prstGeom prst="rect">
            <a:avLst/>
          </a:prstGeom>
          <a:noFill/>
          <a:ln w="9525">
            <a:noFill/>
            <a:miter lim="800000"/>
            <a:headEnd/>
            <a:tailEnd/>
          </a:ln>
        </p:spPr>
      </p:pic>
      <p:sp>
        <p:nvSpPr>
          <p:cNvPr id="3" name="Θέση περιεχομένου 2"/>
          <p:cNvSpPr>
            <a:spLocks noGrp="1"/>
          </p:cNvSpPr>
          <p:nvPr>
            <p:ph type="body" sz="half" idx="2"/>
          </p:nvPr>
        </p:nvSpPr>
        <p:spPr/>
        <p:txBody>
          <a:bodyPr/>
          <a:lstStyle/>
          <a:p>
            <a:pPr marL="0" indent="0">
              <a:buNone/>
            </a:pPr>
            <a:r>
              <a:rPr lang="el-GR" sz="2400" dirty="0"/>
              <a:t>Π</a:t>
            </a:r>
            <a:r>
              <a:rPr lang="el-GR" sz="2400" dirty="0" smtClean="0"/>
              <a:t>ροσέξαμε </a:t>
            </a:r>
            <a:r>
              <a:rPr lang="el-GR" sz="2400" dirty="0"/>
              <a:t>τον τρόπο που γράφονται τα </a:t>
            </a:r>
            <a:r>
              <a:rPr lang="el-GR" sz="2400" dirty="0" smtClean="0"/>
              <a:t>γράμματα</a:t>
            </a:r>
            <a:r>
              <a:rPr lang="en-US" sz="2400" dirty="0" smtClean="0"/>
              <a:t>.</a:t>
            </a:r>
            <a:endParaRPr lang="el-GR" sz="2400" dirty="0"/>
          </a:p>
          <a:p>
            <a:endParaRPr lang="el-GR" dirty="0"/>
          </a:p>
        </p:txBody>
      </p:sp>
      <p:sp>
        <p:nvSpPr>
          <p:cNvPr id="6" name="Τίτλος 5"/>
          <p:cNvSpPr>
            <a:spLocks noGrp="1"/>
          </p:cNvSpPr>
          <p:nvPr>
            <p:ph type="title"/>
          </p:nvPr>
        </p:nvSpPr>
        <p:spPr/>
        <p:txBody>
          <a:bodyPr>
            <a:normAutofit fontScale="90000"/>
          </a:bodyPr>
          <a:lstStyle/>
          <a:p>
            <a:r>
              <a:rPr lang="el-GR" dirty="0" smtClean="0"/>
              <a:t>Κατά τη διάρκεια της ανάγνωσης (1/2)</a:t>
            </a:r>
            <a:endParaRPr lang="el-GR" dirty="0"/>
          </a:p>
        </p:txBody>
      </p:sp>
      <p:sp>
        <p:nvSpPr>
          <p:cNvPr id="7" name="TextBox 6"/>
          <p:cNvSpPr txBox="1"/>
          <p:nvPr/>
        </p:nvSpPr>
        <p:spPr>
          <a:xfrm>
            <a:off x="7380312" y="4653136"/>
            <a:ext cx="472173" cy="360040"/>
          </a:xfrm>
          <a:prstGeom prst="rect">
            <a:avLst/>
          </a:prstGeom>
        </p:spPr>
        <p:txBody>
          <a:bodyPr vert="horz" wrap="square" lIns="91440" tIns="45720" rIns="91440" bIns="45720" rtlCol="0" anchor="ctr">
            <a:noAutofit/>
          </a:bodyPr>
          <a:lstStyle/>
          <a:p>
            <a:r>
              <a:rPr lang="el-GR" b="1" dirty="0" smtClean="0">
                <a:latin typeface="+mj-lt"/>
              </a:rPr>
              <a:t>[2]</a:t>
            </a:r>
          </a:p>
        </p:txBody>
      </p:sp>
    </p:spTree>
    <p:custDataLst>
      <p:tags r:id="rId1"/>
    </p:custDataLst>
    <p:extLst>
      <p:ext uri="{BB962C8B-B14F-4D97-AF65-F5344CB8AC3E}">
        <p14:creationId xmlns:p14="http://schemas.microsoft.com/office/powerpoint/2010/main" val="1440662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normAutofit fontScale="90000"/>
          </a:bodyPr>
          <a:lstStyle/>
          <a:p>
            <a:r>
              <a:rPr lang="el-GR" dirty="0"/>
              <a:t>Κατά τη διάρκεια της </a:t>
            </a:r>
            <a:r>
              <a:rPr lang="el-GR" dirty="0" smtClean="0"/>
              <a:t>ανάγνωσης (2/2)</a:t>
            </a:r>
            <a:endParaRPr lang="el-GR" dirty="0"/>
          </a:p>
        </p:txBody>
      </p:sp>
      <p:sp>
        <p:nvSpPr>
          <p:cNvPr id="6" name="Θέση περιεχομένου 5"/>
          <p:cNvSpPr>
            <a:spLocks noGrp="1"/>
          </p:cNvSpPr>
          <p:nvPr>
            <p:ph sz="half" idx="1"/>
          </p:nvPr>
        </p:nvSpPr>
        <p:spPr>
          <a:xfrm>
            <a:off x="457200" y="1600200"/>
            <a:ext cx="3682752" cy="4525963"/>
          </a:xfrm>
        </p:spPr>
        <p:txBody>
          <a:bodyPr/>
          <a:lstStyle/>
          <a:p>
            <a:pPr marL="0" indent="0">
              <a:buNone/>
            </a:pPr>
            <a:r>
              <a:rPr lang="el-GR" dirty="0"/>
              <a:t>Τα παιδιά αναγνώρισαν τις διαφορές, στην ένταση και το χρώμα των γραμμάτων καθώς και τις ιδιαιτερότητες της γραμματοσειράς του τρόμου. </a:t>
            </a:r>
          </a:p>
        </p:txBody>
      </p:sp>
      <p:pic>
        <p:nvPicPr>
          <p:cNvPr id="8" name="5 - Θέση περιεχομένου" descr="Σελίδα του βιβλίου."/>
          <p:cNvPicPr>
            <a:picLocks noGrp="1" noChangeAspect="1"/>
          </p:cNvPicPr>
          <p:nvPr>
            <p:ph sz="half" idx="2"/>
          </p:nvPr>
        </p:nvPicPr>
        <p:blipFill rotWithShape="1">
          <a:blip r:embed="rId3" cstate="email">
            <a:extLst>
              <a:ext uri="{28A0092B-C50C-407E-A947-70E740481C1C}">
                <a14:useLocalDpi xmlns:a14="http://schemas.microsoft.com/office/drawing/2010/main"/>
              </a:ext>
            </a:extLst>
          </a:blip>
          <a:srcRect/>
          <a:stretch/>
        </p:blipFill>
        <p:spPr>
          <a:xfrm>
            <a:off x="4392582" y="1772816"/>
            <a:ext cx="4294218" cy="3888432"/>
          </a:xfrm>
        </p:spPr>
      </p:pic>
      <p:sp>
        <p:nvSpPr>
          <p:cNvPr id="7" name="TextBox 6"/>
          <p:cNvSpPr txBox="1"/>
          <p:nvPr/>
        </p:nvSpPr>
        <p:spPr>
          <a:xfrm>
            <a:off x="3851920" y="5265204"/>
            <a:ext cx="472173" cy="360040"/>
          </a:xfrm>
          <a:prstGeom prst="rect">
            <a:avLst/>
          </a:prstGeom>
        </p:spPr>
        <p:txBody>
          <a:bodyPr vert="horz" wrap="square" lIns="91440" tIns="45720" rIns="91440" bIns="45720" rtlCol="0" anchor="ctr">
            <a:noAutofit/>
          </a:bodyPr>
          <a:lstStyle/>
          <a:p>
            <a:r>
              <a:rPr lang="el-GR" b="1" dirty="0" smtClean="0">
                <a:latin typeface="+mj-lt"/>
              </a:rPr>
              <a:t>[3]</a:t>
            </a:r>
          </a:p>
        </p:txBody>
      </p:sp>
    </p:spTree>
    <p:custDataLst>
      <p:tags r:id="rId1"/>
    </p:custDataLst>
    <p:extLst>
      <p:ext uri="{BB962C8B-B14F-4D97-AF65-F5344CB8AC3E}">
        <p14:creationId xmlns:p14="http://schemas.microsoft.com/office/powerpoint/2010/main" val="1367731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Μετά την ανάγνωση</a:t>
            </a:r>
            <a:endParaRPr lang="el-GR" dirty="0"/>
          </a:p>
        </p:txBody>
      </p:sp>
      <p:sp>
        <p:nvSpPr>
          <p:cNvPr id="3" name="Θέση περιεχομένου 2"/>
          <p:cNvSpPr>
            <a:spLocks noGrp="1"/>
          </p:cNvSpPr>
          <p:nvPr>
            <p:ph sz="half" idx="1"/>
          </p:nvPr>
        </p:nvSpPr>
        <p:spPr/>
        <p:txBody>
          <a:bodyPr/>
          <a:lstStyle/>
          <a:p>
            <a:pPr marL="0" indent="0">
              <a:buNone/>
            </a:pPr>
            <a:r>
              <a:rPr lang="el-GR" dirty="0">
                <a:latin typeface="Calibri" pitchFamily="34" charset="0"/>
              </a:rPr>
              <a:t>Ακόμη, θυμηθήκαμε και ένα άλλο βιβλίο με τρομακτικά γράμματα: </a:t>
            </a:r>
            <a:r>
              <a:rPr lang="el-GR" b="1" dirty="0" smtClean="0">
                <a:latin typeface="Calibri" pitchFamily="34" charset="0"/>
              </a:rPr>
              <a:t>Φρικαντέλα</a:t>
            </a:r>
            <a:r>
              <a:rPr lang="el-GR" b="1" dirty="0">
                <a:latin typeface="Calibri" pitchFamily="34" charset="0"/>
              </a:rPr>
              <a:t>: Η μάγισσα που μισούσε τα κάλαντα </a:t>
            </a:r>
            <a:r>
              <a:rPr lang="el-GR" dirty="0">
                <a:latin typeface="Calibri" pitchFamily="34" charset="0"/>
              </a:rPr>
              <a:t>/ Ευγένιος </a:t>
            </a:r>
            <a:r>
              <a:rPr lang="el-GR" dirty="0" err="1">
                <a:latin typeface="Calibri" pitchFamily="34" charset="0"/>
              </a:rPr>
              <a:t>Τριβιζάς</a:t>
            </a:r>
            <a:r>
              <a:rPr lang="el-GR" dirty="0">
                <a:latin typeface="Calibri" pitchFamily="34" charset="0"/>
              </a:rPr>
              <a:t> · εικονογράφηση Μιχάλης </a:t>
            </a:r>
            <a:r>
              <a:rPr lang="el-GR" dirty="0" err="1">
                <a:latin typeface="Calibri" pitchFamily="34" charset="0"/>
              </a:rPr>
              <a:t>Κουντούρης</a:t>
            </a:r>
            <a:r>
              <a:rPr lang="el-GR" dirty="0">
                <a:latin typeface="Calibri" pitchFamily="34" charset="0"/>
              </a:rPr>
              <a:t>. - </a:t>
            </a:r>
            <a:r>
              <a:rPr lang="el-GR" dirty="0" smtClean="0">
                <a:latin typeface="Calibri" pitchFamily="34" charset="0"/>
              </a:rPr>
              <a:t>Αθήνα: </a:t>
            </a:r>
            <a:r>
              <a:rPr lang="el-GR" dirty="0" err="1">
                <a:latin typeface="Calibri" pitchFamily="34" charset="0"/>
              </a:rPr>
              <a:t>Καλέντης</a:t>
            </a:r>
            <a:r>
              <a:rPr lang="el-GR" dirty="0">
                <a:latin typeface="Calibri" pitchFamily="34" charset="0"/>
              </a:rPr>
              <a:t>, 2003.</a:t>
            </a:r>
            <a:endParaRPr lang="el-GR" dirty="0"/>
          </a:p>
        </p:txBody>
      </p:sp>
      <p:pic>
        <p:nvPicPr>
          <p:cNvPr id="5" name="Picture 5" descr="40φρικ1"/>
          <p:cNvPicPr>
            <a:picLocks noGrp="1" noChangeAspect="1" noChangeArrowheads="1"/>
          </p:cNvPicPr>
          <p:nvPr>
            <p:ph sz="half" idx="2"/>
          </p:nvPr>
        </p:nvPicPr>
        <p:blipFill>
          <a:blip r:embed="rId3" cstate="email">
            <a:extLst>
              <a:ext uri="{28A0092B-C50C-407E-A947-70E740481C1C}">
                <a14:useLocalDpi xmlns:a14="http://schemas.microsoft.com/office/drawing/2010/main"/>
              </a:ext>
            </a:extLst>
          </a:blip>
          <a:srcRect/>
          <a:stretch>
            <a:fillRect/>
          </a:stretch>
        </p:blipFill>
        <p:spPr bwMode="auto">
          <a:xfrm>
            <a:off x="5580112" y="1700807"/>
            <a:ext cx="3102514" cy="4249289"/>
          </a:xfrm>
          <a:prstGeom prst="rect">
            <a:avLst/>
          </a:prstGeom>
          <a:noFill/>
          <a:ln w="9525">
            <a:noFill/>
            <a:miter lim="800000"/>
            <a:headEnd/>
            <a:tailEnd/>
          </a:ln>
        </p:spPr>
      </p:pic>
      <p:sp>
        <p:nvSpPr>
          <p:cNvPr id="6" name="TextBox 5"/>
          <p:cNvSpPr txBox="1"/>
          <p:nvPr/>
        </p:nvSpPr>
        <p:spPr>
          <a:xfrm>
            <a:off x="5179947" y="5627116"/>
            <a:ext cx="472173" cy="360040"/>
          </a:xfrm>
          <a:prstGeom prst="rect">
            <a:avLst/>
          </a:prstGeom>
        </p:spPr>
        <p:txBody>
          <a:bodyPr vert="horz" wrap="square" lIns="91440" tIns="45720" rIns="91440" bIns="45720" rtlCol="0" anchor="ctr">
            <a:noAutofit/>
          </a:bodyPr>
          <a:lstStyle/>
          <a:p>
            <a:r>
              <a:rPr lang="el-GR" b="1" dirty="0" smtClean="0">
                <a:latin typeface="+mj-lt"/>
              </a:rPr>
              <a:t>[4]</a:t>
            </a:r>
          </a:p>
        </p:txBody>
      </p:sp>
    </p:spTree>
    <p:custDataLst>
      <p:tags r:id="rId1"/>
    </p:custDataLst>
    <p:extLst>
      <p:ext uri="{BB962C8B-B14F-4D97-AF65-F5344CB8AC3E}">
        <p14:creationId xmlns:p14="http://schemas.microsoft.com/office/powerpoint/2010/main" val="2166986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Εικαστική δραστηριότητα (1/6)</a:t>
            </a:r>
            <a:endParaRPr lang="el-GR" dirty="0"/>
          </a:p>
        </p:txBody>
      </p:sp>
      <p:sp>
        <p:nvSpPr>
          <p:cNvPr id="3" name="Θέση περιεχομένου 2"/>
          <p:cNvSpPr>
            <a:spLocks noGrp="1"/>
          </p:cNvSpPr>
          <p:nvPr>
            <p:ph sz="half" idx="1"/>
          </p:nvPr>
        </p:nvSpPr>
        <p:spPr/>
        <p:txBody>
          <a:bodyPr>
            <a:noAutofit/>
          </a:bodyPr>
          <a:lstStyle/>
          <a:p>
            <a:pPr marL="0" indent="0">
              <a:buNone/>
            </a:pPr>
            <a:r>
              <a:rPr lang="el-GR" sz="2600" dirty="0">
                <a:latin typeface="Calibri" pitchFamily="34" charset="0"/>
              </a:rPr>
              <a:t>Τα παιδιά χωρισμένα σε ομάδες </a:t>
            </a:r>
            <a:r>
              <a:rPr lang="el-GR" sz="2600" dirty="0" smtClean="0">
                <a:latin typeface="Calibri" pitchFamily="34" charset="0"/>
              </a:rPr>
              <a:t>χρωματίζουν το </a:t>
            </a:r>
            <a:r>
              <a:rPr lang="el-GR" sz="2600" dirty="0">
                <a:latin typeface="Calibri" pitchFamily="34" charset="0"/>
              </a:rPr>
              <a:t>επιφώνημα «</a:t>
            </a:r>
            <a:r>
              <a:rPr lang="el-GR" sz="2600" dirty="0" err="1">
                <a:latin typeface="Calibri" pitchFamily="34" charset="0"/>
              </a:rPr>
              <a:t>Γκκρρρ</a:t>
            </a:r>
            <a:r>
              <a:rPr lang="el-GR" sz="2600" dirty="0">
                <a:latin typeface="Calibri" pitchFamily="34" charset="0"/>
              </a:rPr>
              <a:t>», έτσι όπως το προφέρει ένας πραγματικά άγριος χαρακτήρας. </a:t>
            </a:r>
            <a:endParaRPr lang="el-GR" sz="2600" dirty="0"/>
          </a:p>
        </p:txBody>
      </p:sp>
      <p:pic>
        <p:nvPicPr>
          <p:cNvPr id="5" name="3 - Θέση περιεχομένου" descr="επιφώνημα «Γκκρρρ» γραμμένο στο χαρτί."/>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a:fillRect/>
          </a:stretch>
        </p:blipFill>
        <p:spPr bwMode="auto">
          <a:xfrm>
            <a:off x="4648200" y="1844824"/>
            <a:ext cx="4038600" cy="4032448"/>
          </a:xfrm>
          <a:prstGeom prst="rect">
            <a:avLst/>
          </a:prstGeom>
          <a:noFill/>
          <a:ln w="9525">
            <a:noFill/>
            <a:miter lim="800000"/>
            <a:headEnd/>
            <a:tailEnd/>
          </a:ln>
        </p:spPr>
      </p:pic>
    </p:spTree>
    <p:extLst>
      <p:ext uri="{BB962C8B-B14F-4D97-AF65-F5344CB8AC3E}">
        <p14:creationId xmlns:p14="http://schemas.microsoft.com/office/powerpoint/2010/main" val="1312615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Εικαστική δραστηριότητα </a:t>
            </a:r>
            <a:r>
              <a:rPr lang="el-GR" dirty="0" smtClean="0"/>
              <a:t>(2/6</a:t>
            </a:r>
            <a:r>
              <a:rPr lang="el-GR" dirty="0"/>
              <a:t>)</a:t>
            </a:r>
          </a:p>
        </p:txBody>
      </p:sp>
      <p:sp>
        <p:nvSpPr>
          <p:cNvPr id="3" name="Θέση περιεχομένου 2"/>
          <p:cNvSpPr>
            <a:spLocks noGrp="1"/>
          </p:cNvSpPr>
          <p:nvPr>
            <p:ph sz="half" idx="1"/>
          </p:nvPr>
        </p:nvSpPr>
        <p:spPr/>
        <p:txBody>
          <a:bodyPr>
            <a:noAutofit/>
          </a:bodyPr>
          <a:lstStyle/>
          <a:p>
            <a:pPr marL="0" indent="0">
              <a:buNone/>
            </a:pPr>
            <a:r>
              <a:rPr lang="el-GR" sz="2600" dirty="0" smtClean="0">
                <a:latin typeface="Calibri" pitchFamily="34" charset="0"/>
              </a:rPr>
              <a:t>Τα </a:t>
            </a:r>
            <a:r>
              <a:rPr lang="el-GR" sz="2600" dirty="0">
                <a:latin typeface="Calibri" pitchFamily="34" charset="0"/>
              </a:rPr>
              <a:t>παιδιά συζητούν και αποφασίζουν ότι θα ζωγραφίσουν με έντονα χρώματα και με βίαιες κινήσεις τρομαχτικά θέματα.</a:t>
            </a:r>
          </a:p>
          <a:p>
            <a:endParaRPr lang="el-GR" sz="2600" dirty="0"/>
          </a:p>
        </p:txBody>
      </p:sp>
      <p:pic>
        <p:nvPicPr>
          <p:cNvPr id="7" name="3 - Θέση περιεχομένου" descr="Τα παιδιά ζωγραφίζουν."/>
          <p:cNvPicPr>
            <a:picLocks noGrp="1" noChangeAspect="1"/>
          </p:cNvPicPr>
          <p:nvPr>
            <p:ph sz="half" idx="2"/>
          </p:nvPr>
        </p:nvPicPr>
        <p:blipFill>
          <a:blip r:embed="rId2" cstate="email">
            <a:extLst>
              <a:ext uri="{28A0092B-C50C-407E-A947-70E740481C1C}">
                <a14:useLocalDpi xmlns:a14="http://schemas.microsoft.com/office/drawing/2010/main"/>
              </a:ext>
            </a:extLst>
          </a:blip>
          <a:srcRect/>
          <a:stretch>
            <a:fillRect/>
          </a:stretch>
        </p:blipFill>
        <p:spPr bwMode="auto">
          <a:xfrm>
            <a:off x="4369706" y="1772816"/>
            <a:ext cx="4317094" cy="3240360"/>
          </a:xfrm>
          <a:prstGeom prst="rect">
            <a:avLst/>
          </a:prstGeom>
          <a:noFill/>
          <a:ln w="9525">
            <a:noFill/>
            <a:miter lim="800000"/>
            <a:headEnd/>
            <a:tailEnd/>
          </a:ln>
        </p:spPr>
      </p:pic>
    </p:spTree>
    <p:extLst>
      <p:ext uri="{BB962C8B-B14F-4D97-AF65-F5344CB8AC3E}">
        <p14:creationId xmlns:p14="http://schemas.microsoft.com/office/powerpoint/2010/main" val="29896917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6"/>
  <p:tag name="ZHAW.ACCESSIBILITYADDIN.CHECKTIMEDATE" val="10/29/2015 12:52:56 AM"/>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10242,10243,3,"/>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7,6,5,"/>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5,3,6,7,"/>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5,6,8,7,"/>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3,5,6,"/>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7,"/>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1158E117-73B3-4A85-ADFE-AA5DE6ABBBED}">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2296</TotalTime>
  <Words>797</Words>
  <Application>Microsoft Office PowerPoint</Application>
  <PresentationFormat>On-screen Show (4:3)</PresentationFormat>
  <Paragraphs>78</Paragraphs>
  <Slides>23</Slides>
  <Notes>8</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Θέμα του Office</vt:lpstr>
      <vt:lpstr>Το Εικονογραφημένο Βιβλίο στην Προσχολική Εκπαίδευση</vt:lpstr>
      <vt:lpstr>Διδακτική Πρακτική</vt:lpstr>
      <vt:lpstr>Λίγα λόγια για τη δραστηριότητα</vt:lpstr>
      <vt:lpstr>Ανάγνωση του βιβλίου</vt:lpstr>
      <vt:lpstr>Κατά τη διάρκεια της ανάγνωσης (1/2)</vt:lpstr>
      <vt:lpstr>Κατά τη διάρκεια της ανάγνωσης (2/2)</vt:lpstr>
      <vt:lpstr>Μετά την ανάγνωση</vt:lpstr>
      <vt:lpstr>Εικαστική δραστηριότητα (1/6)</vt:lpstr>
      <vt:lpstr>Εικαστική δραστηριότητα (2/6)</vt:lpstr>
      <vt:lpstr>Εικαστική δραστηριότητα (3/6)</vt:lpstr>
      <vt:lpstr>Εικαστική δραστηριότητα (4/6)</vt:lpstr>
      <vt:lpstr>Εικαστική δραστηριότητα (5/6)</vt:lpstr>
      <vt:lpstr>Εικαστική δραστηριότητα (6/6)</vt:lpstr>
      <vt:lpstr>Τα έργα των παιδιών (1/3)</vt:lpstr>
      <vt:lpstr>Τα έργα των παιδιών (2/3)</vt:lpstr>
      <vt:lpstr>Τα έργα των παιδιών (3/3)</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Τι παράξενο μωρό! Γκκρρρ!</dc:title>
  <dc:subject>Το Εικονογραφημένο Βιβλίο στην Προσχολική Εκπαίδευση</dc:subject>
  <dc:creator> Αγγελική Γιαννικοπούλου</dc:creator>
  <cp:lastModifiedBy>Smaragda Papadopoulou</cp:lastModifiedBy>
  <cp:revision>253</cp:revision>
  <dcterms:created xsi:type="dcterms:W3CDTF">2012-09-06T09:03:05Z</dcterms:created>
  <dcterms:modified xsi:type="dcterms:W3CDTF">2015-10-28T22:53:14Z</dcterms:modified>
  <cp:category>Μορφή Γραπτού Κειμένου</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