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66" r:id="rId4"/>
    <p:sldId id="265" r:id="rId5"/>
    <p:sldId id="302" r:id="rId6"/>
    <p:sldId id="301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293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2"/>
            <p14:sldId id="266"/>
            <p14:sldId id="265"/>
            <p14:sldId id="302"/>
            <p14:sldId id="301"/>
            <p14:sldId id="303"/>
            <p14:sldId id="304"/>
            <p14:sldId id="305"/>
            <p14:sldId id="306"/>
            <p14:sldId id="307"/>
            <p14:sldId id="308"/>
            <p14:sldId id="309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0" d="100"/>
          <a:sy n="80" d="100"/>
        </p:scale>
        <p:origin x="-1496" y="-104"/>
      </p:cViewPr>
      <p:guideLst>
        <p:guide orient="horz" pos="3974"/>
        <p:guide pos="5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9/22/15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b="1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Beispiel 3</a:t>
            </a:r>
            <a:r>
              <a:rPr lang="el-GR" sz="1000" b="1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000" b="1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b="1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Maori Language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b="1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Beispiel 3</a:t>
            </a:r>
            <a:r>
              <a:rPr lang="el-GR" sz="1000" b="1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000" b="1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b="1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Maori Language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b="1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Beispiel 3</a:t>
            </a:r>
            <a:r>
              <a:rPr lang="el-GR" sz="1000" b="1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000" b="1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b="1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Maori Language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b="1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Beispiel 3</a:t>
            </a:r>
            <a:r>
              <a:rPr lang="el-GR" sz="1000" b="1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000" b="1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b="1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Maori Language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b="1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Beispiel 3</a:t>
            </a:r>
            <a:r>
              <a:rPr lang="el-GR" sz="1000" b="1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000" b="1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b="1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Maori Language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b="1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Beispiel 3</a:t>
            </a:r>
            <a:r>
              <a:rPr lang="el-GR" sz="1000" b="1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000" b="1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b="1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Maori Language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b="1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Beispiel 3</a:t>
            </a:r>
            <a:r>
              <a:rPr lang="el-GR" sz="1000" b="1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000" b="1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b="1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Maori Language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mi.wikipedia.org/wiki/Ng%C4%81ti_Aw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n-US" b="1" dirty="0" err="1"/>
              <a:t>Morphologie</a:t>
            </a:r>
            <a:r>
              <a:rPr lang="en-US" b="1" dirty="0"/>
              <a:t> 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Beispiel 3</a:t>
            </a:r>
            <a:r>
              <a:rPr lang="el-GR" sz="2800" b="1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b="1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Maori Language</a:t>
            </a:r>
          </a:p>
          <a:p>
            <a:endParaRPr lang="en-US" sz="2800" dirty="0" smtClean="0">
              <a:latin typeface="Calibri" charset="0"/>
            </a:endParaRPr>
          </a:p>
          <a:p>
            <a:r>
              <a:rPr lang="en-US" sz="2800" dirty="0" smtClean="0">
                <a:latin typeface="Calibri" charset="0"/>
              </a:rPr>
              <a:t>Dr</a:t>
            </a:r>
            <a:r>
              <a:rPr lang="en-US" sz="2800" dirty="0">
                <a:latin typeface="Calibri" charset="0"/>
              </a:rPr>
              <a:t>. Christina </a:t>
            </a:r>
            <a:r>
              <a:rPr lang="en-US" sz="2800" dirty="0" err="1">
                <a:latin typeface="Calibri" charset="0"/>
              </a:rPr>
              <a:t>Alexandris</a:t>
            </a:r>
            <a:r>
              <a:rPr lang="en-US" sz="2800" dirty="0">
                <a:latin typeface="Calibri" charset="0"/>
              </a:rPr>
              <a:t> </a:t>
            </a:r>
            <a:endParaRPr lang="el-GR" sz="2800" dirty="0">
              <a:latin typeface="Calibri" charset="0"/>
            </a:endParaRPr>
          </a:p>
          <a:p>
            <a:r>
              <a:rPr lang="en-US" sz="2800" dirty="0" err="1">
                <a:latin typeface="Calibri" charset="0"/>
              </a:rPr>
              <a:t>Nationale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Universität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Athen</a:t>
            </a:r>
            <a:endParaRPr lang="en-US" sz="2800" dirty="0">
              <a:latin typeface="Calibri" charset="0"/>
            </a:endParaRPr>
          </a:p>
          <a:p>
            <a:r>
              <a:rPr lang="en-US" sz="2800" dirty="0">
                <a:latin typeface="Calibri" charset="0"/>
              </a:rPr>
              <a:t>Deutsche </a:t>
            </a:r>
            <a:r>
              <a:rPr lang="en-US" sz="2800" dirty="0" err="1">
                <a:latin typeface="Calibri" charset="0"/>
              </a:rPr>
              <a:t>Sprache</a:t>
            </a:r>
            <a:r>
              <a:rPr lang="en-US" sz="2800" dirty="0">
                <a:latin typeface="Calibri" charset="0"/>
              </a:rPr>
              <a:t> und </a:t>
            </a:r>
            <a:r>
              <a:rPr lang="en-US" sz="2800" dirty="0" err="1">
                <a:latin typeface="Calibri" charset="0"/>
              </a:rPr>
              <a:t>Literatur</a:t>
            </a:r>
            <a:endParaRPr lang="el-GR" sz="2800" dirty="0">
              <a:latin typeface="Calibri" charset="0"/>
            </a:endParaRPr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b="1" dirty="0"/>
              <a:t>Σημείωμα Ιστορικού </a:t>
            </a:r>
            <a:r>
              <a:rPr lang="el-GR" b="1" dirty="0" smtClean="0"/>
              <a:t>Εκδόσεων</a:t>
            </a:r>
            <a:r>
              <a:rPr lang="en-US" b="1" dirty="0" smtClean="0"/>
              <a:t> </a:t>
            </a:r>
            <a:r>
              <a:rPr lang="el-GR" b="1" dirty="0" smtClean="0"/>
              <a:t>Έργου</a:t>
            </a:r>
            <a:endParaRPr lang="el-GR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alibri" charset="0"/>
              </a:rPr>
              <a:t>Το παρόν έργο αποτελεί την 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έκδοση 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1.0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. 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917841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Αναφοράς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alibri" charset="0"/>
              </a:rPr>
              <a:t>Copyright Εθνικόν και Καποδιστριακόν Πανεπιστήμιον Αθηνών</a:t>
            </a:r>
            <a:r>
              <a:rPr lang="en-US" sz="2000" dirty="0">
                <a:latin typeface="Calibri" charset="0"/>
              </a:rPr>
              <a:t>, </a:t>
            </a:r>
            <a:r>
              <a:rPr lang="el-GR" sz="2000" dirty="0">
                <a:latin typeface="Calibri" charset="0"/>
              </a:rPr>
              <a:t>Χριστίνα Αλεξανδρή. «Μορφολογία. </a:t>
            </a:r>
            <a:r>
              <a:rPr lang="en-US" sz="2000" dirty="0" err="1"/>
              <a:t>Beispiel</a:t>
            </a:r>
            <a:r>
              <a:rPr lang="en-US" sz="2000" dirty="0"/>
              <a:t> </a:t>
            </a:r>
            <a:r>
              <a:rPr lang="el-GR" sz="2000" dirty="0"/>
              <a:t>3: </a:t>
            </a:r>
            <a:r>
              <a:rPr lang="en-US" sz="2000" dirty="0"/>
              <a:t>Maori Language</a:t>
            </a:r>
            <a:r>
              <a:rPr lang="it-IT" sz="2000" dirty="0"/>
              <a:t>)</a:t>
            </a:r>
            <a:r>
              <a:rPr lang="el-GR" sz="2000" dirty="0">
                <a:latin typeface="Calibri" charset="0"/>
              </a:rPr>
              <a:t>». Έκδοση: 1.0. Αθήνα 2015. Διαθέσιμο από τη δικτυακή διεύθυνση:  </a:t>
            </a:r>
            <a:endParaRPr lang="en-US" sz="2000" dirty="0">
              <a:latin typeface="Calibri" charset="0"/>
            </a:endParaRPr>
          </a:p>
          <a:p>
            <a:pPr marL="0" indent="0">
              <a:buNone/>
            </a:pPr>
            <a:r>
              <a:rPr lang="en-US" sz="2000" dirty="0"/>
              <a:t>http</a:t>
            </a:r>
            <a:r>
              <a:rPr lang="el-GR" sz="2000" dirty="0"/>
              <a:t>://</a:t>
            </a:r>
            <a:r>
              <a:rPr lang="en-US" sz="2000" dirty="0" err="1"/>
              <a:t>eclass</a:t>
            </a:r>
            <a:r>
              <a:rPr lang="el-GR" sz="2000" dirty="0"/>
              <a:t>.</a:t>
            </a:r>
            <a:r>
              <a:rPr lang="en-US" sz="2000" dirty="0" err="1"/>
              <a:t>uoa</a:t>
            </a:r>
            <a:r>
              <a:rPr lang="el-GR" sz="2000" dirty="0"/>
              <a:t>.</a:t>
            </a:r>
            <a:r>
              <a:rPr lang="en-US" sz="2000" dirty="0"/>
              <a:t>gr</a:t>
            </a:r>
            <a:r>
              <a:rPr lang="el-GR" sz="2000" dirty="0"/>
              <a:t>/</a:t>
            </a:r>
            <a:r>
              <a:rPr lang="en-US" sz="2000" dirty="0"/>
              <a:t>courses</a:t>
            </a:r>
            <a:r>
              <a:rPr lang="el-GR" sz="2000" dirty="0"/>
              <a:t>/</a:t>
            </a:r>
            <a:r>
              <a:rPr lang="en-US" sz="2000" dirty="0"/>
              <a:t>GS</a:t>
            </a:r>
            <a:r>
              <a:rPr lang="el-GR" sz="2000" dirty="0"/>
              <a:t>157/</a:t>
            </a:r>
            <a:r>
              <a:rPr lang="en-US" sz="2000" dirty="0"/>
              <a:t> 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4163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6417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093416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b="1" dirty="0"/>
              <a:t>Σημείωμα Χρήσης </a:t>
            </a:r>
            <a:r>
              <a:rPr lang="el-GR" b="1"/>
              <a:t>Έργων </a:t>
            </a:r>
            <a:r>
              <a:rPr lang="el-GR" b="1" smtClean="0"/>
              <a:t>Τρίτων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>
                <a:solidFill>
                  <a:srgbClr val="000000"/>
                </a:solidFill>
              </a:rPr>
              <a:t>Εικόνα 1</a:t>
            </a:r>
            <a:r>
              <a:rPr lang="en-US" sz="2000" b="1" dirty="0" smtClean="0">
                <a:solidFill>
                  <a:srgbClr val="000000"/>
                </a:solidFill>
              </a:rPr>
              <a:t>: 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Carved Maori </a:t>
            </a:r>
            <a:r>
              <a:rPr lang="en-US" sz="2000" dirty="0" err="1">
                <a:solidFill>
                  <a:srgbClr val="000000"/>
                </a:solidFill>
              </a:rPr>
              <a:t>tahuhu</a:t>
            </a:r>
            <a:r>
              <a:rPr lang="en-US" sz="2000" dirty="0">
                <a:solidFill>
                  <a:srgbClr val="000000"/>
                </a:solidFill>
              </a:rPr>
              <a:t> (ridgepole of a house), </a:t>
            </a:r>
            <a:r>
              <a:rPr lang="en-US" sz="2000" dirty="0" err="1">
                <a:solidFill>
                  <a:srgbClr val="000000"/>
                </a:solidFill>
              </a:rPr>
              <a:t>Ngati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Warahoe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subtribe</a:t>
            </a:r>
            <a:r>
              <a:rPr lang="en-US" sz="2000" dirty="0">
                <a:solidFill>
                  <a:srgbClr val="000000"/>
                </a:solidFill>
              </a:rPr>
              <a:t> of </a:t>
            </a:r>
            <a:r>
              <a:rPr lang="en-US" sz="2000" dirty="0" err="1">
                <a:solidFill>
                  <a:srgbClr val="000000"/>
                </a:solidFill>
              </a:rPr>
              <a:t>Ngati</a:t>
            </a:r>
            <a:r>
              <a:rPr lang="en-US" sz="2000" dirty="0">
                <a:solidFill>
                  <a:srgbClr val="000000"/>
                </a:solidFill>
              </a:rPr>
              <a:t> Awa, Bay of Plenty, New Zealand, circa 1840. Auckland Museum, 20 May 2006. public domain/no rights reserved, </a:t>
            </a:r>
            <a:r>
              <a:rPr lang="en-US" sz="2000" dirty="0">
                <a:solidFill>
                  <a:srgbClr val="000000"/>
                </a:solidFill>
                <a:hlinkClick r:id="rId3"/>
              </a:rPr>
              <a:t>https://mi.wikipedia.org/wiki/Ngāti_Awa</a:t>
            </a:r>
            <a:r>
              <a:rPr lang="en-US" sz="2000">
                <a:solidFill>
                  <a:srgbClr val="000000"/>
                </a:solidFill>
              </a:rPr>
              <a:t>, </a:t>
            </a:r>
            <a:r>
              <a:rPr lang="en-US" sz="2000"/>
              <a:t>Wikimedia Commons, the free media repository</a:t>
            </a:r>
            <a:endParaRPr lang="el-G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Περιεχόμενα ενότητας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dirty="0"/>
              <a:t>Παραδείγματα από μη-ευρωπαϊκές γλώσσες</a:t>
            </a: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tail from a tāhūhū (ridgepole of a house), Māori, Ngāti Warahoe subtribe of Ngāti Awa, Bay of Plenty, New Zealand, circa 1840. Believed to represent one of two ancestors: Tūwharetoa or Kahungunu.&#10;Auckland Museum, 20 May 2006." title="Ngāti Aw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194" y="404664"/>
            <a:ext cx="3251611" cy="50131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3568" y="5589240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Picture 1: </a:t>
            </a:r>
            <a:r>
              <a:rPr lang="en-US" sz="2000" dirty="0" smtClean="0"/>
              <a:t>Detail </a:t>
            </a:r>
            <a:r>
              <a:rPr lang="en-US" sz="2000" dirty="0"/>
              <a:t>from a </a:t>
            </a:r>
            <a:r>
              <a:rPr lang="en-US" sz="2000" dirty="0" err="1"/>
              <a:t>tāhūhū</a:t>
            </a:r>
            <a:r>
              <a:rPr lang="en-US" sz="2000" dirty="0"/>
              <a:t> (ridgepole of a house), Māori, </a:t>
            </a:r>
            <a:r>
              <a:rPr lang="en-US" sz="2000" dirty="0" err="1"/>
              <a:t>Ngāti</a:t>
            </a:r>
            <a:r>
              <a:rPr lang="en-US" sz="2000" dirty="0"/>
              <a:t> </a:t>
            </a:r>
            <a:r>
              <a:rPr lang="en-US" sz="2000" dirty="0" err="1"/>
              <a:t>Warahoe</a:t>
            </a:r>
            <a:r>
              <a:rPr lang="en-US" sz="2000" dirty="0"/>
              <a:t> </a:t>
            </a:r>
            <a:r>
              <a:rPr lang="en-US" sz="2000" dirty="0" err="1"/>
              <a:t>subtribe</a:t>
            </a:r>
            <a:r>
              <a:rPr lang="en-US" sz="2000" dirty="0"/>
              <a:t> of </a:t>
            </a:r>
            <a:r>
              <a:rPr lang="en-US" sz="2000" dirty="0" err="1"/>
              <a:t>Ngāti</a:t>
            </a:r>
            <a:r>
              <a:rPr lang="en-US" sz="2000" dirty="0"/>
              <a:t> Awa, Bay of Plenty, New Zealand, circa 1840. </a:t>
            </a:r>
            <a:r>
              <a:rPr lang="en-US" sz="2000" dirty="0" smtClean="0"/>
              <a:t>Auckland Museum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90500" y="52832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Māori or </a:t>
            </a:r>
            <a:r>
              <a:rPr lang="en-US" b="1" dirty="0" err="1"/>
              <a:t>te</a:t>
            </a:r>
            <a:r>
              <a:rPr lang="en-US" b="1" dirty="0"/>
              <a:t> reo Māori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Māori or </a:t>
            </a:r>
            <a:r>
              <a:rPr lang="en-US" sz="2400" dirty="0" err="1"/>
              <a:t>te</a:t>
            </a:r>
            <a:r>
              <a:rPr lang="en-US" sz="2400" dirty="0"/>
              <a:t> reo Māori (pronounced </a:t>
            </a:r>
            <a:r>
              <a:rPr lang="en-US" sz="2400" b="1" dirty="0"/>
              <a:t>[ˈ</a:t>
            </a:r>
            <a:r>
              <a:rPr lang="en-US" sz="2400" b="1" dirty="0" err="1"/>
              <a:t>maːoɾi</a:t>
            </a:r>
            <a:r>
              <a:rPr lang="en-US" sz="2400" b="1" dirty="0"/>
              <a:t>, </a:t>
            </a:r>
            <a:r>
              <a:rPr lang="en-US" sz="2400" b="1" dirty="0" err="1"/>
              <a:t>te</a:t>
            </a:r>
            <a:r>
              <a:rPr lang="en-US" sz="2400" b="1" dirty="0"/>
              <a:t> ˈ</a:t>
            </a:r>
            <a:r>
              <a:rPr lang="en-US" sz="2400" b="1" dirty="0" err="1"/>
              <a:t>ɾeo</a:t>
            </a:r>
            <a:r>
              <a:rPr lang="en-US" sz="2400" b="1" dirty="0"/>
              <a:t> ˈ</a:t>
            </a:r>
            <a:r>
              <a:rPr lang="en-US" sz="2400" b="1" dirty="0" err="1"/>
              <a:t>maːoɾi</a:t>
            </a:r>
            <a:r>
              <a:rPr lang="en-US" sz="2400" b="1" dirty="0"/>
              <a:t>]</a:t>
            </a:r>
            <a:r>
              <a:rPr lang="en-US" sz="2400" dirty="0"/>
              <a:t>) commonly </a:t>
            </a:r>
            <a:r>
              <a:rPr lang="en-US" sz="2400" dirty="0" err="1"/>
              <a:t>te</a:t>
            </a:r>
            <a:r>
              <a:rPr lang="en-US" sz="2400" dirty="0"/>
              <a:t> reo ("the language"), is the language of the indigenous population of </a:t>
            </a:r>
            <a:r>
              <a:rPr lang="en-US" sz="2400" b="1" dirty="0"/>
              <a:t>New Zealand</a:t>
            </a:r>
            <a:r>
              <a:rPr lang="en-US" sz="2400" dirty="0"/>
              <a:t>, the </a:t>
            </a:r>
            <a:r>
              <a:rPr lang="en-US" sz="2400" b="1" dirty="0"/>
              <a:t>Maori people</a:t>
            </a:r>
            <a:r>
              <a:rPr lang="en-US" sz="2400" dirty="0"/>
              <a:t>, where it has is the status of an </a:t>
            </a:r>
            <a:r>
              <a:rPr lang="en-US" sz="2400" b="1" dirty="0"/>
              <a:t>official language</a:t>
            </a:r>
            <a:r>
              <a:rPr lang="en-US" sz="2400" dirty="0"/>
              <a:t>. </a:t>
            </a:r>
          </a:p>
          <a:p>
            <a:r>
              <a:rPr lang="en-US" sz="2400" dirty="0"/>
              <a:t>Linguists classify it within the </a:t>
            </a:r>
            <a:r>
              <a:rPr lang="en-US" sz="2400" b="1" dirty="0"/>
              <a:t>Eastern Polynesian languages </a:t>
            </a:r>
            <a:r>
              <a:rPr lang="en-US" sz="2400" dirty="0"/>
              <a:t>as being closely related to </a:t>
            </a:r>
            <a:r>
              <a:rPr lang="en-US" sz="2400" b="1" dirty="0"/>
              <a:t>Cook Islands Māori</a:t>
            </a:r>
            <a:r>
              <a:rPr lang="en-US" sz="2400" dirty="0"/>
              <a:t>, </a:t>
            </a:r>
            <a:r>
              <a:rPr lang="en-US" sz="2400" b="1" dirty="0" err="1"/>
              <a:t>Tuamotuan</a:t>
            </a:r>
            <a:r>
              <a:rPr lang="en-US" sz="2400" b="1" dirty="0"/>
              <a:t> </a:t>
            </a:r>
            <a:r>
              <a:rPr lang="en-US" sz="2400" dirty="0"/>
              <a:t>and </a:t>
            </a:r>
            <a:r>
              <a:rPr lang="en-US" sz="2400" b="1" dirty="0"/>
              <a:t>Tahitian</a:t>
            </a:r>
            <a:r>
              <a:rPr lang="en-US" sz="2400" dirty="0"/>
              <a:t>; somewhat less closely to </a:t>
            </a:r>
            <a:r>
              <a:rPr lang="en-US" sz="2400" b="1" dirty="0"/>
              <a:t>Hawaiian</a:t>
            </a:r>
            <a:r>
              <a:rPr lang="en-US" sz="2400" dirty="0"/>
              <a:t> and </a:t>
            </a:r>
            <a:r>
              <a:rPr lang="en-US" sz="2400" b="1" dirty="0" err="1"/>
              <a:t>Marquesan</a:t>
            </a:r>
            <a:r>
              <a:rPr lang="en-US" sz="2400" dirty="0"/>
              <a:t>; and more distantly to the languages of Western Polynesia, including </a:t>
            </a:r>
            <a:r>
              <a:rPr lang="en-US" sz="2400" b="1" dirty="0"/>
              <a:t>Samoan</a:t>
            </a:r>
            <a:r>
              <a:rPr lang="en-US" sz="2400" dirty="0"/>
              <a:t>, </a:t>
            </a:r>
            <a:r>
              <a:rPr lang="en-US" sz="2400" b="1" dirty="0"/>
              <a:t>Tokelauan</a:t>
            </a:r>
            <a:r>
              <a:rPr lang="en-US" sz="2400" dirty="0"/>
              <a:t>, </a:t>
            </a:r>
            <a:r>
              <a:rPr lang="en-US" sz="2400" b="1" dirty="0" err="1"/>
              <a:t>Niuean</a:t>
            </a:r>
            <a:r>
              <a:rPr lang="en-US" sz="2400" dirty="0"/>
              <a:t> and </a:t>
            </a:r>
            <a:r>
              <a:rPr lang="en-US" sz="2400" b="1" dirty="0"/>
              <a:t>Tongan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From</a:t>
            </a:r>
            <a:r>
              <a:rPr lang="en-US" sz="2000" dirty="0"/>
              <a:t>: http://</a:t>
            </a:r>
            <a:r>
              <a:rPr lang="en-US" sz="2000" dirty="0" err="1"/>
              <a:t>en.wikipedia.org</a:t>
            </a:r>
            <a:r>
              <a:rPr lang="en-US" sz="2000" dirty="0"/>
              <a:t>/wiki</a:t>
            </a:r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Personal pronouns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Like other Polynesian languages, Māori has three </a:t>
            </a:r>
            <a:r>
              <a:rPr lang="en-US" sz="2000" b="1" dirty="0"/>
              <a:t>numbers</a:t>
            </a:r>
            <a:r>
              <a:rPr lang="en-US" sz="2000" dirty="0"/>
              <a:t> for pronouns and possessives: singular, </a:t>
            </a:r>
            <a:r>
              <a:rPr lang="en-US" sz="2000" b="1" dirty="0"/>
              <a:t>dual</a:t>
            </a:r>
            <a:r>
              <a:rPr lang="en-US" sz="2000" dirty="0"/>
              <a:t> and plural. For example: </a:t>
            </a:r>
            <a:r>
              <a:rPr lang="en-US" sz="2000" dirty="0" err="1"/>
              <a:t>ia</a:t>
            </a:r>
            <a:r>
              <a:rPr lang="en-US" sz="2000" dirty="0"/>
              <a:t> (he/she), </a:t>
            </a:r>
            <a:r>
              <a:rPr lang="en-US" sz="2000" dirty="0" err="1"/>
              <a:t>rāua</a:t>
            </a:r>
            <a:r>
              <a:rPr lang="en-US" sz="2000" dirty="0"/>
              <a:t> (they two), </a:t>
            </a:r>
            <a:r>
              <a:rPr lang="en-US" sz="2000" dirty="0" err="1"/>
              <a:t>rātou</a:t>
            </a:r>
            <a:r>
              <a:rPr lang="en-US" sz="2000" dirty="0"/>
              <a:t> (they, three or more). </a:t>
            </a:r>
          </a:p>
          <a:p>
            <a:r>
              <a:rPr lang="en-US" sz="2000" dirty="0"/>
              <a:t>The dual and plural suffixes are modern reflexes of historical words </a:t>
            </a:r>
            <a:r>
              <a:rPr lang="en-US" sz="2000" dirty="0" err="1"/>
              <a:t>rua</a:t>
            </a:r>
            <a:r>
              <a:rPr lang="en-US" sz="2000" dirty="0"/>
              <a:t> and </a:t>
            </a:r>
            <a:r>
              <a:rPr lang="en-US" sz="2000" dirty="0" err="1"/>
              <a:t>toru</a:t>
            </a:r>
            <a:r>
              <a:rPr lang="en-US" sz="2000" dirty="0"/>
              <a:t>. Māori pronouns and possessives further distinguish exclusive "we" from inclusive "we", second and third. </a:t>
            </a:r>
          </a:p>
          <a:p>
            <a:r>
              <a:rPr lang="en-US" sz="2000" dirty="0"/>
              <a:t>It has the </a:t>
            </a:r>
            <a:r>
              <a:rPr lang="en-US" sz="2000" b="1" dirty="0"/>
              <a:t>plural pronouns</a:t>
            </a:r>
            <a:r>
              <a:rPr lang="en-US" sz="2000" dirty="0"/>
              <a:t>: </a:t>
            </a:r>
            <a:r>
              <a:rPr lang="en-US" sz="2000" dirty="0" err="1"/>
              <a:t>mātou</a:t>
            </a:r>
            <a:r>
              <a:rPr lang="en-US" sz="2000" dirty="0"/>
              <a:t> (we, </a:t>
            </a:r>
            <a:r>
              <a:rPr lang="en-US" sz="2000" dirty="0" err="1"/>
              <a:t>exc</a:t>
            </a:r>
            <a:r>
              <a:rPr lang="en-US" sz="2000" dirty="0"/>
              <a:t>), </a:t>
            </a:r>
            <a:r>
              <a:rPr lang="en-US" sz="2000" dirty="0" err="1"/>
              <a:t>tātou</a:t>
            </a:r>
            <a:r>
              <a:rPr lang="en-US" sz="2000" dirty="0"/>
              <a:t> (we, </a:t>
            </a:r>
            <a:r>
              <a:rPr lang="en-US" sz="2000" dirty="0" err="1"/>
              <a:t>inc</a:t>
            </a:r>
            <a:r>
              <a:rPr lang="en-US" sz="2000" dirty="0"/>
              <a:t>), </a:t>
            </a:r>
            <a:r>
              <a:rPr lang="en-US" sz="2000" dirty="0" err="1"/>
              <a:t>koutou</a:t>
            </a:r>
            <a:r>
              <a:rPr lang="en-US" sz="2000" dirty="0"/>
              <a:t> (you), </a:t>
            </a:r>
            <a:r>
              <a:rPr lang="en-US" sz="2000" dirty="0" err="1"/>
              <a:t>rātou</a:t>
            </a:r>
            <a:r>
              <a:rPr lang="en-US" sz="2000" dirty="0"/>
              <a:t> (they). </a:t>
            </a:r>
          </a:p>
          <a:p>
            <a:r>
              <a:rPr lang="en-US" sz="2000" dirty="0"/>
              <a:t>The language features the </a:t>
            </a:r>
            <a:r>
              <a:rPr lang="en-US" sz="2000" b="1" dirty="0"/>
              <a:t>dual pronouns</a:t>
            </a:r>
            <a:r>
              <a:rPr lang="en-US" sz="2000" dirty="0"/>
              <a:t>: </a:t>
            </a:r>
            <a:r>
              <a:rPr lang="en-US" sz="2000" dirty="0" err="1"/>
              <a:t>māua</a:t>
            </a:r>
            <a:r>
              <a:rPr lang="en-US" sz="2000" dirty="0"/>
              <a:t> (we two, </a:t>
            </a:r>
            <a:r>
              <a:rPr lang="en-US" sz="2000" dirty="0" err="1"/>
              <a:t>exc</a:t>
            </a:r>
            <a:r>
              <a:rPr lang="en-US" sz="2000" dirty="0"/>
              <a:t>), </a:t>
            </a:r>
            <a:r>
              <a:rPr lang="en-US" sz="2000" dirty="0" err="1"/>
              <a:t>tāua</a:t>
            </a:r>
            <a:r>
              <a:rPr lang="en-US" sz="2000" dirty="0"/>
              <a:t> (we two, </a:t>
            </a:r>
            <a:r>
              <a:rPr lang="en-US" sz="2000" dirty="0" err="1"/>
              <a:t>inc</a:t>
            </a:r>
            <a:r>
              <a:rPr lang="en-US" sz="2000" dirty="0"/>
              <a:t>), </a:t>
            </a:r>
            <a:r>
              <a:rPr lang="en-US" sz="2000" dirty="0" err="1"/>
              <a:t>kōrua</a:t>
            </a:r>
            <a:r>
              <a:rPr lang="en-US" sz="2000" dirty="0"/>
              <a:t> (you two), </a:t>
            </a:r>
            <a:r>
              <a:rPr lang="en-US" sz="2000" dirty="0" err="1"/>
              <a:t>rāua</a:t>
            </a:r>
            <a:r>
              <a:rPr lang="en-US" sz="2000" dirty="0"/>
              <a:t> (they two). </a:t>
            </a:r>
          </a:p>
          <a:p>
            <a:pPr marL="0" indent="0">
              <a:buNone/>
            </a:pPr>
            <a:r>
              <a:rPr lang="en-US" sz="2000" dirty="0" smtClean="0"/>
              <a:t>   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From</a:t>
            </a:r>
            <a:r>
              <a:rPr lang="en-US" sz="2000" dirty="0"/>
              <a:t>: http://</a:t>
            </a:r>
            <a:r>
              <a:rPr lang="en-US" sz="2000" dirty="0" err="1"/>
              <a:t>en.wikipedia.org</a:t>
            </a:r>
            <a:r>
              <a:rPr lang="en-US" sz="2000" dirty="0"/>
              <a:t>/wiki</a:t>
            </a:r>
          </a:p>
        </p:txBody>
      </p:sp>
    </p:spTree>
    <p:extLst>
      <p:ext uri="{BB962C8B-B14F-4D97-AF65-F5344CB8AC3E}">
        <p14:creationId xmlns:p14="http://schemas.microsoft.com/office/powerpoint/2010/main" val="3164570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Difference between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exclusive and inclusive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The difference between </a:t>
            </a:r>
            <a:r>
              <a:rPr lang="en-US" sz="2200" b="1" dirty="0"/>
              <a:t>exclusive and inclusive</a:t>
            </a:r>
            <a:r>
              <a:rPr lang="en-US" sz="2200" dirty="0"/>
              <a:t> lies the treatment of the person addressed. </a:t>
            </a:r>
            <a:r>
              <a:rPr lang="en-US" sz="2200" i="1" dirty="0" err="1"/>
              <a:t>Mātou</a:t>
            </a:r>
            <a:r>
              <a:rPr lang="en-US" sz="2200" dirty="0"/>
              <a:t> refers to the speaker and others but not the person or persons spoken to (i.e., "I and some others, but not you"), while </a:t>
            </a:r>
            <a:r>
              <a:rPr lang="en-US" sz="2200" i="1" dirty="0" err="1"/>
              <a:t>tātou</a:t>
            </a:r>
            <a:r>
              <a:rPr lang="en-US" sz="2200" dirty="0"/>
              <a:t> refers to the speaker, the person or persons spoken to, and everyone else (i.e., "you and I and others"). Examples:</a:t>
            </a:r>
          </a:p>
          <a:p>
            <a:r>
              <a:rPr lang="en-US" sz="2200" i="1" dirty="0" err="1"/>
              <a:t>Tēnā</a:t>
            </a:r>
            <a:r>
              <a:rPr lang="en-US" sz="2200" i="1" dirty="0"/>
              <a:t> </a:t>
            </a:r>
            <a:r>
              <a:rPr lang="en-US" sz="2200" i="1" dirty="0" err="1"/>
              <a:t>koe</a:t>
            </a:r>
            <a:r>
              <a:rPr lang="en-US" sz="2200" dirty="0"/>
              <a:t>: hello (to one person)</a:t>
            </a:r>
          </a:p>
          <a:p>
            <a:r>
              <a:rPr lang="en-US" sz="2200" i="1" dirty="0" err="1"/>
              <a:t>Tēnā</a:t>
            </a:r>
            <a:r>
              <a:rPr lang="en-US" sz="2200" i="1" dirty="0"/>
              <a:t> </a:t>
            </a:r>
            <a:r>
              <a:rPr lang="en-US" sz="2200" i="1" dirty="0" err="1"/>
              <a:t>kōrua</a:t>
            </a:r>
            <a:r>
              <a:rPr lang="en-US" sz="2200" dirty="0"/>
              <a:t>: hello (to two people)</a:t>
            </a:r>
          </a:p>
          <a:p>
            <a:r>
              <a:rPr lang="en-US" sz="2200" i="1" dirty="0" err="1"/>
              <a:t>Tēnā</a:t>
            </a:r>
            <a:r>
              <a:rPr lang="en-US" sz="2200" i="1" dirty="0"/>
              <a:t> </a:t>
            </a:r>
            <a:r>
              <a:rPr lang="en-US" sz="2200" i="1" dirty="0" err="1"/>
              <a:t>koutou</a:t>
            </a:r>
            <a:r>
              <a:rPr lang="en-US" sz="2200" dirty="0"/>
              <a:t>: hello (to more than two people)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   </a:t>
            </a:r>
            <a:r>
              <a:rPr lang="en-US" sz="2000" dirty="0" smtClean="0"/>
              <a:t>  From</a:t>
            </a:r>
            <a:r>
              <a:rPr lang="en-US" sz="2000" dirty="0"/>
              <a:t>: http://</a:t>
            </a:r>
            <a:r>
              <a:rPr lang="en-US" sz="2000" dirty="0" err="1"/>
              <a:t>en.wikipedia.org</a:t>
            </a:r>
            <a:r>
              <a:rPr lang="en-US" sz="2000" dirty="0"/>
              <a:t>/wiki</a:t>
            </a:r>
          </a:p>
        </p:txBody>
      </p:sp>
    </p:spTree>
    <p:extLst>
      <p:ext uri="{BB962C8B-B14F-4D97-AF65-F5344CB8AC3E}">
        <p14:creationId xmlns:p14="http://schemas.microsoft.com/office/powerpoint/2010/main" val="638026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521897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54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b="1" dirty="0" smtClean="0"/>
              <a:t>Σημειώματα</a:t>
            </a:r>
            <a:endParaRPr lang="el-GR" sz="4400" b="1" dirty="0"/>
          </a:p>
        </p:txBody>
      </p:sp>
    </p:spTree>
    <p:extLst>
      <p:ext uri="{BB962C8B-B14F-4D97-AF65-F5344CB8AC3E}">
        <p14:creationId xmlns:p14="http://schemas.microsoft.com/office/powerpoint/2010/main" val="3792538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822</Words>
  <Application>Microsoft Macintosh PowerPoint</Application>
  <PresentationFormat>On-screen Show (4:3)</PresentationFormat>
  <Paragraphs>78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Θέμα του Office</vt:lpstr>
      <vt:lpstr>Morphologie </vt:lpstr>
      <vt:lpstr>Περιεχόμενα ενότητας</vt:lpstr>
      <vt:lpstr>PowerPoint Presentation</vt:lpstr>
      <vt:lpstr>Māori or te reo Māori</vt:lpstr>
      <vt:lpstr>Personal pronouns</vt:lpstr>
      <vt:lpstr>Difference between  exclusive and inclusive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haris</cp:lastModifiedBy>
  <cp:revision>199</cp:revision>
  <dcterms:created xsi:type="dcterms:W3CDTF">2012-09-06T09:03:05Z</dcterms:created>
  <dcterms:modified xsi:type="dcterms:W3CDTF">2015-09-22T13:39:07Z</dcterms:modified>
</cp:coreProperties>
</file>