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heme/theme2.xml" ContentType="application/vnd.openxmlformats-officedocument.theme+xml"/>
  <Override PartName="/ppt/tags/tag13.xml" ContentType="application/vnd.openxmlformats-officedocument.presentationml.tags+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tags/tag14.xml" ContentType="application/vnd.openxmlformats-officedocument.presentationml.tags+xml"/>
  <Override PartName="/ppt/notesSlides/notesSlide5.xml" ContentType="application/vnd.openxmlformats-officedocument.presentationml.notesSlide+xml"/>
  <Override PartName="/ppt/tags/tag15.xml" ContentType="application/vnd.openxmlformats-officedocument.presentationml.tags+xml"/>
  <Override PartName="/ppt/notesSlides/notesSlide6.xml" ContentType="application/vnd.openxmlformats-officedocument.presentationml.notesSlide+xml"/>
  <Override PartName="/ppt/tags/tag16.xml" ContentType="application/vnd.openxmlformats-officedocument.presentationml.tags+xml"/>
  <Override PartName="/ppt/notesSlides/notesSlide7.xml" ContentType="application/vnd.openxmlformats-officedocument.presentationml.notesSlide+xml"/>
  <Override PartName="/ppt/tags/tag17.xml" ContentType="application/vnd.openxmlformats-officedocument.presentationml.tags+xml"/>
  <Override PartName="/ppt/notesSlides/notesSlide8.xml" ContentType="application/vnd.openxmlformats-officedocument.presentationml.notesSlide+xml"/>
  <Override PartName="/ppt/tags/tag18.xml" ContentType="application/vnd.openxmlformats-officedocument.presentationml.tags+xml"/>
  <Override PartName="/ppt/notesSlides/notesSlide9.xml" ContentType="application/vnd.openxmlformats-officedocument.presentationml.notesSlide+xml"/>
  <Override PartName="/ppt/tags/tag19.xml" ContentType="application/vnd.openxmlformats-officedocument.presentationml.tags+xml"/>
  <Override PartName="/ppt/notesSlides/notesSlide10.xml" ContentType="application/vnd.openxmlformats-officedocument.presentationml.notesSlide+xml"/>
  <Override PartName="/ppt/tags/tag20.xml" ContentType="application/vnd.openxmlformats-officedocument.presentationml.tags+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2"/>
  </p:sldMasterIdLst>
  <p:notesMasterIdLst>
    <p:notesMasterId r:id="rId15"/>
  </p:notesMasterIdLst>
  <p:sldIdLst>
    <p:sldId id="359" r:id="rId3"/>
    <p:sldId id="371" r:id="rId4"/>
    <p:sldId id="372" r:id="rId5"/>
    <p:sldId id="376" r:id="rId6"/>
    <p:sldId id="374" r:id="rId7"/>
    <p:sldId id="375" r:id="rId8"/>
    <p:sldId id="360" r:id="rId9"/>
    <p:sldId id="361" r:id="rId10"/>
    <p:sldId id="362" r:id="rId11"/>
    <p:sldId id="363" r:id="rId12"/>
    <p:sldId id="364" r:id="rId13"/>
    <p:sldId id="370" r:id="rId14"/>
  </p:sldIdLst>
  <p:sldSz cx="9144000" cy="6858000" type="screen4x3"/>
  <p:notesSz cx="6858000" cy="9144000"/>
  <p:custDataLst>
    <p:tags r:id="rId16"/>
  </p:custDataLst>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7512F115-2FCC-49EE-8759-A71F26F5819E}">
          <p14:sldIdLst>
            <p14:sldId id="359"/>
            <p14:sldId id="371"/>
            <p14:sldId id="372"/>
            <p14:sldId id="376"/>
            <p14:sldId id="374"/>
            <p14:sldId id="375"/>
            <p14:sldId id="360"/>
            <p14:sldId id="361"/>
            <p14:sldId id="362"/>
            <p14:sldId id="363"/>
            <p14:sldId id="364"/>
            <p14:sldId id="370"/>
          </p14:sldIdLst>
        </p14:section>
        <p14:section name="Untitled Section" id="{0F1CB131-A6BD-43D0-B8D4-1F27CEF7A05E}">
          <p14:sldIdLst/>
        </p14:section>
      </p14:sectionLst>
    </p:ex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user" initials="u"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075BC"/>
    <a:srgbClr val="4F81BD"/>
    <a:srgbClr val="50ABB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377" autoAdjust="0"/>
    <p:restoredTop sz="99309" autoAdjust="0"/>
  </p:normalViewPr>
  <p:slideViewPr>
    <p:cSldViewPr>
      <p:cViewPr varScale="1">
        <p:scale>
          <a:sx n="71" d="100"/>
          <a:sy n="71" d="100"/>
        </p:scale>
        <p:origin x="-192" y="-90"/>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commentAuthors" Target="commentAuthors.xml"/><Relationship Id="rId2" Type="http://schemas.openxmlformats.org/officeDocument/2006/relationships/slideMaster" Target="slideMasters/slideMaster1.xml"/><Relationship Id="rId16" Type="http://schemas.openxmlformats.org/officeDocument/2006/relationships/tags" Target="tags/tag1.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17A379C-B41D-45E1-80CB-01FC82FDADA9}" type="datetimeFigureOut">
              <a:rPr lang="el-GR" smtClean="0"/>
              <a:t>19/3/2017</a:t>
            </a:fld>
            <a:endParaRPr lang="el-GR"/>
          </a:p>
        </p:txBody>
      </p:sp>
      <p:sp>
        <p:nvSpPr>
          <p:cNvPr id="4" name="Θέση εικόνας διαφάνειας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Θέση υποσέλιδου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BA60D4E-153C-481E-9C52-31B1E4926C1F}" type="slidenum">
              <a:rPr lang="el-GR" smtClean="0"/>
              <a:t>‹#›</a:t>
            </a:fld>
            <a:endParaRPr lang="el-GR"/>
          </a:p>
        </p:txBody>
      </p:sp>
    </p:spTree>
    <p:extLst>
      <p:ext uri="{BB962C8B-B14F-4D97-AF65-F5344CB8AC3E}">
        <p14:creationId xmlns:p14="http://schemas.microsoft.com/office/powerpoint/2010/main" val="39553540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Θέση εικόνας διαφάνειας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7" name="Θέση σημειώσεων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171450" indent="-171450">
              <a:spcBef>
                <a:spcPct val="0"/>
              </a:spcBef>
              <a:buFontTx/>
              <a:buChar char="•"/>
            </a:pPr>
            <a:endParaRPr lang="en-US" altLang="en-US" dirty="0" smtClean="0">
              <a:solidFill>
                <a:srgbClr val="FF0000"/>
              </a:solidFill>
            </a:endParaRPr>
          </a:p>
        </p:txBody>
      </p:sp>
      <p:sp>
        <p:nvSpPr>
          <p:cNvPr id="11268" name="Θέση αριθμού διαφάνειας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1100EA80-8CC4-4187-A2BA-9FA8D171ECDD}" type="slidenum">
              <a:rPr lang="el-GR" altLang="en-US"/>
              <a:pPr fontAlgn="base">
                <a:spcBef>
                  <a:spcPct val="0"/>
                </a:spcBef>
                <a:spcAft>
                  <a:spcPct val="0"/>
                </a:spcAft>
              </a:pPr>
              <a:t>1</a:t>
            </a:fld>
            <a:endParaRPr lang="el-GR" altLang="en-US" dirty="0"/>
          </a:p>
        </p:txBody>
      </p:sp>
    </p:spTree>
    <p:extLst>
      <p:ext uri="{BB962C8B-B14F-4D97-AF65-F5344CB8AC3E}">
        <p14:creationId xmlns:p14="http://schemas.microsoft.com/office/powerpoint/2010/main" val="270142770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584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smtClean="0"/>
          </a:p>
        </p:txBody>
      </p:sp>
      <p:sp>
        <p:nvSpPr>
          <p:cNvPr id="3584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34F57B82-55D5-48B6-A7B9-861FC58016DE}" type="slidenum">
              <a:rPr lang="el-GR" altLang="en-US"/>
              <a:pPr fontAlgn="base">
                <a:spcBef>
                  <a:spcPct val="0"/>
                </a:spcBef>
                <a:spcAft>
                  <a:spcPct val="0"/>
                </a:spcAft>
              </a:pPr>
              <a:t>11</a:t>
            </a:fld>
            <a:endParaRPr lang="el-GR" altLang="en-US"/>
          </a:p>
        </p:txBody>
      </p:sp>
    </p:spTree>
    <p:extLst>
      <p:ext uri="{BB962C8B-B14F-4D97-AF65-F5344CB8AC3E}">
        <p14:creationId xmlns:p14="http://schemas.microsoft.com/office/powerpoint/2010/main" val="115099668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789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smtClean="0"/>
          </a:p>
        </p:txBody>
      </p:sp>
      <p:sp>
        <p:nvSpPr>
          <p:cNvPr id="3789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86550092-985A-4DAB-B8BD-652609C8C1CA}" type="slidenum">
              <a:rPr lang="el-GR" altLang="en-US"/>
              <a:pPr fontAlgn="base">
                <a:spcBef>
                  <a:spcPct val="0"/>
                </a:spcBef>
                <a:spcAft>
                  <a:spcPct val="0"/>
                </a:spcAft>
              </a:pPr>
              <a:t>12</a:t>
            </a:fld>
            <a:endParaRPr lang="el-GR" altLang="en-US"/>
          </a:p>
        </p:txBody>
      </p:sp>
    </p:spTree>
    <p:extLst>
      <p:ext uri="{BB962C8B-B14F-4D97-AF65-F5344CB8AC3E}">
        <p14:creationId xmlns:p14="http://schemas.microsoft.com/office/powerpoint/2010/main" val="360576437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9D249F33-CAC2-4429-88A8-757EDC60ACED}" type="slidenum">
              <a:rPr lang="el-GR" altLang="en-US"/>
              <a:pPr eaLnBrk="1" hangingPunct="1"/>
              <a:t>2</a:t>
            </a:fld>
            <a:endParaRPr lang="el-GR" altLang="en-US"/>
          </a:p>
        </p:txBody>
      </p:sp>
      <p:sp>
        <p:nvSpPr>
          <p:cNvPr id="36867" name="Rectangle 2"/>
          <p:cNvSpPr>
            <a:spLocks noGrp="1" noRot="1" noChangeAspect="1" noChangeArrowheads="1" noTextEdit="1"/>
          </p:cNvSpPr>
          <p:nvPr>
            <p:ph type="sldImg"/>
          </p:nvPr>
        </p:nvSpPr>
        <p:spPr>
          <a:ln/>
        </p:spPr>
      </p:sp>
      <p:sp>
        <p:nvSpPr>
          <p:cNvPr id="3686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9367949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686ACB33-7742-44D8-85E1-65045F76FA70}" type="slidenum">
              <a:rPr lang="el-GR" altLang="en-US"/>
              <a:pPr eaLnBrk="1" hangingPunct="1"/>
              <a:t>3</a:t>
            </a:fld>
            <a:endParaRPr lang="el-GR" altLang="en-US"/>
          </a:p>
        </p:txBody>
      </p:sp>
      <p:sp>
        <p:nvSpPr>
          <p:cNvPr id="37891" name="Rectangle 2"/>
          <p:cNvSpPr>
            <a:spLocks noGrp="1" noRot="1" noChangeAspect="1" noChangeArrowheads="1" noTextEdit="1"/>
          </p:cNvSpPr>
          <p:nvPr>
            <p:ph type="sldImg"/>
          </p:nvPr>
        </p:nvSpPr>
        <p:spPr>
          <a:ln/>
        </p:spPr>
      </p:sp>
      <p:sp>
        <p:nvSpPr>
          <p:cNvPr id="3789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16511605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686ACB33-7742-44D8-85E1-65045F76FA70}" type="slidenum">
              <a:rPr lang="el-GR" altLang="en-US"/>
              <a:pPr eaLnBrk="1" hangingPunct="1"/>
              <a:t>4</a:t>
            </a:fld>
            <a:endParaRPr lang="el-GR" altLang="en-US"/>
          </a:p>
        </p:txBody>
      </p:sp>
      <p:sp>
        <p:nvSpPr>
          <p:cNvPr id="37891" name="Rectangle 2"/>
          <p:cNvSpPr>
            <a:spLocks noGrp="1" noRot="1" noChangeAspect="1" noChangeArrowheads="1" noTextEdit="1"/>
          </p:cNvSpPr>
          <p:nvPr>
            <p:ph type="sldImg"/>
          </p:nvPr>
        </p:nvSpPr>
        <p:spPr>
          <a:ln/>
        </p:spPr>
      </p:sp>
      <p:sp>
        <p:nvSpPr>
          <p:cNvPr id="3789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54269294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85018334-34CA-4B4D-B8DD-467E1C802751}" type="slidenum">
              <a:rPr lang="el-GR" altLang="en-US"/>
              <a:pPr eaLnBrk="1" hangingPunct="1"/>
              <a:t>6</a:t>
            </a:fld>
            <a:endParaRPr lang="el-GR" altLang="en-US"/>
          </a:p>
        </p:txBody>
      </p:sp>
      <p:sp>
        <p:nvSpPr>
          <p:cNvPr id="39939" name="Rectangle 2"/>
          <p:cNvSpPr>
            <a:spLocks noGrp="1" noRot="1" noChangeAspect="1" noChangeArrowheads="1" noTextEdit="1"/>
          </p:cNvSpPr>
          <p:nvPr>
            <p:ph type="sldImg"/>
          </p:nvPr>
        </p:nvSpPr>
        <p:spPr>
          <a:ln/>
        </p:spPr>
      </p:sp>
      <p:sp>
        <p:nvSpPr>
          <p:cNvPr id="3994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7510688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171450" indent="-171450">
              <a:buFont typeface="Arial" pitchFamily="34" charset="0"/>
              <a:buChar char="•"/>
            </a:pP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7</a:t>
            </a:fld>
            <a:endParaRPr lang="el-GR"/>
          </a:p>
        </p:txBody>
      </p:sp>
    </p:spTree>
    <p:extLst>
      <p:ext uri="{BB962C8B-B14F-4D97-AF65-F5344CB8AC3E}">
        <p14:creationId xmlns:p14="http://schemas.microsoft.com/office/powerpoint/2010/main" val="244598466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8</a:t>
            </a:fld>
            <a:endParaRPr lang="el-GR"/>
          </a:p>
        </p:txBody>
      </p:sp>
    </p:spTree>
    <p:extLst>
      <p:ext uri="{BB962C8B-B14F-4D97-AF65-F5344CB8AC3E}">
        <p14:creationId xmlns:p14="http://schemas.microsoft.com/office/powerpoint/2010/main" val="274972113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9</a:t>
            </a:fld>
            <a:endParaRPr lang="el-GR"/>
          </a:p>
        </p:txBody>
      </p:sp>
    </p:spTree>
    <p:extLst>
      <p:ext uri="{BB962C8B-B14F-4D97-AF65-F5344CB8AC3E}">
        <p14:creationId xmlns:p14="http://schemas.microsoft.com/office/powerpoint/2010/main" val="40518073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379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smtClean="0"/>
          </a:p>
        </p:txBody>
      </p:sp>
      <p:sp>
        <p:nvSpPr>
          <p:cNvPr id="3379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D7220AF9-E629-48ED-BFC2-6E03C5A63111}" type="slidenum">
              <a:rPr lang="el-GR" altLang="en-US"/>
              <a:pPr fontAlgn="base">
                <a:spcBef>
                  <a:spcPct val="0"/>
                </a:spcBef>
                <a:spcAft>
                  <a:spcPct val="0"/>
                </a:spcAft>
              </a:pPr>
              <a:t>10</a:t>
            </a:fld>
            <a:endParaRPr lang="el-GR" altLang="en-US"/>
          </a:p>
        </p:txBody>
      </p:sp>
    </p:spTree>
    <p:extLst>
      <p:ext uri="{BB962C8B-B14F-4D97-AF65-F5344CB8AC3E}">
        <p14:creationId xmlns:p14="http://schemas.microsoft.com/office/powerpoint/2010/main" val="117153419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ags" Target="../tags/tag11.xml"/></Relationships>
</file>

<file path=ppt/slideLayouts/_rels/slideLayout1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ags" Target="../tags/tag3.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4.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ags" Target="../tags/tag5.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ags" Target="../tags/tag6.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ags" Target="../tags/tag7.xml"/></Relationships>
</file>

<file path=ppt/slideLayouts/_rels/slideLayout7.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8.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ags" Target="../tags/tag9.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ags" Target="../tags/tag10.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5800" y="2130425"/>
            <a:ext cx="7772400" cy="1470025"/>
          </a:xfrm>
        </p:spPr>
        <p:txBody>
          <a:bodyPr/>
          <a:lstStyle>
            <a:lvl1pPr>
              <a:defRPr>
                <a:solidFill>
                  <a:schemeClr val="accent1"/>
                </a:solidFill>
              </a:defRPr>
            </a:lvl1pPr>
          </a:lstStyle>
          <a:p>
            <a:r>
              <a:rPr lang="el-GR" dirty="0" smtClean="0"/>
              <a:t>Στυλ κύριου τίτλου</a:t>
            </a:r>
            <a:endParaRPr lang="el-GR" dirty="0"/>
          </a:p>
        </p:txBody>
      </p:sp>
      <p:sp>
        <p:nvSpPr>
          <p:cNvPr id="3" name="Υπότιτλος 2"/>
          <p:cNvSpPr>
            <a:spLocks noGrp="1"/>
          </p:cNvSpPr>
          <p:nvPr>
            <p:ph type="subTitle" idx="1"/>
          </p:nvPr>
        </p:nvSpPr>
        <p:spPr>
          <a:xfrm>
            <a:off x="683568" y="3886200"/>
            <a:ext cx="7776864" cy="1752600"/>
          </a:xfr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dirty="0" smtClean="0"/>
              <a:t>Στυλ κύριου υπότιτλου</a:t>
            </a:r>
            <a:endParaRPr lang="el-GR" dirty="0"/>
          </a:p>
        </p:txBody>
      </p:sp>
    </p:spTree>
    <p:custDataLst>
      <p:tags r:id="rId1"/>
    </p:custDataLst>
    <p:extLst>
      <p:ext uri="{BB962C8B-B14F-4D97-AF65-F5344CB8AC3E}">
        <p14:creationId xmlns:p14="http://schemas.microsoft.com/office/powerpoint/2010/main" val="424524772"/>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chemeClr val="accent1"/>
                </a:solidFill>
              </a:defRPr>
            </a:lvl1pPr>
          </a:lstStyle>
          <a:p>
            <a:r>
              <a:rPr lang="el-GR" dirty="0" smtClean="0"/>
              <a:t>Στυλ κύριου τίτλου</a:t>
            </a:r>
            <a:endParaRPr lang="el-GR" dirty="0"/>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5"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Κοινωνιολογία της Εκπαίδευσης</a:t>
            </a:r>
          </a:p>
        </p:txBody>
      </p:sp>
      <p:pic>
        <p:nvPicPr>
          <p:cNvPr id="6" name="Picture 5"/>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8723" y="6255465"/>
            <a:ext cx="431834" cy="570020"/>
          </a:xfrm>
          <a:prstGeom prst="rect">
            <a:avLst/>
          </a:prstGeom>
        </p:spPr>
      </p:pic>
    </p:spTree>
    <p:custDataLst>
      <p:tags r:id="rId1"/>
    </p:custDataLst>
    <p:extLst>
      <p:ext uri="{BB962C8B-B14F-4D97-AF65-F5344CB8AC3E}">
        <p14:creationId xmlns:p14="http://schemas.microsoft.com/office/powerpoint/2010/main" val="2458615667"/>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29400" y="274638"/>
            <a:ext cx="2057400" cy="5851525"/>
          </a:xfrm>
        </p:spPr>
        <p:txBody>
          <a:bodyPr vert="eaVert"/>
          <a:lstStyle>
            <a:lvl1pPr>
              <a:defRPr b="0">
                <a:solidFill>
                  <a:srgbClr val="5075BC"/>
                </a:solidFill>
              </a:defRPr>
            </a:lvl1pPr>
          </a:lstStyle>
          <a:p>
            <a:r>
              <a:rPr lang="el-GR" dirty="0" smtClean="0"/>
              <a:t>Στυλ κύριου τίτλου</a:t>
            </a:r>
            <a:endParaRPr lang="el-GR" dirty="0"/>
          </a:p>
        </p:txBody>
      </p:sp>
      <p:sp>
        <p:nvSpPr>
          <p:cNvPr id="3" name="Θέση κατακόρυφου κειμένου 2"/>
          <p:cNvSpPr>
            <a:spLocks noGrp="1"/>
          </p:cNvSpPr>
          <p:nvPr>
            <p:ph type="body" orient="vert" idx="1"/>
          </p:nvPr>
        </p:nvSpPr>
        <p:spPr>
          <a:xfrm>
            <a:off x="457200" y="274638"/>
            <a:ext cx="6019800" cy="5851525"/>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Tree>
    <p:custDataLst>
      <p:tags r:id="rId1"/>
    </p:custDataLst>
    <p:extLst>
      <p:ext uri="{BB962C8B-B14F-4D97-AF65-F5344CB8AC3E}">
        <p14:creationId xmlns:p14="http://schemas.microsoft.com/office/powerpoint/2010/main" val="4238612681"/>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cSld name="Τίτλος, Κείμενο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29600" cy="1143000"/>
          </a:xfrm>
        </p:spPr>
        <p:txBody>
          <a:bodyPr/>
          <a:lstStyle/>
          <a:p>
            <a:r>
              <a:rPr lang="el-GR" smtClean="0"/>
              <a:t>Kλικ για επεξεργασία του τίτλου</a:t>
            </a:r>
            <a:endParaRPr lang="el-GR"/>
          </a:p>
        </p:txBody>
      </p:sp>
      <p:sp>
        <p:nvSpPr>
          <p:cNvPr id="3" name="2 - Θέση κειμένου"/>
          <p:cNvSpPr>
            <a:spLocks noGrp="1"/>
          </p:cNvSpPr>
          <p:nvPr>
            <p:ph type="body" sz="half" idx="1"/>
          </p:nvPr>
        </p:nvSpPr>
        <p:spPr>
          <a:xfrm>
            <a:off x="457200" y="1600200"/>
            <a:ext cx="4038600" cy="4525963"/>
          </a:xfrm>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περιεχομένου"/>
          <p:cNvSpPr>
            <a:spLocks noGrp="1"/>
          </p:cNvSpPr>
          <p:nvPr>
            <p:ph sz="half" idx="2"/>
          </p:nvPr>
        </p:nvSpPr>
        <p:spPr>
          <a:xfrm>
            <a:off x="4648200" y="1600200"/>
            <a:ext cx="4038600" cy="4525963"/>
          </a:xfrm>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ημερομηνίας"/>
          <p:cNvSpPr>
            <a:spLocks noGrp="1"/>
          </p:cNvSpPr>
          <p:nvPr>
            <p:ph type="dt" sz="half" idx="10"/>
          </p:nvPr>
        </p:nvSpPr>
        <p:spPr>
          <a:xfrm>
            <a:off x="457200" y="6245225"/>
            <a:ext cx="2133600" cy="476250"/>
          </a:xfrm>
          <a:prstGeom prst="rect">
            <a:avLst/>
          </a:prstGeom>
        </p:spPr>
        <p:txBody>
          <a:bodyPr/>
          <a:lstStyle>
            <a:lvl1pPr>
              <a:defRPr/>
            </a:lvl1pPr>
          </a:lstStyle>
          <a:p>
            <a:endParaRPr lang="el-GR"/>
          </a:p>
        </p:txBody>
      </p:sp>
      <p:sp>
        <p:nvSpPr>
          <p:cNvPr id="6" name="5 - Θέση υποσέλιδου"/>
          <p:cNvSpPr>
            <a:spLocks noGrp="1"/>
          </p:cNvSpPr>
          <p:nvPr>
            <p:ph type="ftr" sz="quarter" idx="11"/>
          </p:nvPr>
        </p:nvSpPr>
        <p:spPr>
          <a:xfrm>
            <a:off x="3124200" y="6245225"/>
            <a:ext cx="2895600" cy="476250"/>
          </a:xfrm>
          <a:prstGeom prst="rect">
            <a:avLst/>
          </a:prstGeom>
        </p:spPr>
        <p:txBody>
          <a:bodyPr/>
          <a:lstStyle>
            <a:lvl1pPr>
              <a:defRPr/>
            </a:lvl1pPr>
          </a:lstStyle>
          <a:p>
            <a:endParaRPr lang="el-GR"/>
          </a:p>
        </p:txBody>
      </p:sp>
      <p:sp>
        <p:nvSpPr>
          <p:cNvPr id="7" name="6 - Θέση αριθμού διαφάνειας"/>
          <p:cNvSpPr>
            <a:spLocks noGrp="1"/>
          </p:cNvSpPr>
          <p:nvPr>
            <p:ph type="sldNum" sz="quarter" idx="12"/>
          </p:nvPr>
        </p:nvSpPr>
        <p:spPr>
          <a:xfrm>
            <a:off x="6553200" y="6245225"/>
            <a:ext cx="2133600" cy="476250"/>
          </a:xfrm>
          <a:prstGeom prst="rect">
            <a:avLst/>
          </a:prstGeom>
        </p:spPr>
        <p:txBody>
          <a:bodyPr/>
          <a:lstStyle>
            <a:lvl1pPr>
              <a:defRPr/>
            </a:lvl1pPr>
          </a:lstStyle>
          <a:p>
            <a:fld id="{5615E459-A05E-4415-947D-EFA414A48E2F}" type="slidenum">
              <a:rPr lang="el-GR"/>
              <a:pPr/>
              <a:t>‹#›</a:t>
            </a:fld>
            <a:endParaRPr lang="el-GR"/>
          </a:p>
        </p:txBody>
      </p:sp>
    </p:spTree>
    <p:extLst>
      <p:ext uri="{BB962C8B-B14F-4D97-AF65-F5344CB8AC3E}">
        <p14:creationId xmlns:p14="http://schemas.microsoft.com/office/powerpoint/2010/main" val="315628005"/>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rgbClr val="5075BC"/>
                </a:solidFill>
              </a:defRPr>
            </a:lvl1pPr>
          </a:lstStyle>
          <a:p>
            <a:r>
              <a:rPr lang="el-GR" dirty="0" smtClean="0"/>
              <a:t>Στυλ κύριου τίτλου</a:t>
            </a:r>
            <a:endParaRPr lang="el-GR" dirty="0"/>
          </a:p>
        </p:txBody>
      </p:sp>
      <p:sp>
        <p:nvSpPr>
          <p:cNvPr id="3" name="Θέση περιεχομένου 2"/>
          <p:cNvSpPr>
            <a:spLocks noGrp="1"/>
          </p:cNvSpPr>
          <p:nvPr>
            <p:ph idx="1"/>
          </p:nvPr>
        </p:nvSpPr>
        <p:spPr>
          <a:xfrm>
            <a:off x="464156" y="1556792"/>
            <a:ext cx="8229600" cy="4525963"/>
          </a:xfrm>
        </p:spPr>
        <p:txBody>
          <a:bodyPr/>
          <a:lstStyle>
            <a:lvl1pPr>
              <a:spcBef>
                <a:spcPts val="1200"/>
              </a:spcBef>
              <a:defRPr/>
            </a:lvl1pPr>
            <a:lvl2pPr>
              <a:spcBef>
                <a:spcPts val="1200"/>
              </a:spcBef>
              <a:defRPr/>
            </a:lvl2pPr>
            <a:lvl3pPr>
              <a:spcBef>
                <a:spcPts val="1200"/>
              </a:spcBef>
              <a:defRPr/>
            </a:lvl3pPr>
            <a:lvl4pPr>
              <a:spcBef>
                <a:spcPts val="1200"/>
              </a:spcBef>
              <a:defRPr/>
            </a:lvl4pPr>
            <a:lvl5pPr>
              <a:spcBef>
                <a:spcPts val="1200"/>
              </a:spcBef>
              <a:defRPr/>
            </a:lvl5pPr>
          </a:lstStyle>
          <a:p>
            <a:pPr lvl="0"/>
            <a:r>
              <a:rPr lang="el-GR" dirty="0" smtClean="0"/>
              <a:t>Στυλ υποδείγματος κειμένου</a:t>
            </a:r>
          </a:p>
          <a:p>
            <a:pPr lvl="1"/>
            <a:r>
              <a:rPr lang="el-GR" dirty="0" smtClean="0"/>
              <a:t>Δεύτερου επιπέδου</a:t>
            </a:r>
          </a:p>
          <a:p>
            <a:pPr lvl="2"/>
            <a:r>
              <a:rPr lang="el-GR" dirty="0" smtClean="0"/>
              <a:t>Τρίτου επιπέδου</a:t>
            </a:r>
          </a:p>
          <a:p>
            <a:pPr lvl="3"/>
            <a:r>
              <a:rPr lang="el-GR" dirty="0" smtClean="0"/>
              <a:t>Τέταρτου επιπέδου</a:t>
            </a:r>
          </a:p>
          <a:p>
            <a:pPr lvl="4"/>
            <a:r>
              <a:rPr lang="el-GR" dirty="0" smtClean="0"/>
              <a:t>Πέμπτου επιπέδου</a:t>
            </a:r>
            <a:endParaRPr lang="el-GR" dirty="0"/>
          </a:p>
        </p:txBody>
      </p:sp>
      <p:sp>
        <p:nvSpPr>
          <p:cNvPr id="4" name="Θέση αριθμού διαφάνειας 5" descr="[DECORATIVE]"/>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5" name="2 - Θέση υποσέλιδου" descr="[DECORATIVE]"/>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Κοινωνιολογία της Εκπαίδευσης</a:t>
            </a:r>
          </a:p>
        </p:txBody>
      </p:sp>
      <p:pic>
        <p:nvPicPr>
          <p:cNvPr id="6" name="Picture 5" descr="[DECORATIVE]"/>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8723" y="6255465"/>
            <a:ext cx="431834" cy="570020"/>
          </a:xfrm>
          <a:prstGeom prst="rect">
            <a:avLst/>
          </a:prstGeom>
        </p:spPr>
      </p:pic>
    </p:spTree>
    <p:custDataLst>
      <p:tags r:id="rId1"/>
    </p:custDataLst>
    <p:extLst>
      <p:ext uri="{BB962C8B-B14F-4D97-AF65-F5344CB8AC3E}">
        <p14:creationId xmlns:p14="http://schemas.microsoft.com/office/powerpoint/2010/main" val="3637518809"/>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722313" y="4406900"/>
            <a:ext cx="7772400" cy="1362075"/>
          </a:xfrm>
        </p:spPr>
        <p:txBody>
          <a:bodyPr anchor="t"/>
          <a:lstStyle>
            <a:lvl1pPr algn="l">
              <a:defRPr sz="4000" b="0" cap="none" baseline="0">
                <a:solidFill>
                  <a:srgbClr val="5075BC"/>
                </a:solidFill>
              </a:defRPr>
            </a:lvl1p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722313" y="2906713"/>
            <a:ext cx="7772400" cy="1500187"/>
          </a:xfrm>
        </p:spPr>
        <p:txBody>
          <a:bodyPr anchor="b"/>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dirty="0" smtClean="0"/>
              <a:t>Στυλ υποδείγματος κειμένου</a:t>
            </a:r>
          </a:p>
        </p:txBody>
      </p:sp>
    </p:spTree>
    <p:custDataLst>
      <p:tags r:id="rId1"/>
    </p:custDataLst>
    <p:extLst>
      <p:ext uri="{BB962C8B-B14F-4D97-AF65-F5344CB8AC3E}">
        <p14:creationId xmlns:p14="http://schemas.microsoft.com/office/powerpoint/2010/main" val="1212086127"/>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rgbClr val="5075BC"/>
                </a:solidFill>
              </a:defRPr>
            </a:lvl1pPr>
          </a:lstStyle>
          <a:p>
            <a:r>
              <a:rPr lang="el-GR" dirty="0" smtClean="0"/>
              <a:t>Στυλ κύριου τίτλου</a:t>
            </a:r>
            <a:endParaRPr lang="el-GR" dirty="0"/>
          </a:p>
        </p:txBody>
      </p:sp>
      <p:sp>
        <p:nvSpPr>
          <p:cNvPr id="3" name="Θέση περιεχομένου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αριθμού διαφάνειας 5" descr="[DECORATIVE]"/>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6" name="2 - Θέση υποσέλιδου" descr="[DECORATIVE]"/>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Κοινωνιολογία της Εκπαίδευσης</a:t>
            </a:r>
          </a:p>
        </p:txBody>
      </p:sp>
      <p:pic>
        <p:nvPicPr>
          <p:cNvPr id="7" name="Picture 6" descr="[DECORATIVE]"/>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8723" y="6255465"/>
            <a:ext cx="431834" cy="570020"/>
          </a:xfrm>
          <a:prstGeom prst="rect">
            <a:avLst/>
          </a:prstGeom>
        </p:spPr>
      </p:pic>
    </p:spTree>
    <p:custDataLst>
      <p:tags r:id="rId1"/>
    </p:custDataLst>
    <p:extLst>
      <p:ext uri="{BB962C8B-B14F-4D97-AF65-F5344CB8AC3E}">
        <p14:creationId xmlns:p14="http://schemas.microsoft.com/office/powerpoint/2010/main" val="3283250921"/>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a:solidFill>
                  <a:srgbClr val="5075BC"/>
                </a:solidFill>
              </a:defRPr>
            </a:lvl1p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457200" y="1574254"/>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457200" y="2214016"/>
            <a:ext cx="4040188" cy="38792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4645025" y="1574254"/>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4645025" y="2214016"/>
            <a:ext cx="4041775" cy="38792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αριθμού διαφάνειας 5" descr="[DECORATIVE]"/>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8" name="2 - Θέση υποσέλιδου" descr="[DECORATIVE]"/>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Κοινωνιολογία της Εκπαίδευσης</a:t>
            </a:r>
          </a:p>
        </p:txBody>
      </p:sp>
      <p:pic>
        <p:nvPicPr>
          <p:cNvPr id="9" name="Picture 8" descr="[DECORATIVE]"/>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8723" y="6255465"/>
            <a:ext cx="431834" cy="570020"/>
          </a:xfrm>
          <a:prstGeom prst="rect">
            <a:avLst/>
          </a:prstGeom>
        </p:spPr>
      </p:pic>
    </p:spTree>
    <p:custDataLst>
      <p:tags r:id="rId1"/>
    </p:custDataLst>
    <p:extLst>
      <p:ext uri="{BB962C8B-B14F-4D97-AF65-F5344CB8AC3E}">
        <p14:creationId xmlns:p14="http://schemas.microsoft.com/office/powerpoint/2010/main" val="1076112759"/>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chemeClr val="accent1"/>
                </a:solidFill>
              </a:defRPr>
            </a:lvl1pPr>
          </a:lstStyle>
          <a:p>
            <a:r>
              <a:rPr lang="el-GR" dirty="0" smtClean="0"/>
              <a:t>Στυλ κύριου τίτλου</a:t>
            </a:r>
            <a:endParaRPr lang="el-GR" dirty="0"/>
          </a:p>
        </p:txBody>
      </p:sp>
      <p:sp>
        <p:nvSpPr>
          <p:cNvPr id="3"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4"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Κοινωνιολογία της Εκπαίδευσης</a:t>
            </a:r>
          </a:p>
        </p:txBody>
      </p:sp>
      <p:pic>
        <p:nvPicPr>
          <p:cNvPr id="5" name="Picture 4"/>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8723" y="6255465"/>
            <a:ext cx="431834" cy="570020"/>
          </a:xfrm>
          <a:prstGeom prst="rect">
            <a:avLst/>
          </a:prstGeom>
        </p:spPr>
      </p:pic>
    </p:spTree>
    <p:custDataLst>
      <p:tags r:id="rId1"/>
    </p:custDataLst>
    <p:extLst>
      <p:ext uri="{BB962C8B-B14F-4D97-AF65-F5344CB8AC3E}">
        <p14:creationId xmlns:p14="http://schemas.microsoft.com/office/powerpoint/2010/main" val="1315794605"/>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Tree>
    <p:custDataLst>
      <p:tags r:id="rId1"/>
    </p:custDataLst>
    <p:extLst>
      <p:ext uri="{BB962C8B-B14F-4D97-AF65-F5344CB8AC3E}">
        <p14:creationId xmlns:p14="http://schemas.microsoft.com/office/powerpoint/2010/main" val="2009620217"/>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Περιεχόμενο με λεζάντα">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3575050" y="1556792"/>
            <a:ext cx="5111750" cy="460851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457200" y="1556792"/>
            <a:ext cx="3008313" cy="4608512"/>
          </a:xfrm>
        </p:spPr>
        <p:txBody>
          <a:bodyPr>
            <a:normAutofit/>
          </a:bodyPr>
          <a:lstStyle>
            <a:lvl1pPr marL="0" indent="0">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dirty="0" smtClean="0"/>
              <a:t>Στυλ υποδείγματος κειμένου</a:t>
            </a:r>
          </a:p>
        </p:txBody>
      </p:sp>
      <p:sp>
        <p:nvSpPr>
          <p:cNvPr id="6" name="Τίτλος 1"/>
          <p:cNvSpPr>
            <a:spLocks noGrp="1"/>
          </p:cNvSpPr>
          <p:nvPr>
            <p:ph type="title"/>
          </p:nvPr>
        </p:nvSpPr>
        <p:spPr>
          <a:xfrm>
            <a:off x="457200" y="273600"/>
            <a:ext cx="8229600" cy="1144800"/>
          </a:xfrm>
        </p:spPr>
        <p:txBody>
          <a:bodyPr vert="horz" lIns="91440" tIns="45720" rIns="91440" bIns="45720" rtlCol="0" anchor="ctr">
            <a:normAutofit/>
          </a:bodyPr>
          <a:lstStyle>
            <a:lvl1pPr>
              <a:defRPr lang="el-GR" b="0">
                <a:solidFill>
                  <a:schemeClr val="accent1"/>
                </a:solidFill>
              </a:defRPr>
            </a:lvl1pPr>
          </a:lstStyle>
          <a:p>
            <a:pPr lvl="0"/>
            <a:r>
              <a:rPr lang="el-GR" dirty="0" smtClean="0"/>
              <a:t>Στυλ κύριου τίτλου</a:t>
            </a:r>
            <a:endParaRPr lang="el-GR" dirty="0"/>
          </a:p>
        </p:txBody>
      </p:sp>
      <p:sp>
        <p:nvSpPr>
          <p:cNvPr id="5" name="Θέση αριθμού διαφάνειας 5" descr="[DECORATIVE]"/>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7" name="2 - Θέση υποσέλιδου" descr="[DECORATIVE]"/>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Κοινωνιολογία της Εκπαίδευσης</a:t>
            </a:r>
          </a:p>
        </p:txBody>
      </p:sp>
      <p:pic>
        <p:nvPicPr>
          <p:cNvPr id="8" name="Picture 7" descr="[DECORATIVE]"/>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8723" y="6255465"/>
            <a:ext cx="431834" cy="570020"/>
          </a:xfrm>
          <a:prstGeom prst="rect">
            <a:avLst/>
          </a:prstGeom>
        </p:spPr>
      </p:pic>
    </p:spTree>
    <p:custDataLst>
      <p:tags r:id="rId1"/>
    </p:custDataLst>
    <p:extLst>
      <p:ext uri="{BB962C8B-B14F-4D97-AF65-F5344CB8AC3E}">
        <p14:creationId xmlns:p14="http://schemas.microsoft.com/office/powerpoint/2010/main" val="3423171522"/>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Εικόνα με λεζάντα">
    <p:spTree>
      <p:nvGrpSpPr>
        <p:cNvPr id="1" name=""/>
        <p:cNvGrpSpPr/>
        <p:nvPr/>
      </p:nvGrpSpPr>
      <p:grpSpPr>
        <a:xfrm>
          <a:off x="0" y="0"/>
          <a:ext cx="0" cy="0"/>
          <a:chOff x="0" y="0"/>
          <a:chExt cx="0" cy="0"/>
        </a:xfrm>
      </p:grpSpPr>
      <p:sp>
        <p:nvSpPr>
          <p:cNvPr id="3" name="Θέση εικόνας 2"/>
          <p:cNvSpPr>
            <a:spLocks noGrp="1"/>
          </p:cNvSpPr>
          <p:nvPr>
            <p:ph type="pic" idx="1"/>
          </p:nvPr>
        </p:nvSpPr>
        <p:spPr>
          <a:xfrm>
            <a:off x="1792288" y="1556792"/>
            <a:ext cx="5486400" cy="3456384"/>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dirty="0"/>
          </a:p>
        </p:txBody>
      </p:sp>
      <p:sp>
        <p:nvSpPr>
          <p:cNvPr id="4" name="Θέση κειμένου 3"/>
          <p:cNvSpPr>
            <a:spLocks noGrp="1"/>
          </p:cNvSpPr>
          <p:nvPr>
            <p:ph type="body" sz="half" idx="2"/>
          </p:nvPr>
        </p:nvSpPr>
        <p:spPr>
          <a:xfrm>
            <a:off x="1792288" y="5157192"/>
            <a:ext cx="5486400" cy="1015008"/>
          </a:xfrm>
        </p:spPr>
        <p:txBody>
          <a:bodyPr>
            <a:normAutofit/>
          </a:bodyPr>
          <a:lstStyle>
            <a:lvl1pPr marL="0" indent="0">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dirty="0" smtClean="0"/>
              <a:t>Στυλ υποδείγματος κειμένου</a:t>
            </a:r>
          </a:p>
        </p:txBody>
      </p:sp>
      <p:sp>
        <p:nvSpPr>
          <p:cNvPr id="9" name="Τίτλος 1"/>
          <p:cNvSpPr>
            <a:spLocks noGrp="1"/>
          </p:cNvSpPr>
          <p:nvPr>
            <p:ph type="title"/>
          </p:nvPr>
        </p:nvSpPr>
        <p:spPr>
          <a:xfrm>
            <a:off x="457200" y="273600"/>
            <a:ext cx="8229600" cy="1144800"/>
          </a:xfrm>
        </p:spPr>
        <p:txBody>
          <a:bodyPr vert="horz" lIns="91440" tIns="45720" rIns="91440" bIns="45720" rtlCol="0" anchor="ctr">
            <a:normAutofit/>
          </a:bodyPr>
          <a:lstStyle>
            <a:lvl1pPr>
              <a:defRPr lang="el-GR" b="0">
                <a:solidFill>
                  <a:schemeClr val="accent1"/>
                </a:solidFill>
              </a:defRPr>
            </a:lvl1pPr>
          </a:lstStyle>
          <a:p>
            <a:pPr lvl="0"/>
            <a:r>
              <a:rPr lang="el-GR" dirty="0" smtClean="0"/>
              <a:t>Στυλ κύριου τίτλου</a:t>
            </a:r>
            <a:endParaRPr lang="el-GR" dirty="0"/>
          </a:p>
        </p:txBody>
      </p:sp>
      <p:sp>
        <p:nvSpPr>
          <p:cNvPr id="5" name="Θέση αριθμού διαφάνειας 5" descr="[DECORATIVE]"/>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6" name="2 - Θέση υποσέλιδου" descr="[DECORATIVE]"/>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Κοινωνιολογία της Εκπαίδευσης</a:t>
            </a:r>
          </a:p>
        </p:txBody>
      </p:sp>
      <p:pic>
        <p:nvPicPr>
          <p:cNvPr id="7" name="Picture 6" descr="[DECORATIVE]"/>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8723" y="6255465"/>
            <a:ext cx="431834" cy="570020"/>
          </a:xfrm>
          <a:prstGeom prst="rect">
            <a:avLst/>
          </a:prstGeom>
        </p:spPr>
      </p:pic>
    </p:spTree>
    <p:custDataLst>
      <p:tags r:id="rId1"/>
    </p:custDataLst>
    <p:extLst>
      <p:ext uri="{BB962C8B-B14F-4D97-AF65-F5344CB8AC3E}">
        <p14:creationId xmlns:p14="http://schemas.microsoft.com/office/powerpoint/2010/main" val="4105077603"/>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Tree>
    <p:extLst>
      <p:ext uri="{BB962C8B-B14F-4D97-AF65-F5344CB8AC3E}">
        <p14:creationId xmlns:p14="http://schemas.microsoft.com/office/powerpoint/2010/main" val="98380952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60" r:id="rId8"/>
    <p:sldLayoutId id="2147483661" r:id="rId9"/>
    <p:sldLayoutId id="2147483658" r:id="rId10"/>
    <p:sldLayoutId id="2147483659" r:id="rId11"/>
    <p:sldLayoutId id="2147483662" r:id="rId12"/>
  </p:sldLayoutIdLst>
  <p:timing>
    <p:tnLst>
      <p:par>
        <p:cTn id="1" dur="indefinite" restart="never" nodeType="tmRoot"/>
      </p:par>
    </p:tnLst>
  </p:timing>
  <p:hf hdr="0" ftr="0" dt="0"/>
  <p:txStyles>
    <p:titleStyle>
      <a:lvl1pPr algn="ctr" defTabSz="914400" rtl="0" eaLnBrk="1" latinLnBrk="0" hangingPunct="1">
        <a:spcBef>
          <a:spcPct val="0"/>
        </a:spcBef>
        <a:buNone/>
        <a:defRPr sz="4400" b="0" kern="1200">
          <a:solidFill>
            <a:schemeClr val="accent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13.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2.xml"/><Relationship Id="rId1" Type="http://schemas.openxmlformats.org/officeDocument/2006/relationships/tags" Target="../tags/tag18.xml"/><Relationship Id="rId4" Type="http://schemas.openxmlformats.org/officeDocument/2006/relationships/hyperlink" Target="http://opencourses.uoa.gr/courses/ECD8/" TargetMode="External"/></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2.xml"/><Relationship Id="rId1" Type="http://schemas.openxmlformats.org/officeDocument/2006/relationships/tags" Target="../tags/tag19.xml"/><Relationship Id="rId5" Type="http://schemas.openxmlformats.org/officeDocument/2006/relationships/image" Target="../media/image4.png"/><Relationship Id="rId4" Type="http://schemas.openxmlformats.org/officeDocument/2006/relationships/hyperlink" Target="%5b1%5d%20http:/creativecommons.org/licenses/by-nc-sa/4.0/" TargetMode="External"/></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2.xml"/><Relationship Id="rId1" Type="http://schemas.openxmlformats.org/officeDocument/2006/relationships/tags" Target="../tags/tag20.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tags" Target="../tags/tag15.xml"/><Relationship Id="rId4" Type="http://schemas.openxmlformats.org/officeDocument/2006/relationships/image" Target="../media/image3.jpeg"/></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3.xml"/><Relationship Id="rId1" Type="http://schemas.openxmlformats.org/officeDocument/2006/relationships/tags" Target="../tags/tag16.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2.xml"/><Relationship Id="rId1" Type="http://schemas.openxmlformats.org/officeDocument/2006/relationships/tags" Target="../tags/tag1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2" name="Picture 6" descr="Λογότυπο Εθνικόν και Καποδιστριακόν Πανεπιστήμιον Αθηνών"/>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179388" y="404813"/>
            <a:ext cx="4148137" cy="817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43" name="Τίτλος 1"/>
          <p:cNvSpPr>
            <a:spLocks noGrp="1"/>
          </p:cNvSpPr>
          <p:nvPr>
            <p:ph type="ctrTitle"/>
          </p:nvPr>
        </p:nvSpPr>
        <p:spPr>
          <a:xfrm>
            <a:off x="685800" y="2006600"/>
            <a:ext cx="7772400" cy="1470025"/>
          </a:xfrm>
        </p:spPr>
        <p:txBody>
          <a:bodyPr>
            <a:normAutofit/>
          </a:bodyPr>
          <a:lstStyle/>
          <a:p>
            <a:r>
              <a:rPr lang="el-GR" altLang="en-US" sz="3900" dirty="0" smtClean="0"/>
              <a:t>Εισαγωγή στις </a:t>
            </a:r>
            <a:r>
              <a:rPr lang="el-GR" altLang="en-US" sz="3900" dirty="0"/>
              <a:t>Επιστήμες της Αγωγής</a:t>
            </a:r>
            <a:endParaRPr lang="el-GR" altLang="en-US" sz="3900" dirty="0" smtClean="0">
              <a:solidFill>
                <a:srgbClr val="5075BC"/>
              </a:solidFill>
            </a:endParaRPr>
          </a:p>
        </p:txBody>
      </p:sp>
      <p:sp>
        <p:nvSpPr>
          <p:cNvPr id="3" name="Υπότιτλος 2"/>
          <p:cNvSpPr>
            <a:spLocks noGrp="1"/>
          </p:cNvSpPr>
          <p:nvPr>
            <p:ph type="subTitle" idx="1"/>
          </p:nvPr>
        </p:nvSpPr>
        <p:spPr>
          <a:xfrm>
            <a:off x="684213" y="3384550"/>
            <a:ext cx="7775575" cy="1752600"/>
          </a:xfrm>
        </p:spPr>
        <p:txBody>
          <a:bodyPr rtlCol="0">
            <a:noAutofit/>
          </a:bodyPr>
          <a:lstStyle/>
          <a:p>
            <a:pPr fontAlgn="auto">
              <a:spcAft>
                <a:spcPts val="0"/>
              </a:spcAft>
              <a:defRPr/>
            </a:pPr>
            <a:r>
              <a:rPr lang="el-GR" sz="3000" b="1" dirty="0">
                <a:latin typeface="+mj-lt"/>
                <a:ea typeface="+mj-ea"/>
                <a:cs typeface="+mj-cs"/>
              </a:rPr>
              <a:t>Κοινωνιολογία της </a:t>
            </a:r>
            <a:r>
              <a:rPr lang="el-GR" sz="3000" b="1" dirty="0" smtClean="0">
                <a:latin typeface="+mj-lt"/>
                <a:ea typeface="+mj-ea"/>
                <a:cs typeface="+mj-cs"/>
              </a:rPr>
              <a:t>Εκπαίδευσης</a:t>
            </a:r>
            <a:endParaRPr lang="en-US" sz="3000" b="1" dirty="0" smtClean="0">
              <a:latin typeface="+mj-lt"/>
              <a:ea typeface="+mj-ea"/>
              <a:cs typeface="+mj-cs"/>
            </a:endParaRPr>
          </a:p>
          <a:p>
            <a:pPr fontAlgn="auto">
              <a:spcAft>
                <a:spcPts val="0"/>
              </a:spcAft>
              <a:defRPr/>
            </a:pPr>
            <a:endParaRPr lang="el-GR" sz="2800" dirty="0" smtClean="0"/>
          </a:p>
          <a:p>
            <a:r>
              <a:rPr lang="el-GR" sz="2800" dirty="0" smtClean="0"/>
              <a:t>Αλεξάνδρα </a:t>
            </a:r>
            <a:r>
              <a:rPr lang="el-GR" sz="2800" dirty="0" err="1"/>
              <a:t>Ανδρούσου</a:t>
            </a:r>
            <a:r>
              <a:rPr lang="el-GR" sz="2800" dirty="0"/>
              <a:t> - Βασίλης </a:t>
            </a:r>
            <a:r>
              <a:rPr lang="el-GR" sz="2800" dirty="0" err="1"/>
              <a:t>Τσάφος</a:t>
            </a:r>
            <a:endParaRPr lang="el-GR" sz="2800" dirty="0"/>
          </a:p>
          <a:p>
            <a:pPr fontAlgn="auto">
              <a:spcAft>
                <a:spcPts val="0"/>
              </a:spcAft>
              <a:defRPr/>
            </a:pPr>
            <a:r>
              <a:rPr lang="el-GR" sz="2800" dirty="0" smtClean="0"/>
              <a:t>Τμήμα </a:t>
            </a:r>
            <a:r>
              <a:rPr lang="el-GR" sz="2800" dirty="0"/>
              <a:t>Εκπαίδευσης και Αγωγής στην Προσχολική Ηλικία (ΤΕΑΠΗ)</a:t>
            </a:r>
            <a:endParaRPr lang="en-US" sz="2800" dirty="0" smtClean="0"/>
          </a:p>
          <a:p>
            <a:pPr fontAlgn="auto">
              <a:spcAft>
                <a:spcPts val="0"/>
              </a:spcAft>
              <a:defRPr/>
            </a:pPr>
            <a:endParaRPr lang="el-GR" sz="2800" dirty="0" smtClean="0"/>
          </a:p>
        </p:txBody>
      </p:sp>
    </p:spTree>
    <p:custDataLst>
      <p:tags r:id="rId1"/>
    </p:custDataLst>
    <p:extLst>
      <p:ext uri="{BB962C8B-B14F-4D97-AF65-F5344CB8AC3E}">
        <p14:creationId xmlns:p14="http://schemas.microsoft.com/office/powerpoint/2010/main" val="27146776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p:cNvSpPr>
            <a:spLocks noGrp="1"/>
          </p:cNvSpPr>
          <p:nvPr>
            <p:ph type="title"/>
          </p:nvPr>
        </p:nvSpPr>
        <p:spPr/>
        <p:txBody>
          <a:bodyPr/>
          <a:lstStyle/>
          <a:p>
            <a:r>
              <a:rPr lang="el-GR" altLang="en-US" smtClean="0"/>
              <a:t>Σημείωμα Αναφοράς</a:t>
            </a:r>
          </a:p>
        </p:txBody>
      </p:sp>
      <p:sp>
        <p:nvSpPr>
          <p:cNvPr id="3" name="Content Placeholder 2"/>
          <p:cNvSpPr>
            <a:spLocks noGrp="1"/>
          </p:cNvSpPr>
          <p:nvPr>
            <p:ph idx="1"/>
          </p:nvPr>
        </p:nvSpPr>
        <p:spPr>
          <a:xfrm>
            <a:off x="463550" y="1557338"/>
            <a:ext cx="8229600" cy="4525962"/>
          </a:xfrm>
        </p:spPr>
        <p:txBody>
          <a:bodyPr rtlCol="0">
            <a:normAutofit/>
          </a:bodyPr>
          <a:lstStyle/>
          <a:p>
            <a:pPr marL="0" indent="0">
              <a:spcBef>
                <a:spcPts val="0"/>
              </a:spcBef>
              <a:buNone/>
            </a:pPr>
            <a:r>
              <a:rPr lang="el-GR" sz="2000" dirty="0" err="1" smtClean="0"/>
              <a:t>Copyright</a:t>
            </a:r>
            <a:r>
              <a:rPr lang="el-GR" sz="2000" dirty="0" smtClean="0"/>
              <a:t> </a:t>
            </a:r>
            <a:r>
              <a:rPr lang="el-GR" sz="2000" dirty="0" err="1" smtClean="0"/>
              <a:t>Εθνικόν</a:t>
            </a:r>
            <a:r>
              <a:rPr lang="el-GR" sz="2000" dirty="0" smtClean="0"/>
              <a:t> και </a:t>
            </a:r>
            <a:r>
              <a:rPr lang="el-GR" sz="2000" dirty="0" err="1" smtClean="0"/>
              <a:t>Καποδιστριακόν</a:t>
            </a:r>
            <a:r>
              <a:rPr lang="el-GR" sz="2000" dirty="0" smtClean="0"/>
              <a:t> </a:t>
            </a:r>
            <a:r>
              <a:rPr lang="el-GR" sz="2000" dirty="0" err="1" smtClean="0"/>
              <a:t>Πανεπιστήμιον</a:t>
            </a:r>
            <a:r>
              <a:rPr lang="el-GR" sz="2000" dirty="0" smtClean="0"/>
              <a:t> Αθηνών</a:t>
            </a:r>
            <a:r>
              <a:rPr lang="en-US" sz="2000" dirty="0" smtClean="0"/>
              <a:t>, </a:t>
            </a:r>
            <a:r>
              <a:rPr lang="el-GR" sz="2000" dirty="0"/>
              <a:t>Αλεξάνδρα </a:t>
            </a:r>
            <a:r>
              <a:rPr lang="el-GR" sz="2000" dirty="0" err="1"/>
              <a:t>Ανδρούσου</a:t>
            </a:r>
            <a:r>
              <a:rPr lang="el-GR" sz="2000" dirty="0"/>
              <a:t>, Βασίλης </a:t>
            </a:r>
            <a:r>
              <a:rPr lang="el-GR" sz="2000" dirty="0" err="1"/>
              <a:t>Τσάφος</a:t>
            </a:r>
            <a:r>
              <a:rPr lang="el-GR" sz="2000" dirty="0"/>
              <a:t> </a:t>
            </a:r>
            <a:r>
              <a:rPr lang="el-GR" sz="2000" dirty="0" smtClean="0"/>
              <a:t>2015. Αλεξάνδρα </a:t>
            </a:r>
            <a:r>
              <a:rPr lang="el-GR" sz="2000" dirty="0" err="1" smtClean="0"/>
              <a:t>Ανδρούσου</a:t>
            </a:r>
            <a:r>
              <a:rPr lang="el-GR" sz="2000" dirty="0" smtClean="0"/>
              <a:t>, Βασίλης </a:t>
            </a:r>
            <a:r>
              <a:rPr lang="el-GR" sz="2000" dirty="0" err="1" smtClean="0"/>
              <a:t>Τσάφος</a:t>
            </a:r>
            <a:r>
              <a:rPr lang="el-GR" sz="2000" dirty="0" smtClean="0"/>
              <a:t>. «</a:t>
            </a:r>
            <a:r>
              <a:rPr lang="el-GR" altLang="en-US" sz="2000" dirty="0" smtClean="0"/>
              <a:t>Εισαγωγή στις Επιστήμες της Αγωγής Ι &amp; ΙΙ</a:t>
            </a:r>
            <a:r>
              <a:rPr lang="el-GR" altLang="en-US" sz="2000" dirty="0"/>
              <a:t>. Κοινωνιολογία της Εκπαίδευσης</a:t>
            </a:r>
            <a:r>
              <a:rPr lang="el-GR" sz="2000" dirty="0" smtClean="0"/>
              <a:t>». Έκδοση: 1.0. Αθήνα 2015. Διαθέσιμο από τη δικτυακή διεύθυνση: </a:t>
            </a:r>
            <a:r>
              <a:rPr lang="en-GB" sz="2000" dirty="0" smtClean="0">
                <a:hlinkClick r:id="rId4" tooltip="Ανοιχτό Μάθημα: Εισαγωγή στις Επιστήμες της Αγωγής I &amp; II"/>
              </a:rPr>
              <a:t>http://opencourses.uoa.gr/courses/ECD</a:t>
            </a:r>
            <a:r>
              <a:rPr lang="el-GR" sz="2000" dirty="0" smtClean="0">
                <a:hlinkClick r:id="rId4" tooltip="Ανοιχτό Μάθημα: Εισαγωγή στις Επιστήμες της Αγωγής I &amp; II"/>
              </a:rPr>
              <a:t>8</a:t>
            </a:r>
            <a:r>
              <a:rPr lang="en-GB" sz="2000" dirty="0" smtClean="0">
                <a:hlinkClick r:id="rId4" tooltip="Ανοιχτό Μάθημα: Εισαγωγή στις Επιστήμες της Αγωγής I &amp; II"/>
              </a:rPr>
              <a:t>/</a:t>
            </a:r>
            <a:r>
              <a:rPr lang="el-GR" sz="2000" dirty="0" smtClean="0"/>
              <a:t>.</a:t>
            </a:r>
          </a:p>
          <a:p>
            <a:pPr fontAlgn="auto">
              <a:spcAft>
                <a:spcPts val="0"/>
              </a:spcAft>
              <a:defRPr/>
            </a:pPr>
            <a:endParaRPr lang="el-GR" sz="2000" dirty="0"/>
          </a:p>
        </p:txBody>
      </p:sp>
    </p:spTree>
    <p:custDataLst>
      <p:tags r:id="rId1"/>
    </p:custDataLst>
    <p:extLst>
      <p:ext uri="{BB962C8B-B14F-4D97-AF65-F5344CB8AC3E}">
        <p14:creationId xmlns:p14="http://schemas.microsoft.com/office/powerpoint/2010/main" val="10292229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a:xfrm>
            <a:off x="457200" y="-161925"/>
            <a:ext cx="8229600" cy="1143000"/>
          </a:xfrm>
        </p:spPr>
        <p:txBody>
          <a:bodyPr/>
          <a:lstStyle/>
          <a:p>
            <a:r>
              <a:rPr lang="el-GR" altLang="en-US" smtClean="0"/>
              <a:t>Σημείωμα Αδειοδότησης</a:t>
            </a:r>
          </a:p>
        </p:txBody>
      </p:sp>
      <p:sp>
        <p:nvSpPr>
          <p:cNvPr id="34819" name="Content Placeholder 2"/>
          <p:cNvSpPr>
            <a:spLocks noGrp="1"/>
          </p:cNvSpPr>
          <p:nvPr>
            <p:ph idx="1"/>
          </p:nvPr>
        </p:nvSpPr>
        <p:spPr>
          <a:xfrm>
            <a:off x="107950" y="765175"/>
            <a:ext cx="8928100" cy="1439863"/>
          </a:xfrm>
        </p:spPr>
        <p:txBody>
          <a:bodyPr>
            <a:normAutofit fontScale="92500" lnSpcReduction="10000"/>
          </a:bodyPr>
          <a:lstStyle/>
          <a:p>
            <a:pPr marL="0" indent="0">
              <a:buFont typeface="Arial" panose="020B0604020202020204" pitchFamily="34" charset="0"/>
              <a:buNone/>
            </a:pPr>
            <a:r>
              <a:rPr lang="el-GR" altLang="en-US" sz="2000" smtClean="0"/>
              <a:t>Το παρόν υλικό διατίθεται με τους όρους της άδειας χρήσης Creative Commons Αναφορά, Μη Εμπορική Χρήση Παρόμοια Διανομή 4.0 [1] ή μεταγενέστερη, Διεθνής Έκδοση. Εξαιρούνται τα αυτοτελή έργα τρίτων π.χ. φωτογραφίες, διαγράμματα κ.λπ.,  τα οποία εμπεριέχονται σε αυτό και τα οποία αναφέρονται μαζί με τους όρους χρήσης τους στο «Σημείωμα Χρήσης Έργων Τρίτων».                     </a:t>
            </a:r>
          </a:p>
          <a:p>
            <a:pPr marL="0" indent="0">
              <a:buFont typeface="Arial" panose="020B0604020202020204" pitchFamily="34" charset="0"/>
              <a:buNone/>
            </a:pPr>
            <a:endParaRPr lang="el-GR" altLang="en-US" sz="2000" smtClean="0"/>
          </a:p>
        </p:txBody>
      </p:sp>
      <p:pic>
        <p:nvPicPr>
          <p:cNvPr id="34820" name="Picture 22" descr="Λογότυπο για Άδειες χρήσης Creative Commons BY-NC-ND">
            <a:hlinkClick r:id="rId4"/>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3748088" y="2420938"/>
            <a:ext cx="1647825" cy="576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Box 5"/>
          <p:cNvSpPr txBox="1"/>
          <p:nvPr/>
        </p:nvSpPr>
        <p:spPr>
          <a:xfrm>
            <a:off x="107950" y="2924175"/>
            <a:ext cx="9036050" cy="3457575"/>
          </a:xfrm>
          <a:prstGeom prst="rect">
            <a:avLst/>
          </a:prstGeom>
        </p:spPr>
        <p:txBody>
          <a:bodyPr anchor="ctr">
            <a:normAutofit/>
          </a:bodyPr>
          <a:lstStyle/>
          <a:p>
            <a:pPr eaLnBrk="1" fontAlgn="auto" hangingPunct="1">
              <a:spcBef>
                <a:spcPts val="0"/>
              </a:spcBef>
              <a:spcAft>
                <a:spcPts val="0"/>
              </a:spcAft>
              <a:defRPr/>
            </a:pPr>
            <a:r>
              <a:rPr lang="el-GR" dirty="0">
                <a:latin typeface="+mn-lt"/>
              </a:rPr>
              <a:t>[1] http://creativecommons.org/licenses/by-nc-sa/4.0/ </a:t>
            </a:r>
            <a:endParaRPr lang="en-US" dirty="0">
              <a:latin typeface="+mn-lt"/>
            </a:endParaRPr>
          </a:p>
          <a:p>
            <a:pPr eaLnBrk="1" fontAlgn="auto" hangingPunct="1">
              <a:spcBef>
                <a:spcPts val="0"/>
              </a:spcBef>
              <a:spcAft>
                <a:spcPts val="0"/>
              </a:spcAft>
              <a:defRPr/>
            </a:pPr>
            <a:endParaRPr lang="el-GR" dirty="0">
              <a:latin typeface="+mn-lt"/>
            </a:endParaRPr>
          </a:p>
          <a:p>
            <a:pPr eaLnBrk="1" fontAlgn="auto" hangingPunct="1">
              <a:spcBef>
                <a:spcPts val="0"/>
              </a:spcBef>
              <a:spcAft>
                <a:spcPts val="0"/>
              </a:spcAft>
              <a:defRPr/>
            </a:pPr>
            <a:r>
              <a:rPr lang="el-GR" dirty="0">
                <a:latin typeface="+mn-lt"/>
              </a:rPr>
              <a:t>Ως </a:t>
            </a:r>
            <a:r>
              <a:rPr lang="el-GR" b="1" dirty="0">
                <a:latin typeface="+mn-lt"/>
              </a:rPr>
              <a:t>Μη Εμπορική</a:t>
            </a:r>
            <a:r>
              <a:rPr lang="el-GR" dirty="0">
                <a:latin typeface="+mn-lt"/>
              </a:rPr>
              <a:t> ορίζεται η χρήση:</a:t>
            </a:r>
          </a:p>
          <a:p>
            <a:pPr marL="342900" indent="-342900" eaLnBrk="1" fontAlgn="auto" hangingPunct="1">
              <a:spcBef>
                <a:spcPts val="0"/>
              </a:spcBef>
              <a:spcAft>
                <a:spcPts val="0"/>
              </a:spcAft>
              <a:buFont typeface="Arial" panose="020B0604020202020204" pitchFamily="34" charset="0"/>
              <a:buChar char="•"/>
              <a:defRPr/>
            </a:pPr>
            <a:r>
              <a:rPr lang="el-GR" dirty="0">
                <a:latin typeface="+mn-lt"/>
              </a:rPr>
              <a:t>που δεν περιλαμβάνει άμεσο ή έμμεσο οικονομικό όφελος από τη χρήση του έργου, για τον διανομέα του έργου και </a:t>
            </a:r>
            <a:r>
              <a:rPr lang="el-GR" dirty="0" err="1">
                <a:latin typeface="+mn-lt"/>
              </a:rPr>
              <a:t>αδειοδόχο</a:t>
            </a:r>
            <a:r>
              <a:rPr lang="el-GR" dirty="0">
                <a:latin typeface="+mn-lt"/>
              </a:rPr>
              <a:t>.</a:t>
            </a:r>
          </a:p>
          <a:p>
            <a:pPr marL="342900" indent="-342900" eaLnBrk="1" fontAlgn="auto" hangingPunct="1">
              <a:spcBef>
                <a:spcPts val="0"/>
              </a:spcBef>
              <a:spcAft>
                <a:spcPts val="0"/>
              </a:spcAft>
              <a:buFont typeface="Arial" panose="020B0604020202020204" pitchFamily="34" charset="0"/>
              <a:buChar char="•"/>
              <a:defRPr/>
            </a:pPr>
            <a:r>
              <a:rPr lang="el-GR" dirty="0">
                <a:latin typeface="+mn-lt"/>
              </a:rPr>
              <a:t>που</a:t>
            </a:r>
            <a:r>
              <a:rPr lang="en-GB" dirty="0">
                <a:latin typeface="+mn-lt"/>
              </a:rPr>
              <a:t> </a:t>
            </a:r>
            <a:r>
              <a:rPr lang="el-GR" dirty="0">
                <a:latin typeface="+mn-lt"/>
              </a:rPr>
              <a:t>δεν περιλαμβάνει οικονομική συναλλαγή ως προϋπόθεση για τη χρήση ή πρόσβαση στο έργο.</a:t>
            </a:r>
          </a:p>
          <a:p>
            <a:pPr marL="342900" indent="-342900" eaLnBrk="1" fontAlgn="auto" hangingPunct="1">
              <a:spcBef>
                <a:spcPts val="0"/>
              </a:spcBef>
              <a:spcAft>
                <a:spcPts val="0"/>
              </a:spcAft>
              <a:buFont typeface="Arial" panose="020B0604020202020204" pitchFamily="34" charset="0"/>
              <a:buChar char="•"/>
              <a:defRPr/>
            </a:pPr>
            <a:r>
              <a:rPr lang="el-GR" dirty="0">
                <a:latin typeface="+mn-lt"/>
              </a:rPr>
              <a:t>που</a:t>
            </a:r>
            <a:r>
              <a:rPr lang="en-GB" dirty="0">
                <a:latin typeface="+mn-lt"/>
              </a:rPr>
              <a:t> </a:t>
            </a:r>
            <a:r>
              <a:rPr lang="el-GR" dirty="0">
                <a:latin typeface="+mn-lt"/>
              </a:rPr>
              <a:t>δεν προσπορίζει στον διανομέα του έργου και</a:t>
            </a:r>
            <a:r>
              <a:rPr lang="en-GB" dirty="0">
                <a:latin typeface="+mn-lt"/>
              </a:rPr>
              <a:t> </a:t>
            </a:r>
            <a:r>
              <a:rPr lang="el-GR" dirty="0" err="1">
                <a:latin typeface="+mn-lt"/>
              </a:rPr>
              <a:t>αδειοδόχο</a:t>
            </a:r>
            <a:r>
              <a:rPr lang="en-GB" dirty="0">
                <a:latin typeface="+mn-lt"/>
              </a:rPr>
              <a:t> </a:t>
            </a:r>
            <a:r>
              <a:rPr lang="el-GR" dirty="0">
                <a:latin typeface="+mn-lt"/>
              </a:rPr>
              <a:t>έμμεσο οικονομικό όφελος (π.χ. διαφημίσεις) από την προβολή του έργου σε διαδικτυακό τόπο.</a:t>
            </a:r>
            <a:endParaRPr lang="en-US" dirty="0">
              <a:latin typeface="+mn-lt"/>
            </a:endParaRPr>
          </a:p>
          <a:p>
            <a:pPr marL="342900" indent="-342900" eaLnBrk="1" fontAlgn="auto" hangingPunct="1">
              <a:spcBef>
                <a:spcPts val="0"/>
              </a:spcBef>
              <a:spcAft>
                <a:spcPts val="0"/>
              </a:spcAft>
              <a:buFont typeface="Arial" panose="020B0604020202020204" pitchFamily="34" charset="0"/>
              <a:buChar char="•"/>
              <a:defRPr/>
            </a:pPr>
            <a:endParaRPr lang="el-GR" dirty="0">
              <a:latin typeface="+mn-lt"/>
            </a:endParaRPr>
          </a:p>
          <a:p>
            <a:pPr eaLnBrk="1" fontAlgn="auto" hangingPunct="1">
              <a:spcBef>
                <a:spcPts val="0"/>
              </a:spcBef>
              <a:spcAft>
                <a:spcPts val="0"/>
              </a:spcAft>
              <a:defRPr/>
            </a:pPr>
            <a:r>
              <a:rPr lang="el-GR" dirty="0">
                <a:latin typeface="+mn-lt"/>
              </a:rPr>
              <a:t>Ο δικαιούχος μπορεί να παρέχει στον </a:t>
            </a:r>
            <a:r>
              <a:rPr lang="el-GR" dirty="0" err="1">
                <a:latin typeface="+mn-lt"/>
              </a:rPr>
              <a:t>αδειοδόχο</a:t>
            </a:r>
            <a:r>
              <a:rPr lang="el-GR" dirty="0">
                <a:latin typeface="+mn-lt"/>
              </a:rPr>
              <a:t> ξεχωριστή άδεια να χρησιμοποιεί το έργο για εμπορική χρήση, εφόσον αυτό του ζητηθεί.</a:t>
            </a:r>
          </a:p>
        </p:txBody>
      </p:sp>
    </p:spTree>
    <p:custDataLst>
      <p:tags r:id="rId1"/>
    </p:custDataLst>
    <p:extLst>
      <p:ext uri="{BB962C8B-B14F-4D97-AF65-F5344CB8AC3E}">
        <p14:creationId xmlns:p14="http://schemas.microsoft.com/office/powerpoint/2010/main" val="180869769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1"/>
          <p:cNvSpPr>
            <a:spLocks noGrp="1"/>
          </p:cNvSpPr>
          <p:nvPr>
            <p:ph type="title"/>
          </p:nvPr>
        </p:nvSpPr>
        <p:spPr/>
        <p:txBody>
          <a:bodyPr/>
          <a:lstStyle/>
          <a:p>
            <a:r>
              <a:rPr lang="el-GR" altLang="en-US" smtClean="0"/>
              <a:t>Διατήρηση Σημειωμάτων</a:t>
            </a:r>
          </a:p>
        </p:txBody>
      </p:sp>
      <p:sp>
        <p:nvSpPr>
          <p:cNvPr id="3" name="Content Placeholder 2"/>
          <p:cNvSpPr>
            <a:spLocks noGrp="1"/>
          </p:cNvSpPr>
          <p:nvPr>
            <p:ph idx="1"/>
          </p:nvPr>
        </p:nvSpPr>
        <p:spPr>
          <a:xfrm>
            <a:off x="463550" y="1557338"/>
            <a:ext cx="8229600" cy="4525962"/>
          </a:xfrm>
        </p:spPr>
        <p:txBody>
          <a:bodyPr rtlCol="0">
            <a:normAutofit/>
          </a:bodyPr>
          <a:lstStyle/>
          <a:p>
            <a:pPr marL="0" indent="0" fontAlgn="auto">
              <a:spcAft>
                <a:spcPts val="0"/>
              </a:spcAft>
              <a:buFont typeface="Arial" panose="020B0604020202020204" pitchFamily="34" charset="0"/>
              <a:buNone/>
              <a:defRPr/>
            </a:pPr>
            <a:r>
              <a:rPr lang="el-GR" sz="2400" dirty="0" smtClean="0"/>
              <a:t>Οποιαδήποτε </a:t>
            </a:r>
            <a:r>
              <a:rPr lang="el-GR" sz="2400" dirty="0"/>
              <a:t>αναπαραγωγή ή διασκευή του υλικού θα πρέπει να συμπεριλαμβάνει:</a:t>
            </a:r>
          </a:p>
          <a:p>
            <a:pPr lvl="1" fontAlgn="auto">
              <a:spcAft>
                <a:spcPts val="0"/>
              </a:spcAft>
              <a:buFont typeface="Wingdings" panose="05000000000000000000" pitchFamily="2" charset="2"/>
              <a:buChar char="§"/>
              <a:defRPr/>
            </a:pPr>
            <a:r>
              <a:rPr lang="el-GR" sz="2000" dirty="0" smtClean="0"/>
              <a:t>το Σημείωμα Αν</a:t>
            </a:r>
            <a:r>
              <a:rPr lang="en-US" sz="2000" dirty="0" smtClean="0"/>
              <a:t>α</a:t>
            </a:r>
            <a:r>
              <a:rPr lang="el-GR" sz="2000" dirty="0" smtClean="0"/>
              <a:t>φοράς,</a:t>
            </a:r>
            <a:endParaRPr lang="el-GR" sz="2000" dirty="0"/>
          </a:p>
          <a:p>
            <a:pPr lvl="1" fontAlgn="auto">
              <a:spcAft>
                <a:spcPts val="0"/>
              </a:spcAft>
              <a:buFont typeface="Wingdings" panose="05000000000000000000" pitchFamily="2" charset="2"/>
              <a:buChar char="§"/>
              <a:defRPr/>
            </a:pPr>
            <a:r>
              <a:rPr lang="el-GR" sz="2000" dirty="0"/>
              <a:t>τ</a:t>
            </a:r>
            <a:r>
              <a:rPr lang="el-GR" sz="2000" dirty="0" smtClean="0"/>
              <a:t>ο Σημείωμα </a:t>
            </a:r>
            <a:r>
              <a:rPr lang="el-GR" sz="2000" dirty="0" err="1" smtClean="0"/>
              <a:t>Αδειοδότησης</a:t>
            </a:r>
            <a:r>
              <a:rPr lang="el-GR" sz="2000" dirty="0" smtClean="0"/>
              <a:t>,</a:t>
            </a:r>
            <a:endParaRPr lang="el-GR" sz="2000" dirty="0"/>
          </a:p>
          <a:p>
            <a:pPr lvl="1" fontAlgn="auto">
              <a:spcAft>
                <a:spcPts val="0"/>
              </a:spcAft>
              <a:buFont typeface="Wingdings" panose="05000000000000000000" pitchFamily="2" charset="2"/>
              <a:buChar char="§"/>
              <a:defRPr/>
            </a:pPr>
            <a:r>
              <a:rPr lang="el-GR" sz="2000" dirty="0" smtClean="0"/>
              <a:t>τη δήλωση Διατήρησης Σημειωμάτων,</a:t>
            </a:r>
            <a:endParaRPr lang="el-GR" sz="2000" dirty="0"/>
          </a:p>
          <a:p>
            <a:pPr lvl="1" fontAlgn="auto">
              <a:spcAft>
                <a:spcPts val="0"/>
              </a:spcAft>
              <a:buFont typeface="Wingdings" panose="05000000000000000000" pitchFamily="2" charset="2"/>
              <a:buChar char="§"/>
              <a:defRPr/>
            </a:pPr>
            <a:r>
              <a:rPr lang="el-GR" sz="2000" dirty="0"/>
              <a:t>τ</a:t>
            </a:r>
            <a:r>
              <a:rPr lang="el-GR" sz="2000" dirty="0" smtClean="0"/>
              <a:t>ο Σημείωμα Χρήσης Έργων Τρίτων </a:t>
            </a:r>
            <a:r>
              <a:rPr lang="el-GR" sz="2000" dirty="0"/>
              <a:t>(εφόσον υπάρχει</a:t>
            </a:r>
            <a:r>
              <a:rPr lang="el-GR" sz="2000" dirty="0" smtClean="0"/>
              <a:t>),</a:t>
            </a:r>
            <a:endParaRPr lang="el-GR" sz="2000" dirty="0"/>
          </a:p>
          <a:p>
            <a:pPr marL="0" indent="0" fontAlgn="auto">
              <a:spcAft>
                <a:spcPts val="0"/>
              </a:spcAft>
              <a:buFont typeface="Arial" panose="020B0604020202020204" pitchFamily="34" charset="0"/>
              <a:buNone/>
              <a:defRPr/>
            </a:pPr>
            <a:r>
              <a:rPr lang="el-GR" sz="2400" dirty="0"/>
              <a:t>μαζί με τους </a:t>
            </a:r>
            <a:r>
              <a:rPr lang="el-GR" sz="2400" dirty="0" smtClean="0"/>
              <a:t>συνοδευτικούς </a:t>
            </a:r>
            <a:r>
              <a:rPr lang="el-GR" sz="2400" dirty="0" err="1" smtClean="0"/>
              <a:t>υπερσυνδέσμους</a:t>
            </a:r>
            <a:r>
              <a:rPr lang="el-GR" sz="2400" dirty="0"/>
              <a:t>.</a:t>
            </a:r>
          </a:p>
          <a:p>
            <a:pPr fontAlgn="auto">
              <a:spcAft>
                <a:spcPts val="0"/>
              </a:spcAft>
              <a:defRPr/>
            </a:pPr>
            <a:endParaRPr lang="el-GR" sz="2000" dirty="0"/>
          </a:p>
        </p:txBody>
      </p:sp>
    </p:spTree>
    <p:custDataLst>
      <p:tags r:id="rId1"/>
    </p:custDataLst>
    <p:extLst>
      <p:ext uri="{BB962C8B-B14F-4D97-AF65-F5344CB8AC3E}">
        <p14:creationId xmlns:p14="http://schemas.microsoft.com/office/powerpoint/2010/main" val="166480395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noAutofit/>
          </a:bodyPr>
          <a:lstStyle/>
          <a:p>
            <a:pPr eaLnBrk="1" hangingPunct="1"/>
            <a:r>
              <a:rPr lang="el-GR" altLang="en-US" sz="4000" dirty="0" smtClean="0"/>
              <a:t>Επίπεδα Κοινωνιολογίας της Εκπαίδευσης</a:t>
            </a:r>
          </a:p>
        </p:txBody>
      </p:sp>
      <p:sp>
        <p:nvSpPr>
          <p:cNvPr id="9219" name="Rectangle 3"/>
          <p:cNvSpPr>
            <a:spLocks noGrp="1" noChangeArrowheads="1"/>
          </p:cNvSpPr>
          <p:nvPr>
            <p:ph type="body" idx="1"/>
          </p:nvPr>
        </p:nvSpPr>
        <p:spPr>
          <a:xfrm>
            <a:off x="457200" y="1600200"/>
            <a:ext cx="8229600" cy="5257800"/>
          </a:xfrm>
        </p:spPr>
        <p:txBody>
          <a:bodyPr>
            <a:normAutofit/>
          </a:bodyPr>
          <a:lstStyle/>
          <a:p>
            <a:pPr eaLnBrk="1" hangingPunct="1"/>
            <a:r>
              <a:rPr lang="el-GR" altLang="en-US" sz="2800" dirty="0" smtClean="0"/>
              <a:t>Αναλύει τη θέση και τη λειτουργία του σχολικού θεσμού στους κόλπους της κοινωνίας (σχέσεις σχολείου – κοινωνίας)</a:t>
            </a:r>
            <a:r>
              <a:rPr lang="en-US" altLang="en-US" sz="2800" dirty="0" smtClean="0"/>
              <a:t>.</a:t>
            </a:r>
            <a:endParaRPr lang="el-GR" altLang="en-US" sz="2800" dirty="0" smtClean="0"/>
          </a:p>
          <a:p>
            <a:pPr eaLnBrk="1" hangingPunct="1"/>
            <a:r>
              <a:rPr lang="el-GR" altLang="en-US" sz="2800" dirty="0" smtClean="0"/>
              <a:t>Αναλύει το σχολείο ως κοινωνία (</a:t>
            </a:r>
            <a:r>
              <a:rPr lang="el-GR" altLang="en-US" sz="2800" dirty="0" err="1" smtClean="0"/>
              <a:t>μικροκοινωνία</a:t>
            </a:r>
            <a:r>
              <a:rPr lang="el-GR" altLang="en-US" sz="2800" dirty="0" smtClean="0"/>
              <a:t>) και επανατοποθετεί το πρόβλημα αυτής της </a:t>
            </a:r>
            <a:r>
              <a:rPr lang="el-GR" altLang="en-US" sz="2800" dirty="0" err="1" smtClean="0"/>
              <a:t>μικροκοινωνίας</a:t>
            </a:r>
            <a:r>
              <a:rPr lang="el-GR" altLang="en-US" sz="2800" dirty="0" smtClean="0"/>
              <a:t> με την  ευρύτερη κοινωνία, με αφετηρία συγκεκριμένα προβλήματα του σχολικού θεσμού (σχολική αποτυχία, πρακτικές των διδασκόντων…)</a:t>
            </a:r>
            <a:r>
              <a:rPr lang="en-US" altLang="en-US" sz="2800" dirty="0" smtClean="0"/>
              <a:t>.</a:t>
            </a:r>
            <a:r>
              <a:rPr lang="el-GR" altLang="en-US" sz="2800" dirty="0" smtClean="0"/>
              <a:t> </a:t>
            </a:r>
          </a:p>
        </p:txBody>
      </p:sp>
    </p:spTree>
    <p:extLst>
      <p:ext uri="{BB962C8B-B14F-4D97-AF65-F5344CB8AC3E}">
        <p14:creationId xmlns:p14="http://schemas.microsoft.com/office/powerpoint/2010/main" val="35059952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noAutofit/>
          </a:bodyPr>
          <a:lstStyle/>
          <a:p>
            <a:pPr eaLnBrk="1" hangingPunct="1"/>
            <a:r>
              <a:rPr lang="el-GR" altLang="en-US" sz="4000" dirty="0"/>
              <a:t>Κ</a:t>
            </a:r>
            <a:r>
              <a:rPr lang="el-GR" altLang="en-US" sz="4000" dirty="0" smtClean="0"/>
              <a:t>ατευθύνσεις της Κοινωνιολογίας </a:t>
            </a:r>
            <a:r>
              <a:rPr lang="en-US" altLang="en-US" sz="4000" dirty="0" smtClean="0"/>
              <a:t/>
            </a:r>
            <a:br>
              <a:rPr lang="en-US" altLang="en-US" sz="4000" dirty="0" smtClean="0"/>
            </a:br>
            <a:r>
              <a:rPr lang="el-GR" altLang="en-US" sz="4000" dirty="0" smtClean="0"/>
              <a:t>της Εκπαίδευσης (1/2)</a:t>
            </a:r>
          </a:p>
        </p:txBody>
      </p:sp>
      <p:sp>
        <p:nvSpPr>
          <p:cNvPr id="10243" name="Rectangle 3"/>
          <p:cNvSpPr>
            <a:spLocks noGrp="1" noChangeArrowheads="1"/>
          </p:cNvSpPr>
          <p:nvPr>
            <p:ph type="body" idx="1"/>
          </p:nvPr>
        </p:nvSpPr>
        <p:spPr/>
        <p:txBody>
          <a:bodyPr>
            <a:noAutofit/>
          </a:bodyPr>
          <a:lstStyle/>
          <a:p>
            <a:pPr eaLnBrk="1" hangingPunct="1"/>
            <a:r>
              <a:rPr lang="el-GR" altLang="en-US" sz="3000" dirty="0" smtClean="0"/>
              <a:t>Ανάλυση του εκπαιδευτικού συστήματος ως κοινωνικού συστήματος: δομές εξουσίας και η λειτουργία τους – τρόποι δόμησης, νομιμοποίησης &amp; μεταβίβασης της σχολικής κουλτούρας.</a:t>
            </a:r>
          </a:p>
          <a:p>
            <a:r>
              <a:rPr lang="el-GR" altLang="en-US" sz="3000" dirty="0"/>
              <a:t>Μελέτη των αλληλεπιδράσεων ανάμεσα στο εκπαιδευτικό σύστημα και την κοινωνία: οι σχέσεις ανάμεσα στο σχολείο και τους τοπικούς ή περιφερειακούς συλλόγους.</a:t>
            </a:r>
          </a:p>
          <a:p>
            <a:pPr eaLnBrk="1" hangingPunct="1"/>
            <a:endParaRPr lang="el-GR" altLang="en-US" sz="3000" dirty="0" smtClean="0"/>
          </a:p>
          <a:p>
            <a:pPr eaLnBrk="1" hangingPunct="1">
              <a:buFontTx/>
              <a:buNone/>
            </a:pPr>
            <a:r>
              <a:rPr lang="el-GR" altLang="en-US" sz="3000" dirty="0" smtClean="0"/>
              <a:t>  </a:t>
            </a:r>
          </a:p>
        </p:txBody>
      </p:sp>
    </p:spTree>
    <p:extLst>
      <p:ext uri="{BB962C8B-B14F-4D97-AF65-F5344CB8AC3E}">
        <p14:creationId xmlns:p14="http://schemas.microsoft.com/office/powerpoint/2010/main" val="329205915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noAutofit/>
          </a:bodyPr>
          <a:lstStyle/>
          <a:p>
            <a:pPr eaLnBrk="1" hangingPunct="1"/>
            <a:r>
              <a:rPr lang="el-GR" altLang="en-US" sz="4000" dirty="0"/>
              <a:t>Κ</a:t>
            </a:r>
            <a:r>
              <a:rPr lang="el-GR" altLang="en-US" sz="4000" dirty="0" smtClean="0"/>
              <a:t>ατευθύνσεις της Κοινωνιολογίας </a:t>
            </a:r>
            <a:r>
              <a:rPr lang="en-US" altLang="en-US" sz="4000" dirty="0" smtClean="0"/>
              <a:t/>
            </a:r>
            <a:br>
              <a:rPr lang="en-US" altLang="en-US" sz="4000" dirty="0" smtClean="0"/>
            </a:br>
            <a:r>
              <a:rPr lang="el-GR" altLang="en-US" sz="4000" dirty="0" smtClean="0"/>
              <a:t>της Εκπαίδευσης (2/2)</a:t>
            </a:r>
          </a:p>
        </p:txBody>
      </p:sp>
      <p:sp>
        <p:nvSpPr>
          <p:cNvPr id="10243" name="Rectangle 3"/>
          <p:cNvSpPr>
            <a:spLocks noGrp="1" noChangeArrowheads="1"/>
          </p:cNvSpPr>
          <p:nvPr>
            <p:ph type="body" idx="1"/>
          </p:nvPr>
        </p:nvSpPr>
        <p:spPr/>
        <p:txBody>
          <a:bodyPr>
            <a:noAutofit/>
          </a:bodyPr>
          <a:lstStyle/>
          <a:p>
            <a:r>
              <a:rPr lang="el-GR" altLang="en-US" sz="3000" dirty="0"/>
              <a:t>Μελέτη του σχολικού θεσμού</a:t>
            </a:r>
            <a:r>
              <a:rPr lang="en-US" altLang="en-US" sz="3000" dirty="0"/>
              <a:t> </a:t>
            </a:r>
            <a:r>
              <a:rPr lang="el-GR" altLang="en-US" sz="3000" dirty="0"/>
              <a:t>και της τάξης ως  συστημάτων που βρίσκονται σε συνεχή αλληλεπίδραση στο πλαίσιο συγκεκριμένων κοινωνικών παραγόντων</a:t>
            </a:r>
          </a:p>
          <a:p>
            <a:pPr eaLnBrk="1" hangingPunct="1"/>
            <a:endParaRPr lang="el-GR" altLang="en-US" sz="3000" dirty="0" smtClean="0"/>
          </a:p>
          <a:p>
            <a:pPr eaLnBrk="1" hangingPunct="1">
              <a:buFontTx/>
              <a:buNone/>
            </a:pPr>
            <a:r>
              <a:rPr lang="el-GR" altLang="en-US" sz="3000" dirty="0" smtClean="0"/>
              <a:t>  </a:t>
            </a:r>
          </a:p>
        </p:txBody>
      </p:sp>
    </p:spTree>
    <p:extLst>
      <p:ext uri="{BB962C8B-B14F-4D97-AF65-F5344CB8AC3E}">
        <p14:creationId xmlns:p14="http://schemas.microsoft.com/office/powerpoint/2010/main" val="312594557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1 - Τίτλος"/>
          <p:cNvSpPr>
            <a:spLocks noGrp="1"/>
          </p:cNvSpPr>
          <p:nvPr>
            <p:ph type="title"/>
          </p:nvPr>
        </p:nvSpPr>
        <p:spPr/>
        <p:txBody>
          <a:bodyPr/>
          <a:lstStyle/>
          <a:p>
            <a:pPr eaLnBrk="1" hangingPunct="1"/>
            <a:r>
              <a:rPr lang="el-GR" altLang="en-US" smtClean="0"/>
              <a:t>Βασικοί εκπρόσωποι</a:t>
            </a:r>
          </a:p>
        </p:txBody>
      </p:sp>
      <p:sp>
        <p:nvSpPr>
          <p:cNvPr id="12291" name="2 - Θέση περιεχομένου"/>
          <p:cNvSpPr>
            <a:spLocks noGrp="1"/>
          </p:cNvSpPr>
          <p:nvPr>
            <p:ph idx="1"/>
            <p:custDataLst>
              <p:tags r:id="rId1"/>
            </p:custDataLst>
          </p:nvPr>
        </p:nvSpPr>
        <p:spPr/>
        <p:txBody>
          <a:bodyPr/>
          <a:lstStyle/>
          <a:p>
            <a:pPr eaLnBrk="1" hangingPunct="1"/>
            <a:r>
              <a:rPr lang="en-US" altLang="en-US" sz="4000" dirty="0" smtClean="0"/>
              <a:t>Bourdieu – </a:t>
            </a:r>
            <a:r>
              <a:rPr lang="en-US" altLang="en-US" sz="4000" dirty="0" err="1" smtClean="0"/>
              <a:t>Passeron</a:t>
            </a:r>
            <a:r>
              <a:rPr lang="el-GR" altLang="en-US" sz="4000" dirty="0" smtClean="0"/>
              <a:t>,</a:t>
            </a:r>
            <a:endParaRPr lang="en-US" altLang="en-US" sz="4000" dirty="0" smtClean="0"/>
          </a:p>
          <a:p>
            <a:pPr eaLnBrk="1" hangingPunct="1"/>
            <a:r>
              <a:rPr lang="en-US" altLang="en-US" sz="4000" dirty="0" smtClean="0"/>
              <a:t>Bernstein</a:t>
            </a:r>
            <a:r>
              <a:rPr lang="el-GR" altLang="en-US" sz="4000" dirty="0" smtClean="0"/>
              <a:t>,</a:t>
            </a:r>
            <a:endParaRPr lang="en-US" altLang="en-US" sz="4000" dirty="0" smtClean="0"/>
          </a:p>
          <a:p>
            <a:pPr eaLnBrk="1" hangingPunct="1"/>
            <a:r>
              <a:rPr lang="el-GR" altLang="en-US" sz="4000" dirty="0" err="1" smtClean="0"/>
              <a:t>Φραγκουδάκη</a:t>
            </a:r>
            <a:r>
              <a:rPr lang="el-GR" altLang="en-US" sz="4000" smtClean="0"/>
              <a:t>.</a:t>
            </a:r>
            <a:endParaRPr lang="el-GR" altLang="en-US" sz="4000" dirty="0" smtClean="0"/>
          </a:p>
        </p:txBody>
      </p:sp>
    </p:spTree>
    <p:extLst>
      <p:ext uri="{BB962C8B-B14F-4D97-AF65-F5344CB8AC3E}">
        <p14:creationId xmlns:p14="http://schemas.microsoft.com/office/powerpoint/2010/main" val="213640400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pPr eaLnBrk="1" hangingPunct="1"/>
            <a:r>
              <a:rPr lang="el-GR" altLang="en-US" sz="4000" smtClean="0"/>
              <a:t>Ερωτήματα</a:t>
            </a:r>
          </a:p>
        </p:txBody>
      </p:sp>
      <p:sp>
        <p:nvSpPr>
          <p:cNvPr id="13315" name="Rectangle 3"/>
          <p:cNvSpPr>
            <a:spLocks noGrp="1" noChangeArrowheads="1"/>
          </p:cNvSpPr>
          <p:nvPr>
            <p:ph idx="1"/>
          </p:nvPr>
        </p:nvSpPr>
        <p:spPr/>
        <p:txBody>
          <a:bodyPr>
            <a:noAutofit/>
          </a:bodyPr>
          <a:lstStyle/>
          <a:p>
            <a:pPr eaLnBrk="1" hangingPunct="1"/>
            <a:r>
              <a:rPr lang="el-GR" altLang="en-US" sz="3000" dirty="0" smtClean="0"/>
              <a:t>Πώς ο θεσμός του σχολείου συγκροτείται υπό την επίδραση κοινωνικών παραγόντων;</a:t>
            </a:r>
          </a:p>
          <a:p>
            <a:pPr eaLnBrk="1" hangingPunct="1"/>
            <a:r>
              <a:rPr lang="el-GR" altLang="en-US" sz="3000" dirty="0" smtClean="0"/>
              <a:t>Πώς ορίζεται το κανονιστικό πλαίσιο του σχολείου και ποιες ιδεολογικές παράμετροι το ορίζουν;</a:t>
            </a:r>
          </a:p>
          <a:p>
            <a:pPr eaLnBrk="1" hangingPunct="1"/>
            <a:r>
              <a:rPr lang="el-GR" altLang="en-US" sz="3000" dirty="0" smtClean="0"/>
              <a:t>Πώς διαμορφώνονται οι ανισότητες ευκαιριών στο σχολείο και σε ποιο βαθμό το σχολείο συμβάλλει στην άμβλυνση ή την όξυνσή τους;  </a:t>
            </a:r>
          </a:p>
        </p:txBody>
      </p:sp>
    </p:spTree>
    <p:extLst>
      <p:ext uri="{BB962C8B-B14F-4D97-AF65-F5344CB8AC3E}">
        <p14:creationId xmlns:p14="http://schemas.microsoft.com/office/powerpoint/2010/main" val="132893232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Χρηματοδότηση</a:t>
            </a:r>
            <a:endParaRPr lang="el-GR" dirty="0"/>
          </a:p>
        </p:txBody>
      </p:sp>
      <p:sp>
        <p:nvSpPr>
          <p:cNvPr id="3" name="Content Placeholder 2"/>
          <p:cNvSpPr>
            <a:spLocks noGrp="1"/>
          </p:cNvSpPr>
          <p:nvPr>
            <p:ph idx="1"/>
          </p:nvPr>
        </p:nvSpPr>
        <p:spPr>
          <a:xfrm>
            <a:off x="457200" y="1340768"/>
            <a:ext cx="8229600" cy="4525963"/>
          </a:xfrm>
        </p:spPr>
        <p:txBody>
          <a:bodyPr>
            <a:normAutofit/>
          </a:bodyPr>
          <a:lstStyle/>
          <a:p>
            <a:r>
              <a:rPr lang="el-GR" sz="2000" dirty="0" smtClean="0"/>
              <a:t>Το παρόν εκπαιδευτικό υλικό έχει αναπτυχθεί στο πλαίσιο του εκπαιδευτικού έργου του διδάσκοντα.</a:t>
            </a:r>
            <a:endParaRPr lang="en-US" sz="2000" dirty="0" smtClean="0"/>
          </a:p>
          <a:p>
            <a:r>
              <a:rPr lang="el-GR" sz="2000" dirty="0" smtClean="0"/>
              <a:t>Το έργο «</a:t>
            </a:r>
            <a:r>
              <a:rPr lang="el-GR" sz="2000" b="1" dirty="0" smtClean="0"/>
              <a:t>Ανοικτά Ακαδημαϊκά Μαθήματα στο Πανεπιστήμιο Αθηνών</a:t>
            </a:r>
            <a:r>
              <a:rPr lang="el-GR" sz="2000" dirty="0" smtClean="0"/>
              <a:t>» έχει χρηματοδοτήσει μόνο την αναδιαμόρφωση του εκπαιδευτικού υλικού. </a:t>
            </a:r>
            <a:endParaRPr lang="en-US" sz="2000" dirty="0" smtClean="0"/>
          </a:p>
          <a:p>
            <a:r>
              <a:rPr lang="el-GR" sz="2000" dirty="0" smtClean="0"/>
              <a:t>Το έργο υλοποιείται στο πλαίσιο του Επιχειρησιακού Προγράμματος «Εκπαίδευση και Δια Βίου Μάθηση» και συγχρηματοδοτείται από την Ευρωπαϊκή Ένωση (Ευρωπαϊκό Κοινωνικό Ταμείο) και από εθνικούς πόρους.</a:t>
            </a:r>
          </a:p>
        </p:txBody>
      </p:sp>
      <p:pic>
        <p:nvPicPr>
          <p:cNvPr id="7" name="Picture 6" descr="Λογότυπο Επιχειρησιακού Προγράμματος Εκπαίδευση και Δια βίου Μάθηση"/>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619672" y="4653136"/>
            <a:ext cx="5501640" cy="1386840"/>
          </a:xfrm>
          <a:prstGeom prst="rect">
            <a:avLst/>
          </a:prstGeom>
        </p:spPr>
      </p:pic>
    </p:spTree>
    <p:custDataLst>
      <p:tags r:id="rId1"/>
    </p:custDataLst>
    <p:extLst>
      <p:ext uri="{BB962C8B-B14F-4D97-AF65-F5344CB8AC3E}">
        <p14:creationId xmlns:p14="http://schemas.microsoft.com/office/powerpoint/2010/main" val="68505879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l-GR" sz="4400" dirty="0" smtClean="0"/>
              <a:t>Σημειώματα</a:t>
            </a:r>
            <a:endParaRPr lang="el-GR" sz="4400" dirty="0"/>
          </a:p>
        </p:txBody>
      </p:sp>
      <p:sp>
        <p:nvSpPr>
          <p:cNvPr id="5" name="Text Placeholder 4"/>
          <p:cNvSpPr>
            <a:spLocks noGrp="1"/>
          </p:cNvSpPr>
          <p:nvPr>
            <p:ph type="body" idx="1"/>
          </p:nvPr>
        </p:nvSpPr>
        <p:spPr/>
        <p:txBody>
          <a:bodyPr/>
          <a:lstStyle/>
          <a:p>
            <a:endParaRPr lang="el-GR"/>
          </a:p>
        </p:txBody>
      </p:sp>
    </p:spTree>
    <p:custDataLst>
      <p:tags r:id="rId1"/>
    </p:custDataLst>
    <p:extLst>
      <p:ext uri="{BB962C8B-B14F-4D97-AF65-F5344CB8AC3E}">
        <p14:creationId xmlns:p14="http://schemas.microsoft.com/office/powerpoint/2010/main" val="285965262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274638"/>
            <a:ext cx="9144000" cy="1143000"/>
          </a:xfrm>
        </p:spPr>
        <p:txBody>
          <a:bodyPr>
            <a:noAutofit/>
          </a:bodyPr>
          <a:lstStyle/>
          <a:p>
            <a:r>
              <a:rPr lang="el-GR" dirty="0"/>
              <a:t>Σημείωμα Ιστορικού </a:t>
            </a:r>
            <a:r>
              <a:rPr lang="el-GR" dirty="0" smtClean="0"/>
              <a:t>Εκδόσεων</a:t>
            </a:r>
            <a:r>
              <a:rPr lang="en-US" dirty="0" smtClean="0"/>
              <a:t> </a:t>
            </a:r>
            <a:r>
              <a:rPr lang="el-GR" dirty="0" smtClean="0"/>
              <a:t>Έργου</a:t>
            </a:r>
            <a:endParaRPr lang="el-GR" dirty="0"/>
          </a:p>
        </p:txBody>
      </p:sp>
      <p:sp>
        <p:nvSpPr>
          <p:cNvPr id="5" name="Content Placeholder 4"/>
          <p:cNvSpPr>
            <a:spLocks noGrp="1"/>
          </p:cNvSpPr>
          <p:nvPr>
            <p:ph idx="1"/>
          </p:nvPr>
        </p:nvSpPr>
        <p:spPr>
          <a:xfrm>
            <a:off x="234220" y="1556792"/>
            <a:ext cx="8586252" cy="4525963"/>
          </a:xfrm>
        </p:spPr>
        <p:txBody>
          <a:bodyPr>
            <a:normAutofit/>
          </a:bodyPr>
          <a:lstStyle/>
          <a:p>
            <a:pPr marL="0" indent="0">
              <a:buNone/>
            </a:pPr>
            <a:r>
              <a:rPr lang="el-GR" sz="2000" dirty="0" smtClean="0"/>
              <a:t>Το </a:t>
            </a:r>
            <a:r>
              <a:rPr lang="el-GR" sz="2000" dirty="0"/>
              <a:t>παρόν έργο αποτελεί την έκδοση </a:t>
            </a:r>
            <a:r>
              <a:rPr lang="el-GR" sz="2000" dirty="0" smtClean="0"/>
              <a:t>1.0.  </a:t>
            </a:r>
            <a:endParaRPr lang="el-GR" sz="2000" dirty="0"/>
          </a:p>
        </p:txBody>
      </p:sp>
    </p:spTree>
    <p:custDataLst>
      <p:tags r:id="rId1"/>
    </p:custDataLst>
    <p:extLst>
      <p:ext uri="{BB962C8B-B14F-4D97-AF65-F5344CB8AC3E}">
        <p14:creationId xmlns:p14="http://schemas.microsoft.com/office/powerpoint/2010/main" val="99369812"/>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ARTICULATE_SLIDE_COUNT" val="17"/>
  <p:tag name="ARTICULATE_PROJECT_OPEN" val="0"/>
  <p:tag name="ZHAW.ACCESSIBILITYADDIN.CHECKTIMEDATE" val="19/3/2017 9:45:18 μμ"/>
</p:tagLst>
</file>

<file path=ppt/tags/tag1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3.xml><?xml version="1.0" encoding="utf-8"?>
<p:tagLst xmlns:a="http://schemas.openxmlformats.org/drawingml/2006/main" xmlns:r="http://schemas.openxmlformats.org/officeDocument/2006/relationships" xmlns:p="http://schemas.openxmlformats.org/presentationml/2006/main">
  <p:tag name="ZHAW.ACCESSIBILITYADDIN.READINGORDER" val="10242,10243,3,"/>
  <p:tag name="ARTICULATE_SLIDE_THUMBNAIL_REFRESH" val="1"/>
</p:tagLst>
</file>

<file path=ppt/tags/tag14.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15.xml><?xml version="1.0" encoding="utf-8"?>
<p:tagLst xmlns:a="http://schemas.openxmlformats.org/drawingml/2006/main" xmlns:r="http://schemas.openxmlformats.org/officeDocument/2006/relationships" xmlns:p="http://schemas.openxmlformats.org/presentationml/2006/main">
  <p:tag name="ZHAW.ACCESSIBILITYADDIN.READINGORDER" val="2,3,7,"/>
  <p:tag name="ARTICULATE_SLIDE_THUMBNAIL_REFRESH" val="1"/>
</p:tagLst>
</file>

<file path=ppt/tags/tag1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9.xml><?xml version="1.0" encoding="utf-8"?>
<p:tagLst xmlns:a="http://schemas.openxmlformats.org/drawingml/2006/main" xmlns:r="http://schemas.openxmlformats.org/officeDocument/2006/relationships" xmlns:p="http://schemas.openxmlformats.org/presentationml/2006/main">
  <p:tag name="ZHAW.ACCESSIBILITYADDIN.READINGORDER" val="34818,34819,34820,6,"/>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bodyPr vert="horz" lIns="91440" tIns="45720" rIns="91440" bIns="45720" rtlCol="0" anchor="ctr">
        <a:normAutofit/>
      </a:bodyPr>
      <a:lstStyle>
        <a:defPPr>
          <a:defRPr dirty="0" smtClean="0"/>
        </a:defPPr>
      </a:lstStyle>
    </a:txDef>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1 6 " ? > < D o c u m e n t S e t t i n g s   x m l n s : x s i = " h t t p : / / w w w . w 3 . o r g / 2 0 0 1 / X M L S c h e m a - i n s t a n c e "   x m l n s : x s d = " h t t p : / / w w w . w 3 . o r g / 2 0 0 1 / X M L S c h e m a "   x m l n s = " h t t p : / / w w w . z h a w . c h / A c c e s s i b i l i t y A d d I n " >  
     < C h e c k R e a d i n g O r d e r > t r u e < / C h e c k R e a d i n g O r d e r >  
     < C h e c k T a b l e H e a d e r > t r u e < / C h e c k T a b l e H e a d e r >  
     < C h e c k S l i d e T i t l e > t r u e < / C h e c k S l i d e T i t l e >  
     < C h e c k L a n g u a g e S e t t i n g > t r u e < / C h e c k L a n g u a g e S e t t i n g >  
     < C h e c k A l t T e x t > t r u e < / C h e c k A l t T e x t >  
     < C h e c k T e x t S i z e > f a l s e < / C h e c k T e x t S i z e >  
     < C h e c k S c r e e n T i p > f a l s e < / C h e c k S c r e e n T i p >  
     < S h o w S h a p e N a m e C o l u m n > f a l s e < / S h o w S h a p e N a m e C o l u m n >  
     < S h o w I s s u e D e s c r i p t i o n > t r u e < / S h o w I s s u e D e s c r i p t i o n >  
 < / D o c u m e n t S e t t i n g s > 
</file>

<file path=customXml/itemProps1.xml><?xml version="1.0" encoding="utf-8"?>
<ds:datastoreItem xmlns:ds="http://schemas.openxmlformats.org/officeDocument/2006/customXml" ds:itemID="{1401CC4E-CF38-4203-B155-8A011B6AA0B3}">
  <ds:schemaRefs>
    <ds:schemaRef ds:uri="http://www.w3.org/2001/XMLSchema"/>
    <ds:schemaRef ds:uri="http://www.zhaw.ch/AccessibilityAddIn"/>
  </ds:schemaRefs>
</ds:datastoreItem>
</file>

<file path=docProps/app.xml><?xml version="1.0" encoding="utf-8"?>
<Properties xmlns="http://schemas.openxmlformats.org/officeDocument/2006/extended-properties" xmlns:vt="http://schemas.openxmlformats.org/officeDocument/2006/docPropsVTypes">
  <TotalTime>3288</TotalTime>
  <Words>505</Words>
  <Application>Microsoft Office PowerPoint</Application>
  <PresentationFormat>On-screen Show (4:3)</PresentationFormat>
  <Paragraphs>62</Paragraphs>
  <Slides>12</Slides>
  <Notes>11</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Θέμα του Office</vt:lpstr>
      <vt:lpstr>Εισαγωγή στις Επιστήμες της Αγωγής</vt:lpstr>
      <vt:lpstr>Επίπεδα Κοινωνιολογίας της Εκπαίδευσης</vt:lpstr>
      <vt:lpstr>Κατευθύνσεις της Κοινωνιολογίας  της Εκπαίδευσης (1/2)</vt:lpstr>
      <vt:lpstr>Κατευθύνσεις της Κοινωνιολογίας  της Εκπαίδευσης (2/2)</vt:lpstr>
      <vt:lpstr>Βασικοί εκπρόσωποι</vt:lpstr>
      <vt:lpstr>Ερωτήματα</vt:lpstr>
      <vt:lpstr>Χρηματοδότηση</vt:lpstr>
      <vt:lpstr>Σημειώματα</vt:lpstr>
      <vt:lpstr>Σημείωμα Ιστορικού Εκδόσεων Έργου</vt:lpstr>
      <vt:lpstr>Σημείωμα Αναφοράς</vt:lpstr>
      <vt:lpstr>Σημείωμα Αδειοδότησης</vt:lpstr>
      <vt:lpstr>Διατήρηση Σημειωμάτων</vt:lpstr>
    </vt:vector>
  </TitlesOfParts>
  <Manager>Τμήμα Εκπαίδευσης και Αγωγής στην Προσχολική Ηλικία (ΤΕΑΠΗ)</Manager>
  <Company>ΕΚΠΑ</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Κοινωνιολογία της Εκπαίδευσης</dc:title>
  <dc:subject>Εισαγωγή στις Επιστήμες της Αγωγής</dc:subject>
  <dc:creator>Αλεξάνδρα Ανδρούσου;Βασίλης Τσάφος</dc:creator>
  <cp:lastModifiedBy>takis81 mark</cp:lastModifiedBy>
  <cp:revision>343</cp:revision>
  <dcterms:created xsi:type="dcterms:W3CDTF">2012-09-06T09:03:05Z</dcterms:created>
  <dcterms:modified xsi:type="dcterms:W3CDTF">2017-03-19T19:53:03Z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48D6367A-068E-49CD-898C-DB9748BADC41</vt:lpwstr>
  </property>
  <property fmtid="{D5CDD505-2E9C-101B-9397-08002B2CF9AE}" pid="3" name="ArticulatePath">
    <vt:lpwstr>New</vt:lpwstr>
  </property>
</Properties>
</file>