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notesSlides/notesSlide8.xml" ContentType="application/vnd.openxmlformats-officedocument.presentationml.notesSlide+xml"/>
  <Override PartName="/ppt/tags/tag20.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1"/>
  </p:notesMasterIdLst>
  <p:sldIdLst>
    <p:sldId id="256" r:id="rId3"/>
    <p:sldId id="385" r:id="rId4"/>
    <p:sldId id="397" r:id="rId5"/>
    <p:sldId id="386" r:id="rId6"/>
    <p:sldId id="387" r:id="rId7"/>
    <p:sldId id="398" r:id="rId8"/>
    <p:sldId id="407" r:id="rId9"/>
    <p:sldId id="389" r:id="rId10"/>
    <p:sldId id="390" r:id="rId11"/>
    <p:sldId id="391" r:id="rId12"/>
    <p:sldId id="408" r:id="rId13"/>
    <p:sldId id="401" r:id="rId14"/>
    <p:sldId id="402" r:id="rId15"/>
    <p:sldId id="392" r:id="rId16"/>
    <p:sldId id="393" r:id="rId17"/>
    <p:sldId id="405" r:id="rId18"/>
    <p:sldId id="404" r:id="rId19"/>
    <p:sldId id="403" r:id="rId20"/>
    <p:sldId id="394" r:id="rId21"/>
    <p:sldId id="406" r:id="rId22"/>
    <p:sldId id="395" r:id="rId23"/>
    <p:sldId id="400" r:id="rId24"/>
    <p:sldId id="378" r:id="rId25"/>
    <p:sldId id="379" r:id="rId26"/>
    <p:sldId id="380" r:id="rId27"/>
    <p:sldId id="381" r:id="rId28"/>
    <p:sldId id="382" r:id="rId29"/>
    <p:sldId id="383"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5"/>
            <p14:sldId id="397"/>
            <p14:sldId id="386"/>
            <p14:sldId id="387"/>
            <p14:sldId id="398"/>
            <p14:sldId id="407"/>
            <p14:sldId id="389"/>
            <p14:sldId id="390"/>
            <p14:sldId id="391"/>
            <p14:sldId id="408"/>
            <p14:sldId id="401"/>
            <p14:sldId id="402"/>
            <p14:sldId id="392"/>
            <p14:sldId id="393"/>
            <p14:sldId id="405"/>
            <p14:sldId id="404"/>
            <p14:sldId id="403"/>
            <p14:sldId id="394"/>
            <p14:sldId id="406"/>
            <p14:sldId id="395"/>
            <p14:sldId id="400"/>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1BF"/>
    <a:srgbClr val="000000"/>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7" autoAdjust="0"/>
    <p:restoredTop sz="94533" autoAdjust="0"/>
  </p:normalViewPr>
  <p:slideViewPr>
    <p:cSldViewPr>
      <p:cViewPr varScale="1">
        <p:scale>
          <a:sx n="106" d="100"/>
          <a:sy n="106" d="100"/>
        </p:scale>
        <p:origin x="-102" y="-13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46D813-C692-4A55-A577-227F1A88DDA5}" type="doc">
      <dgm:prSet loTypeId="urn:microsoft.com/office/officeart/2005/8/layout/cycle8" loCatId="cycle" qsTypeId="urn:microsoft.com/office/officeart/2005/8/quickstyle/simple4" qsCatId="simple" csTypeId="urn:microsoft.com/office/officeart/2005/8/colors/accent0_3" csCatId="mainScheme" phldr="1"/>
      <dgm:spPr/>
    </dgm:pt>
    <dgm:pt modelId="{CC5D1522-86CD-4337-88C5-D8C8BA1FA1E4}">
      <dgm:prSet phldrT="[Κείμενο]" custT="1"/>
      <dgm:spPr/>
      <dgm:t>
        <a:bodyPr/>
        <a:lstStyle/>
        <a:p>
          <a:r>
            <a:rPr lang="en-US" sz="1900" b="1" dirty="0" smtClean="0">
              <a:effectLst>
                <a:outerShdw blurRad="38100" dist="38100" dir="2700000" algn="tl">
                  <a:srgbClr val="000000">
                    <a:alpha val="43137"/>
                  </a:srgbClr>
                </a:outerShdw>
              </a:effectLst>
              <a:latin typeface="Calibri" pitchFamily="34" charset="0"/>
            </a:rPr>
            <a:t>Descriptive Scheme</a:t>
          </a:r>
          <a:endParaRPr lang="en-US" sz="1900" b="1" dirty="0">
            <a:latin typeface="Calibri" pitchFamily="34" charset="0"/>
          </a:endParaRPr>
        </a:p>
      </dgm:t>
    </dgm:pt>
    <dgm:pt modelId="{DAD10AB0-D68A-4EDF-A8F5-0814FD148852}" type="parTrans" cxnId="{046AC0D8-177D-4CB9-8063-E81F39DAC1E1}">
      <dgm:prSet/>
      <dgm:spPr/>
      <dgm:t>
        <a:bodyPr/>
        <a:lstStyle/>
        <a:p>
          <a:endParaRPr lang="en-US" sz="1900" b="1">
            <a:solidFill>
              <a:schemeClr val="bg1"/>
            </a:solidFill>
            <a:latin typeface="Calibri" pitchFamily="34" charset="0"/>
          </a:endParaRPr>
        </a:p>
      </dgm:t>
    </dgm:pt>
    <dgm:pt modelId="{4645ACF0-65DB-4558-A715-8CD23CC09A63}" type="sibTrans" cxnId="{046AC0D8-177D-4CB9-8063-E81F39DAC1E1}">
      <dgm:prSet/>
      <dgm:spPr/>
      <dgm:t>
        <a:bodyPr/>
        <a:lstStyle/>
        <a:p>
          <a:endParaRPr lang="en-US" sz="1900" b="1">
            <a:solidFill>
              <a:schemeClr val="bg1"/>
            </a:solidFill>
            <a:latin typeface="Calibri" pitchFamily="34" charset="0"/>
          </a:endParaRPr>
        </a:p>
      </dgm:t>
    </dgm:pt>
    <dgm:pt modelId="{67A656BA-A7E2-478E-81EB-D6D5B98EA590}">
      <dgm:prSet phldrT="[Κείμενο]" custT="1"/>
      <dgm:spPr/>
      <dgm:t>
        <a:bodyPr/>
        <a:lstStyle/>
        <a:p>
          <a:r>
            <a:rPr lang="en-US" sz="1900" b="1" smtClean="0">
              <a:latin typeface="Calibri" pitchFamily="34" charset="0"/>
            </a:rPr>
            <a:t>Global Scale</a:t>
          </a:r>
          <a:endParaRPr lang="en-US" sz="1900" b="1" dirty="0">
            <a:latin typeface="Calibri" pitchFamily="34" charset="0"/>
          </a:endParaRPr>
        </a:p>
      </dgm:t>
    </dgm:pt>
    <dgm:pt modelId="{A81F2F92-FEBF-4BCB-93C8-9FEDE38A303D}" type="parTrans" cxnId="{2B8185A6-6D47-42D1-A1B7-FA37358EC25D}">
      <dgm:prSet/>
      <dgm:spPr/>
      <dgm:t>
        <a:bodyPr/>
        <a:lstStyle/>
        <a:p>
          <a:endParaRPr lang="en-US" sz="1900" b="1">
            <a:solidFill>
              <a:schemeClr val="bg1"/>
            </a:solidFill>
            <a:latin typeface="Calibri" pitchFamily="34" charset="0"/>
          </a:endParaRPr>
        </a:p>
      </dgm:t>
    </dgm:pt>
    <dgm:pt modelId="{8CA4F988-6989-4670-AB6B-3E9DCAFB48EA}" type="sibTrans" cxnId="{2B8185A6-6D47-42D1-A1B7-FA37358EC25D}">
      <dgm:prSet/>
      <dgm:spPr/>
      <dgm:t>
        <a:bodyPr/>
        <a:lstStyle/>
        <a:p>
          <a:endParaRPr lang="en-US" sz="1900" b="1">
            <a:solidFill>
              <a:schemeClr val="bg1"/>
            </a:solidFill>
            <a:latin typeface="Calibri" pitchFamily="34" charset="0"/>
          </a:endParaRPr>
        </a:p>
      </dgm:t>
    </dgm:pt>
    <dgm:pt modelId="{01BCC308-4FF0-41B0-B273-E070C7C9CD17}">
      <dgm:prSet phldrT="[Κείμενο]" custT="1"/>
      <dgm:spPr/>
      <dgm:t>
        <a:bodyPr/>
        <a:lstStyle/>
        <a:p>
          <a:r>
            <a:rPr lang="en-US" sz="1900" b="1" smtClean="0">
              <a:effectLst>
                <a:outerShdw blurRad="38100" dist="38100" dir="2700000" algn="tl">
                  <a:srgbClr val="000000">
                    <a:alpha val="43137"/>
                  </a:srgbClr>
                </a:outerShdw>
              </a:effectLst>
              <a:latin typeface="Calibri" pitchFamily="34" charset="0"/>
            </a:rPr>
            <a:t>Self-assessment Grid/Illustrative Scales</a:t>
          </a:r>
          <a:endParaRPr lang="en-US" sz="1900" b="1" dirty="0">
            <a:latin typeface="Calibri" pitchFamily="34" charset="0"/>
          </a:endParaRPr>
        </a:p>
      </dgm:t>
    </dgm:pt>
    <dgm:pt modelId="{8FD48A3E-6901-4FDA-9689-E02B27EB342F}" type="parTrans" cxnId="{027984C3-A557-44F8-A8D1-4E77400D3CBA}">
      <dgm:prSet/>
      <dgm:spPr/>
      <dgm:t>
        <a:bodyPr/>
        <a:lstStyle/>
        <a:p>
          <a:endParaRPr lang="en-US" sz="1900" b="1">
            <a:solidFill>
              <a:schemeClr val="bg1"/>
            </a:solidFill>
            <a:latin typeface="Calibri" pitchFamily="34" charset="0"/>
          </a:endParaRPr>
        </a:p>
      </dgm:t>
    </dgm:pt>
    <dgm:pt modelId="{2C682C63-2325-4BC0-9824-C6D8C0763EA1}" type="sibTrans" cxnId="{027984C3-A557-44F8-A8D1-4E77400D3CBA}">
      <dgm:prSet/>
      <dgm:spPr/>
      <dgm:t>
        <a:bodyPr/>
        <a:lstStyle/>
        <a:p>
          <a:endParaRPr lang="en-US" sz="1900" b="1">
            <a:solidFill>
              <a:schemeClr val="bg1"/>
            </a:solidFill>
            <a:latin typeface="Calibri" pitchFamily="34" charset="0"/>
          </a:endParaRPr>
        </a:p>
      </dgm:t>
    </dgm:pt>
    <dgm:pt modelId="{52E31BCA-D7B3-4DC5-A8DF-F3089FDC634C}" type="pres">
      <dgm:prSet presAssocID="{C046D813-C692-4A55-A577-227F1A88DDA5}" presName="compositeShape" presStyleCnt="0">
        <dgm:presLayoutVars>
          <dgm:chMax val="7"/>
          <dgm:dir/>
          <dgm:resizeHandles val="exact"/>
        </dgm:presLayoutVars>
      </dgm:prSet>
      <dgm:spPr/>
    </dgm:pt>
    <dgm:pt modelId="{4D8A7051-09DE-4C03-B9A8-815478BDF0D6}" type="pres">
      <dgm:prSet presAssocID="{C046D813-C692-4A55-A577-227F1A88DDA5}" presName="wedge1" presStyleLbl="node1" presStyleIdx="0" presStyleCnt="3"/>
      <dgm:spPr/>
      <dgm:t>
        <a:bodyPr/>
        <a:lstStyle/>
        <a:p>
          <a:endParaRPr lang="en-US"/>
        </a:p>
      </dgm:t>
    </dgm:pt>
    <dgm:pt modelId="{3BD5304D-5CE9-406F-B45A-C6C5E095B3B6}" type="pres">
      <dgm:prSet presAssocID="{C046D813-C692-4A55-A577-227F1A88DDA5}" presName="dummy1a" presStyleCnt="0"/>
      <dgm:spPr/>
    </dgm:pt>
    <dgm:pt modelId="{40B20325-8A6D-498A-A6C4-EF703C594444}" type="pres">
      <dgm:prSet presAssocID="{C046D813-C692-4A55-A577-227F1A88DDA5}" presName="dummy1b" presStyleCnt="0"/>
      <dgm:spPr/>
    </dgm:pt>
    <dgm:pt modelId="{8273AED1-B69D-4E84-80EA-DD6BF63BDB89}" type="pres">
      <dgm:prSet presAssocID="{C046D813-C692-4A55-A577-227F1A88DDA5}" presName="wedge1Tx" presStyleLbl="node1" presStyleIdx="0" presStyleCnt="3">
        <dgm:presLayoutVars>
          <dgm:chMax val="0"/>
          <dgm:chPref val="0"/>
          <dgm:bulletEnabled val="1"/>
        </dgm:presLayoutVars>
      </dgm:prSet>
      <dgm:spPr/>
      <dgm:t>
        <a:bodyPr/>
        <a:lstStyle/>
        <a:p>
          <a:endParaRPr lang="en-US"/>
        </a:p>
      </dgm:t>
    </dgm:pt>
    <dgm:pt modelId="{BB164055-F62A-4B97-88FE-07777C7E2FF4}" type="pres">
      <dgm:prSet presAssocID="{C046D813-C692-4A55-A577-227F1A88DDA5}" presName="wedge2" presStyleLbl="node1" presStyleIdx="1" presStyleCnt="3"/>
      <dgm:spPr/>
      <dgm:t>
        <a:bodyPr/>
        <a:lstStyle/>
        <a:p>
          <a:endParaRPr lang="en-US"/>
        </a:p>
      </dgm:t>
    </dgm:pt>
    <dgm:pt modelId="{E0348240-9674-4537-9452-857442A76B75}" type="pres">
      <dgm:prSet presAssocID="{C046D813-C692-4A55-A577-227F1A88DDA5}" presName="dummy2a" presStyleCnt="0"/>
      <dgm:spPr/>
    </dgm:pt>
    <dgm:pt modelId="{8D72C247-606F-4F42-B8CC-1CA8EF546121}" type="pres">
      <dgm:prSet presAssocID="{C046D813-C692-4A55-A577-227F1A88DDA5}" presName="dummy2b" presStyleCnt="0"/>
      <dgm:spPr/>
    </dgm:pt>
    <dgm:pt modelId="{1C94F32E-A226-4115-8752-F41BE100BA9E}" type="pres">
      <dgm:prSet presAssocID="{C046D813-C692-4A55-A577-227F1A88DDA5}" presName="wedge2Tx" presStyleLbl="node1" presStyleIdx="1" presStyleCnt="3">
        <dgm:presLayoutVars>
          <dgm:chMax val="0"/>
          <dgm:chPref val="0"/>
          <dgm:bulletEnabled val="1"/>
        </dgm:presLayoutVars>
      </dgm:prSet>
      <dgm:spPr/>
      <dgm:t>
        <a:bodyPr/>
        <a:lstStyle/>
        <a:p>
          <a:endParaRPr lang="en-US"/>
        </a:p>
      </dgm:t>
    </dgm:pt>
    <dgm:pt modelId="{53757480-39EE-46C9-A230-7E1EA6F7FDF9}" type="pres">
      <dgm:prSet presAssocID="{C046D813-C692-4A55-A577-227F1A88DDA5}" presName="wedge3" presStyleLbl="node1" presStyleIdx="2" presStyleCnt="3"/>
      <dgm:spPr/>
      <dgm:t>
        <a:bodyPr/>
        <a:lstStyle/>
        <a:p>
          <a:endParaRPr lang="en-US"/>
        </a:p>
      </dgm:t>
    </dgm:pt>
    <dgm:pt modelId="{9491CA50-4079-43D1-93B2-D4B1FE88D133}" type="pres">
      <dgm:prSet presAssocID="{C046D813-C692-4A55-A577-227F1A88DDA5}" presName="dummy3a" presStyleCnt="0"/>
      <dgm:spPr/>
    </dgm:pt>
    <dgm:pt modelId="{67B17BC5-B584-4B65-898E-C9C6736293A5}" type="pres">
      <dgm:prSet presAssocID="{C046D813-C692-4A55-A577-227F1A88DDA5}" presName="dummy3b" presStyleCnt="0"/>
      <dgm:spPr/>
    </dgm:pt>
    <dgm:pt modelId="{FD98B90C-14DF-4EF7-BFDC-B23E26D1449F}" type="pres">
      <dgm:prSet presAssocID="{C046D813-C692-4A55-A577-227F1A88DDA5}" presName="wedge3Tx" presStyleLbl="node1" presStyleIdx="2" presStyleCnt="3">
        <dgm:presLayoutVars>
          <dgm:chMax val="0"/>
          <dgm:chPref val="0"/>
          <dgm:bulletEnabled val="1"/>
        </dgm:presLayoutVars>
      </dgm:prSet>
      <dgm:spPr/>
      <dgm:t>
        <a:bodyPr/>
        <a:lstStyle/>
        <a:p>
          <a:endParaRPr lang="en-US"/>
        </a:p>
      </dgm:t>
    </dgm:pt>
    <dgm:pt modelId="{E4009A56-E533-41AA-B422-1D41B8377D51}" type="pres">
      <dgm:prSet presAssocID="{8CA4F988-6989-4670-AB6B-3E9DCAFB48EA}" presName="arrowWedge1" presStyleLbl="fgSibTrans2D1" presStyleIdx="0" presStyleCnt="3"/>
      <dgm:spPr/>
    </dgm:pt>
    <dgm:pt modelId="{5371F3E9-FF8B-4EC8-AA9D-63CFE707EB6E}" type="pres">
      <dgm:prSet presAssocID="{2C682C63-2325-4BC0-9824-C6D8C0763EA1}" presName="arrowWedge2" presStyleLbl="fgSibTrans2D1" presStyleIdx="1" presStyleCnt="3"/>
      <dgm:spPr/>
    </dgm:pt>
    <dgm:pt modelId="{39AA2A22-3537-4263-ACB2-5E6E91EBF6F0}" type="pres">
      <dgm:prSet presAssocID="{4645ACF0-65DB-4558-A715-8CD23CC09A63}" presName="arrowWedge3" presStyleLbl="fgSibTrans2D1" presStyleIdx="2" presStyleCnt="3"/>
      <dgm:spPr/>
    </dgm:pt>
  </dgm:ptLst>
  <dgm:cxnLst>
    <dgm:cxn modelId="{7CDDCDD4-0B64-42D9-801A-A297D975B72D}" type="presOf" srcId="{01BCC308-4FF0-41B0-B273-E070C7C9CD17}" destId="{BB164055-F62A-4B97-88FE-07777C7E2FF4}" srcOrd="0" destOrd="0" presId="urn:microsoft.com/office/officeart/2005/8/layout/cycle8"/>
    <dgm:cxn modelId="{3ACA34AA-A336-4B45-8C0A-F8E8FBE44951}" type="presOf" srcId="{67A656BA-A7E2-478E-81EB-D6D5B98EA590}" destId="{4D8A7051-09DE-4C03-B9A8-815478BDF0D6}" srcOrd="0" destOrd="0" presId="urn:microsoft.com/office/officeart/2005/8/layout/cycle8"/>
    <dgm:cxn modelId="{EEF4D562-CAC0-436A-A321-2E22076DF85C}" type="presOf" srcId="{CC5D1522-86CD-4337-88C5-D8C8BA1FA1E4}" destId="{53757480-39EE-46C9-A230-7E1EA6F7FDF9}" srcOrd="0" destOrd="0" presId="urn:microsoft.com/office/officeart/2005/8/layout/cycle8"/>
    <dgm:cxn modelId="{046AC0D8-177D-4CB9-8063-E81F39DAC1E1}" srcId="{C046D813-C692-4A55-A577-227F1A88DDA5}" destId="{CC5D1522-86CD-4337-88C5-D8C8BA1FA1E4}" srcOrd="2" destOrd="0" parTransId="{DAD10AB0-D68A-4EDF-A8F5-0814FD148852}" sibTransId="{4645ACF0-65DB-4558-A715-8CD23CC09A63}"/>
    <dgm:cxn modelId="{63F7230B-4AAB-447A-A9C2-08BB0FD3B45F}" type="presOf" srcId="{CC5D1522-86CD-4337-88C5-D8C8BA1FA1E4}" destId="{FD98B90C-14DF-4EF7-BFDC-B23E26D1449F}" srcOrd="1" destOrd="0" presId="urn:microsoft.com/office/officeart/2005/8/layout/cycle8"/>
    <dgm:cxn modelId="{027984C3-A557-44F8-A8D1-4E77400D3CBA}" srcId="{C046D813-C692-4A55-A577-227F1A88DDA5}" destId="{01BCC308-4FF0-41B0-B273-E070C7C9CD17}" srcOrd="1" destOrd="0" parTransId="{8FD48A3E-6901-4FDA-9689-E02B27EB342F}" sibTransId="{2C682C63-2325-4BC0-9824-C6D8C0763EA1}"/>
    <dgm:cxn modelId="{2B8185A6-6D47-42D1-A1B7-FA37358EC25D}" srcId="{C046D813-C692-4A55-A577-227F1A88DDA5}" destId="{67A656BA-A7E2-478E-81EB-D6D5B98EA590}" srcOrd="0" destOrd="0" parTransId="{A81F2F92-FEBF-4BCB-93C8-9FEDE38A303D}" sibTransId="{8CA4F988-6989-4670-AB6B-3E9DCAFB48EA}"/>
    <dgm:cxn modelId="{D44F3A9B-CC9C-42C2-9A60-53349FB6CF10}" type="presOf" srcId="{01BCC308-4FF0-41B0-B273-E070C7C9CD17}" destId="{1C94F32E-A226-4115-8752-F41BE100BA9E}" srcOrd="1" destOrd="0" presId="urn:microsoft.com/office/officeart/2005/8/layout/cycle8"/>
    <dgm:cxn modelId="{29EAAD13-1E08-4224-B299-4E1C5418DF20}" type="presOf" srcId="{67A656BA-A7E2-478E-81EB-D6D5B98EA590}" destId="{8273AED1-B69D-4E84-80EA-DD6BF63BDB89}" srcOrd="1" destOrd="0" presId="urn:microsoft.com/office/officeart/2005/8/layout/cycle8"/>
    <dgm:cxn modelId="{E879D218-D42B-4520-87D5-4350C09C7CC2}" type="presOf" srcId="{C046D813-C692-4A55-A577-227F1A88DDA5}" destId="{52E31BCA-D7B3-4DC5-A8DF-F3089FDC634C}" srcOrd="0" destOrd="0" presId="urn:microsoft.com/office/officeart/2005/8/layout/cycle8"/>
    <dgm:cxn modelId="{3A8022DB-9E39-4607-8A66-9E98DA1B7CB1}" type="presParOf" srcId="{52E31BCA-D7B3-4DC5-A8DF-F3089FDC634C}" destId="{4D8A7051-09DE-4C03-B9A8-815478BDF0D6}" srcOrd="0" destOrd="0" presId="urn:microsoft.com/office/officeart/2005/8/layout/cycle8"/>
    <dgm:cxn modelId="{4F6CB252-9071-4030-B1F1-B01DEFB1F328}" type="presParOf" srcId="{52E31BCA-D7B3-4DC5-A8DF-F3089FDC634C}" destId="{3BD5304D-5CE9-406F-B45A-C6C5E095B3B6}" srcOrd="1" destOrd="0" presId="urn:microsoft.com/office/officeart/2005/8/layout/cycle8"/>
    <dgm:cxn modelId="{901C68DE-C567-4561-B46F-374E03D1073E}" type="presParOf" srcId="{52E31BCA-D7B3-4DC5-A8DF-F3089FDC634C}" destId="{40B20325-8A6D-498A-A6C4-EF703C594444}" srcOrd="2" destOrd="0" presId="urn:microsoft.com/office/officeart/2005/8/layout/cycle8"/>
    <dgm:cxn modelId="{8AEEC286-5533-4496-B6F1-2580EDEBF0ED}" type="presParOf" srcId="{52E31BCA-D7B3-4DC5-A8DF-F3089FDC634C}" destId="{8273AED1-B69D-4E84-80EA-DD6BF63BDB89}" srcOrd="3" destOrd="0" presId="urn:microsoft.com/office/officeart/2005/8/layout/cycle8"/>
    <dgm:cxn modelId="{18F6D27C-597D-4701-A570-01984C0EA6EB}" type="presParOf" srcId="{52E31BCA-D7B3-4DC5-A8DF-F3089FDC634C}" destId="{BB164055-F62A-4B97-88FE-07777C7E2FF4}" srcOrd="4" destOrd="0" presId="urn:microsoft.com/office/officeart/2005/8/layout/cycle8"/>
    <dgm:cxn modelId="{4F1F0FF3-8C16-4EF1-9C83-50C43DDD93DB}" type="presParOf" srcId="{52E31BCA-D7B3-4DC5-A8DF-F3089FDC634C}" destId="{E0348240-9674-4537-9452-857442A76B75}" srcOrd="5" destOrd="0" presId="urn:microsoft.com/office/officeart/2005/8/layout/cycle8"/>
    <dgm:cxn modelId="{7B553E75-01AE-4EF4-9EDC-88FD4509FE58}" type="presParOf" srcId="{52E31BCA-D7B3-4DC5-A8DF-F3089FDC634C}" destId="{8D72C247-606F-4F42-B8CC-1CA8EF546121}" srcOrd="6" destOrd="0" presId="urn:microsoft.com/office/officeart/2005/8/layout/cycle8"/>
    <dgm:cxn modelId="{906EDB12-2B58-47F4-ACE8-0C098C97740C}" type="presParOf" srcId="{52E31BCA-D7B3-4DC5-A8DF-F3089FDC634C}" destId="{1C94F32E-A226-4115-8752-F41BE100BA9E}" srcOrd="7" destOrd="0" presId="urn:microsoft.com/office/officeart/2005/8/layout/cycle8"/>
    <dgm:cxn modelId="{5D206A66-E3D9-44C5-8517-2EC92D466CBD}" type="presParOf" srcId="{52E31BCA-D7B3-4DC5-A8DF-F3089FDC634C}" destId="{53757480-39EE-46C9-A230-7E1EA6F7FDF9}" srcOrd="8" destOrd="0" presId="urn:microsoft.com/office/officeart/2005/8/layout/cycle8"/>
    <dgm:cxn modelId="{00456CE9-8A84-4C31-8BB2-CD2B6B5CDA43}" type="presParOf" srcId="{52E31BCA-D7B3-4DC5-A8DF-F3089FDC634C}" destId="{9491CA50-4079-43D1-93B2-D4B1FE88D133}" srcOrd="9" destOrd="0" presId="urn:microsoft.com/office/officeart/2005/8/layout/cycle8"/>
    <dgm:cxn modelId="{B67615C1-529F-4E72-80A1-84B26BBD358E}" type="presParOf" srcId="{52E31BCA-D7B3-4DC5-A8DF-F3089FDC634C}" destId="{67B17BC5-B584-4B65-898E-C9C6736293A5}" srcOrd="10" destOrd="0" presId="urn:microsoft.com/office/officeart/2005/8/layout/cycle8"/>
    <dgm:cxn modelId="{4E8E7697-76D6-4EE8-AB5B-5B8B934C2EA8}" type="presParOf" srcId="{52E31BCA-D7B3-4DC5-A8DF-F3089FDC634C}" destId="{FD98B90C-14DF-4EF7-BFDC-B23E26D1449F}" srcOrd="11" destOrd="0" presId="urn:microsoft.com/office/officeart/2005/8/layout/cycle8"/>
    <dgm:cxn modelId="{EF553A1D-59E2-4106-869D-94D90A3946FE}" type="presParOf" srcId="{52E31BCA-D7B3-4DC5-A8DF-F3089FDC634C}" destId="{E4009A56-E533-41AA-B422-1D41B8377D51}" srcOrd="12" destOrd="0" presId="urn:microsoft.com/office/officeart/2005/8/layout/cycle8"/>
    <dgm:cxn modelId="{E6D54B85-BCAA-4D1F-A5FF-EB7DDC4D807A}" type="presParOf" srcId="{52E31BCA-D7B3-4DC5-A8DF-F3089FDC634C}" destId="{5371F3E9-FF8B-4EC8-AA9D-63CFE707EB6E}" srcOrd="13" destOrd="0" presId="urn:microsoft.com/office/officeart/2005/8/layout/cycle8"/>
    <dgm:cxn modelId="{28610050-B6B8-41E8-98DD-142176C416AC}" type="presParOf" srcId="{52E31BCA-D7B3-4DC5-A8DF-F3089FDC634C}" destId="{39AA2A22-3537-4263-ACB2-5E6E91EBF6F0}"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6F3AF0-B1D6-466E-BBFB-365F9BE3E3FB}"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0C0458E8-0436-4D0D-9536-115A65BC0345}">
      <dgm:prSet phldrT="[Κείμενο]" custT="1"/>
      <dgm:spPr/>
      <dgm:t>
        <a:bodyPr/>
        <a:lstStyle/>
        <a:p>
          <a:r>
            <a:rPr lang="en-GB" altLang="en-US" sz="2400" b="1" dirty="0" smtClean="0"/>
            <a:t>A1: Formulaic proficiency</a:t>
          </a:r>
          <a:endParaRPr lang="en-US" sz="2400" b="1" dirty="0"/>
        </a:p>
      </dgm:t>
    </dgm:pt>
    <dgm:pt modelId="{94AB406A-8451-4014-8FAD-237CBF478D33}" type="parTrans" cxnId="{C276E450-FADA-468F-8C9E-3CDD7EA66EE5}">
      <dgm:prSet/>
      <dgm:spPr/>
      <dgm:t>
        <a:bodyPr/>
        <a:lstStyle/>
        <a:p>
          <a:endParaRPr lang="en-US" sz="2400"/>
        </a:p>
      </dgm:t>
    </dgm:pt>
    <dgm:pt modelId="{F817F4EB-DAC2-4278-857E-2FB24B3BE7AC}" type="sibTrans" cxnId="{C276E450-FADA-468F-8C9E-3CDD7EA66EE5}">
      <dgm:prSet/>
      <dgm:spPr/>
      <dgm:t>
        <a:bodyPr/>
        <a:lstStyle/>
        <a:p>
          <a:endParaRPr lang="en-US" sz="2400"/>
        </a:p>
      </dgm:t>
    </dgm:pt>
    <dgm:pt modelId="{BC7C59D1-F27A-407A-88D9-C28CE53A2387}">
      <dgm:prSet custT="1"/>
      <dgm:spPr/>
      <dgm:t>
        <a:bodyPr/>
        <a:lstStyle/>
        <a:p>
          <a:r>
            <a:rPr lang="en-GB" altLang="en-US" sz="2400" b="1" dirty="0" smtClean="0"/>
            <a:t>C2: Full proficiency</a:t>
          </a:r>
          <a:endParaRPr lang="en-US" sz="2400" b="1" dirty="0"/>
        </a:p>
      </dgm:t>
    </dgm:pt>
    <dgm:pt modelId="{1960F076-2361-4038-AE29-23971A7EB660}" type="parTrans" cxnId="{BD23DF58-920B-4F0B-8E1C-8823F69258E7}">
      <dgm:prSet/>
      <dgm:spPr/>
      <dgm:t>
        <a:bodyPr/>
        <a:lstStyle/>
        <a:p>
          <a:endParaRPr lang="en-US" sz="2400"/>
        </a:p>
      </dgm:t>
    </dgm:pt>
    <dgm:pt modelId="{27B95F44-C933-439C-ACDD-DA36137A95A6}" type="sibTrans" cxnId="{BD23DF58-920B-4F0B-8E1C-8823F69258E7}">
      <dgm:prSet/>
      <dgm:spPr/>
      <dgm:t>
        <a:bodyPr/>
        <a:lstStyle/>
        <a:p>
          <a:endParaRPr lang="en-US" sz="2400"/>
        </a:p>
      </dgm:t>
    </dgm:pt>
    <dgm:pt modelId="{B77F0B48-D95A-4568-BBD7-B93D36710F82}">
      <dgm:prSet custT="1"/>
      <dgm:spPr/>
      <dgm:t>
        <a:bodyPr/>
        <a:lstStyle/>
        <a:p>
          <a:r>
            <a:rPr lang="en-GB" altLang="en-US" sz="2400" b="1" dirty="0" smtClean="0"/>
            <a:t>C1: Advanced proficiency</a:t>
          </a:r>
          <a:endParaRPr lang="en-US" sz="2400" b="1" dirty="0"/>
        </a:p>
      </dgm:t>
    </dgm:pt>
    <dgm:pt modelId="{5B6D4320-D87F-4957-A4E3-35BBF314651D}" type="parTrans" cxnId="{28CFCD6A-A1A6-4534-94F8-4CC019DECEA8}">
      <dgm:prSet/>
      <dgm:spPr/>
      <dgm:t>
        <a:bodyPr/>
        <a:lstStyle/>
        <a:p>
          <a:endParaRPr lang="en-US" sz="2400"/>
        </a:p>
      </dgm:t>
    </dgm:pt>
    <dgm:pt modelId="{F7FC0714-38D7-4EC1-8140-2623E5A89FBA}" type="sibTrans" cxnId="{28CFCD6A-A1A6-4534-94F8-4CC019DECEA8}">
      <dgm:prSet/>
      <dgm:spPr/>
      <dgm:t>
        <a:bodyPr/>
        <a:lstStyle/>
        <a:p>
          <a:endParaRPr lang="en-US" sz="2400"/>
        </a:p>
      </dgm:t>
    </dgm:pt>
    <dgm:pt modelId="{B2A21F18-6F01-41DE-9D70-8BAA32797758}">
      <dgm:prSet custT="1"/>
      <dgm:spPr/>
      <dgm:t>
        <a:bodyPr/>
        <a:lstStyle/>
        <a:p>
          <a:r>
            <a:rPr lang="en-GB" altLang="en-US" sz="2400" b="1" dirty="0" smtClean="0"/>
            <a:t>B2: Vantage specification </a:t>
          </a:r>
          <a:endParaRPr lang="en-US" sz="2400" b="1" dirty="0"/>
        </a:p>
      </dgm:t>
    </dgm:pt>
    <dgm:pt modelId="{04D330D4-0ECF-473C-8AEA-3AF35D4C2B8B}" type="parTrans" cxnId="{0746C322-E257-4F79-B74B-987338045564}">
      <dgm:prSet/>
      <dgm:spPr/>
      <dgm:t>
        <a:bodyPr/>
        <a:lstStyle/>
        <a:p>
          <a:endParaRPr lang="en-US" sz="2400"/>
        </a:p>
      </dgm:t>
    </dgm:pt>
    <dgm:pt modelId="{69A8208A-E733-4219-8B5C-C778A3C10AAA}" type="sibTrans" cxnId="{0746C322-E257-4F79-B74B-987338045564}">
      <dgm:prSet/>
      <dgm:spPr/>
      <dgm:t>
        <a:bodyPr/>
        <a:lstStyle/>
        <a:p>
          <a:endParaRPr lang="en-US" sz="2400"/>
        </a:p>
      </dgm:t>
    </dgm:pt>
    <dgm:pt modelId="{71F8D8B1-AF74-43BE-AB23-E901E0E1EE70}">
      <dgm:prSet custT="1"/>
      <dgm:spPr/>
      <dgm:t>
        <a:bodyPr/>
        <a:lstStyle/>
        <a:p>
          <a:r>
            <a:rPr lang="en-GB" altLang="en-US" sz="2400" b="1" dirty="0" smtClean="0"/>
            <a:t>B1: Threshold specification</a:t>
          </a:r>
          <a:endParaRPr lang="en-US" sz="2400" b="1" dirty="0"/>
        </a:p>
      </dgm:t>
    </dgm:pt>
    <dgm:pt modelId="{3B47CC5D-D4B9-4AAB-9C86-8A249D875A5D}" type="parTrans" cxnId="{EA61F314-AE23-4F5C-B367-73EFC87D0790}">
      <dgm:prSet/>
      <dgm:spPr/>
      <dgm:t>
        <a:bodyPr/>
        <a:lstStyle/>
        <a:p>
          <a:endParaRPr lang="en-US" sz="2400"/>
        </a:p>
      </dgm:t>
    </dgm:pt>
    <dgm:pt modelId="{07980333-E7B3-4C1C-B0BC-03EFA6978732}" type="sibTrans" cxnId="{EA61F314-AE23-4F5C-B367-73EFC87D0790}">
      <dgm:prSet/>
      <dgm:spPr/>
      <dgm:t>
        <a:bodyPr/>
        <a:lstStyle/>
        <a:p>
          <a:endParaRPr lang="en-US" sz="2400"/>
        </a:p>
      </dgm:t>
    </dgm:pt>
    <dgm:pt modelId="{16267CF4-5824-4EA9-8BE6-DAB4E0A35858}">
      <dgm:prSet custT="1"/>
      <dgm:spPr/>
      <dgm:t>
        <a:bodyPr/>
        <a:lstStyle/>
        <a:p>
          <a:r>
            <a:rPr lang="en-GB" altLang="en-US" sz="2400" b="1" smtClean="0"/>
            <a:t>A2: Waystage specification </a:t>
          </a:r>
          <a:endParaRPr lang="en-US" sz="2400" b="1" dirty="0"/>
        </a:p>
      </dgm:t>
    </dgm:pt>
    <dgm:pt modelId="{706DC8E0-EA86-41C6-A17E-AF5C1FE2E543}" type="parTrans" cxnId="{A37CF9CE-1A6E-4001-9067-24DB5CBD2CD1}">
      <dgm:prSet/>
      <dgm:spPr/>
      <dgm:t>
        <a:bodyPr/>
        <a:lstStyle/>
        <a:p>
          <a:endParaRPr lang="en-US" sz="2400"/>
        </a:p>
      </dgm:t>
    </dgm:pt>
    <dgm:pt modelId="{3ABCAD07-EE90-473A-A6E1-10EE6CA45FFC}" type="sibTrans" cxnId="{A37CF9CE-1A6E-4001-9067-24DB5CBD2CD1}">
      <dgm:prSet/>
      <dgm:spPr/>
      <dgm:t>
        <a:bodyPr/>
        <a:lstStyle/>
        <a:p>
          <a:endParaRPr lang="en-US" sz="2400"/>
        </a:p>
      </dgm:t>
    </dgm:pt>
    <dgm:pt modelId="{3C749A47-F860-4C77-8291-C335CBEEF57A}" type="pres">
      <dgm:prSet presAssocID="{166F3AF0-B1D6-466E-BBFB-365F9BE3E3FB}" presName="compositeShape" presStyleCnt="0">
        <dgm:presLayoutVars>
          <dgm:dir/>
          <dgm:resizeHandles/>
        </dgm:presLayoutVars>
      </dgm:prSet>
      <dgm:spPr/>
      <dgm:t>
        <a:bodyPr/>
        <a:lstStyle/>
        <a:p>
          <a:endParaRPr lang="el-GR"/>
        </a:p>
      </dgm:t>
    </dgm:pt>
    <dgm:pt modelId="{A7D6D74A-32E9-49C2-B7F0-9CF19F2588FD}" type="pres">
      <dgm:prSet presAssocID="{166F3AF0-B1D6-466E-BBFB-365F9BE3E3FB}" presName="pyramid" presStyleLbl="node1" presStyleIdx="0" presStyleCnt="1"/>
      <dgm:spPr/>
    </dgm:pt>
    <dgm:pt modelId="{CF4C3208-A0C1-4200-9912-8ADBF7D13385}" type="pres">
      <dgm:prSet presAssocID="{166F3AF0-B1D6-466E-BBFB-365F9BE3E3FB}" presName="theList" presStyleCnt="0"/>
      <dgm:spPr/>
    </dgm:pt>
    <dgm:pt modelId="{F92823DD-1523-4C05-9119-6B258ED5B424}" type="pres">
      <dgm:prSet presAssocID="{BC7C59D1-F27A-407A-88D9-C28CE53A2387}" presName="aNode" presStyleLbl="fgAcc1" presStyleIdx="0" presStyleCnt="6" custScaleX="138042" custLinFactY="6156" custLinFactNeighborX="17825" custLinFactNeighborY="100000">
        <dgm:presLayoutVars>
          <dgm:bulletEnabled val="1"/>
        </dgm:presLayoutVars>
      </dgm:prSet>
      <dgm:spPr/>
      <dgm:t>
        <a:bodyPr/>
        <a:lstStyle/>
        <a:p>
          <a:endParaRPr lang="el-GR"/>
        </a:p>
      </dgm:t>
    </dgm:pt>
    <dgm:pt modelId="{0568E0D9-472E-4E6F-AA49-5002117EF768}" type="pres">
      <dgm:prSet presAssocID="{BC7C59D1-F27A-407A-88D9-C28CE53A2387}" presName="aSpace" presStyleCnt="0"/>
      <dgm:spPr/>
    </dgm:pt>
    <dgm:pt modelId="{7FE5CCBB-98C9-470A-9D1F-EB37CE8C1FE6}" type="pres">
      <dgm:prSet presAssocID="{B77F0B48-D95A-4568-BBD7-B93D36710F82}" presName="aNode" presStyleLbl="fgAcc1" presStyleIdx="1" presStyleCnt="6" custScaleX="138042" custLinFactY="6156" custLinFactNeighborX="17825" custLinFactNeighborY="100000">
        <dgm:presLayoutVars>
          <dgm:bulletEnabled val="1"/>
        </dgm:presLayoutVars>
      </dgm:prSet>
      <dgm:spPr/>
      <dgm:t>
        <a:bodyPr/>
        <a:lstStyle/>
        <a:p>
          <a:endParaRPr lang="el-GR"/>
        </a:p>
      </dgm:t>
    </dgm:pt>
    <dgm:pt modelId="{20B3EC6E-4B31-420A-AC01-E749CAF6FFF6}" type="pres">
      <dgm:prSet presAssocID="{B77F0B48-D95A-4568-BBD7-B93D36710F82}" presName="aSpace" presStyleCnt="0"/>
      <dgm:spPr/>
    </dgm:pt>
    <dgm:pt modelId="{0012C4EA-C1AA-4CB0-8F19-BAAA465CA081}" type="pres">
      <dgm:prSet presAssocID="{B2A21F18-6F01-41DE-9D70-8BAA32797758}" presName="aNode" presStyleLbl="fgAcc1" presStyleIdx="2" presStyleCnt="6" custScaleX="138042" custLinFactY="6156" custLinFactNeighborX="17825" custLinFactNeighborY="100000">
        <dgm:presLayoutVars>
          <dgm:bulletEnabled val="1"/>
        </dgm:presLayoutVars>
      </dgm:prSet>
      <dgm:spPr/>
      <dgm:t>
        <a:bodyPr/>
        <a:lstStyle/>
        <a:p>
          <a:endParaRPr lang="el-GR"/>
        </a:p>
      </dgm:t>
    </dgm:pt>
    <dgm:pt modelId="{98553074-B8A4-4E86-8BD2-63CDAC5EF491}" type="pres">
      <dgm:prSet presAssocID="{B2A21F18-6F01-41DE-9D70-8BAA32797758}" presName="aSpace" presStyleCnt="0"/>
      <dgm:spPr/>
    </dgm:pt>
    <dgm:pt modelId="{BC89C2C1-AE21-4A82-8902-65C7B8A5CF6A}" type="pres">
      <dgm:prSet presAssocID="{71F8D8B1-AF74-43BE-AB23-E901E0E1EE70}" presName="aNode" presStyleLbl="fgAcc1" presStyleIdx="3" presStyleCnt="6" custScaleX="138042" custLinFactY="6156" custLinFactNeighborX="17825" custLinFactNeighborY="100000">
        <dgm:presLayoutVars>
          <dgm:bulletEnabled val="1"/>
        </dgm:presLayoutVars>
      </dgm:prSet>
      <dgm:spPr/>
      <dgm:t>
        <a:bodyPr/>
        <a:lstStyle/>
        <a:p>
          <a:endParaRPr lang="el-GR"/>
        </a:p>
      </dgm:t>
    </dgm:pt>
    <dgm:pt modelId="{46201153-63BE-492C-9AB9-B146ED62358F}" type="pres">
      <dgm:prSet presAssocID="{71F8D8B1-AF74-43BE-AB23-E901E0E1EE70}" presName="aSpace" presStyleCnt="0"/>
      <dgm:spPr/>
    </dgm:pt>
    <dgm:pt modelId="{E53C3178-5857-48EE-8DE8-A62359B0DC68}" type="pres">
      <dgm:prSet presAssocID="{16267CF4-5824-4EA9-8BE6-DAB4E0A35858}" presName="aNode" presStyleLbl="fgAcc1" presStyleIdx="4" presStyleCnt="6" custScaleX="138042" custLinFactY="6156" custLinFactNeighborX="17825" custLinFactNeighborY="100000">
        <dgm:presLayoutVars>
          <dgm:bulletEnabled val="1"/>
        </dgm:presLayoutVars>
      </dgm:prSet>
      <dgm:spPr/>
      <dgm:t>
        <a:bodyPr/>
        <a:lstStyle/>
        <a:p>
          <a:endParaRPr lang="el-GR"/>
        </a:p>
      </dgm:t>
    </dgm:pt>
    <dgm:pt modelId="{FF3B81C5-EF2D-460D-A35D-A5507511B1B5}" type="pres">
      <dgm:prSet presAssocID="{16267CF4-5824-4EA9-8BE6-DAB4E0A35858}" presName="aSpace" presStyleCnt="0"/>
      <dgm:spPr/>
    </dgm:pt>
    <dgm:pt modelId="{FCC3CA06-2FF5-413C-9B46-A1DA81D0E04C}" type="pres">
      <dgm:prSet presAssocID="{0C0458E8-0436-4D0D-9536-115A65BC0345}" presName="aNode" presStyleLbl="fgAcc1" presStyleIdx="5" presStyleCnt="6" custScaleX="138042" custLinFactY="6156" custLinFactNeighborX="17825" custLinFactNeighborY="100000">
        <dgm:presLayoutVars>
          <dgm:bulletEnabled val="1"/>
        </dgm:presLayoutVars>
      </dgm:prSet>
      <dgm:spPr/>
      <dgm:t>
        <a:bodyPr/>
        <a:lstStyle/>
        <a:p>
          <a:endParaRPr lang="el-GR"/>
        </a:p>
      </dgm:t>
    </dgm:pt>
    <dgm:pt modelId="{90B29041-EED7-437C-A566-57F0AF5164AE}" type="pres">
      <dgm:prSet presAssocID="{0C0458E8-0436-4D0D-9536-115A65BC0345}" presName="aSpace" presStyleCnt="0"/>
      <dgm:spPr/>
    </dgm:pt>
  </dgm:ptLst>
  <dgm:cxnLst>
    <dgm:cxn modelId="{C276E450-FADA-468F-8C9E-3CDD7EA66EE5}" srcId="{166F3AF0-B1D6-466E-BBFB-365F9BE3E3FB}" destId="{0C0458E8-0436-4D0D-9536-115A65BC0345}" srcOrd="5" destOrd="0" parTransId="{94AB406A-8451-4014-8FAD-237CBF478D33}" sibTransId="{F817F4EB-DAC2-4278-857E-2FB24B3BE7AC}"/>
    <dgm:cxn modelId="{F533B213-4A19-43A0-9A6C-6403910C049E}" type="presOf" srcId="{BC7C59D1-F27A-407A-88D9-C28CE53A2387}" destId="{F92823DD-1523-4C05-9119-6B258ED5B424}" srcOrd="0" destOrd="0" presId="urn:microsoft.com/office/officeart/2005/8/layout/pyramid2"/>
    <dgm:cxn modelId="{A37CF9CE-1A6E-4001-9067-24DB5CBD2CD1}" srcId="{166F3AF0-B1D6-466E-BBFB-365F9BE3E3FB}" destId="{16267CF4-5824-4EA9-8BE6-DAB4E0A35858}" srcOrd="4" destOrd="0" parTransId="{706DC8E0-EA86-41C6-A17E-AF5C1FE2E543}" sibTransId="{3ABCAD07-EE90-473A-A6E1-10EE6CA45FFC}"/>
    <dgm:cxn modelId="{77AAFCF4-8484-45A5-936B-65AA07BEC17A}" type="presOf" srcId="{B2A21F18-6F01-41DE-9D70-8BAA32797758}" destId="{0012C4EA-C1AA-4CB0-8F19-BAAA465CA081}" srcOrd="0" destOrd="0" presId="urn:microsoft.com/office/officeart/2005/8/layout/pyramid2"/>
    <dgm:cxn modelId="{F952B3C9-804F-4121-81BE-8DED172B1897}" type="presOf" srcId="{166F3AF0-B1D6-466E-BBFB-365F9BE3E3FB}" destId="{3C749A47-F860-4C77-8291-C335CBEEF57A}" srcOrd="0" destOrd="0" presId="urn:microsoft.com/office/officeart/2005/8/layout/pyramid2"/>
    <dgm:cxn modelId="{EA61F314-AE23-4F5C-B367-73EFC87D0790}" srcId="{166F3AF0-B1D6-466E-BBFB-365F9BE3E3FB}" destId="{71F8D8B1-AF74-43BE-AB23-E901E0E1EE70}" srcOrd="3" destOrd="0" parTransId="{3B47CC5D-D4B9-4AAB-9C86-8A249D875A5D}" sibTransId="{07980333-E7B3-4C1C-B0BC-03EFA6978732}"/>
    <dgm:cxn modelId="{C4B58CFB-5316-4FC5-B702-FED6BDAD5C16}" type="presOf" srcId="{16267CF4-5824-4EA9-8BE6-DAB4E0A35858}" destId="{E53C3178-5857-48EE-8DE8-A62359B0DC68}" srcOrd="0" destOrd="0" presId="urn:microsoft.com/office/officeart/2005/8/layout/pyramid2"/>
    <dgm:cxn modelId="{8124731F-133F-457D-B374-32ABD1DD5B02}" type="presOf" srcId="{B77F0B48-D95A-4568-BBD7-B93D36710F82}" destId="{7FE5CCBB-98C9-470A-9D1F-EB37CE8C1FE6}" srcOrd="0" destOrd="0" presId="urn:microsoft.com/office/officeart/2005/8/layout/pyramid2"/>
    <dgm:cxn modelId="{28CFCD6A-A1A6-4534-94F8-4CC019DECEA8}" srcId="{166F3AF0-B1D6-466E-BBFB-365F9BE3E3FB}" destId="{B77F0B48-D95A-4568-BBD7-B93D36710F82}" srcOrd="1" destOrd="0" parTransId="{5B6D4320-D87F-4957-A4E3-35BBF314651D}" sibTransId="{F7FC0714-38D7-4EC1-8140-2623E5A89FBA}"/>
    <dgm:cxn modelId="{7E27EC6D-C239-4183-9063-9747E3ED2D25}" type="presOf" srcId="{0C0458E8-0436-4D0D-9536-115A65BC0345}" destId="{FCC3CA06-2FF5-413C-9B46-A1DA81D0E04C}" srcOrd="0" destOrd="0" presId="urn:microsoft.com/office/officeart/2005/8/layout/pyramid2"/>
    <dgm:cxn modelId="{3D7B673E-A5B6-4E43-97FC-F3E95FEBF91C}" type="presOf" srcId="{71F8D8B1-AF74-43BE-AB23-E901E0E1EE70}" destId="{BC89C2C1-AE21-4A82-8902-65C7B8A5CF6A}" srcOrd="0" destOrd="0" presId="urn:microsoft.com/office/officeart/2005/8/layout/pyramid2"/>
    <dgm:cxn modelId="{BD23DF58-920B-4F0B-8E1C-8823F69258E7}" srcId="{166F3AF0-B1D6-466E-BBFB-365F9BE3E3FB}" destId="{BC7C59D1-F27A-407A-88D9-C28CE53A2387}" srcOrd="0" destOrd="0" parTransId="{1960F076-2361-4038-AE29-23971A7EB660}" sibTransId="{27B95F44-C933-439C-ACDD-DA36137A95A6}"/>
    <dgm:cxn modelId="{0746C322-E257-4F79-B74B-987338045564}" srcId="{166F3AF0-B1D6-466E-BBFB-365F9BE3E3FB}" destId="{B2A21F18-6F01-41DE-9D70-8BAA32797758}" srcOrd="2" destOrd="0" parTransId="{04D330D4-0ECF-473C-8AEA-3AF35D4C2B8B}" sibTransId="{69A8208A-E733-4219-8B5C-C778A3C10AAA}"/>
    <dgm:cxn modelId="{BA91CC80-87A6-4361-8ED8-0337AE7FC080}" type="presParOf" srcId="{3C749A47-F860-4C77-8291-C335CBEEF57A}" destId="{A7D6D74A-32E9-49C2-B7F0-9CF19F2588FD}" srcOrd="0" destOrd="0" presId="urn:microsoft.com/office/officeart/2005/8/layout/pyramid2"/>
    <dgm:cxn modelId="{63AE3453-F98B-4856-B54C-6A0B00451FC3}" type="presParOf" srcId="{3C749A47-F860-4C77-8291-C335CBEEF57A}" destId="{CF4C3208-A0C1-4200-9912-8ADBF7D13385}" srcOrd="1" destOrd="0" presId="urn:microsoft.com/office/officeart/2005/8/layout/pyramid2"/>
    <dgm:cxn modelId="{9D40FAD1-DA26-4697-9A8A-485146DE2F7A}" type="presParOf" srcId="{CF4C3208-A0C1-4200-9912-8ADBF7D13385}" destId="{F92823DD-1523-4C05-9119-6B258ED5B424}" srcOrd="0" destOrd="0" presId="urn:microsoft.com/office/officeart/2005/8/layout/pyramid2"/>
    <dgm:cxn modelId="{C5554572-D08F-4291-8575-9A4E03EDE36F}" type="presParOf" srcId="{CF4C3208-A0C1-4200-9912-8ADBF7D13385}" destId="{0568E0D9-472E-4E6F-AA49-5002117EF768}" srcOrd="1" destOrd="0" presId="urn:microsoft.com/office/officeart/2005/8/layout/pyramid2"/>
    <dgm:cxn modelId="{52225DF1-56A3-4C27-8827-2178A6BF90F1}" type="presParOf" srcId="{CF4C3208-A0C1-4200-9912-8ADBF7D13385}" destId="{7FE5CCBB-98C9-470A-9D1F-EB37CE8C1FE6}" srcOrd="2" destOrd="0" presId="urn:microsoft.com/office/officeart/2005/8/layout/pyramid2"/>
    <dgm:cxn modelId="{8E3E6406-27A6-4A68-8079-913BB8E970BA}" type="presParOf" srcId="{CF4C3208-A0C1-4200-9912-8ADBF7D13385}" destId="{20B3EC6E-4B31-420A-AC01-E749CAF6FFF6}" srcOrd="3" destOrd="0" presId="urn:microsoft.com/office/officeart/2005/8/layout/pyramid2"/>
    <dgm:cxn modelId="{7999C277-230E-47C6-9803-59FD0E41C35B}" type="presParOf" srcId="{CF4C3208-A0C1-4200-9912-8ADBF7D13385}" destId="{0012C4EA-C1AA-4CB0-8F19-BAAA465CA081}" srcOrd="4" destOrd="0" presId="urn:microsoft.com/office/officeart/2005/8/layout/pyramid2"/>
    <dgm:cxn modelId="{93314CB8-B44C-40E3-8150-8B02F737072A}" type="presParOf" srcId="{CF4C3208-A0C1-4200-9912-8ADBF7D13385}" destId="{98553074-B8A4-4E86-8BD2-63CDAC5EF491}" srcOrd="5" destOrd="0" presId="urn:microsoft.com/office/officeart/2005/8/layout/pyramid2"/>
    <dgm:cxn modelId="{B735ED60-0325-4C68-B4D7-401FEAE4CE92}" type="presParOf" srcId="{CF4C3208-A0C1-4200-9912-8ADBF7D13385}" destId="{BC89C2C1-AE21-4A82-8902-65C7B8A5CF6A}" srcOrd="6" destOrd="0" presId="urn:microsoft.com/office/officeart/2005/8/layout/pyramid2"/>
    <dgm:cxn modelId="{DF61DBD8-BF7A-413E-9A80-3AEFBA856215}" type="presParOf" srcId="{CF4C3208-A0C1-4200-9912-8ADBF7D13385}" destId="{46201153-63BE-492C-9AB9-B146ED62358F}" srcOrd="7" destOrd="0" presId="urn:microsoft.com/office/officeart/2005/8/layout/pyramid2"/>
    <dgm:cxn modelId="{02AE1403-3036-48DE-B92A-EC62218B6354}" type="presParOf" srcId="{CF4C3208-A0C1-4200-9912-8ADBF7D13385}" destId="{E53C3178-5857-48EE-8DE8-A62359B0DC68}" srcOrd="8" destOrd="0" presId="urn:microsoft.com/office/officeart/2005/8/layout/pyramid2"/>
    <dgm:cxn modelId="{4C25BF91-E663-45B8-9904-9CF0962EF516}" type="presParOf" srcId="{CF4C3208-A0C1-4200-9912-8ADBF7D13385}" destId="{FF3B81C5-EF2D-460D-A35D-A5507511B1B5}" srcOrd="9" destOrd="0" presId="urn:microsoft.com/office/officeart/2005/8/layout/pyramid2"/>
    <dgm:cxn modelId="{4B6F20C8-8266-454A-9669-0AC7B0F4D4C0}" type="presParOf" srcId="{CF4C3208-A0C1-4200-9912-8ADBF7D13385}" destId="{FCC3CA06-2FF5-413C-9B46-A1DA81D0E04C}" srcOrd="10" destOrd="0" presId="urn:microsoft.com/office/officeart/2005/8/layout/pyramid2"/>
    <dgm:cxn modelId="{599089EC-E37B-4DD2-ADC7-643BD782ABD0}" type="presParOf" srcId="{CF4C3208-A0C1-4200-9912-8ADBF7D13385}" destId="{90B29041-EED7-437C-A566-57F0AF5164AE}"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A7051-09DE-4C03-B9A8-815478BDF0D6}">
      <dsp:nvSpPr>
        <dsp:cNvPr id="0" name=""/>
        <dsp:cNvSpPr/>
      </dsp:nvSpPr>
      <dsp:spPr>
        <a:xfrm>
          <a:off x="392955" y="506190"/>
          <a:ext cx="3392424" cy="3392424"/>
        </a:xfrm>
        <a:prstGeom prst="pie">
          <a:avLst>
            <a:gd name="adj1" fmla="val 16200000"/>
            <a:gd name="adj2" fmla="val 180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smtClean="0">
              <a:latin typeface="Calibri" pitchFamily="34" charset="0"/>
            </a:rPr>
            <a:t>Global Scale</a:t>
          </a:r>
          <a:endParaRPr lang="en-US" sz="1900" b="1" kern="1200" dirty="0">
            <a:latin typeface="Calibri" pitchFamily="34" charset="0"/>
          </a:endParaRPr>
        </a:p>
      </dsp:txBody>
      <dsp:txXfrm>
        <a:off x="2180844" y="1225061"/>
        <a:ext cx="1211580" cy="1009650"/>
      </dsp:txXfrm>
    </dsp:sp>
    <dsp:sp modelId="{BB164055-F62A-4B97-88FE-07777C7E2FF4}">
      <dsp:nvSpPr>
        <dsp:cNvPr id="0" name=""/>
        <dsp:cNvSpPr/>
      </dsp:nvSpPr>
      <dsp:spPr>
        <a:xfrm>
          <a:off x="323087" y="627348"/>
          <a:ext cx="3392424" cy="3392424"/>
        </a:xfrm>
        <a:prstGeom prst="pie">
          <a:avLst>
            <a:gd name="adj1" fmla="val 1800000"/>
            <a:gd name="adj2" fmla="val 900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smtClean="0">
              <a:effectLst>
                <a:outerShdw blurRad="38100" dist="38100" dir="2700000" algn="tl">
                  <a:srgbClr val="000000">
                    <a:alpha val="43137"/>
                  </a:srgbClr>
                </a:outerShdw>
              </a:effectLst>
              <a:latin typeface="Calibri" pitchFamily="34" charset="0"/>
            </a:rPr>
            <a:t>Self-assessment Grid/Illustrative Scales</a:t>
          </a:r>
          <a:endParaRPr lang="en-US" sz="1900" b="1" kern="1200" dirty="0">
            <a:latin typeface="Calibri" pitchFamily="34" charset="0"/>
          </a:endParaRPr>
        </a:p>
      </dsp:txBody>
      <dsp:txXfrm>
        <a:off x="1130808" y="2828385"/>
        <a:ext cx="1817370" cy="888492"/>
      </dsp:txXfrm>
    </dsp:sp>
    <dsp:sp modelId="{53757480-39EE-46C9-A230-7E1EA6F7FDF9}">
      <dsp:nvSpPr>
        <dsp:cNvPr id="0" name=""/>
        <dsp:cNvSpPr/>
      </dsp:nvSpPr>
      <dsp:spPr>
        <a:xfrm>
          <a:off x="253220" y="506190"/>
          <a:ext cx="3392424" cy="3392424"/>
        </a:xfrm>
        <a:prstGeom prst="pie">
          <a:avLst>
            <a:gd name="adj1" fmla="val 9000000"/>
            <a:gd name="adj2" fmla="val 1620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dirty="0" smtClean="0">
              <a:effectLst>
                <a:outerShdw blurRad="38100" dist="38100" dir="2700000" algn="tl">
                  <a:srgbClr val="000000">
                    <a:alpha val="43137"/>
                  </a:srgbClr>
                </a:outerShdw>
              </a:effectLst>
              <a:latin typeface="Calibri" pitchFamily="34" charset="0"/>
            </a:rPr>
            <a:t>Descriptive Scheme</a:t>
          </a:r>
          <a:endParaRPr lang="en-US" sz="1900" b="1" kern="1200" dirty="0">
            <a:latin typeface="Calibri" pitchFamily="34" charset="0"/>
          </a:endParaRPr>
        </a:p>
      </dsp:txBody>
      <dsp:txXfrm>
        <a:off x="646175" y="1225061"/>
        <a:ext cx="1211580" cy="1009650"/>
      </dsp:txXfrm>
    </dsp:sp>
    <dsp:sp modelId="{E4009A56-E533-41AA-B422-1D41B8377D51}">
      <dsp:nvSpPr>
        <dsp:cNvPr id="0" name=""/>
        <dsp:cNvSpPr/>
      </dsp:nvSpPr>
      <dsp:spPr>
        <a:xfrm>
          <a:off x="183228" y="296183"/>
          <a:ext cx="3812438" cy="3812438"/>
        </a:xfrm>
        <a:prstGeom prst="circularArrow">
          <a:avLst>
            <a:gd name="adj1" fmla="val 5085"/>
            <a:gd name="adj2" fmla="val 327528"/>
            <a:gd name="adj3" fmla="val 1472472"/>
            <a:gd name="adj4" fmla="val 16199432"/>
            <a:gd name="adj5" fmla="val 5932"/>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371F3E9-FF8B-4EC8-AA9D-63CFE707EB6E}">
      <dsp:nvSpPr>
        <dsp:cNvPr id="0" name=""/>
        <dsp:cNvSpPr/>
      </dsp:nvSpPr>
      <dsp:spPr>
        <a:xfrm>
          <a:off x="113080" y="417126"/>
          <a:ext cx="3812438" cy="3812438"/>
        </a:xfrm>
        <a:prstGeom prst="circularArrow">
          <a:avLst>
            <a:gd name="adj1" fmla="val 5085"/>
            <a:gd name="adj2" fmla="val 327528"/>
            <a:gd name="adj3" fmla="val 8671970"/>
            <a:gd name="adj4" fmla="val 1800502"/>
            <a:gd name="adj5" fmla="val 5932"/>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9AA2A22-3537-4263-ACB2-5E6E91EBF6F0}">
      <dsp:nvSpPr>
        <dsp:cNvPr id="0" name=""/>
        <dsp:cNvSpPr/>
      </dsp:nvSpPr>
      <dsp:spPr>
        <a:xfrm>
          <a:off x="42933" y="296183"/>
          <a:ext cx="3812438" cy="3812438"/>
        </a:xfrm>
        <a:prstGeom prst="circularArrow">
          <a:avLst>
            <a:gd name="adj1" fmla="val 5085"/>
            <a:gd name="adj2" fmla="val 327528"/>
            <a:gd name="adj3" fmla="val 15873039"/>
            <a:gd name="adj4" fmla="val 9000000"/>
            <a:gd name="adj5" fmla="val 5932"/>
          </a:avLst>
        </a:prstGeom>
        <a:gradFill rotWithShape="0">
          <a:gsLst>
            <a:gs pos="0">
              <a:schemeClr val="dk2">
                <a:tint val="60000"/>
                <a:hueOff val="0"/>
                <a:satOff val="0"/>
                <a:lumOff val="0"/>
                <a:alphaOff val="0"/>
                <a:shade val="51000"/>
                <a:satMod val="130000"/>
              </a:schemeClr>
            </a:gs>
            <a:gs pos="80000">
              <a:schemeClr val="dk2">
                <a:tint val="60000"/>
                <a:hueOff val="0"/>
                <a:satOff val="0"/>
                <a:lumOff val="0"/>
                <a:alphaOff val="0"/>
                <a:shade val="93000"/>
                <a:satMod val="130000"/>
              </a:schemeClr>
            </a:gs>
            <a:gs pos="100000">
              <a:schemeClr val="dk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6D74A-32E9-49C2-B7F0-9CF19F2588FD}">
      <dsp:nvSpPr>
        <dsp:cNvPr id="0" name=""/>
        <dsp:cNvSpPr/>
      </dsp:nvSpPr>
      <dsp:spPr>
        <a:xfrm>
          <a:off x="1232584" y="0"/>
          <a:ext cx="4525962" cy="4525962"/>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2823DD-1523-4C05-9119-6B258ED5B424}">
      <dsp:nvSpPr>
        <dsp:cNvPr id="0" name=""/>
        <dsp:cNvSpPr/>
      </dsp:nvSpPr>
      <dsp:spPr>
        <a:xfrm>
          <a:off x="3460380" y="554965"/>
          <a:ext cx="4061023"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altLang="en-US" sz="2400" b="1" kern="1200" dirty="0" smtClean="0"/>
            <a:t>C2: Full proficiency</a:t>
          </a:r>
          <a:endParaRPr lang="en-US" sz="2400" b="1" kern="1200" dirty="0"/>
        </a:p>
      </dsp:txBody>
      <dsp:txXfrm>
        <a:off x="3486530" y="581115"/>
        <a:ext cx="4008723" cy="483390"/>
      </dsp:txXfrm>
    </dsp:sp>
    <dsp:sp modelId="{7FE5CCBB-98C9-470A-9D1F-EB37CE8C1FE6}">
      <dsp:nvSpPr>
        <dsp:cNvPr id="0" name=""/>
        <dsp:cNvSpPr/>
      </dsp:nvSpPr>
      <dsp:spPr>
        <a:xfrm>
          <a:off x="3460380" y="1157616"/>
          <a:ext cx="4061023"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altLang="en-US" sz="2400" b="1" kern="1200" dirty="0" smtClean="0"/>
            <a:t>C1: Advanced proficiency</a:t>
          </a:r>
          <a:endParaRPr lang="en-US" sz="2400" b="1" kern="1200" dirty="0"/>
        </a:p>
      </dsp:txBody>
      <dsp:txXfrm>
        <a:off x="3486530" y="1183766"/>
        <a:ext cx="4008723" cy="483390"/>
      </dsp:txXfrm>
    </dsp:sp>
    <dsp:sp modelId="{0012C4EA-C1AA-4CB0-8F19-BAAA465CA081}">
      <dsp:nvSpPr>
        <dsp:cNvPr id="0" name=""/>
        <dsp:cNvSpPr/>
      </dsp:nvSpPr>
      <dsp:spPr>
        <a:xfrm>
          <a:off x="3460380" y="1760268"/>
          <a:ext cx="4061023"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altLang="en-US" sz="2400" b="1" kern="1200" dirty="0" smtClean="0"/>
            <a:t>B2: Vantage specification </a:t>
          </a:r>
          <a:endParaRPr lang="en-US" sz="2400" b="1" kern="1200" dirty="0"/>
        </a:p>
      </dsp:txBody>
      <dsp:txXfrm>
        <a:off x="3486530" y="1786418"/>
        <a:ext cx="4008723" cy="483390"/>
      </dsp:txXfrm>
    </dsp:sp>
    <dsp:sp modelId="{BC89C2C1-AE21-4A82-8902-65C7B8A5CF6A}">
      <dsp:nvSpPr>
        <dsp:cNvPr id="0" name=""/>
        <dsp:cNvSpPr/>
      </dsp:nvSpPr>
      <dsp:spPr>
        <a:xfrm>
          <a:off x="3460380" y="2362919"/>
          <a:ext cx="4061023"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altLang="en-US" sz="2400" b="1" kern="1200" dirty="0" smtClean="0"/>
            <a:t>B1: Threshold specification</a:t>
          </a:r>
          <a:endParaRPr lang="en-US" sz="2400" b="1" kern="1200" dirty="0"/>
        </a:p>
      </dsp:txBody>
      <dsp:txXfrm>
        <a:off x="3486530" y="2389069"/>
        <a:ext cx="4008723" cy="483390"/>
      </dsp:txXfrm>
    </dsp:sp>
    <dsp:sp modelId="{E53C3178-5857-48EE-8DE8-A62359B0DC68}">
      <dsp:nvSpPr>
        <dsp:cNvPr id="0" name=""/>
        <dsp:cNvSpPr/>
      </dsp:nvSpPr>
      <dsp:spPr>
        <a:xfrm>
          <a:off x="3460380" y="2965570"/>
          <a:ext cx="4061023"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altLang="en-US" sz="2400" b="1" kern="1200" smtClean="0"/>
            <a:t>A2: Waystage specification </a:t>
          </a:r>
          <a:endParaRPr lang="en-US" sz="2400" b="1" kern="1200" dirty="0"/>
        </a:p>
      </dsp:txBody>
      <dsp:txXfrm>
        <a:off x="3486530" y="2991720"/>
        <a:ext cx="4008723" cy="483390"/>
      </dsp:txXfrm>
    </dsp:sp>
    <dsp:sp modelId="{FCC3CA06-2FF5-413C-9B46-A1DA81D0E04C}">
      <dsp:nvSpPr>
        <dsp:cNvPr id="0" name=""/>
        <dsp:cNvSpPr/>
      </dsp:nvSpPr>
      <dsp:spPr>
        <a:xfrm>
          <a:off x="3460380" y="3568221"/>
          <a:ext cx="4061023" cy="53569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altLang="en-US" sz="2400" b="1" kern="1200" dirty="0" smtClean="0"/>
            <a:t>A1: Formulaic proficiency</a:t>
          </a:r>
          <a:endParaRPr lang="en-US" sz="2400" b="1" kern="1200" dirty="0"/>
        </a:p>
      </dsp:txBody>
      <dsp:txXfrm>
        <a:off x="3486530" y="3594371"/>
        <a:ext cx="4008723" cy="483390"/>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BB85EA-4080-47C1-9490-42946AD4F5A1}" type="slidenum">
              <a:rPr lang="el-GR" smtClean="0"/>
              <a:pPr fontAlgn="base">
                <a:spcBef>
                  <a:spcPct val="0"/>
                </a:spcBef>
                <a:spcAft>
                  <a:spcPct val="0"/>
                </a:spcAft>
                <a:defRPr/>
              </a:pPr>
              <a:t>5</a:t>
            </a:fld>
            <a:endParaRPr lang="el-GR" smtClean="0"/>
          </a:p>
        </p:txBody>
      </p:sp>
    </p:spTree>
    <p:extLst>
      <p:ext uri="{BB962C8B-B14F-4D97-AF65-F5344CB8AC3E}">
        <p14:creationId xmlns:p14="http://schemas.microsoft.com/office/powerpoint/2010/main" val="659330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BB85EA-4080-47C1-9490-42946AD4F5A1}" type="slidenum">
              <a:rPr lang="el-GR" smtClean="0"/>
              <a:pPr fontAlgn="base">
                <a:spcBef>
                  <a:spcPct val="0"/>
                </a:spcBef>
                <a:spcAft>
                  <a:spcPct val="0"/>
                </a:spcAft>
                <a:defRPr/>
              </a:pPr>
              <a:t>6</a:t>
            </a:fld>
            <a:endParaRPr lang="el-GR" smtClean="0"/>
          </a:p>
        </p:txBody>
      </p:sp>
    </p:spTree>
    <p:extLst>
      <p:ext uri="{BB962C8B-B14F-4D97-AF65-F5344CB8AC3E}">
        <p14:creationId xmlns:p14="http://schemas.microsoft.com/office/powerpoint/2010/main" val="1234700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23</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24</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25</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26</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27</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28</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kern="1200" dirty="0" smtClean="0">
                <a:solidFill>
                  <a:srgbClr val="5075BC"/>
                </a:solidFill>
                <a:latin typeface="+mn-lt"/>
                <a:ea typeface="+mn-ea"/>
                <a:cs typeface="+mn-cs"/>
              </a:rPr>
              <a:t>The Common European Framework of Reference for Languages</a:t>
            </a:r>
            <a:endParaRPr lang="en-GB" sz="1000" kern="1000" baseline="0" dirty="0" smtClean="0">
              <a:solidFill>
                <a:srgbClr val="5075BC"/>
              </a:solidFill>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opencourses.uoa.gr/courses/ENL13/"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European Perspectives in Language Teaching, Learning, Assessment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a:solidFill>
                  <a:srgbClr val="5075BC"/>
                </a:solidFill>
                <a:latin typeface="+mj-lt"/>
                <a:ea typeface="+mj-ea"/>
                <a:cs typeface="+mj-cs"/>
              </a:rPr>
              <a:t>The Common European Framework of Reference for Languages: Uses and users</a:t>
            </a:r>
          </a:p>
          <a:p>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dirty="0" smtClean="0"/>
              <a:t>Communicative competences (1/2) </a:t>
            </a:r>
            <a:endParaRPr lang="en-GB" dirty="0"/>
          </a:p>
        </p:txBody>
      </p:sp>
      <p:sp>
        <p:nvSpPr>
          <p:cNvPr id="3" name="Content Placeholder 2"/>
          <p:cNvSpPr>
            <a:spLocks noGrp="1"/>
          </p:cNvSpPr>
          <p:nvPr>
            <p:ph idx="1"/>
          </p:nvPr>
        </p:nvSpPr>
        <p:spPr/>
        <p:txBody>
          <a:bodyPr rtlCol="0">
            <a:noAutofit/>
          </a:bodyPr>
          <a:lstStyle/>
          <a:p>
            <a:pPr marL="0" indent="0" eaLnBrk="1" fontAlgn="auto" hangingPunct="1">
              <a:spcBef>
                <a:spcPts val="600"/>
              </a:spcBef>
              <a:spcAft>
                <a:spcPts val="0"/>
              </a:spcAft>
              <a:buFont typeface="Wingdings 2" pitchFamily="18" charset="2"/>
              <a:buNone/>
              <a:defRPr/>
            </a:pPr>
            <a:r>
              <a:rPr lang="en-GB" sz="2600" dirty="0" smtClean="0"/>
              <a:t>For every one of the elements of language proficiency further sub-division, refinement, subcategories and examples are provided. Thus, for instance, communicative competence includes the following sub-competences. </a:t>
            </a:r>
          </a:p>
          <a:p>
            <a:pPr marL="461772">
              <a:spcBef>
                <a:spcPts val="600"/>
              </a:spcBef>
              <a:defRPr/>
            </a:pPr>
            <a:r>
              <a:rPr lang="en-GB" sz="2600" b="1" dirty="0" smtClean="0"/>
              <a:t>Linguistic competence</a:t>
            </a:r>
            <a:r>
              <a:rPr lang="en-GB" sz="2600" dirty="0" smtClean="0"/>
              <a:t>:</a:t>
            </a:r>
          </a:p>
          <a:p>
            <a:pPr marL="861822" lvl="1">
              <a:spcBef>
                <a:spcPts val="0"/>
              </a:spcBef>
              <a:defRPr/>
            </a:pPr>
            <a:r>
              <a:rPr lang="en-GB" sz="2600" dirty="0" smtClean="0"/>
              <a:t>Lexical competence.</a:t>
            </a:r>
          </a:p>
          <a:p>
            <a:pPr marL="861822" lvl="1">
              <a:spcBef>
                <a:spcPts val="0"/>
              </a:spcBef>
              <a:defRPr/>
            </a:pPr>
            <a:r>
              <a:rPr lang="en-GB" sz="2600" dirty="0" smtClean="0"/>
              <a:t>Grammatical competence.</a:t>
            </a:r>
          </a:p>
          <a:p>
            <a:pPr marL="861822" lvl="1">
              <a:spcBef>
                <a:spcPts val="0"/>
              </a:spcBef>
              <a:defRPr/>
            </a:pPr>
            <a:r>
              <a:rPr lang="en-GB" sz="2600" dirty="0" smtClean="0"/>
              <a:t>Semantic competence.</a:t>
            </a:r>
          </a:p>
          <a:p>
            <a:pPr marL="861822" lvl="1">
              <a:spcBef>
                <a:spcPts val="0"/>
              </a:spcBef>
              <a:defRPr/>
            </a:pPr>
            <a:r>
              <a:rPr lang="en-GB" sz="2600" dirty="0" smtClean="0"/>
              <a:t>Phonological competence.</a:t>
            </a:r>
          </a:p>
          <a:p>
            <a:pPr marL="861822" lvl="1">
              <a:spcBef>
                <a:spcPts val="0"/>
              </a:spcBef>
              <a:defRPr/>
            </a:pPr>
            <a:r>
              <a:rPr lang="en-GB" sz="2600" dirty="0" smtClean="0"/>
              <a:t>Orthographic competence.</a:t>
            </a:r>
          </a:p>
          <a:p>
            <a:pPr marL="861822" lvl="1">
              <a:spcBef>
                <a:spcPts val="0"/>
              </a:spcBef>
              <a:defRPr/>
            </a:pPr>
            <a:r>
              <a:rPr lang="en-GB" sz="2600" dirty="0" err="1" smtClean="0"/>
              <a:t>Orthoepic</a:t>
            </a:r>
            <a:r>
              <a:rPr lang="en-GB" sz="2600" dirty="0" smtClean="0"/>
              <a:t> competence.</a:t>
            </a:r>
          </a:p>
          <a:p>
            <a:pPr marL="438912" indent="-320040" eaLnBrk="1" fontAlgn="auto" hangingPunct="1">
              <a:spcBef>
                <a:spcPts val="0"/>
              </a:spcBef>
              <a:spcAft>
                <a:spcPts val="0"/>
              </a:spcAft>
              <a:buFont typeface="Wingdings 2"/>
              <a:buChar char=""/>
              <a:defRPr/>
            </a:pPr>
            <a:endParaRPr lang="en-GB" sz="2600" dirty="0"/>
          </a:p>
        </p:txBody>
      </p:sp>
    </p:spTree>
    <p:extLst>
      <p:ext uri="{BB962C8B-B14F-4D97-AF65-F5344CB8AC3E}">
        <p14:creationId xmlns:p14="http://schemas.microsoft.com/office/powerpoint/2010/main" val="42087496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dirty="0" smtClean="0"/>
              <a:t>Communicative competences (2/2) </a:t>
            </a:r>
            <a:endParaRPr lang="en-GB" dirty="0"/>
          </a:p>
        </p:txBody>
      </p:sp>
      <p:sp>
        <p:nvSpPr>
          <p:cNvPr id="3" name="Content Placeholder 2"/>
          <p:cNvSpPr>
            <a:spLocks noGrp="1"/>
          </p:cNvSpPr>
          <p:nvPr>
            <p:ph idx="1"/>
          </p:nvPr>
        </p:nvSpPr>
        <p:spPr/>
        <p:txBody>
          <a:bodyPr rtlCol="0">
            <a:noAutofit/>
          </a:bodyPr>
          <a:lstStyle/>
          <a:p>
            <a:pPr marL="576072" indent="-457200">
              <a:spcBef>
                <a:spcPts val="600"/>
              </a:spcBef>
              <a:defRPr/>
            </a:pPr>
            <a:r>
              <a:rPr lang="en-GB" sz="2800" b="1" dirty="0" smtClean="0"/>
              <a:t>Sociolinguistic competence:</a:t>
            </a:r>
          </a:p>
          <a:p>
            <a:pPr marL="1252538" lvl="1" indent="-457200">
              <a:spcBef>
                <a:spcPts val="0"/>
              </a:spcBef>
              <a:defRPr/>
            </a:pPr>
            <a:r>
              <a:rPr lang="en-GB" dirty="0" smtClean="0"/>
              <a:t>Linguistic markers of social relations.</a:t>
            </a:r>
          </a:p>
          <a:p>
            <a:pPr marL="1252538" lvl="1" indent="-457200">
              <a:spcBef>
                <a:spcPts val="0"/>
              </a:spcBef>
              <a:defRPr/>
            </a:pPr>
            <a:r>
              <a:rPr lang="en-GB" dirty="0" smtClean="0"/>
              <a:t>Politeness conventions.</a:t>
            </a:r>
          </a:p>
          <a:p>
            <a:pPr marL="1252538" lvl="1" indent="-457200">
              <a:spcBef>
                <a:spcPts val="0"/>
              </a:spcBef>
              <a:defRPr/>
            </a:pPr>
            <a:r>
              <a:rPr lang="en-GB" dirty="0" smtClean="0"/>
              <a:t>Expressions of folk wisdom.</a:t>
            </a:r>
          </a:p>
          <a:p>
            <a:pPr marL="1252538" lvl="1" indent="-457200">
              <a:spcBef>
                <a:spcPts val="0"/>
              </a:spcBef>
              <a:defRPr/>
            </a:pPr>
            <a:r>
              <a:rPr lang="en-GB" dirty="0" smtClean="0"/>
              <a:t>Register differences.</a:t>
            </a:r>
          </a:p>
          <a:p>
            <a:pPr marL="1252538" lvl="1" indent="-457200">
              <a:spcBef>
                <a:spcPts val="0"/>
              </a:spcBef>
              <a:defRPr/>
            </a:pPr>
            <a:r>
              <a:rPr lang="en-GB" dirty="0" smtClean="0"/>
              <a:t>Dialect –accent.</a:t>
            </a:r>
          </a:p>
          <a:p>
            <a:pPr marL="576072" indent="-457200">
              <a:spcBef>
                <a:spcPts val="600"/>
              </a:spcBef>
              <a:defRPr/>
            </a:pPr>
            <a:r>
              <a:rPr lang="en-GB" sz="2800" dirty="0" smtClean="0"/>
              <a:t> </a:t>
            </a:r>
            <a:r>
              <a:rPr lang="en-GB" sz="2800" b="1" dirty="0" smtClean="0"/>
              <a:t>Pragmatic competence:</a:t>
            </a:r>
          </a:p>
          <a:p>
            <a:pPr marL="1252538" lvl="1" indent="-457200">
              <a:spcBef>
                <a:spcPts val="0"/>
              </a:spcBef>
              <a:defRPr/>
            </a:pPr>
            <a:r>
              <a:rPr lang="en-GB" dirty="0" smtClean="0"/>
              <a:t>Discourse competence.</a:t>
            </a:r>
          </a:p>
          <a:p>
            <a:pPr marL="1252538" lvl="1" indent="-457200">
              <a:spcBef>
                <a:spcPts val="0"/>
              </a:spcBef>
              <a:defRPr/>
            </a:pPr>
            <a:r>
              <a:rPr lang="en-GB" dirty="0" smtClean="0"/>
              <a:t>Functional competence.</a:t>
            </a:r>
          </a:p>
        </p:txBody>
      </p:sp>
    </p:spTree>
    <p:extLst>
      <p:ext uri="{BB962C8B-B14F-4D97-AF65-F5344CB8AC3E}">
        <p14:creationId xmlns:p14="http://schemas.microsoft.com/office/powerpoint/2010/main" val="1347083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Features of the CEFR (1/3)</a:t>
            </a:r>
            <a:endParaRPr lang="en-GB" dirty="0"/>
          </a:p>
        </p:txBody>
      </p:sp>
      <p:sp>
        <p:nvSpPr>
          <p:cNvPr id="3" name="Content Placeholder 2"/>
          <p:cNvSpPr>
            <a:spLocks noGrp="1"/>
          </p:cNvSpPr>
          <p:nvPr>
            <p:ph idx="1"/>
          </p:nvPr>
        </p:nvSpPr>
        <p:spPr/>
        <p:txBody>
          <a:bodyPr rtlCol="0">
            <a:normAutofit/>
          </a:bodyPr>
          <a:lstStyle/>
          <a:p>
            <a:pPr marL="576072" indent="-457200">
              <a:spcBef>
                <a:spcPts val="600"/>
              </a:spcBef>
              <a:spcAft>
                <a:spcPts val="600"/>
              </a:spcAft>
              <a:defRPr/>
            </a:pPr>
            <a:r>
              <a:rPr lang="en-GB" sz="2800" dirty="0" smtClean="0"/>
              <a:t>The CEFR is a major undertaking as it tries to be as comprehensive and exhaustive as possible. </a:t>
            </a:r>
          </a:p>
          <a:p>
            <a:pPr marL="576072" indent="-457200">
              <a:spcBef>
                <a:spcPts val="600"/>
              </a:spcBef>
              <a:spcAft>
                <a:spcPts val="600"/>
              </a:spcAft>
              <a:defRPr/>
            </a:pPr>
            <a:r>
              <a:rPr lang="en-GB" sz="2800" dirty="0" smtClean="0"/>
              <a:t>It tries to describe in as much detail as possible the objectives of language learning at successive levels as well as the content of language learning. </a:t>
            </a:r>
          </a:p>
          <a:p>
            <a:pPr marL="576072" indent="-457200">
              <a:spcBef>
                <a:spcPts val="600"/>
              </a:spcBef>
              <a:spcAft>
                <a:spcPts val="600"/>
              </a:spcAft>
              <a:defRPr/>
            </a:pPr>
            <a:r>
              <a:rPr lang="en-GB" sz="2800" dirty="0" smtClean="0"/>
              <a:t>The authors compare it to a detailed map which does not prescribe your route but gives you details of the topography so you can plan your own route.</a:t>
            </a:r>
            <a:endParaRPr lang="en-GB" sz="2800" dirty="0"/>
          </a:p>
        </p:txBody>
      </p:sp>
    </p:spTree>
    <p:extLst>
      <p:ext uri="{BB962C8B-B14F-4D97-AF65-F5344CB8AC3E}">
        <p14:creationId xmlns:p14="http://schemas.microsoft.com/office/powerpoint/2010/main" val="1497046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Features of the CEFR (2/3)</a:t>
            </a:r>
            <a:endParaRPr lang="en-GB" dirty="0"/>
          </a:p>
        </p:txBody>
      </p:sp>
      <p:sp>
        <p:nvSpPr>
          <p:cNvPr id="3" name="Content Placeholder 2"/>
          <p:cNvSpPr>
            <a:spLocks noGrp="1"/>
          </p:cNvSpPr>
          <p:nvPr>
            <p:ph idx="1"/>
          </p:nvPr>
        </p:nvSpPr>
        <p:spPr/>
        <p:txBody>
          <a:bodyPr rtlCol="0">
            <a:noAutofit/>
          </a:bodyPr>
          <a:lstStyle/>
          <a:p>
            <a:pPr marL="118872" indent="0" eaLnBrk="1" fontAlgn="auto" hangingPunct="1">
              <a:spcBef>
                <a:spcPts val="600"/>
              </a:spcBef>
              <a:spcAft>
                <a:spcPts val="600"/>
              </a:spcAft>
              <a:buNone/>
              <a:defRPr/>
            </a:pPr>
            <a:r>
              <a:rPr lang="en-GB" sz="2700" dirty="0" smtClean="0"/>
              <a:t>More specifically, the CEFR sets out to be: </a:t>
            </a:r>
          </a:p>
          <a:p>
            <a:pPr marL="576072" indent="-457200">
              <a:spcBef>
                <a:spcPts val="600"/>
              </a:spcBef>
              <a:defRPr/>
            </a:pPr>
            <a:r>
              <a:rPr lang="en-GB" sz="2700" b="1" dirty="0" smtClean="0"/>
              <a:t>Comprehensive:</a:t>
            </a:r>
            <a:r>
              <a:rPr lang="en-GB" sz="2700" dirty="0" smtClean="0"/>
              <a:t> It tries to specify the full range of language knowledge, skills and use so that all users are able to describe their objectives by reference to it.</a:t>
            </a:r>
          </a:p>
          <a:p>
            <a:pPr marL="576072" indent="-457200">
              <a:spcBef>
                <a:spcPts val="600"/>
              </a:spcBef>
              <a:defRPr/>
            </a:pPr>
            <a:r>
              <a:rPr lang="en-GB" sz="2700" b="1" dirty="0" smtClean="0"/>
              <a:t>Transparent</a:t>
            </a:r>
            <a:r>
              <a:rPr lang="en-GB" sz="2700" dirty="0" smtClean="0"/>
              <a:t>: Information must be clearly formulated, explicit, available and readily comprehensible to users. </a:t>
            </a:r>
          </a:p>
          <a:p>
            <a:pPr marL="576072" indent="-457200">
              <a:spcBef>
                <a:spcPts val="600"/>
              </a:spcBef>
              <a:defRPr/>
            </a:pPr>
            <a:r>
              <a:rPr lang="en-GB" sz="2700" b="1" dirty="0" smtClean="0"/>
              <a:t>Coherent:</a:t>
            </a:r>
            <a:r>
              <a:rPr lang="en-GB" sz="2700" dirty="0" smtClean="0"/>
              <a:t> Free from internal contradictions.</a:t>
            </a:r>
            <a:endParaRPr lang="en-GB" sz="2700" dirty="0" smtClean="0"/>
          </a:p>
        </p:txBody>
      </p:sp>
    </p:spTree>
    <p:extLst>
      <p:ext uri="{BB962C8B-B14F-4D97-AF65-F5344CB8AC3E}">
        <p14:creationId xmlns:p14="http://schemas.microsoft.com/office/powerpoint/2010/main" val="3037982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Features of the CEFR (3/3)</a:t>
            </a:r>
            <a:endParaRPr lang="en-GB" dirty="0"/>
          </a:p>
        </p:txBody>
      </p:sp>
      <p:sp>
        <p:nvSpPr>
          <p:cNvPr id="3" name="Content Placeholder 2"/>
          <p:cNvSpPr>
            <a:spLocks noGrp="1"/>
          </p:cNvSpPr>
          <p:nvPr>
            <p:ph idx="1"/>
          </p:nvPr>
        </p:nvSpPr>
        <p:spPr/>
        <p:txBody>
          <a:bodyPr rtlCol="0">
            <a:noAutofit/>
          </a:bodyPr>
          <a:lstStyle/>
          <a:p>
            <a:pPr marL="576072" indent="-457200">
              <a:lnSpc>
                <a:spcPct val="110000"/>
              </a:lnSpc>
              <a:spcBef>
                <a:spcPts val="600"/>
              </a:spcBef>
              <a:defRPr/>
            </a:pPr>
            <a:r>
              <a:rPr lang="en-GB" sz="2700" b="1" dirty="0" smtClean="0"/>
              <a:t>Multi-purpose</a:t>
            </a:r>
            <a:r>
              <a:rPr lang="en-GB" sz="2700" dirty="0" smtClean="0"/>
              <a:t>: Usable for the full variety of purposes involved in the planning and provision of facilities for language learning.</a:t>
            </a:r>
            <a:endParaRPr lang="el-GR" sz="2700" dirty="0" smtClean="0"/>
          </a:p>
          <a:p>
            <a:pPr marL="576072" indent="-457200">
              <a:lnSpc>
                <a:spcPct val="110000"/>
              </a:lnSpc>
              <a:spcBef>
                <a:spcPts val="600"/>
              </a:spcBef>
              <a:defRPr/>
            </a:pPr>
            <a:r>
              <a:rPr lang="en-GB" sz="2700" b="1" dirty="0" smtClean="0"/>
              <a:t>Flexible</a:t>
            </a:r>
            <a:r>
              <a:rPr lang="en-GB" sz="2700" dirty="0" smtClean="0"/>
              <a:t>: Adapted for use in different circumstances.</a:t>
            </a:r>
            <a:endParaRPr lang="el-GR" sz="2700" dirty="0" smtClean="0"/>
          </a:p>
          <a:p>
            <a:pPr marL="576072" indent="-457200">
              <a:lnSpc>
                <a:spcPct val="110000"/>
              </a:lnSpc>
              <a:spcBef>
                <a:spcPts val="600"/>
              </a:spcBef>
              <a:defRPr/>
            </a:pPr>
            <a:r>
              <a:rPr lang="en-GB" sz="2700" b="1" dirty="0" smtClean="0"/>
              <a:t>Open:</a:t>
            </a:r>
            <a:r>
              <a:rPr lang="en-GB" sz="2700" dirty="0" smtClean="0"/>
              <a:t> Capable of further extension and refinement.</a:t>
            </a:r>
            <a:endParaRPr lang="el-GR" sz="2700" dirty="0" smtClean="0"/>
          </a:p>
          <a:p>
            <a:pPr marL="576072" indent="-457200">
              <a:lnSpc>
                <a:spcPct val="110000"/>
              </a:lnSpc>
              <a:spcBef>
                <a:spcPts val="600"/>
              </a:spcBef>
              <a:defRPr/>
            </a:pPr>
            <a:r>
              <a:rPr lang="en-GB" sz="2700" b="1" dirty="0" smtClean="0"/>
              <a:t>Non-dogmatic</a:t>
            </a:r>
            <a:r>
              <a:rPr lang="en-GB" sz="2700" dirty="0" smtClean="0"/>
              <a:t>: Not irrevocably and exclusively attached to any one of a number of competing approaches. </a:t>
            </a:r>
            <a:endParaRPr lang="el-GR" sz="2700" dirty="0" smtClean="0"/>
          </a:p>
          <a:p>
            <a:pPr marL="576072" indent="-457200">
              <a:lnSpc>
                <a:spcPct val="110000"/>
              </a:lnSpc>
              <a:spcBef>
                <a:spcPts val="600"/>
              </a:spcBef>
              <a:defRPr/>
            </a:pPr>
            <a:endParaRPr lang="el-GR" sz="2800" dirty="0" smtClean="0"/>
          </a:p>
          <a:p>
            <a:pPr marL="576072" indent="-457200">
              <a:lnSpc>
                <a:spcPct val="110000"/>
              </a:lnSpc>
              <a:spcBef>
                <a:spcPts val="600"/>
              </a:spcBef>
              <a:defRPr/>
            </a:pPr>
            <a:endParaRPr lang="el-GR" sz="2800" dirty="0"/>
          </a:p>
        </p:txBody>
      </p:sp>
    </p:spTree>
    <p:extLst>
      <p:ext uri="{BB962C8B-B14F-4D97-AF65-F5344CB8AC3E}">
        <p14:creationId xmlns:p14="http://schemas.microsoft.com/office/powerpoint/2010/main" val="1152610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sz="4000" dirty="0" smtClean="0"/>
              <a:t>Who are the intended users of the CEFR? (1/4)</a:t>
            </a:r>
            <a:endParaRPr lang="en-GB" sz="4000" dirty="0"/>
          </a:p>
        </p:txBody>
      </p:sp>
      <p:sp>
        <p:nvSpPr>
          <p:cNvPr id="3" name="Content Placeholder 2"/>
          <p:cNvSpPr>
            <a:spLocks noGrp="1"/>
          </p:cNvSpPr>
          <p:nvPr>
            <p:ph idx="1"/>
          </p:nvPr>
        </p:nvSpPr>
        <p:spPr/>
        <p:txBody>
          <a:bodyPr rtlCol="0">
            <a:noAutofit/>
          </a:bodyPr>
          <a:lstStyle/>
          <a:p>
            <a:pPr marL="576072" indent="-457200">
              <a:spcBef>
                <a:spcPts val="600"/>
              </a:spcBef>
              <a:defRPr/>
            </a:pPr>
            <a:r>
              <a:rPr lang="en-GB" b="1" dirty="0" smtClean="0"/>
              <a:t>Curriculum/course developers:</a:t>
            </a:r>
          </a:p>
          <a:p>
            <a:pPr marL="976122" lvl="1" indent="-457200">
              <a:spcBef>
                <a:spcPts val="600"/>
              </a:spcBef>
              <a:defRPr/>
            </a:pPr>
            <a:r>
              <a:rPr lang="en-GB" sz="3000" dirty="0" smtClean="0"/>
              <a:t>By helping them to decide on the objectives for language learning.</a:t>
            </a:r>
          </a:p>
          <a:p>
            <a:pPr marL="976122" lvl="1" indent="-457200">
              <a:spcBef>
                <a:spcPts val="600"/>
              </a:spcBef>
              <a:defRPr/>
            </a:pPr>
            <a:r>
              <a:rPr lang="en-GB" sz="3000" dirty="0" smtClean="0"/>
              <a:t>By helping decide on the content of language learning programmes.</a:t>
            </a:r>
            <a:endParaRPr lang="en-GB" sz="3000" dirty="0" smtClean="0"/>
          </a:p>
        </p:txBody>
      </p:sp>
    </p:spTree>
    <p:extLst>
      <p:ext uri="{BB962C8B-B14F-4D97-AF65-F5344CB8AC3E}">
        <p14:creationId xmlns:p14="http://schemas.microsoft.com/office/powerpoint/2010/main" val="2481935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sz="4000" dirty="0" smtClean="0"/>
              <a:t>Who are the intended users of the CEFR? (2/4)</a:t>
            </a:r>
            <a:endParaRPr lang="en-GB" sz="4000" dirty="0"/>
          </a:p>
        </p:txBody>
      </p:sp>
      <p:sp>
        <p:nvSpPr>
          <p:cNvPr id="3" name="Content Placeholder 2"/>
          <p:cNvSpPr>
            <a:spLocks noGrp="1"/>
          </p:cNvSpPr>
          <p:nvPr>
            <p:ph idx="1"/>
          </p:nvPr>
        </p:nvSpPr>
        <p:spPr/>
        <p:txBody>
          <a:bodyPr rtlCol="0">
            <a:noAutofit/>
          </a:bodyPr>
          <a:lstStyle/>
          <a:p>
            <a:pPr marL="576072" indent="-457200">
              <a:spcBef>
                <a:spcPts val="600"/>
              </a:spcBef>
              <a:spcAft>
                <a:spcPts val="600"/>
              </a:spcAft>
              <a:defRPr/>
            </a:pPr>
            <a:r>
              <a:rPr lang="en-GB" b="1" dirty="0" smtClean="0"/>
              <a:t>Test developers and Language Certification boards:</a:t>
            </a:r>
          </a:p>
          <a:p>
            <a:pPr marL="976122" lvl="1" indent="-457200">
              <a:spcBef>
                <a:spcPts val="600"/>
              </a:spcBef>
              <a:spcAft>
                <a:spcPts val="600"/>
              </a:spcAft>
              <a:defRPr/>
            </a:pPr>
            <a:r>
              <a:rPr lang="en-GB" sz="3000" dirty="0" smtClean="0"/>
              <a:t>By helping decide on their assessment criteria.</a:t>
            </a:r>
          </a:p>
          <a:p>
            <a:pPr marL="976122" lvl="1" indent="-457200">
              <a:spcBef>
                <a:spcPts val="600"/>
              </a:spcBef>
              <a:spcAft>
                <a:spcPts val="600"/>
              </a:spcAft>
              <a:defRPr/>
            </a:pPr>
            <a:r>
              <a:rPr lang="en-GB" sz="3000" dirty="0" smtClean="0"/>
              <a:t>By helping them decide on the content of their exams.</a:t>
            </a:r>
            <a:endParaRPr lang="en-GB" sz="3000" dirty="0" smtClean="0"/>
          </a:p>
        </p:txBody>
      </p:sp>
    </p:spTree>
    <p:extLst>
      <p:ext uri="{BB962C8B-B14F-4D97-AF65-F5344CB8AC3E}">
        <p14:creationId xmlns:p14="http://schemas.microsoft.com/office/powerpoint/2010/main" val="2097151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sz="4000" dirty="0" smtClean="0"/>
              <a:t>Who are the intended users of the CEFR? (3/4)</a:t>
            </a:r>
            <a:endParaRPr lang="en-GB" sz="4000" dirty="0"/>
          </a:p>
        </p:txBody>
      </p:sp>
      <p:sp>
        <p:nvSpPr>
          <p:cNvPr id="3" name="Content Placeholder 2"/>
          <p:cNvSpPr>
            <a:spLocks noGrp="1"/>
          </p:cNvSpPr>
          <p:nvPr>
            <p:ph idx="1"/>
          </p:nvPr>
        </p:nvSpPr>
        <p:spPr/>
        <p:txBody>
          <a:bodyPr rtlCol="0">
            <a:noAutofit/>
          </a:bodyPr>
          <a:lstStyle/>
          <a:p>
            <a:pPr marL="576072" indent="-457200">
              <a:spcBef>
                <a:spcPts val="600"/>
              </a:spcBef>
              <a:spcAft>
                <a:spcPts val="600"/>
              </a:spcAft>
              <a:defRPr/>
            </a:pPr>
            <a:r>
              <a:rPr lang="en-GB" b="1" dirty="0" smtClean="0"/>
              <a:t>Learners (through the self-assessment scale):</a:t>
            </a:r>
          </a:p>
          <a:p>
            <a:pPr marL="976122" lvl="1" indent="-457200">
              <a:spcBef>
                <a:spcPts val="600"/>
              </a:spcBef>
              <a:spcAft>
                <a:spcPts val="600"/>
              </a:spcAft>
              <a:defRPr/>
            </a:pPr>
            <a:r>
              <a:rPr lang="en-GB" sz="3000" dirty="0" smtClean="0"/>
              <a:t>By helping them identify their present state of knowledge.</a:t>
            </a:r>
          </a:p>
          <a:p>
            <a:pPr marL="976122" lvl="1" indent="-457200">
              <a:spcBef>
                <a:spcPts val="600"/>
              </a:spcBef>
              <a:spcAft>
                <a:spcPts val="600"/>
              </a:spcAft>
              <a:defRPr/>
            </a:pPr>
            <a:r>
              <a:rPr lang="en-GB" sz="3000" dirty="0" smtClean="0"/>
              <a:t>By helping them set worthwhile and feasible objectives encouraging thus self assessment and learner autonomy.</a:t>
            </a:r>
            <a:endParaRPr lang="en-GB" sz="3000" dirty="0" smtClean="0"/>
          </a:p>
        </p:txBody>
      </p:sp>
    </p:spTree>
    <p:extLst>
      <p:ext uri="{BB962C8B-B14F-4D97-AF65-F5344CB8AC3E}">
        <p14:creationId xmlns:p14="http://schemas.microsoft.com/office/powerpoint/2010/main" val="1347961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sz="4000" dirty="0" smtClean="0"/>
              <a:t>Who are the intended users of the CEFR? (4/4)</a:t>
            </a:r>
            <a:endParaRPr lang="en-GB" sz="4000" dirty="0"/>
          </a:p>
        </p:txBody>
      </p:sp>
      <p:sp>
        <p:nvSpPr>
          <p:cNvPr id="3" name="Content Placeholder 2"/>
          <p:cNvSpPr>
            <a:spLocks noGrp="1"/>
          </p:cNvSpPr>
          <p:nvPr>
            <p:ph idx="1"/>
          </p:nvPr>
        </p:nvSpPr>
        <p:spPr/>
        <p:txBody>
          <a:bodyPr rtlCol="0">
            <a:noAutofit/>
          </a:bodyPr>
          <a:lstStyle/>
          <a:p>
            <a:pPr marL="576072" indent="-457200">
              <a:spcBef>
                <a:spcPts val="600"/>
              </a:spcBef>
              <a:spcAft>
                <a:spcPts val="600"/>
              </a:spcAft>
              <a:defRPr/>
            </a:pPr>
            <a:r>
              <a:rPr lang="en-GB" b="1" dirty="0" smtClean="0"/>
              <a:t>Textbook writers and materials developers:</a:t>
            </a:r>
          </a:p>
          <a:p>
            <a:pPr marL="976122" lvl="1" indent="-457200">
              <a:spcBef>
                <a:spcPts val="600"/>
              </a:spcBef>
              <a:spcAft>
                <a:spcPts val="600"/>
              </a:spcAft>
              <a:defRPr/>
            </a:pPr>
            <a:r>
              <a:rPr lang="en-GB" sz="3000" dirty="0" smtClean="0"/>
              <a:t>By helping them to decide on the types of texts and tasks that need to be included in materials.</a:t>
            </a:r>
          </a:p>
          <a:p>
            <a:pPr marL="438912" indent="-320040" eaLnBrk="1" fontAlgn="auto" hangingPunct="1">
              <a:spcBef>
                <a:spcPts val="0"/>
              </a:spcBef>
              <a:spcAft>
                <a:spcPts val="0"/>
              </a:spcAft>
              <a:buFont typeface="Wingdings 2"/>
              <a:buChar char=""/>
              <a:defRPr/>
            </a:pPr>
            <a:endParaRPr lang="en-GB" dirty="0"/>
          </a:p>
        </p:txBody>
      </p:sp>
    </p:spTree>
    <p:extLst>
      <p:ext uri="{BB962C8B-B14F-4D97-AF65-F5344CB8AC3E}">
        <p14:creationId xmlns:p14="http://schemas.microsoft.com/office/powerpoint/2010/main" val="3705044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Problems with the CEFR (1/4)</a:t>
            </a:r>
            <a:endParaRPr lang="en-GB" dirty="0"/>
          </a:p>
        </p:txBody>
      </p:sp>
      <p:sp>
        <p:nvSpPr>
          <p:cNvPr id="18435" name="Content Placeholder 2"/>
          <p:cNvSpPr>
            <a:spLocks noGrp="1"/>
          </p:cNvSpPr>
          <p:nvPr>
            <p:ph idx="1"/>
          </p:nvPr>
        </p:nvSpPr>
        <p:spPr/>
        <p:txBody>
          <a:bodyPr>
            <a:noAutofit/>
          </a:bodyPr>
          <a:lstStyle/>
          <a:p>
            <a:pPr eaLnBrk="1" hangingPunct="1"/>
            <a:r>
              <a:rPr lang="en-GB" altLang="en-US" sz="3000" dirty="0" smtClean="0"/>
              <a:t>It is not a reader friendly document: Its layout is dense, its language is ponderous and very rigid and dry (</a:t>
            </a:r>
            <a:r>
              <a:rPr lang="en-GB" altLang="en-US" sz="3000" dirty="0" err="1" smtClean="0"/>
              <a:t>Eurospeak</a:t>
            </a:r>
            <a:r>
              <a:rPr lang="en-GB" altLang="en-US" sz="3000" dirty="0" smtClean="0"/>
              <a:t>).</a:t>
            </a:r>
          </a:p>
          <a:p>
            <a:pPr eaLnBrk="1" hangingPunct="1"/>
            <a:r>
              <a:rPr lang="en-GB" altLang="en-US" sz="3000" dirty="0" smtClean="0"/>
              <a:t>Specialist terminology is used throughout which is not necessarily compatible with terminology found in the mainstream applied linguistics literature.</a:t>
            </a:r>
          </a:p>
          <a:p>
            <a:pPr eaLnBrk="1" hangingPunct="1"/>
            <a:r>
              <a:rPr lang="en-GB" altLang="en-US" sz="3000" dirty="0" smtClean="0"/>
              <a:t>For its comprehension the document requires knowledge of applied linguistics.</a:t>
            </a:r>
            <a:endParaRPr lang="en-GB" altLang="en-US" sz="3000" dirty="0" smtClean="0"/>
          </a:p>
        </p:txBody>
      </p:sp>
    </p:spTree>
    <p:extLst>
      <p:ext uri="{BB962C8B-B14F-4D97-AF65-F5344CB8AC3E}">
        <p14:creationId xmlns:p14="http://schemas.microsoft.com/office/powerpoint/2010/main" val="3895327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Background</a:t>
            </a:r>
            <a:endParaRPr lang="en-GB" dirty="0"/>
          </a:p>
        </p:txBody>
      </p:sp>
      <p:sp>
        <p:nvSpPr>
          <p:cNvPr id="9219" name="Content Placeholder 2"/>
          <p:cNvSpPr>
            <a:spLocks noGrp="1"/>
          </p:cNvSpPr>
          <p:nvPr>
            <p:ph idx="1"/>
          </p:nvPr>
        </p:nvSpPr>
        <p:spPr/>
        <p:txBody>
          <a:bodyPr>
            <a:noAutofit/>
          </a:bodyPr>
          <a:lstStyle/>
          <a:p>
            <a:pPr>
              <a:spcBef>
                <a:spcPts val="600"/>
              </a:spcBef>
            </a:pPr>
            <a:r>
              <a:rPr lang="en-GB" altLang="en-US" sz="2600" dirty="0" smtClean="0"/>
              <a:t>The Common European Framework of Reference for Languages (CEFR) is the culmination of work on modern language teaching and learning which in essence began in the 1950´s. </a:t>
            </a:r>
          </a:p>
          <a:p>
            <a:pPr eaLnBrk="1" hangingPunct="1">
              <a:spcBef>
                <a:spcPts val="600"/>
              </a:spcBef>
            </a:pPr>
            <a:r>
              <a:rPr lang="en-GB" altLang="en-US" sz="2600" dirty="0" smtClean="0"/>
              <a:t>It serves one of the aims of the Council of Europe which is to achieve greater unity among its members by the adoption of common action in the cultural and educational fields. </a:t>
            </a:r>
          </a:p>
          <a:p>
            <a:pPr eaLnBrk="1" hangingPunct="1">
              <a:spcBef>
                <a:spcPts val="600"/>
              </a:spcBef>
            </a:pPr>
            <a:r>
              <a:rPr lang="en-GB" altLang="en-US" sz="2600" dirty="0" smtClean="0"/>
              <a:t>It represents a means of developing language teaching in Europe by identifying the objectives and standards of achievement of learners in different national contexts.</a:t>
            </a:r>
            <a:endParaRPr lang="en-GB" altLang="en-US" sz="2600" dirty="0" smtClean="0"/>
          </a:p>
        </p:txBody>
      </p:sp>
    </p:spTree>
    <p:extLst>
      <p:ext uri="{BB962C8B-B14F-4D97-AF65-F5344CB8AC3E}">
        <p14:creationId xmlns:p14="http://schemas.microsoft.com/office/powerpoint/2010/main" val="31206095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Problems with the CEFR (2/4)</a:t>
            </a:r>
            <a:endParaRPr lang="en-GB" dirty="0"/>
          </a:p>
        </p:txBody>
      </p:sp>
      <p:sp>
        <p:nvSpPr>
          <p:cNvPr id="18435" name="Content Placeholder 2"/>
          <p:cNvSpPr>
            <a:spLocks noGrp="1"/>
          </p:cNvSpPr>
          <p:nvPr>
            <p:ph idx="1"/>
          </p:nvPr>
        </p:nvSpPr>
        <p:spPr/>
        <p:txBody>
          <a:bodyPr>
            <a:noAutofit/>
          </a:bodyPr>
          <a:lstStyle/>
          <a:p>
            <a:pPr eaLnBrk="1" hangingPunct="1"/>
            <a:r>
              <a:rPr lang="en-GB" altLang="en-US" sz="3000" dirty="0" smtClean="0"/>
              <a:t>It abounds in typologies and lists whose relationship is not always clear.</a:t>
            </a:r>
          </a:p>
          <a:p>
            <a:pPr eaLnBrk="1" hangingPunct="1"/>
            <a:r>
              <a:rPr lang="en-GB" altLang="en-US" sz="3000" dirty="0" smtClean="0"/>
              <a:t>The list of self-assessment descriptors refers to a reality closely linked to the world of business, travel, academic work (</a:t>
            </a:r>
            <a:r>
              <a:rPr lang="en-GB" altLang="en-US" sz="3000" dirty="0" err="1" smtClean="0"/>
              <a:t>e.g.booking</a:t>
            </a:r>
            <a:r>
              <a:rPr lang="en-GB" altLang="en-US" sz="3000" dirty="0" smtClean="0"/>
              <a:t> hotels, writing reports) and not to the reality of the average teenage classroom learner.</a:t>
            </a:r>
            <a:endParaRPr lang="en-GB" altLang="en-US" sz="3000" dirty="0" smtClean="0"/>
          </a:p>
        </p:txBody>
      </p:sp>
    </p:spTree>
    <p:extLst>
      <p:ext uri="{BB962C8B-B14F-4D97-AF65-F5344CB8AC3E}">
        <p14:creationId xmlns:p14="http://schemas.microsoft.com/office/powerpoint/2010/main" val="29502535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Problems with the CEFR (3/4)</a:t>
            </a:r>
            <a:endParaRPr lang="en-GB" dirty="0"/>
          </a:p>
        </p:txBody>
      </p:sp>
      <p:sp>
        <p:nvSpPr>
          <p:cNvPr id="19459" name="Content Placeholder 2"/>
          <p:cNvSpPr>
            <a:spLocks noGrp="1"/>
          </p:cNvSpPr>
          <p:nvPr>
            <p:ph idx="1"/>
          </p:nvPr>
        </p:nvSpPr>
        <p:spPr/>
        <p:txBody>
          <a:bodyPr>
            <a:noAutofit/>
          </a:bodyPr>
          <a:lstStyle/>
          <a:p>
            <a:pPr eaLnBrk="1" hangingPunct="1"/>
            <a:r>
              <a:rPr lang="en-GB" altLang="en-US" sz="2600" dirty="0" smtClean="0"/>
              <a:t>In terms of speaking (which is given particular emphasis), the descriptors tend to assume a learner who interacts with a native speaker or a user of a higher level of proficiency (likely in the real world but not in the classroom)</a:t>
            </a:r>
          </a:p>
          <a:p>
            <a:pPr eaLnBrk="1" hangingPunct="1"/>
            <a:r>
              <a:rPr lang="en-GB" altLang="en-US" sz="2600" dirty="0" smtClean="0"/>
              <a:t>The CEFR does not recommend any specific approach to learning and teaching languages. It is not based or does not promote any specific methodology. It presents options to teachers so that they can make informed choices according to their learner needs and features of their context. </a:t>
            </a:r>
            <a:endParaRPr lang="en-GB" altLang="en-US" sz="2600" dirty="0" smtClean="0"/>
          </a:p>
        </p:txBody>
      </p:sp>
    </p:spTree>
    <p:extLst>
      <p:ext uri="{BB962C8B-B14F-4D97-AF65-F5344CB8AC3E}">
        <p14:creationId xmlns:p14="http://schemas.microsoft.com/office/powerpoint/2010/main" val="26001820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Problems with the CEFR (4/4)</a:t>
            </a:r>
            <a:endParaRPr lang="en-GB" dirty="0"/>
          </a:p>
        </p:txBody>
      </p:sp>
      <p:sp>
        <p:nvSpPr>
          <p:cNvPr id="19459" name="Content Placeholder 2"/>
          <p:cNvSpPr>
            <a:spLocks noGrp="1"/>
          </p:cNvSpPr>
          <p:nvPr>
            <p:ph idx="1"/>
          </p:nvPr>
        </p:nvSpPr>
        <p:spPr/>
        <p:txBody>
          <a:bodyPr>
            <a:noAutofit/>
          </a:bodyPr>
          <a:lstStyle/>
          <a:p>
            <a:pPr eaLnBrk="1" hangingPunct="1"/>
            <a:r>
              <a:rPr lang="en-GB" altLang="en-US" sz="2800" dirty="0" smtClean="0"/>
              <a:t>The CEFR specifies in detail what you need to develop in your students in order to make them effective users of the language; it does not, however, specify how you can achieve this. Instead in chapter 6 the authors provide lists of options that teachers may choose from in order to achieve their objectives. </a:t>
            </a:r>
          </a:p>
        </p:txBody>
      </p:sp>
    </p:spTree>
    <p:extLst>
      <p:ext uri="{BB962C8B-B14F-4D97-AF65-F5344CB8AC3E}">
        <p14:creationId xmlns:p14="http://schemas.microsoft.com/office/powerpoint/2010/main" val="2656906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smtClean="0"/>
              <a:t>Bessie </a:t>
            </a:r>
            <a:r>
              <a:rPr lang="en-GB" sz="2000" dirty="0" err="1" smtClean="0"/>
              <a:t>Dendrinos</a:t>
            </a:r>
            <a:r>
              <a:rPr lang="en-GB" altLang="el-GR" sz="2000" dirty="0" smtClean="0"/>
              <a:t>. </a:t>
            </a:r>
            <a:r>
              <a:rPr lang="en-GB" sz="2000" dirty="0" smtClean="0"/>
              <a:t>Bessie </a:t>
            </a:r>
            <a:r>
              <a:rPr lang="en-GB" sz="2000" dirty="0" err="1" smtClean="0"/>
              <a:t>Dendrinos</a:t>
            </a:r>
            <a:r>
              <a:rPr lang="en-GB" altLang="el-GR" sz="2000" dirty="0" smtClean="0"/>
              <a:t>. </a:t>
            </a:r>
            <a:r>
              <a:rPr lang="en-US" altLang="el-GR" sz="2000" dirty="0" smtClean="0"/>
              <a:t>“</a:t>
            </a:r>
            <a:r>
              <a:rPr lang="en-GB" altLang="el-GR" sz="2000" dirty="0"/>
              <a:t>European Perspectives in Language Teaching, Learning, Assessment. The Common European Framework of Reference for Languages: Uses and </a:t>
            </a:r>
            <a:r>
              <a:rPr lang="en-GB" altLang="el-GR" sz="2000" dirty="0" smtClean="0"/>
              <a:t>users”. Edition: 1.0. Athens 2015. </a:t>
            </a:r>
            <a:r>
              <a:rPr lang="en-GB" altLang="el-GR" sz="2000" dirty="0"/>
              <a:t>Available at: </a:t>
            </a:r>
            <a:r>
              <a:rPr lang="en-GB" altLang="el-GR" sz="2000" dirty="0">
                <a:hlinkClick r:id="rId4" tooltip="European Perspectives in Language Teaching, Learning, Assessment Online Courses"/>
              </a:rPr>
              <a:t>http://opencourses.uoa.gr/courses/ENL13</a:t>
            </a:r>
            <a:r>
              <a:rPr lang="en-GB" altLang="el-GR" sz="2000" dirty="0" smtClean="0">
                <a:hlinkClick r:id="rId4"/>
              </a:rPr>
              <a:t>/</a:t>
            </a:r>
            <a:r>
              <a:rPr lang="en-GB" altLang="el-GR" sz="2000" dirty="0" smtClean="0"/>
              <a:t>.</a:t>
            </a:r>
            <a:endParaRPr lang="en-GB" altLang="el-GR" sz="2000" dirty="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a:t>
            </a:r>
            <a:r>
              <a:rPr lang="en-GB" dirty="0" smtClean="0">
                <a:solidFill>
                  <a:schemeClr val="accent1">
                    <a:satMod val="150000"/>
                  </a:schemeClr>
                </a:solidFill>
              </a:rPr>
              <a:t> </a:t>
            </a:r>
            <a:r>
              <a:rPr lang="en-GB" dirty="0" smtClean="0"/>
              <a:t>CEFR? (1/2)</a:t>
            </a:r>
            <a:endParaRPr lang="en-GB" dirty="0"/>
          </a:p>
        </p:txBody>
      </p:sp>
      <p:sp>
        <p:nvSpPr>
          <p:cNvPr id="3" name="Content Placeholder 2"/>
          <p:cNvSpPr>
            <a:spLocks noGrp="1"/>
          </p:cNvSpPr>
          <p:nvPr>
            <p:ph idx="1"/>
          </p:nvPr>
        </p:nvSpPr>
        <p:spPr/>
        <p:txBody>
          <a:bodyPr>
            <a:noAutofit/>
          </a:bodyPr>
          <a:lstStyle/>
          <a:p>
            <a:r>
              <a:rPr lang="en-GB" altLang="en-US" sz="2800" dirty="0" smtClean="0"/>
              <a:t>The Council of Europe aim is to </a:t>
            </a:r>
            <a:r>
              <a:rPr lang="en-GB" altLang="en-US" sz="2800" b="1" dirty="0" smtClean="0"/>
              <a:t>achieve greater unity </a:t>
            </a:r>
            <a:r>
              <a:rPr lang="en-GB" altLang="en-US" sz="2800" dirty="0" smtClean="0"/>
              <a:t>among its members by the </a:t>
            </a:r>
            <a:r>
              <a:rPr lang="en-GB" altLang="en-US" sz="2800" b="1" dirty="0" smtClean="0"/>
              <a:t>adoption of common action </a:t>
            </a:r>
            <a:r>
              <a:rPr lang="en-GB" altLang="en-US" sz="2800" dirty="0" smtClean="0"/>
              <a:t>in the cultural and educational fields.</a:t>
            </a:r>
          </a:p>
          <a:p>
            <a:r>
              <a:rPr lang="en-GB" altLang="en-US" sz="2800" dirty="0" smtClean="0"/>
              <a:t>One way of achieving this aim is</a:t>
            </a:r>
            <a:r>
              <a:rPr lang="en-GB" altLang="en-US" sz="2800" b="1" dirty="0" smtClean="0"/>
              <a:t> </a:t>
            </a:r>
            <a:r>
              <a:rPr lang="en-GB" altLang="en-US" sz="2800" dirty="0" smtClean="0"/>
              <a:t>to </a:t>
            </a:r>
            <a:r>
              <a:rPr lang="en-GB" altLang="en-US" sz="2800" b="1" dirty="0" smtClean="0"/>
              <a:t>provide a common basis</a:t>
            </a:r>
            <a:r>
              <a:rPr lang="en-GB" altLang="en-US" sz="2800" dirty="0" smtClean="0"/>
              <a:t> for the planning of language courses, development of curricula, textbooks and exams and through this to achieve </a:t>
            </a:r>
            <a:r>
              <a:rPr lang="en-GB" altLang="en-US" sz="2800" b="1" dirty="0" smtClean="0"/>
              <a:t>mutual recognition of qualifications </a:t>
            </a:r>
            <a:r>
              <a:rPr lang="en-GB" altLang="en-US" sz="2800" dirty="0" smtClean="0"/>
              <a:t>among European countries and </a:t>
            </a:r>
            <a:r>
              <a:rPr lang="en-GB" altLang="en-US" sz="2800" b="1" dirty="0" smtClean="0"/>
              <a:t>greater European mobility</a:t>
            </a:r>
            <a:r>
              <a:rPr lang="en-GB" altLang="en-US" sz="2800" dirty="0" smtClean="0"/>
              <a:t>. </a:t>
            </a:r>
          </a:p>
          <a:p>
            <a:endParaRPr lang="en-GB" altLang="en-US" sz="2800" dirty="0" smtClean="0"/>
          </a:p>
          <a:p>
            <a:endParaRPr lang="en-GB" altLang="en-US" sz="2800" dirty="0" smtClean="0"/>
          </a:p>
          <a:p>
            <a:endParaRPr lang="en-GB" sz="2800" dirty="0"/>
          </a:p>
        </p:txBody>
      </p:sp>
    </p:spTree>
    <p:extLst>
      <p:ext uri="{BB962C8B-B14F-4D97-AF65-F5344CB8AC3E}">
        <p14:creationId xmlns:p14="http://schemas.microsoft.com/office/powerpoint/2010/main" val="360178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Why CEFR? (2/2)</a:t>
            </a:r>
            <a:endParaRPr lang="en-GB" dirty="0"/>
          </a:p>
        </p:txBody>
      </p:sp>
      <p:sp>
        <p:nvSpPr>
          <p:cNvPr id="10243" name="Content Placeholder 2"/>
          <p:cNvSpPr>
            <a:spLocks noGrp="1"/>
          </p:cNvSpPr>
          <p:nvPr>
            <p:ph idx="1"/>
          </p:nvPr>
        </p:nvSpPr>
        <p:spPr/>
        <p:txBody>
          <a:bodyPr>
            <a:noAutofit/>
          </a:bodyPr>
          <a:lstStyle/>
          <a:p>
            <a:pPr eaLnBrk="1" hangingPunct="1">
              <a:spcAft>
                <a:spcPts val="600"/>
              </a:spcAft>
            </a:pPr>
            <a:r>
              <a:rPr lang="en-GB" altLang="en-US" sz="2600" b="1" dirty="0" smtClean="0"/>
              <a:t>Providing a common basis for language curricula and curriculum </a:t>
            </a:r>
            <a:r>
              <a:rPr lang="en-GB" altLang="en-US" sz="2600" b="1" dirty="0" err="1" smtClean="0"/>
              <a:t>artifacts</a:t>
            </a:r>
            <a:r>
              <a:rPr lang="en-GB" altLang="en-US" sz="2600" dirty="0" smtClean="0"/>
              <a:t>: the CEFR identifies as objectively and comprehensively as possible the criteria for describing language proficiency at various levels. These levels of proficiency allow learner progress to be measured at each stage of learning on a life long basis. The CEFR also tries to identify what a fully competent user of a language (not only English) is able to do and what knowledge, skills and attitudes the user needs to develop in order to act effectively in the second or foreign language.</a:t>
            </a:r>
          </a:p>
          <a:p>
            <a:pPr eaLnBrk="1" hangingPunct="1"/>
            <a:endParaRPr lang="en-GB" altLang="en-US" sz="2600" dirty="0" smtClean="0"/>
          </a:p>
        </p:txBody>
      </p:sp>
    </p:spTree>
    <p:extLst>
      <p:ext uri="{BB962C8B-B14F-4D97-AF65-F5344CB8AC3E}">
        <p14:creationId xmlns:p14="http://schemas.microsoft.com/office/powerpoint/2010/main" val="2069983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GB" sz="4000" dirty="0" smtClean="0"/>
              <a:t>What is included in the CEFR document?</a:t>
            </a:r>
            <a:endParaRPr lang="en-GB" sz="4000" dirty="0"/>
          </a:p>
        </p:txBody>
      </p:sp>
      <p:sp>
        <p:nvSpPr>
          <p:cNvPr id="11267" name="Content Placeholder 2"/>
          <p:cNvSpPr>
            <a:spLocks noGrp="1"/>
          </p:cNvSpPr>
          <p:nvPr>
            <p:ph sz="half" idx="1"/>
          </p:nvPr>
        </p:nvSpPr>
        <p:spPr/>
        <p:txBody>
          <a:bodyPr>
            <a:normAutofit/>
          </a:bodyPr>
          <a:lstStyle/>
          <a:p>
            <a:pPr marL="0" indent="0" eaLnBrk="1" hangingPunct="1">
              <a:buNone/>
            </a:pPr>
            <a:r>
              <a:rPr lang="en-GB" altLang="en-US" sz="2800" dirty="0" smtClean="0"/>
              <a:t>The CEFR essentially consists of three main components:</a:t>
            </a:r>
          </a:p>
          <a:p>
            <a:pPr marL="514350" indent="-514350">
              <a:buFont typeface="+mj-lt"/>
              <a:buAutoNum type="arabicPeriod"/>
            </a:pPr>
            <a:r>
              <a:rPr lang="en-GB" altLang="en-US" sz="2800" dirty="0" smtClean="0"/>
              <a:t>Global scale,</a:t>
            </a:r>
          </a:p>
          <a:p>
            <a:pPr marL="514350" indent="-514350">
              <a:buFont typeface="+mj-lt"/>
              <a:buAutoNum type="arabicPeriod"/>
            </a:pPr>
            <a:r>
              <a:rPr lang="en-GB" altLang="en-US" sz="2800" dirty="0" smtClean="0"/>
              <a:t>Self-assessment grid,</a:t>
            </a:r>
          </a:p>
          <a:p>
            <a:pPr marL="514350" indent="-514350">
              <a:buFont typeface="+mj-lt"/>
              <a:buAutoNum type="arabicPeriod"/>
            </a:pPr>
            <a:r>
              <a:rPr lang="en-GB" altLang="en-US" sz="2800" dirty="0" smtClean="0"/>
              <a:t>Descriptive scheme.</a:t>
            </a:r>
          </a:p>
          <a:p>
            <a:pPr eaLnBrk="1" hangingPunct="1"/>
            <a:endParaRPr lang="en-GB" altLang="en-US" sz="2800" dirty="0" smtClean="0"/>
          </a:p>
          <a:p>
            <a:pPr eaLnBrk="1" hangingPunct="1"/>
            <a:endParaRPr lang="en-GB" altLang="en-US" dirty="0" smtClean="0"/>
          </a:p>
        </p:txBody>
      </p:sp>
      <p:graphicFrame>
        <p:nvGraphicFramePr>
          <p:cNvPr id="5" name="Διάγραμμα 3" descr="three main components of CEFR"/>
          <p:cNvGraphicFramePr>
            <a:graphicFrameLocks noGrp="1"/>
          </p:cNvGraphicFramePr>
          <p:nvPr>
            <p:ph sz="half" idx="2"/>
            <p:extLst>
              <p:ext uri="{D42A27DB-BD31-4B8C-83A1-F6EECF244321}">
                <p14:modId xmlns:p14="http://schemas.microsoft.com/office/powerpoint/2010/main" val="3476948110"/>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259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GB" dirty="0" smtClean="0"/>
              <a:t>Global scale</a:t>
            </a:r>
            <a:endParaRPr lang="en-GB" dirty="0"/>
          </a:p>
        </p:txBody>
      </p:sp>
      <p:sp>
        <p:nvSpPr>
          <p:cNvPr id="11267" name="Content Placeholder 2"/>
          <p:cNvSpPr>
            <a:spLocks noGrp="1"/>
          </p:cNvSpPr>
          <p:nvPr>
            <p:ph idx="1"/>
          </p:nvPr>
        </p:nvSpPr>
        <p:spPr/>
        <p:txBody>
          <a:bodyPr>
            <a:normAutofit/>
          </a:bodyPr>
          <a:lstStyle/>
          <a:p>
            <a:pPr marL="0" indent="0" eaLnBrk="1" hangingPunct="1">
              <a:buNone/>
            </a:pPr>
            <a:r>
              <a:rPr lang="en-GB" altLang="en-US" dirty="0" smtClean="0"/>
              <a:t>These are levels of proficiency which allow learners’ progress to be measured at each stage of learning on a life long basis. This is called “Global scale” and consists of 6 different levels of performances ranging from basic (A1 and A2) to independent (B1 and B2) to proficient user (C1 and C2). </a:t>
            </a:r>
            <a:endParaRPr lang="en-GB" altLang="en-US" sz="3600" dirty="0" smtClean="0"/>
          </a:p>
        </p:txBody>
      </p:sp>
    </p:spTree>
    <p:extLst>
      <p:ext uri="{BB962C8B-B14F-4D97-AF65-F5344CB8AC3E}">
        <p14:creationId xmlns:p14="http://schemas.microsoft.com/office/powerpoint/2010/main" val="1378179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Common reference levels</a:t>
            </a:r>
            <a:endParaRPr lang="en-GB" dirty="0"/>
          </a:p>
        </p:txBody>
      </p:sp>
      <p:graphicFrame>
        <p:nvGraphicFramePr>
          <p:cNvPr id="4" name="Θέση περιεχομένου 3" descr="levels of proficiency "/>
          <p:cNvGraphicFramePr>
            <a:graphicFrameLocks noGrp="1"/>
          </p:cNvGraphicFramePr>
          <p:nvPr>
            <p:ph idx="1"/>
            <p:extLst>
              <p:ext uri="{D42A27DB-BD31-4B8C-83A1-F6EECF244321}">
                <p14:modId xmlns:p14="http://schemas.microsoft.com/office/powerpoint/2010/main" val="905707465"/>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345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ltLang="en-US" dirty="0" smtClean="0"/>
              <a:t>Self-assessment </a:t>
            </a:r>
            <a:r>
              <a:rPr lang="en-GB" altLang="en-US" dirty="0"/>
              <a:t>grid</a:t>
            </a:r>
          </a:p>
        </p:txBody>
      </p:sp>
      <p:sp>
        <p:nvSpPr>
          <p:cNvPr id="13315" name="Content Placeholder 2"/>
          <p:cNvSpPr>
            <a:spLocks noGrp="1"/>
          </p:cNvSpPr>
          <p:nvPr>
            <p:ph idx="1"/>
          </p:nvPr>
        </p:nvSpPr>
        <p:spPr/>
        <p:txBody>
          <a:bodyPr>
            <a:noAutofit/>
          </a:bodyPr>
          <a:lstStyle/>
          <a:p>
            <a:pPr>
              <a:spcBef>
                <a:spcPts val="600"/>
              </a:spcBef>
            </a:pPr>
            <a:r>
              <a:rPr lang="en-GB" altLang="en-US" sz="2600" dirty="0" smtClean="0"/>
              <a:t>This is a tool intended to help learners self-assess their level of proficiency and chart their progress in the foreign language. </a:t>
            </a:r>
          </a:p>
          <a:p>
            <a:pPr>
              <a:spcBef>
                <a:spcPts val="600"/>
              </a:spcBef>
            </a:pPr>
            <a:r>
              <a:rPr lang="en-GB" altLang="en-US" sz="2600" dirty="0" smtClean="0"/>
              <a:t>It represents all 6 levels and is divided in the four skills. The self-assessment grid expresses levels of competence in simple language in order to be accessible to language learners. </a:t>
            </a:r>
          </a:p>
          <a:p>
            <a:pPr>
              <a:spcBef>
                <a:spcPts val="600"/>
              </a:spcBef>
            </a:pPr>
            <a:r>
              <a:rPr lang="en-GB" altLang="en-US" sz="2600" dirty="0" smtClean="0"/>
              <a:t>The statements are expressed in terms of what the learner can do in each skill and for each level. The so- called can do statements form the core of the European Language Portfolio.</a:t>
            </a:r>
          </a:p>
          <a:p>
            <a:pPr eaLnBrk="1" hangingPunct="1">
              <a:spcBef>
                <a:spcPts val="600"/>
              </a:spcBef>
            </a:pPr>
            <a:endParaRPr lang="en-GB" altLang="en-US" sz="2600" dirty="0" smtClean="0"/>
          </a:p>
        </p:txBody>
      </p:sp>
    </p:spTree>
    <p:extLst>
      <p:ext uri="{BB962C8B-B14F-4D97-AF65-F5344CB8AC3E}">
        <p14:creationId xmlns:p14="http://schemas.microsoft.com/office/powerpoint/2010/main" val="1546205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ltLang="en-US" dirty="0"/>
              <a:t>Descriptive scheme</a:t>
            </a:r>
          </a:p>
        </p:txBody>
      </p:sp>
      <p:sp>
        <p:nvSpPr>
          <p:cNvPr id="14339" name="Content Placeholder 2"/>
          <p:cNvSpPr>
            <a:spLocks noGrp="1"/>
          </p:cNvSpPr>
          <p:nvPr>
            <p:ph idx="1"/>
          </p:nvPr>
        </p:nvSpPr>
        <p:spPr/>
        <p:txBody>
          <a:bodyPr>
            <a:noAutofit/>
          </a:bodyPr>
          <a:lstStyle/>
          <a:p>
            <a:r>
              <a:rPr lang="en-GB" altLang="en-US" sz="2600" dirty="0" smtClean="0"/>
              <a:t>It describes in a comprehensive way a large range of competences which make up the abilities of a user of language at a given level (what the learner needs to learn to do in order to be able to use the language effectively and what knowledge, skills and strategies the learner needs in order to use the language effectively). </a:t>
            </a:r>
          </a:p>
          <a:p>
            <a:r>
              <a:rPr lang="en-GB" altLang="en-US" sz="2600" dirty="0" smtClean="0"/>
              <a:t>The scheme also includes factors impinging on language use such as the mental context of the learner and interlocutor and the conditions and constraints under which communication takes place.</a:t>
            </a:r>
          </a:p>
          <a:p>
            <a:pPr eaLnBrk="1" hangingPunct="1"/>
            <a:endParaRPr lang="en-GB" altLang="en-US" sz="2600" dirty="0" smtClean="0"/>
          </a:p>
        </p:txBody>
      </p:sp>
    </p:spTree>
    <p:extLst>
      <p:ext uri="{BB962C8B-B14F-4D97-AF65-F5344CB8AC3E}">
        <p14:creationId xmlns:p14="http://schemas.microsoft.com/office/powerpoint/2010/main" val="36545215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MMPROD_NEXTUNIQUEID" val="10011"/>
  <p:tag name="MMPROD_UIDATA" val="&lt;database version=&quot;7.0&quot;&gt;&lt;object type=&quot;1&quot; unique_id=&quot;10001&quot;&gt;&lt;object type=&quot;8&quot; unique_id=&quot;12239&quot;&gt;&lt;/object&gt;&lt;object type=&quot;2&quot; unique_id=&quot;12240&quot;&gt;&lt;object type=&quot;3&quot; unique_id=&quot;12241&quot;&gt;&lt;property id=&quot;20148&quot; value=&quot;5&quot;/&gt;&lt;property id=&quot;20300&quot; value=&quot;Slide 1 - &amp;quot;European Perspectives in Language Teaching, Learning, Assessment &amp;quot;&quot;/&gt;&lt;property id=&quot;20307&quot; value=&quot;256&quot;/&gt;&lt;/object&gt;&lt;object type=&quot;3&quot; unique_id=&quot;12242&quot;&gt;&lt;property id=&quot;20148&quot; value=&quot;5&quot;/&gt;&lt;property id=&quot;20300&quot; value=&quot;Slide 2 - &amp;quot;Background&amp;quot;&quot;/&gt;&lt;property id=&quot;20307&quot; value=&quot;385&quot;/&gt;&lt;/object&gt;&lt;object type=&quot;3&quot; unique_id=&quot;12243&quot;&gt;&lt;property id=&quot;20148&quot; value=&quot;5&quot;/&gt;&lt;property id=&quot;20300&quot; value=&quot;Slide 3 - &amp;quot;Why CEFR? (1/2)&amp;quot;&quot;/&gt;&lt;property id=&quot;20307&quot; value=&quot;397&quot;/&gt;&lt;/object&gt;&lt;object type=&quot;3&quot; unique_id=&quot;12244&quot;&gt;&lt;property id=&quot;20148&quot; value=&quot;5&quot;/&gt;&lt;property id=&quot;20300&quot; value=&quot;Slide 4 - &amp;quot;Why CEFR? (2/2)&amp;quot;&quot;/&gt;&lt;property id=&quot;20307&quot; value=&quot;386&quot;/&gt;&lt;/object&gt;&lt;object type=&quot;3&quot; unique_id=&quot;12245&quot;&gt;&lt;property id=&quot;20148&quot; value=&quot;5&quot;/&gt;&lt;property id=&quot;20300&quot; value=&quot;Slide 5 - &amp;quot;What is included in the CEFR document?&amp;quot;&quot;/&gt;&lt;property id=&quot;20307&quot; value=&quot;387&quot;/&gt;&lt;/object&gt;&lt;object type=&quot;3&quot; unique_id=&quot;12246&quot;&gt;&lt;property id=&quot;20148&quot; value=&quot;5&quot;/&gt;&lt;property id=&quot;20300&quot; value=&quot;Slide 6 - &amp;quot;Global scale&amp;quot;&quot;/&gt;&lt;property id=&quot;20307&quot; value=&quot;398&quot;/&gt;&lt;/object&gt;&lt;object type=&quot;3&quot; unique_id=&quot;12247&quot;&gt;&lt;property id=&quot;20148&quot; value=&quot;5&quot;/&gt;&lt;property id=&quot;20300&quot; value=&quot;Slide 7 - &amp;quot;Common reference levels&amp;quot;&quot;/&gt;&lt;property id=&quot;20307&quot; value=&quot;407&quot;/&gt;&lt;/object&gt;&lt;object type=&quot;3&quot; unique_id=&quot;12248&quot;&gt;&lt;property id=&quot;20148&quot; value=&quot;5&quot;/&gt;&lt;property id=&quot;20300&quot; value=&quot;Slide 8 - &amp;quot;Self-assessment grid&amp;quot;&quot;/&gt;&lt;property id=&quot;20307&quot; value=&quot;389&quot;/&gt;&lt;/object&gt;&lt;object type=&quot;3&quot; unique_id=&quot;12249&quot;&gt;&lt;property id=&quot;20148&quot; value=&quot;5&quot;/&gt;&lt;property id=&quot;20300&quot; value=&quot;Slide 9 - &amp;quot;Descriptive scheme&amp;quot;&quot;/&gt;&lt;property id=&quot;20307&quot; value=&quot;390&quot;/&gt;&lt;/object&gt;&lt;object type=&quot;3&quot; unique_id=&quot;12250&quot;&gt;&lt;property id=&quot;20148&quot; value=&quot;5&quot;/&gt;&lt;property id=&quot;20300&quot; value=&quot;Slide 10 - &amp;quot;Communicative competences (1/2) &amp;quot;&quot;/&gt;&lt;property id=&quot;20307&quot; value=&quot;391&quot;/&gt;&lt;/object&gt;&lt;object type=&quot;3&quot; unique_id=&quot;12251&quot;&gt;&lt;property id=&quot;20148&quot; value=&quot;5&quot;/&gt;&lt;property id=&quot;20300&quot; value=&quot;Slide 11 - &amp;quot;Communicative competences (2/2) &amp;quot;&quot;/&gt;&lt;property id=&quot;20307&quot; value=&quot;408&quot;/&gt;&lt;/object&gt;&lt;object type=&quot;3&quot; unique_id=&quot;12252&quot;&gt;&lt;property id=&quot;20148&quot; value=&quot;5&quot;/&gt;&lt;property id=&quot;20300&quot; value=&quot;Slide 12 - &amp;quot;Features of the CEFR (1/3)&amp;quot;&quot;/&gt;&lt;property id=&quot;20307&quot; value=&quot;401&quot;/&gt;&lt;/object&gt;&lt;object type=&quot;3&quot; unique_id=&quot;12253&quot;&gt;&lt;property id=&quot;20148&quot; value=&quot;5&quot;/&gt;&lt;property id=&quot;20300&quot; value=&quot;Slide 13 - &amp;quot;Features of the CEFR (2/3)&amp;quot;&quot;/&gt;&lt;property id=&quot;20307&quot; value=&quot;402&quot;/&gt;&lt;/object&gt;&lt;object type=&quot;3&quot; unique_id=&quot;12254&quot;&gt;&lt;property id=&quot;20148&quot; value=&quot;5&quot;/&gt;&lt;property id=&quot;20300&quot; value=&quot;Slide 14 - &amp;quot;Features of the CEFR (3/3)&amp;quot;&quot;/&gt;&lt;property id=&quot;20307&quot; value=&quot;392&quot;/&gt;&lt;/object&gt;&lt;object type=&quot;3&quot; unique_id=&quot;12255&quot;&gt;&lt;property id=&quot;20148&quot; value=&quot;5&quot;/&gt;&lt;property id=&quot;20300&quot; value=&quot;Slide 15 - &amp;quot;Who are the intended users of the CEFR? (1/4)&amp;quot;&quot;/&gt;&lt;property id=&quot;20307&quot; value=&quot;393&quot;/&gt;&lt;/object&gt;&lt;object type=&quot;3&quot; unique_id=&quot;12256&quot;&gt;&lt;property id=&quot;20148&quot; value=&quot;5&quot;/&gt;&lt;property id=&quot;20300&quot; value=&quot;Slide 16 - &amp;quot;Who are the intended users of the CEFR? (2/4)&amp;quot;&quot;/&gt;&lt;property id=&quot;20307&quot; value=&quot;405&quot;/&gt;&lt;/object&gt;&lt;object type=&quot;3&quot; unique_id=&quot;12257&quot;&gt;&lt;property id=&quot;20148&quot; value=&quot;5&quot;/&gt;&lt;property id=&quot;20300&quot; value=&quot;Slide 17 - &amp;quot;Who are the intended users of the CEFR? (3/4)&amp;quot;&quot;/&gt;&lt;property id=&quot;20307&quot; value=&quot;404&quot;/&gt;&lt;/object&gt;&lt;object type=&quot;3&quot; unique_id=&quot;12258&quot;&gt;&lt;property id=&quot;20148&quot; value=&quot;5&quot;/&gt;&lt;property id=&quot;20300&quot; value=&quot;Slide 18 - &amp;quot;Who are the intended users of the CEFR? (4/4)&amp;quot;&quot;/&gt;&lt;property id=&quot;20307&quot; value=&quot;403&quot;/&gt;&lt;/object&gt;&lt;object type=&quot;3&quot; unique_id=&quot;12259&quot;&gt;&lt;property id=&quot;20148&quot; value=&quot;5&quot;/&gt;&lt;property id=&quot;20300&quot; value=&quot;Slide 19 - &amp;quot;Problems with the CEFR (1/4)&amp;quot;&quot;/&gt;&lt;property id=&quot;20307&quot; value=&quot;394&quot;/&gt;&lt;/object&gt;&lt;object type=&quot;3&quot; unique_id=&quot;12260&quot;&gt;&lt;property id=&quot;20148&quot; value=&quot;5&quot;/&gt;&lt;property id=&quot;20300&quot; value=&quot;Slide 20 - &amp;quot;Problems with the CEFR (2/4)&amp;quot;&quot;/&gt;&lt;property id=&quot;20307&quot; value=&quot;406&quot;/&gt;&lt;/object&gt;&lt;object type=&quot;3&quot; unique_id=&quot;12261&quot;&gt;&lt;property id=&quot;20148&quot; value=&quot;5&quot;/&gt;&lt;property id=&quot;20300&quot; value=&quot;Slide 21 - &amp;quot;Problems with the CEFR (3/4)&amp;quot;&quot;/&gt;&lt;property id=&quot;20307&quot; value=&quot;395&quot;/&gt;&lt;/object&gt;&lt;object type=&quot;3&quot; unique_id=&quot;12262&quot;&gt;&lt;property id=&quot;20148&quot; value=&quot;5&quot;/&gt;&lt;property id=&quot;20300&quot; value=&quot;Slide 22 - &amp;quot;Problems with the CEFR (4/4)&amp;quot;&quot;/&gt;&lt;property id=&quot;20307&quot; value=&quot;400&quot;/&gt;&lt;/object&gt;&lt;object type=&quot;3&quot; unique_id=&quot;12263&quot;&gt;&lt;property id=&quot;20148&quot; value=&quot;5&quot;/&gt;&lt;property id=&quot;20300&quot; value=&quot;Slide 23 - &amp;quot;Financing&amp;quot;&quot;/&gt;&lt;property id=&quot;20307&quot; value=&quot;378&quot;/&gt;&lt;/object&gt;&lt;object type=&quot;3&quot; unique_id=&quot;12264&quot;&gt;&lt;property id=&quot;20148&quot; value=&quot;5&quot;/&gt;&lt;property id=&quot;20300&quot; value=&quot;Slide 24 - &amp;quot;Notes&amp;quot;&quot;/&gt;&lt;property id=&quot;20307&quot; value=&quot;379&quot;/&gt;&lt;/object&gt;&lt;object type=&quot;3&quot; unique_id=&quot;12265&quot;&gt;&lt;property id=&quot;20148&quot; value=&quot;5&quot;/&gt;&lt;property id=&quot;20300&quot; value=&quot;Slide 25 - &amp;quot;Note on History of Published Version &amp;quot;&quot;/&gt;&lt;property id=&quot;20307&quot; value=&quot;380&quot;/&gt;&lt;/object&gt;&lt;object type=&quot;3&quot; unique_id=&quot;12266&quot;&gt;&lt;property id=&quot;20148&quot; value=&quot;5&quot;/&gt;&lt;property id=&quot;20300&quot; value=&quot;Slide 26 - &amp;quot;Reference Note &amp;quot;&quot;/&gt;&lt;property id=&quot;20307&quot; value=&quot;381&quot;/&gt;&lt;/object&gt;&lt;object type=&quot;3&quot; unique_id=&quot;12267&quot;&gt;&lt;property id=&quot;20148&quot; value=&quot;5&quot;/&gt;&lt;property id=&quot;20300&quot; value=&quot;Slide 27 - &amp;quot;Licensing Note &amp;quot;&quot;/&gt;&lt;property id=&quot;20307&quot; value=&quot;382&quot;/&gt;&lt;/object&gt;&lt;object type=&quot;3&quot; unique_id=&quot;12268&quot;&gt;&lt;property id=&quot;20148&quot; value=&quot;5&quot;/&gt;&lt;property id=&quot;20300&quot; value=&quot;Slide 28 - &amp;quot;Preservation Notices&amp;quot;&quot;/&gt;&lt;property id=&quot;20307&quot; value=&quot;383&quot;/&gt;&lt;/object&gt;&lt;/object&gt;&lt;/object&gt;&lt;/database&gt;"/>
  <p:tag name="ZHAW.ACCESSIBILITYADDIN.CHECKTIMEDATE" val="20/4/2016 1:59:20 μμ"/>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D55D317-DD7F-445D-829C-475B6502D98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914</TotalTime>
  <Words>1719</Words>
  <Application>Microsoft Office PowerPoint</Application>
  <PresentationFormat>Προβολή στην οθόνη (4:3)</PresentationFormat>
  <Paragraphs>135</Paragraphs>
  <Slides>28</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Θέμα του Office</vt:lpstr>
      <vt:lpstr>European Perspectives in Language Teaching, Learning, Assessment </vt:lpstr>
      <vt:lpstr>Background</vt:lpstr>
      <vt:lpstr>Why CEFR? (1/2)</vt:lpstr>
      <vt:lpstr>Why CEFR? (2/2)</vt:lpstr>
      <vt:lpstr>What is included in the CEFR document?</vt:lpstr>
      <vt:lpstr>Global scale</vt:lpstr>
      <vt:lpstr>Common reference levels</vt:lpstr>
      <vt:lpstr>Self-assessment grid</vt:lpstr>
      <vt:lpstr>Descriptive scheme</vt:lpstr>
      <vt:lpstr>Communicative competences (1/2) </vt:lpstr>
      <vt:lpstr>Communicative competences (2/2) </vt:lpstr>
      <vt:lpstr>Features of the CEFR (1/3)</vt:lpstr>
      <vt:lpstr>Features of the CEFR (2/3)</vt:lpstr>
      <vt:lpstr>Features of the CEFR (3/3)</vt:lpstr>
      <vt:lpstr>Who are the intended users of the CEFR? (1/4)</vt:lpstr>
      <vt:lpstr>Who are the intended users of the CEFR? (2/4)</vt:lpstr>
      <vt:lpstr>Who are the intended users of the CEFR? (3/4)</vt:lpstr>
      <vt:lpstr>Who are the intended users of the CEFR? (4/4)</vt:lpstr>
      <vt:lpstr>Problems with the CEFR (1/4)</vt:lpstr>
      <vt:lpstr>Problems with the CEFR (2/4)</vt:lpstr>
      <vt:lpstr>Problems with the CEFR (3/4)</vt:lpstr>
      <vt:lpstr>Problems with the CEFR (4/4)</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Perspectives in Language Teaching, Learning, Assessment</dc:title>
  <dc:subject>European Perspectives in Language Teaching, Learning, Assessment</dc:subject>
  <dc:creator>Bessie Dendrinos</dc:creator>
  <cp:lastModifiedBy>control</cp:lastModifiedBy>
  <cp:revision>119</cp:revision>
  <dcterms:created xsi:type="dcterms:W3CDTF">2015-08-10T14:47:42Z</dcterms:created>
  <dcterms:modified xsi:type="dcterms:W3CDTF">2016-04-20T11:09:24Z</dcterms:modified>
</cp:coreProperties>
</file>