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56" r:id="rId2"/>
    <p:sldId id="266" r:id="rId3"/>
    <p:sldId id="274"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15" r:id="rId24"/>
    <p:sldId id="316" r:id="rId25"/>
    <p:sldId id="317" r:id="rId26"/>
    <p:sldId id="318" r:id="rId27"/>
    <p:sldId id="319" r:id="rId28"/>
    <p:sldId id="320" r:id="rId29"/>
    <p:sldId id="321" r:id="rId30"/>
    <p:sldId id="322" r:id="rId31"/>
    <p:sldId id="323" r:id="rId32"/>
    <p:sldId id="324" r:id="rId33"/>
    <p:sldId id="325" r:id="rId34"/>
    <p:sldId id="326" r:id="rId35"/>
    <p:sldId id="327" r:id="rId36"/>
    <p:sldId id="328" r:id="rId37"/>
    <p:sldId id="329" r:id="rId38"/>
    <p:sldId id="330" r:id="rId39"/>
    <p:sldId id="331" r:id="rId40"/>
    <p:sldId id="332" r:id="rId41"/>
    <p:sldId id="333" r:id="rId42"/>
    <p:sldId id="334" r:id="rId43"/>
    <p:sldId id="335" r:id="rId44"/>
    <p:sldId id="336" r:id="rId45"/>
    <p:sldId id="337" r:id="rId46"/>
    <p:sldId id="338" r:id="rId47"/>
    <p:sldId id="339" r:id="rId48"/>
    <p:sldId id="340" r:id="rId49"/>
    <p:sldId id="341" r:id="rId50"/>
    <p:sldId id="342" r:id="rId51"/>
    <p:sldId id="343" r:id="rId52"/>
    <p:sldId id="344" r:id="rId53"/>
    <p:sldId id="280" r:id="rId54"/>
    <p:sldId id="290" r:id="rId55"/>
    <p:sldId id="295" r:id="rId56"/>
    <p:sldId id="292" r:id="rId57"/>
    <p:sldId id="291" r:id="rId58"/>
    <p:sldId id="294" r:id="rId5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74"/>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3"/>
            <p14:sldId id="344"/>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7/10/2015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1164052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3233054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0160625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3924057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4110770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18418522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15275453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8820975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35159391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653942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4150468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9068666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5366520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1303466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8568875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26577752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6180818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33725578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4259866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757454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30324283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587942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30500342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40057145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37662657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30570017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39983112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39348053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2068653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3973304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16527583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329521118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35822008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20224073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18473427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154190841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386145747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77963462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133166790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48</a:t>
            </a:fld>
            <a:endParaRPr lang="el-GR"/>
          </a:p>
        </p:txBody>
      </p:sp>
    </p:spTree>
    <p:extLst>
      <p:ext uri="{BB962C8B-B14F-4D97-AF65-F5344CB8AC3E}">
        <p14:creationId xmlns:p14="http://schemas.microsoft.com/office/powerpoint/2010/main" val="346711128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49</a:t>
            </a:fld>
            <a:endParaRPr lang="el-GR"/>
          </a:p>
        </p:txBody>
      </p:sp>
    </p:spTree>
    <p:extLst>
      <p:ext uri="{BB962C8B-B14F-4D97-AF65-F5344CB8AC3E}">
        <p14:creationId xmlns:p14="http://schemas.microsoft.com/office/powerpoint/2010/main" val="347669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323707147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50</a:t>
            </a:fld>
            <a:endParaRPr lang="el-GR"/>
          </a:p>
        </p:txBody>
      </p:sp>
    </p:spTree>
    <p:extLst>
      <p:ext uri="{BB962C8B-B14F-4D97-AF65-F5344CB8AC3E}">
        <p14:creationId xmlns:p14="http://schemas.microsoft.com/office/powerpoint/2010/main" val="40335378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51</a:t>
            </a:fld>
            <a:endParaRPr lang="el-GR"/>
          </a:p>
        </p:txBody>
      </p:sp>
    </p:spTree>
    <p:extLst>
      <p:ext uri="{BB962C8B-B14F-4D97-AF65-F5344CB8AC3E}">
        <p14:creationId xmlns:p14="http://schemas.microsoft.com/office/powerpoint/2010/main" val="230389585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376253317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55</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56</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57</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58</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4137535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1473393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1220810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459511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Επιστημολογίες για τη Διδακτική των Μαθηματικών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t>ΕΠΙΣΤΗΜΟΛΟΓΙΑ ΚΑΙ ΔΙΔΑΚΤΙΚΗ ΤΩΝ ΜΑΘΗΜΑΤΙΚΩΝ</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4</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Η ΘΕΩΡΙΑ ΓΝΩΣΗΣ ΤΩΝ NΕΟΤΕΡΩΝ </a:t>
            </a:r>
            <a:r>
              <a:rPr lang="el-GR" sz="2800" dirty="0" smtClean="0"/>
              <a:t>ΧΡΟΝΩΝ</a:t>
            </a:r>
            <a:endParaRPr lang="en-US" sz="2800" dirty="0" smtClean="0"/>
          </a:p>
          <a:p>
            <a:endParaRPr lang="en-US" sz="2800" dirty="0" smtClean="0"/>
          </a:p>
          <a:p>
            <a:r>
              <a:rPr lang="el-GR" sz="2800" dirty="0" smtClean="0"/>
              <a:t>ΣΠΥΡΟΥ </a:t>
            </a:r>
            <a:r>
              <a:rPr lang="el-GR" sz="2800" dirty="0"/>
              <a:t>ΠΑΝΑΓΙΩΤΗΣ</a:t>
            </a:r>
          </a:p>
          <a:p>
            <a:r>
              <a:rPr lang="el-GR" sz="2800" dirty="0"/>
              <a:t>Σχολή Θετικών επιστημών</a:t>
            </a:r>
          </a:p>
          <a:p>
            <a:r>
              <a:rPr lang="el-GR" sz="2800" dirty="0"/>
              <a:t>Τμήμα Μαθηματικό</a:t>
            </a:r>
            <a:endParaRPr lang="en-US" sz="2800" dirty="0"/>
          </a:p>
          <a:p>
            <a:endParaRPr lang="el-GR"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(8/12)</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Χωρίζει τις ιδέες σε κατηγορίες: έμφυτες, επίκτητες και σε εκείνες που δημιουργούνται στο ίδιο το άτομο.</a:t>
            </a:r>
          </a:p>
          <a:p>
            <a:r>
              <a:rPr lang="el-GR" altLang="el-GR" sz="2800" dirty="0"/>
              <a:t>Για τον </a:t>
            </a:r>
            <a:r>
              <a:rPr lang="el-GR" altLang="el-GR" sz="2800" dirty="0" err="1"/>
              <a:t>Descartes</a:t>
            </a:r>
            <a:r>
              <a:rPr lang="el-GR" altLang="el-GR" sz="2800" dirty="0"/>
              <a:t>, η γνώση των πραγμάτων εξαρτάται από την γνώση του ίδιου του πνεύματος. </a:t>
            </a:r>
          </a:p>
          <a:p>
            <a:r>
              <a:rPr lang="el-GR" altLang="el-GR" sz="2800" dirty="0"/>
              <a:t>Χωρίζει την κόσμο σε </a:t>
            </a:r>
            <a:r>
              <a:rPr lang="el-GR" altLang="el-GR" sz="2800" i="1" dirty="0"/>
              <a:t>υλικό</a:t>
            </a:r>
            <a:r>
              <a:rPr lang="el-GR" altLang="el-GR" sz="2800" dirty="0"/>
              <a:t> και </a:t>
            </a:r>
            <a:r>
              <a:rPr lang="el-GR" altLang="el-GR" sz="2800" i="1" dirty="0"/>
              <a:t>νοητό</a:t>
            </a:r>
            <a:r>
              <a:rPr lang="el-GR" altLang="el-GR" sz="2800" dirty="0"/>
              <a:t>.</a:t>
            </a:r>
          </a:p>
          <a:p>
            <a:r>
              <a:rPr lang="el-GR" altLang="el-GR" sz="2800" dirty="0"/>
              <a:t>Τον διαχωρισμό αυτό τον ονομάζουμε Καρτεσιανό Δυϊσμό και απασχολεί φιλοσοφία και ψυχολογία.</a:t>
            </a:r>
          </a:p>
          <a:p>
            <a:r>
              <a:rPr lang="el-GR" altLang="el-GR" sz="2800" dirty="0"/>
              <a:t>Έτσι βάζει τα θεμέλια του νεότερου ιδεαλισμού. </a:t>
            </a:r>
          </a:p>
          <a:p>
            <a:r>
              <a:rPr lang="el-GR" altLang="el-GR" sz="2800" dirty="0"/>
              <a:t>Η αλήθεια, όμως, φαίνεται να έχει κάτι από τη δομή του ανθρώπινου πνεύματος, υπόκειται στους βασικούς όρους της νόησης.</a:t>
            </a:r>
          </a:p>
          <a:p>
            <a:r>
              <a:rPr lang="el-GR" altLang="el-GR" sz="2800" dirty="0"/>
              <a:t>Η μέθοδος, γι' αυτόν, είναι εργαλείο για την συγκρότηση του κόσμου και εκφράζει κάτι από την δομή του ίδιου του πνεύματος. </a:t>
            </a:r>
          </a:p>
        </p:txBody>
      </p:sp>
    </p:spTree>
    <p:extLst>
      <p:ext uri="{BB962C8B-B14F-4D97-AF65-F5344CB8AC3E}">
        <p14:creationId xmlns:p14="http://schemas.microsoft.com/office/powerpoint/2010/main" val="197577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(9/12)</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Το πρόβλημα της μεθόδου δεν είναι άλλο από το πρόβλημα της φύσης και των ορίων της γνώσης.</a:t>
            </a:r>
          </a:p>
          <a:p>
            <a:r>
              <a:rPr lang="el-GR" altLang="el-GR" sz="2800" dirty="0"/>
              <a:t>Η μέθοδός του εμπνευσμένη από τα Μαθηματικά, εξαιτίας της ασφάλειας και της </a:t>
            </a:r>
            <a:r>
              <a:rPr lang="el-GR" altLang="el-GR" sz="2800" dirty="0" err="1"/>
              <a:t>προφάνειας</a:t>
            </a:r>
            <a:r>
              <a:rPr lang="el-GR" altLang="el-GR" sz="2800" dirty="0"/>
              <a:t> των συλλογισμών και των σταθερών θεμελίων τους. </a:t>
            </a:r>
          </a:p>
          <a:p>
            <a:r>
              <a:rPr lang="el-GR" altLang="el-GR" sz="2800" i="1" dirty="0"/>
              <a:t> ... </a:t>
            </a:r>
            <a:r>
              <a:rPr lang="el-GR" altLang="el-GR" sz="2800" i="1" dirty="0" err="1"/>
              <a:t>απ'όλους</a:t>
            </a:r>
            <a:r>
              <a:rPr lang="el-GR" altLang="el-GR" sz="2800" i="1" dirty="0"/>
              <a:t> που αναζήτησαν την αλήθεια μέσα στις επιστήμες, μόνο οι μαθηματικοί μπόρεσαν να βρουν μερικές αποδείξεις, ... να μην παραδέχομαι τίποτα για αληθινό, αν δεν το ξέρω ολοφάνερα αληθινό.... να αποφεύγω προσεκτικά τη βιασύνη και την προκατάληψη, και να μην περιλαμβάνω  στην κρίση μου τίποτα παραπάνω </a:t>
            </a:r>
            <a:r>
              <a:rPr lang="el-GR" altLang="el-GR" sz="2800" i="1" dirty="0" err="1"/>
              <a:t>απ'ό,τι</a:t>
            </a:r>
            <a:r>
              <a:rPr lang="el-GR" altLang="el-GR" sz="2800" i="1" dirty="0"/>
              <a:t> θα παρουσιάζεται στον νου μου τόσο καθαρά και τόσο ευδιάκριτα, ώστε να μη μου δίνεται καμιά ευκαιρία να αμφιβάλλω </a:t>
            </a:r>
            <a:r>
              <a:rPr lang="el-GR" altLang="el-GR" sz="2800" i="1" dirty="0" err="1"/>
              <a:t>γι'αυτό</a:t>
            </a:r>
            <a:r>
              <a:rPr lang="el-GR" altLang="el-GR" sz="2800" i="1" dirty="0"/>
              <a:t>.</a:t>
            </a:r>
            <a:endParaRPr lang="el-GR" altLang="el-GR" sz="2800" dirty="0"/>
          </a:p>
        </p:txBody>
      </p:sp>
    </p:spTree>
    <p:extLst>
      <p:ext uri="{BB962C8B-B14F-4D97-AF65-F5344CB8AC3E}">
        <p14:creationId xmlns:p14="http://schemas.microsoft.com/office/powerpoint/2010/main" val="14518123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10/12)</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Η φιλοσοφική του μέθοδος τον  οδηγεί στο να εκλάβει ως  </a:t>
            </a:r>
            <a:r>
              <a:rPr lang="el-GR" altLang="el-GR" sz="2800" i="1" dirty="0"/>
              <a:t>πρώτη αρχή </a:t>
            </a:r>
            <a:r>
              <a:rPr lang="el-GR" altLang="el-GR" sz="2800" dirty="0"/>
              <a:t>του συστήματός την αυτονόητη και </a:t>
            </a:r>
            <a:r>
              <a:rPr lang="el-GR" altLang="el-GR" sz="2800" dirty="0" err="1"/>
              <a:t>αυτοαναφερόμενη</a:t>
            </a:r>
            <a:r>
              <a:rPr lang="el-GR" altLang="el-GR" sz="2800" dirty="0"/>
              <a:t> φράση του </a:t>
            </a:r>
            <a:r>
              <a:rPr lang="el-GR" altLang="el-GR" sz="2800" i="1" dirty="0"/>
              <a:t>σκέπτομαι άρα υπάρχω</a:t>
            </a:r>
            <a:r>
              <a:rPr lang="el-GR" altLang="el-GR" sz="2800" dirty="0"/>
              <a:t>, που γίνεται αφετηρία για την φιλοσοφία του υποκειμένου και της συνείδησης για την </a:t>
            </a:r>
            <a:r>
              <a:rPr lang="el-GR" altLang="el-GR" sz="2800" dirty="0" err="1"/>
              <a:t>νεοτερικότητα</a:t>
            </a:r>
            <a:r>
              <a:rPr lang="el-GR" altLang="el-GR" sz="2800" dirty="0"/>
              <a:t>. </a:t>
            </a:r>
          </a:p>
          <a:p>
            <a:r>
              <a:rPr lang="el-GR" altLang="el-GR" sz="2800" dirty="0"/>
              <a:t>Το έργο της αναλυτικής μεθόδου που προτείνει σταματάει ακριβώς στο σημείο όπου φτάνουμε στην </a:t>
            </a:r>
            <a:r>
              <a:rPr lang="el-GR" altLang="el-GR" sz="2800" i="1" dirty="0"/>
              <a:t>ενόραση</a:t>
            </a:r>
            <a:r>
              <a:rPr lang="el-GR" altLang="el-GR" sz="2800" dirty="0"/>
              <a:t> των απλών φυσικών προτάσεων. </a:t>
            </a:r>
          </a:p>
          <a:p>
            <a:r>
              <a:rPr lang="el-GR" altLang="el-GR" sz="2800" dirty="0"/>
              <a:t>Κανόνες όμως για την νοητική πράξη της ενόρασης δεν μπορούμε να υπαγορεύσουμε. </a:t>
            </a:r>
          </a:p>
          <a:p>
            <a:r>
              <a:rPr lang="el-GR" altLang="el-GR" sz="2800" dirty="0"/>
              <a:t>Η ενόραση έχει ως άμεση πηγή το φυσικό φως του πνεύματος </a:t>
            </a:r>
            <a:r>
              <a:rPr lang="el-GR" altLang="el-GR" sz="2800" dirty="0" err="1"/>
              <a:t>σ'όλη</a:t>
            </a:r>
            <a:r>
              <a:rPr lang="el-GR" altLang="el-GR" sz="2800" dirty="0"/>
              <a:t> την καθαρότητα και βεβαιότητά του. </a:t>
            </a:r>
          </a:p>
        </p:txBody>
      </p:sp>
    </p:spTree>
    <p:extLst>
      <p:ext uri="{BB962C8B-B14F-4D97-AF65-F5344CB8AC3E}">
        <p14:creationId xmlns:p14="http://schemas.microsoft.com/office/powerpoint/2010/main" val="14496632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11/12)</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dirty="0"/>
              <a:t>Με την </a:t>
            </a:r>
            <a:r>
              <a:rPr lang="el-GR" sz="2800" i="1" dirty="0"/>
              <a:t>παραγωγή</a:t>
            </a:r>
            <a:r>
              <a:rPr lang="el-GR" sz="2800" dirty="0"/>
              <a:t> η γνώση απλώνεται πέρα από τα απλά δεδομένα της ενόρασης, σε όλες τις δυνατές αλήθειες. </a:t>
            </a:r>
          </a:p>
          <a:p>
            <a:pPr>
              <a:defRPr/>
            </a:pPr>
            <a:r>
              <a:rPr lang="el-GR" sz="2800" dirty="0" err="1"/>
              <a:t>Kαμία</a:t>
            </a:r>
            <a:r>
              <a:rPr lang="el-GR" sz="2800" dirty="0"/>
              <a:t> επιστήμη δεν οικοδομείται με άλλο τρόπο παρά με την ενόραση και την παραγωγή.</a:t>
            </a:r>
          </a:p>
          <a:p>
            <a:pPr>
              <a:defRPr/>
            </a:pPr>
            <a:r>
              <a:rPr lang="el-GR" sz="2800" dirty="0"/>
              <a:t> Βέβαια ο </a:t>
            </a:r>
            <a:r>
              <a:rPr lang="el-GR" sz="2800" dirty="0" err="1"/>
              <a:t>Descartes</a:t>
            </a:r>
            <a:r>
              <a:rPr lang="el-GR" sz="2800" dirty="0"/>
              <a:t> με την μέθοδό του δεν κάνει τίποτε άλλο από το να καταστρέφει στην ουσία το δεδομένο των αισθήσεων, το οποίο δεν ικανοποιεί το αίτημα της απόλυτης βεβαιότητας και να το αντικαθιστά με την ορθολογική κατασκευή. </a:t>
            </a:r>
            <a:r>
              <a:rPr lang="el-GR" sz="2800" dirty="0" err="1"/>
              <a:t>Kαι</a:t>
            </a:r>
            <a:r>
              <a:rPr lang="el-GR" sz="2800" dirty="0"/>
              <a:t> το ερώτημα που τίθεται είναι κατά πόσο αυτό το μαθηματικό, παραγωγικό μοντέλο που προτείνει μπορεί να εξηγήσει το φυσικό κόσμο, ένα κόσμο συμπτωματικών γεγονότων. </a:t>
            </a:r>
          </a:p>
        </p:txBody>
      </p:sp>
    </p:spTree>
    <p:extLst>
      <p:ext uri="{BB962C8B-B14F-4D97-AF65-F5344CB8AC3E}">
        <p14:creationId xmlns:p14="http://schemas.microsoft.com/office/powerpoint/2010/main" val="10928317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12/12)</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Η εμπειρία έρχεται απλά να επαληθεύσει την ενέργεια της καθαρής νόησης. </a:t>
            </a:r>
          </a:p>
          <a:p>
            <a:r>
              <a:rPr lang="el-GR" altLang="el-GR" sz="2800" dirty="0"/>
              <a:t>Η φύση δεν είναι παρά πραγμάτωση μαθηματικών ιδεών.</a:t>
            </a:r>
          </a:p>
          <a:p>
            <a:r>
              <a:rPr lang="el-GR" altLang="el-GR" sz="2800" dirty="0" err="1"/>
              <a:t>Kαι</a:t>
            </a:r>
            <a:r>
              <a:rPr lang="el-GR" altLang="el-GR" sz="2800" dirty="0"/>
              <a:t> το ερώτημα που τίθεται είναι κατά πόσο αυτό το μαθηματικό, παραγωγικό μοντέλο που προτείνει μπορεί να εξηγήσει το φυσικό κόσμο, ένα κόσμο συμπτωματικών γεγονότων. </a:t>
            </a:r>
          </a:p>
          <a:p>
            <a:r>
              <a:rPr lang="el-GR" altLang="el-GR" sz="2800" dirty="0"/>
              <a:t>Η εμπειρία έρχεται απλά να επαληθεύσει την ενέργεια της καθαρής νόησης.</a:t>
            </a:r>
          </a:p>
          <a:p>
            <a:r>
              <a:rPr lang="el-GR" altLang="el-GR" sz="2800" dirty="0"/>
              <a:t> Η φύση δεν είναι παρά πραγμάτωση μαθηματικών ιδεών.</a:t>
            </a:r>
          </a:p>
          <a:p>
            <a:endParaRPr lang="el-GR" altLang="el-GR" sz="2800" dirty="0"/>
          </a:p>
        </p:txBody>
      </p:sp>
    </p:spTree>
    <p:extLst>
      <p:ext uri="{BB962C8B-B14F-4D97-AF65-F5344CB8AC3E}">
        <p14:creationId xmlns:p14="http://schemas.microsoft.com/office/powerpoint/2010/main" val="3294316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αγγλικός εμπειρισμός </a:t>
            </a:r>
          </a:p>
        </p:txBody>
      </p:sp>
      <p:sp>
        <p:nvSpPr>
          <p:cNvPr id="3" name="Θέση περιεχομένου 2"/>
          <p:cNvSpPr>
            <a:spLocks noGrp="1"/>
          </p:cNvSpPr>
          <p:nvPr>
            <p:ph idx="1"/>
          </p:nvPr>
        </p:nvSpPr>
        <p:spPr/>
        <p:txBody>
          <a:bodyPr>
            <a:normAutofit fontScale="92500" lnSpcReduction="20000"/>
          </a:bodyPr>
          <a:lstStyle/>
          <a:p>
            <a:r>
              <a:rPr lang="el-GR" altLang="el-GR" sz="2800" dirty="0"/>
              <a:t>Το κύρια χαρακτηριστικά των </a:t>
            </a:r>
            <a:r>
              <a:rPr lang="el-GR" altLang="el-GR" sz="2800" dirty="0" err="1"/>
              <a:t>άγγλων</a:t>
            </a:r>
            <a:r>
              <a:rPr lang="el-GR" altLang="el-GR" sz="2800" dirty="0"/>
              <a:t> φιλοσόφων είναι: κοινός νους, δυσαρέσκεια για την πολυπλοκότητα, προτίμηση του συγκεκριμένου έναντι του αφηρημένου. Στη Βρετανία συναντάμε την κυριαρχία ενός πρακτικού πνεύματος.</a:t>
            </a:r>
          </a:p>
          <a:p>
            <a:endParaRPr lang="en-US" altLang="el-GR" sz="2800" dirty="0"/>
          </a:p>
          <a:p>
            <a:r>
              <a:rPr lang="en-US" altLang="el-GR" sz="2800" dirty="0"/>
              <a:t>F. Bacon</a:t>
            </a:r>
          </a:p>
          <a:p>
            <a:r>
              <a:rPr lang="el-GR" altLang="el-GR" sz="2800" dirty="0"/>
              <a:t>H διδασκαλία του περί των ειδώλων και η διερεύνηση των ποικίλων υποκειμενικών προκαταλήψεων, που στέκονται εμπόδιο στον πορισμό της γνώσης, αποτελούν το πιο αποδοτικό και πιο γόνιμο τμήμα της φιλοσοφίας του.</a:t>
            </a:r>
          </a:p>
        </p:txBody>
      </p:sp>
    </p:spTree>
    <p:extLst>
      <p:ext uri="{BB962C8B-B14F-4D97-AF65-F5344CB8AC3E}">
        <p14:creationId xmlns:p14="http://schemas.microsoft.com/office/powerpoint/2010/main" val="1374962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F. </a:t>
            </a:r>
            <a:r>
              <a:rPr lang="el-GR" dirty="0" err="1"/>
              <a:t>Bacon</a:t>
            </a:r>
            <a:r>
              <a:rPr lang="el-GR" dirty="0"/>
              <a:t> (1561 - 1626). Βασικό έργο το </a:t>
            </a:r>
            <a:r>
              <a:rPr lang="el-GR" dirty="0" err="1"/>
              <a:t>Novum</a:t>
            </a:r>
            <a:r>
              <a:rPr lang="el-GR" dirty="0"/>
              <a:t> </a:t>
            </a:r>
            <a:r>
              <a:rPr lang="el-GR" dirty="0" err="1"/>
              <a:t>Organum</a:t>
            </a:r>
            <a:r>
              <a:rPr lang="el-GR" dirty="0" smtClean="0"/>
              <a:t>.</a:t>
            </a:r>
            <a:r>
              <a:rPr lang="en-US" dirty="0" smtClean="0"/>
              <a:t> (1/3)</a:t>
            </a:r>
            <a:r>
              <a:rPr lang="el-GR" dirty="0" smtClean="0"/>
              <a:t> </a:t>
            </a:r>
            <a:endParaRPr lang="el-GR"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7963" y="1988840"/>
            <a:ext cx="2788074" cy="3590702"/>
          </a:xfrm>
          <a:prstGeom prst="rect">
            <a:avLst/>
          </a:prstGeom>
        </p:spPr>
      </p:pic>
    </p:spTree>
    <p:extLst>
      <p:ext uri="{BB962C8B-B14F-4D97-AF65-F5344CB8AC3E}">
        <p14:creationId xmlns:p14="http://schemas.microsoft.com/office/powerpoint/2010/main" val="35566195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F. </a:t>
            </a:r>
            <a:r>
              <a:rPr lang="el-GR" dirty="0" err="1"/>
              <a:t>Bacon</a:t>
            </a:r>
            <a:r>
              <a:rPr lang="el-GR" dirty="0"/>
              <a:t> (1561 - 1626). Βασικό έργο το </a:t>
            </a:r>
            <a:r>
              <a:rPr lang="el-GR" dirty="0" err="1"/>
              <a:t>Novum</a:t>
            </a:r>
            <a:r>
              <a:rPr lang="el-GR" dirty="0"/>
              <a:t> </a:t>
            </a:r>
            <a:r>
              <a:rPr lang="el-GR" dirty="0" err="1"/>
              <a:t>Organum</a:t>
            </a:r>
            <a:r>
              <a:rPr lang="el-GR" dirty="0"/>
              <a:t>.</a:t>
            </a:r>
            <a:r>
              <a:rPr lang="en-US" dirty="0"/>
              <a:t> </a:t>
            </a:r>
            <a:r>
              <a:rPr lang="en-US" dirty="0" smtClean="0"/>
              <a:t>(2/3</a:t>
            </a:r>
            <a:r>
              <a:rPr lang="en-US" dirty="0"/>
              <a:t>)</a:t>
            </a:r>
            <a:r>
              <a:rPr lang="el-GR" dirty="0"/>
              <a:t> </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Ο ανθρώπινος νους, είναι όμοιος προς καθρέφτη με ανώμαλη επιφάνεια, που δεν αντανακλά ομαλά τις ακτίνες των πραγμάτων, αλλά ανακατεύει τη δική του φύση με τη φύση των πραγμάτων, την παραμορφώνει και την ασκημίζει.</a:t>
            </a:r>
          </a:p>
          <a:p>
            <a:r>
              <a:rPr lang="el-GR" altLang="el-GR" sz="2800" dirty="0"/>
              <a:t>Οι πλάνες δημιουργούνται από τις συγχύσεις στα νοήματα των λέξεων και είναι απαραίτητη η κάθαρση του πνεύματος για να διαβαστεί το βιβλίο της φύσεως.</a:t>
            </a:r>
          </a:p>
          <a:p>
            <a:r>
              <a:rPr lang="el-GR" altLang="el-GR" sz="2800" dirty="0"/>
              <a:t>Η εμπειρία δεν είναι ταυτόσημη με την άμεση </a:t>
            </a:r>
            <a:r>
              <a:rPr lang="el-GR" altLang="el-GR" sz="2800" dirty="0" err="1"/>
              <a:t>κατ'αίσθηση</a:t>
            </a:r>
            <a:r>
              <a:rPr lang="el-GR" altLang="el-GR" sz="2800" dirty="0"/>
              <a:t> εντύπωση της πραγματικότητας.</a:t>
            </a:r>
          </a:p>
          <a:p>
            <a:r>
              <a:rPr lang="el-GR" altLang="el-GR" sz="2800" dirty="0"/>
              <a:t> Η εμπειρία είναι, </a:t>
            </a:r>
            <a:r>
              <a:rPr lang="el-GR" altLang="el-GR" sz="2800" dirty="0" err="1"/>
              <a:t>κατ'αυτόν</a:t>
            </a:r>
            <a:r>
              <a:rPr lang="el-GR" altLang="el-GR" sz="2800" dirty="0"/>
              <a:t>, δυο ειδών: η κοινή και η γνήσια μεθοδευμένη, η </a:t>
            </a:r>
            <a:r>
              <a:rPr lang="el-GR" altLang="el-GR" sz="2800" dirty="0" err="1"/>
              <a:t>ευμέθοδος</a:t>
            </a:r>
            <a:r>
              <a:rPr lang="el-GR" altLang="el-GR" sz="2800" dirty="0"/>
              <a:t>, οργανωμένη και διαρθρωμένη.</a:t>
            </a:r>
          </a:p>
          <a:p>
            <a:endParaRPr lang="el-GR" altLang="el-GR" sz="2800" dirty="0"/>
          </a:p>
        </p:txBody>
      </p:sp>
    </p:spTree>
    <p:extLst>
      <p:ext uri="{BB962C8B-B14F-4D97-AF65-F5344CB8AC3E}">
        <p14:creationId xmlns:p14="http://schemas.microsoft.com/office/powerpoint/2010/main" val="23513918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F. </a:t>
            </a:r>
            <a:r>
              <a:rPr lang="el-GR" dirty="0" err="1"/>
              <a:t>Bacon</a:t>
            </a:r>
            <a:r>
              <a:rPr lang="el-GR" dirty="0"/>
              <a:t> (1561 - 1626). Βασικό έργο το </a:t>
            </a:r>
            <a:r>
              <a:rPr lang="el-GR" dirty="0" err="1"/>
              <a:t>Novum</a:t>
            </a:r>
            <a:r>
              <a:rPr lang="el-GR" dirty="0"/>
              <a:t> </a:t>
            </a:r>
            <a:r>
              <a:rPr lang="el-GR" dirty="0" err="1"/>
              <a:t>Organum</a:t>
            </a:r>
            <a:r>
              <a:rPr lang="el-GR" dirty="0"/>
              <a:t>.</a:t>
            </a:r>
            <a:r>
              <a:rPr lang="en-US" dirty="0"/>
              <a:t> </a:t>
            </a:r>
            <a:r>
              <a:rPr lang="en-US" dirty="0" smtClean="0"/>
              <a:t>(3/3</a:t>
            </a:r>
            <a:r>
              <a:rPr lang="en-US" dirty="0"/>
              <a:t>)</a:t>
            </a:r>
            <a:r>
              <a:rPr lang="el-GR" dirty="0"/>
              <a:t>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κοινή έννοια της εμπειρίας ταυτίζεται με την συντυχία, την τύχη ενώ η άλλη με το πείραμα.  </a:t>
            </a:r>
          </a:p>
          <a:p>
            <a:r>
              <a:rPr lang="el-GR" altLang="el-GR" sz="2800" dirty="0"/>
              <a:t>Στην μεθοδικά οργανωμένη πειραματική, επιστημονική εμπειρία έγκειται η συμβολή του </a:t>
            </a:r>
            <a:r>
              <a:rPr lang="el-GR" altLang="el-GR" sz="2800" dirty="0" err="1"/>
              <a:t>Bacon</a:t>
            </a:r>
            <a:r>
              <a:rPr lang="el-GR" altLang="el-GR" sz="2800" dirty="0"/>
              <a:t>  στην κριτική της γνώσης. </a:t>
            </a:r>
          </a:p>
          <a:p>
            <a:r>
              <a:rPr lang="el-GR" altLang="el-GR" sz="2800" dirty="0"/>
              <a:t>Κάθε αλήθεια, για τον </a:t>
            </a:r>
            <a:r>
              <a:rPr lang="el-GR" altLang="el-GR" sz="2800" dirty="0" err="1"/>
              <a:t>Bacon</a:t>
            </a:r>
            <a:r>
              <a:rPr lang="el-GR" altLang="el-GR" sz="2800" dirty="0"/>
              <a:t>, είναι θυγατέρα της εποχής της. </a:t>
            </a:r>
          </a:p>
          <a:p>
            <a:r>
              <a:rPr lang="el-GR" altLang="el-GR" sz="2800" dirty="0"/>
              <a:t>Το φιλοσοφείν ταυτίζεται με την </a:t>
            </a:r>
            <a:r>
              <a:rPr lang="el-GR" altLang="el-GR" sz="2800" dirty="0" err="1"/>
              <a:t>αυτοθεώρηση</a:t>
            </a:r>
            <a:r>
              <a:rPr lang="el-GR" altLang="el-GR" sz="2800" dirty="0"/>
              <a:t> και την </a:t>
            </a:r>
            <a:r>
              <a:rPr lang="el-GR" altLang="el-GR" sz="2800" dirty="0" err="1"/>
              <a:t>αυτοσκόπηση</a:t>
            </a:r>
            <a:r>
              <a:rPr lang="el-GR" altLang="el-GR" sz="2800" dirty="0"/>
              <a:t> στον καθρέφτη της εποχής.</a:t>
            </a:r>
          </a:p>
          <a:p>
            <a:r>
              <a:rPr lang="el-GR" altLang="el-GR" sz="2800" dirty="0"/>
              <a:t> Προϋπόθεση, για μια  ρύθμιση και τάξη της ζωής, είναι η ορθή εκτίμηση των πραγματικών μεγεθών, των ιδίων και των ξένων, που ο </a:t>
            </a:r>
            <a:r>
              <a:rPr lang="el-GR" altLang="el-GR" sz="2800" dirty="0" err="1"/>
              <a:t>Bacon</a:t>
            </a:r>
            <a:r>
              <a:rPr lang="el-GR" altLang="el-GR" sz="2800" dirty="0"/>
              <a:t>  αποκαλεί </a:t>
            </a:r>
            <a:endParaRPr lang="el-GR" altLang="el-GR" sz="2800" i="1" dirty="0"/>
          </a:p>
          <a:p>
            <a:r>
              <a:rPr lang="el-GR" altLang="el-GR" sz="2800" i="1" dirty="0"/>
              <a:t>μαθηματική επιστήμη του πνεύματος</a:t>
            </a:r>
            <a:r>
              <a:rPr lang="el-GR" altLang="el-GR" sz="2800" dirty="0"/>
              <a:t>.</a:t>
            </a:r>
          </a:p>
        </p:txBody>
      </p:sp>
    </p:spTree>
    <p:extLst>
      <p:ext uri="{BB962C8B-B14F-4D97-AF65-F5344CB8AC3E}">
        <p14:creationId xmlns:p14="http://schemas.microsoft.com/office/powerpoint/2010/main" val="39179657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Τhomas</a:t>
            </a:r>
            <a:r>
              <a:rPr lang="el-GR" dirty="0"/>
              <a:t> </a:t>
            </a:r>
            <a:r>
              <a:rPr lang="el-GR" dirty="0" err="1"/>
              <a:t>Hobbes</a:t>
            </a:r>
            <a:r>
              <a:rPr lang="el-GR" dirty="0"/>
              <a:t> (1588-1697), έργο το </a:t>
            </a:r>
            <a:r>
              <a:rPr lang="el-GR" dirty="0" smtClean="0"/>
              <a:t>Λεβιάθαν</a:t>
            </a:r>
            <a:r>
              <a:rPr lang="en-US" dirty="0" smtClean="0"/>
              <a:t> (1/3)</a:t>
            </a:r>
            <a:endParaRPr lang="el-GR" dirty="0"/>
          </a:p>
        </p:txBody>
      </p:sp>
      <p:pic>
        <p:nvPicPr>
          <p:cNvPr id="5" name="Εικόνα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83023" y="1700808"/>
            <a:ext cx="3577954" cy="4365104"/>
          </a:xfrm>
          <a:prstGeom prst="rect">
            <a:avLst/>
          </a:prstGeom>
        </p:spPr>
      </p:pic>
    </p:spTree>
    <p:extLst>
      <p:ext uri="{BB962C8B-B14F-4D97-AF65-F5344CB8AC3E}">
        <p14:creationId xmlns:p14="http://schemas.microsoft.com/office/powerpoint/2010/main" val="4561015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a:xfrm>
            <a:off x="611560" y="620688"/>
            <a:ext cx="7772400" cy="1470025"/>
          </a:xfrm>
        </p:spPr>
        <p:txBody>
          <a:bodyPr/>
          <a:lstStyle/>
          <a:p>
            <a:r>
              <a:rPr lang="el-GR" dirty="0"/>
              <a:t>Η ΘΕΩΡΙΑ ΓΝΩΣΗΣ ΤΩΝ NΕΟΤΕΡΩΝ ΧΡΟΝΩΝ</a:t>
            </a:r>
            <a:endParaRPr lang="el-GR" dirty="0"/>
          </a:p>
        </p:txBody>
      </p:sp>
      <p:pic>
        <p:nvPicPr>
          <p:cNvPr id="3" name="Εικόνα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3283" y="2420888"/>
            <a:ext cx="2748954" cy="3696072"/>
          </a:xfrm>
          <a:prstGeom prst="rect">
            <a:avLst/>
          </a:prstGeom>
        </p:spPr>
      </p:pic>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Τhomas</a:t>
            </a:r>
            <a:r>
              <a:rPr lang="el-GR" dirty="0"/>
              <a:t> </a:t>
            </a:r>
            <a:r>
              <a:rPr lang="el-GR" dirty="0" err="1"/>
              <a:t>Hobbes</a:t>
            </a:r>
            <a:r>
              <a:rPr lang="el-GR" dirty="0"/>
              <a:t> (1588-1697), έργο το Λεβιάθαν</a:t>
            </a:r>
            <a:r>
              <a:rPr lang="en-US" dirty="0"/>
              <a:t> </a:t>
            </a:r>
            <a:r>
              <a:rPr lang="en-US" dirty="0" smtClean="0"/>
              <a:t>(2/3</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pPr>
              <a:defRPr/>
            </a:pPr>
            <a:r>
              <a:rPr lang="el-GR" altLang="el-GR" sz="2800" dirty="0"/>
              <a:t>Όπως ο </a:t>
            </a:r>
            <a:r>
              <a:rPr lang="el-GR" altLang="el-GR" sz="2800" dirty="0" err="1"/>
              <a:t>Bacon</a:t>
            </a:r>
            <a:r>
              <a:rPr lang="el-GR" altLang="el-GR" sz="2800" dirty="0"/>
              <a:t> η αναζήτηση της αληθινής γνώσης που βρίσκεται στην εύρεση των αιτίων, στην θεωρία της ύλης.</a:t>
            </a:r>
          </a:p>
          <a:p>
            <a:pPr>
              <a:defRPr/>
            </a:pPr>
            <a:r>
              <a:rPr lang="el-GR" altLang="el-GR" sz="2800" dirty="0"/>
              <a:t>Διαφέρει ριζικά </a:t>
            </a:r>
            <a:r>
              <a:rPr lang="el-GR" altLang="el-GR" sz="2800" dirty="0" err="1"/>
              <a:t>απ'αυτόν</a:t>
            </a:r>
            <a:r>
              <a:rPr lang="el-GR" altLang="el-GR" sz="2800" dirty="0"/>
              <a:t>, καθώς πιστεύει όχι στην αυθαίρετη μελέτη των ποιοτήτων, αλλά στις μαθηματικές σχέσεις που κρύβονται πίσω από τα φαινόμενα, σύμφωνα τον Γαλιλαίο.</a:t>
            </a:r>
          </a:p>
          <a:p>
            <a:pPr>
              <a:defRPr/>
            </a:pPr>
            <a:r>
              <a:rPr lang="el-GR" altLang="el-GR" sz="2800" dirty="0"/>
              <a:t> Οι νόμοι της Γεωμετρίας είναι σημαντικοί όχι μόνο για την γνώση της φύσης αλλά και για όλη την γνώση και προτείνει την παραγωγική μέθοδο.</a:t>
            </a:r>
          </a:p>
          <a:p>
            <a:pPr>
              <a:defRPr/>
            </a:pPr>
            <a:r>
              <a:rPr lang="el-GR" altLang="el-GR" sz="2800" dirty="0"/>
              <a:t>  Η απλή εμπειρική γνώση των </a:t>
            </a:r>
            <a:r>
              <a:rPr lang="el-GR" altLang="el-GR" sz="2800" dirty="0" err="1"/>
              <a:t>κατ'αίσθηση</a:t>
            </a:r>
            <a:r>
              <a:rPr lang="el-GR" altLang="el-GR" sz="2800" dirty="0"/>
              <a:t> δεδομένων δεν αρκεί, χωρίς την ενατένιση του εσωτερικού δεσμού των αιτίων.</a:t>
            </a:r>
            <a:endParaRPr lang="el-GR" sz="2800" dirty="0"/>
          </a:p>
        </p:txBody>
      </p:sp>
    </p:spTree>
    <p:extLst>
      <p:ext uri="{BB962C8B-B14F-4D97-AF65-F5344CB8AC3E}">
        <p14:creationId xmlns:p14="http://schemas.microsoft.com/office/powerpoint/2010/main" val="18128089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Τhomas</a:t>
            </a:r>
            <a:r>
              <a:rPr lang="el-GR" dirty="0"/>
              <a:t> </a:t>
            </a:r>
            <a:r>
              <a:rPr lang="el-GR" dirty="0" err="1"/>
              <a:t>Hobbes</a:t>
            </a:r>
            <a:r>
              <a:rPr lang="el-GR" dirty="0"/>
              <a:t> (1588-1697), έργο το Λεβιάθαν</a:t>
            </a:r>
            <a:r>
              <a:rPr lang="en-US" dirty="0"/>
              <a:t> </a:t>
            </a:r>
            <a:r>
              <a:rPr lang="en-US" dirty="0" smtClean="0"/>
              <a:t>(3/3</a:t>
            </a:r>
            <a:r>
              <a:rPr lang="en-US"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Προς τούτο χρειάζεται αναθεώρηση της έννοιας του </a:t>
            </a:r>
            <a:r>
              <a:rPr lang="el-GR" altLang="el-GR" sz="2800" dirty="0" err="1"/>
              <a:t>νοείν</a:t>
            </a:r>
            <a:r>
              <a:rPr lang="el-GR" altLang="el-GR" sz="2800" dirty="0"/>
              <a:t>.</a:t>
            </a:r>
          </a:p>
          <a:p>
            <a:r>
              <a:rPr lang="el-GR" altLang="el-GR" sz="2800" dirty="0"/>
              <a:t>Στην νομιναλιστική παράδοση του </a:t>
            </a:r>
            <a:r>
              <a:rPr lang="en-US" altLang="el-GR" sz="2800" dirty="0"/>
              <a:t>Ockham</a:t>
            </a:r>
            <a:r>
              <a:rPr lang="el-GR" altLang="el-GR" sz="2800" dirty="0"/>
              <a:t>, θεωρεί τις λέξεις  σημεία τα οποία δημιουργούμε εμείς στο πνεύμα μας. </a:t>
            </a:r>
          </a:p>
          <a:p>
            <a:r>
              <a:rPr lang="el-GR" altLang="el-GR" sz="2800" dirty="0"/>
              <a:t>Η εκλογή των σημείων και ο τρόπος σύνδεσης τους είναι ολότελα αυθαίρετος και εξαρτάται από την κρίση εκείνων που πρώτοι τα όρισαν.</a:t>
            </a:r>
          </a:p>
          <a:p>
            <a:r>
              <a:rPr lang="el-GR" altLang="el-GR" sz="2800" dirty="0"/>
              <a:t> Σύμφωνα με αυτή την αντίληψη,  </a:t>
            </a:r>
            <a:r>
              <a:rPr lang="el-GR" altLang="el-GR" sz="2800" i="1" dirty="0"/>
              <a:t>η αλήθεια δεν βρίσκεται στα πράγματα αλλά στα ονόματα και στην σύγκριση των ονομάτων που γίνεται στην πρόταση</a:t>
            </a:r>
            <a:r>
              <a:rPr lang="el-GR" altLang="el-GR" sz="2800" dirty="0"/>
              <a:t>, θυμίζοντας πάλι την άποψη του Αριστοτέλη ότι </a:t>
            </a:r>
            <a:r>
              <a:rPr lang="el-GR" altLang="el-GR" sz="2800" i="1" dirty="0"/>
              <a:t>η  αλήθεια βρίσκεται στην διάνοια (κρίση) και όχι στα πράγματα</a:t>
            </a:r>
            <a:r>
              <a:rPr lang="el-GR" altLang="el-GR" sz="2800" dirty="0"/>
              <a:t>.</a:t>
            </a:r>
          </a:p>
        </p:txBody>
      </p:sp>
    </p:spTree>
    <p:extLst>
      <p:ext uri="{BB962C8B-B14F-4D97-AF65-F5344CB8AC3E}">
        <p14:creationId xmlns:p14="http://schemas.microsoft.com/office/powerpoint/2010/main" val="28504705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a:t>
            </a:r>
            <a:r>
              <a:rPr lang="el-GR" sz="3200" dirty="0" smtClean="0"/>
              <a:t>νόηση</a:t>
            </a:r>
            <a:r>
              <a:rPr lang="en-US" sz="3200" dirty="0" smtClean="0"/>
              <a:t> (1/14)</a:t>
            </a:r>
            <a:r>
              <a:rPr lang="el-GR" sz="3200" dirty="0" smtClean="0"/>
              <a:t> </a:t>
            </a:r>
            <a:endParaRPr lang="el-GR" sz="3200"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4952" y="1916832"/>
            <a:ext cx="3054096" cy="3840480"/>
          </a:xfrm>
          <a:prstGeom prst="rect">
            <a:avLst/>
          </a:prstGeom>
        </p:spPr>
      </p:pic>
    </p:spTree>
    <p:extLst>
      <p:ext uri="{BB962C8B-B14F-4D97-AF65-F5344CB8AC3E}">
        <p14:creationId xmlns:p14="http://schemas.microsoft.com/office/powerpoint/2010/main" val="2559026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(2/14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77500" lnSpcReduction="20000"/>
          </a:bodyPr>
          <a:lstStyle/>
          <a:p>
            <a:pPr>
              <a:defRPr/>
            </a:pPr>
            <a:r>
              <a:rPr lang="el-GR" sz="2800" dirty="0"/>
              <a:t>Γράφει: </a:t>
            </a:r>
            <a:r>
              <a:rPr lang="el-GR" sz="2800" i="1" dirty="0"/>
              <a:t>Υπάρχει μια καθιερωμένη αντίληψη ανάμεσα σε μερικούς ανθρώπους ότι μέσα στο πνεύμα υπάρχουν μερικές έμφυτες αρχές, μερικές πρωταρχικές έννοιες, κοινές έννοιες, γραπτά σημεία, γράμματα, που κατά κάποιο τρόπο εγγράφονται στο πνεύμα του ανθρώπου. </a:t>
            </a:r>
          </a:p>
          <a:p>
            <a:pPr>
              <a:defRPr/>
            </a:pPr>
            <a:r>
              <a:rPr lang="el-GR" sz="2800" i="1" dirty="0"/>
              <a:t>Η ψυχή τα προσδέχεται στην πρώτη καταβολή της </a:t>
            </a:r>
            <a:r>
              <a:rPr lang="el-GR" sz="2800" i="1" dirty="0" err="1"/>
              <a:t>υπάρξης</a:t>
            </a:r>
            <a:r>
              <a:rPr lang="el-GR" sz="2800" i="1" dirty="0"/>
              <a:t> και τα </a:t>
            </a:r>
            <a:r>
              <a:rPr lang="el-GR" sz="2800" i="1" dirty="0" err="1"/>
              <a:t>συναποκομίζει</a:t>
            </a:r>
            <a:r>
              <a:rPr lang="el-GR" sz="2800" i="1" dirty="0"/>
              <a:t> όταν έρχεται στον κόσμο. </a:t>
            </a:r>
          </a:p>
          <a:p>
            <a:pPr>
              <a:defRPr/>
            </a:pPr>
            <a:r>
              <a:rPr lang="el-GR" sz="2800" dirty="0"/>
              <a:t>Ο Άγγλος φιλόσοφος μετέθεσε το πρόβλημα της Καρτεσιανής αμφιβολίας και το "σκέπτομαι άρα υπάρχω" σε ζήτημα δυνατότητας της γνώσης και απάντησε με την απόλυτη </a:t>
            </a:r>
            <a:r>
              <a:rPr lang="el-GR" sz="2800" dirty="0" err="1"/>
              <a:t>εμπειριστική</a:t>
            </a:r>
            <a:r>
              <a:rPr lang="el-GR" sz="2800" dirty="0"/>
              <a:t> εκδοχή. </a:t>
            </a:r>
            <a:endParaRPr lang="en-US" sz="2800" dirty="0"/>
          </a:p>
          <a:p>
            <a:pPr>
              <a:defRPr/>
            </a:pPr>
            <a:r>
              <a:rPr lang="el-GR" altLang="el-GR" sz="2800" dirty="0"/>
              <a:t>Θεώρησε ότι μόνη πηγή γνώσης είναι οι αισθήσεις και η εμπειρία, απέρριψε τις έμφυτες ιδέες, προσπάθησε έτσι να ερμηνεύσει το φαινόμενο της νόησης. </a:t>
            </a:r>
            <a:endParaRPr lang="el-GR" altLang="el-GR" sz="2800" dirty="0"/>
          </a:p>
        </p:txBody>
      </p:sp>
    </p:spTree>
    <p:extLst>
      <p:ext uri="{BB962C8B-B14F-4D97-AF65-F5344CB8AC3E}">
        <p14:creationId xmlns:p14="http://schemas.microsoft.com/office/powerpoint/2010/main" val="25152492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(3/14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Κάθε λογής αντικείμενο της εσωτερικής αντίληψης ορίζεται ως </a:t>
            </a:r>
            <a:r>
              <a:rPr lang="el-GR" altLang="el-GR" sz="2800" i="1" dirty="0"/>
              <a:t>ιδέα</a:t>
            </a:r>
            <a:r>
              <a:rPr lang="el-GR" altLang="el-GR" sz="2800" dirty="0"/>
              <a:t>.</a:t>
            </a:r>
          </a:p>
          <a:p>
            <a:r>
              <a:rPr lang="el-GR" altLang="el-GR" sz="2800" i="1" dirty="0"/>
              <a:t>Οτιδήποτε αντιλαμβάνεται ο νους ή οτιδήποτε αποτελεί άμεσο αντικείμενο εσωτερικής αντίληψης, σκέψης ή νόησης, το αποκαλώ ιδέα</a:t>
            </a:r>
            <a:r>
              <a:rPr lang="el-GR" altLang="el-GR" sz="2800" dirty="0"/>
              <a:t>.</a:t>
            </a:r>
          </a:p>
          <a:p>
            <a:r>
              <a:rPr lang="el-GR" altLang="el-GR" sz="2800" dirty="0"/>
              <a:t> Επίσης επιχειρεί την ψυχολογική αποστασιοποίηση του γενικού με τις εξής σκέψεις:</a:t>
            </a:r>
          </a:p>
          <a:p>
            <a:r>
              <a:rPr lang="el-GR" altLang="el-GR" sz="2800" i="1" dirty="0"/>
              <a:t>Στη σφαίρα του πραγματικού δεν υπάρχουν γενικά όντα. </a:t>
            </a:r>
            <a:endParaRPr lang="en-US" altLang="el-GR" sz="2800" i="1" dirty="0"/>
          </a:p>
          <a:p>
            <a:r>
              <a:rPr lang="el-GR" altLang="el-GR" sz="2800" i="1" dirty="0"/>
              <a:t>Υπόσταση πραγματική έχουν μόνο τα ατομικά πράγματα που αναλογούν με τις μεγαλύτερες και μικρότερες ομοιότητες τους, ταξινομούνται σε είδη και γένη. </a:t>
            </a:r>
          </a:p>
        </p:txBody>
      </p:sp>
    </p:spTree>
    <p:extLst>
      <p:ext uri="{BB962C8B-B14F-4D97-AF65-F5344CB8AC3E}">
        <p14:creationId xmlns:p14="http://schemas.microsoft.com/office/powerpoint/2010/main" val="30964896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(4/14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85000" lnSpcReduction="10000"/>
          </a:bodyPr>
          <a:lstStyle/>
          <a:p>
            <a:r>
              <a:rPr lang="el-GR" altLang="el-GR" sz="2800" i="1" dirty="0"/>
              <a:t>Αν μείνουμε στη σφαίρα των ιδεών διαπιστώνουμε ότι οι εμφανίσεις πραγμάτων είναι πλέγματα από "απλές ιδέες". </a:t>
            </a:r>
          </a:p>
          <a:p>
            <a:r>
              <a:rPr lang="el-GR" altLang="el-GR" sz="2800" i="1" dirty="0"/>
              <a:t>Σε πολλά από τα πλέγματα αυτά επανέρχονται , χωριστά ή </a:t>
            </a:r>
            <a:r>
              <a:rPr lang="el-GR" altLang="el-GR" sz="2800" i="1" dirty="0" err="1"/>
              <a:t>καθ'ομάδες</a:t>
            </a:r>
            <a:r>
              <a:rPr lang="el-GR" altLang="el-GR" sz="2800" i="1" dirty="0"/>
              <a:t>, οι ίδιες απλές ιδέες και τα ίδια φαινομενικά γνωρίσματα. </a:t>
            </a:r>
          </a:p>
          <a:p>
            <a:r>
              <a:rPr lang="el-GR" altLang="el-GR" sz="2800" i="1" dirty="0"/>
              <a:t>Στα πράγματα αυτά δίνουμε "ονόματα" χρησιμοποιώντας προς τούτο όχι μόνο κύρια ονόματα, αλλά ως επί το </a:t>
            </a:r>
            <a:r>
              <a:rPr lang="el-GR" altLang="el-GR" sz="2800" i="1" dirty="0" err="1"/>
              <a:t>πλείστον</a:t>
            </a:r>
            <a:r>
              <a:rPr lang="el-GR" altLang="el-GR" sz="2800" i="1" dirty="0"/>
              <a:t> προσηγορικά.</a:t>
            </a:r>
          </a:p>
          <a:p>
            <a:r>
              <a:rPr lang="el-GR" altLang="el-GR" sz="2800" i="1" dirty="0"/>
              <a:t> Το γεγονός, ωστόσο, ότι μπορούμε μονοσήμαντα να ονομάζουμε πολλά πράγματα μέσω ενός και του αυτού γενικού ονόματος αποδεικνύει ότι </a:t>
            </a:r>
            <a:r>
              <a:rPr lang="el-GR" altLang="el-GR" sz="2800" i="1" dirty="0" err="1"/>
              <a:t>σ'αυτό</a:t>
            </a:r>
            <a:r>
              <a:rPr lang="el-GR" altLang="el-GR" sz="2800" i="1" dirty="0"/>
              <a:t> το γενικό όνομα αντιστοιχεί </a:t>
            </a:r>
            <a:r>
              <a:rPr lang="el-GR" altLang="el-GR" sz="2800" i="1" dirty="0" err="1"/>
              <a:t>κατανάγκη</a:t>
            </a:r>
            <a:r>
              <a:rPr lang="el-GR" altLang="el-GR" sz="2800" i="1" dirty="0"/>
              <a:t> ένα γενικό νόημα, μια "γενική ιδέα".</a:t>
            </a:r>
            <a:endParaRPr lang="el-GR" altLang="el-GR" sz="2800" dirty="0"/>
          </a:p>
        </p:txBody>
      </p:sp>
    </p:spTree>
    <p:extLst>
      <p:ext uri="{BB962C8B-B14F-4D97-AF65-F5344CB8AC3E}">
        <p14:creationId xmlns:p14="http://schemas.microsoft.com/office/powerpoint/2010/main" val="10014340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(5/14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85000" lnSpcReduction="20000"/>
          </a:bodyPr>
          <a:lstStyle/>
          <a:p>
            <a:pPr marL="0" indent="0">
              <a:buFontTx/>
              <a:buNone/>
            </a:pPr>
            <a:r>
              <a:rPr lang="el-GR" altLang="el-GR" sz="2800" i="1" dirty="0"/>
              <a:t>Κοιτάζοντας προσεκτικότερα με ποιον τρόπο το γενικό όνομα συσχετίζεται προς τα αντικείμενα της οικείας τάξης, διαπιστώνουμε ότι ο συσχετισμός αυτός υπάρχει διαμέσου ενός και του αυτού γνωρίσματος ή πλέγματος γνωρισμάτων, που είναι κοινό σε όλα αυτά τα αντικείμενα, και ότι το μονοσήμαντο του γενικού ονόματος ισχύει μόνο εφόσον τα αντικείμενα παίρνουν το όνομά τους με βάση αυτό και μόνο το γνώρισμα, (με βάση την "ιδέα" αυτού και μόνο του γνωρίσματος).</a:t>
            </a:r>
            <a:endParaRPr lang="en-US" altLang="el-GR" sz="2800" i="1" dirty="0"/>
          </a:p>
          <a:p>
            <a:pPr marL="0" indent="0">
              <a:buFontTx/>
              <a:buNone/>
            </a:pPr>
            <a:r>
              <a:rPr lang="el-GR" altLang="el-GR" sz="2800" i="1" dirty="0"/>
              <a:t> Η νόηση του γενικού, η οποία πραγματώνεται στις γενικές σημασίες, προϋποθέτει την "αφαιρετική ικανότητά" μας, την ικανότητα να "αποχωρίζουμε" από τα φαινόμενα πράγματα, που μας δίνονται ως συμπλέγματα γνωρισμάτων, επί μέρους ιδέες, ιδέες μεμονωμένων γνωρισμάτων, και να τις συνδέουμε με λέξεις που είναι οι γενικές σημασίες αυτών των γνωρισμάτων.</a:t>
            </a:r>
            <a:endParaRPr lang="el-GR" altLang="el-GR" sz="2800" dirty="0"/>
          </a:p>
        </p:txBody>
      </p:sp>
    </p:spTree>
    <p:extLst>
      <p:ext uri="{BB962C8B-B14F-4D97-AF65-F5344CB8AC3E}">
        <p14:creationId xmlns:p14="http://schemas.microsoft.com/office/powerpoint/2010/main" val="42890065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(6/14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85000" lnSpcReduction="20000"/>
          </a:bodyPr>
          <a:lstStyle/>
          <a:p>
            <a:r>
              <a:rPr lang="el-GR" altLang="el-GR" sz="2800" i="1" dirty="0"/>
              <a:t>Ότι ένας τέτοιος αποχωρισμός είναι δυνατός και ότι πραγματικά συμβαίνει μας εγγυάται το γεγονός ότι κάθε γενικό όνομα έχει την δική του σημασία, ότι κάθε γενικό όνομα είναι φορέας μιας ιδέας ενός γνωρίσματος που συνδέεται αποκλειστικά με αυτό. </a:t>
            </a:r>
          </a:p>
          <a:p>
            <a:r>
              <a:rPr lang="el-GR" altLang="el-GR" sz="2800" i="1" dirty="0"/>
              <a:t>Μας το εγγυάται ακόμη το γεγονός ότι μπορούμε να πάρουμε οποιοδήποτε γνώρισμα αδιακρίτως και να το κάνουμε ιδιαίτερη σημασία ενός νέου γενικού ονόματος.</a:t>
            </a:r>
          </a:p>
          <a:p>
            <a:r>
              <a:rPr lang="el-GR" altLang="el-GR" sz="2800" i="1" dirty="0"/>
              <a:t> </a:t>
            </a:r>
            <a:r>
              <a:rPr lang="el-GR" altLang="el-GR" sz="2800" i="1" dirty="0" err="1"/>
              <a:t>Eίναι</a:t>
            </a:r>
            <a:r>
              <a:rPr lang="el-GR" altLang="el-GR" sz="2800" i="1" dirty="0"/>
              <a:t> σαφές ... ότι το γενικό και το καθολικό δεν ανήκουν στην πραγματική υπόσταση των πραγμάτων, αλλά αποτελούν επινοήματα και δημιουργήματα του νου, φτιαγμένα από αυτόν για να τα χρησιμοποιήσει ο ίδιος, και αφορούν μόνο σε σημεία, είτε αυτά είναι λέξεις είτε παραστάσεις. </a:t>
            </a:r>
            <a:endParaRPr lang="el-GR" altLang="el-GR" sz="2800" dirty="0"/>
          </a:p>
        </p:txBody>
      </p:sp>
    </p:spTree>
    <p:extLst>
      <p:ext uri="{BB962C8B-B14F-4D97-AF65-F5344CB8AC3E}">
        <p14:creationId xmlns:p14="http://schemas.microsoft.com/office/powerpoint/2010/main" val="15925817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(7/14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85000" lnSpcReduction="20000"/>
          </a:bodyPr>
          <a:lstStyle/>
          <a:p>
            <a:r>
              <a:rPr lang="el-GR" altLang="el-GR" sz="2800" i="1" dirty="0"/>
              <a:t>Οι λέξεις είναι γενικές, ...όταν χρησιμεύουν ως σημεία γενικών ιδεών και έτσι μπορούν να χρησιμοποιούνται αδιακρίτως για πολλά επιμέρους πράγματα: "και οι ιδέες είναι  γενικές όταν τίθενται ως τα υποκατάστατα πολλών επιμέρους πραγμάτων".... η γενική φύση τους δεν είναι παρά η ιδιότητά τους - που την οφείλουν στο νου - "να δηλώνουν ή να υποκαθιστούν πολλά επιμέρους" γιατί η σημασία που έχουν είναι μια σχέση που τους την έχει προμηθεύσει ο ανθρώπινος νους.... οι άνθρωποι πλάθοντας αφηρημένες ιδέες και συνδέοντάς τες στο μυαλό τους  με τα ονόματα που δίνουν </a:t>
            </a:r>
            <a:r>
              <a:rPr lang="el-GR" altLang="el-GR" sz="2800" i="1" dirty="0" err="1"/>
              <a:t>σ'αυτές</a:t>
            </a:r>
            <a:r>
              <a:rPr lang="el-GR" altLang="el-GR" sz="2800" i="1" dirty="0"/>
              <a:t> τις ιδέες, κατορθώνουν να προσδιορίζουν τα  πράγματα και να μιλούν </a:t>
            </a:r>
            <a:r>
              <a:rPr lang="el-GR" altLang="el-GR" sz="2800" i="1" dirty="0" err="1"/>
              <a:t>γι'αυτά</a:t>
            </a:r>
            <a:r>
              <a:rPr lang="el-GR" altLang="el-GR" sz="2800" i="1" dirty="0"/>
              <a:t> ωσάν τα πράγματα να </a:t>
            </a:r>
            <a:r>
              <a:rPr lang="el-GR" altLang="el-GR" sz="2800" i="1" dirty="0" err="1"/>
              <a:t>ήσαν</a:t>
            </a:r>
            <a:r>
              <a:rPr lang="el-GR" altLang="el-GR" sz="2800" i="1" dirty="0"/>
              <a:t> δέσμες (</a:t>
            </a:r>
            <a:r>
              <a:rPr lang="el-GR" altLang="el-GR" sz="2800" i="1" dirty="0" err="1"/>
              <a:t>bundles</a:t>
            </a:r>
            <a:r>
              <a:rPr lang="el-GR" altLang="el-GR" sz="2800" i="1" dirty="0"/>
              <a:t>),  προκειμένου να διευκολυνθεί και να γίνει πιο άνετη η πρόοδος και η ανακοίνωση  της γνώσης τους, </a:t>
            </a:r>
            <a:endParaRPr lang="el-GR" altLang="el-GR" sz="2800" dirty="0"/>
          </a:p>
        </p:txBody>
      </p:sp>
    </p:spTree>
    <p:extLst>
      <p:ext uri="{BB962C8B-B14F-4D97-AF65-F5344CB8AC3E}">
        <p14:creationId xmlns:p14="http://schemas.microsoft.com/office/powerpoint/2010/main" val="40345444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(8/14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85000" lnSpcReduction="20000"/>
          </a:bodyPr>
          <a:lstStyle/>
          <a:p>
            <a:r>
              <a:rPr lang="el-GR" altLang="el-GR" sz="2800" i="1" dirty="0"/>
              <a:t>γνώσης που δεν θα προχωρούσε παρά με βραδύ ρυθμό, αν οι λέξεις  και οι σκέψεις τους έμεναν προσηλωμένες σε ατομικά μόνο αντικείμενα.</a:t>
            </a:r>
          </a:p>
          <a:p>
            <a:r>
              <a:rPr lang="el-GR" altLang="el-GR" sz="2800" i="1" dirty="0"/>
              <a:t>Φυσικά ο σχηματισμός αυτών των "αφηρημένων" ή "γενικών ιδεών ", αυτών των "επινοήσεων" και των τεχνασμάτων του πνεύματος έχει τις δυσκολίες του, οι ιδέες αυτές δεν μας "προσφέρονται τόσο εύκολα όσο έχουμε την τάση να πιστεύουμε. </a:t>
            </a:r>
          </a:p>
          <a:p>
            <a:r>
              <a:rPr lang="el-GR" altLang="el-GR" sz="2800" i="1" dirty="0"/>
              <a:t>Δεν απαιτείται π.χ. προσπάθεια και ικανότητα για να σχηματίσουμε την "γενική ιδέα ενός τριγώνου" (η οποία ωστόσο δεν συγκαταλέγεται στις περιεκτικότερες και τις δυσκολότερες), γιατί αυτό το τρίγωνο δεν πρέπει να είναι "ούτε οξυγώνιο, ούτε ορθογώνιο, ούτε ισόπλευρο αλλά όλα αυτά και συνάμα τίποτε από αυτά". </a:t>
            </a:r>
            <a:endParaRPr lang="el-GR" altLang="el-GR" sz="2800" dirty="0"/>
          </a:p>
        </p:txBody>
      </p:sp>
    </p:spTree>
    <p:extLst>
      <p:ext uri="{BB962C8B-B14F-4D97-AF65-F5344CB8AC3E}">
        <p14:creationId xmlns:p14="http://schemas.microsoft.com/office/powerpoint/2010/main" val="33411902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smtClean="0"/>
              <a:t>1596-1650 (1/12)</a:t>
            </a:r>
            <a:endParaRPr lang="el-GR"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7101" y="1772816"/>
            <a:ext cx="3389798" cy="4149080"/>
          </a:xfrm>
          <a:prstGeom prst="rect">
            <a:avLst/>
          </a:prstGeom>
        </p:spPr>
      </p:pic>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(9/14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92500" lnSpcReduction="20000"/>
          </a:bodyPr>
          <a:lstStyle/>
          <a:p>
            <a:pPr>
              <a:defRPr/>
            </a:pPr>
            <a:r>
              <a:rPr lang="el-GR" sz="2800" i="1" dirty="0"/>
              <a:t>Πρόκειται, </a:t>
            </a:r>
            <a:r>
              <a:rPr lang="el-GR" sz="2800" i="1" dirty="0" err="1"/>
              <a:t>στ'αλήθεια</a:t>
            </a:r>
            <a:r>
              <a:rPr lang="el-GR" sz="2800" i="1" dirty="0"/>
              <a:t> για κάτι ατελές, για κάτι που δεν μπορεί να υπάρξει, για μια ιδέα στην οποία έχουν ενωθεί μέρη πολλών και ασυμβίβαστων μεταξύ τους ιδεών. </a:t>
            </a:r>
          </a:p>
          <a:p>
            <a:pPr>
              <a:defRPr/>
            </a:pPr>
            <a:r>
              <a:rPr lang="el-GR" sz="2800" i="1" dirty="0"/>
              <a:t>Φυσικά το πνεύμα, με την ατέλεια που το χαρακτηρίζει, χρειάζεται τέτοιες ιδέες και σπεύδει όσο μπορεί προς αυτές, γιατί έτσι η γνώση μεταδίδεται και διευρύνεται πιο εύκολα.</a:t>
            </a:r>
          </a:p>
          <a:p>
            <a:pPr>
              <a:defRPr/>
            </a:pPr>
            <a:r>
              <a:rPr lang="el-GR" sz="2800" i="1" dirty="0"/>
              <a:t> Ωστόσο, εύλογα μπορούμε να εικάσουμε ότι τέτοιες ιδέες αποτελούν ένδειξη της ατέλειάς μας</a:t>
            </a:r>
            <a:r>
              <a:rPr lang="el-GR" sz="2800" dirty="0"/>
              <a:t>. </a:t>
            </a:r>
          </a:p>
          <a:p>
            <a:pPr marL="0" indent="0">
              <a:buFontTx/>
              <a:buNone/>
              <a:defRPr/>
            </a:pPr>
            <a:r>
              <a:rPr lang="el-GR" sz="2800" dirty="0"/>
              <a:t>Η κριτική, που γίνεται από τον </a:t>
            </a:r>
            <a:r>
              <a:rPr lang="el-GR" sz="2800" dirty="0" err="1"/>
              <a:t>Husserl</a:t>
            </a:r>
            <a:r>
              <a:rPr lang="el-GR" sz="2800" dirty="0"/>
              <a:t> στην άποψη του </a:t>
            </a:r>
            <a:r>
              <a:rPr lang="el-GR" sz="2800" dirty="0" err="1"/>
              <a:t>Locke</a:t>
            </a:r>
            <a:r>
              <a:rPr lang="el-GR" sz="2800" dirty="0"/>
              <a:t> για το γενικό τρίγωνο είναι, εκτός των άλλων η εξής:</a:t>
            </a:r>
            <a:endParaRPr lang="el-GR" sz="2800" dirty="0"/>
          </a:p>
        </p:txBody>
      </p:sp>
    </p:spTree>
    <p:extLst>
      <p:ext uri="{BB962C8B-B14F-4D97-AF65-F5344CB8AC3E}">
        <p14:creationId xmlns:p14="http://schemas.microsoft.com/office/powerpoint/2010/main" val="4801391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10/14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77500" lnSpcReduction="20000"/>
          </a:bodyPr>
          <a:lstStyle/>
          <a:p>
            <a:r>
              <a:rPr lang="el-GR" altLang="el-GR" sz="2800" i="1" dirty="0"/>
              <a:t>αν τη γενική σημασία την ονομάσουμε έννοια, αν το κοινό γνώρισμα το καλέσουμε βάθος της έννοιας, και αν κάθε υποκείμενο που έχει αυτό το γνώρισμα το καλέσουμε αντικείμενο της έννοιας</a:t>
            </a:r>
            <a:r>
              <a:rPr lang="el-GR" altLang="el-GR" sz="2800" dirty="0"/>
              <a:t>, τότε το άτοπο του </a:t>
            </a:r>
            <a:r>
              <a:rPr lang="el-GR" altLang="el-GR" sz="2800" dirty="0" err="1"/>
              <a:t>Locke</a:t>
            </a:r>
            <a:r>
              <a:rPr lang="el-GR" altLang="el-GR" sz="2800" dirty="0"/>
              <a:t> είναι το να </a:t>
            </a:r>
            <a:r>
              <a:rPr lang="el-GR" altLang="el-GR" sz="2800" i="1" dirty="0"/>
              <a:t>εκλάβουμε το βάθος της έννοιας και ως αντικείμενο της ή να υπαγάγουμε το βάθος της έννοιας στο εννοιολογικό πλάτος της</a:t>
            </a:r>
            <a:r>
              <a:rPr lang="el-GR" altLang="el-GR" sz="2800" dirty="0"/>
              <a:t> δηλαδή </a:t>
            </a:r>
            <a:r>
              <a:rPr lang="el-GR" altLang="el-GR" sz="2800" i="1" dirty="0"/>
              <a:t>στο βάθος της έννοιας του τριγώνου υπεισέρχεται και το πλάτος των ειδικότερων ειδών στα οποία υποδιαιρείται η έννοια</a:t>
            </a:r>
            <a:r>
              <a:rPr lang="el-GR" altLang="el-GR" sz="2800" dirty="0"/>
              <a:t>.</a:t>
            </a:r>
          </a:p>
          <a:p>
            <a:r>
              <a:rPr lang="el-GR" altLang="el-GR" sz="2800" dirty="0"/>
              <a:t> Βάθος (</a:t>
            </a:r>
            <a:r>
              <a:rPr lang="en-US" altLang="el-GR" sz="2800" dirty="0"/>
              <a:t>intention</a:t>
            </a:r>
            <a:r>
              <a:rPr lang="el-GR" altLang="el-GR" sz="2800" dirty="0"/>
              <a:t>) της έννοιας ονομάζουμε το σύνολο των χαρακτηριστικών και πλάτος (</a:t>
            </a:r>
            <a:r>
              <a:rPr lang="en-US" altLang="el-GR" sz="2800" dirty="0" err="1"/>
              <a:t>extention</a:t>
            </a:r>
            <a:r>
              <a:rPr lang="el-GR" altLang="el-GR" sz="2800" dirty="0"/>
              <a:t>) το σύνολο των όντων που ανήκουν στην έννοια. Η έννοια σπονδυλωτό ως Σ. θηλαστικά, πτηνά, ερπετά, τετράποδα, κλπ. Η έννοια δηλώνεται ως  Σ</a:t>
            </a:r>
            <a:r>
              <a:rPr lang="en-US" altLang="el-GR" sz="2800" dirty="0"/>
              <a:t>xyz</a:t>
            </a:r>
            <a:r>
              <a:rPr lang="el-GR" altLang="el-GR" sz="2800" dirty="0"/>
              <a:t> και όχι απλώς Σ. Οι μεταβλητές παραμένουν ως δυνατότητα πλήρωσης.   </a:t>
            </a:r>
          </a:p>
        </p:txBody>
      </p:sp>
    </p:spTree>
    <p:extLst>
      <p:ext uri="{BB962C8B-B14F-4D97-AF65-F5344CB8AC3E}">
        <p14:creationId xmlns:p14="http://schemas.microsoft.com/office/powerpoint/2010/main" val="12292879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11/14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85000" lnSpcReduction="10000"/>
          </a:bodyPr>
          <a:lstStyle/>
          <a:p>
            <a:pPr>
              <a:defRPr/>
            </a:pPr>
            <a:r>
              <a:rPr lang="el-GR" sz="2800" dirty="0"/>
              <a:t>H απάντηση στο ερώτημα από που προέρχεται η βεβαιότητά μας χωρίς την χρήση της έννοιας του γενικού τριγώνου </a:t>
            </a:r>
            <a:r>
              <a:rPr lang="el-GR" sz="2800" dirty="0" err="1"/>
              <a:t>εδόθη</a:t>
            </a:r>
            <a:r>
              <a:rPr lang="el-GR" sz="2800" dirty="0"/>
              <a:t> πολύ νωρίς από τον Ιρλανδό φιλόσοφο G. </a:t>
            </a:r>
            <a:r>
              <a:rPr lang="el-GR" sz="2800" dirty="0" err="1"/>
              <a:t>Berkeley</a:t>
            </a:r>
            <a:r>
              <a:rPr lang="el-GR" sz="2800" dirty="0"/>
              <a:t>.</a:t>
            </a:r>
          </a:p>
          <a:p>
            <a:pPr>
              <a:defRPr/>
            </a:pPr>
            <a:r>
              <a:rPr lang="el-GR" sz="2800" dirty="0"/>
              <a:t> Οι αποδείξεις κατά τον </a:t>
            </a:r>
            <a:r>
              <a:rPr lang="el-GR" sz="2800" dirty="0" err="1"/>
              <a:t>Berkeley</a:t>
            </a:r>
            <a:r>
              <a:rPr lang="el-GR" sz="2800" dirty="0"/>
              <a:t> δεν αντλούν το γενικό τους κύρος από την γενική ιδέα, αλλά από το ότι κατά την απόδειξη δεν κάνουμε χρήση των επί μέρους χαρακτηριστικών ενός συνόλου. </a:t>
            </a:r>
          </a:p>
          <a:p>
            <a:pPr>
              <a:defRPr/>
            </a:pPr>
            <a:r>
              <a:rPr lang="el-GR" sz="2800" dirty="0"/>
              <a:t>Μια άλλη κατηγορία βασική στην φιλοσοφία του </a:t>
            </a:r>
            <a:r>
              <a:rPr lang="el-GR" sz="2800" dirty="0" err="1"/>
              <a:t>Locke</a:t>
            </a:r>
            <a:r>
              <a:rPr lang="el-GR" sz="2800" dirty="0"/>
              <a:t> είναι η </a:t>
            </a:r>
            <a:r>
              <a:rPr lang="el-GR" sz="2800" i="1" dirty="0"/>
              <a:t>γνωστική προοπτικότητα</a:t>
            </a:r>
            <a:r>
              <a:rPr lang="el-GR" sz="2800" dirty="0"/>
              <a:t>, κάτι που θα δούμε αργότερα στην φαινομενολογία .</a:t>
            </a:r>
          </a:p>
          <a:p>
            <a:pPr>
              <a:defRPr/>
            </a:pPr>
            <a:r>
              <a:rPr lang="el-GR" sz="2800" dirty="0"/>
              <a:t> </a:t>
            </a:r>
            <a:r>
              <a:rPr lang="el-GR" sz="2800" i="1" dirty="0"/>
              <a:t>Ο καθένας μας γνωρίζει τόσο, όσο του επιτρέπει η προοπτική του τοποθέτηση</a:t>
            </a:r>
            <a:r>
              <a:rPr lang="el-GR" sz="2800" dirty="0"/>
              <a:t>. </a:t>
            </a:r>
          </a:p>
          <a:p>
            <a:pPr>
              <a:defRPr/>
            </a:pPr>
            <a:endParaRPr lang="el-GR" sz="2800" dirty="0"/>
          </a:p>
        </p:txBody>
      </p:sp>
    </p:spTree>
    <p:extLst>
      <p:ext uri="{BB962C8B-B14F-4D97-AF65-F5344CB8AC3E}">
        <p14:creationId xmlns:p14="http://schemas.microsoft.com/office/powerpoint/2010/main" val="215255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12/14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Ο </a:t>
            </a:r>
            <a:r>
              <a:rPr lang="el-GR" altLang="el-GR" sz="2800" dirty="0" err="1"/>
              <a:t>Locke</a:t>
            </a:r>
            <a:r>
              <a:rPr lang="el-GR" altLang="el-GR" sz="2800" dirty="0"/>
              <a:t> αν και ξεκίνησε την φιλοσοφία του με την άρνηση των έμφυτων ιδεών, του </a:t>
            </a:r>
            <a:r>
              <a:rPr lang="el-GR" altLang="el-GR" sz="2800" dirty="0" err="1"/>
              <a:t>Descartes</a:t>
            </a:r>
            <a:r>
              <a:rPr lang="el-GR" altLang="el-GR" sz="2800" dirty="0"/>
              <a:t>, δεν διαφέρει από εκείνον όσο θα ήθελε, αφού πιστεύει ότι υπάρχουν </a:t>
            </a:r>
            <a:r>
              <a:rPr lang="el-GR" altLang="el-GR" sz="2800" i="1" dirty="0"/>
              <a:t>έμφυτες δυνάμεις </a:t>
            </a:r>
            <a:r>
              <a:rPr lang="el-GR" altLang="el-GR" sz="2800" dirty="0"/>
              <a:t>που εξελίσσονται αμέσως με την λειτουργία της </a:t>
            </a:r>
            <a:r>
              <a:rPr lang="el-GR" altLang="el-GR" sz="2800" dirty="0" err="1"/>
              <a:t>κατ'αίσθηση</a:t>
            </a:r>
            <a:r>
              <a:rPr lang="el-GR" altLang="el-GR" sz="2800" dirty="0"/>
              <a:t> εμπειρίας, η οποία παρέχει την πρώτη ύλη για τη λειτουργία των δυνάμεων αυτών. </a:t>
            </a:r>
          </a:p>
          <a:p>
            <a:r>
              <a:rPr lang="el-GR" altLang="el-GR" sz="2800" dirty="0"/>
              <a:t>Βέβαια, αυτό που τον διαφοροποιεί δραστικά από τον τελευταίο είναι ότι ο </a:t>
            </a:r>
            <a:r>
              <a:rPr lang="el-GR" altLang="el-GR" sz="2800" dirty="0" err="1"/>
              <a:t>Descartes</a:t>
            </a:r>
            <a:r>
              <a:rPr lang="el-GR" altLang="el-GR" sz="2800" dirty="0"/>
              <a:t> δέχεται ότι από μόνη την ικανότητα του </a:t>
            </a:r>
            <a:r>
              <a:rPr lang="el-GR" altLang="el-GR" sz="2800" dirty="0" err="1"/>
              <a:t>νοείν</a:t>
            </a:r>
            <a:r>
              <a:rPr lang="el-GR" altLang="el-GR" sz="2800" dirty="0"/>
              <a:t>, χωρίς τη βοήθεια της εμπειρίας γεννιούνται παραστάσεις ουσιαστικού περιεχομένου.</a:t>
            </a:r>
          </a:p>
          <a:p>
            <a:r>
              <a:rPr lang="el-GR" altLang="el-GR" sz="2800" dirty="0"/>
              <a:t> Τέτοιες είναι λ. χ. η έννοια της ουσίας ή η ιδέα του θεού.</a:t>
            </a:r>
          </a:p>
          <a:p>
            <a:endParaRPr lang="el-GR" altLang="el-GR" sz="2800" dirty="0"/>
          </a:p>
        </p:txBody>
      </p:sp>
    </p:spTree>
    <p:extLst>
      <p:ext uri="{BB962C8B-B14F-4D97-AF65-F5344CB8AC3E}">
        <p14:creationId xmlns:p14="http://schemas.microsoft.com/office/powerpoint/2010/main" val="5478103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13/14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70000" lnSpcReduction="20000"/>
          </a:bodyPr>
          <a:lstStyle/>
          <a:p>
            <a:r>
              <a:rPr lang="el-GR" altLang="el-GR" sz="2800" dirty="0"/>
              <a:t>Για να προχωρήσουμε βαθύτερα στην επιστημολογία του </a:t>
            </a:r>
            <a:r>
              <a:rPr lang="el-GR" altLang="el-GR" sz="2800" dirty="0" err="1"/>
              <a:t>Locke</a:t>
            </a:r>
            <a:r>
              <a:rPr lang="el-GR" altLang="el-GR" sz="2800" dirty="0"/>
              <a:t> πρέπει να διακρίνουμε μια άλλη βασική έννοια που πρότεινε για την συγκρότηση του νου. </a:t>
            </a:r>
          </a:p>
          <a:p>
            <a:r>
              <a:rPr lang="el-GR" altLang="el-GR" sz="2800" dirty="0"/>
              <a:t>Η έννοια αυτή ήταν η έννοια του </a:t>
            </a:r>
            <a:r>
              <a:rPr lang="el-GR" altLang="el-GR" sz="2800" i="1" dirty="0" err="1"/>
              <a:t>αναστοχασμού</a:t>
            </a:r>
            <a:r>
              <a:rPr lang="el-GR" altLang="el-GR" sz="2800" dirty="0"/>
              <a:t> ή της </a:t>
            </a:r>
            <a:r>
              <a:rPr lang="el-GR" altLang="el-GR" sz="2800" i="1" dirty="0"/>
              <a:t>αυτοαντίληψης</a:t>
            </a:r>
            <a:r>
              <a:rPr lang="el-GR" altLang="el-GR" sz="2800" dirty="0"/>
              <a:t> (</a:t>
            </a:r>
            <a:r>
              <a:rPr lang="el-GR" altLang="el-GR" sz="2800" dirty="0" err="1"/>
              <a:t>reflection</a:t>
            </a:r>
            <a:r>
              <a:rPr lang="el-GR" altLang="el-GR" sz="2800" dirty="0"/>
              <a:t>). </a:t>
            </a:r>
          </a:p>
          <a:p>
            <a:r>
              <a:rPr lang="el-GR" altLang="el-GR" sz="2800" dirty="0"/>
              <a:t>Ο </a:t>
            </a:r>
            <a:r>
              <a:rPr lang="el-GR" altLang="el-GR" sz="2800" dirty="0" err="1"/>
              <a:t>αναστοχασμός</a:t>
            </a:r>
            <a:r>
              <a:rPr lang="el-GR" altLang="el-GR" sz="2800" dirty="0"/>
              <a:t>, μια κατ' αίσθηση δύναμη, συνειδητοποιεί τις ενέργειες και τις καταστάσεις του πνεύματος μας, ως αντικείμενο και όχι ως γέννημά της: </a:t>
            </a:r>
          </a:p>
          <a:p>
            <a:r>
              <a:rPr lang="el-GR" altLang="el-GR" sz="2800" dirty="0"/>
              <a:t>Όλη η γνώση μας στηρίζεται στην εμπειρία και παράγεται σε τελευταία ανάλυση από αυτή. </a:t>
            </a:r>
          </a:p>
          <a:p>
            <a:r>
              <a:rPr lang="el-GR" altLang="el-GR" sz="2800" dirty="0"/>
              <a:t>Αλλά η εμπειρία είναι διφυής, τα αντικείμενα που προσφέρει στη γνώση προέρχονται από δυο πηγές: </a:t>
            </a:r>
          </a:p>
          <a:p>
            <a:r>
              <a:rPr lang="el-GR" altLang="el-GR" sz="2800" dirty="0"/>
              <a:t>την αίσθηση (</a:t>
            </a:r>
            <a:r>
              <a:rPr lang="el-GR" altLang="el-GR" sz="2800" dirty="0" err="1"/>
              <a:t>sensantion</a:t>
            </a:r>
            <a:r>
              <a:rPr lang="el-GR" altLang="el-GR" sz="2800" dirty="0"/>
              <a:t>) και τ</a:t>
            </a:r>
            <a:r>
              <a:rPr lang="en-US" altLang="el-GR" sz="2800" dirty="0"/>
              <a:t>o</a:t>
            </a:r>
            <a:r>
              <a:rPr lang="el-GR" altLang="el-GR" sz="2800" dirty="0"/>
              <a:t>ν </a:t>
            </a:r>
            <a:r>
              <a:rPr lang="el-GR" altLang="el-GR" sz="2800" dirty="0" err="1"/>
              <a:t>αναστοχασμό</a:t>
            </a:r>
            <a:r>
              <a:rPr lang="el-GR" altLang="el-GR" sz="2800" dirty="0"/>
              <a:t> ή την εσωτερική αίσθηση.</a:t>
            </a:r>
          </a:p>
        </p:txBody>
      </p:sp>
    </p:spTree>
    <p:extLst>
      <p:ext uri="{BB962C8B-B14F-4D97-AF65-F5344CB8AC3E}">
        <p14:creationId xmlns:p14="http://schemas.microsoft.com/office/powerpoint/2010/main" val="124652909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err="1"/>
              <a:t>John</a:t>
            </a:r>
            <a:r>
              <a:rPr lang="el-GR" sz="3200" dirty="0"/>
              <a:t> </a:t>
            </a:r>
            <a:r>
              <a:rPr lang="el-GR" sz="3200" dirty="0" err="1"/>
              <a:t>Locke</a:t>
            </a:r>
            <a:r>
              <a:rPr lang="el-GR" sz="3200" dirty="0"/>
              <a:t> (1632 -1704). Κύριο έργο Δοκίμιο πάνω στην ανθρώπινη νόηση</a:t>
            </a:r>
            <a:r>
              <a:rPr lang="en-US" sz="3200" dirty="0"/>
              <a:t> (</a:t>
            </a:r>
            <a:r>
              <a:rPr lang="en-US" sz="3200" dirty="0" smtClean="0"/>
              <a:t>14/14</a:t>
            </a:r>
            <a:r>
              <a:rPr lang="en-US" sz="3200" dirty="0"/>
              <a:t>)</a:t>
            </a:r>
            <a:r>
              <a:rPr lang="el-GR" sz="3200" dirty="0"/>
              <a:t> </a:t>
            </a:r>
            <a:endParaRPr lang="el-GR" sz="3200"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Επίσης, διακρίνει απλές (εντυπώσεις) και σύνθετες ιδέες. </a:t>
            </a:r>
          </a:p>
          <a:p>
            <a:r>
              <a:rPr lang="el-GR" altLang="el-GR" sz="2800" dirty="0"/>
              <a:t>Αίσθηση και </a:t>
            </a:r>
            <a:r>
              <a:rPr lang="el-GR" altLang="el-GR" sz="2800" dirty="0" err="1"/>
              <a:t>αναστοχασμός</a:t>
            </a:r>
            <a:r>
              <a:rPr lang="el-GR" altLang="el-GR" sz="2800" dirty="0"/>
              <a:t> είναι οι πηγές των απλών ιδεών.</a:t>
            </a:r>
          </a:p>
          <a:p>
            <a:r>
              <a:rPr lang="el-GR" altLang="el-GR" sz="2800" dirty="0"/>
              <a:t> Η πηγή των σύνθετων είναι η νόηση. </a:t>
            </a:r>
          </a:p>
          <a:p>
            <a:r>
              <a:rPr lang="el-GR" altLang="el-GR" sz="2800" dirty="0"/>
              <a:t>Αυτή σχηματίζει με την τροποποίηση των απλών παραστάσεων της εκτάσεως, της διάρκειας και της ενότητας, τις μαθηματικές εποπτείες και έννοιες, αυτή φέρει τα αντικείμενα σε συνάφεια μεταξύ τους και αναγνωρίζει τις σχέσεις που τα διέπουν.</a:t>
            </a:r>
          </a:p>
          <a:p>
            <a:r>
              <a:rPr lang="el-GR" altLang="el-GR" sz="2800" dirty="0"/>
              <a:t> Τις αφηρημένες έννοιες τις σχηματίζει η νόηση με την αποδέσμευση των αντικειμένων από τις ιδιαίτερες συνθήκες ύπαρξής τους μέσα στο χρόνο και τον τόπο.</a:t>
            </a:r>
          </a:p>
        </p:txBody>
      </p:sp>
    </p:spTree>
    <p:extLst>
      <p:ext uri="{BB962C8B-B14F-4D97-AF65-F5344CB8AC3E}">
        <p14:creationId xmlns:p14="http://schemas.microsoft.com/office/powerpoint/2010/main" val="10845663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US" sz="3600" dirty="0"/>
              <a:t>George Berkeley (1685 - 1753), </a:t>
            </a:r>
            <a:r>
              <a:rPr lang="en-US" sz="3600" dirty="0" err="1"/>
              <a:t>κύρι</a:t>
            </a:r>
            <a:r>
              <a:rPr lang="en-US" sz="3600" dirty="0"/>
              <a:t>α έργα: Principles of Human </a:t>
            </a:r>
            <a:r>
              <a:rPr lang="en-US" sz="3600" dirty="0" smtClean="0"/>
              <a:t>Knowledge (1/3)</a:t>
            </a:r>
            <a:endParaRPr lang="el-GR" sz="3600"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4326" y="1988840"/>
            <a:ext cx="2575347" cy="3496067"/>
          </a:xfrm>
          <a:prstGeom prst="rect">
            <a:avLst/>
          </a:prstGeom>
        </p:spPr>
      </p:pic>
    </p:spTree>
    <p:extLst>
      <p:ext uri="{BB962C8B-B14F-4D97-AF65-F5344CB8AC3E}">
        <p14:creationId xmlns:p14="http://schemas.microsoft.com/office/powerpoint/2010/main" val="25396692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US" sz="3600" dirty="0"/>
              <a:t>George Berkeley (1685 - 1753), </a:t>
            </a:r>
            <a:r>
              <a:rPr lang="en-US" sz="3600" dirty="0" err="1"/>
              <a:t>κύρι</a:t>
            </a:r>
            <a:r>
              <a:rPr lang="en-US" sz="3600" dirty="0"/>
              <a:t>α έργα: Principles of Human Knowledge </a:t>
            </a:r>
            <a:r>
              <a:rPr lang="en-US" sz="3600" dirty="0" smtClean="0"/>
              <a:t>(2/3</a:t>
            </a:r>
            <a:r>
              <a:rPr lang="en-US" sz="3600" dirty="0"/>
              <a:t>)</a:t>
            </a:r>
            <a:endParaRPr lang="el-GR" sz="3600"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Ο </a:t>
            </a:r>
            <a:r>
              <a:rPr lang="el-GR" altLang="el-GR" sz="2800" dirty="0" err="1"/>
              <a:t>Berkeley</a:t>
            </a:r>
            <a:r>
              <a:rPr lang="el-GR" altLang="el-GR" sz="2800" dirty="0"/>
              <a:t> είναι σημαντικός στην φιλοσοφία κυρίως για την πλήρη άρνηση της ύλης και για μια σειρά έξυπνων επιχειρημάτων. </a:t>
            </a:r>
          </a:p>
          <a:p>
            <a:r>
              <a:rPr lang="el-GR" altLang="el-GR" sz="2800" dirty="0"/>
              <a:t>Επηρεάσθηκε ιδιαίτερα από τον </a:t>
            </a:r>
            <a:r>
              <a:rPr lang="el-GR" altLang="el-GR" sz="2800" dirty="0" err="1"/>
              <a:t>Locke</a:t>
            </a:r>
            <a:r>
              <a:rPr lang="el-GR" altLang="el-GR" sz="2800" dirty="0"/>
              <a:t> και αντιμετώπισε το πλέον αδύνατο σημείο της επιστημολογίας του που ήταν οι </a:t>
            </a:r>
            <a:r>
              <a:rPr lang="el-GR" altLang="el-GR" sz="2800" i="1" dirty="0"/>
              <a:t>ιδέες</a:t>
            </a:r>
            <a:r>
              <a:rPr lang="el-GR" altLang="el-GR" sz="2800" dirty="0"/>
              <a:t>, οι οποίες για τον </a:t>
            </a:r>
            <a:r>
              <a:rPr lang="el-GR" altLang="el-GR" sz="2800" dirty="0" err="1"/>
              <a:t>Locke</a:t>
            </a:r>
            <a:r>
              <a:rPr lang="el-GR" altLang="el-GR" sz="2800" dirty="0"/>
              <a:t> ήταν στο νου, ενώ το </a:t>
            </a:r>
            <a:r>
              <a:rPr lang="el-GR" altLang="el-GR" sz="2800" i="1" dirty="0"/>
              <a:t>πράγμα</a:t>
            </a:r>
            <a:r>
              <a:rPr lang="el-GR" altLang="el-GR" sz="2800" dirty="0"/>
              <a:t>, το οποίο η ιδέα αναπαριστούσε, ήταν στον εξωτερικό κόσμο. </a:t>
            </a:r>
          </a:p>
          <a:p>
            <a:r>
              <a:rPr lang="el-GR" altLang="el-GR" sz="2800" dirty="0"/>
              <a:t>Ο </a:t>
            </a:r>
            <a:r>
              <a:rPr lang="el-GR" altLang="el-GR" sz="2800" dirty="0" err="1"/>
              <a:t>Berkeley</a:t>
            </a:r>
            <a:r>
              <a:rPr lang="el-GR" altLang="el-GR" sz="2800" dirty="0"/>
              <a:t> αναρωτήθηκε, αφού όλα όσα γνωρίζει ο νους είναι οι ιδέες του, γιατί να υποθέτουμε ότι ο εξωτερικός κόσμος υπάρχει; </a:t>
            </a:r>
          </a:p>
        </p:txBody>
      </p:sp>
    </p:spTree>
    <p:extLst>
      <p:ext uri="{BB962C8B-B14F-4D97-AF65-F5344CB8AC3E}">
        <p14:creationId xmlns:p14="http://schemas.microsoft.com/office/powerpoint/2010/main" val="26507004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US" sz="3600" dirty="0"/>
              <a:t>George Berkeley (1685 - 1753), </a:t>
            </a:r>
            <a:r>
              <a:rPr lang="en-US" sz="3600" dirty="0" err="1"/>
              <a:t>κύρι</a:t>
            </a:r>
            <a:r>
              <a:rPr lang="en-US" sz="3600" dirty="0"/>
              <a:t>α έργα: Principles of Human Knowledge </a:t>
            </a:r>
            <a:r>
              <a:rPr lang="en-US" sz="3600" dirty="0" smtClean="0"/>
              <a:t>(3/3</a:t>
            </a:r>
            <a:r>
              <a:rPr lang="en-US" sz="3600" dirty="0"/>
              <a:t>)</a:t>
            </a:r>
            <a:endParaRPr lang="el-GR" sz="3600"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Όλα όσα υπάρχουν στον κόσμο δεν έχουν καμιά ύπαρξη δίχως το νου μου, αφού το </a:t>
            </a:r>
            <a:r>
              <a:rPr lang="el-GR" altLang="el-GR" sz="2800" i="1" dirty="0"/>
              <a:t>είναι</a:t>
            </a:r>
            <a:r>
              <a:rPr lang="el-GR" altLang="el-GR" sz="2800" dirty="0"/>
              <a:t> τους έγκειται στο </a:t>
            </a:r>
            <a:r>
              <a:rPr lang="el-GR" altLang="el-GR" sz="2800" i="1" dirty="0"/>
              <a:t>ότι είναι αντιληπτά</a:t>
            </a:r>
            <a:r>
              <a:rPr lang="el-GR" altLang="el-GR" sz="2800" dirty="0"/>
              <a:t>, το οποίο και έχει ως συνέπεια, καθόσον δεν είναι ενεργά αντιληπτά από εμένα ή δεν υπάρχουν στο </a:t>
            </a:r>
            <a:r>
              <a:rPr lang="el-GR" altLang="el-GR" sz="2800" dirty="0" err="1"/>
              <a:t>νού</a:t>
            </a:r>
            <a:r>
              <a:rPr lang="el-GR" altLang="el-GR" sz="2800" dirty="0"/>
              <a:t> μου ή σε οποιοδήποτε άλλο δημιουργικό πνεύμα, θα πρέπει ή να μην έχουν ύπαρξη ή να συντηρούνται μέσα στο νου κάποιου εξωτερικού πνεύματος.</a:t>
            </a:r>
          </a:p>
          <a:p>
            <a:r>
              <a:rPr lang="el-GR" altLang="el-GR" sz="2800" dirty="0"/>
              <a:t> Εγκαινιάζει έτσι την </a:t>
            </a:r>
            <a:r>
              <a:rPr lang="el-GR" altLang="el-GR" sz="2800" i="1" dirty="0"/>
              <a:t>υποκειμενική ιδεοκρατία</a:t>
            </a:r>
            <a:r>
              <a:rPr lang="el-GR" altLang="el-GR" sz="2800" dirty="0"/>
              <a:t>, τον λεγόμενο </a:t>
            </a:r>
            <a:r>
              <a:rPr lang="el-GR" altLang="el-GR" sz="2800" i="1" dirty="0"/>
              <a:t>σολιψισμό</a:t>
            </a:r>
            <a:r>
              <a:rPr lang="el-GR" altLang="el-GR" sz="2800" dirty="0"/>
              <a:t>. </a:t>
            </a:r>
          </a:p>
          <a:p>
            <a:r>
              <a:rPr lang="el-GR" altLang="el-GR" sz="2800" dirty="0"/>
              <a:t>Έτσι, </a:t>
            </a:r>
            <a:r>
              <a:rPr lang="el-GR" altLang="el-GR" sz="2800" dirty="0" err="1"/>
              <a:t>κατ'αυτόν</a:t>
            </a:r>
            <a:r>
              <a:rPr lang="el-GR" altLang="el-GR" sz="2800" dirty="0"/>
              <a:t> δεν υπάρχουν καθολικές παραστάσεις παρά μόνον ατομικές και επιπλέον, εκείνος που προκαλεί σε εμάς αυτές τις παραστάσεις δεν είναι άλλος από τον  Θεό.</a:t>
            </a:r>
          </a:p>
          <a:p>
            <a:endParaRPr lang="el-GR" altLang="el-GR" sz="2800" dirty="0"/>
          </a:p>
        </p:txBody>
      </p:sp>
    </p:spTree>
    <p:extLst>
      <p:ext uri="{BB962C8B-B14F-4D97-AF65-F5344CB8AC3E}">
        <p14:creationId xmlns:p14="http://schemas.microsoft.com/office/powerpoint/2010/main" val="496506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US" sz="3600" dirty="0"/>
              <a:t>David Hume (1711 - 1776), </a:t>
            </a:r>
            <a:r>
              <a:rPr lang="en-US" sz="3600" dirty="0" err="1"/>
              <a:t>κύριο</a:t>
            </a:r>
            <a:r>
              <a:rPr lang="en-US" sz="3600" dirty="0"/>
              <a:t> </a:t>
            </a:r>
            <a:r>
              <a:rPr lang="en-US" sz="3600" dirty="0" err="1"/>
              <a:t>έργο</a:t>
            </a:r>
            <a:r>
              <a:rPr lang="en-US" sz="3600" dirty="0"/>
              <a:t> </a:t>
            </a:r>
            <a:r>
              <a:rPr lang="en-US" sz="3600" dirty="0" err="1"/>
              <a:t>το</a:t>
            </a:r>
            <a:r>
              <a:rPr lang="en-US" sz="3600" dirty="0"/>
              <a:t> Treatise of Human Nature (1739</a:t>
            </a:r>
            <a:r>
              <a:rPr lang="en-US" sz="3600" dirty="0" smtClean="0"/>
              <a:t>). (1/9)</a:t>
            </a:r>
            <a:endParaRPr lang="el-GR" sz="3600"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3330" y="1844824"/>
            <a:ext cx="3357339" cy="3992952"/>
          </a:xfrm>
          <a:prstGeom prst="rect">
            <a:avLst/>
          </a:prstGeom>
        </p:spPr>
      </p:pic>
    </p:spTree>
    <p:extLst>
      <p:ext uri="{BB962C8B-B14F-4D97-AF65-F5344CB8AC3E}">
        <p14:creationId xmlns:p14="http://schemas.microsoft.com/office/powerpoint/2010/main" val="36618993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(2/12)</a:t>
            </a:r>
            <a:endParaRPr lang="el-GR" dirty="0"/>
          </a:p>
        </p:txBody>
      </p:sp>
      <p:sp>
        <p:nvSpPr>
          <p:cNvPr id="3" name="Θέση περιεχομένου 2"/>
          <p:cNvSpPr>
            <a:spLocks noGrp="1"/>
          </p:cNvSpPr>
          <p:nvPr>
            <p:ph idx="1"/>
          </p:nvPr>
        </p:nvSpPr>
        <p:spPr/>
        <p:txBody>
          <a:bodyPr>
            <a:normAutofit fontScale="92500"/>
          </a:bodyPr>
          <a:lstStyle/>
          <a:p>
            <a:r>
              <a:rPr lang="el-GR" altLang="el-GR" sz="2800" dirty="0"/>
              <a:t>Η νέα φιλοσοφία εγκαινιάζεται στον αιώνα του ορθολογισμού έχει κύριο εκφραστή τον </a:t>
            </a:r>
            <a:r>
              <a:rPr lang="en-US" altLang="el-GR" sz="2800" dirty="0"/>
              <a:t>Rene </a:t>
            </a:r>
            <a:r>
              <a:rPr lang="el-GR" altLang="el-GR" sz="2800" dirty="0" err="1"/>
              <a:t>Descartes</a:t>
            </a:r>
            <a:r>
              <a:rPr lang="el-GR" altLang="el-GR" sz="2800" dirty="0"/>
              <a:t> </a:t>
            </a:r>
          </a:p>
          <a:p>
            <a:r>
              <a:rPr lang="el-GR" altLang="el-GR" sz="2800" dirty="0"/>
              <a:t>Τον </a:t>
            </a:r>
            <a:r>
              <a:rPr lang="el-GR" altLang="el-GR" sz="2800" dirty="0" err="1"/>
              <a:t>Descartes</a:t>
            </a:r>
            <a:r>
              <a:rPr lang="el-GR" altLang="el-GR" sz="2800" dirty="0"/>
              <a:t> χαρακτηρίζει η μεθοδική αμφιβολία, ένας προσποιητός συστηματικός σκεπτικισμός, για τις όποιες αλήθειες δεν παράγονται με μια σίγουρη μέθοδο. </a:t>
            </a:r>
          </a:p>
          <a:p>
            <a:r>
              <a:rPr lang="el-GR" altLang="el-GR" sz="2800" dirty="0"/>
              <a:t>Τα έργα του κυρίως </a:t>
            </a:r>
            <a:r>
              <a:rPr lang="el-GR" altLang="el-GR" sz="2800" i="1" dirty="0"/>
              <a:t> Κανόνες για την καθοδήγηση του Πνεύματος</a:t>
            </a:r>
            <a:r>
              <a:rPr lang="el-GR" altLang="el-GR" sz="2800" dirty="0"/>
              <a:t> (1629)  και </a:t>
            </a:r>
            <a:r>
              <a:rPr lang="el-GR" altLang="el-GR" sz="2800" i="1" dirty="0"/>
              <a:t>Ο λόγος περί της μεθόδου</a:t>
            </a:r>
            <a:r>
              <a:rPr lang="el-GR" altLang="el-GR" sz="2800" dirty="0"/>
              <a:t> (1637), προτείνουν ένα τέτοιο αυστηρό λογικό πρόγραμμα παραγωγής της αλήθειας κατά το πρότυπο των Μαθηματικών. </a:t>
            </a:r>
          </a:p>
        </p:txBody>
      </p:sp>
    </p:spTree>
    <p:extLst>
      <p:ext uri="{BB962C8B-B14F-4D97-AF65-F5344CB8AC3E}">
        <p14:creationId xmlns:p14="http://schemas.microsoft.com/office/powerpoint/2010/main" val="23778075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n-US" sz="3200" dirty="0" smtClean="0"/>
              <a:t>David Hume (1711 - 1776), </a:t>
            </a:r>
            <a:r>
              <a:rPr lang="en-US" sz="3200" dirty="0" err="1" smtClean="0"/>
              <a:t>κύριο</a:t>
            </a:r>
            <a:r>
              <a:rPr lang="en-US" sz="3200" dirty="0" smtClean="0"/>
              <a:t> </a:t>
            </a:r>
            <a:r>
              <a:rPr lang="en-US" sz="3200" dirty="0" err="1" smtClean="0"/>
              <a:t>έργο</a:t>
            </a:r>
            <a:r>
              <a:rPr lang="en-US" sz="3200" dirty="0" smtClean="0"/>
              <a:t> </a:t>
            </a:r>
            <a:r>
              <a:rPr lang="en-US" sz="3200" dirty="0" err="1" smtClean="0"/>
              <a:t>το</a:t>
            </a:r>
            <a:r>
              <a:rPr lang="en-US" sz="3200" dirty="0" smtClean="0"/>
              <a:t> Treatise of Human Nature (1739). (2/9)</a:t>
            </a:r>
            <a:endParaRPr lang="el-GR" sz="3200" dirty="0"/>
          </a:p>
        </p:txBody>
      </p:sp>
      <p:sp>
        <p:nvSpPr>
          <p:cNvPr id="3" name="Θέση περιεχομένου 2"/>
          <p:cNvSpPr>
            <a:spLocks noGrp="1"/>
          </p:cNvSpPr>
          <p:nvPr>
            <p:ph idx="1"/>
          </p:nvPr>
        </p:nvSpPr>
        <p:spPr/>
        <p:txBody>
          <a:bodyPr>
            <a:normAutofit fontScale="77500" lnSpcReduction="20000"/>
          </a:bodyPr>
          <a:lstStyle/>
          <a:p>
            <a:r>
              <a:rPr lang="el-GR" altLang="el-GR" sz="2800" dirty="0"/>
              <a:t>Ο D. </a:t>
            </a:r>
            <a:r>
              <a:rPr lang="el-GR" altLang="el-GR" sz="2800" dirty="0" err="1"/>
              <a:t>Hume</a:t>
            </a:r>
            <a:r>
              <a:rPr lang="el-GR" altLang="el-GR" sz="2800" dirty="0"/>
              <a:t> επηρεάστηκε τα μέγιστα από τους </a:t>
            </a:r>
            <a:r>
              <a:rPr lang="el-GR" altLang="el-GR" sz="2800" dirty="0" err="1"/>
              <a:t>Locke</a:t>
            </a:r>
            <a:r>
              <a:rPr lang="el-GR" altLang="el-GR" sz="2800" dirty="0"/>
              <a:t> και </a:t>
            </a:r>
            <a:r>
              <a:rPr lang="el-GR" altLang="el-GR" sz="2800" dirty="0" err="1"/>
              <a:t>Berkeley</a:t>
            </a:r>
            <a:r>
              <a:rPr lang="el-GR" altLang="el-GR" sz="2800" dirty="0"/>
              <a:t>. </a:t>
            </a:r>
          </a:p>
          <a:p>
            <a:r>
              <a:rPr lang="el-GR" altLang="el-GR" sz="2800" dirty="0"/>
              <a:t>Η φιλοσοφία και των τριών αφορά περισσότερο στην επιστημολογία παρά στην οντολογία.</a:t>
            </a:r>
          </a:p>
          <a:p>
            <a:r>
              <a:rPr lang="el-GR" altLang="el-GR" sz="2800" dirty="0"/>
              <a:t> Ο </a:t>
            </a:r>
            <a:r>
              <a:rPr lang="el-GR" altLang="el-GR" sz="2800" dirty="0" err="1"/>
              <a:t>Hume</a:t>
            </a:r>
            <a:r>
              <a:rPr lang="el-GR" altLang="el-GR" sz="2800" dirty="0"/>
              <a:t> δέχεται σε μεγάλο βαθμό τις αναλύσεις των προγενεστέρων του προσπαθώντας να εκλεπτύνει το σύστημά τους.</a:t>
            </a:r>
          </a:p>
          <a:p>
            <a:r>
              <a:rPr lang="el-GR" altLang="el-GR" sz="2800" dirty="0"/>
              <a:t> Ο </a:t>
            </a:r>
            <a:r>
              <a:rPr lang="el-GR" altLang="el-GR" sz="2800" dirty="0" err="1"/>
              <a:t>Hume</a:t>
            </a:r>
            <a:r>
              <a:rPr lang="el-GR" altLang="el-GR" sz="2800" dirty="0"/>
              <a:t> καταρχήν άλλαξε ολόκληρο το σύστημα του </a:t>
            </a:r>
            <a:r>
              <a:rPr lang="el-GR" altLang="el-GR" sz="2800" dirty="0" err="1"/>
              <a:t>Locke</a:t>
            </a:r>
            <a:r>
              <a:rPr lang="el-GR" altLang="el-GR" sz="2800" dirty="0"/>
              <a:t>, που συγκροτείτο από ιδέες περιορισμένες σε ένα επίπεδο ατομικό, εκτός από εκείνες που ο </a:t>
            </a:r>
            <a:r>
              <a:rPr lang="el-GR" altLang="el-GR" sz="2800" dirty="0" err="1"/>
              <a:t>Locke</a:t>
            </a:r>
            <a:r>
              <a:rPr lang="el-GR" altLang="el-GR" sz="2800" dirty="0"/>
              <a:t> ονόμαζε ιδέες της άμεσης </a:t>
            </a:r>
            <a:r>
              <a:rPr lang="el-GR" altLang="el-GR" sz="2800" i="1" dirty="0"/>
              <a:t> εντύπωσης</a:t>
            </a:r>
            <a:r>
              <a:rPr lang="el-GR" altLang="el-GR" sz="2800" dirty="0"/>
              <a:t>. </a:t>
            </a:r>
          </a:p>
          <a:p>
            <a:r>
              <a:rPr lang="el-GR" altLang="el-GR" sz="2800" dirty="0" err="1"/>
              <a:t>Aκόμη</a:t>
            </a:r>
            <a:r>
              <a:rPr lang="el-GR" altLang="el-GR" sz="2800" dirty="0"/>
              <a:t>, συνέταξε ένα κατάλογο από </a:t>
            </a:r>
            <a:r>
              <a:rPr lang="el-GR" altLang="el-GR" sz="2800" i="1" dirty="0"/>
              <a:t>ιδέες</a:t>
            </a:r>
            <a:r>
              <a:rPr lang="el-GR" altLang="el-GR" sz="2800" dirty="0"/>
              <a:t> και </a:t>
            </a:r>
            <a:r>
              <a:rPr lang="el-GR" altLang="el-GR" sz="2800" i="1" dirty="0"/>
              <a:t>εντυπώσεις</a:t>
            </a:r>
            <a:r>
              <a:rPr lang="el-GR" altLang="el-GR" sz="2800" dirty="0"/>
              <a:t> κατά την μέθοδο του </a:t>
            </a:r>
            <a:r>
              <a:rPr lang="el-GR" altLang="el-GR" sz="2800" dirty="0" err="1"/>
              <a:t>Locke</a:t>
            </a:r>
            <a:r>
              <a:rPr lang="el-GR" altLang="el-GR" sz="2800" dirty="0"/>
              <a:t> και επιδόθηκε σε μία νέα ανάλυση.</a:t>
            </a:r>
          </a:p>
        </p:txBody>
      </p:sp>
    </p:spTree>
    <p:extLst>
      <p:ext uri="{BB962C8B-B14F-4D97-AF65-F5344CB8AC3E}">
        <p14:creationId xmlns:p14="http://schemas.microsoft.com/office/powerpoint/2010/main" val="36055634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sz="3600" dirty="0"/>
              <a:t>David Hume (1711 - 1776), </a:t>
            </a:r>
            <a:r>
              <a:rPr lang="en-US" sz="3600" dirty="0" err="1"/>
              <a:t>κύριο</a:t>
            </a:r>
            <a:r>
              <a:rPr lang="en-US" sz="3600" dirty="0"/>
              <a:t> </a:t>
            </a:r>
            <a:r>
              <a:rPr lang="en-US" sz="3600" dirty="0" err="1"/>
              <a:t>έργο</a:t>
            </a:r>
            <a:r>
              <a:rPr lang="en-US" sz="3600" dirty="0"/>
              <a:t> </a:t>
            </a:r>
            <a:r>
              <a:rPr lang="en-US" sz="3600" dirty="0" err="1"/>
              <a:t>το</a:t>
            </a:r>
            <a:r>
              <a:rPr lang="en-US" sz="3600" dirty="0"/>
              <a:t> Treatise of Human Nature (1739). </a:t>
            </a:r>
            <a:r>
              <a:rPr lang="en-US" sz="3600" dirty="0" smtClean="0"/>
              <a:t>(3/9</a:t>
            </a:r>
            <a:r>
              <a:rPr lang="en-US" sz="3600"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i="1" dirty="0"/>
              <a:t>Ιδέες</a:t>
            </a:r>
            <a:r>
              <a:rPr lang="el-GR" altLang="el-GR" sz="2800" dirty="0"/>
              <a:t> αφηρημένες όπως της </a:t>
            </a:r>
            <a:r>
              <a:rPr lang="el-GR" altLang="el-GR" sz="2800" i="1" dirty="0"/>
              <a:t>ανθρωπότητας</a:t>
            </a:r>
            <a:r>
              <a:rPr lang="el-GR" altLang="el-GR" sz="2800" dirty="0"/>
              <a:t> διαφέρουν από την εντύπωση, όπως είναι </a:t>
            </a:r>
            <a:r>
              <a:rPr lang="el-GR" altLang="el-GR" sz="2800" i="1" dirty="0"/>
              <a:t>το να βλέπεις τον ήλιο</a:t>
            </a:r>
            <a:r>
              <a:rPr lang="el-GR" altLang="el-GR" sz="2800" dirty="0"/>
              <a:t>, αφού η ιδέα είναι αμυδρή ενώ η εντύπωση ζωηρή και ισχυρή. </a:t>
            </a:r>
          </a:p>
          <a:p>
            <a:r>
              <a:rPr lang="el-GR" altLang="el-GR" sz="2800" dirty="0"/>
              <a:t>Το ότι πιστεύω στην ύπαρξη του ήλιου ενώ δεν πιστεύω στην ύπαρξη της αφηρημένης έννοιας της  </a:t>
            </a:r>
            <a:r>
              <a:rPr lang="el-GR" altLang="el-GR" sz="2800" i="1" dirty="0"/>
              <a:t>ανθρωπότητας</a:t>
            </a:r>
            <a:r>
              <a:rPr lang="el-GR" altLang="el-GR" sz="2800" dirty="0"/>
              <a:t> είναι απλά αποτέλεσμα της ζωηρότητας της εντύπωσης, σε αντίθεση προς την ιδέα. </a:t>
            </a:r>
          </a:p>
          <a:p>
            <a:r>
              <a:rPr lang="el-GR" altLang="el-GR" sz="2800" dirty="0"/>
              <a:t>Απόδειξη της φυσικότητας του ήλιου δεν υπάρχει. </a:t>
            </a:r>
          </a:p>
          <a:p>
            <a:r>
              <a:rPr lang="el-GR" altLang="el-GR" sz="2800" dirty="0"/>
              <a:t>Αν κάποια εντύπωση ή ιδέα ενεργεί στον νου μας με μια ιδιαίτερη ένταση, λέμε ότι την </a:t>
            </a:r>
            <a:r>
              <a:rPr lang="el-GR" altLang="el-GR" sz="2800" i="1" dirty="0"/>
              <a:t>πιστεύουμε</a:t>
            </a:r>
            <a:r>
              <a:rPr lang="el-GR" altLang="el-GR" sz="2800" dirty="0"/>
              <a:t>. </a:t>
            </a:r>
          </a:p>
          <a:p>
            <a:r>
              <a:rPr lang="el-GR" altLang="el-GR" sz="2800" dirty="0"/>
              <a:t>Αυτό ακριβώς, είναι για τον </a:t>
            </a:r>
            <a:r>
              <a:rPr lang="el-GR" altLang="el-GR" sz="2800" dirty="0" err="1"/>
              <a:t>Hume</a:t>
            </a:r>
            <a:r>
              <a:rPr lang="el-GR" altLang="el-GR" sz="2800" dirty="0"/>
              <a:t> ότι εννοούμε γνώση. Επιπλέον, αυτό που εννοούμε όταν λέμε ότι πιστεύουμε ισοδυναμεί με τη πίστη σε μια συνήθεια. </a:t>
            </a:r>
          </a:p>
        </p:txBody>
      </p:sp>
    </p:spTree>
    <p:extLst>
      <p:ext uri="{BB962C8B-B14F-4D97-AF65-F5344CB8AC3E}">
        <p14:creationId xmlns:p14="http://schemas.microsoft.com/office/powerpoint/2010/main" val="29812587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sz="3600" dirty="0"/>
              <a:t>David Hume (1711 - 1776), </a:t>
            </a:r>
            <a:r>
              <a:rPr lang="en-US" sz="3600" dirty="0" err="1"/>
              <a:t>κύριο</a:t>
            </a:r>
            <a:r>
              <a:rPr lang="en-US" sz="3600" dirty="0"/>
              <a:t> </a:t>
            </a:r>
            <a:r>
              <a:rPr lang="en-US" sz="3600" dirty="0" err="1"/>
              <a:t>έργο</a:t>
            </a:r>
            <a:r>
              <a:rPr lang="en-US" sz="3600" dirty="0"/>
              <a:t> </a:t>
            </a:r>
            <a:r>
              <a:rPr lang="en-US" sz="3600" dirty="0" err="1"/>
              <a:t>το</a:t>
            </a:r>
            <a:r>
              <a:rPr lang="en-US" sz="3600" dirty="0"/>
              <a:t> Treatise of Human Nature (1739). </a:t>
            </a:r>
            <a:r>
              <a:rPr lang="en-US" sz="3600" dirty="0" smtClean="0"/>
              <a:t>(4/9</a:t>
            </a:r>
            <a:r>
              <a:rPr lang="en-US" sz="3600" dirty="0"/>
              <a:t>)</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Όταν πιστεύουμε ότι ο ήλιος θα ανατείλει αύριο, η πίστη μας έγκειται απλά σε μια ισχυρή ιδέα, που βασίζεται στην συνήθεια του ότι έχουμε παρατηρήσει αναρίθμητες φορές στο παρελθόν.</a:t>
            </a:r>
          </a:p>
          <a:p>
            <a:r>
              <a:rPr lang="el-GR" altLang="el-GR" sz="2800" dirty="0"/>
              <a:t> Όσον αφορά τον φυσικό νόμο της αιτιότητας και του αποτελέσματος, ο </a:t>
            </a:r>
            <a:r>
              <a:rPr lang="el-GR" altLang="el-GR" sz="2800" dirty="0" err="1"/>
              <a:t>Hume</a:t>
            </a:r>
            <a:r>
              <a:rPr lang="el-GR" altLang="el-GR" sz="2800" dirty="0"/>
              <a:t> τον αντικαθιστά απλά με το </a:t>
            </a:r>
            <a:r>
              <a:rPr lang="el-GR" altLang="el-GR" sz="2800" i="1" dirty="0"/>
              <a:t>αίσθημα</a:t>
            </a:r>
            <a:r>
              <a:rPr lang="el-GR" altLang="el-GR" sz="2800" dirty="0"/>
              <a:t> της πίστης, που βασίζεται στην συνήθεια.</a:t>
            </a:r>
          </a:p>
          <a:p>
            <a:r>
              <a:rPr lang="el-GR" altLang="el-GR" sz="2800" dirty="0"/>
              <a:t> Είναι το σημείο που αργότερα θα ξεκινήσει την φιλοσοφική του σκέψη ο </a:t>
            </a:r>
            <a:r>
              <a:rPr lang="el-GR" altLang="el-GR" sz="2800" dirty="0" err="1"/>
              <a:t>Kant</a:t>
            </a:r>
            <a:r>
              <a:rPr lang="el-GR" altLang="el-GR" sz="2800" dirty="0"/>
              <a:t> και θα του κάνει κριτική. </a:t>
            </a:r>
          </a:p>
          <a:p>
            <a:r>
              <a:rPr lang="el-GR" altLang="el-GR" sz="2800" dirty="0"/>
              <a:t>Η έννοια της αιτιότητας, που στον χώρο των φαινομένων δεν είχε χάσει την αντικειμενική της πραγματικότητα, αλλιώς θα ήταν παράδοξη η πρακτική της χρηστικότητα μιας θεωρητικά μηδαμινής και παντελώς άχρηστης έννοιας, </a:t>
            </a:r>
          </a:p>
        </p:txBody>
      </p:sp>
    </p:spTree>
    <p:extLst>
      <p:ext uri="{BB962C8B-B14F-4D97-AF65-F5344CB8AC3E}">
        <p14:creationId xmlns:p14="http://schemas.microsoft.com/office/powerpoint/2010/main" val="68598787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sz="3600" dirty="0"/>
              <a:t>David Hume (1711 - 1776), </a:t>
            </a:r>
            <a:r>
              <a:rPr lang="en-US" sz="3600" dirty="0" err="1"/>
              <a:t>κύριο</a:t>
            </a:r>
            <a:r>
              <a:rPr lang="en-US" sz="3600" dirty="0"/>
              <a:t> </a:t>
            </a:r>
            <a:r>
              <a:rPr lang="en-US" sz="3600" dirty="0" err="1"/>
              <a:t>έργο</a:t>
            </a:r>
            <a:r>
              <a:rPr lang="en-US" sz="3600" dirty="0"/>
              <a:t> </a:t>
            </a:r>
            <a:r>
              <a:rPr lang="en-US" sz="3600" dirty="0" err="1"/>
              <a:t>το</a:t>
            </a:r>
            <a:r>
              <a:rPr lang="en-US" sz="3600" dirty="0"/>
              <a:t> Treatise of Human Nature (1739). </a:t>
            </a:r>
            <a:r>
              <a:rPr lang="en-US" sz="3600" dirty="0" smtClean="0"/>
              <a:t>(5/9</a:t>
            </a:r>
            <a:r>
              <a:rPr lang="en-US" sz="3600" dirty="0"/>
              <a:t>)</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Για κάποιον λοιπόν που δεν μπορεί να </a:t>
            </a:r>
            <a:r>
              <a:rPr lang="el-GR" altLang="el-GR" sz="2800" i="1" dirty="0"/>
              <a:t>είναι</a:t>
            </a:r>
            <a:r>
              <a:rPr lang="el-GR" altLang="el-GR" sz="2800" dirty="0"/>
              <a:t> παρά μόνο να </a:t>
            </a:r>
            <a:r>
              <a:rPr lang="el-GR" altLang="el-GR" sz="2800" i="1" dirty="0"/>
              <a:t>αισθάνεται</a:t>
            </a:r>
            <a:r>
              <a:rPr lang="el-GR" altLang="el-GR" sz="2800" dirty="0"/>
              <a:t> βέβαιος για το ότι ο ήλιος θα ανατείλει την επόμενη ημέρα, είναι προφανές ότι όλες οι επιστήμες είναι απατηλές και στην πραγματικότητα αδύνατες. </a:t>
            </a:r>
          </a:p>
          <a:p>
            <a:r>
              <a:rPr lang="el-GR" altLang="el-GR" sz="2800" dirty="0"/>
              <a:t>Τα γεγονότα δεν υφίστανται ουδεμία επικοινωνία.</a:t>
            </a:r>
          </a:p>
          <a:p>
            <a:r>
              <a:rPr lang="el-GR" altLang="el-GR" sz="2800" dirty="0"/>
              <a:t> Ο </a:t>
            </a:r>
            <a:r>
              <a:rPr lang="el-GR" altLang="el-GR" sz="2800" dirty="0" err="1"/>
              <a:t>Hume</a:t>
            </a:r>
            <a:r>
              <a:rPr lang="el-GR" altLang="el-GR" sz="2800" dirty="0"/>
              <a:t> πραγματεύεται το πρόβλημα του εξωτερικού κόσμου σε σχέση με τις ιδέες μας </a:t>
            </a:r>
            <a:r>
              <a:rPr lang="el-GR" altLang="el-GR" sz="2800" dirty="0" err="1"/>
              <a:t>γι'αυτόν</a:t>
            </a:r>
            <a:r>
              <a:rPr lang="el-GR" altLang="el-GR" sz="2800" dirty="0"/>
              <a:t>. </a:t>
            </a:r>
          </a:p>
          <a:p>
            <a:r>
              <a:rPr lang="el-GR" altLang="el-GR" sz="2800" dirty="0"/>
              <a:t>Ο </a:t>
            </a:r>
            <a:r>
              <a:rPr lang="el-GR" altLang="el-GR" sz="2800" dirty="0" err="1"/>
              <a:t>Berkeley</a:t>
            </a:r>
            <a:r>
              <a:rPr lang="el-GR" altLang="el-GR" sz="2800" dirty="0"/>
              <a:t> είχε κάνει ξεκάθαρο ότι δεν χρειάζεται καθόλου να υποθέσουμε την ύπαρξη του εξωτερικού κόσμου, τουλάχιστον με την συνήθη έννοια. Ο </a:t>
            </a:r>
            <a:r>
              <a:rPr lang="el-GR" altLang="el-GR" sz="2800" dirty="0" err="1"/>
              <a:t>Ηume</a:t>
            </a:r>
            <a:r>
              <a:rPr lang="el-GR" altLang="el-GR" sz="2800" dirty="0"/>
              <a:t> είπε ότι:</a:t>
            </a:r>
          </a:p>
          <a:p>
            <a:endParaRPr lang="el-GR" altLang="el-GR" sz="2800" dirty="0"/>
          </a:p>
        </p:txBody>
      </p:sp>
    </p:spTree>
    <p:extLst>
      <p:ext uri="{BB962C8B-B14F-4D97-AF65-F5344CB8AC3E}">
        <p14:creationId xmlns:p14="http://schemas.microsoft.com/office/powerpoint/2010/main" val="277940567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sz="3600" dirty="0"/>
              <a:t>David Hume (1711 - 1776), </a:t>
            </a:r>
            <a:r>
              <a:rPr lang="en-US" sz="3600" dirty="0" err="1"/>
              <a:t>κύριο</a:t>
            </a:r>
            <a:r>
              <a:rPr lang="en-US" sz="3600" dirty="0"/>
              <a:t> </a:t>
            </a:r>
            <a:r>
              <a:rPr lang="en-US" sz="3600" dirty="0" err="1"/>
              <a:t>έργο</a:t>
            </a:r>
            <a:r>
              <a:rPr lang="en-US" sz="3600" dirty="0"/>
              <a:t> </a:t>
            </a:r>
            <a:r>
              <a:rPr lang="en-US" sz="3600" dirty="0" err="1"/>
              <a:t>το</a:t>
            </a:r>
            <a:r>
              <a:rPr lang="en-US" sz="3600" dirty="0"/>
              <a:t> Treatise of Human Nature (1739). </a:t>
            </a:r>
            <a:r>
              <a:rPr lang="en-US" sz="3600" dirty="0" smtClean="0"/>
              <a:t>(6/9</a:t>
            </a:r>
            <a:r>
              <a:rPr lang="en-US" sz="3600" dirty="0"/>
              <a:t>)</a:t>
            </a:r>
            <a:endParaRPr lang="el-GR" dirty="0"/>
          </a:p>
        </p:txBody>
      </p:sp>
      <p:sp>
        <p:nvSpPr>
          <p:cNvPr id="3" name="Θέση περιεχομένου 2"/>
          <p:cNvSpPr>
            <a:spLocks noGrp="1"/>
          </p:cNvSpPr>
          <p:nvPr>
            <p:ph idx="1"/>
          </p:nvPr>
        </p:nvSpPr>
        <p:spPr/>
        <p:txBody>
          <a:bodyPr>
            <a:noAutofit/>
          </a:bodyPr>
          <a:lstStyle/>
          <a:p>
            <a:pPr marL="0" indent="0">
              <a:buFontTx/>
              <a:buNone/>
              <a:defRPr/>
            </a:pPr>
            <a:r>
              <a:rPr lang="el-GR" sz="2100" i="1" dirty="0"/>
              <a:t>αφού οι φιλόσοφοι συμφωνούν ότι όλα όσα γνωρίζουμε είναι οι ιδέες μας και αφού δεν έχουμε άμεση επαφή με τον εξωτερικό κόσμο (παρά μόνο με την μεσολάβηση των ιδεών), πώς αποκτούμε αυτή την ασυνήθη έννοια</a:t>
            </a:r>
            <a:r>
              <a:rPr lang="el-GR" sz="2100" dirty="0"/>
              <a:t>; </a:t>
            </a:r>
          </a:p>
          <a:p>
            <a:pPr marL="0" indent="0">
              <a:buFontTx/>
              <a:buNone/>
              <a:defRPr/>
            </a:pPr>
            <a:r>
              <a:rPr lang="el-GR" sz="2100" dirty="0"/>
              <a:t> Ο φιλόσοφος κοιτά  στο γραφείο του και στα χαρτιά του, αυτά είναι εδώ, εδώ ήταν και χθες και προχθές. </a:t>
            </a:r>
          </a:p>
          <a:p>
            <a:pPr marL="0" indent="0">
              <a:buFontTx/>
              <a:buNone/>
              <a:defRPr/>
            </a:pPr>
            <a:r>
              <a:rPr lang="el-GR" sz="2100" dirty="0"/>
              <a:t>Βλέπει την φωτιά, λίγο διαφορετική από ότι ήταν λίγο πριν, αλλά από την θερμοκρασία και τα χαρακτηριστικά της φλόγας λέει "η ίδια φωτιά". </a:t>
            </a:r>
          </a:p>
          <a:p>
            <a:pPr marL="0" indent="0">
              <a:buFontTx/>
              <a:buNone/>
              <a:defRPr/>
            </a:pPr>
            <a:r>
              <a:rPr lang="el-GR" sz="2100" dirty="0"/>
              <a:t>Συμπεραίνει: μια εντύπωση επανέρχεται σε εμάς,  αναλλοίωτη (</a:t>
            </a:r>
            <a:r>
              <a:rPr lang="el-GR" sz="2100" dirty="0" err="1"/>
              <a:t>π.χ</a:t>
            </a:r>
            <a:r>
              <a:rPr lang="el-GR" sz="2100" dirty="0"/>
              <a:t> γραφείο) είτε με αναμενόμενες, συμφυείς αλλαγές (</a:t>
            </a:r>
            <a:r>
              <a:rPr lang="el-GR" sz="2100" dirty="0" err="1"/>
              <a:t>π.χ</a:t>
            </a:r>
            <a:r>
              <a:rPr lang="el-GR" sz="2100" dirty="0"/>
              <a:t> η φωτιά), η φαντασία μας (βάρκα που συνεχίζει την κίνησή όταν το κουπί σηκώνεται), επιμένει στο αίσθημα στους χρόνους μεταξύ των διακοπτόμενων εντυπώσεων, κατασκευάζει ένα αντικείμενο έξω από αυτήν. </a:t>
            </a:r>
          </a:p>
        </p:txBody>
      </p:sp>
    </p:spTree>
    <p:extLst>
      <p:ext uri="{BB962C8B-B14F-4D97-AF65-F5344CB8AC3E}">
        <p14:creationId xmlns:p14="http://schemas.microsoft.com/office/powerpoint/2010/main" val="389709813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sz="3600" dirty="0"/>
              <a:t>David Hume (1711 - 1776), </a:t>
            </a:r>
            <a:r>
              <a:rPr lang="en-US" sz="3600" dirty="0" err="1"/>
              <a:t>κύριο</a:t>
            </a:r>
            <a:r>
              <a:rPr lang="en-US" sz="3600" dirty="0"/>
              <a:t> </a:t>
            </a:r>
            <a:r>
              <a:rPr lang="en-US" sz="3600" dirty="0" err="1"/>
              <a:t>έργο</a:t>
            </a:r>
            <a:r>
              <a:rPr lang="en-US" sz="3600" dirty="0"/>
              <a:t> </a:t>
            </a:r>
            <a:r>
              <a:rPr lang="en-US" sz="3600" dirty="0" err="1"/>
              <a:t>το</a:t>
            </a:r>
            <a:r>
              <a:rPr lang="en-US" sz="3600" dirty="0"/>
              <a:t> Treatise of Human Nature (1739). </a:t>
            </a:r>
            <a:r>
              <a:rPr lang="en-US" sz="3600" dirty="0" smtClean="0"/>
              <a:t>(7/9</a:t>
            </a:r>
            <a:r>
              <a:rPr lang="en-US" sz="3600" dirty="0"/>
              <a:t>)</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Έτσι, αναρωτιέται ο </a:t>
            </a:r>
            <a:r>
              <a:rPr lang="el-GR" altLang="el-GR" sz="2800" dirty="0" err="1"/>
              <a:t>Hume</a:t>
            </a:r>
            <a:r>
              <a:rPr lang="el-GR" altLang="el-GR" sz="2800" dirty="0"/>
              <a:t>, αποκτούμε την ιδέα της "ταυτότητας του αντικειμένου;".  </a:t>
            </a:r>
          </a:p>
          <a:p>
            <a:r>
              <a:rPr lang="el-GR" altLang="el-GR" sz="2800" dirty="0"/>
              <a:t>Μα το μόνο αντικείμενο του οποίου έχουμε πείρα είναι μια αδιάκοπη αντίληψη </a:t>
            </a:r>
          </a:p>
          <a:p>
            <a:r>
              <a:rPr lang="el-GR" altLang="el-GR" sz="2800" dirty="0"/>
              <a:t>(εδώ ο </a:t>
            </a:r>
            <a:r>
              <a:rPr lang="el-GR" altLang="el-GR" sz="2800" dirty="0" err="1"/>
              <a:t>Hume</a:t>
            </a:r>
            <a:r>
              <a:rPr lang="el-GR" altLang="el-GR" sz="2800" dirty="0"/>
              <a:t> κάνει χρήση της έννοιας αντίληψης που χρησιμοποιούσε ο </a:t>
            </a:r>
            <a:r>
              <a:rPr lang="el-GR" altLang="el-GR" sz="2800" dirty="0" err="1"/>
              <a:t>Berkeley</a:t>
            </a:r>
            <a:r>
              <a:rPr lang="el-GR" altLang="el-GR" sz="2800" dirty="0"/>
              <a:t> αντί της δικής του εντύπωσης).</a:t>
            </a:r>
          </a:p>
          <a:p>
            <a:r>
              <a:rPr lang="el-GR" altLang="el-GR" sz="2800" dirty="0"/>
              <a:t> Αν τώρα, έχουμε μια σειρά διακοπτόμενων αλλά όμοιων αντιλήψεων (αισθήσεων, όπως είναι το να δούμε τον ήλιο σε πολλές περιπτώσεις) και η φαντασία νοιώθει (κι ενοποιεί) ρήγματα μεταξύ αυτών, έχουμε ακόμη μια ταυτόσημη αντίληψη, αλλά όχι ένα εξωτερικό αντικείμενο. </a:t>
            </a:r>
          </a:p>
        </p:txBody>
      </p:sp>
    </p:spTree>
    <p:extLst>
      <p:ext uri="{BB962C8B-B14F-4D97-AF65-F5344CB8AC3E}">
        <p14:creationId xmlns:p14="http://schemas.microsoft.com/office/powerpoint/2010/main" val="98295499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sz="3600" dirty="0"/>
              <a:t>David Hume (1711 - 1776), </a:t>
            </a:r>
            <a:r>
              <a:rPr lang="en-US" sz="3600" dirty="0" err="1"/>
              <a:t>κύριο</a:t>
            </a:r>
            <a:r>
              <a:rPr lang="en-US" sz="3600" dirty="0"/>
              <a:t> </a:t>
            </a:r>
            <a:r>
              <a:rPr lang="en-US" sz="3600" dirty="0" err="1"/>
              <a:t>έργο</a:t>
            </a:r>
            <a:r>
              <a:rPr lang="en-US" sz="3600" dirty="0"/>
              <a:t> </a:t>
            </a:r>
            <a:r>
              <a:rPr lang="en-US" sz="3600" dirty="0" err="1"/>
              <a:t>το</a:t>
            </a:r>
            <a:r>
              <a:rPr lang="en-US" sz="3600" dirty="0"/>
              <a:t> Treatise of Human Nature (1739). </a:t>
            </a:r>
            <a:r>
              <a:rPr lang="en-US" sz="3600" dirty="0" smtClean="0"/>
              <a:t>(8/9</a:t>
            </a:r>
            <a:r>
              <a:rPr lang="en-US" sz="3600" dirty="0"/>
              <a:t>)</a:t>
            </a:r>
            <a:endParaRPr lang="el-GR" dirty="0"/>
          </a:p>
        </p:txBody>
      </p:sp>
      <p:sp>
        <p:nvSpPr>
          <p:cNvPr id="3" name="Θέση περιεχομένου 2"/>
          <p:cNvSpPr>
            <a:spLocks noGrp="1"/>
          </p:cNvSpPr>
          <p:nvPr>
            <p:ph idx="1"/>
          </p:nvPr>
        </p:nvSpPr>
        <p:spPr/>
        <p:txBody>
          <a:bodyPr>
            <a:normAutofit fontScale="85000" lnSpcReduction="20000"/>
          </a:bodyPr>
          <a:lstStyle/>
          <a:p>
            <a:pPr>
              <a:defRPr/>
            </a:pPr>
            <a:r>
              <a:rPr lang="el-GR" sz="2800" dirty="0"/>
              <a:t>Προσδίδει μια τέτοια σχέση μεταξύ αίσθησης και πραγματικότητας, που θυμίζει την σημερινή πεποίθησή μας για την ψευδαίσθηση της συνεχούς εικόνας που προκαλεί ο κινηματογράφος. </a:t>
            </a:r>
          </a:p>
          <a:p>
            <a:pPr>
              <a:defRPr/>
            </a:pPr>
            <a:r>
              <a:rPr lang="el-GR" sz="2800" dirty="0"/>
              <a:t>Ο ανθρώπινος νους είναι για τον </a:t>
            </a:r>
            <a:r>
              <a:rPr lang="el-GR" sz="2800" dirty="0" err="1"/>
              <a:t>Hume</a:t>
            </a:r>
            <a:r>
              <a:rPr lang="el-GR" sz="2800" dirty="0"/>
              <a:t>, μια δέσμη ή αλυσίδα από αντιλήψεις (αισθήματα) και είναι εύκολο να υποθέσουμε ότι όλα αυτά τα αισθήματα προέρχονται από ένα κόσμο έξω από τον νου.</a:t>
            </a:r>
          </a:p>
          <a:p>
            <a:pPr>
              <a:defRPr/>
            </a:pPr>
            <a:r>
              <a:rPr lang="el-GR" sz="2800" dirty="0"/>
              <a:t> Αυτό το κάνει η φαντασία που υπερπηδά τα κενά μεταξύ όμοιων αντιλήψεων. Ο </a:t>
            </a:r>
            <a:r>
              <a:rPr lang="el-GR" sz="2800" i="1" dirty="0"/>
              <a:t> εξωτερικός κόσμος</a:t>
            </a:r>
            <a:r>
              <a:rPr lang="el-GR" sz="2800" dirty="0"/>
              <a:t> είναι απλά το </a:t>
            </a:r>
            <a:r>
              <a:rPr lang="el-GR" sz="2800" i="1" dirty="0"/>
              <a:t>όνομα</a:t>
            </a:r>
            <a:r>
              <a:rPr lang="el-GR" sz="2800" dirty="0"/>
              <a:t> που αποδίδουμε σε αυτές τις φανταστικά εξωτερικευμένες αντιλήψεις. </a:t>
            </a:r>
          </a:p>
          <a:p>
            <a:pPr>
              <a:defRPr/>
            </a:pPr>
            <a:r>
              <a:rPr lang="el-GR" sz="2800" dirty="0"/>
              <a:t>Τελικά </a:t>
            </a:r>
            <a:r>
              <a:rPr lang="el-GR" sz="2800" i="1" dirty="0"/>
              <a:t>πιστεύουμε</a:t>
            </a:r>
            <a:r>
              <a:rPr lang="el-GR" sz="2800" dirty="0"/>
              <a:t> αυτά τα εξωτερικά αντικείμενα.</a:t>
            </a:r>
            <a:endParaRPr lang="el-GR" sz="2800" dirty="0"/>
          </a:p>
        </p:txBody>
      </p:sp>
    </p:spTree>
    <p:extLst>
      <p:ext uri="{BB962C8B-B14F-4D97-AF65-F5344CB8AC3E}">
        <p14:creationId xmlns:p14="http://schemas.microsoft.com/office/powerpoint/2010/main" val="134637984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sz="3600" dirty="0"/>
              <a:t>David Hume (1711 - 1776), </a:t>
            </a:r>
            <a:r>
              <a:rPr lang="en-US" sz="3600" dirty="0" err="1"/>
              <a:t>κύριο</a:t>
            </a:r>
            <a:r>
              <a:rPr lang="en-US" sz="3600" dirty="0"/>
              <a:t> </a:t>
            </a:r>
            <a:r>
              <a:rPr lang="en-US" sz="3600" dirty="0" err="1"/>
              <a:t>έργο</a:t>
            </a:r>
            <a:r>
              <a:rPr lang="en-US" sz="3600" dirty="0"/>
              <a:t> </a:t>
            </a:r>
            <a:r>
              <a:rPr lang="en-US" sz="3600" dirty="0" err="1"/>
              <a:t>το</a:t>
            </a:r>
            <a:r>
              <a:rPr lang="en-US" sz="3600" dirty="0"/>
              <a:t> Treatise of Human Nature (1739). </a:t>
            </a:r>
            <a:r>
              <a:rPr lang="en-US" sz="3600" dirty="0" smtClean="0"/>
              <a:t>(9/9</a:t>
            </a:r>
            <a:r>
              <a:rPr lang="en-US" sz="3600" dirty="0"/>
              <a:t>)</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Ο</a:t>
            </a:r>
            <a:r>
              <a:rPr lang="en-US" altLang="el-GR" sz="2800" dirty="0"/>
              <a:t> Hume</a:t>
            </a:r>
            <a:r>
              <a:rPr lang="el-GR" altLang="el-GR" sz="2800" dirty="0"/>
              <a:t> συνεχίζει την παράδοση του αγγλικού νομιναλισμού που ξεκινά με τον μεσαιωνικό </a:t>
            </a:r>
            <a:r>
              <a:rPr lang="en-US" altLang="el-GR" sz="2800" dirty="0"/>
              <a:t>Ockham </a:t>
            </a:r>
            <a:r>
              <a:rPr lang="el-GR" altLang="el-GR" sz="2800" dirty="0"/>
              <a:t>περνά στον </a:t>
            </a:r>
            <a:r>
              <a:rPr lang="en-US" altLang="el-GR" sz="2800" dirty="0"/>
              <a:t>Hobbes</a:t>
            </a:r>
            <a:r>
              <a:rPr lang="el-GR" altLang="el-GR" sz="2800" dirty="0"/>
              <a:t> εκφράζεται αναλυτικότερα στον </a:t>
            </a:r>
            <a:r>
              <a:rPr lang="en-US" altLang="el-GR" sz="2800" dirty="0"/>
              <a:t>Locke</a:t>
            </a:r>
            <a:r>
              <a:rPr lang="el-GR" altLang="el-GR" sz="2800" dirty="0"/>
              <a:t> και συμπληρώνεται από τον</a:t>
            </a:r>
            <a:r>
              <a:rPr lang="en-US" altLang="el-GR" sz="2800" dirty="0"/>
              <a:t> Berkeley</a:t>
            </a:r>
            <a:r>
              <a:rPr lang="el-GR" altLang="el-GR" sz="2800" dirty="0"/>
              <a:t>.</a:t>
            </a:r>
          </a:p>
          <a:p>
            <a:r>
              <a:rPr lang="en-US" altLang="el-GR" sz="2800" dirty="0"/>
              <a:t> </a:t>
            </a:r>
            <a:r>
              <a:rPr lang="el-GR" altLang="el-GR" sz="2800" dirty="0"/>
              <a:t>Ο </a:t>
            </a:r>
            <a:r>
              <a:rPr lang="en-US" altLang="el-GR" sz="2800" dirty="0"/>
              <a:t>Hume</a:t>
            </a:r>
            <a:r>
              <a:rPr lang="el-GR" altLang="el-GR" sz="2800" dirty="0"/>
              <a:t> συνεχίζει συμπληρώνοντας την μεγάλη σημασία που έχει ο συνειρμός ώστε να συγκρίνει διαφορετικές αναπαραστάσεις του κόσμου να συγκρίνει χαρακτηριστικά και να αποδίδει ονόματα.  </a:t>
            </a:r>
          </a:p>
          <a:p>
            <a:r>
              <a:rPr lang="el-GR" altLang="el-GR" sz="2800" dirty="0"/>
              <a:t>Παράλληλα </a:t>
            </a:r>
            <a:r>
              <a:rPr lang="el-GR" altLang="el-GR" sz="2800" dirty="0" err="1"/>
              <a:t>απεχθανόμενος</a:t>
            </a:r>
            <a:r>
              <a:rPr lang="el-GR" altLang="el-GR" sz="2800" dirty="0"/>
              <a:t> την κάθε μεταφυσική κάνει, στο βρετανικό κλίμα της εποχής του προσφέρει μια ολοκληρωμένη </a:t>
            </a:r>
            <a:r>
              <a:rPr lang="el-GR" altLang="el-GR" sz="2800" dirty="0" err="1"/>
              <a:t>εμπειριστική</a:t>
            </a:r>
            <a:r>
              <a:rPr lang="el-GR" altLang="el-GR" sz="2800" dirty="0"/>
              <a:t> επιστημολογία.   </a:t>
            </a:r>
          </a:p>
        </p:txBody>
      </p:sp>
    </p:spTree>
    <p:extLst>
      <p:ext uri="{BB962C8B-B14F-4D97-AF65-F5344CB8AC3E}">
        <p14:creationId xmlns:p14="http://schemas.microsoft.com/office/powerpoint/2010/main" val="226476435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Isaak Newton (1643 -1727), </a:t>
            </a:r>
            <a:r>
              <a:rPr lang="en-US" dirty="0" err="1"/>
              <a:t>Philosophiae</a:t>
            </a:r>
            <a:r>
              <a:rPr lang="en-US" dirty="0"/>
              <a:t> </a:t>
            </a:r>
            <a:r>
              <a:rPr lang="en-US" dirty="0" err="1"/>
              <a:t>naturalis</a:t>
            </a:r>
            <a:r>
              <a:rPr lang="en-US" dirty="0"/>
              <a:t>, </a:t>
            </a:r>
            <a:r>
              <a:rPr lang="en-US" dirty="0" smtClean="0"/>
              <a:t>Principia (1/5) </a:t>
            </a:r>
            <a:endParaRPr lang="el-GR"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5532" y="1988840"/>
            <a:ext cx="3032936" cy="3776983"/>
          </a:xfrm>
          <a:prstGeom prst="rect">
            <a:avLst/>
          </a:prstGeom>
        </p:spPr>
      </p:pic>
    </p:spTree>
    <p:extLst>
      <p:ext uri="{BB962C8B-B14F-4D97-AF65-F5344CB8AC3E}">
        <p14:creationId xmlns:p14="http://schemas.microsoft.com/office/powerpoint/2010/main" val="299838157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Isaak Newton (1643 -1727), </a:t>
            </a:r>
            <a:r>
              <a:rPr lang="en-US" dirty="0" err="1"/>
              <a:t>Philosophiae</a:t>
            </a:r>
            <a:r>
              <a:rPr lang="en-US" dirty="0"/>
              <a:t> </a:t>
            </a:r>
            <a:r>
              <a:rPr lang="en-US" dirty="0" err="1"/>
              <a:t>naturalis</a:t>
            </a:r>
            <a:r>
              <a:rPr lang="en-US" dirty="0"/>
              <a:t>, Principia </a:t>
            </a:r>
            <a:r>
              <a:rPr lang="en-US" dirty="0" smtClean="0"/>
              <a:t>(2/5</a:t>
            </a:r>
            <a:r>
              <a:rPr lang="en-US" dirty="0"/>
              <a:t>) </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Φυσικός και μαθηματικός συνέβαλε τα μέγιστα στην αντίληψη της </a:t>
            </a:r>
            <a:r>
              <a:rPr lang="el-GR" altLang="el-GR" sz="2800" dirty="0" err="1"/>
              <a:t>μαθηματικοποίησης</a:t>
            </a:r>
            <a:r>
              <a:rPr lang="el-GR" altLang="el-GR" sz="2800" dirty="0"/>
              <a:t> της φυσικής με την θεμελίωση της Μηχανικής και της Οπτικής. </a:t>
            </a:r>
          </a:p>
          <a:p>
            <a:r>
              <a:rPr lang="el-GR" altLang="el-GR" sz="2800" dirty="0"/>
              <a:t>Δημιούργησε, παράλληλα με τον </a:t>
            </a:r>
            <a:r>
              <a:rPr lang="el-GR" altLang="el-GR" sz="2800" dirty="0" err="1"/>
              <a:t>Leibniz</a:t>
            </a:r>
            <a:r>
              <a:rPr lang="el-GR" altLang="el-GR" sz="2800" dirty="0"/>
              <a:t>, αλλά περισσότερο πειστικά, τον Απειροστικό Λογισμό και συνέβαλε σε όλους τους ζωντανούς μαθηματικούς κλάδους της εποχή του.</a:t>
            </a:r>
          </a:p>
          <a:p>
            <a:r>
              <a:rPr lang="el-GR" altLang="el-GR" sz="2800" dirty="0"/>
              <a:t> Τα έργα του αποπνέουν την νέα φιλοσοφία της μαθηματικής φυσικής, παρόλο που βρίθουν από τις αναφορές στο Θεό και το μεγαλείο του, που αναδύεται  μέσα από την μαθηματική ανάγνωση του κόσμου. </a:t>
            </a:r>
          </a:p>
          <a:p>
            <a:r>
              <a:rPr lang="el-GR" altLang="el-GR" sz="2800" dirty="0"/>
              <a:t>Ο </a:t>
            </a:r>
            <a:r>
              <a:rPr lang="el-GR" altLang="el-GR" sz="2800" dirty="0" err="1"/>
              <a:t>Newton</a:t>
            </a:r>
            <a:r>
              <a:rPr lang="el-GR" altLang="el-GR" sz="2800" dirty="0"/>
              <a:t> (σύγχρονος του J. </a:t>
            </a:r>
            <a:r>
              <a:rPr lang="el-GR" altLang="el-GR" sz="2800" dirty="0" err="1"/>
              <a:t>Locke</a:t>
            </a:r>
            <a:r>
              <a:rPr lang="el-GR" altLang="el-GR" sz="2800" dirty="0"/>
              <a:t>, που εκείνο τον καιρό προτείνει τον </a:t>
            </a:r>
            <a:r>
              <a:rPr lang="el-GR" altLang="el-GR" sz="2800" i="1" dirty="0"/>
              <a:t>αισθησιοκρατικό μονισμό</a:t>
            </a:r>
            <a:r>
              <a:rPr lang="el-GR" altLang="el-GR" sz="2800" dirty="0"/>
              <a:t> του)</a:t>
            </a:r>
          </a:p>
        </p:txBody>
      </p:sp>
    </p:spTree>
    <p:extLst>
      <p:ext uri="{BB962C8B-B14F-4D97-AF65-F5344CB8AC3E}">
        <p14:creationId xmlns:p14="http://schemas.microsoft.com/office/powerpoint/2010/main" val="3543917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(3/12)</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altLang="el-GR" sz="2800" dirty="0"/>
              <a:t>Η πρότασή του βρίσκεται σε άμεση προέκταση των μεθόδων των Σχολαστικών μόνο που είναι στραμμένη στην αναγνώριση και κατανόηση των αληθειών, που προκύπτουν από τον κόσμο και όχι από την θρησκεία. </a:t>
            </a:r>
          </a:p>
          <a:p>
            <a:r>
              <a:rPr lang="el-GR" altLang="el-GR" sz="2800" dirty="0"/>
              <a:t>Επιχειρεί να καταστήσει τα θεμέλια της γνώσης αδιάσειστα. </a:t>
            </a:r>
          </a:p>
          <a:p>
            <a:r>
              <a:rPr lang="el-GR" altLang="el-GR" sz="2800" dirty="0"/>
              <a:t>Η εμπιστοσύνη του στην απόλυτη γνωστική ικανότητα του λόγου, κατατάσσει σήμερα τον ορθολογισμό του στα Δογματικά Φιλοσοφικά συστήματα. </a:t>
            </a:r>
          </a:p>
          <a:p>
            <a:r>
              <a:rPr lang="el-GR" altLang="el-GR" sz="2800" dirty="0"/>
              <a:t>Στο έργο του υπάρχει η δογματική παραδοχή ότι </a:t>
            </a:r>
            <a:r>
              <a:rPr lang="el-GR" altLang="el-GR" sz="2800" i="1" dirty="0"/>
              <a:t>η λογική και η οντολογική τάξη συμπίπτουν</a:t>
            </a:r>
            <a:r>
              <a:rPr lang="el-GR" altLang="el-GR" sz="2800" dirty="0"/>
              <a:t>.</a:t>
            </a:r>
          </a:p>
          <a:p>
            <a:endParaRPr lang="el-GR" altLang="el-GR" sz="2800" dirty="0"/>
          </a:p>
        </p:txBody>
      </p:sp>
    </p:spTree>
    <p:extLst>
      <p:ext uri="{BB962C8B-B14F-4D97-AF65-F5344CB8AC3E}">
        <p14:creationId xmlns:p14="http://schemas.microsoft.com/office/powerpoint/2010/main" val="261344854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Isaak Newton (1643 -1727), </a:t>
            </a:r>
            <a:r>
              <a:rPr lang="en-US" dirty="0" err="1"/>
              <a:t>Philosophiae</a:t>
            </a:r>
            <a:r>
              <a:rPr lang="en-US" dirty="0"/>
              <a:t> </a:t>
            </a:r>
            <a:r>
              <a:rPr lang="en-US" dirty="0" err="1"/>
              <a:t>naturalis</a:t>
            </a:r>
            <a:r>
              <a:rPr lang="en-US" dirty="0"/>
              <a:t>, Principia </a:t>
            </a:r>
            <a:r>
              <a:rPr lang="en-US" dirty="0" smtClean="0"/>
              <a:t>(3/5</a:t>
            </a:r>
            <a:r>
              <a:rPr lang="en-US" dirty="0"/>
              <a:t>)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αναλύει τον υλικό κόσμο στα στοιχεία του, τα οποία </a:t>
            </a:r>
            <a:r>
              <a:rPr lang="el-GR" altLang="el-GR" sz="2800" dirty="0" err="1"/>
              <a:t>δεσπόζονται</a:t>
            </a:r>
            <a:r>
              <a:rPr lang="el-GR" altLang="el-GR" sz="2800" dirty="0"/>
              <a:t> από ένα καθολικό νόμο, απελευθερώνει την Φυσική από τις απόκρυφες δυνάμεις και ποιότητες αφήνοντας στη δικαιοδοσία της μόνο σχέσεις </a:t>
            </a:r>
            <a:r>
              <a:rPr lang="el-GR" altLang="el-GR" sz="2800" dirty="0" err="1"/>
              <a:t>κατ'αίσθηση</a:t>
            </a:r>
            <a:r>
              <a:rPr lang="el-GR" altLang="el-GR" sz="2800" dirty="0"/>
              <a:t> αντιληπτές και μαθηματικά </a:t>
            </a:r>
            <a:r>
              <a:rPr lang="el-GR" altLang="el-GR" sz="2800" dirty="0" err="1"/>
              <a:t>διατυπώσιμες</a:t>
            </a:r>
            <a:r>
              <a:rPr lang="el-GR" altLang="el-GR" sz="2800" dirty="0"/>
              <a:t>. </a:t>
            </a:r>
          </a:p>
          <a:p>
            <a:r>
              <a:rPr lang="el-GR" altLang="el-GR" sz="2800" dirty="0"/>
              <a:t>Ο δρόμος που ακολουθεί ο </a:t>
            </a:r>
            <a:r>
              <a:rPr lang="el-GR" altLang="el-GR" sz="2800" dirty="0" err="1"/>
              <a:t>Νewton</a:t>
            </a:r>
            <a:r>
              <a:rPr lang="el-GR" altLang="el-GR" sz="2800" dirty="0"/>
              <a:t>, στην μελέτη της φύσης, δεν είναι εκείνος της παραγωγικής μεθόδου, που πρότεινε ο </a:t>
            </a:r>
            <a:r>
              <a:rPr lang="el-GR" altLang="el-GR" sz="2800" dirty="0" err="1"/>
              <a:t>Descartes</a:t>
            </a:r>
            <a:r>
              <a:rPr lang="el-GR" altLang="el-GR" sz="2800" dirty="0"/>
              <a:t>, αλλά ο δρόμος της </a:t>
            </a:r>
            <a:r>
              <a:rPr lang="el-GR" altLang="el-GR" sz="2800" i="1" dirty="0"/>
              <a:t>αναλύσεως</a:t>
            </a:r>
            <a:r>
              <a:rPr lang="el-GR" altLang="el-GR" sz="2800" dirty="0"/>
              <a:t>. </a:t>
            </a:r>
          </a:p>
          <a:p>
            <a:r>
              <a:rPr lang="el-GR" altLang="el-GR" sz="2800" dirty="0"/>
              <a:t>Δεν αρχίζει με την θέση γενικών εννοιών και θεμελιωδών αρχών, για </a:t>
            </a:r>
            <a:r>
              <a:rPr lang="el-GR" altLang="el-GR" sz="2800" dirty="0" err="1"/>
              <a:t>ν'ανοίξει</a:t>
            </a:r>
            <a:r>
              <a:rPr lang="el-GR" altLang="el-GR" sz="2800" dirty="0"/>
              <a:t> με συλλογιστική πορεία το δρόμο προς την γνώση του μερικού και του δεδομένου, η σκέψη του κινείται σε αντίστροφη διεύθυνση.</a:t>
            </a:r>
          </a:p>
          <a:p>
            <a:endParaRPr lang="el-GR" altLang="el-GR" sz="2800" dirty="0"/>
          </a:p>
        </p:txBody>
      </p:sp>
    </p:spTree>
    <p:extLst>
      <p:ext uri="{BB962C8B-B14F-4D97-AF65-F5344CB8AC3E}">
        <p14:creationId xmlns:p14="http://schemas.microsoft.com/office/powerpoint/2010/main" val="15893359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Isaak Newton (1643 -1727), </a:t>
            </a:r>
            <a:r>
              <a:rPr lang="en-US" dirty="0" err="1"/>
              <a:t>Philosophiae</a:t>
            </a:r>
            <a:r>
              <a:rPr lang="en-US" dirty="0"/>
              <a:t> </a:t>
            </a:r>
            <a:r>
              <a:rPr lang="en-US" dirty="0" err="1"/>
              <a:t>naturalis</a:t>
            </a:r>
            <a:r>
              <a:rPr lang="en-US" dirty="0"/>
              <a:t>, Principia </a:t>
            </a:r>
            <a:r>
              <a:rPr lang="en-US" dirty="0" smtClean="0"/>
              <a:t>(4/5</a:t>
            </a:r>
            <a:r>
              <a:rPr lang="en-US" dirty="0"/>
              <a:t>)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Η μέθοδός του είναι επαγωγική αλλά τέτοια ώστε να φτάνει σε παραγωγικά συμπεράσματα. </a:t>
            </a:r>
          </a:p>
          <a:p>
            <a:r>
              <a:rPr lang="el-GR" altLang="el-GR" sz="2800" dirty="0" err="1"/>
              <a:t>Aποτελεί</a:t>
            </a:r>
            <a:r>
              <a:rPr lang="el-GR" altLang="el-GR" sz="2800" dirty="0"/>
              <a:t> σύνθεση επαγωγικής και παραγωγικής μεθόδου και προσεγγίζει την μέθοδο της σύγχρονης Φυσικής. </a:t>
            </a:r>
          </a:p>
          <a:p>
            <a:r>
              <a:rPr lang="el-GR" altLang="el-GR" sz="2800" dirty="0"/>
              <a:t>Το </a:t>
            </a:r>
            <a:r>
              <a:rPr lang="el-GR" altLang="el-GR" sz="2800" i="1" dirty="0"/>
              <a:t>δεδομένο</a:t>
            </a:r>
            <a:r>
              <a:rPr lang="el-GR" altLang="el-GR" sz="2800" dirty="0"/>
              <a:t> (</a:t>
            </a:r>
            <a:r>
              <a:rPr lang="el-GR" altLang="el-GR" sz="2800" dirty="0" err="1"/>
              <a:t>datum</a:t>
            </a:r>
            <a:r>
              <a:rPr lang="el-GR" altLang="el-GR" sz="2800" dirty="0"/>
              <a:t>) είναι τα </a:t>
            </a:r>
            <a:r>
              <a:rPr lang="el-GR" altLang="el-GR" sz="2800" i="1" dirty="0"/>
              <a:t>φαινόμενα</a:t>
            </a:r>
            <a:r>
              <a:rPr lang="el-GR" altLang="el-GR" sz="2800" dirty="0"/>
              <a:t>, το </a:t>
            </a:r>
            <a:r>
              <a:rPr lang="el-GR" altLang="el-GR" sz="2800" i="1" dirty="0"/>
              <a:t>ζητούμενο</a:t>
            </a:r>
            <a:r>
              <a:rPr lang="el-GR" altLang="el-GR" sz="2800" dirty="0"/>
              <a:t> (</a:t>
            </a:r>
            <a:r>
              <a:rPr lang="el-GR" altLang="el-GR" sz="2800" dirty="0" err="1"/>
              <a:t>quaesitum</a:t>
            </a:r>
            <a:r>
              <a:rPr lang="el-GR" altLang="el-GR" sz="2800" dirty="0"/>
              <a:t>), οι αρχές. </a:t>
            </a:r>
          </a:p>
          <a:p>
            <a:r>
              <a:rPr lang="el-GR" altLang="el-GR" sz="2800" dirty="0"/>
              <a:t>Ο δρόμος  οδηγεί όχι από τις έννοιες και τις αρχές στα φαινόμενα, αλλά αντίστροφα. </a:t>
            </a:r>
          </a:p>
          <a:p>
            <a:r>
              <a:rPr lang="el-GR" altLang="el-GR" sz="2800" dirty="0"/>
              <a:t>Η τάξη, η νομοτέλεια και ο νόμος δεν αναζητούνται ως κανόνες προ των φαινομένων αλλά δείχνονται μέσα στα φαινόμενα, αφού αποτελούν την μορφή της εσωτερικής τους σύνδεσης και της έμμονης συνάφειάς τους.</a:t>
            </a:r>
          </a:p>
        </p:txBody>
      </p:sp>
    </p:spTree>
    <p:extLst>
      <p:ext uri="{BB962C8B-B14F-4D97-AF65-F5344CB8AC3E}">
        <p14:creationId xmlns:p14="http://schemas.microsoft.com/office/powerpoint/2010/main" val="149906563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Isaak Newton (1643 -1727), </a:t>
            </a:r>
            <a:r>
              <a:rPr lang="en-US" dirty="0" err="1"/>
              <a:t>Philosophiae</a:t>
            </a:r>
            <a:r>
              <a:rPr lang="en-US" dirty="0"/>
              <a:t> </a:t>
            </a:r>
            <a:r>
              <a:rPr lang="en-US" dirty="0" err="1"/>
              <a:t>naturalis</a:t>
            </a:r>
            <a:r>
              <a:rPr lang="en-US" dirty="0"/>
              <a:t>, Principia </a:t>
            </a:r>
            <a:r>
              <a:rPr lang="en-US" dirty="0" smtClean="0"/>
              <a:t>(5/5</a:t>
            </a:r>
            <a:r>
              <a:rPr lang="en-US" dirty="0"/>
              <a:t>) </a:t>
            </a:r>
            <a:endParaRPr lang="el-GR" dirty="0"/>
          </a:p>
        </p:txBody>
      </p:sp>
      <p:sp>
        <p:nvSpPr>
          <p:cNvPr id="3" name="Θέση περιεχομένου 2"/>
          <p:cNvSpPr>
            <a:spLocks noGrp="1"/>
          </p:cNvSpPr>
          <p:nvPr>
            <p:ph idx="1"/>
          </p:nvPr>
        </p:nvSpPr>
        <p:spPr/>
        <p:txBody>
          <a:bodyPr>
            <a:normAutofit fontScale="85000" lnSpcReduction="10000"/>
          </a:bodyPr>
          <a:lstStyle/>
          <a:p>
            <a:pPr>
              <a:defRPr/>
            </a:pPr>
            <a:r>
              <a:rPr lang="el-GR" sz="2800" dirty="0"/>
              <a:t>Για τον χώρο αναπτύσσει, αντίθετα από τον </a:t>
            </a:r>
            <a:r>
              <a:rPr lang="el-GR" sz="2800" dirty="0" err="1"/>
              <a:t>Leibniz</a:t>
            </a:r>
            <a:r>
              <a:rPr lang="el-GR" sz="2800" dirty="0"/>
              <a:t>, την αντίληψη του απόλυτου χώρου, ως μιας άπειρης, ακίνητης και ομοιόμορφης αρχής, που αποτελεί και την προϋπόθεση της απόλυτης κίνησης και της αρχής της αδράνειας. </a:t>
            </a:r>
          </a:p>
          <a:p>
            <a:pPr>
              <a:defRPr/>
            </a:pPr>
            <a:r>
              <a:rPr lang="el-GR" sz="2800" dirty="0"/>
              <a:t>Ο χώρος δεν είναι υλική ουσία αλλά αποτελεί πλαίσιο της ύλης και φορέας των εξ αποστάσεως επιδράσεων, μεσίτης ανάμεσα στα υλικά όντα και τον Θεό. </a:t>
            </a:r>
          </a:p>
          <a:p>
            <a:pPr>
              <a:defRPr/>
            </a:pPr>
            <a:r>
              <a:rPr lang="el-GR" sz="2800" dirty="0"/>
              <a:t>Αντίθετα, ο </a:t>
            </a:r>
            <a:r>
              <a:rPr lang="el-GR" sz="2800" dirty="0" err="1"/>
              <a:t>Leibniz</a:t>
            </a:r>
            <a:r>
              <a:rPr lang="el-GR" sz="2800" dirty="0"/>
              <a:t> απορρίπτει το είδωλο του απόλυτου και ομοιογενούς χώρου, ένα ον υποδεέστερο και παράγωγο της δυναμικής πολλαπλότητας των σχέσεων και των όντων.</a:t>
            </a:r>
          </a:p>
          <a:p>
            <a:pPr>
              <a:defRPr/>
            </a:pPr>
            <a:r>
              <a:rPr lang="el-GR" sz="2800" dirty="0"/>
              <a:t> Το ίδιο άπειρος και ομοιόμορφος ως πλαίσιο είναι ο χρόνος στον </a:t>
            </a:r>
            <a:r>
              <a:rPr lang="el-GR" sz="2800" dirty="0" err="1"/>
              <a:t>Newton</a:t>
            </a:r>
            <a:r>
              <a:rPr lang="el-GR" sz="2800" dirty="0"/>
              <a:t>.</a:t>
            </a:r>
            <a:endParaRPr lang="el-GR" sz="2800" dirty="0"/>
          </a:p>
        </p:txBody>
      </p:sp>
    </p:spTree>
    <p:extLst>
      <p:ext uri="{BB962C8B-B14F-4D97-AF65-F5344CB8AC3E}">
        <p14:creationId xmlns:p14="http://schemas.microsoft.com/office/powerpoint/2010/main" val="283496043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r>
              <a:rPr lang="el-GR" sz="2000" dirty="0" err="1"/>
              <a:t>Copyright</a:t>
            </a:r>
            <a:r>
              <a:rPr lang="el-GR" sz="2000" dirty="0"/>
              <a: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a:t>
            </a:r>
            <a:r>
              <a:rPr lang="en-US" sz="2000" dirty="0"/>
              <a:t>, </a:t>
            </a:r>
            <a:r>
              <a:rPr lang="el-GR" sz="2000" dirty="0"/>
              <a:t>Σπύρου Παναγιώτης 2014. Σπύρου Παναγιώτης. «Επιστημολογία και διδακτική των μαθηματικών. </a:t>
            </a:r>
            <a:r>
              <a:rPr lang="el-GR" sz="2000" dirty="0"/>
              <a:t>Η ΘΕΩΡΙΑ ΓΝΩΣΗΣ ΤΩΝ NΕΟΤΕΡΩΝ </a:t>
            </a:r>
            <a:r>
              <a:rPr lang="el-GR" sz="2000" dirty="0" smtClean="0"/>
              <a:t>ΧΡΟΝΩΝ</a:t>
            </a:r>
            <a:r>
              <a:rPr lang="el-GR" sz="2000" dirty="0" smtClean="0"/>
              <a:t>». </a:t>
            </a:r>
            <a:r>
              <a:rPr lang="el-GR" sz="2000" dirty="0"/>
              <a:t>Έκδοση: 1.0. Αθήνα 2014. Διαθέσιμο από τη δικτυακή διεύθυνση: </a:t>
            </a:r>
            <a:r>
              <a:rPr lang="en-US" sz="2000" dirty="0"/>
              <a:t>http://opencourses.uoa.gr/courses/ MATH129</a:t>
            </a:r>
            <a:r>
              <a:rPr lang="el-GR" sz="2000" dirty="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(4/12)</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l-GR" sz="2800" dirty="0"/>
              <a:t>Τον </a:t>
            </a:r>
            <a:r>
              <a:rPr lang="el-GR" altLang="el-GR" sz="2800" dirty="0" err="1"/>
              <a:t>Descartes</a:t>
            </a:r>
            <a:r>
              <a:rPr lang="el-GR" altLang="el-GR" sz="2800" dirty="0"/>
              <a:t> τον απασχολεί από πού προέρχονται οι γενικοί συλλογισμοί και η βεβαιότητα στις αποδείξεις μας. </a:t>
            </a:r>
          </a:p>
          <a:p>
            <a:r>
              <a:rPr lang="el-GR" altLang="el-GR" sz="2800" dirty="0"/>
              <a:t>Πώς, δηλαδή, υπάρχουν στο μυαλό μας γενικές προτάσεις που σχηματίζονται μακριά από τα συγκεκριμένα και ειδικά</a:t>
            </a:r>
            <a:r>
              <a:rPr lang="en-US" altLang="el-GR" sz="2800" dirty="0"/>
              <a:t> </a:t>
            </a:r>
            <a:r>
              <a:rPr lang="el-GR" altLang="el-GR" sz="2800" dirty="0"/>
              <a:t>και λέει:</a:t>
            </a:r>
          </a:p>
          <a:p>
            <a:r>
              <a:rPr lang="el-GR" altLang="el-GR" sz="2800" dirty="0"/>
              <a:t> </a:t>
            </a:r>
            <a:r>
              <a:rPr lang="el-GR" altLang="el-GR" sz="2800" i="1" dirty="0"/>
              <a:t>ο τρόπος με τον οποίο μεταφέρεται η κοινή ιδέα από το ένα αντικείμενο στο άλλο είναι η απλή σύγκριση. Χάρη σε αυτήν μπορούμε να υποστηρίξουμε με βεβαιότητα ότι το ζητούμενο είναι παρόμοιο με αυτό ή εκείνο, ή εντελώς ίδιο ή ίσο με κάποιο δεδομένο. </a:t>
            </a:r>
          </a:p>
          <a:p>
            <a:r>
              <a:rPr lang="el-GR" altLang="el-GR" sz="2800" i="1" dirty="0"/>
              <a:t>Επομένως, σε κάθε λογικό συμπέρασμα μόνο με σύγκριση μπορούμε να γνωρίσουμε την αλήθεια.</a:t>
            </a:r>
            <a:r>
              <a:rPr lang="el-GR" altLang="el-GR" sz="2800" dirty="0"/>
              <a:t> </a:t>
            </a:r>
          </a:p>
        </p:txBody>
      </p:sp>
    </p:spTree>
    <p:extLst>
      <p:ext uri="{BB962C8B-B14F-4D97-AF65-F5344CB8AC3E}">
        <p14:creationId xmlns:p14="http://schemas.microsoft.com/office/powerpoint/2010/main" val="96958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(5/12)</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i="1" dirty="0"/>
              <a:t>Ας πάρουμε ένα παράδειγμα: Κάθε Α είναι Β, κάθε Β είναι C, άρα κάθε Α είναι C. </a:t>
            </a:r>
          </a:p>
          <a:p>
            <a:r>
              <a:rPr lang="el-GR" altLang="el-GR" sz="2800" i="1" dirty="0" err="1"/>
              <a:t>Σ'αυτήν</a:t>
            </a:r>
            <a:r>
              <a:rPr lang="el-GR" altLang="el-GR" sz="2800" i="1" dirty="0"/>
              <a:t> την περίπτωση συγκρίνουμε το ζητούμενο με το δεδομένο, δηλαδή το Α και το C κατά τούτο, ότι δηλαδή και το ένα και το άλλο είναι Β </a:t>
            </a:r>
            <a:r>
              <a:rPr lang="el-GR" altLang="el-GR" sz="2800" i="1" dirty="0" err="1"/>
              <a:t>κ.ό.κ</a:t>
            </a:r>
            <a:r>
              <a:rPr lang="el-GR" altLang="el-GR" sz="2800" i="1" dirty="0"/>
              <a:t>. </a:t>
            </a:r>
          </a:p>
          <a:p>
            <a:r>
              <a:rPr lang="el-GR" altLang="el-GR" sz="2800" i="1" dirty="0"/>
              <a:t>Επειδή όμως, οι τύποι των συλλογισμών δεν μας βοηθούν να συλλάβουμε την αλήθεια των πραγμάτων, θα είναι χρήσιμο στον αναγνώστη να απορρίψει όλους τους τύπους των συλλογισμών και να κατανοήσει εν γένει, ότι αν δεν αποκτηθεί με απλή καθαρή ενόραση ενός μεμονωμένου πράγματος, θα αποκτηθεί με σύγκριση δυο ή περισσότερων πραγμάτων μεταξύ τους</a:t>
            </a:r>
            <a:r>
              <a:rPr lang="el-GR" altLang="el-GR" sz="2800" dirty="0"/>
              <a:t>.</a:t>
            </a:r>
          </a:p>
        </p:txBody>
      </p:sp>
    </p:spTree>
    <p:extLst>
      <p:ext uri="{BB962C8B-B14F-4D97-AF65-F5344CB8AC3E}">
        <p14:creationId xmlns:p14="http://schemas.microsoft.com/office/powerpoint/2010/main" val="36773673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(6/12)</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altLang="el-GR" sz="2800" dirty="0"/>
              <a:t>Στο απόσπασμα βλέπουμε τον αναλογικό και συγχρόνως αναπαραστατικό τρόπο του </a:t>
            </a:r>
            <a:r>
              <a:rPr lang="el-GR" altLang="el-GR" sz="2800" dirty="0" err="1"/>
              <a:t>σκέπτεσθαι</a:t>
            </a:r>
            <a:r>
              <a:rPr lang="el-GR" altLang="el-GR" sz="2800" dirty="0"/>
              <a:t>. </a:t>
            </a:r>
          </a:p>
          <a:p>
            <a:r>
              <a:rPr lang="el-GR" altLang="el-GR" sz="2800" dirty="0"/>
              <a:t>Το αναπαραστατικό, αναλυτικό πνεύμα είναι απόρροια της Άλγεβρας την μέθοδο της οποίας ο </a:t>
            </a:r>
            <a:r>
              <a:rPr lang="el-GR" altLang="el-GR" sz="2800" dirty="0" err="1"/>
              <a:t>Descartes</a:t>
            </a:r>
            <a:r>
              <a:rPr lang="el-GR" altLang="el-GR" sz="2800" dirty="0"/>
              <a:t> είχε αποδεχθεί.</a:t>
            </a:r>
          </a:p>
          <a:p>
            <a:r>
              <a:rPr lang="el-GR" altLang="el-GR" sz="2800" dirty="0"/>
              <a:t>Ο </a:t>
            </a:r>
            <a:r>
              <a:rPr lang="el-GR" altLang="el-GR" sz="2800" dirty="0" err="1"/>
              <a:t>Descartes</a:t>
            </a:r>
            <a:r>
              <a:rPr lang="el-GR" altLang="el-GR" sz="2800" dirty="0"/>
              <a:t>, εκφράζει την απορία και θαυμασμό  μπροστά στην μαθηματική αλήθεια που προκύπτει ως αποκάλυψη μιας </a:t>
            </a:r>
            <a:r>
              <a:rPr lang="el-GR" altLang="el-GR" sz="2800" dirty="0" err="1"/>
              <a:t>προϋπάρχουσας</a:t>
            </a:r>
            <a:r>
              <a:rPr lang="el-GR" altLang="el-GR" sz="2800" dirty="0"/>
              <a:t> πραγματικότητας, ένας πλατωνισμός με απόκλιση από τον </a:t>
            </a:r>
            <a:r>
              <a:rPr lang="el-GR" altLang="el-GR" sz="2800" i="1" dirty="0"/>
              <a:t>αντικειμενικό ιδεαλισμό</a:t>
            </a:r>
            <a:r>
              <a:rPr lang="el-GR" altLang="el-GR" sz="2800" dirty="0"/>
              <a:t>, αφού οι ιδέες εμφανίζονται ως </a:t>
            </a:r>
            <a:r>
              <a:rPr lang="el-GR" altLang="el-GR" sz="2800" i="1" dirty="0"/>
              <a:t>έμφυτες</a:t>
            </a:r>
            <a:r>
              <a:rPr lang="el-GR" altLang="el-GR" sz="2800" dirty="0"/>
              <a:t>, εγκαταστημένες μέσα στον ανθρώπινο νου από τον ίδιο το Θεό και έχουν μια οντολογία </a:t>
            </a:r>
            <a:r>
              <a:rPr lang="el-GR" altLang="el-GR" sz="2800" i="1" dirty="0"/>
              <a:t>ιδεαλιστικού</a:t>
            </a:r>
            <a:r>
              <a:rPr lang="el-GR" altLang="el-GR" sz="2800" dirty="0"/>
              <a:t> χαρακτήρα ως προϊόντα του νου.</a:t>
            </a:r>
          </a:p>
        </p:txBody>
      </p:sp>
    </p:spTree>
    <p:extLst>
      <p:ext uri="{BB962C8B-B14F-4D97-AF65-F5344CB8AC3E}">
        <p14:creationId xmlns:p14="http://schemas.microsoft.com/office/powerpoint/2010/main" val="1466205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a:t>Rene Descartes</a:t>
            </a:r>
            <a:br>
              <a:rPr lang="en-US" dirty="0"/>
            </a:br>
            <a:r>
              <a:rPr lang="en-US" dirty="0"/>
              <a:t>1596-1650 </a:t>
            </a:r>
            <a:r>
              <a:rPr lang="en-US" dirty="0" smtClean="0"/>
              <a:t>(7/12)</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altLang="el-GR" sz="2800" i="1" dirty="0"/>
              <a:t>Όταν φαντάζομαι ένα τρίγωνο, μολονότι δεν υπάρχει ίσως σε κανένα μέρος του κόσμου, παρά μονάχα στη σκέψη μου μια τέτοια μορφή (και δεν υπήρξε ποτέ) δεν παύει ωστόσο να έχει μια κάποια φύση ή μορφή ή ορισμένη ουσία αυτής της μορφής, η οποία είναι αμετάβλητη και αιώνια, χωρίς να την έχω επινοήσει εγώ και πού, με κανένα τρόπο, δεν εξαρτάται </a:t>
            </a:r>
            <a:r>
              <a:rPr lang="el-GR" altLang="el-GR" sz="2800" i="1" dirty="0" err="1"/>
              <a:t>απ'το</a:t>
            </a:r>
            <a:r>
              <a:rPr lang="el-GR" altLang="el-GR" sz="2800" i="1" dirty="0"/>
              <a:t> μυαλό μου. </a:t>
            </a:r>
          </a:p>
          <a:p>
            <a:r>
              <a:rPr lang="el-GR" altLang="el-GR" sz="2800" i="1" dirty="0"/>
              <a:t>Όπως φαίνεται, </a:t>
            </a:r>
            <a:r>
              <a:rPr lang="el-GR" altLang="el-GR" sz="2800" i="1" dirty="0" err="1"/>
              <a:t>απ'το</a:t>
            </a:r>
            <a:r>
              <a:rPr lang="el-GR" altLang="el-GR" sz="2800" i="1" dirty="0"/>
              <a:t> ότι μπορούμε να αποδείξουμε διάφορες ιδιότητες του τριγώνου αυτού, δηλαδή πώς οι τρεις γωνίες του έχουν άθροισμα ίσο με δυο ορθές, πώς  η μεγαλύτερη γωνία αντικρίζει τη μεγαλύτερη πλευρά και άλλα παρόμοια, τις οποίες τώρα, είτε το θέλω είτε όχι, αναγνωρίζω πολύ καθαρά και με πολλή </a:t>
            </a:r>
            <a:r>
              <a:rPr lang="el-GR" altLang="el-GR" sz="2800" i="1" dirty="0" err="1"/>
              <a:t>προφάνεια</a:t>
            </a:r>
            <a:r>
              <a:rPr lang="el-GR" altLang="el-GR" sz="2800" i="1" dirty="0"/>
              <a:t> ότι του ανήκουν, μολονότι δεν το σκέφτηκα πριν καθόλου, όταν φανταζόμουν για πρώτη φορά ένα τρίγωνο</a:t>
            </a:r>
            <a:r>
              <a:rPr lang="el-GR" altLang="el-GR" sz="2800" dirty="0"/>
              <a:t>. </a:t>
            </a:r>
          </a:p>
        </p:txBody>
      </p:sp>
    </p:spTree>
    <p:extLst>
      <p:ext uri="{BB962C8B-B14F-4D97-AF65-F5344CB8AC3E}">
        <p14:creationId xmlns:p14="http://schemas.microsoft.com/office/powerpoint/2010/main" val="723030653"/>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1588</TotalTime>
  <Words>5364</Words>
  <Application>Microsoft Office PowerPoint</Application>
  <PresentationFormat>Προβολή στην οθόνη (4:3)</PresentationFormat>
  <Paragraphs>355</Paragraphs>
  <Slides>58</Slides>
  <Notes>58</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58</vt:i4>
      </vt:variant>
    </vt:vector>
  </HeadingPairs>
  <TitlesOfParts>
    <vt:vector size="63" baseType="lpstr">
      <vt:lpstr>ＭＳ Ｐゴシック</vt:lpstr>
      <vt:lpstr>Arial</vt:lpstr>
      <vt:lpstr>Calibri</vt:lpstr>
      <vt:lpstr>Wingdings</vt:lpstr>
      <vt:lpstr>Θέμα του Office</vt:lpstr>
      <vt:lpstr>ΕΠΙΣΤΗΜΟΛΟΓΙΑ ΚΑΙ ΔΙΔΑΚΤΙΚΗ ΤΩΝ ΜΑΘΗΜΑΤΙΚΩΝ</vt:lpstr>
      <vt:lpstr>Η ΘΕΩΡΙΑ ΓΝΩΣΗΣ ΤΩΝ NΕΟΤΕΡΩΝ ΧΡΟΝΩΝ</vt:lpstr>
      <vt:lpstr>Rene Descartes 1596-1650 (1/12)</vt:lpstr>
      <vt:lpstr>Rene Descartes 1596-1650 (2/12)</vt:lpstr>
      <vt:lpstr>Rene Descartes 1596-1650 (3/12)</vt:lpstr>
      <vt:lpstr>Rene Descartes 1596-1650 (4/12)</vt:lpstr>
      <vt:lpstr>Rene Descartes 1596-1650 (5/12)</vt:lpstr>
      <vt:lpstr>Rene Descartes 1596-1650 (6/12)</vt:lpstr>
      <vt:lpstr>Rene Descartes 1596-1650 (7/12)</vt:lpstr>
      <vt:lpstr>Rene Descartes 1596-1650 (8/12)</vt:lpstr>
      <vt:lpstr>Rene Descartes 1596-1650 (9/12)</vt:lpstr>
      <vt:lpstr>Rene Descartes 1596-1650 (10/12)</vt:lpstr>
      <vt:lpstr>Rene Descartes 1596-1650 (11/12)</vt:lpstr>
      <vt:lpstr>Rene Descartes 1596-1650 (12/12)</vt:lpstr>
      <vt:lpstr>Ο αγγλικός εμπειρισμός </vt:lpstr>
      <vt:lpstr>F. Bacon (1561 - 1626). Βασικό έργο το Novum Organum. (1/3) </vt:lpstr>
      <vt:lpstr>F. Bacon (1561 - 1626). Βασικό έργο το Novum Organum. (2/3) </vt:lpstr>
      <vt:lpstr>F. Bacon (1561 - 1626). Βασικό έργο το Novum Organum. (3/3) </vt:lpstr>
      <vt:lpstr>Τhomas Hobbes (1588-1697), έργο το Λεβιάθαν (1/3)</vt:lpstr>
      <vt:lpstr>Τhomas Hobbes (1588-1697), έργο το Λεβιάθαν (2/3)</vt:lpstr>
      <vt:lpstr>Τhomas Hobbes (1588-1697), έργο το Λεβιάθαν (3/3)</vt:lpstr>
      <vt:lpstr>John Locke (1632 -1704). Κύριο έργο Δοκίμιο πάνω στην ανθρώπινη νόηση (1/14) </vt:lpstr>
      <vt:lpstr>John Locke (1632 -1704). Κύριο έργο Δοκίμιο πάνω στην ανθρώπινη νόηση (2/14) </vt:lpstr>
      <vt:lpstr>John Locke (1632 -1704). Κύριο έργο Δοκίμιο πάνω στην ανθρώπινη νόηση (3/14) </vt:lpstr>
      <vt:lpstr>John Locke (1632 -1704). Κύριο έργο Δοκίμιο πάνω στην ανθρώπινη νόηση (4/14) </vt:lpstr>
      <vt:lpstr>John Locke (1632 -1704). Κύριο έργο Δοκίμιο πάνω στην ανθρώπινη νόηση (5/14) </vt:lpstr>
      <vt:lpstr>John Locke (1632 -1704). Κύριο έργο Δοκίμιο πάνω στην ανθρώπινη νόηση (6/14) </vt:lpstr>
      <vt:lpstr>John Locke (1632 -1704). Κύριο έργο Δοκίμιο πάνω στην ανθρώπινη νόηση (7/14) </vt:lpstr>
      <vt:lpstr>John Locke (1632 -1704). Κύριο έργο Δοκίμιο πάνω στην ανθρώπινη νόηση (8/14) </vt:lpstr>
      <vt:lpstr>John Locke (1632 -1704). Κύριο έργο Δοκίμιο πάνω στην ανθρώπινη νόηση (9/14) </vt:lpstr>
      <vt:lpstr>John Locke (1632 -1704). Κύριο έργο Δοκίμιο πάνω στην ανθρώπινη νόηση (10/14) </vt:lpstr>
      <vt:lpstr>John Locke (1632 -1704). Κύριο έργο Δοκίμιο πάνω στην ανθρώπινη νόηση (11/14) </vt:lpstr>
      <vt:lpstr>John Locke (1632 -1704). Κύριο έργο Δοκίμιο πάνω στην ανθρώπινη νόηση (12/14) </vt:lpstr>
      <vt:lpstr>John Locke (1632 -1704). Κύριο έργο Δοκίμιο πάνω στην ανθρώπινη νόηση (13/14) </vt:lpstr>
      <vt:lpstr>John Locke (1632 -1704). Κύριο έργο Δοκίμιο πάνω στην ανθρώπινη νόηση (14/14) </vt:lpstr>
      <vt:lpstr>George Berkeley (1685 - 1753), κύρια έργα: Principles of Human Knowledge (1/3)</vt:lpstr>
      <vt:lpstr>George Berkeley (1685 - 1753), κύρια έργα: Principles of Human Knowledge (2/3)</vt:lpstr>
      <vt:lpstr>George Berkeley (1685 - 1753), κύρια έργα: Principles of Human Knowledge (3/3)</vt:lpstr>
      <vt:lpstr>David Hume (1711 - 1776), κύριο έργο το Treatise of Human Nature (1739). (1/9)</vt:lpstr>
      <vt:lpstr>David Hume (1711 - 1776), κύριο έργο το Treatise of Human Nature (1739). (2/9)</vt:lpstr>
      <vt:lpstr>David Hume (1711 - 1776), κύριο έργο το Treatise of Human Nature (1739). (3/9)</vt:lpstr>
      <vt:lpstr>David Hume (1711 - 1776), κύριο έργο το Treatise of Human Nature (1739). (4/9)</vt:lpstr>
      <vt:lpstr>David Hume (1711 - 1776), κύριο έργο το Treatise of Human Nature (1739). (5/9)</vt:lpstr>
      <vt:lpstr>David Hume (1711 - 1776), κύριο έργο το Treatise of Human Nature (1739). (6/9)</vt:lpstr>
      <vt:lpstr>David Hume (1711 - 1776), κύριο έργο το Treatise of Human Nature (1739). (7/9)</vt:lpstr>
      <vt:lpstr>David Hume (1711 - 1776), κύριο έργο το Treatise of Human Nature (1739). (8/9)</vt:lpstr>
      <vt:lpstr>David Hume (1711 - 1776), κύριο έργο το Treatise of Human Nature (1739). (9/9)</vt:lpstr>
      <vt:lpstr>Isaak Newton (1643 -1727), Philosophiae naturalis, Principia (1/5) </vt:lpstr>
      <vt:lpstr>Isaak Newton (1643 -1727), Philosophiae naturalis, Principia (2/5) </vt:lpstr>
      <vt:lpstr>Isaak Newton (1643 -1727), Philosophiae naturalis, Principia (3/5) </vt:lpstr>
      <vt:lpstr>Isaak Newton (1643 -1727), Philosophiae naturalis, Principia (4/5) </vt:lpstr>
      <vt:lpstr>Isaak Newton (1643 -1727), Philosophiae naturalis, Principia (5/5) </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185</cp:revision>
  <dcterms:created xsi:type="dcterms:W3CDTF">2012-09-06T09:03:05Z</dcterms:created>
  <dcterms:modified xsi:type="dcterms:W3CDTF">2015-10-07T15:08:50Z</dcterms:modified>
</cp:coreProperties>
</file>