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2" r:id="rId3"/>
    <p:sldId id="261" r:id="rId4"/>
    <p:sldId id="266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33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34" r:id="rId22"/>
    <p:sldId id="311" r:id="rId23"/>
    <p:sldId id="313" r:id="rId24"/>
    <p:sldId id="314" r:id="rId25"/>
    <p:sldId id="312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5" r:id="rId36"/>
    <p:sldId id="326" r:id="rId37"/>
    <p:sldId id="327" r:id="rId38"/>
    <p:sldId id="328" r:id="rId39"/>
    <p:sldId id="330" r:id="rId40"/>
    <p:sldId id="331" r:id="rId41"/>
    <p:sldId id="332" r:id="rId42"/>
    <p:sldId id="280" r:id="rId43"/>
    <p:sldId id="290" r:id="rId44"/>
    <p:sldId id="295" r:id="rId45"/>
    <p:sldId id="335" r:id="rId46"/>
    <p:sldId id="292" r:id="rId47"/>
    <p:sldId id="291" r:id="rId48"/>
    <p:sldId id="294" r:id="rId49"/>
    <p:sldId id="293" r:id="rId5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1"/>
            <p14:sldId id="266"/>
            <p14:sldId id="296"/>
            <p14:sldId id="297"/>
            <p14:sldId id="298"/>
            <p14:sldId id="299"/>
            <p14:sldId id="300"/>
            <p14:sldId id="301"/>
            <p14:sldId id="302"/>
            <p14:sldId id="333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34"/>
            <p14:sldId id="311"/>
            <p14:sldId id="313"/>
            <p14:sldId id="314"/>
            <p14:sldId id="312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5"/>
            <p14:sldId id="326"/>
            <p14:sldId id="327"/>
            <p14:sldId id="328"/>
            <p14:sldId id="330"/>
            <p14:sldId id="331"/>
            <p14:sldId id="332"/>
            <p14:sldId id="280"/>
            <p14:sldId id="290"/>
            <p14:sldId id="295"/>
            <p14:sldId id="335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86355" autoAdjust="0"/>
  </p:normalViewPr>
  <p:slideViewPr>
    <p:cSldViewPr>
      <p:cViewPr varScale="1">
        <p:scale>
          <a:sx n="74" d="100"/>
          <a:sy n="74" d="100"/>
        </p:scale>
        <p:origin x="12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050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Άλγεβρα της Αναγέννησης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4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Άλγεβρα της Αναγέννησης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Άλγεβρα της Αναγέννησης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Άλγεβρα της Αναγέννησης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Άλγεβρα της Αναγέννησης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Άλγεβρα της Αναγέννησης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Άλγεβρα της Αναγέννησης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eonhard_Euler" TargetMode="External"/><Relationship Id="rId2" Type="http://schemas.openxmlformats.org/officeDocument/2006/relationships/hyperlink" Target="http://en.wikipedia.org/wiki/Elementary_mathemat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Letters_to_a_German_Princess" TargetMode="External"/><Relationship Id="rId4" Type="http://schemas.openxmlformats.org/officeDocument/2006/relationships/hyperlink" Target="http://en.wikipedia.org/wiki/Nicholas_Saunders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Joseph-Louis_Lagrang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mathground.net/leonard-eulers-elements-of-algebra-textboo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fau.edu/yiu/eulernotes99.pdf" TargetMode="External"/><Relationship Id="rId2" Type="http://schemas.openxmlformats.org/officeDocument/2006/relationships/hyperlink" Target="http://logica.ugent.be/albrecht/thesis/EulerProblem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v.es/gomezb/48historicalconflicts.pdf" TargetMode="External"/><Relationship Id="rId4" Type="http://schemas.openxmlformats.org/officeDocument/2006/relationships/hyperlink" Target="https://webspace.utexas.edu/aam829/1/m/Euler_files/EulerMonthly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.es/gomezb/36Conflicts.pdf" TargetMode="External"/><Relationship Id="rId2" Type="http://schemas.openxmlformats.org/officeDocument/2006/relationships/hyperlink" Target="http://newmathdoneright.com/2012/08/01/eulers-elements-of-algebra-gaps-in-logi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us.maths.org/content/tale-two-curricula-eulers-algebra-text-book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7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Ιστορία νεότερων Μαθηματικών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>
                <a:latin typeface="+mj-lt"/>
                <a:ea typeface="+mj-ea"/>
                <a:cs typeface="+mj-cs"/>
              </a:rPr>
              <a:t>Η Άλγεβρα της Αναγέννησης</a:t>
            </a:r>
            <a:endParaRPr lang="en-US" sz="2800" dirty="0"/>
          </a:p>
          <a:p>
            <a:endParaRPr lang="el-GR" sz="2800" dirty="0"/>
          </a:p>
          <a:p>
            <a:r>
              <a:rPr lang="el-GR" sz="2800" dirty="0"/>
              <a:t>Παπασταυρίδης Σταύρος</a:t>
            </a:r>
          </a:p>
          <a:p>
            <a:r>
              <a:rPr lang="el-GR" sz="2800" dirty="0"/>
              <a:t>Σχολή Θετικών Επιστημών</a:t>
            </a:r>
          </a:p>
          <a:p>
            <a:r>
              <a:rPr lang="el-GR" sz="2800" dirty="0"/>
              <a:t>Τμήμα Μαθηματικών</a:t>
            </a:r>
            <a:endParaRPr lang="en-US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Algebraic Symbolism And </a:t>
            </a:r>
            <a:r>
              <a:rPr lang="en-US" dirty="0" smtClean="0"/>
              <a:t>Technique</a:t>
            </a:r>
            <a:r>
              <a:rPr lang="en-US" dirty="0"/>
              <a:t> </a:t>
            </a:r>
            <a:r>
              <a:rPr lang="en-US" dirty="0" smtClean="0"/>
              <a:t>(5/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</a:t>
            </a:r>
            <a:r>
              <a:rPr lang="en-US" dirty="0" smtClean="0"/>
              <a:t>of Signs Similarly</a:t>
            </a:r>
            <a:r>
              <a:rPr lang="en-US" dirty="0"/>
              <a:t>, the rules of signs were also written out in words and even justiﬁed, here in a  late fourteenth-century manuscript by an unknown author:</a:t>
            </a:r>
            <a:endParaRPr lang="el-GR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492" y="3819775"/>
            <a:ext cx="8022927" cy="1790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2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Euler, elements of algebra, c. 1765</a:t>
            </a:r>
            <a:r>
              <a:rPr lang="el-GR" dirty="0" smtClean="0"/>
              <a:t>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/>
              <a:t>Elements of Algebra</a:t>
            </a:r>
            <a:r>
              <a:rPr lang="en-US" dirty="0"/>
              <a:t> is an </a:t>
            </a:r>
            <a:r>
              <a:rPr lang="en-US" dirty="0">
                <a:hlinkClick r:id="rId2" tooltip="Elementary mathematics"/>
              </a:rPr>
              <a:t>elementary mathematics</a:t>
            </a:r>
            <a:r>
              <a:rPr lang="en-US" dirty="0"/>
              <a:t> textbook written by mathematician </a:t>
            </a:r>
            <a:r>
              <a:rPr lang="en-US" dirty="0">
                <a:hlinkClick r:id="rId3" tooltip="Leonhard Euler"/>
              </a:rPr>
              <a:t>Leonhard Euler</a:t>
            </a:r>
            <a:r>
              <a:rPr lang="en-US" dirty="0"/>
              <a:t> and originally published in 1765 in </a:t>
            </a:r>
            <a:r>
              <a:rPr lang="en-US" dirty="0" smtClean="0"/>
              <a:t>German.</a:t>
            </a:r>
          </a:p>
          <a:p>
            <a:r>
              <a:rPr lang="en-US" i="1" dirty="0" smtClean="0"/>
              <a:t>Elements </a:t>
            </a:r>
            <a:r>
              <a:rPr lang="en-US" i="1" dirty="0"/>
              <a:t>of Algebra</a:t>
            </a:r>
            <a:r>
              <a:rPr lang="en-US" dirty="0"/>
              <a:t> is one of the earliest books to set out algebra in the modern form we would recognize today (another early book being </a:t>
            </a:r>
            <a:r>
              <a:rPr lang="en-US" i="1" dirty="0"/>
              <a:t>Elements of Algebra</a:t>
            </a:r>
            <a:r>
              <a:rPr lang="en-US" dirty="0"/>
              <a:t> by </a:t>
            </a:r>
            <a:r>
              <a:rPr lang="en-US" dirty="0">
                <a:hlinkClick r:id="rId4" tooltip="Nicholas Saunderson"/>
              </a:rPr>
              <a:t>Nicholas </a:t>
            </a:r>
            <a:r>
              <a:rPr lang="en-US" dirty="0" err="1">
                <a:hlinkClick r:id="rId4" tooltip="Nicholas Saunderson"/>
              </a:rPr>
              <a:t>Saunderson</a:t>
            </a:r>
            <a:r>
              <a:rPr lang="en-US" dirty="0"/>
              <a:t>, published in 1740), and is one of Euler's few writings, along with </a:t>
            </a:r>
            <a:r>
              <a:rPr lang="en-US" i="1" dirty="0">
                <a:hlinkClick r:id="rId5" tooltip="Letters to a German Princess"/>
              </a:rPr>
              <a:t>Letters to a German Princess</a:t>
            </a:r>
            <a:r>
              <a:rPr lang="en-US" dirty="0"/>
              <a:t>, that are accessible to the general public. Written in numbered paragraphs as was common practice till the 19th  century, </a:t>
            </a:r>
            <a:r>
              <a:rPr lang="en-US" i="1" dirty="0"/>
              <a:t>Elements</a:t>
            </a:r>
            <a:r>
              <a:rPr lang="en-US" dirty="0"/>
              <a:t> begins with the definition of mathematics and builds on the fundamental operations of arithmetic and number systems, and gradually moves towards more abstract </a:t>
            </a:r>
            <a:r>
              <a:rPr lang="en-US" dirty="0" smtClean="0"/>
              <a:t>topics.</a:t>
            </a:r>
          </a:p>
        </p:txBody>
      </p:sp>
    </p:spTree>
    <p:extLst>
      <p:ext uri="{BB962C8B-B14F-4D97-AF65-F5344CB8AC3E}">
        <p14:creationId xmlns:p14="http://schemas.microsoft.com/office/powerpoint/2010/main" val="39629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Euler, elements of algebra, c. 1765</a:t>
            </a:r>
            <a:r>
              <a:rPr lang="el-GR" dirty="0" smtClean="0"/>
              <a:t>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1771, </a:t>
            </a:r>
            <a:r>
              <a:rPr lang="en-US" dirty="0">
                <a:hlinkClick r:id="rId2" tooltip="Joseph-Louis Lagrange"/>
              </a:rPr>
              <a:t>Joseph-Louis Lagrange</a:t>
            </a:r>
            <a:r>
              <a:rPr lang="en-US" dirty="0"/>
              <a:t> published an addendum titled </a:t>
            </a:r>
            <a:r>
              <a:rPr lang="en-US" i="1" dirty="0"/>
              <a:t>Additions to Euler's Elements of Algebra</a:t>
            </a:r>
            <a:r>
              <a:rPr lang="en-US" dirty="0"/>
              <a:t>, which featured a number of important mathematical results. The original German title of the book was </a:t>
            </a:r>
            <a:r>
              <a:rPr lang="en-US" i="1" dirty="0" err="1"/>
              <a:t>Vollständige</a:t>
            </a:r>
            <a:r>
              <a:rPr lang="en-US" i="1" dirty="0"/>
              <a:t> </a:t>
            </a:r>
            <a:r>
              <a:rPr lang="en-US" i="1" dirty="0" err="1"/>
              <a:t>Anleitung</a:t>
            </a:r>
            <a:r>
              <a:rPr lang="en-US" i="1" dirty="0"/>
              <a:t> </a:t>
            </a:r>
            <a:r>
              <a:rPr lang="en-US" i="1" dirty="0" err="1"/>
              <a:t>zur</a:t>
            </a:r>
            <a:r>
              <a:rPr lang="en-US" i="1" dirty="0"/>
              <a:t> Algebra</a:t>
            </a:r>
            <a:r>
              <a:rPr lang="en-US" dirty="0"/>
              <a:t>, which literally translates to </a:t>
            </a:r>
            <a:r>
              <a:rPr lang="en-US" i="1" dirty="0"/>
              <a:t>Complete Instruction to Algebra</a:t>
            </a:r>
            <a:r>
              <a:rPr lang="en-US" dirty="0" smtClean="0"/>
              <a:t>.</a:t>
            </a:r>
          </a:p>
          <a:p>
            <a:r>
              <a:rPr lang="en-US" dirty="0"/>
              <a:t>Two English translations are now extant, one by John Hewlett (1822), and the other, which is translated to English from a French translation of the book, by Charles Tayler (1824). </a:t>
            </a:r>
          </a:p>
          <a:p>
            <a:r>
              <a:rPr lang="el-GR" dirty="0"/>
              <a:t>Β</a:t>
            </a:r>
            <a:r>
              <a:rPr lang="el-GR" dirty="0" smtClean="0"/>
              <a:t>λέπε και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web.mat.bham.ac.uk/C.J.Sangwin/euler/index.html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39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Mathground</a:t>
            </a:r>
            <a:r>
              <a:rPr lang="en-US" dirty="0" smtClean="0"/>
              <a:t>,  “</a:t>
            </a:r>
            <a:r>
              <a:rPr lang="el-GR" dirty="0" err="1" smtClean="0"/>
              <a:t>Πληροφόριση</a:t>
            </a:r>
            <a:r>
              <a:rPr lang="el-GR" dirty="0" smtClean="0"/>
              <a:t>”?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http://mathground.net/leonard-eulers-elements-of-algebra-textbook/</a:t>
            </a:r>
            <a:endParaRPr lang="el-GR" dirty="0"/>
          </a:p>
          <a:p>
            <a:r>
              <a:rPr lang="el-GR" dirty="0"/>
              <a:t>«</a:t>
            </a:r>
            <a:r>
              <a:rPr lang="en-US" dirty="0"/>
              <a:t> The </a:t>
            </a:r>
            <a:r>
              <a:rPr lang="en-US" i="1" dirty="0"/>
              <a:t>Elements of Algebra</a:t>
            </a:r>
            <a:r>
              <a:rPr lang="en-US" dirty="0"/>
              <a:t> contains many important early results in mathematical analysis; for example, it contains Euler’s original proof of Fermat’s Last Theorem for the special case of </a:t>
            </a:r>
            <a:r>
              <a:rPr lang="en-US" i="1" dirty="0"/>
              <a:t>n</a:t>
            </a:r>
            <a:r>
              <a:rPr lang="en-US" dirty="0"/>
              <a:t> = 3.</a:t>
            </a:r>
            <a:r>
              <a:rPr lang="el-GR" dirty="0" smtClean="0"/>
              <a:t>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13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Euler's Elements of Algebra, </a:t>
            </a:r>
            <a:r>
              <a:rPr lang="en-US" dirty="0" smtClean="0"/>
              <a:t>multiplication</a:t>
            </a:r>
            <a:r>
              <a:rPr lang="el-GR" dirty="0" smtClean="0"/>
              <a:t> </a:t>
            </a:r>
            <a:r>
              <a:rPr lang="en-US" dirty="0" smtClean="0"/>
              <a:t>part 1,</a:t>
            </a:r>
            <a:r>
              <a:rPr lang="el-GR" dirty="0" smtClean="0"/>
              <a:t> </a:t>
            </a:r>
            <a:r>
              <a:rPr lang="en-US" dirty="0" smtClean="0"/>
              <a:t>art</a:t>
            </a:r>
            <a:r>
              <a:rPr lang="el-GR" dirty="0" smtClean="0"/>
              <a:t>.</a:t>
            </a:r>
            <a:r>
              <a:rPr lang="en-US" dirty="0" smtClean="0"/>
              <a:t> 32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08" y="1931622"/>
            <a:ext cx="8224984" cy="2994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65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Euler's Elements of Algebra, multiplication</a:t>
            </a:r>
            <a:br>
              <a:rPr lang="en-US" dirty="0"/>
            </a:br>
            <a:r>
              <a:rPr lang="en-US" dirty="0" smtClean="0"/>
              <a:t>part 1,</a:t>
            </a:r>
            <a:r>
              <a:rPr lang="el-GR" dirty="0" smtClean="0"/>
              <a:t> </a:t>
            </a:r>
            <a:r>
              <a:rPr lang="en-US" dirty="0"/>
              <a:t>art</a:t>
            </a:r>
            <a:r>
              <a:rPr lang="el-GR" dirty="0" smtClean="0"/>
              <a:t>. </a:t>
            </a:r>
            <a:r>
              <a:rPr lang="en-US" dirty="0" smtClean="0"/>
              <a:t> 3</a:t>
            </a:r>
            <a:r>
              <a:rPr lang="el-GR" dirty="0" smtClean="0"/>
              <a:t>3,  </a:t>
            </a:r>
            <a:r>
              <a:rPr lang="en-US" dirty="0" smtClean="0"/>
              <a:t>minus times minus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266" y="1988841"/>
            <a:ext cx="7149468" cy="375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75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Euler's Elements of Algebra, </a:t>
            </a:r>
            <a:r>
              <a:rPr lang="en-US" dirty="0" smtClean="0"/>
              <a:t>Surd </a:t>
            </a:r>
            <a:r>
              <a:rPr lang="en-US" dirty="0"/>
              <a:t>Quantities or </a:t>
            </a:r>
            <a:r>
              <a:rPr lang="en-US" dirty="0" smtClean="0"/>
              <a:t>incommensurable, part 1, </a:t>
            </a:r>
            <a:r>
              <a:rPr lang="en-US" dirty="0"/>
              <a:t>art</a:t>
            </a:r>
            <a:r>
              <a:rPr lang="el-GR" dirty="0" smtClean="0"/>
              <a:t>.</a:t>
            </a:r>
            <a:r>
              <a:rPr lang="en-US" dirty="0" smtClean="0"/>
              <a:t> 128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302" y="2132856"/>
            <a:ext cx="7181396" cy="3064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99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Euler's Elements of Algebra, Surd Quantities or incommensurable, part 1, art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n-US" dirty="0" smtClean="0"/>
              <a:t>132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041" y="2204864"/>
            <a:ext cx="7069918" cy="2760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83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Essays on the Theory of Numbers, by Richard </a:t>
            </a:r>
            <a:r>
              <a:rPr lang="en-US" dirty="0" smtClean="0"/>
              <a:t>Dedekind – </a:t>
            </a:r>
            <a:r>
              <a:rPr lang="el-GR" dirty="0" smtClean="0"/>
              <a:t>Σύγκρουση γιγάντων? (1/2)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814" y="2060848"/>
            <a:ext cx="7712371" cy="3240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6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Essays on the Theory of Numbers, by Richard Dedekind – </a:t>
            </a:r>
            <a:r>
              <a:rPr lang="el-GR" dirty="0"/>
              <a:t>Σύγκρουση γιγάντων</a:t>
            </a:r>
            <a:r>
              <a:rPr lang="el-GR" dirty="0" smtClean="0"/>
              <a:t>? (2/2)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85" y="1988840"/>
            <a:ext cx="8004830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4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</a:t>
            </a:r>
            <a:r>
              <a:rPr lang="el-GR" dirty="0"/>
              <a:t>Ε</a:t>
            </a:r>
            <a:r>
              <a:rPr lang="el-GR" dirty="0" smtClean="0"/>
              <a:t>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Ιταλοί </a:t>
            </a:r>
            <a:r>
              <a:rPr lang="el-GR" dirty="0" err="1"/>
              <a:t>Αβακιστές</a:t>
            </a:r>
            <a:r>
              <a:rPr lang="el-GR" dirty="0"/>
              <a:t>. Αλγεβρικός Συμβολισμός. </a:t>
            </a:r>
            <a:r>
              <a:rPr lang="el-GR" dirty="0" smtClean="0"/>
              <a:t>Άλγεβρα </a:t>
            </a:r>
            <a:r>
              <a:rPr lang="el-GR" dirty="0"/>
              <a:t>στην Γαλλία, Γερμανία, Αγγλία. Εξισώσεις τρίτου και τετάρτου βαθμού. Μιγαδικοί αριθμοί. Εξισώσεις τετάρτου βαθμού και συμμετρίες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Περαιτέρω βιβλιογραφία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ule of radicals  </a:t>
            </a:r>
            <a:r>
              <a:rPr lang="en-US" dirty="0" err="1" smtClean="0"/>
              <a:t>plhrofories</a:t>
            </a:r>
            <a:r>
              <a:rPr lang="en-US" dirty="0" smtClean="0"/>
              <a:t> </a:t>
            </a:r>
            <a:r>
              <a:rPr lang="en-US" dirty="0" err="1" smtClean="0"/>
              <a:t>genika</a:t>
            </a:r>
            <a:r>
              <a:rPr lang="en-US" dirty="0" smtClean="0"/>
              <a:t>, the origin of the problems in</a:t>
            </a:r>
            <a:r>
              <a:rPr lang="en-US" dirty="0"/>
              <a:t> </a:t>
            </a:r>
            <a:r>
              <a:rPr lang="en-US" dirty="0" smtClean="0"/>
              <a:t>Euler’s algebra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logica.ugent.be/albrecht/thesis/EulerProblems.pdf</a:t>
            </a:r>
            <a:r>
              <a:rPr lang="el-GR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Elementary Mathematical Works </a:t>
            </a:r>
            <a:r>
              <a:rPr lang="en-US" dirty="0" smtClean="0"/>
              <a:t>of</a:t>
            </a:r>
            <a:r>
              <a:rPr lang="el-GR" dirty="0" smtClean="0"/>
              <a:t> </a:t>
            </a:r>
            <a:r>
              <a:rPr lang="en-US" dirty="0" smtClean="0"/>
              <a:t>Leonhard </a:t>
            </a:r>
            <a:r>
              <a:rPr lang="en-US" dirty="0"/>
              <a:t>Euler (1707 – </a:t>
            </a:r>
            <a:r>
              <a:rPr lang="en-US" dirty="0" smtClean="0"/>
              <a:t>1783)</a:t>
            </a:r>
            <a:r>
              <a:rPr lang="el-GR" dirty="0" smtClean="0"/>
              <a:t> </a:t>
            </a:r>
            <a:r>
              <a:rPr lang="en-US" dirty="0" smtClean="0"/>
              <a:t>Paul </a:t>
            </a:r>
            <a:r>
              <a:rPr lang="en-US" dirty="0" err="1" smtClean="0"/>
              <a:t>Yiu</a:t>
            </a:r>
            <a:r>
              <a:rPr lang="el-GR" dirty="0" smtClean="0"/>
              <a:t> </a:t>
            </a:r>
            <a:r>
              <a:rPr lang="en-US" dirty="0" smtClean="0"/>
              <a:t>Department </a:t>
            </a:r>
            <a:r>
              <a:rPr lang="en-US" dirty="0"/>
              <a:t>of </a:t>
            </a:r>
            <a:r>
              <a:rPr lang="en-US" dirty="0" smtClean="0"/>
              <a:t>Mathematics: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math.fau.edu/yiu/eulernotes99.pdf</a:t>
            </a:r>
            <a:endParaRPr lang="el-GR" dirty="0"/>
          </a:p>
          <a:p>
            <a:r>
              <a:rPr lang="en-US" dirty="0" smtClean="0"/>
              <a:t>Euler’s </a:t>
            </a:r>
            <a:r>
              <a:rPr lang="en-US" dirty="0"/>
              <a:t>“Mistake</a:t>
            </a:r>
            <a:r>
              <a:rPr lang="en-US" dirty="0" smtClean="0"/>
              <a:t>”? The </a:t>
            </a:r>
            <a:r>
              <a:rPr lang="en-US" dirty="0"/>
              <a:t>Radical </a:t>
            </a:r>
            <a:r>
              <a:rPr lang="en-US" dirty="0" smtClean="0"/>
              <a:t>Product</a:t>
            </a:r>
            <a:r>
              <a:rPr lang="el-GR" dirty="0" smtClean="0"/>
              <a:t> </a:t>
            </a:r>
            <a:r>
              <a:rPr lang="en-US" dirty="0" smtClean="0"/>
              <a:t>Rule </a:t>
            </a:r>
            <a:r>
              <a:rPr lang="en-US" dirty="0"/>
              <a:t>in Historical Perspective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webspace.utexas.edu/aam829/1/m/Euler_files/EulerMonthly.pdf</a:t>
            </a:r>
          </a:p>
          <a:p>
            <a:r>
              <a:rPr lang="en-US" dirty="0" err="1" smtClean="0"/>
              <a:t>HistoricaL</a:t>
            </a:r>
            <a:r>
              <a:rPr lang="en-US" dirty="0" smtClean="0"/>
              <a:t> conflicts and subtleties</a:t>
            </a:r>
            <a:r>
              <a:rPr lang="el-GR" dirty="0" smtClean="0"/>
              <a:t> </a:t>
            </a:r>
            <a:r>
              <a:rPr lang="en-US" dirty="0" smtClean="0"/>
              <a:t>with the sign in textbooks,  </a:t>
            </a:r>
            <a:r>
              <a:rPr lang="en-US" dirty="0" smtClean="0">
                <a:hlinkClick r:id="rId5"/>
              </a:rPr>
              <a:t>http://www.uv.es/gomezb/48historicalconflicts.pdf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85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Περαιτέρω βιβλιογραφία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Euler’s Elements of Algebra Gaps in Logic</a:t>
            </a:r>
            <a:endParaRPr lang="el-GR" dirty="0" smtClean="0"/>
          </a:p>
          <a:p>
            <a:r>
              <a:rPr lang="en-US" u="sng" dirty="0" smtClean="0">
                <a:hlinkClick r:id="rId2"/>
              </a:rPr>
              <a:t>http://newmathdoneright.com/2012/08/01/eulers-elements-of-algebra-gaps-in-logic/</a:t>
            </a:r>
            <a:endParaRPr lang="en-US" dirty="0" smtClean="0"/>
          </a:p>
          <a:p>
            <a:r>
              <a:rPr lang="en-US" dirty="0" smtClean="0"/>
              <a:t>Conflicts with the radical sign. A case study with </a:t>
            </a:r>
            <a:r>
              <a:rPr lang="en-US" dirty="0" err="1" smtClean="0"/>
              <a:t>patricia</a:t>
            </a:r>
            <a:r>
              <a:rPr lang="en-US" dirty="0" smtClean="0"/>
              <a:t>: </a:t>
            </a:r>
            <a:r>
              <a:rPr lang="en-US" u="sng" dirty="0" smtClean="0">
                <a:hlinkClick r:id="rId3"/>
              </a:rPr>
              <a:t>http://www.uv.es/gomezb/36Conflicts.pdf</a:t>
            </a:r>
            <a:endParaRPr lang="el-GR" dirty="0" smtClean="0"/>
          </a:p>
          <a:p>
            <a:r>
              <a:rPr lang="en-US" dirty="0" smtClean="0"/>
              <a:t>A tale of two curricula: Euler's algebra text book: </a:t>
            </a:r>
            <a:r>
              <a:rPr lang="en-US" dirty="0" smtClean="0">
                <a:hlinkClick r:id="rId4"/>
              </a:rPr>
              <a:t>http://plus.maths.org/content/tale-two-curricula-eulers-algebra-text-book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5130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/>
              <a:t>Of Impossible, or Imaginary Quantities, which </a:t>
            </a:r>
            <a:r>
              <a:rPr lang="en-US" sz="3600" i="1" dirty="0" smtClean="0"/>
              <a:t>arise</a:t>
            </a:r>
            <a:r>
              <a:rPr lang="el-GR" sz="3600" i="1" dirty="0" smtClean="0"/>
              <a:t> </a:t>
            </a:r>
            <a:r>
              <a:rPr lang="en-US" sz="3600" i="1" dirty="0" smtClean="0"/>
              <a:t>from</a:t>
            </a:r>
            <a:r>
              <a:rPr lang="el-GR" sz="3600" i="1" dirty="0" smtClean="0"/>
              <a:t> </a:t>
            </a:r>
            <a:r>
              <a:rPr lang="en-US" sz="3600" i="1" dirty="0" smtClean="0"/>
              <a:t>the </a:t>
            </a:r>
            <a:r>
              <a:rPr lang="en-US" sz="3600" i="1" dirty="0"/>
              <a:t>same </a:t>
            </a:r>
            <a:r>
              <a:rPr lang="en-US" sz="3600" i="1" dirty="0" smtClean="0"/>
              <a:t>source</a:t>
            </a:r>
            <a:r>
              <a:rPr lang="el-GR" sz="3600" i="1" dirty="0" smtClean="0"/>
              <a:t> (1/3)</a:t>
            </a:r>
            <a:endParaRPr lang="el-G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04" y="2368668"/>
            <a:ext cx="8208784" cy="2120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3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/>
              <a:t>Of Impossible, or Imaginary Quantities, which </a:t>
            </a:r>
            <a:r>
              <a:rPr lang="en-US" sz="3600" i="1" dirty="0" smtClean="0"/>
              <a:t>arise</a:t>
            </a:r>
            <a:r>
              <a:rPr lang="el-GR" sz="3600" i="1" dirty="0" smtClean="0"/>
              <a:t> </a:t>
            </a:r>
            <a:r>
              <a:rPr lang="en-US" sz="3600" i="1" dirty="0" smtClean="0"/>
              <a:t>from</a:t>
            </a:r>
            <a:r>
              <a:rPr lang="el-GR" sz="3600" i="1" dirty="0" smtClean="0"/>
              <a:t> </a:t>
            </a:r>
            <a:r>
              <a:rPr lang="en-US" sz="3600" i="1" dirty="0" smtClean="0"/>
              <a:t>the </a:t>
            </a:r>
            <a:r>
              <a:rPr lang="en-US" sz="3600" i="1" dirty="0"/>
              <a:t>same </a:t>
            </a:r>
            <a:r>
              <a:rPr lang="en-US" sz="3600" i="1" dirty="0" smtClean="0"/>
              <a:t>source</a:t>
            </a:r>
            <a:r>
              <a:rPr lang="el-GR" sz="3600" i="1" dirty="0" smtClean="0"/>
              <a:t> (2/3)</a:t>
            </a:r>
            <a:endParaRPr lang="el-GR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933" y="2259000"/>
            <a:ext cx="7470134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76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/>
              <a:t>Of Impossible, or Imaginary Quantities, which </a:t>
            </a:r>
            <a:r>
              <a:rPr lang="en-US" sz="3600" i="1" dirty="0" smtClean="0"/>
              <a:t>arise</a:t>
            </a:r>
            <a:r>
              <a:rPr lang="el-GR" sz="3600" i="1" dirty="0" smtClean="0"/>
              <a:t> </a:t>
            </a:r>
            <a:r>
              <a:rPr lang="en-US" sz="3600" i="1" dirty="0" smtClean="0"/>
              <a:t>from</a:t>
            </a:r>
            <a:r>
              <a:rPr lang="el-GR" sz="3600" i="1" dirty="0" smtClean="0"/>
              <a:t> </a:t>
            </a:r>
            <a:r>
              <a:rPr lang="en-US" sz="3600" i="1" dirty="0" smtClean="0"/>
              <a:t>the </a:t>
            </a:r>
            <a:r>
              <a:rPr lang="en-US" sz="3600" i="1" dirty="0"/>
              <a:t>same </a:t>
            </a:r>
            <a:r>
              <a:rPr lang="en-US" sz="3600" i="1" dirty="0" smtClean="0"/>
              <a:t>source</a:t>
            </a:r>
            <a:r>
              <a:rPr lang="el-GR" sz="3600" i="1" dirty="0" smtClean="0"/>
              <a:t> (3/3)</a:t>
            </a:r>
            <a:endParaRPr lang="el-GR" sz="3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054" y="2204864"/>
            <a:ext cx="8133892" cy="1776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94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Κείμενο του </a:t>
            </a:r>
            <a:r>
              <a:rPr lang="en-US" dirty="0" smtClean="0"/>
              <a:t>Euler </a:t>
            </a:r>
            <a:r>
              <a:rPr lang="el-GR" dirty="0" smtClean="0"/>
              <a:t>με ριζικά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Article 132</a:t>
                </a:r>
                <a:r>
                  <a:rPr lang="en-US" dirty="0"/>
                  <a:t>, 133, 147 </a:t>
                </a:r>
              </a:p>
              <a:p>
                <a:r>
                  <a:rPr lang="en-US" dirty="0" smtClean="0"/>
                  <a:t>Euler</a:t>
                </a:r>
                <a:r>
                  <a:rPr lang="el-GR" dirty="0" smtClean="0"/>
                  <a:t> πιστεύει ότι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 dirty="0" err="1">
                        <a:latin typeface="Cambria Math" panose="02040503050406030204" pitchFamily="18" charset="0"/>
                      </a:rPr>
                      <m:t>𝛼𝛽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και </a:t>
                </a:r>
                <a:r>
                  <a:rPr lang="el-GR" dirty="0" smtClean="0"/>
                  <a:t>ότι </a:t>
                </a:r>
                <a:r>
                  <a:rPr lang="el-GR" dirty="0"/>
                  <a:t>π.χ.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6)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=(−2)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(−3)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l-GR" dirty="0"/>
              </a:p>
              <a:p>
                <a:r>
                  <a:rPr lang="el-GR" dirty="0" smtClean="0"/>
                  <a:t>Όμως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2)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(−3)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=((−1)2)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((−1)3)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(−1)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(2)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(−1)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(3)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((−1)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 =(−1)(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6)</m:t>
                    </m:r>
                    <m:r>
                      <a:rPr lang="el-GR" i="1" baseline="30000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=((−1)(−1))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= (−1)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(−1)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5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Φύση του ορισμού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Καταρχήν και καταρχάς αυθαίρετος</a:t>
            </a:r>
          </a:p>
          <a:p>
            <a:r>
              <a:rPr lang="el-GR" dirty="0"/>
              <a:t>Α</a:t>
            </a:r>
            <a:r>
              <a:rPr lang="el-GR" dirty="0" smtClean="0"/>
              <a:t>ν απαιτούμε ποιότητα, πρέπει να αναλογισθούμε την ιστορία και την νυν μαθηματική πράξη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70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Αιτιολόγηση Μιγαδικών αριθμών από </a:t>
            </a:r>
            <a:r>
              <a:rPr lang="en-US" sz="3600" dirty="0"/>
              <a:t>Euler</a:t>
            </a:r>
            <a:r>
              <a:rPr lang="el-GR" sz="3600" dirty="0" smtClean="0"/>
              <a:t>:</a:t>
            </a:r>
            <a:r>
              <a:rPr lang="en-US" sz="3600" dirty="0"/>
              <a:t> </a:t>
            </a:r>
            <a:r>
              <a:rPr lang="el-GR" sz="3600" dirty="0" smtClean="0"/>
              <a:t>πείθει</a:t>
            </a:r>
            <a:r>
              <a:rPr lang="el-GR" sz="3600" dirty="0"/>
              <a:t>?</a:t>
            </a:r>
            <a:r>
              <a:rPr lang="en-US" sz="3600" dirty="0"/>
              <a:t> (1/2)</a:t>
            </a:r>
            <a:endParaRPr lang="el-G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662" y="1628800"/>
            <a:ext cx="7364677" cy="3655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03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Αιτιολόγηση Μιγαδικών αριθμών από </a:t>
            </a:r>
            <a:r>
              <a:rPr lang="en-US" sz="3600" dirty="0"/>
              <a:t>Euler</a:t>
            </a:r>
            <a:r>
              <a:rPr lang="el-GR" sz="3600" dirty="0"/>
              <a:t>:</a:t>
            </a:r>
            <a:r>
              <a:rPr lang="en-US" sz="3600" dirty="0"/>
              <a:t> </a:t>
            </a:r>
            <a:r>
              <a:rPr lang="el-GR" sz="3600" dirty="0"/>
              <a:t>πείθει?</a:t>
            </a:r>
            <a:r>
              <a:rPr lang="en-US" sz="3600" dirty="0"/>
              <a:t> (2/2)</a:t>
            </a:r>
            <a:endParaRPr lang="el-G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210" y="1844824"/>
            <a:ext cx="7647580" cy="36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39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Επαναλήψεις : Υπάρχουν οι Μιγαδικοί?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Euler, </a:t>
            </a:r>
            <a:r>
              <a:rPr lang="en-US" sz="2400" b="1" i="1" dirty="0"/>
              <a:t>Elements of Algebra,  part 1, art. 151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58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</a:t>
            </a:r>
            <a:r>
              <a:rPr lang="el-GR" dirty="0" err="1" smtClean="0"/>
              <a:t>Υποενότητας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Αλγεβρικός συμβολισμός και τεχνικές</a:t>
            </a:r>
          </a:p>
          <a:p>
            <a:r>
              <a:rPr lang="en-US" dirty="0" smtClean="0"/>
              <a:t>Euler </a:t>
            </a:r>
            <a:r>
              <a:rPr lang="el-GR" dirty="0" smtClean="0"/>
              <a:t>και η συνεισφορά του</a:t>
            </a:r>
          </a:p>
          <a:p>
            <a:r>
              <a:rPr lang="el-GR" dirty="0" smtClean="0"/>
              <a:t>Εξισώσεις μεγάλου βαθμού</a:t>
            </a:r>
          </a:p>
          <a:p>
            <a:r>
              <a:rPr lang="el-GR" smtClean="0"/>
              <a:t>Απαλοιφή 2</a:t>
            </a:r>
            <a:r>
              <a:rPr lang="el-GR" baseline="30000" smtClean="0"/>
              <a:t>ου</a:t>
            </a:r>
            <a:r>
              <a:rPr lang="el-GR" smtClean="0"/>
              <a:t> όρου</a:t>
            </a:r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Algebraic </a:t>
            </a:r>
            <a:r>
              <a:rPr lang="en-US" dirty="0"/>
              <a:t>Symbolism And </a:t>
            </a:r>
            <a:r>
              <a:rPr lang="en-US" dirty="0" smtClean="0"/>
              <a:t>Technique</a:t>
            </a:r>
            <a:r>
              <a:rPr lang="el-GR" dirty="0" smtClean="0"/>
              <a:t>, </a:t>
            </a:r>
            <a:r>
              <a:rPr lang="en-US" dirty="0" smtClean="0"/>
              <a:t>Associativity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46" y="1772816"/>
            <a:ext cx="8464108" cy="2766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40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l-GR" dirty="0" err="1" smtClean="0"/>
                  <a:t>Προσεταιριστική</a:t>
                </a:r>
                <a:r>
                  <a:rPr lang="el-GR" dirty="0" smtClean="0"/>
                  <a:t> ιδιότητα. Είναι προφανές?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𝛼𝛼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𝛼𝛼</m:t>
                        </m:r>
                      </m:e>
                    </m:d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𝛼𝛼</m:t>
                        </m:r>
                      </m:e>
                    </m:d>
                  </m:oMath>
                </a14:m>
                <a:endParaRPr lang="el-GR" b="0" dirty="0" smtClean="0"/>
              </a:p>
              <a:p>
                <a:r>
                  <a:rPr lang="el-GR" dirty="0" smtClean="0"/>
                  <a:t>Σχόλιο. αν πρόσεχαν τέτοιες «</a:t>
                </a:r>
                <a:r>
                  <a:rPr lang="el-GR" dirty="0" err="1" smtClean="0"/>
                  <a:t>λεπτομέριες</a:t>
                </a:r>
                <a:r>
                  <a:rPr lang="el-GR" dirty="0" smtClean="0"/>
                  <a:t>»,τι?</a:t>
                </a:r>
                <a:endParaRPr lang="en-US" dirty="0" smtClean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1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Algebraic </a:t>
            </a:r>
            <a:r>
              <a:rPr lang="en-US" dirty="0"/>
              <a:t>Symbolism And </a:t>
            </a:r>
            <a:r>
              <a:rPr lang="en-US" dirty="0" smtClean="0"/>
              <a:t>Technique</a:t>
            </a:r>
            <a:r>
              <a:rPr lang="el-GR" dirty="0" smtClean="0"/>
              <a:t>: Αλλαγή μεταβλητών (1/2)</a:t>
            </a:r>
            <a:endParaRPr lang="el-G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03" y="1916832"/>
            <a:ext cx="7931594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81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Algebraic Symbolism And Technique</a:t>
            </a:r>
            <a:r>
              <a:rPr lang="el-GR" dirty="0"/>
              <a:t>: Αλλαγή </a:t>
            </a:r>
            <a:r>
              <a:rPr lang="el-GR" dirty="0" smtClean="0"/>
              <a:t>μεταβλητών (2/2)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=8,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=27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=8, 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2(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=27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3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Degree Equation</a:t>
            </a:r>
            <a:r>
              <a:rPr lang="el-GR" dirty="0" smtClean="0"/>
              <a:t> (1/5)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829" y="1700808"/>
            <a:ext cx="8050342" cy="1567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38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Degree Equation</a:t>
            </a:r>
            <a:r>
              <a:rPr lang="el-GR" dirty="0" smtClean="0"/>
              <a:t> (2/5)</a:t>
            </a:r>
            <a:endParaRPr lang="el-G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063" y="1700808"/>
            <a:ext cx="8187873" cy="2974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5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Degree Equation</a:t>
            </a:r>
            <a:r>
              <a:rPr lang="el-GR" dirty="0" smtClean="0"/>
              <a:t> (3/5)</a:t>
            </a:r>
            <a:endParaRPr lang="el-G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83" y="1700808"/>
            <a:ext cx="8351234" cy="2744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0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Degree Equation</a:t>
            </a:r>
            <a:r>
              <a:rPr lang="el-GR" dirty="0" smtClean="0"/>
              <a:t> (4/5)</a:t>
            </a:r>
            <a:endParaRPr lang="el-G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867" y="1556792"/>
            <a:ext cx="8138266" cy="3744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54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Degree Equation</a:t>
            </a:r>
            <a:r>
              <a:rPr lang="el-GR" dirty="0" smtClean="0"/>
              <a:t> (5/5)</a:t>
            </a:r>
            <a:endParaRPr lang="el-G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090" y="1556792"/>
            <a:ext cx="8413819" cy="2718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44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Απαλοιφή </a:t>
            </a:r>
            <a:r>
              <a:rPr lang="el-GR" dirty="0"/>
              <a:t>δ</a:t>
            </a:r>
            <a:r>
              <a:rPr lang="el-GR" dirty="0" smtClean="0"/>
              <a:t>εύτερου όρου (1/3)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64" y="1844824"/>
            <a:ext cx="8542671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4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Η Άλγεβρα της Αναγέννησης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l-GR" dirty="0" smtClean="0"/>
              <a:t>Αλγεβρικός συμβολισμός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Απαλοιφή δεύτερου όρου (2/3)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73" y="1628800"/>
            <a:ext cx="8534853" cy="1430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91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Απαλοιφή δεύτερου όρου </a:t>
            </a:r>
            <a:r>
              <a:rPr lang="el-GR" dirty="0" smtClean="0"/>
              <a:t>(3/3</a:t>
            </a:r>
            <a:r>
              <a:rPr lang="el-G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+…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)/(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𝑛𝑎𝑛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l-GR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+…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−(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)/(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 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)/(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 dirty="0" err="1">
                        <a:latin typeface="Cambria Math" panose="02040503050406030204" pitchFamily="18" charset="0"/>
                      </a:rPr>
                      <m:t>𝜊𝜌𝜊𝜄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 err="1">
                        <a:latin typeface="Cambria Math" panose="02040503050406030204" pitchFamily="18" charset="0"/>
                      </a:rPr>
                      <m:t>𝛽𝛼𝜃𝜇𝜊𝜐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&lt;(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−2)=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)/(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−1 +</m:t>
                    </m:r>
                    <m:r>
                      <a:rPr lang="el-GR" i="1" dirty="0" err="1">
                        <a:latin typeface="Cambria Math" panose="02040503050406030204" pitchFamily="18" charset="0"/>
                      </a:rPr>
                      <m:t>𝜊𝜌𝜊𝜄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 err="1">
                        <a:latin typeface="Cambria Math" panose="02040503050406030204" pitchFamily="18" charset="0"/>
                      </a:rPr>
                      <m:t>𝛽𝛼𝜃𝜇𝜊𝜐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&lt;(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−2) ) +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 dirty="0" err="1">
                        <a:latin typeface="Cambria Math" panose="02040503050406030204" pitchFamily="18" charset="0"/>
                      </a:rPr>
                      <m:t>𝜊𝜌𝜊𝜄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 err="1">
                        <a:latin typeface="Cambria Math" panose="02040503050406030204" pitchFamily="18" charset="0"/>
                      </a:rPr>
                      <m:t>𝛽𝛼𝜃𝜇𝜊𝜐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&lt;(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−2) =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l-GR" i="1" dirty="0" err="1">
                        <a:latin typeface="Cambria Math" panose="02040503050406030204" pitchFamily="18" charset="0"/>
                      </a:rPr>
                      <m:t>𝜊𝜌𝜊𝜄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 err="1">
                        <a:latin typeface="Cambria Math" panose="02040503050406030204" pitchFamily="18" charset="0"/>
                      </a:rPr>
                      <m:t>𝛽𝛼𝜃𝜇𝜊𝜐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&lt;(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6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err="1" smtClean="0"/>
              <a:t>Υποενότητας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/>
              <a:t>Αλγεβρικός </a:t>
            </a:r>
            <a:r>
              <a:rPr lang="el-GR" smtClean="0"/>
              <a:t>συμβολισμός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70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</a:t>
            </a:r>
            <a:r>
              <a:rPr lang="el-GR" sz="2000" dirty="0" err="1"/>
              <a:t>στ</a:t>
            </a:r>
            <a:r>
              <a:rPr lang="en-US" sz="2000" dirty="0"/>
              <a:t>o</a:t>
            </a:r>
            <a:r>
              <a:rPr lang="el-GR" sz="2000" dirty="0"/>
              <a:t> </a:t>
            </a:r>
            <a:r>
              <a:rPr lang="el-GR" sz="2000" dirty="0" err="1"/>
              <a:t>πλαίσι</a:t>
            </a:r>
            <a:r>
              <a:rPr lang="en-US" sz="2000" dirty="0"/>
              <a:t>o</a:t>
            </a:r>
            <a:r>
              <a:rPr lang="el-GR" sz="2000" dirty="0"/>
              <a:t>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1.0</a:t>
            </a:r>
            <a:r>
              <a:rPr lang="el-GR" sz="2000" dirty="0" smtClean="0"/>
              <a:t>.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90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Παπασταυρίδης Σταύρος. «Ιστορία Νεότερων Μαθηματικών, Η Άλγεβρα της </a:t>
            </a:r>
            <a:r>
              <a:rPr lang="el-GR" sz="2000" dirty="0" smtClean="0"/>
              <a:t>Αναγέννησης». </a:t>
            </a:r>
            <a:r>
              <a:rPr lang="el-GR" sz="2000" dirty="0"/>
              <a:t>Έκδοση: 1.0.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διεύθυνση: </a:t>
            </a:r>
            <a:r>
              <a:rPr lang="en-US" sz="2000" dirty="0"/>
              <a:t>http://opencourses.uoa.gr/courses/MATH113/</a:t>
            </a:r>
            <a:r>
              <a:rPr lang="el-GR" sz="20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6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4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Εικόνες/Σχήματα/Διαγράμματα</a:t>
            </a:r>
            <a:r>
              <a:rPr lang="en-US" sz="2000" b="1" dirty="0"/>
              <a:t>/</a:t>
            </a:r>
            <a:r>
              <a:rPr lang="el-GR" sz="2000" b="1" dirty="0"/>
              <a:t>Φωτογραφίες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Algebraic </a:t>
            </a:r>
            <a:r>
              <a:rPr lang="en-US" dirty="0"/>
              <a:t>Symbolism And </a:t>
            </a:r>
            <a:r>
              <a:rPr lang="en-US" dirty="0" smtClean="0"/>
              <a:t>Technique</a:t>
            </a:r>
            <a:r>
              <a:rPr lang="el-GR" dirty="0" smtClean="0"/>
              <a:t> (1/5)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Άθροισμα εκθετών</a:t>
            </a:r>
          </a:p>
          <a:p>
            <a:endParaRPr lang="el-G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674" y="2204864"/>
            <a:ext cx="8066563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3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Algebraic Symbolism And </a:t>
            </a:r>
            <a:r>
              <a:rPr lang="en-US" dirty="0" smtClean="0"/>
              <a:t>Technique</a:t>
            </a:r>
            <a:r>
              <a:rPr lang="el-GR" dirty="0" smtClean="0"/>
              <a:t> (2/5)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Γινόμενο εκθετών</a:t>
            </a:r>
            <a:endParaRPr lang="el-G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309" y="2260427"/>
            <a:ext cx="8111381" cy="1602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0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n-US" dirty="0" err="1" smtClean="0"/>
              <a:t>Pacioli</a:t>
            </a:r>
            <a:r>
              <a:rPr lang="en-US" dirty="0" smtClean="0"/>
              <a:t>, plus and minus</a:t>
            </a:r>
            <a:endParaRPr lang="el-G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20" y="1844824"/>
            <a:ext cx="8149006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15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Algebraic Symbolism And Technique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n-US" dirty="0" smtClean="0"/>
              <a:t>3</a:t>
            </a:r>
            <a:r>
              <a:rPr lang="el-GR" dirty="0" smtClean="0"/>
              <a:t>/5)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+ 100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+ 100∗5  + 100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3000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+5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71" y="3392465"/>
            <a:ext cx="8171769" cy="854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47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Algebraic Symbolism And Technique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n-US" dirty="0" smtClean="0"/>
              <a:t>4</a:t>
            </a:r>
            <a:r>
              <a:rPr lang="el-GR" dirty="0" smtClean="0"/>
              <a:t>/5)</a:t>
            </a:r>
            <a:endParaRPr lang="el-G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2436"/>
            <a:ext cx="4537507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2436"/>
            <a:ext cx="4206873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71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971</Words>
  <Application>Microsoft Office PowerPoint</Application>
  <PresentationFormat>Προβολή στην οθόνη (4:3)</PresentationFormat>
  <Paragraphs>142</Paragraphs>
  <Slides>49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5" baseType="lpstr">
      <vt:lpstr>ＭＳ Ｐゴシック</vt:lpstr>
      <vt:lpstr>Arial</vt:lpstr>
      <vt:lpstr>Calibri</vt:lpstr>
      <vt:lpstr>Cambria Math</vt:lpstr>
      <vt:lpstr>Wingdings</vt:lpstr>
      <vt:lpstr>Θέμα του Office</vt:lpstr>
      <vt:lpstr>Ιστορία νεότερων Μαθηματικών</vt:lpstr>
      <vt:lpstr>Περιγραφή Ενότητας</vt:lpstr>
      <vt:lpstr>Περιεχόμενα Υποενότητας</vt:lpstr>
      <vt:lpstr>Η Άλγεβρα της Αναγέννησης</vt:lpstr>
      <vt:lpstr>Algebraic Symbolism And Technique (1/5)</vt:lpstr>
      <vt:lpstr>Algebraic Symbolism And Technique (2/5)</vt:lpstr>
      <vt:lpstr> Pacioli, plus and minus</vt:lpstr>
      <vt:lpstr>Algebraic Symbolism And Technique (3/5)</vt:lpstr>
      <vt:lpstr>Algebraic Symbolism And Technique (4/5)</vt:lpstr>
      <vt:lpstr>Algebraic Symbolism And Technique (5/5)</vt:lpstr>
      <vt:lpstr>Euler, elements of algebra, c. 1765 (1/2)</vt:lpstr>
      <vt:lpstr>Euler, elements of algebra, c. 1765 (2/2)</vt:lpstr>
      <vt:lpstr>Mathground,  “Πληροφόριση”?</vt:lpstr>
      <vt:lpstr>Euler's Elements of Algebra, multiplication part 1, art. 32</vt:lpstr>
      <vt:lpstr>Euler's Elements of Algebra, multiplication part 1, art.  33,  minus times minus</vt:lpstr>
      <vt:lpstr>Euler's Elements of Algebra, Surd Quantities or incommensurable, part 1, art. 128</vt:lpstr>
      <vt:lpstr>Euler's Elements of Algebra, Surd Quantities or incommensurable, part 1, art. 132</vt:lpstr>
      <vt:lpstr>Essays on the Theory of Numbers, by Richard Dedekind – Σύγκρουση γιγάντων? (1/2)</vt:lpstr>
      <vt:lpstr>Essays on the Theory of Numbers, by Richard Dedekind – Σύγκρουση γιγάντων? (2/2)</vt:lpstr>
      <vt:lpstr>Περαιτέρω βιβλιογραφία (1/2)</vt:lpstr>
      <vt:lpstr>Περαιτέρω βιβλιογραφία (2/2)</vt:lpstr>
      <vt:lpstr>Of Impossible, or Imaginary Quantities, which arise from the same source (1/3)</vt:lpstr>
      <vt:lpstr>Of Impossible, or Imaginary Quantities, which arise from the same source (2/3)</vt:lpstr>
      <vt:lpstr>Of Impossible, or Imaginary Quantities, which arise from the same source (3/3)</vt:lpstr>
      <vt:lpstr>Κείμενο του Euler με ριζικά</vt:lpstr>
      <vt:lpstr>Φύση του ορισμού</vt:lpstr>
      <vt:lpstr>Αιτιολόγηση Μιγαδικών αριθμών από Euler: πείθει? (1/2)</vt:lpstr>
      <vt:lpstr>Αιτιολόγηση Μιγαδικών αριθμών από Euler: πείθει? (2/2)</vt:lpstr>
      <vt:lpstr>Επαναλήψεις : Υπάρχουν οι Μιγαδικοί?</vt:lpstr>
      <vt:lpstr>Algebraic Symbolism And Technique, Associativity</vt:lpstr>
      <vt:lpstr>Παραδείγματα</vt:lpstr>
      <vt:lpstr>Algebraic Symbolism And Technique: Αλλαγή μεταβλητών (1/2)</vt:lpstr>
      <vt:lpstr>Algebraic Symbolism And Technique: Αλλαγή μεταβλητών (2/2)</vt:lpstr>
      <vt:lpstr>Higher Degree Equation (1/5)</vt:lpstr>
      <vt:lpstr>Higher Degree Equation (2/5)</vt:lpstr>
      <vt:lpstr>Higher Degree Equation (3/5)</vt:lpstr>
      <vt:lpstr>Higher Degree Equation (4/5)</vt:lpstr>
      <vt:lpstr>Higher Degree Equation (5/5)</vt:lpstr>
      <vt:lpstr>Απαλοιφή δεύτερου όρου (1/3)</vt:lpstr>
      <vt:lpstr>Απαλοιφή δεύτερου όρου (2/3)</vt:lpstr>
      <vt:lpstr>Απαλοιφή δεύτερου όρου (3/3)</vt:lpstr>
      <vt:lpstr>Τέλος Υποενότητας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slim</cp:lastModifiedBy>
  <cp:revision>312</cp:revision>
  <dcterms:created xsi:type="dcterms:W3CDTF">2012-09-06T09:03:05Z</dcterms:created>
  <dcterms:modified xsi:type="dcterms:W3CDTF">2015-07-16T09:59:41Z</dcterms:modified>
</cp:coreProperties>
</file>