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301" r:id="rId2"/>
    <p:sldId id="261" r:id="rId3"/>
    <p:sldId id="339" r:id="rId4"/>
    <p:sldId id="302" r:id="rId5"/>
    <p:sldId id="303" r:id="rId6"/>
    <p:sldId id="304" r:id="rId7"/>
    <p:sldId id="305" r:id="rId8"/>
    <p:sldId id="306" r:id="rId9"/>
    <p:sldId id="307" r:id="rId10"/>
    <p:sldId id="308" r:id="rId11"/>
    <p:sldId id="309" r:id="rId12"/>
    <p:sldId id="310" r:id="rId13"/>
    <p:sldId id="311" r:id="rId14"/>
    <p:sldId id="312" r:id="rId15"/>
    <p:sldId id="313" r:id="rId16"/>
    <p:sldId id="314" r:id="rId17"/>
    <p:sldId id="315" r:id="rId18"/>
    <p:sldId id="316" r:id="rId19"/>
    <p:sldId id="317" r:id="rId20"/>
    <p:sldId id="318" r:id="rId21"/>
    <p:sldId id="319" r:id="rId22"/>
    <p:sldId id="320" r:id="rId23"/>
    <p:sldId id="321" r:id="rId24"/>
    <p:sldId id="322" r:id="rId25"/>
    <p:sldId id="323" r:id="rId26"/>
    <p:sldId id="324" r:id="rId27"/>
    <p:sldId id="325" r:id="rId28"/>
    <p:sldId id="340" r:id="rId29"/>
    <p:sldId id="326" r:id="rId30"/>
    <p:sldId id="341" r:id="rId31"/>
    <p:sldId id="327" r:id="rId32"/>
    <p:sldId id="342" r:id="rId33"/>
    <p:sldId id="328" r:id="rId34"/>
    <p:sldId id="329" r:id="rId35"/>
    <p:sldId id="330" r:id="rId36"/>
    <p:sldId id="343" r:id="rId37"/>
    <p:sldId id="331" r:id="rId38"/>
    <p:sldId id="354" r:id="rId39"/>
    <p:sldId id="290" r:id="rId40"/>
    <p:sldId id="332" r:id="rId41"/>
    <p:sldId id="355" r:id="rId42"/>
    <p:sldId id="356" r:id="rId43"/>
    <p:sldId id="344" r:id="rId44"/>
    <p:sldId id="345" r:id="rId45"/>
    <p:sldId id="346" r:id="rId46"/>
    <p:sldId id="347" r:id="rId47"/>
    <p:sldId id="349" r:id="rId48"/>
    <p:sldId id="351" r:id="rId49"/>
    <p:sldId id="353" r:id="rId50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512F115-2FCC-49EE-8759-A71F26F5819E}">
          <p14:sldIdLst>
            <p14:sldId id="301"/>
            <p14:sldId id="261"/>
            <p14:sldId id="339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325"/>
            <p14:sldId id="340"/>
            <p14:sldId id="326"/>
            <p14:sldId id="341"/>
            <p14:sldId id="327"/>
            <p14:sldId id="342"/>
            <p14:sldId id="328"/>
            <p14:sldId id="329"/>
            <p14:sldId id="330"/>
            <p14:sldId id="343"/>
            <p14:sldId id="331"/>
            <p14:sldId id="354"/>
            <p14:sldId id="290"/>
            <p14:sldId id="332"/>
            <p14:sldId id="355"/>
            <p14:sldId id="356"/>
            <p14:sldId id="344"/>
            <p14:sldId id="345"/>
            <p14:sldId id="346"/>
            <p14:sldId id="347"/>
            <p14:sldId id="349"/>
            <p14:sldId id="351"/>
            <p14:sldId id="353"/>
          </p14:sldIdLst>
        </p14:section>
        <p14:section name="Untitled Section" id="{0F1CB131-A6BD-43D0-B8D4-1F27CEF7A05E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75BC"/>
    <a:srgbClr val="4F81BD"/>
    <a:srgbClr val="50AB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77" autoAdjust="0"/>
    <p:restoredTop sz="99309" autoAdjust="0"/>
  </p:normalViewPr>
  <p:slideViewPr>
    <p:cSldViewPr>
      <p:cViewPr varScale="1">
        <p:scale>
          <a:sx n="88" d="100"/>
          <a:sy n="88" d="100"/>
        </p:scale>
        <p:origin x="154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7A379C-B41D-45E1-80CB-01FC82FDADA9}" type="datetimeFigureOut">
              <a:rPr lang="el-GR" smtClean="0"/>
              <a:t>20/1/2015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A60D4E-153C-481E-9C52-31B1E4926C1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55354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1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8342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020036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128858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016440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705954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02072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658426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544389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380260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876529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77971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568307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782421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293250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596997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593973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300424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092068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273386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039473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5962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80296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0572319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38147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281959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22725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837002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308283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2364225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8116116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4544147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1698554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45984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8830683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40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96905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41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30163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42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42660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43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01247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44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51262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45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87528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46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23176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47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32687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48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88306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49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3225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26247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855912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54483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473543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41378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683568" y="3886200"/>
            <a:ext cx="7776864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dirty="0" smtClean="0"/>
              <a:t>Στυλ κύριου υπότιτλου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4524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5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Εξουσία και συμβολικές νομιμοποιήσεις της: Το παλαιό καθεστώς και η Γαλλική Δημοκρατία</a:t>
            </a:r>
            <a:endParaRPr lang="en-US" sz="1000" dirty="0">
              <a:solidFill>
                <a:srgbClr val="5075BC"/>
              </a:solidFill>
              <a:ea typeface="ＭＳ Ｐゴシック" pitchFamily="34" charset="-128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615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 b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38612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64156" y="1556792"/>
            <a:ext cx="8229600" cy="45259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l-GR" dirty="0" smtClean="0"/>
              <a:t>Στυλ υποδείγματος κειμένου</a:t>
            </a:r>
          </a:p>
          <a:p>
            <a:pPr lvl="1"/>
            <a:r>
              <a:rPr lang="el-GR" dirty="0" smtClean="0"/>
              <a:t>Δεύτερου επιπέδου</a:t>
            </a:r>
          </a:p>
          <a:p>
            <a:pPr lvl="2"/>
            <a:r>
              <a:rPr lang="el-GR" dirty="0" smtClean="0"/>
              <a:t>Τρίτου επιπέδου</a:t>
            </a:r>
          </a:p>
          <a:p>
            <a:pPr lvl="3"/>
            <a:r>
              <a:rPr lang="el-GR" dirty="0" smtClean="0"/>
              <a:t>Τέταρτου επιπέδου</a:t>
            </a:r>
          </a:p>
          <a:p>
            <a:pPr lvl="4"/>
            <a:r>
              <a:rPr lang="el-GR" dirty="0" smtClean="0"/>
              <a:t>Πέμπτου επιπέδου</a:t>
            </a:r>
            <a:endParaRPr lang="el-GR" dirty="0"/>
          </a:p>
        </p:txBody>
      </p:sp>
      <p:sp>
        <p:nvSpPr>
          <p:cNvPr id="4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5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Εξουσία και συμβολικές νομιμοποιήσεις της: Το παλαιό καθεστώς και η Γαλλική Δημοκρατία</a:t>
            </a:r>
            <a:endParaRPr lang="en-US" sz="1000" dirty="0">
              <a:solidFill>
                <a:srgbClr val="5075BC"/>
              </a:solidFill>
              <a:ea typeface="ＭＳ Ｐゴシック" pitchFamily="34" charset="-128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518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none" baseline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</p:spTree>
    <p:extLst>
      <p:ext uri="{BB962C8B-B14F-4D97-AF65-F5344CB8AC3E}">
        <p14:creationId xmlns:p14="http://schemas.microsoft.com/office/powerpoint/2010/main" val="1212086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6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Εξουσία και συμβολικές νομιμοποιήσεις της: Το παλαιό καθεστώς και η Γαλλική Δημοκρατία</a:t>
            </a:r>
            <a:endParaRPr lang="en-US" sz="1000" dirty="0">
              <a:solidFill>
                <a:srgbClr val="5075BC"/>
              </a:solidFill>
              <a:ea typeface="ＭＳ Ｐゴシック" pitchFamily="34" charset="-128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250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7425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214016"/>
            <a:ext cx="4040188" cy="38792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7425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214016"/>
            <a:ext cx="4041775" cy="38792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8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Εξουσία και συμβολικές νομιμοποιήσεις της: Το παλαιό καθεστώς και η Γαλλική Δημοκρατία</a:t>
            </a:r>
            <a:endParaRPr lang="en-US" sz="1000" dirty="0">
              <a:solidFill>
                <a:srgbClr val="5075BC"/>
              </a:solidFill>
              <a:ea typeface="ＭＳ Ｐゴシック" pitchFamily="34" charset="-128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112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4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Εξουσία και συμβολικές νομιμοποιήσεις της: Το παλαιό καθεστώς και η Γαλλική Δημοκρατία</a:t>
            </a:r>
            <a:endParaRPr lang="en-US" sz="1000" dirty="0">
              <a:solidFill>
                <a:srgbClr val="5075BC"/>
              </a:solidFill>
              <a:ea typeface="ＭＳ Ｐゴシック" pitchFamily="34" charset="-128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794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9620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1556792"/>
            <a:ext cx="5111750" cy="46085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556792"/>
            <a:ext cx="3008313" cy="460851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  <p:sp>
        <p:nvSpPr>
          <p:cNvPr id="6" name="Τίτλος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600" cy="1144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l-GR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5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7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Εξουσία και συμβολικές νομιμοποιήσεις της: Το παλαιό καθεστώς και η Γαλλική Δημοκρατία</a:t>
            </a:r>
            <a:endParaRPr lang="en-US" sz="1000" dirty="0">
              <a:solidFill>
                <a:srgbClr val="5075BC"/>
              </a:solidFill>
              <a:ea typeface="ＭＳ Ｐゴシック" pitchFamily="34" charset="-128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171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1556792"/>
            <a:ext cx="5486400" cy="34563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157192"/>
            <a:ext cx="5486400" cy="101500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  <p:sp>
        <p:nvSpPr>
          <p:cNvPr id="9" name="Τίτλος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600" cy="1144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l-GR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5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6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Εξουσία και συμβολικές νομιμοποιήσεις της: Το παλαιό καθεστώς και η Γαλλική Δημοκρατία</a:t>
            </a:r>
            <a:endParaRPr lang="en-US" sz="1000" dirty="0">
              <a:solidFill>
                <a:srgbClr val="5075BC"/>
              </a:solidFill>
              <a:ea typeface="ＭＳ Ｐゴシック" pitchFamily="34" charset="-128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077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83809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eclass.uoa.gr/courses/ARCH100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opencourses.uoa.gr/courses/ARCH7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Imperial_election" TargetMode="External"/><Relationship Id="rId3" Type="http://schemas.openxmlformats.org/officeDocument/2006/relationships/hyperlink" Target="http://en.wikipedia.org/wiki/Francis_I_of_France" TargetMode="External"/><Relationship Id="rId7" Type="http://schemas.openxmlformats.org/officeDocument/2006/relationships/hyperlink" Target="http://en.wikipedia.org/wiki/Maximilian_I,_Holy_Roman_Emperor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ommons.wikimedia.org/wiki/File:Bnf059.jpg" TargetMode="External"/><Relationship Id="rId5" Type="http://schemas.openxmlformats.org/officeDocument/2006/relationships/hyperlink" Target="http://en.wikipedia.org/wiki/Portal:Italian_Wars/Selected_picture/7" TargetMode="External"/><Relationship Id="rId4" Type="http://schemas.openxmlformats.org/officeDocument/2006/relationships/hyperlink" Target="http://en.wikipedia.org/wiki/Jean_Clouet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ttyimages.com/detail/illustration/emperor-karl-v-stock-graphic/107877532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ommons.wikimedia.org/wiki/File:Francken_II,_Frans_-_Allegory_on_the_Abdication_of_Emperor_Charles_V_in_Brussels,_25_October_1555,_-_c._1620.jpg" TargetMode="External"/><Relationship Id="rId4" Type="http://schemas.openxmlformats.org/officeDocument/2006/relationships/hyperlink" Target="http://commons.wikimedia.org/wiki/File:Alonso_S&#225;nchez_Coello_-_Philip_II_Holding_a_Rosary_-_WGA20721.jpg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Charles_II_of_England.png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ttyimages.com/detail/news-photo/illustration-of-the-french-revolutionary-emblem-with-text-news-photo/50702805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List_of_works_by_Titian" TargetMode="External"/><Relationship Id="rId5" Type="http://schemas.openxmlformats.org/officeDocument/2006/relationships/hyperlink" Target="http://en.wikipedia.org/wiki/Portrait_of_Pope_Paul_III_(Titian)" TargetMode="External"/><Relationship Id="rId4" Type="http://schemas.openxmlformats.org/officeDocument/2006/relationships/hyperlink" Target="http://www.gettyimages.com/detail/illustration/18th-century-hotel-carnavalet-stock-graphic/96503813" TargetMode="Externa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Λογότυπο Εθνικόν και Καποδιστριακόν Πανεπιστήμιον Αθηνών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404664"/>
            <a:ext cx="4147938" cy="817388"/>
          </a:xfrm>
          <a:prstGeom prst="rect">
            <a:avLst/>
          </a:prstGeom>
        </p:spPr>
      </p:pic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467544" y="2006575"/>
            <a:ext cx="8278688" cy="1470025"/>
          </a:xfrm>
        </p:spPr>
        <p:txBody>
          <a:bodyPr/>
          <a:lstStyle/>
          <a:p>
            <a:r>
              <a:rPr lang="en-US" dirty="0" smtClean="0">
                <a:solidFill>
                  <a:srgbClr val="5075BC"/>
                </a:solidFill>
              </a:rPr>
              <a:t>II19</a:t>
            </a:r>
            <a:r>
              <a:rPr lang="fr-FR" dirty="0" smtClean="0">
                <a:solidFill>
                  <a:srgbClr val="5075BC"/>
                </a:solidFill>
              </a:rPr>
              <a:t> </a:t>
            </a:r>
            <a:r>
              <a:rPr lang="el-GR" dirty="0" smtClean="0">
                <a:solidFill>
                  <a:srgbClr val="5075BC"/>
                </a:solidFill>
              </a:rPr>
              <a:t>Νεότερη Ευρωπαϊκή Ιστορία Β΄</a:t>
            </a:r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683568" y="3384823"/>
            <a:ext cx="7776864" cy="1752600"/>
          </a:xfrm>
        </p:spPr>
        <p:txBody>
          <a:bodyPr>
            <a:noAutofit/>
          </a:bodyPr>
          <a:lstStyle/>
          <a:p>
            <a:r>
              <a:rPr lang="el-GR" sz="2800" dirty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Ενότητα </a:t>
            </a:r>
            <a:r>
              <a:rPr lang="el-GR" sz="2800" dirty="0" smtClean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10:</a:t>
            </a:r>
            <a:r>
              <a:rPr lang="en-US" sz="2800" dirty="0" smtClean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800" dirty="0" smtClean="0"/>
              <a:t>Εξουσία </a:t>
            </a:r>
            <a:r>
              <a:rPr lang="el-GR" sz="2800" dirty="0"/>
              <a:t>και συμβολικές νομιμοποιήσεις της: Το παλαιό καθεστώς και η Γαλλική </a:t>
            </a:r>
            <a:r>
              <a:rPr lang="el-GR" sz="2800" dirty="0" smtClean="0"/>
              <a:t>Δημοκρατία</a:t>
            </a:r>
          </a:p>
          <a:p>
            <a:endParaRPr lang="en-US" sz="2800" dirty="0" smtClean="0"/>
          </a:p>
          <a:p>
            <a:r>
              <a:rPr lang="el-GR" sz="2800" dirty="0"/>
              <a:t>Κώστας </a:t>
            </a:r>
            <a:r>
              <a:rPr lang="el-GR" sz="2800" dirty="0" err="1" smtClean="0"/>
              <a:t>Γαγανάκης</a:t>
            </a:r>
            <a:endParaRPr lang="el-GR" sz="2800" dirty="0" smtClean="0"/>
          </a:p>
          <a:p>
            <a:r>
              <a:rPr lang="el-GR" sz="2800" dirty="0" smtClean="0"/>
              <a:t>Φιλοσοφική Σχολή</a:t>
            </a:r>
          </a:p>
          <a:p>
            <a:r>
              <a:rPr lang="el-GR" sz="2800" dirty="0" smtClean="0"/>
              <a:t>Τμήμα Ιστορίας - Αρχαιολογίας</a:t>
            </a:r>
            <a:endParaRPr lang="en-US" sz="2800" dirty="0" smtClean="0"/>
          </a:p>
          <a:p>
            <a:endParaRPr lang="el-GR" sz="2800" dirty="0" smtClean="0"/>
          </a:p>
        </p:txBody>
      </p:sp>
    </p:spTree>
    <p:extLst>
      <p:ext uri="{BB962C8B-B14F-4D97-AF65-F5344CB8AC3E}">
        <p14:creationId xmlns:p14="http://schemas.microsoft.com/office/powerpoint/2010/main" val="363988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Κάρολος </a:t>
            </a:r>
            <a:r>
              <a:rPr lang="el-GR" dirty="0" err="1"/>
              <a:t>Κουίντος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99425" y="2031951"/>
            <a:ext cx="2745150" cy="4094460"/>
          </a:xfrm>
          <a:prstGeom prst="rect">
            <a:avLst/>
          </a:prstGeom>
        </p:spPr>
      </p:pic>
      <p:sp>
        <p:nvSpPr>
          <p:cNvPr id="5" name="Θέση κειμένου 1"/>
          <p:cNvSpPr txBox="1">
            <a:spLocks/>
          </p:cNvSpPr>
          <p:nvPr/>
        </p:nvSpPr>
        <p:spPr>
          <a:xfrm>
            <a:off x="3743908" y="1484784"/>
            <a:ext cx="1656184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/>
              <a:t>7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218730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Φίλιππος Β΄</a:t>
            </a: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98361" y="1772816"/>
            <a:ext cx="4147277" cy="4525962"/>
          </a:xfrm>
          <a:prstGeom prst="rect">
            <a:avLst/>
          </a:prstGeom>
        </p:spPr>
      </p:pic>
      <p:sp>
        <p:nvSpPr>
          <p:cNvPr id="5" name="Θέση κειμένου 1"/>
          <p:cNvSpPr txBox="1">
            <a:spLocks/>
          </p:cNvSpPr>
          <p:nvPr/>
        </p:nvSpPr>
        <p:spPr>
          <a:xfrm>
            <a:off x="3743907" y="1225649"/>
            <a:ext cx="1656184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/>
              <a:t>8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22414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Αυτοκρατορική </a:t>
            </a:r>
            <a:r>
              <a:rPr lang="el-GR" dirty="0" smtClean="0"/>
              <a:t>αλληγορία:</a:t>
            </a:r>
            <a:br>
              <a:rPr lang="el-GR" dirty="0" smtClean="0"/>
            </a:br>
            <a:r>
              <a:rPr lang="el-GR" dirty="0" smtClean="0"/>
              <a:t>οι </a:t>
            </a:r>
            <a:r>
              <a:rPr lang="el-GR" dirty="0"/>
              <a:t>Κάτω Χώρες</a:t>
            </a: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93861" y="2247480"/>
            <a:ext cx="5356277" cy="3701800"/>
          </a:xfrm>
          <a:prstGeom prst="rect">
            <a:avLst/>
          </a:prstGeom>
        </p:spPr>
      </p:pic>
      <p:sp>
        <p:nvSpPr>
          <p:cNvPr id="5" name="Θέση κειμένου 1"/>
          <p:cNvSpPr txBox="1">
            <a:spLocks/>
          </p:cNvSpPr>
          <p:nvPr/>
        </p:nvSpPr>
        <p:spPr>
          <a:xfrm>
            <a:off x="3743907" y="1743424"/>
            <a:ext cx="1656184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/>
              <a:t>9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149080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 αδιάσπαστη συνέχεια των </a:t>
            </a:r>
            <a:r>
              <a:rPr lang="el-GR" dirty="0" err="1"/>
              <a:t>Τυδώρ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07704" y="2175967"/>
            <a:ext cx="5626770" cy="39504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Θέση κειμένου 1"/>
          <p:cNvSpPr txBox="1">
            <a:spLocks/>
          </p:cNvSpPr>
          <p:nvPr/>
        </p:nvSpPr>
        <p:spPr>
          <a:xfrm>
            <a:off x="3892996" y="1628800"/>
            <a:ext cx="1831131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10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325645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Οι τελευταίοι </a:t>
            </a:r>
            <a:r>
              <a:rPr lang="fr-FR" dirty="0"/>
              <a:t>Valois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69422" y="2145403"/>
            <a:ext cx="3605154" cy="38861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Θέση κειμένου 1"/>
          <p:cNvSpPr txBox="1">
            <a:spLocks/>
          </p:cNvSpPr>
          <p:nvPr/>
        </p:nvSpPr>
        <p:spPr>
          <a:xfrm>
            <a:off x="3656434" y="1609675"/>
            <a:ext cx="1831131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11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233959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H προπαγανδιστική μηχανή του </a:t>
            </a:r>
            <a:r>
              <a:rPr lang="el-GR" dirty="0" err="1"/>
              <a:t>Λουβοδίκου</a:t>
            </a:r>
            <a:r>
              <a:rPr lang="el-GR" dirty="0"/>
              <a:t> ΙΔ΄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630" y="1772816"/>
            <a:ext cx="5167020" cy="4458793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l-GR" sz="3400" b="1" dirty="0"/>
              <a:t>1643-1715, περίοδος </a:t>
            </a:r>
            <a:r>
              <a:rPr lang="el-GR" sz="3400" b="1" dirty="0" smtClean="0"/>
              <a:t>βασιλείας.</a:t>
            </a:r>
            <a:endParaRPr lang="el-GR" sz="3400" b="1" dirty="0"/>
          </a:p>
          <a:p>
            <a:pPr>
              <a:lnSpc>
                <a:spcPct val="120000"/>
              </a:lnSpc>
            </a:pPr>
            <a:r>
              <a:rPr lang="el-GR" sz="3400" dirty="0"/>
              <a:t>Μετάλλια, προτομές, ανδριάντες, εικονογραφημένες αφηγήσεις, δεκάδες πορτρέτα (από μωρό στην αναπηρική καρέκλα). Διατριβές, επικές αφηγήσεις, ωδές, μπαλέτα, οπερέτες, αλληγορικά </a:t>
            </a:r>
            <a:r>
              <a:rPr lang="el-GR" sz="3400" dirty="0" smtClean="0"/>
              <a:t>θεάματα.</a:t>
            </a:r>
            <a:endParaRPr lang="el-GR" sz="3400" dirty="0"/>
          </a:p>
          <a:p>
            <a:pPr>
              <a:lnSpc>
                <a:spcPct val="120000"/>
              </a:lnSpc>
            </a:pPr>
            <a:r>
              <a:rPr lang="el-GR" sz="3400" b="1" dirty="0"/>
              <a:t>Κατασκευή εικόνας μονάρχη:</a:t>
            </a:r>
            <a:r>
              <a:rPr lang="el-GR" sz="3400" dirty="0"/>
              <a:t> επικοινωνία μέσων απεικόνισης, πολλαπλή παρουσία εικόνας </a:t>
            </a:r>
            <a:r>
              <a:rPr lang="el-GR" sz="3400" dirty="0" smtClean="0"/>
              <a:t>βασιλιά.</a:t>
            </a:r>
            <a:endParaRPr lang="el-GR" sz="3400" dirty="0"/>
          </a:p>
          <a:p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1922535"/>
            <a:ext cx="2318978" cy="42265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Θέση κειμένου 1"/>
          <p:cNvSpPr txBox="1">
            <a:spLocks/>
          </p:cNvSpPr>
          <p:nvPr/>
        </p:nvSpPr>
        <p:spPr>
          <a:xfrm>
            <a:off x="6112067" y="1375368"/>
            <a:ext cx="1831131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12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101901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1" y="188640"/>
            <a:ext cx="8229600" cy="1728191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l-GR" dirty="0"/>
              <a:t>Μνημειακές διαστάσεις απεικόνισης βασιλιά, </a:t>
            </a:r>
            <a:r>
              <a:rPr lang="el-GR" dirty="0" err="1"/>
              <a:t>Gazette</a:t>
            </a:r>
            <a:r>
              <a:rPr lang="el-GR" dirty="0"/>
              <a:t> de </a:t>
            </a:r>
            <a:r>
              <a:rPr lang="el-GR" dirty="0" err="1"/>
              <a:t>France</a:t>
            </a:r>
            <a:r>
              <a:rPr lang="el-GR" dirty="0"/>
              <a:t>, </a:t>
            </a:r>
            <a:r>
              <a:rPr lang="el-GR" dirty="0" err="1"/>
              <a:t>Mercure</a:t>
            </a:r>
            <a:r>
              <a:rPr lang="el-GR" dirty="0"/>
              <a:t> </a:t>
            </a:r>
            <a:r>
              <a:rPr lang="el-GR" dirty="0" err="1"/>
              <a:t>Gallant</a:t>
            </a:r>
            <a:r>
              <a:rPr lang="el-GR" dirty="0"/>
              <a:t>, κοινωνικοποιούν την εικόνα του. Μολιέρος, Ρακίνας, </a:t>
            </a:r>
            <a:r>
              <a:rPr lang="el-GR" dirty="0" err="1"/>
              <a:t>Jean-Baptiste</a:t>
            </a:r>
            <a:r>
              <a:rPr lang="el-GR" dirty="0"/>
              <a:t> </a:t>
            </a:r>
            <a:r>
              <a:rPr lang="el-GR" dirty="0" err="1"/>
              <a:t>Lully</a:t>
            </a:r>
            <a:r>
              <a:rPr lang="el-GR" dirty="0"/>
              <a:t>, εξυμνούν βασιλικό μεγαλείο</a:t>
            </a: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924" y="2607118"/>
            <a:ext cx="5570853" cy="3558186"/>
          </a:xfrm>
          <a:prstGeom prst="rect">
            <a:avLst/>
          </a:prstGeom>
        </p:spPr>
      </p:pic>
      <p:sp>
        <p:nvSpPr>
          <p:cNvPr id="4" name="Θέση κειμένου 1"/>
          <p:cNvSpPr txBox="1">
            <a:spLocks/>
          </p:cNvSpPr>
          <p:nvPr/>
        </p:nvSpPr>
        <p:spPr>
          <a:xfrm>
            <a:off x="3738784" y="2040255"/>
            <a:ext cx="1831131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13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292461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60648"/>
            <a:ext cx="8496944" cy="129614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l-GR" dirty="0"/>
              <a:t>Ρωμαϊκό πρότυπο αυτοκρατορίας. Πίνακες σε μεγαλύτερο του φυσικού μεγέθους. Διάσημα </a:t>
            </a:r>
            <a:r>
              <a:rPr lang="el-GR" dirty="0" smtClean="0"/>
              <a:t>εξουσίας (</a:t>
            </a:r>
            <a:r>
              <a:rPr lang="el-GR" dirty="0"/>
              <a:t>σκήπτρο δικαιοσύνης, ξίφος </a:t>
            </a:r>
            <a:r>
              <a:rPr lang="el-GR" dirty="0" err="1"/>
              <a:t>Καρλομάγνου</a:t>
            </a:r>
            <a:r>
              <a:rPr lang="el-GR" dirty="0"/>
              <a:t>)</a:t>
            </a: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9692" y="2276872"/>
            <a:ext cx="5832648" cy="3906123"/>
          </a:xfrm>
          <a:prstGeom prst="rect">
            <a:avLst/>
          </a:prstGeom>
        </p:spPr>
      </p:pic>
      <p:sp>
        <p:nvSpPr>
          <p:cNvPr id="4" name="Θέση κειμένου 1"/>
          <p:cNvSpPr txBox="1">
            <a:spLocks/>
          </p:cNvSpPr>
          <p:nvPr/>
        </p:nvSpPr>
        <p:spPr>
          <a:xfrm>
            <a:off x="3800450" y="1729705"/>
            <a:ext cx="1831131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14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156217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404664"/>
            <a:ext cx="8229600" cy="115212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l-GR" dirty="0"/>
              <a:t>Συμβολικές τελετουργίες: τελετή της αφής</a:t>
            </a:r>
            <a:br>
              <a:rPr lang="el-GR" dirty="0"/>
            </a:br>
            <a:r>
              <a:rPr lang="el-GR" dirty="0"/>
              <a:t>Παλάτια: Λούβρο, Βερσαλλίες, θέατρα αποθέωσης του </a:t>
            </a:r>
            <a:r>
              <a:rPr lang="el-GR" dirty="0" err="1"/>
              <a:t>Λουβοδίκου</a:t>
            </a:r>
            <a:r>
              <a:rPr lang="el-GR" dirty="0"/>
              <a:t> ΙΔ΄</a:t>
            </a: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805" y="2060848"/>
            <a:ext cx="7267062" cy="3743268"/>
          </a:xfrm>
          <a:prstGeom prst="rect">
            <a:avLst/>
          </a:prstGeom>
        </p:spPr>
      </p:pic>
      <p:sp>
        <p:nvSpPr>
          <p:cNvPr id="4" name="Θέση κειμένου 1"/>
          <p:cNvSpPr txBox="1">
            <a:spLocks/>
          </p:cNvSpPr>
          <p:nvPr/>
        </p:nvSpPr>
        <p:spPr>
          <a:xfrm>
            <a:off x="3594770" y="1556792"/>
            <a:ext cx="1831131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15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180051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176" y="1730733"/>
            <a:ext cx="3960440" cy="3210435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l-GR" sz="2400" dirty="0"/>
              <a:t>Αποδέκτες βασιλικής προπαγάνδας:</a:t>
            </a:r>
          </a:p>
          <a:p>
            <a:pPr marL="0">
              <a:lnSpc>
                <a:spcPct val="120000"/>
              </a:lnSpc>
              <a:spcBef>
                <a:spcPts val="0"/>
              </a:spcBef>
            </a:pPr>
            <a:r>
              <a:rPr lang="el-GR" sz="2400" dirty="0"/>
              <a:t>Μετέπειτα γενιές </a:t>
            </a:r>
            <a:r>
              <a:rPr lang="el-GR" sz="2400" dirty="0" smtClean="0"/>
              <a:t>Γάλλων.</a:t>
            </a:r>
            <a:endParaRPr lang="el-GR" sz="2400" dirty="0"/>
          </a:p>
          <a:p>
            <a:pPr marL="0">
              <a:lnSpc>
                <a:spcPct val="120000"/>
              </a:lnSpc>
              <a:spcBef>
                <a:spcPts val="0"/>
              </a:spcBef>
            </a:pPr>
            <a:r>
              <a:rPr lang="el-GR" sz="2400" dirty="0"/>
              <a:t>Αστικές &amp; επαρχιακές </a:t>
            </a:r>
            <a:r>
              <a:rPr lang="el-GR" sz="2400" dirty="0" smtClean="0"/>
              <a:t>ελίτ.</a:t>
            </a:r>
            <a:endParaRPr lang="el-GR" sz="2400" dirty="0"/>
          </a:p>
          <a:p>
            <a:pPr marL="0">
              <a:lnSpc>
                <a:spcPct val="120000"/>
              </a:lnSpc>
              <a:spcBef>
                <a:spcPts val="0"/>
              </a:spcBef>
            </a:pPr>
            <a:r>
              <a:rPr lang="el-GR" sz="2400" dirty="0"/>
              <a:t>Ξένες βασιλικές </a:t>
            </a:r>
            <a:r>
              <a:rPr lang="el-GR" sz="2400" dirty="0" smtClean="0"/>
              <a:t>αυλές.</a:t>
            </a:r>
            <a:endParaRPr lang="el-GR" sz="2400" dirty="0"/>
          </a:p>
          <a:p>
            <a:pPr marL="0">
              <a:lnSpc>
                <a:spcPct val="120000"/>
              </a:lnSpc>
              <a:spcBef>
                <a:spcPts val="0"/>
              </a:spcBef>
            </a:pPr>
            <a:r>
              <a:rPr lang="el-GR" sz="2400" dirty="0"/>
              <a:t>650.000 Γάλλοι στρατιώτες, </a:t>
            </a:r>
            <a:r>
              <a:rPr lang="el-GR" sz="2400" dirty="0" smtClean="0"/>
              <a:t>1701-1713.</a:t>
            </a:r>
            <a:endParaRPr lang="el-GR" sz="2400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1730733"/>
            <a:ext cx="3997161" cy="24472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Θέση κειμένου 1"/>
          <p:cNvSpPr txBox="1">
            <a:spLocks/>
          </p:cNvSpPr>
          <p:nvPr/>
        </p:nvSpPr>
        <p:spPr>
          <a:xfrm>
            <a:off x="5620840" y="1183566"/>
            <a:ext cx="1831131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16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65513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475" y="116632"/>
            <a:ext cx="8750580" cy="1143000"/>
          </a:xfrm>
        </p:spPr>
        <p:txBody>
          <a:bodyPr>
            <a:normAutofit/>
          </a:bodyPr>
          <a:lstStyle/>
          <a:p>
            <a:r>
              <a:rPr lang="el-GR" sz="2800" dirty="0"/>
              <a:t>Η αποθέωση της μοναρχίας: Η βασιλική είσοδος του Φραγκίσκου Α’ στη </a:t>
            </a:r>
            <a:r>
              <a:rPr lang="el-GR" sz="2800" dirty="0" err="1"/>
              <a:t>Rouen</a:t>
            </a:r>
            <a:r>
              <a:rPr lang="el-GR" sz="2800" dirty="0"/>
              <a:t>, 2 Αυγούστου </a:t>
            </a:r>
            <a:r>
              <a:rPr lang="el-GR" sz="2800" dirty="0" smtClean="0"/>
              <a:t>1517 1</a:t>
            </a:r>
            <a:endParaRPr lang="el-GR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988840"/>
            <a:ext cx="4690864" cy="4525963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l-GR" sz="2400" dirty="0"/>
              <a:t>Ζωντανοί πίνακες: </a:t>
            </a:r>
          </a:p>
          <a:p>
            <a:pPr>
              <a:lnSpc>
                <a:spcPct val="120000"/>
              </a:lnSpc>
            </a:pPr>
            <a:r>
              <a:rPr lang="el-GR" sz="2400" dirty="0"/>
              <a:t>Αμνός (</a:t>
            </a:r>
            <a:r>
              <a:rPr lang="el-GR" sz="2400" dirty="0" err="1"/>
              <a:t>Rouen</a:t>
            </a:r>
            <a:r>
              <a:rPr lang="el-GR" sz="2400" dirty="0"/>
              <a:t>) κάτω από βασιλικό κρίνο που ανοίγει, αποκαλύπτοντας «ελπίδα, αυτοσυγκράτηση, υπομονή</a:t>
            </a:r>
            <a:r>
              <a:rPr lang="el-GR" sz="2400" dirty="0" smtClean="0"/>
              <a:t>».</a:t>
            </a:r>
            <a:endParaRPr lang="el-GR" sz="2400" dirty="0"/>
          </a:p>
          <a:p>
            <a:pPr marL="0"/>
            <a:endParaRPr lang="el-GR" sz="2400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5336" y="1988840"/>
            <a:ext cx="3742748" cy="41043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Θέση κειμένου 1"/>
          <p:cNvSpPr txBox="1">
            <a:spLocks/>
          </p:cNvSpPr>
          <p:nvPr/>
        </p:nvSpPr>
        <p:spPr>
          <a:xfrm>
            <a:off x="6158618" y="1441673"/>
            <a:ext cx="1656184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n-US" sz="2800" dirty="0"/>
              <a:t>1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206149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Μεταφορά προπαγανδιστικής τεχνογνωσίας: Ο Κάρολος Α</a:t>
            </a:r>
            <a:r>
              <a:rPr lang="el-GR" dirty="0" smtClean="0"/>
              <a:t>΄ Στιούαρτ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31931" y="2391991"/>
            <a:ext cx="3280137" cy="3806428"/>
          </a:xfrm>
          <a:prstGeom prst="rect">
            <a:avLst/>
          </a:prstGeom>
        </p:spPr>
      </p:pic>
      <p:sp>
        <p:nvSpPr>
          <p:cNvPr id="5" name="Θέση κειμένου 1"/>
          <p:cNvSpPr txBox="1">
            <a:spLocks/>
          </p:cNvSpPr>
          <p:nvPr/>
        </p:nvSpPr>
        <p:spPr>
          <a:xfrm>
            <a:off x="3656433" y="1844824"/>
            <a:ext cx="1831131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17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145527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Ακολουθώντας το βασιλικό παράδειγμα: </a:t>
            </a:r>
            <a:r>
              <a:rPr lang="el-GR" dirty="0" smtClean="0"/>
              <a:t>Καρδινάλιος </a:t>
            </a:r>
            <a:r>
              <a:rPr lang="el-GR" dirty="0"/>
              <a:t>Ρισελιέ</a:t>
            </a: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40638" y="2391991"/>
            <a:ext cx="3462722" cy="3662412"/>
          </a:xfrm>
          <a:prstGeom prst="rect">
            <a:avLst/>
          </a:prstGeom>
        </p:spPr>
      </p:pic>
      <p:sp>
        <p:nvSpPr>
          <p:cNvPr id="5" name="Θέση κειμένου 1"/>
          <p:cNvSpPr txBox="1">
            <a:spLocks/>
          </p:cNvSpPr>
          <p:nvPr/>
        </p:nvSpPr>
        <p:spPr>
          <a:xfrm>
            <a:off x="3656434" y="1844824"/>
            <a:ext cx="1831131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18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193717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Φρυγικός σκούφος και δένδρο της ελευθερίας στη Γαλλική Επανάσταση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656" y="2276872"/>
            <a:ext cx="4251860" cy="3778984"/>
          </a:xfrm>
        </p:spPr>
        <p:txBody>
          <a:bodyPr>
            <a:normAutofit fontScale="70000" lnSpcReduction="20000"/>
          </a:bodyPr>
          <a:lstStyle/>
          <a:p>
            <a:r>
              <a:rPr lang="el-GR" sz="3400" dirty="0"/>
              <a:t>22 Σεπτεμβρίου 1792, Αβάς </a:t>
            </a:r>
            <a:r>
              <a:rPr lang="el-GR" sz="3400" dirty="0" err="1"/>
              <a:t>Henri</a:t>
            </a:r>
            <a:r>
              <a:rPr lang="el-GR" sz="3400" dirty="0"/>
              <a:t> </a:t>
            </a:r>
            <a:r>
              <a:rPr lang="el-GR" sz="3400" dirty="0" err="1"/>
              <a:t>Grégoire</a:t>
            </a:r>
            <a:r>
              <a:rPr lang="el-GR" sz="3400" dirty="0"/>
              <a:t>: </a:t>
            </a:r>
            <a:r>
              <a:rPr lang="el-GR" sz="3400" dirty="0" smtClean="0"/>
              <a:t>Ανάγκη </a:t>
            </a:r>
            <a:r>
              <a:rPr lang="el-GR" sz="3400" dirty="0"/>
              <a:t>καταστροφής συμβόλων βασιλικής εξουσίας τα οποία ασκούν «υπνωτική δύναμη» στους πολίτες. </a:t>
            </a:r>
            <a:endParaRPr lang="el-GR" sz="3400" dirty="0" smtClean="0"/>
          </a:p>
          <a:p>
            <a:r>
              <a:rPr lang="el-GR" sz="3400" dirty="0" smtClean="0"/>
              <a:t>Κατάργηση </a:t>
            </a:r>
            <a:r>
              <a:rPr lang="el-GR" sz="3400" dirty="0"/>
              <a:t>μοναρχικού εθνόσημου. </a:t>
            </a:r>
            <a:endParaRPr lang="el-GR" sz="3400" dirty="0" smtClean="0"/>
          </a:p>
          <a:p>
            <a:r>
              <a:rPr lang="el-GR" sz="3400" dirty="0" smtClean="0"/>
              <a:t>Υιοθέτηση </a:t>
            </a:r>
            <a:r>
              <a:rPr lang="el-GR" sz="3400" dirty="0"/>
              <a:t>νέου εμβλήματος (Ράβδοι εξουσίας, φρυγικός σκούφος</a:t>
            </a:r>
            <a:r>
              <a:rPr lang="el-GR" sz="3400" dirty="0" smtClean="0"/>
              <a:t>).</a:t>
            </a:r>
            <a:endParaRPr lang="el-GR" sz="3400" dirty="0"/>
          </a:p>
          <a:p>
            <a:pPr marL="0"/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2348880"/>
            <a:ext cx="2744549" cy="3706976"/>
          </a:xfrm>
          <a:prstGeom prst="rect">
            <a:avLst/>
          </a:prstGeom>
        </p:spPr>
      </p:pic>
      <p:sp>
        <p:nvSpPr>
          <p:cNvPr id="5" name="Θέση κειμένου 1"/>
          <p:cNvSpPr txBox="1">
            <a:spLocks/>
          </p:cNvSpPr>
          <p:nvPr/>
        </p:nvSpPr>
        <p:spPr>
          <a:xfrm>
            <a:off x="6180836" y="1801713"/>
            <a:ext cx="1831131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19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105408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Δένδρο της ελευθερίας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60848"/>
            <a:ext cx="4755916" cy="4248472"/>
          </a:xfr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r>
              <a:rPr lang="el-GR" sz="3400" dirty="0"/>
              <a:t>Δένδρο άνοιξης Γάλλων χωρικών, παγανιστικές τελετές. </a:t>
            </a:r>
            <a:r>
              <a:rPr lang="el-GR" sz="3400" dirty="0"/>
              <a:t>16ος αι</a:t>
            </a:r>
            <a:r>
              <a:rPr lang="el-GR" sz="3400" dirty="0"/>
              <a:t>., σύμβολο κοινοτικής αλληλεγγύης (φύτεμα σε εξεγερμένες περιοχές, μπροστά στη φεουδαλική </a:t>
            </a:r>
            <a:r>
              <a:rPr lang="el-GR" sz="3400" dirty="0"/>
              <a:t>έπαυλη.</a:t>
            </a:r>
            <a:endParaRPr lang="el-GR" sz="3400" dirty="0"/>
          </a:p>
          <a:p>
            <a:r>
              <a:rPr lang="el-GR" sz="3400" dirty="0"/>
              <a:t>Ταραχές </a:t>
            </a:r>
            <a:r>
              <a:rPr lang="el-GR" sz="3400" dirty="0"/>
              <a:t>στις αμερικανικές κτήσεις του βρετανικού στέμματος, Αύγουστος-Σεπτέμβριος 1765: «ανοιξιάτικοι στύλοι», «δένδρα ελευθερίας</a:t>
            </a:r>
            <a:r>
              <a:rPr lang="el-GR" sz="3400" dirty="0"/>
              <a:t>».</a:t>
            </a:r>
            <a:endParaRPr lang="el-GR" sz="3400" dirty="0"/>
          </a:p>
          <a:p>
            <a:endParaRPr lang="el-GR" sz="3400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4310" y="2060848"/>
            <a:ext cx="2851514" cy="36762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Θέση κειμένου 1"/>
          <p:cNvSpPr txBox="1">
            <a:spLocks/>
          </p:cNvSpPr>
          <p:nvPr/>
        </p:nvSpPr>
        <p:spPr>
          <a:xfrm>
            <a:off x="5954501" y="1513681"/>
            <a:ext cx="1831131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/>
              <a:t>2</a:t>
            </a:r>
            <a:r>
              <a:rPr lang="el-GR" sz="2800" dirty="0" smtClean="0"/>
              <a:t>0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3446951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413792"/>
            <a:ext cx="8712968" cy="1143000"/>
          </a:xfrm>
        </p:spPr>
        <p:txBody>
          <a:bodyPr>
            <a:noAutofit/>
          </a:bodyPr>
          <a:lstStyle/>
          <a:p>
            <a:r>
              <a:rPr lang="el-GR" sz="2800" dirty="0"/>
              <a:t>Το δένδρο της ελευθερίας και ο πειρασμός του </a:t>
            </a:r>
            <a:r>
              <a:rPr lang="el-GR" sz="2800" dirty="0" smtClean="0"/>
              <a:t>ερπετού αντεπαναστατική </a:t>
            </a:r>
            <a:r>
              <a:rPr lang="el-GR" sz="2800" dirty="0"/>
              <a:t>βρετανική γελοιογραφία</a:t>
            </a: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43808" y="2628279"/>
            <a:ext cx="3465225" cy="3373834"/>
          </a:xfrm>
          <a:prstGeom prst="rect">
            <a:avLst/>
          </a:prstGeom>
        </p:spPr>
      </p:pic>
      <p:sp>
        <p:nvSpPr>
          <p:cNvPr id="5" name="Θέση κειμένου 1"/>
          <p:cNvSpPr txBox="1">
            <a:spLocks/>
          </p:cNvSpPr>
          <p:nvPr/>
        </p:nvSpPr>
        <p:spPr>
          <a:xfrm>
            <a:off x="3804870" y="2060848"/>
            <a:ext cx="1831131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2</a:t>
            </a:r>
            <a:r>
              <a:rPr lang="el-GR" sz="2800" dirty="0"/>
              <a:t>1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2306934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Θεά της ελευθερίας, φρυγικός </a:t>
            </a:r>
            <a:r>
              <a:rPr lang="el-GR" dirty="0" smtClean="0"/>
              <a:t>σκούφος 1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2060848"/>
            <a:ext cx="4611900" cy="3312368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l-GR" sz="2400" dirty="0"/>
              <a:t>Βρούτος, </a:t>
            </a:r>
            <a:r>
              <a:rPr lang="el-GR" sz="2400" dirty="0" err="1"/>
              <a:t>libertas</a:t>
            </a:r>
            <a:r>
              <a:rPr lang="el-GR" sz="2400" dirty="0"/>
              <a:t> </a:t>
            </a:r>
            <a:r>
              <a:rPr lang="el-GR" sz="2400" dirty="0" err="1"/>
              <a:t>restituta</a:t>
            </a:r>
            <a:r>
              <a:rPr lang="el-GR" sz="2400" dirty="0"/>
              <a:t>, μετάλλιο (</a:t>
            </a:r>
            <a:r>
              <a:rPr lang="el-GR" sz="2400" dirty="0" err="1"/>
              <a:t>pileus</a:t>
            </a:r>
            <a:r>
              <a:rPr lang="el-GR" sz="2400" dirty="0"/>
              <a:t>).</a:t>
            </a:r>
            <a:endParaRPr lang="el-GR" sz="2400" dirty="0"/>
          </a:p>
          <a:p>
            <a:r>
              <a:rPr lang="el-GR" sz="2400" dirty="0"/>
              <a:t>Γάλλοι καλλιτέχνες στην υπηρεσία της αμερικανικής </a:t>
            </a:r>
            <a:r>
              <a:rPr lang="el-GR" sz="2400" dirty="0"/>
              <a:t>επανάστασης.</a:t>
            </a:r>
            <a:endParaRPr lang="el-GR" sz="2400" dirty="0"/>
          </a:p>
          <a:p>
            <a:r>
              <a:rPr lang="el-GR" sz="2400" dirty="0" err="1"/>
              <a:t>Augustin</a:t>
            </a:r>
            <a:r>
              <a:rPr lang="el-GR" sz="2400" dirty="0"/>
              <a:t> </a:t>
            </a:r>
            <a:r>
              <a:rPr lang="el-GR" sz="2400" dirty="0" err="1"/>
              <a:t>Dupré</a:t>
            </a:r>
            <a:r>
              <a:rPr lang="el-GR" sz="2400" dirty="0"/>
              <a:t> – Βενιαμίν </a:t>
            </a:r>
            <a:r>
              <a:rPr lang="el-GR" sz="2400" dirty="0" err="1"/>
              <a:t>Φραγκλίνος</a:t>
            </a:r>
            <a:r>
              <a:rPr lang="el-GR" sz="2400" dirty="0"/>
              <a:t>, μετάλλιο Θεάς ελευθερίας (</a:t>
            </a:r>
            <a:r>
              <a:rPr lang="el-GR" sz="2400" dirty="0" err="1"/>
              <a:t>pileus</a:t>
            </a:r>
            <a:r>
              <a:rPr lang="el-GR" sz="2400" dirty="0"/>
              <a:t>).</a:t>
            </a:r>
            <a:endParaRPr lang="el-GR" sz="2400" dirty="0"/>
          </a:p>
          <a:p>
            <a:endParaRPr lang="el-GR" sz="2400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192" y="2060848"/>
            <a:ext cx="1634774" cy="4158894"/>
          </a:xfrm>
          <a:prstGeom prst="rect">
            <a:avLst/>
          </a:prstGeom>
        </p:spPr>
      </p:pic>
      <p:sp>
        <p:nvSpPr>
          <p:cNvPr id="5" name="Θέση κειμένου 1"/>
          <p:cNvSpPr txBox="1">
            <a:spLocks/>
          </p:cNvSpPr>
          <p:nvPr/>
        </p:nvSpPr>
        <p:spPr>
          <a:xfrm>
            <a:off x="6202013" y="1513681"/>
            <a:ext cx="1831131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2</a:t>
            </a:r>
            <a:r>
              <a:rPr lang="el-GR" sz="2800" dirty="0"/>
              <a:t>2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164187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8807" y="2042942"/>
            <a:ext cx="4395876" cy="3024336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fr-FR" sz="2400" dirty="0"/>
              <a:t>Jacques-Louis David, «</a:t>
            </a:r>
            <a:r>
              <a:rPr lang="el-GR" sz="2400" dirty="0"/>
              <a:t>Φεστιβάλ Ελευθερίας», 1792</a:t>
            </a:r>
          </a:p>
          <a:p>
            <a:r>
              <a:rPr lang="el-GR" sz="2400" dirty="0" err="1"/>
              <a:t>Βολταίρος</a:t>
            </a:r>
            <a:r>
              <a:rPr lang="el-GR" sz="2400" dirty="0"/>
              <a:t>, </a:t>
            </a:r>
            <a:r>
              <a:rPr lang="el-GR" sz="2400" dirty="0"/>
              <a:t>Βρούτος.</a:t>
            </a:r>
            <a:endParaRPr lang="el-GR" sz="2400" dirty="0"/>
          </a:p>
          <a:p>
            <a:r>
              <a:rPr lang="fr-FR" sz="2400" dirty="0"/>
              <a:t>Bonnet rouge, bonnet de la </a:t>
            </a:r>
            <a:r>
              <a:rPr lang="fr-FR" sz="2400" dirty="0"/>
              <a:t>liberté</a:t>
            </a:r>
            <a:r>
              <a:rPr lang="el-GR" sz="2400" dirty="0"/>
              <a:t>.</a:t>
            </a:r>
            <a:endParaRPr lang="fr-FR" sz="2400" dirty="0"/>
          </a:p>
          <a:p>
            <a:r>
              <a:rPr lang="fr-FR" sz="2400" dirty="0" err="1"/>
              <a:t>Pileus</a:t>
            </a:r>
            <a:r>
              <a:rPr lang="fr-FR" sz="2400" dirty="0"/>
              <a:t> (</a:t>
            </a:r>
            <a:r>
              <a:rPr lang="el-GR" sz="2400" dirty="0"/>
              <a:t>Αμερική) – </a:t>
            </a:r>
            <a:r>
              <a:rPr lang="fr-FR" sz="2400" dirty="0"/>
              <a:t>Dupré – </a:t>
            </a:r>
            <a:r>
              <a:rPr lang="el-GR" sz="2400" dirty="0"/>
              <a:t>Γαλλία (φρυγικός σκούφος</a:t>
            </a:r>
            <a:r>
              <a:rPr lang="el-GR" sz="2400" dirty="0"/>
              <a:t>).</a:t>
            </a:r>
            <a:endParaRPr lang="el-GR" sz="2400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119" y="2080617"/>
            <a:ext cx="2801916" cy="4319274"/>
          </a:xfrm>
          <a:prstGeom prst="rect">
            <a:avLst/>
          </a:prstGeom>
        </p:spPr>
      </p:pic>
      <p:sp>
        <p:nvSpPr>
          <p:cNvPr id="4" name="Θέση κειμένου 1"/>
          <p:cNvSpPr txBox="1">
            <a:spLocks/>
          </p:cNvSpPr>
          <p:nvPr/>
        </p:nvSpPr>
        <p:spPr>
          <a:xfrm>
            <a:off x="6137511" y="1540802"/>
            <a:ext cx="1831131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2</a:t>
            </a:r>
            <a:r>
              <a:rPr lang="el-GR" sz="2800" dirty="0"/>
              <a:t>3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l-GR" dirty="0"/>
              <a:t>Θεά της ελευθερίας, φρυγικός </a:t>
            </a:r>
            <a:r>
              <a:rPr lang="el-GR" dirty="0" smtClean="0"/>
              <a:t>σκούφος 2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2079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200" dirty="0"/>
              <a:t>Εξουσία και νομιμοποίησή της. Τελετουργικές λεηλασίες &amp; διάλογος με την </a:t>
            </a:r>
            <a:r>
              <a:rPr lang="el-GR" sz="3200" dirty="0" smtClean="0"/>
              <a:t>εξουσία 1</a:t>
            </a:r>
            <a:endParaRPr lang="el-G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595" y="2280665"/>
            <a:ext cx="4320480" cy="4176464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l-GR" sz="2400" dirty="0"/>
              <a:t>Ρώμη, τέλη Αυγούστου 1559, αναγγελία θανάτου Πάπα Παύλου </a:t>
            </a:r>
            <a:r>
              <a:rPr lang="el-GR" sz="2400" dirty="0"/>
              <a:t>Δ΄: </a:t>
            </a:r>
            <a:r>
              <a:rPr lang="el-GR" sz="2400" dirty="0"/>
              <a:t>Πλήθος «σε έξαλλη χαρά», λεηλατεί το παλάτι της </a:t>
            </a:r>
            <a:r>
              <a:rPr lang="el-GR" sz="2400" dirty="0" err="1"/>
              <a:t>Via</a:t>
            </a:r>
            <a:r>
              <a:rPr lang="el-GR" sz="2400" dirty="0"/>
              <a:t> </a:t>
            </a:r>
            <a:r>
              <a:rPr lang="el-GR" sz="2400" dirty="0" err="1"/>
              <a:t>Ripetta</a:t>
            </a:r>
            <a:r>
              <a:rPr lang="el-GR" sz="2400" dirty="0"/>
              <a:t>, απελευθερώνει κρατούμενους, πυρπολεί το κτίριο. </a:t>
            </a:r>
            <a:endParaRPr lang="el-GR" sz="2400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120" y="2280665"/>
            <a:ext cx="2664183" cy="3956647"/>
          </a:xfrm>
          <a:prstGeom prst="rect">
            <a:avLst/>
          </a:prstGeom>
        </p:spPr>
      </p:pic>
      <p:sp>
        <p:nvSpPr>
          <p:cNvPr id="5" name="Θέση κειμένου 1"/>
          <p:cNvSpPr txBox="1">
            <a:spLocks/>
          </p:cNvSpPr>
          <p:nvPr/>
        </p:nvSpPr>
        <p:spPr>
          <a:xfrm>
            <a:off x="6068645" y="1733498"/>
            <a:ext cx="1831131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2</a:t>
            </a:r>
            <a:r>
              <a:rPr lang="el-GR" sz="2800" dirty="0"/>
              <a:t>4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120936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916832"/>
            <a:ext cx="8496944" cy="4176464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l-GR" sz="2400" dirty="0" smtClean="0"/>
              <a:t>Δύο </a:t>
            </a:r>
            <a:r>
              <a:rPr lang="el-GR" sz="2400" dirty="0"/>
              <a:t>ημέρες μετά, καταστροφή ανδριάντα Παύλου </a:t>
            </a:r>
            <a:r>
              <a:rPr lang="el-GR" sz="2400" dirty="0" smtClean="0"/>
              <a:t>Δ΄, </a:t>
            </a:r>
            <a:r>
              <a:rPr lang="el-GR" sz="2400" dirty="0"/>
              <a:t>έκθεση κομμένου κεφαλιού διακοσμημένου με κίτρινο «εβραϊκό καπέλο». Επί τρεις ημέρες τα σύμβολα του </a:t>
            </a:r>
            <a:r>
              <a:rPr lang="el-GR" sz="2400" dirty="0" err="1"/>
              <a:t>Carafa</a:t>
            </a:r>
            <a:r>
              <a:rPr lang="el-GR" sz="2400" dirty="0"/>
              <a:t> καταστρέφονταν σε ένα όργιο </a:t>
            </a:r>
            <a:r>
              <a:rPr lang="el-GR" sz="2400" dirty="0" smtClean="0"/>
              <a:t>λεηλασιών.</a:t>
            </a:r>
            <a:endParaRPr lang="el-GR" sz="24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l-GR" sz="3200" dirty="0"/>
              <a:t>Εξουσία και νομιμοποίησή της. Τελετουργικές λεηλασίες &amp; διάλογος με την </a:t>
            </a:r>
            <a:r>
              <a:rPr lang="el-GR" sz="3200" dirty="0" smtClean="0"/>
              <a:t>εξουσία 2</a:t>
            </a:r>
            <a:endParaRPr lang="el-GR" sz="3200" dirty="0"/>
          </a:p>
        </p:txBody>
      </p:sp>
    </p:spTree>
    <p:extLst>
      <p:ext uri="{BB962C8B-B14F-4D97-AF65-F5344CB8AC3E}">
        <p14:creationId xmlns:p14="http://schemas.microsoft.com/office/powerpoint/2010/main" val="176116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20 Οκτωβρίου 1559, Αβαείο </a:t>
            </a:r>
            <a:r>
              <a:rPr lang="el-GR" dirty="0" err="1"/>
              <a:t>Felonica</a:t>
            </a:r>
            <a:r>
              <a:rPr lang="el-GR" dirty="0"/>
              <a:t>, επικράτεια Δούκα της </a:t>
            </a:r>
            <a:r>
              <a:rPr lang="el-GR" dirty="0" err="1"/>
              <a:t>Mantua</a:t>
            </a:r>
            <a:r>
              <a:rPr lang="el-GR" dirty="0" smtClean="0"/>
              <a:t>: 1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482" y="2060848"/>
            <a:ext cx="8229600" cy="2736304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l-GR" sz="2400" dirty="0"/>
              <a:t>Ψευδής φήμη περί εκλογής του καρδιναλίου </a:t>
            </a:r>
            <a:r>
              <a:rPr lang="el-GR" sz="2400" dirty="0" err="1"/>
              <a:t>Ercole</a:t>
            </a:r>
            <a:r>
              <a:rPr lang="el-GR" sz="2400" dirty="0"/>
              <a:t> </a:t>
            </a:r>
            <a:r>
              <a:rPr lang="el-GR" sz="2400" dirty="0" err="1"/>
              <a:t>Gonzaga</a:t>
            </a:r>
            <a:r>
              <a:rPr lang="el-GR" sz="2400" dirty="0"/>
              <a:t>, θείου του Δούκα, ως διαδόχου του Παύλου Δ. Πλήθος ανθρώπων με επικεφαλής προκρίτους, εισβάλλουν στο αβαείο, αδειάζουν τη σιταποθήκη, παίρνουν 500 πρόβατα, 80 άλογα, 20 αγελάδες, στρώματα, σεντόνια, </a:t>
            </a:r>
            <a:r>
              <a:rPr lang="el-GR" sz="2400" dirty="0" err="1"/>
              <a:t>κουζινικά</a:t>
            </a:r>
            <a:r>
              <a:rPr lang="el-GR" sz="2400" dirty="0"/>
              <a:t> σκεύη, όλα αξίας 2.500 σκούδων.</a:t>
            </a:r>
          </a:p>
          <a:p>
            <a:pPr marL="0"/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374140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628800"/>
            <a:ext cx="8208912" cy="452596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l-GR" sz="2400" dirty="0" smtClean="0"/>
              <a:t>Μεταμορφώσεις </a:t>
            </a:r>
            <a:r>
              <a:rPr lang="el-GR" sz="2400" dirty="0" err="1"/>
              <a:t>Οβιδίου</a:t>
            </a:r>
            <a:r>
              <a:rPr lang="el-GR" sz="2400" dirty="0"/>
              <a:t>: Ολύμπιοι θεοί υποβάλλουν τα σέβη τους στο Δία. Τιτάνες=Τούρκοι «και άλλοι εχθροί». </a:t>
            </a:r>
            <a:r>
              <a:rPr lang="el-GR" sz="2400" dirty="0" err="1"/>
              <a:t>Οβιδιακή</a:t>
            </a:r>
            <a:r>
              <a:rPr lang="el-GR" sz="2400" dirty="0"/>
              <a:t> «αργυρή εποχή» (Δίας) , κατώτερη της χρυσής (Κρόνος</a:t>
            </a:r>
            <a:r>
              <a:rPr lang="el-GR" sz="2400" dirty="0" smtClean="0"/>
              <a:t>).</a:t>
            </a:r>
            <a:endParaRPr lang="el-GR" sz="2400" dirty="0"/>
          </a:p>
          <a:p>
            <a:pPr>
              <a:lnSpc>
                <a:spcPct val="120000"/>
              </a:lnSpc>
            </a:pPr>
            <a:r>
              <a:rPr lang="el-GR" sz="2400" dirty="0"/>
              <a:t>Μπρούτζινος έφιππος, «ρωμαϊκός» </a:t>
            </a:r>
            <a:r>
              <a:rPr lang="el-GR" sz="2400" dirty="0" smtClean="0"/>
              <a:t>ανδριάντας.</a:t>
            </a:r>
            <a:endParaRPr lang="el-GR" sz="2400" dirty="0"/>
          </a:p>
          <a:p>
            <a:endParaRPr lang="el-GR" sz="24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4475" y="116632"/>
            <a:ext cx="8750580" cy="1143000"/>
          </a:xfrm>
        </p:spPr>
        <p:txBody>
          <a:bodyPr>
            <a:normAutofit/>
          </a:bodyPr>
          <a:lstStyle/>
          <a:p>
            <a:r>
              <a:rPr lang="el-GR" sz="2800" dirty="0"/>
              <a:t>Η αποθέωση της μοναρχίας: Η βασιλική είσοδος του Φραγκίσκου Α’ στη </a:t>
            </a:r>
            <a:r>
              <a:rPr lang="el-GR" sz="2800" dirty="0" err="1"/>
              <a:t>Rouen</a:t>
            </a:r>
            <a:r>
              <a:rPr lang="el-GR" sz="2800" dirty="0"/>
              <a:t>, 2 Αυγούστου </a:t>
            </a:r>
            <a:r>
              <a:rPr lang="el-GR" sz="2800" dirty="0" smtClean="0"/>
              <a:t>1517 2</a:t>
            </a: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89202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060848"/>
            <a:ext cx="8229600" cy="2736304"/>
          </a:xfrm>
        </p:spPr>
        <p:txBody>
          <a:bodyPr>
            <a:noAutofit/>
          </a:bodyPr>
          <a:lstStyle/>
          <a:p>
            <a:pPr marL="0">
              <a:lnSpc>
                <a:spcPct val="120000"/>
              </a:lnSpc>
            </a:pPr>
            <a:r>
              <a:rPr lang="el-GR" sz="2400" dirty="0" smtClean="0"/>
              <a:t>Ανακρινόμενος </a:t>
            </a:r>
            <a:r>
              <a:rPr lang="el-GR" sz="2400" dirty="0"/>
              <a:t>ο πρόκριτος της </a:t>
            </a:r>
            <a:r>
              <a:rPr lang="el-GR" sz="2400" dirty="0" err="1"/>
              <a:t>Felonica</a:t>
            </a:r>
            <a:r>
              <a:rPr lang="el-GR" sz="2400" dirty="0"/>
              <a:t> υπερασπίζεται το δικαίωμα της κοινότητας να διατάξει την τελετουργική λεηλασία της μονής από τα μέλη της. Η πράξη ικανοποιούσε το αίσθημα τιμής της κοινότητας.</a:t>
            </a:r>
          </a:p>
          <a:p>
            <a:pPr marL="0"/>
            <a:endParaRPr lang="el-GR" sz="24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l-GR" dirty="0"/>
              <a:t>20 Οκτωβρίου 1559, Αβαείο </a:t>
            </a:r>
            <a:r>
              <a:rPr lang="el-GR" dirty="0" err="1"/>
              <a:t>Felonica</a:t>
            </a:r>
            <a:r>
              <a:rPr lang="el-GR" dirty="0"/>
              <a:t>, επικράτεια Δούκα της </a:t>
            </a:r>
            <a:r>
              <a:rPr lang="el-GR" dirty="0" err="1"/>
              <a:t>Mantua</a:t>
            </a:r>
            <a:r>
              <a:rPr lang="el-GR" dirty="0" smtClean="0"/>
              <a:t>: 2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3449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2060848"/>
            <a:ext cx="4323868" cy="3023119"/>
          </a:xfrm>
        </p:spPr>
        <p:txBody>
          <a:bodyPr>
            <a:normAutofit/>
          </a:bodyPr>
          <a:lstStyle/>
          <a:p>
            <a:r>
              <a:rPr lang="el-GR" sz="2400" dirty="0"/>
              <a:t>16 Σεπτεμβρίου 1590, </a:t>
            </a:r>
            <a:r>
              <a:rPr lang="el-GR" sz="2400" dirty="0" err="1"/>
              <a:t>Bologna</a:t>
            </a:r>
            <a:r>
              <a:rPr lang="el-GR" sz="2400" dirty="0"/>
              <a:t>: Τα νέα της εκλογής του Πάπα </a:t>
            </a:r>
            <a:r>
              <a:rPr lang="el-GR" sz="2400" dirty="0" err="1"/>
              <a:t>Ουρβανού</a:t>
            </a:r>
            <a:r>
              <a:rPr lang="el-GR" sz="2400" dirty="0"/>
              <a:t> Ζ΄(</a:t>
            </a:r>
            <a:r>
              <a:rPr lang="el-GR" sz="2400" dirty="0" err="1"/>
              <a:t>Giovan</a:t>
            </a:r>
            <a:r>
              <a:rPr lang="el-GR" sz="2400" dirty="0"/>
              <a:t> </a:t>
            </a:r>
            <a:r>
              <a:rPr lang="el-GR" sz="2400" dirty="0" err="1"/>
              <a:t>Battista</a:t>
            </a:r>
            <a:r>
              <a:rPr lang="el-GR" sz="2400" dirty="0"/>
              <a:t> </a:t>
            </a:r>
            <a:r>
              <a:rPr lang="el-GR" sz="2400" dirty="0" err="1"/>
              <a:t>Castagna</a:t>
            </a:r>
            <a:r>
              <a:rPr lang="el-GR" sz="2400" dirty="0"/>
              <a:t>) προκαλούν τη συγκέντρωση πλήθους, το οποίο επιτέθηκε στην εβραϊκή συναγωγή της </a:t>
            </a:r>
            <a:r>
              <a:rPr lang="el-GR" sz="2400" dirty="0" err="1"/>
              <a:t>Via</a:t>
            </a:r>
            <a:r>
              <a:rPr lang="el-GR" sz="2400" dirty="0"/>
              <a:t> </a:t>
            </a:r>
            <a:r>
              <a:rPr lang="el-GR" sz="2400" dirty="0" err="1"/>
              <a:t>dell</a:t>
            </a:r>
            <a:r>
              <a:rPr lang="el-GR" sz="2400" dirty="0"/>
              <a:t>' </a:t>
            </a:r>
            <a:r>
              <a:rPr lang="el-GR" sz="2400" dirty="0" err="1"/>
              <a:t>Inferno</a:t>
            </a:r>
            <a:r>
              <a:rPr lang="el-GR" sz="2400" dirty="0"/>
              <a:t>. </a:t>
            </a: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7" y="2060848"/>
            <a:ext cx="2808312" cy="40936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Θέση κειμένου 1"/>
          <p:cNvSpPr txBox="1">
            <a:spLocks/>
          </p:cNvSpPr>
          <p:nvPr/>
        </p:nvSpPr>
        <p:spPr>
          <a:xfrm>
            <a:off x="6212717" y="1513681"/>
            <a:ext cx="1831131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25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l-GR" dirty="0"/>
              <a:t>20 Οκτωβρίου 1559, Αβαείο </a:t>
            </a:r>
            <a:r>
              <a:rPr lang="el-GR" dirty="0" err="1"/>
              <a:t>Felonica</a:t>
            </a:r>
            <a:r>
              <a:rPr lang="el-GR" dirty="0"/>
              <a:t>, επικράτεια Δούκα της </a:t>
            </a:r>
            <a:r>
              <a:rPr lang="el-GR" dirty="0" err="1"/>
              <a:t>Mantua</a:t>
            </a:r>
            <a:r>
              <a:rPr lang="el-GR" dirty="0" smtClean="0"/>
              <a:t>: 2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9199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916832"/>
            <a:ext cx="8424936" cy="2880320"/>
          </a:xfrm>
        </p:spPr>
        <p:txBody>
          <a:bodyPr>
            <a:normAutofit/>
          </a:bodyPr>
          <a:lstStyle/>
          <a:p>
            <a:r>
              <a:rPr lang="el-GR" sz="2400" dirty="0" smtClean="0"/>
              <a:t>Κουτί </a:t>
            </a:r>
            <a:r>
              <a:rPr lang="el-GR" sz="2400" dirty="0"/>
              <a:t>εισφορών που κλάπηκε επιστράφηκε στις αρχές. Συλλήψεις και επιστροφή κλοπιμαίων στους εκπροσώπους της εβραϊκής κοινότητας. Με το σύνθημα «ζήτω ο </a:t>
            </a:r>
            <a:r>
              <a:rPr lang="el-GR" sz="2400" dirty="0" err="1"/>
              <a:t>Castagna</a:t>
            </a:r>
            <a:r>
              <a:rPr lang="el-GR" sz="2400" dirty="0"/>
              <a:t>, ζήτω ο Πάπας», πλήθος λεηλάτησε το αρτοποιείο της οδού </a:t>
            </a:r>
            <a:r>
              <a:rPr lang="el-GR" sz="2400" dirty="0" err="1"/>
              <a:t>San</a:t>
            </a:r>
            <a:r>
              <a:rPr lang="el-GR" sz="2400" dirty="0"/>
              <a:t> </a:t>
            </a:r>
            <a:r>
              <a:rPr lang="el-GR" sz="2400" dirty="0" err="1"/>
              <a:t>Stefano</a:t>
            </a:r>
            <a:r>
              <a:rPr lang="el-GR" sz="2400" dirty="0"/>
              <a:t>, μόνο αρτοποιείο παραγωγής ψωμιού πολυτελείας με παπική </a:t>
            </a:r>
            <a:r>
              <a:rPr lang="el-GR" sz="2400" dirty="0" smtClean="0"/>
              <a:t>άδεια.</a:t>
            </a:r>
            <a:endParaRPr lang="el-GR" sz="2400" dirty="0"/>
          </a:p>
          <a:p>
            <a:pPr marL="0"/>
            <a:endParaRPr lang="el-GR" sz="24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l-GR" dirty="0"/>
              <a:t>20 Οκτωβρίου 1559, Αβαείο </a:t>
            </a:r>
            <a:r>
              <a:rPr lang="el-GR" dirty="0" err="1"/>
              <a:t>Felonica</a:t>
            </a:r>
            <a:r>
              <a:rPr lang="el-GR" dirty="0"/>
              <a:t>, επικράτεια Δούκα της </a:t>
            </a:r>
            <a:r>
              <a:rPr lang="el-GR" dirty="0" err="1"/>
              <a:t>Mantua</a:t>
            </a:r>
            <a:r>
              <a:rPr lang="el-GR" dirty="0" smtClean="0"/>
              <a:t>: 3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4639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484784"/>
            <a:ext cx="4752528" cy="446449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l-GR" sz="2400" dirty="0" smtClean="0"/>
              <a:t>Είσοδος </a:t>
            </a:r>
            <a:r>
              <a:rPr lang="el-GR" sz="2400" dirty="0"/>
              <a:t>νιόπαντρων </a:t>
            </a:r>
            <a:r>
              <a:rPr lang="el-GR" sz="2400" dirty="0" err="1"/>
              <a:t>Ercole</a:t>
            </a:r>
            <a:r>
              <a:rPr lang="el-GR" sz="2400" dirty="0"/>
              <a:t>, διαδόχου του Δούκα του </a:t>
            </a:r>
            <a:r>
              <a:rPr lang="el-GR" sz="2400" dirty="0" err="1"/>
              <a:t>Este</a:t>
            </a:r>
            <a:r>
              <a:rPr lang="el-GR" sz="2400" dirty="0"/>
              <a:t> και </a:t>
            </a:r>
            <a:r>
              <a:rPr lang="el-GR" sz="2400" dirty="0" err="1"/>
              <a:t>Renée</a:t>
            </a:r>
            <a:r>
              <a:rPr lang="el-GR" sz="2400" dirty="0"/>
              <a:t>, κόρης του </a:t>
            </a:r>
            <a:r>
              <a:rPr lang="el-GR" sz="2400" dirty="0" err="1"/>
              <a:t>Λουβοδίκου</a:t>
            </a:r>
            <a:r>
              <a:rPr lang="el-GR" sz="2400" dirty="0"/>
              <a:t> </a:t>
            </a:r>
            <a:r>
              <a:rPr lang="el-GR" sz="2400" dirty="0" smtClean="0"/>
              <a:t>ΙΒ΄ </a:t>
            </a:r>
            <a:r>
              <a:rPr lang="el-GR" sz="2400" dirty="0"/>
              <a:t>της Γαλλίας. Η κοινότητα ετοίμασε ένα σκίαστρο για την άμαξα της νύφης, το οποίο και θα αφαιρούσαν τελετουργικά οι νέοι της πόλης. </a:t>
            </a:r>
            <a:r>
              <a:rPr lang="el-GR" sz="2400" dirty="0" err="1"/>
              <a:t>Δουκική</a:t>
            </a:r>
            <a:r>
              <a:rPr lang="el-GR" sz="2400" dirty="0"/>
              <a:t> απαγόρευση επί ποινή θανάτου για οποιαδήποτε ενέργεια, υπόσχεση για προσφορά δώρου στους νέους της πόλης. </a:t>
            </a: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7" y="2163655"/>
            <a:ext cx="3494230" cy="3409827"/>
          </a:xfrm>
          <a:prstGeom prst="rect">
            <a:avLst/>
          </a:prstGeom>
        </p:spPr>
      </p:pic>
      <p:sp>
        <p:nvSpPr>
          <p:cNvPr id="4" name="Θέση κειμένου 1"/>
          <p:cNvSpPr txBox="1">
            <a:spLocks/>
          </p:cNvSpPr>
          <p:nvPr/>
        </p:nvSpPr>
        <p:spPr>
          <a:xfrm>
            <a:off x="6223743" y="1616488"/>
            <a:ext cx="1831131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26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  <p:sp>
        <p:nvSpPr>
          <p:cNvPr id="2" name="Ορθογώνιο 1"/>
          <p:cNvSpPr/>
          <p:nvPr/>
        </p:nvSpPr>
        <p:spPr>
          <a:xfrm>
            <a:off x="1121771" y="229731"/>
            <a:ext cx="69365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4000" dirty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12 Νοεμβρίου 1528, </a:t>
            </a:r>
            <a:r>
              <a:rPr lang="el-GR" sz="4000" dirty="0" err="1">
                <a:solidFill>
                  <a:srgbClr val="5075BC"/>
                </a:solidFill>
                <a:latin typeface="+mj-lt"/>
                <a:ea typeface="+mj-ea"/>
                <a:cs typeface="+mj-cs"/>
              </a:rPr>
              <a:t>Modena</a:t>
            </a:r>
            <a:r>
              <a:rPr lang="el-GR" sz="4000" dirty="0" smtClean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: 1 </a:t>
            </a:r>
            <a:endParaRPr lang="el-GR" sz="4000" dirty="0">
              <a:solidFill>
                <a:srgbClr val="5075BC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2031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156" y="1628801"/>
            <a:ext cx="8229600" cy="237626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l-GR" sz="2400" dirty="0"/>
              <a:t>Με την είσοδο της πομπής στην πόλη, νέοι επιτίθενται στην άμαξα της νύφης, αφαιρούν τα μουλάρια και την άμαξα. Πυροτεχνήματα, πυροβολισμοί, ζητωκραυγές.</a:t>
            </a:r>
          </a:p>
          <a:p>
            <a:pPr>
              <a:lnSpc>
                <a:spcPct val="120000"/>
              </a:lnSpc>
            </a:pPr>
            <a:r>
              <a:rPr lang="el-GR" sz="2400" dirty="0"/>
              <a:t>Την επομένη, εκπρόσωπος του Δούκα προσφέρει 30 σκούδα στους νέους για την εξαγορά των λαφύρων, εκείνοι όμως βρίσκουν το ποσό ευτελές και αποφασίζουν να του τα δωρίσουν.</a:t>
            </a:r>
          </a:p>
        </p:txBody>
      </p:sp>
      <p:sp>
        <p:nvSpPr>
          <p:cNvPr id="4" name="Ορθογώνιο 3"/>
          <p:cNvSpPr/>
          <p:nvPr/>
        </p:nvSpPr>
        <p:spPr>
          <a:xfrm>
            <a:off x="1187624" y="548680"/>
            <a:ext cx="69365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4000" dirty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12 Νοεμβρίου 1528, </a:t>
            </a:r>
            <a:r>
              <a:rPr lang="el-GR" sz="4000" dirty="0" err="1">
                <a:solidFill>
                  <a:srgbClr val="5075BC"/>
                </a:solidFill>
                <a:latin typeface="+mj-lt"/>
                <a:ea typeface="+mj-ea"/>
                <a:cs typeface="+mj-cs"/>
              </a:rPr>
              <a:t>Modena</a:t>
            </a:r>
            <a:r>
              <a:rPr lang="el-GR" sz="4000" dirty="0" smtClean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: 2 </a:t>
            </a:r>
            <a:endParaRPr lang="el-GR" sz="4000" dirty="0">
              <a:solidFill>
                <a:srgbClr val="5075BC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3818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12968" cy="1143000"/>
          </a:xfrm>
        </p:spPr>
        <p:txBody>
          <a:bodyPr>
            <a:normAutofit fontScale="90000"/>
          </a:bodyPr>
          <a:lstStyle/>
          <a:p>
            <a:r>
              <a:rPr lang="el-GR" dirty="0"/>
              <a:t>Τελετουργικές λεηλασίες και </a:t>
            </a:r>
            <a:r>
              <a:rPr lang="el-GR" dirty="0" err="1"/>
              <a:t>jus</a:t>
            </a:r>
            <a:r>
              <a:rPr lang="el-GR" dirty="0"/>
              <a:t> </a:t>
            </a:r>
            <a:r>
              <a:rPr lang="el-GR" dirty="0" err="1" smtClean="0"/>
              <a:t>spolii</a:t>
            </a:r>
            <a:r>
              <a:rPr lang="el-GR" dirty="0" smtClean="0"/>
              <a:t> 1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l-GR" sz="2400" dirty="0"/>
              <a:t>Σύνοδος Χαλκηδόνας, 451: καυτηριάζει τη συμμετοχή κληρικών στη λεηλασία των περιουσιακών στοιχείων νεκρών </a:t>
            </a:r>
            <a:r>
              <a:rPr lang="el-GR" sz="2400" dirty="0" smtClean="0"/>
              <a:t>επισκόπων.</a:t>
            </a:r>
            <a:endParaRPr lang="el-GR" sz="2400" dirty="0"/>
          </a:p>
          <a:p>
            <a:pPr>
              <a:lnSpc>
                <a:spcPct val="120000"/>
              </a:lnSpc>
            </a:pPr>
            <a:r>
              <a:rPr lang="el-GR" sz="2400" dirty="0"/>
              <a:t>Ισπανία, Σύνοδος </a:t>
            </a:r>
            <a:r>
              <a:rPr lang="el-GR" sz="2400" dirty="0" err="1"/>
              <a:t>Ilerda</a:t>
            </a:r>
            <a:r>
              <a:rPr lang="el-GR" sz="2400" dirty="0"/>
              <a:t>, 542, Σύνοδος </a:t>
            </a:r>
            <a:r>
              <a:rPr lang="el-GR" sz="2400" dirty="0" err="1"/>
              <a:t>Valencia</a:t>
            </a:r>
            <a:r>
              <a:rPr lang="el-GR" sz="2400" dirty="0"/>
              <a:t>, 546: κληρικοί, λαϊκοί και συγγενείς των νεκρών επισκόπων συμμετέχουν στις </a:t>
            </a:r>
            <a:r>
              <a:rPr lang="el-GR" sz="2400" dirty="0" smtClean="0"/>
              <a:t>λεηλασίες.</a:t>
            </a:r>
            <a:endParaRPr lang="el-GR" sz="2400" dirty="0"/>
          </a:p>
          <a:p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215692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l-GR" sz="2400" dirty="0" smtClean="0"/>
              <a:t>Πάπας </a:t>
            </a:r>
            <a:r>
              <a:rPr lang="el-GR" sz="2400" dirty="0"/>
              <a:t>Στέφανος Ε΄, </a:t>
            </a:r>
            <a:r>
              <a:rPr lang="el-GR" sz="2400" dirty="0" err="1"/>
              <a:t>Liber</a:t>
            </a:r>
            <a:r>
              <a:rPr lang="el-GR" sz="2400" dirty="0"/>
              <a:t> </a:t>
            </a:r>
            <a:r>
              <a:rPr lang="el-GR" sz="2400" dirty="0" err="1"/>
              <a:t>Pontificalis</a:t>
            </a:r>
            <a:r>
              <a:rPr lang="el-GR" sz="2400" dirty="0"/>
              <a:t>, 885: λεηλασία του βεστιαρίου, των κοσμημάτων και διακοσμητικών, της σιταποθήκης και του κελαριού κρασιών του </a:t>
            </a:r>
            <a:r>
              <a:rPr lang="el-GR" sz="2400" dirty="0" err="1"/>
              <a:t>λατερανού</a:t>
            </a:r>
            <a:r>
              <a:rPr lang="el-GR" sz="2400" dirty="0"/>
              <a:t> </a:t>
            </a:r>
            <a:r>
              <a:rPr lang="el-GR" sz="2400" dirty="0" smtClean="0"/>
              <a:t>ανακτόρου.</a:t>
            </a:r>
            <a:endParaRPr lang="el-GR" sz="2400" dirty="0"/>
          </a:p>
          <a:p>
            <a:pPr>
              <a:lnSpc>
                <a:spcPct val="120000"/>
              </a:lnSpc>
            </a:pPr>
            <a:r>
              <a:rPr lang="el-GR" sz="2400" dirty="0"/>
              <a:t>Απομνημονεύματα Αινεία Σίλβιο </a:t>
            </a:r>
            <a:r>
              <a:rPr lang="el-GR" sz="2400" dirty="0" err="1"/>
              <a:t>Πικκολομίνι</a:t>
            </a:r>
            <a:r>
              <a:rPr lang="el-GR" sz="2400" dirty="0"/>
              <a:t>: Η εκλογή του το 1458 συνοδεύθηκε από το «ειδεχθές έθιμο» της λεηλασίας του παπικού ανακτόρου από το υπηρετικό προσωπικό και το ρωμαϊκό </a:t>
            </a:r>
            <a:r>
              <a:rPr lang="el-GR" sz="2400" dirty="0" smtClean="0"/>
              <a:t>όχλο.</a:t>
            </a:r>
            <a:endParaRPr lang="el-GR" sz="2400" dirty="0"/>
          </a:p>
          <a:p>
            <a:endParaRPr lang="el-GR" sz="24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568952" cy="1143000"/>
          </a:xfrm>
        </p:spPr>
        <p:txBody>
          <a:bodyPr>
            <a:normAutofit fontScale="90000"/>
          </a:bodyPr>
          <a:lstStyle/>
          <a:p>
            <a:r>
              <a:rPr lang="el-GR" dirty="0"/>
              <a:t>Τελετουργικές λεηλασίες και </a:t>
            </a:r>
            <a:r>
              <a:rPr lang="el-GR" dirty="0" err="1"/>
              <a:t>jus</a:t>
            </a:r>
            <a:r>
              <a:rPr lang="el-GR" dirty="0"/>
              <a:t> </a:t>
            </a:r>
            <a:r>
              <a:rPr lang="el-GR" dirty="0" err="1" smtClean="0"/>
              <a:t>spolii</a:t>
            </a:r>
            <a:r>
              <a:rPr lang="el-GR" dirty="0" smtClean="0"/>
              <a:t> 2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1710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484784"/>
            <a:ext cx="8229600" cy="3600399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l-GR" sz="2400" dirty="0"/>
              <a:t>Σκλήρυνση παπικής στάσης από τον </a:t>
            </a:r>
            <a:r>
              <a:rPr lang="el-GR" sz="2400" dirty="0" smtClean="0"/>
              <a:t>13</a:t>
            </a:r>
            <a:r>
              <a:rPr lang="el-GR" sz="2400" baseline="30000" dirty="0" smtClean="0"/>
              <a:t>ο</a:t>
            </a:r>
            <a:r>
              <a:rPr lang="el-GR" sz="2400" dirty="0" smtClean="0"/>
              <a:t> αιώνα</a:t>
            </a:r>
            <a:r>
              <a:rPr lang="el-GR" sz="2400" dirty="0"/>
              <a:t>, ανάδειξη του </a:t>
            </a:r>
            <a:r>
              <a:rPr lang="el-GR" sz="2400" dirty="0" err="1"/>
              <a:t>jus</a:t>
            </a:r>
            <a:r>
              <a:rPr lang="el-GR" sz="2400" dirty="0"/>
              <a:t> </a:t>
            </a:r>
            <a:r>
              <a:rPr lang="el-GR" sz="2400" dirty="0" err="1"/>
              <a:t>spolii</a:t>
            </a:r>
            <a:r>
              <a:rPr lang="el-GR" sz="2400" dirty="0"/>
              <a:t> ως νομιμοποιητικού επιχειρήματος των τελετουργικών λεηλασιών από τον </a:t>
            </a:r>
            <a:r>
              <a:rPr lang="el-GR" sz="2400" dirty="0" smtClean="0"/>
              <a:t>15</a:t>
            </a:r>
            <a:r>
              <a:rPr lang="el-GR" sz="2400" baseline="30000" dirty="0" smtClean="0"/>
              <a:t>ο</a:t>
            </a:r>
            <a:r>
              <a:rPr lang="el-GR" sz="2400" dirty="0" smtClean="0"/>
              <a:t> αιώνα.</a:t>
            </a:r>
            <a:endParaRPr lang="el-GR" sz="2400" dirty="0"/>
          </a:p>
          <a:p>
            <a:pPr>
              <a:lnSpc>
                <a:spcPct val="120000"/>
              </a:lnSpc>
            </a:pPr>
            <a:r>
              <a:rPr lang="el-GR" sz="2400" dirty="0" smtClean="0"/>
              <a:t>E. P. </a:t>
            </a:r>
            <a:r>
              <a:rPr lang="el-GR" sz="2400" dirty="0" err="1" smtClean="0"/>
              <a:t>Thompson</a:t>
            </a:r>
            <a:r>
              <a:rPr lang="el-GR" sz="2400" dirty="0"/>
              <a:t>, Η ηθική οικονομία του πλήθους: Συζήτηση για τελετές μετάβασης.</a:t>
            </a:r>
          </a:p>
          <a:p>
            <a:pPr>
              <a:lnSpc>
                <a:spcPct val="120000"/>
              </a:lnSpc>
            </a:pPr>
            <a:r>
              <a:rPr lang="el-GR" sz="2400" dirty="0"/>
              <a:t>Διεκδίκηση δικαιώματος λεηλασίας, παραπέμπει στο ζήτημα της νομιμοποίησης της </a:t>
            </a:r>
            <a:r>
              <a:rPr lang="el-GR" sz="2400" dirty="0" smtClean="0"/>
              <a:t>εξουσίας.</a:t>
            </a:r>
            <a:endParaRPr lang="el-GR" sz="2400" dirty="0"/>
          </a:p>
          <a:p>
            <a:pPr>
              <a:lnSpc>
                <a:spcPct val="120000"/>
              </a:lnSpc>
            </a:pPr>
            <a:r>
              <a:rPr lang="el-GR" sz="2400" dirty="0"/>
              <a:t>Ενσωμάτωση των τελετουργικών λεηλασιών και εκτροπών στην «αυλική εικονογραφία» του κράτους της πρώιμης </a:t>
            </a:r>
            <a:r>
              <a:rPr lang="el-GR" sz="2400" dirty="0" err="1" smtClean="0"/>
              <a:t>νεωτερικότητας</a:t>
            </a:r>
            <a:r>
              <a:rPr lang="el-GR" sz="2400" dirty="0" smtClean="0"/>
              <a:t>.</a:t>
            </a:r>
            <a:endParaRPr lang="el-GR" sz="2400" dirty="0"/>
          </a:p>
          <a:p>
            <a:endParaRPr lang="el-GR" sz="24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l-GR" dirty="0"/>
              <a:t>Τελετουργικές λεηλασίες και </a:t>
            </a:r>
            <a:r>
              <a:rPr lang="el-GR" dirty="0" err="1"/>
              <a:t>jus</a:t>
            </a:r>
            <a:r>
              <a:rPr lang="el-GR" dirty="0"/>
              <a:t> </a:t>
            </a:r>
            <a:r>
              <a:rPr lang="el-GR" dirty="0" err="1" smtClean="0"/>
              <a:t>spolii</a:t>
            </a:r>
            <a:r>
              <a:rPr lang="el-GR" dirty="0" smtClean="0"/>
              <a:t> 3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5017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Τέλος</a:t>
            </a:r>
            <a:r>
              <a:rPr lang="en-US" dirty="0" smtClean="0"/>
              <a:t> </a:t>
            </a:r>
            <a:r>
              <a:rPr lang="el-GR" dirty="0" smtClean="0"/>
              <a:t>Ενότητας</a:t>
            </a:r>
            <a:endParaRPr lang="el-GR" dirty="0"/>
          </a:p>
        </p:txBody>
      </p:sp>
      <p:sp>
        <p:nvSpPr>
          <p:cNvPr id="8" name="Υπότιτλο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03257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</a:t>
            </a:r>
            <a:r>
              <a:rPr lang="el-GR" sz="2000" dirty="0" err="1" smtClean="0"/>
              <a:t>στ</a:t>
            </a:r>
            <a:r>
              <a:rPr lang="en-US" sz="2000" dirty="0" smtClean="0"/>
              <a:t>o</a:t>
            </a:r>
            <a:r>
              <a:rPr lang="el-GR" sz="2000" dirty="0" smtClean="0"/>
              <a:t> </a:t>
            </a:r>
            <a:r>
              <a:rPr lang="el-GR" sz="2000" dirty="0" err="1" smtClean="0"/>
              <a:t>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Πανεπιστήμιο Αθηνών</a:t>
            </a:r>
            <a:r>
              <a:rPr lang="el-GR" sz="2000" dirty="0" smtClean="0"/>
              <a:t>» 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45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164" y="1340768"/>
            <a:ext cx="3819812" cy="5127538"/>
          </a:xfrm>
        </p:spPr>
        <p:txBody>
          <a:bodyPr>
            <a:noAutofit/>
          </a:bodyPr>
          <a:lstStyle/>
          <a:p>
            <a:r>
              <a:rPr lang="el-GR" sz="2200" dirty="0"/>
              <a:t>Βασιλικός θυρεός, παραστάτες «Μαυριτανοί». Υδρόγειος, καλυμμένη με ασημένιο κάλυμμα. Πύργος πόλης Αθηνών με Παλλάδα. Αστέρι επάνω στην υδρόγειο ανοίγει, η υδρόγειος γίνεται χρυσή, εμφανίζεται παιδί (</a:t>
            </a:r>
            <a:r>
              <a:rPr lang="el-GR" sz="2200" dirty="0" err="1"/>
              <a:t>Περσέας</a:t>
            </a:r>
            <a:r>
              <a:rPr lang="el-GR" sz="2200" dirty="0"/>
              <a:t>-βασιλιάς</a:t>
            </a:r>
            <a:r>
              <a:rPr lang="el-GR" sz="2200" dirty="0" smtClean="0"/>
              <a:t>).</a:t>
            </a:r>
            <a:endParaRPr lang="el-GR" sz="2200" dirty="0"/>
          </a:p>
          <a:p>
            <a:r>
              <a:rPr lang="el-GR" sz="2200" dirty="0"/>
              <a:t>Ιππότες πολιορκούν πύργο. Εκρήξεις, παραστάτες μοναχοί (φρίκη πολέμου, ιερότητα ειρήνης</a:t>
            </a:r>
            <a:r>
              <a:rPr lang="el-GR" sz="2200" dirty="0" smtClean="0"/>
              <a:t>).</a:t>
            </a:r>
            <a:endParaRPr lang="el-GR" sz="2200" dirty="0"/>
          </a:p>
          <a:p>
            <a:endParaRPr lang="el-GR" sz="2200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1772816"/>
            <a:ext cx="3540014" cy="4441277"/>
          </a:xfrm>
          <a:prstGeom prst="rect">
            <a:avLst/>
          </a:prstGeom>
        </p:spPr>
      </p:pic>
      <p:sp>
        <p:nvSpPr>
          <p:cNvPr id="4" name="Θέση κειμένου 1"/>
          <p:cNvSpPr txBox="1">
            <a:spLocks/>
          </p:cNvSpPr>
          <p:nvPr/>
        </p:nvSpPr>
        <p:spPr>
          <a:xfrm>
            <a:off x="5945963" y="1225649"/>
            <a:ext cx="1656184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/>
              <a:t>2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4475" y="116632"/>
            <a:ext cx="8750580" cy="1143000"/>
          </a:xfrm>
        </p:spPr>
        <p:txBody>
          <a:bodyPr>
            <a:normAutofit/>
          </a:bodyPr>
          <a:lstStyle/>
          <a:p>
            <a:r>
              <a:rPr lang="el-GR" sz="2800" dirty="0"/>
              <a:t>Η αποθέωση της μοναρχίας: Η βασιλική είσοδος του Φραγκίσκου Α’ στη </a:t>
            </a:r>
            <a:r>
              <a:rPr lang="el-GR" sz="2800" dirty="0" err="1"/>
              <a:t>Rouen</a:t>
            </a:r>
            <a:r>
              <a:rPr lang="el-GR" sz="2800" dirty="0"/>
              <a:t>, 2 Αυγούστου </a:t>
            </a:r>
            <a:r>
              <a:rPr lang="el-GR" sz="2800" dirty="0" smtClean="0"/>
              <a:t>1517 2</a:t>
            </a: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427320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400" dirty="0" smtClean="0"/>
              <a:t>Σημειώματα</a:t>
            </a:r>
            <a:endParaRPr lang="el-GR" sz="4400" dirty="0"/>
          </a:p>
        </p:txBody>
      </p:sp>
    </p:spTree>
    <p:extLst>
      <p:ext uri="{BB962C8B-B14F-4D97-AF65-F5344CB8AC3E}">
        <p14:creationId xmlns:p14="http://schemas.microsoft.com/office/powerpoint/2010/main" val="69167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Ιστορικού </a:t>
            </a:r>
            <a:r>
              <a:rPr lang="el-GR" dirty="0" smtClean="0"/>
              <a:t>Εκδόσεων</a:t>
            </a:r>
            <a:r>
              <a:rPr lang="en-US" dirty="0" smtClean="0"/>
              <a:t> </a:t>
            </a:r>
            <a:r>
              <a:rPr lang="el-GR" dirty="0" smtClean="0"/>
              <a:t>Έργου</a:t>
            </a:r>
            <a:endParaRPr lang="el-GR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34220" y="1556792"/>
            <a:ext cx="858625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/>
              <a:t>Το παρόν έργο αποτελεί την έκδοση </a:t>
            </a:r>
            <a:r>
              <a:rPr lang="en-US" sz="2000" dirty="0"/>
              <a:t>1.0</a:t>
            </a:r>
            <a:r>
              <a:rPr lang="el-GR" sz="2000" dirty="0"/>
              <a:t>. </a:t>
            </a:r>
            <a:endParaRPr lang="en-US" sz="2000" dirty="0"/>
          </a:p>
          <a:p>
            <a:pPr marL="0" indent="0">
              <a:buNone/>
            </a:pPr>
            <a:r>
              <a:rPr lang="el-GR" sz="2000" dirty="0"/>
              <a:t>Έχουν προηγηθεί οι κάτωθι εκδόσεις:</a:t>
            </a:r>
          </a:p>
          <a:p>
            <a:pPr lvl="0"/>
            <a:r>
              <a:rPr lang="el-GR" sz="2000" dirty="0"/>
              <a:t>Έκδοση διαθέσιμη εδώ. </a:t>
            </a:r>
            <a:r>
              <a:rPr lang="fr-FR" sz="2000" dirty="0">
                <a:solidFill>
                  <a:prstClr val="black"/>
                </a:solidFill>
                <a:hlinkClick r:id="rId3"/>
              </a:rPr>
              <a:t>http://eclass.uoa.gr/courses/ARCH100</a:t>
            </a:r>
            <a:r>
              <a:rPr lang="el-GR" sz="2000" dirty="0">
                <a:solidFill>
                  <a:srgbClr val="92D05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3253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Αναφοράς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lang="el-GR" sz="2000" dirty="0" err="1"/>
              <a:t>Copyright</a:t>
            </a:r>
            <a:r>
              <a:rPr lang="el-GR" sz="2000" dirty="0"/>
              <a:t> </a:t>
            </a:r>
            <a:r>
              <a:rPr lang="el-GR" sz="2000" dirty="0" err="1"/>
              <a:t>Εθνικόν</a:t>
            </a:r>
            <a:r>
              <a:rPr lang="el-GR" sz="2000" dirty="0"/>
              <a:t> και </a:t>
            </a:r>
            <a:r>
              <a:rPr lang="el-GR" sz="2000" dirty="0" err="1"/>
              <a:t>Καποδιστριακόν</a:t>
            </a:r>
            <a:r>
              <a:rPr lang="el-GR" sz="2000" dirty="0"/>
              <a:t> </a:t>
            </a:r>
            <a:r>
              <a:rPr lang="el-GR" sz="2000" dirty="0" err="1"/>
              <a:t>Πανεπιστήμιον</a:t>
            </a:r>
            <a:r>
              <a:rPr lang="el-GR" sz="2000" dirty="0"/>
              <a:t> Αθηνών 2014. Κώστας </a:t>
            </a:r>
            <a:r>
              <a:rPr lang="el-GR" sz="2000" dirty="0" err="1"/>
              <a:t>Γαγανάκης</a:t>
            </a:r>
            <a:r>
              <a:rPr lang="el-GR" sz="2000" dirty="0"/>
              <a:t>. </a:t>
            </a:r>
            <a:r>
              <a:rPr lang="el-GR" sz="2000" dirty="0" smtClean="0"/>
              <a:t>«Μάθημα: II19 </a:t>
            </a:r>
            <a:r>
              <a:rPr lang="el-GR" sz="2000" dirty="0"/>
              <a:t>Νεότερη Ευρωπαϊκή Ιστορία Β΄. </a:t>
            </a:r>
            <a:r>
              <a:rPr lang="el-GR" sz="2000" dirty="0" smtClean="0"/>
              <a:t>Ενότητα: </a:t>
            </a:r>
            <a:r>
              <a:rPr lang="el-GR" sz="2000" dirty="0"/>
              <a:t>Εξουσία και συμβολικές νομιμοποιήσεις της: Το παλαιό καθεστώς και η Γαλλική Δημοκρατία». </a:t>
            </a:r>
            <a:r>
              <a:rPr lang="el-GR" sz="2000" dirty="0"/>
              <a:t>Έκδοση: 1.0. Αθήνα 2014. Διαθέσιμο από τη δικτυακή διεύθυνση: </a:t>
            </a:r>
            <a:r>
              <a:rPr lang="fr-FR" sz="2000" dirty="0">
                <a:solidFill>
                  <a:prstClr val="black"/>
                </a:solidFill>
                <a:hlinkClick r:id="rId3"/>
              </a:rPr>
              <a:t>http://opencourses.uoa.gr/courses/ARCH7</a:t>
            </a:r>
            <a:endParaRPr lang="el-GR" sz="2000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406160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Αδειοδότησης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764704"/>
            <a:ext cx="8928992" cy="14401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</a:t>
            </a:r>
            <a:r>
              <a:rPr lang="el-GR" sz="2000" dirty="0" err="1"/>
              <a:t>κ.λ.π</a:t>
            </a:r>
            <a:r>
              <a:rPr lang="el-GR" sz="2000" dirty="0"/>
              <a:t>.,  τα οποία εμπεριέχονται σε αυτό και τα οποία αναφέρονται μαζί με τους όρους χρήσης τους στο «Σημείωμα Χρήσης Έργων Τρίτων</a:t>
            </a:r>
            <a:r>
              <a:rPr lang="el-GR" sz="2000" dirty="0" smtClean="0"/>
              <a:t>».                     </a:t>
            </a:r>
          </a:p>
          <a:p>
            <a:pPr marL="0" indent="0">
              <a:buNone/>
            </a:pPr>
            <a:endParaRPr lang="el-GR" sz="2000" dirty="0"/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670" y="2420888"/>
            <a:ext cx="16486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7504" y="2924944"/>
            <a:ext cx="9036496" cy="345638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l-GR" dirty="0">
                <a:solidFill>
                  <a:prstClr val="black"/>
                </a:solidFill>
              </a:rPr>
              <a:t>[1] http://creativecommons.org/licenses/by-nc-sa/4.0/ </a:t>
            </a:r>
            <a:endParaRPr lang="en-US" dirty="0" smtClean="0">
              <a:solidFill>
                <a:prstClr val="black"/>
              </a:solidFill>
            </a:endParaRPr>
          </a:p>
          <a:p>
            <a:endParaRPr lang="el-GR" dirty="0">
              <a:solidFill>
                <a:prstClr val="black"/>
              </a:solidFill>
            </a:endParaRPr>
          </a:p>
          <a:p>
            <a:r>
              <a:rPr lang="el-GR" dirty="0">
                <a:solidFill>
                  <a:prstClr val="black"/>
                </a:solidFill>
              </a:rPr>
              <a:t>Ως </a:t>
            </a:r>
            <a:r>
              <a:rPr lang="el-GR" b="1" dirty="0">
                <a:solidFill>
                  <a:prstClr val="black"/>
                </a:solidFill>
              </a:rPr>
              <a:t>Μη Εμπορική</a:t>
            </a:r>
            <a:r>
              <a:rPr lang="el-GR" dirty="0">
                <a:solidFill>
                  <a:prstClr val="black"/>
                </a:solidFill>
              </a:rPr>
              <a:t> ορίζεται η χρήση: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</a:rPr>
              <a:t>που δεν περιλαμβάνει άμεσο ή έμμεσο οικονομικό όφελος από την χρήση του έργου, για το διανομέα του έργου και </a:t>
            </a:r>
            <a:r>
              <a:rPr lang="el-GR" dirty="0" err="1">
                <a:solidFill>
                  <a:prstClr val="black"/>
                </a:solidFill>
              </a:rPr>
              <a:t>αδειοδόχο</a:t>
            </a:r>
            <a:endParaRPr lang="el-GR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</a:rPr>
              <a:t>που</a:t>
            </a:r>
            <a:r>
              <a:rPr lang="en-GB" dirty="0">
                <a:solidFill>
                  <a:prstClr val="black"/>
                </a:solidFill>
              </a:rPr>
              <a:t> </a:t>
            </a:r>
            <a:r>
              <a:rPr lang="el-GR" dirty="0">
                <a:solidFill>
                  <a:prstClr val="black"/>
                </a:solidFill>
              </a:rPr>
              <a:t>δεν περιλαμβάνει οικονομική συναλλαγή ως προϋπόθεση για τη χρήση ή πρόσβαση στο έργο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</a:rPr>
              <a:t>που</a:t>
            </a:r>
            <a:r>
              <a:rPr lang="en-GB" dirty="0">
                <a:solidFill>
                  <a:prstClr val="black"/>
                </a:solidFill>
              </a:rPr>
              <a:t> </a:t>
            </a:r>
            <a:r>
              <a:rPr lang="el-GR" dirty="0">
                <a:solidFill>
                  <a:prstClr val="black"/>
                </a:solidFill>
              </a:rPr>
              <a:t>δεν προσπορίζει στο διανομέα του έργου και</a:t>
            </a:r>
            <a:r>
              <a:rPr lang="en-GB" dirty="0">
                <a:solidFill>
                  <a:prstClr val="black"/>
                </a:solidFill>
              </a:rPr>
              <a:t> </a:t>
            </a:r>
            <a:r>
              <a:rPr lang="el-GR" dirty="0" err="1">
                <a:solidFill>
                  <a:prstClr val="black"/>
                </a:solidFill>
              </a:rPr>
              <a:t>αδειοδόχο</a:t>
            </a:r>
            <a:r>
              <a:rPr lang="en-GB" dirty="0">
                <a:solidFill>
                  <a:prstClr val="black"/>
                </a:solidFill>
              </a:rPr>
              <a:t> </a:t>
            </a:r>
            <a:r>
              <a:rPr lang="el-GR" dirty="0">
                <a:solidFill>
                  <a:prstClr val="black"/>
                </a:solidFill>
              </a:rPr>
              <a:t>έμμεσο οικονομικό όφελος (π.χ. διαφημίσεις) από την προβολή του έργου σε διαδικτυακό </a:t>
            </a:r>
            <a:r>
              <a:rPr lang="el-GR" dirty="0" smtClean="0">
                <a:solidFill>
                  <a:prstClr val="black"/>
                </a:solidFill>
              </a:rPr>
              <a:t>τόπο</a:t>
            </a:r>
            <a:endParaRPr lang="en-US" dirty="0" smtClean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dirty="0">
              <a:solidFill>
                <a:prstClr val="black"/>
              </a:solidFill>
            </a:endParaRPr>
          </a:p>
          <a:p>
            <a:r>
              <a:rPr lang="el-GR" dirty="0" smtClean="0">
                <a:solidFill>
                  <a:prstClr val="black"/>
                </a:solidFill>
              </a:rPr>
              <a:t>Ο </a:t>
            </a:r>
            <a:r>
              <a:rPr lang="el-GR" dirty="0">
                <a:solidFill>
                  <a:prstClr val="black"/>
                </a:solidFill>
              </a:rPr>
              <a:t>δικαιούχος μπορεί να παρέχει στον </a:t>
            </a:r>
            <a:r>
              <a:rPr lang="el-GR" dirty="0" err="1">
                <a:solidFill>
                  <a:prstClr val="black"/>
                </a:solidFill>
              </a:rPr>
              <a:t>αδειοδόχο</a:t>
            </a:r>
            <a:r>
              <a:rPr lang="el-GR" dirty="0">
                <a:solidFill>
                  <a:prstClr val="black"/>
                </a:solidFill>
              </a:rPr>
              <a:t> ξεχωριστή άδεια να χρησιμοποιεί το έργο για εμπορική χρήση, εφόσον αυτό του ζητηθεί</a:t>
            </a:r>
            <a:r>
              <a:rPr lang="el-GR" dirty="0" smtClean="0">
                <a:solidFill>
                  <a:prstClr val="black"/>
                </a:solidFill>
              </a:rPr>
              <a:t>.</a:t>
            </a:r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94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Διατήρηση </a:t>
            </a:r>
            <a:r>
              <a:rPr lang="el-GR" dirty="0" smtClean="0"/>
              <a:t>Σημειωμάτων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η </a:t>
            </a:r>
            <a:r>
              <a:rPr lang="en-US" sz="2000" dirty="0" err="1"/>
              <a:t>δήλωση</a:t>
            </a:r>
            <a:r>
              <a:rPr lang="en-US" sz="2000" dirty="0"/>
              <a:t> </a:t>
            </a:r>
            <a:r>
              <a:rPr lang="el-GR" sz="2000" dirty="0" err="1"/>
              <a:t>Δ</a:t>
            </a:r>
            <a:r>
              <a:rPr lang="en-US" sz="2000" dirty="0" smtClean="0"/>
              <a:t>ια</a:t>
            </a:r>
            <a:r>
              <a:rPr lang="en-US" sz="2000" dirty="0" err="1" smtClean="0"/>
              <a:t>τήρησης</a:t>
            </a:r>
            <a:r>
              <a:rPr lang="en-US" sz="2000" dirty="0" smtClean="0"/>
              <a:t>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</a:t>
            </a:r>
            <a:r>
              <a:rPr lang="el-GR" sz="2400" dirty="0" err="1"/>
              <a:t>υπερσυνδέσμους</a:t>
            </a:r>
            <a:r>
              <a:rPr lang="el-GR" sz="2400" dirty="0"/>
              <a:t>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16533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r>
              <a:rPr lang="en-US" dirty="0" smtClean="0"/>
              <a:t> (</a:t>
            </a:r>
            <a:r>
              <a:rPr lang="en-US" dirty="0" smtClean="0"/>
              <a:t>1/5)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268760"/>
            <a:ext cx="8856984" cy="48965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Έργο αυτό κάνει χρήση των ακόλουθων έργων:</a:t>
            </a:r>
          </a:p>
          <a:p>
            <a:pPr marL="0" indent="0">
              <a:buNone/>
            </a:pPr>
            <a:r>
              <a:rPr lang="el-GR" sz="2000" b="1" dirty="0" smtClean="0"/>
              <a:t>Εικόνες/Σχήματα/Διαγράμματα</a:t>
            </a:r>
            <a:r>
              <a:rPr lang="en-US" sz="2000" b="1" dirty="0" smtClean="0"/>
              <a:t>/</a:t>
            </a:r>
            <a:r>
              <a:rPr lang="el-GR" sz="2000" b="1" dirty="0" smtClean="0"/>
              <a:t>Φωτογραφίες</a:t>
            </a:r>
          </a:p>
          <a:p>
            <a:pPr marL="0" indent="0">
              <a:buNone/>
            </a:pPr>
            <a:r>
              <a:rPr lang="el-GR" sz="2000" b="1" dirty="0" smtClean="0"/>
              <a:t>Εικόνα 1: </a:t>
            </a:r>
            <a:r>
              <a:rPr lang="en-US" sz="2000" dirty="0" smtClean="0"/>
              <a:t>Copyrighted</a:t>
            </a:r>
            <a:r>
              <a:rPr lang="en-US" sz="2000" b="1" dirty="0" smtClean="0"/>
              <a:t> </a:t>
            </a:r>
          </a:p>
          <a:p>
            <a:pPr marL="0" indent="0">
              <a:buNone/>
            </a:pPr>
            <a:r>
              <a:rPr lang="el-GR" sz="2000" b="1" dirty="0" smtClean="0"/>
              <a:t>Εικόνα </a:t>
            </a:r>
            <a:r>
              <a:rPr lang="el-GR" sz="2000" b="1" dirty="0" smtClean="0"/>
              <a:t>2:</a:t>
            </a:r>
            <a:r>
              <a:rPr lang="el-GR" sz="2000" dirty="0" smtClean="0"/>
              <a:t> </a:t>
            </a:r>
            <a:r>
              <a:rPr lang="en-US" sz="2000" i="1" dirty="0" smtClean="0"/>
              <a:t>Portrait </a:t>
            </a:r>
            <a:r>
              <a:rPr lang="en-US" sz="2000" i="1" dirty="0"/>
              <a:t>of </a:t>
            </a:r>
            <a:r>
              <a:rPr lang="en-US" sz="2000" i="1" dirty="0">
                <a:hlinkClick r:id="rId3" tooltip="Francis I of France"/>
              </a:rPr>
              <a:t>Francis I</a:t>
            </a:r>
            <a:r>
              <a:rPr lang="en-US" sz="2000" i="1" dirty="0"/>
              <a:t>.</a:t>
            </a:r>
            <a:r>
              <a:rPr lang="en-US" sz="2000" dirty="0"/>
              <a:t> Oil on canvas by </a:t>
            </a:r>
            <a:r>
              <a:rPr lang="en-US" sz="2000" dirty="0">
                <a:hlinkClick r:id="rId4" tooltip="Jean Clouet"/>
              </a:rPr>
              <a:t>Jean </a:t>
            </a:r>
            <a:r>
              <a:rPr lang="en-US" sz="2000" dirty="0" err="1">
                <a:hlinkClick r:id="rId4" tooltip="Jean Clouet"/>
              </a:rPr>
              <a:t>Clouet</a:t>
            </a:r>
            <a:r>
              <a:rPr lang="en-US" sz="2000" dirty="0"/>
              <a:t>, c. 1525</a:t>
            </a:r>
            <a:r>
              <a:rPr lang="en-US" sz="2000" dirty="0" smtClean="0"/>
              <a:t>. Public domain.</a:t>
            </a:r>
            <a:r>
              <a:rPr lang="el-GR" sz="2000" dirty="0" smtClean="0"/>
              <a:t> </a:t>
            </a:r>
            <a:r>
              <a:rPr lang="fr-FR" sz="2000" dirty="0" smtClean="0">
                <a:solidFill>
                  <a:srgbClr val="FF0000"/>
                </a:solidFill>
                <a:hlinkClick r:id="rId5"/>
              </a:rPr>
              <a:t>http</a:t>
            </a:r>
            <a:r>
              <a:rPr lang="fr-FR" sz="2000" dirty="0">
                <a:solidFill>
                  <a:srgbClr val="FF0000"/>
                </a:solidFill>
                <a:hlinkClick r:id="rId5"/>
              </a:rPr>
              <a:t>://</a:t>
            </a:r>
            <a:r>
              <a:rPr lang="fr-FR" sz="2000" dirty="0" smtClean="0">
                <a:solidFill>
                  <a:srgbClr val="FF0000"/>
                </a:solidFill>
                <a:hlinkClick r:id="rId5"/>
              </a:rPr>
              <a:t>en.wikipedia.org/wiki/Portal:Italian_Wars/Selected_picture/7</a:t>
            </a:r>
            <a:endParaRPr lang="el-GR" sz="2000" dirty="0"/>
          </a:p>
          <a:p>
            <a:pPr marL="0" indent="0">
              <a:buNone/>
            </a:pPr>
            <a:r>
              <a:rPr lang="el-GR" sz="2000" b="1" dirty="0"/>
              <a:t>Εικόνα </a:t>
            </a:r>
            <a:r>
              <a:rPr lang="el-GR" sz="2000" b="1" dirty="0" smtClean="0"/>
              <a:t>3: </a:t>
            </a:r>
            <a:r>
              <a:rPr lang="fr-FR" sz="2000" dirty="0" smtClean="0"/>
              <a:t>Jean </a:t>
            </a:r>
            <a:r>
              <a:rPr lang="fr-FR" sz="2000" dirty="0"/>
              <a:t>Marot, Le Voyage de Gênes (Voyage to </a:t>
            </a:r>
            <a:r>
              <a:rPr lang="fr-FR" sz="2000" dirty="0" err="1"/>
              <a:t>Genoa</a:t>
            </a:r>
            <a:r>
              <a:rPr lang="fr-FR" sz="2000" dirty="0"/>
              <a:t>), Tours, </a:t>
            </a:r>
            <a:r>
              <a:rPr lang="fr-FR" sz="2000" dirty="0" err="1"/>
              <a:t>around</a:t>
            </a:r>
            <a:r>
              <a:rPr lang="fr-FR" sz="2000" dirty="0"/>
              <a:t> 1508, </a:t>
            </a:r>
            <a:r>
              <a:rPr lang="fr-FR" sz="2000" dirty="0" err="1"/>
              <a:t>Manuscripts</a:t>
            </a:r>
            <a:r>
              <a:rPr lang="fr-FR" sz="2000" dirty="0"/>
              <a:t> </a:t>
            </a:r>
            <a:r>
              <a:rPr lang="fr-FR" sz="2000" dirty="0" err="1"/>
              <a:t>Department</a:t>
            </a:r>
            <a:r>
              <a:rPr lang="fr-FR" sz="2000" dirty="0"/>
              <a:t>, Western Section, Fr. 5091, </a:t>
            </a:r>
            <a:r>
              <a:rPr lang="fr-FR" sz="2000" dirty="0" smtClean="0"/>
              <a:t>Parchment. </a:t>
            </a:r>
            <a:r>
              <a:rPr lang="en-US" sz="2000" dirty="0"/>
              <a:t>Public domain.</a:t>
            </a:r>
            <a:r>
              <a:rPr lang="el-GR" sz="2000" dirty="0"/>
              <a:t> </a:t>
            </a:r>
            <a:r>
              <a:rPr lang="fr-FR" sz="2000" dirty="0" smtClean="0">
                <a:solidFill>
                  <a:srgbClr val="FF0000"/>
                </a:solidFill>
                <a:hlinkClick r:id="rId6"/>
              </a:rPr>
              <a:t>http</a:t>
            </a:r>
            <a:r>
              <a:rPr lang="fr-FR" sz="2000" dirty="0">
                <a:solidFill>
                  <a:srgbClr val="FF0000"/>
                </a:solidFill>
                <a:hlinkClick r:id="rId6"/>
              </a:rPr>
              <a:t>://</a:t>
            </a:r>
            <a:r>
              <a:rPr lang="fr-FR" sz="2000" dirty="0" smtClean="0">
                <a:solidFill>
                  <a:srgbClr val="FF0000"/>
                </a:solidFill>
                <a:hlinkClick r:id="rId6"/>
              </a:rPr>
              <a:t>commons.wikimedia.org/wiki/File:Bnf059.jpg</a:t>
            </a:r>
            <a:endParaRPr lang="el-GR" sz="2000" dirty="0"/>
          </a:p>
          <a:p>
            <a:pPr marL="0" indent="0">
              <a:buNone/>
            </a:pPr>
            <a:r>
              <a:rPr lang="el-GR" sz="2000" b="1" dirty="0"/>
              <a:t>Εικόνα </a:t>
            </a:r>
            <a:r>
              <a:rPr lang="el-GR" sz="2000" b="1" dirty="0" smtClean="0"/>
              <a:t>4:</a:t>
            </a:r>
            <a:r>
              <a:rPr lang="el-GR" sz="2000" dirty="0" smtClean="0"/>
              <a:t> </a:t>
            </a:r>
            <a:r>
              <a:rPr lang="en-US" sz="2000" dirty="0"/>
              <a:t>Copyrighted</a:t>
            </a:r>
            <a:r>
              <a:rPr lang="en-US" sz="2000" b="1" dirty="0"/>
              <a:t> </a:t>
            </a:r>
            <a:endParaRPr lang="en-US" sz="2000" b="1" dirty="0" smtClean="0"/>
          </a:p>
          <a:p>
            <a:pPr marL="0" indent="0">
              <a:buNone/>
            </a:pPr>
            <a:r>
              <a:rPr lang="el-GR" sz="2000" b="1" dirty="0"/>
              <a:t>Εικόνα </a:t>
            </a:r>
            <a:r>
              <a:rPr lang="en-US" sz="2000" b="1" dirty="0"/>
              <a:t>5</a:t>
            </a:r>
            <a:r>
              <a:rPr lang="el-GR" sz="2000" b="1" dirty="0"/>
              <a:t>: </a:t>
            </a:r>
            <a:r>
              <a:rPr lang="en-US" sz="2000" dirty="0"/>
              <a:t>Copyrighted</a:t>
            </a:r>
            <a:r>
              <a:rPr lang="en-US" sz="2000" b="1" dirty="0"/>
              <a:t> </a:t>
            </a:r>
            <a:endParaRPr lang="el-GR" sz="2000" dirty="0"/>
          </a:p>
          <a:p>
            <a:pPr marL="0" indent="0">
              <a:buNone/>
            </a:pPr>
            <a:r>
              <a:rPr lang="el-GR" sz="2000" b="1" dirty="0"/>
              <a:t>Εικόνα </a:t>
            </a:r>
            <a:r>
              <a:rPr lang="en-US" sz="2000" b="1" dirty="0"/>
              <a:t>6</a:t>
            </a:r>
            <a:r>
              <a:rPr lang="el-GR" sz="2000" b="1" dirty="0"/>
              <a:t>: </a:t>
            </a:r>
            <a:r>
              <a:rPr lang="fr-FR" sz="2000" dirty="0">
                <a:hlinkClick r:id="rId7" tooltip="Maximilian I, Holy Roman Emperor"/>
              </a:rPr>
              <a:t>Maximilian I, Holy Roman </a:t>
            </a:r>
            <a:r>
              <a:rPr lang="fr-FR" sz="2000" dirty="0" err="1">
                <a:hlinkClick r:id="rId7" tooltip="Maximilian I, Holy Roman Emperor"/>
              </a:rPr>
              <a:t>Emperor</a:t>
            </a:r>
            <a:r>
              <a:rPr lang="fr-FR" sz="2000" dirty="0"/>
              <a:t>. </a:t>
            </a:r>
            <a:r>
              <a:rPr lang="en-US" sz="2000" dirty="0"/>
              <a:t>Public domain.</a:t>
            </a:r>
            <a:r>
              <a:rPr lang="el-GR" sz="2000" dirty="0"/>
              <a:t> </a:t>
            </a:r>
            <a:r>
              <a:rPr lang="fr-FR" sz="2000" dirty="0">
                <a:solidFill>
                  <a:srgbClr val="FF0000"/>
                </a:solidFill>
                <a:hlinkClick r:id="rId8"/>
              </a:rPr>
              <a:t>http://en.wikipedia.org/wiki/Imperial_election</a:t>
            </a:r>
            <a:endParaRPr lang="el-GR" sz="2000" dirty="0"/>
          </a:p>
          <a:p>
            <a:pPr marL="0" indent="0">
              <a:buNone/>
            </a:pP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412867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r>
              <a:rPr lang="en-US" dirty="0" smtClean="0"/>
              <a:t> (</a:t>
            </a:r>
            <a:r>
              <a:rPr lang="en-US" dirty="0" smtClean="0"/>
              <a:t>2/5)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268760"/>
            <a:ext cx="8856984" cy="49685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b="1" dirty="0" smtClean="0"/>
              <a:t>Εικόνα </a:t>
            </a:r>
            <a:r>
              <a:rPr lang="en-US" sz="2000" b="1" dirty="0"/>
              <a:t>7</a:t>
            </a:r>
            <a:r>
              <a:rPr lang="el-GR" sz="2000" b="1" dirty="0" smtClean="0"/>
              <a:t>:</a:t>
            </a:r>
            <a:r>
              <a:rPr lang="el-GR" sz="2000" dirty="0" smtClean="0"/>
              <a:t> </a:t>
            </a:r>
            <a:r>
              <a:rPr lang="fr-FR" sz="2000" dirty="0" err="1" smtClean="0"/>
              <a:t>Emperor</a:t>
            </a:r>
            <a:r>
              <a:rPr lang="fr-FR" sz="2000" dirty="0" smtClean="0"/>
              <a:t> </a:t>
            </a:r>
            <a:r>
              <a:rPr lang="fr-FR" sz="2000" dirty="0"/>
              <a:t>Karl </a:t>
            </a:r>
            <a:r>
              <a:rPr lang="fr-FR" sz="2000" dirty="0" smtClean="0"/>
              <a:t>V. </a:t>
            </a:r>
            <a:r>
              <a:rPr lang="en-US" sz="2000" dirty="0"/>
              <a:t>Public domain.</a:t>
            </a:r>
            <a:r>
              <a:rPr lang="el-GR" sz="2000" dirty="0"/>
              <a:t> </a:t>
            </a:r>
            <a:r>
              <a:rPr lang="fr-FR" sz="2000" dirty="0" smtClean="0">
                <a:solidFill>
                  <a:srgbClr val="FF0000"/>
                </a:solidFill>
                <a:hlinkClick r:id="rId3"/>
              </a:rPr>
              <a:t>http</a:t>
            </a:r>
            <a:r>
              <a:rPr lang="fr-FR" sz="2000" dirty="0">
                <a:solidFill>
                  <a:srgbClr val="FF0000"/>
                </a:solidFill>
                <a:hlinkClick r:id="rId3"/>
              </a:rPr>
              <a:t>://</a:t>
            </a:r>
            <a:r>
              <a:rPr lang="fr-FR" sz="2000" dirty="0" smtClean="0">
                <a:solidFill>
                  <a:srgbClr val="FF0000"/>
                </a:solidFill>
                <a:hlinkClick r:id="rId3"/>
              </a:rPr>
              <a:t>www.gettyimages.com/detail/illustration/emperor-karl-v-stock-graphic/107877532</a:t>
            </a:r>
            <a:endParaRPr lang="el-GR" sz="2000" dirty="0"/>
          </a:p>
          <a:p>
            <a:pPr marL="0" indent="0">
              <a:buNone/>
            </a:pPr>
            <a:r>
              <a:rPr lang="el-GR" sz="2000" b="1" dirty="0"/>
              <a:t>Εικόνα </a:t>
            </a:r>
            <a:r>
              <a:rPr lang="en-US" sz="2000" b="1" dirty="0"/>
              <a:t>8</a:t>
            </a:r>
            <a:r>
              <a:rPr lang="el-GR" sz="2000" b="1" dirty="0" smtClean="0"/>
              <a:t>:</a:t>
            </a:r>
            <a:r>
              <a:rPr lang="el-GR" sz="2000" dirty="0" smtClean="0"/>
              <a:t> </a:t>
            </a:r>
            <a:r>
              <a:rPr lang="en-US" sz="2000" dirty="0" smtClean="0"/>
              <a:t>Alonso </a:t>
            </a:r>
            <a:r>
              <a:rPr lang="en-US" sz="2000" dirty="0"/>
              <a:t>Sánchez </a:t>
            </a:r>
            <a:r>
              <a:rPr lang="en-US" sz="2000" dirty="0" err="1"/>
              <a:t>Coello</a:t>
            </a:r>
            <a:r>
              <a:rPr lang="en-US" sz="2000" dirty="0"/>
              <a:t> (1532-1588</a:t>
            </a:r>
            <a:r>
              <a:rPr lang="en-US" sz="2000" dirty="0"/>
              <a:t>). Public domain.</a:t>
            </a:r>
            <a:r>
              <a:rPr lang="el-GR" sz="2000" dirty="0"/>
              <a:t> </a:t>
            </a:r>
            <a:r>
              <a:rPr lang="en-US" sz="2000" dirty="0" smtClean="0">
                <a:solidFill>
                  <a:srgbClr val="FF0000"/>
                </a:solidFill>
                <a:hlinkClick r:id="rId4"/>
              </a:rPr>
              <a:t>http</a:t>
            </a:r>
            <a:r>
              <a:rPr lang="en-US" sz="2000" dirty="0">
                <a:solidFill>
                  <a:srgbClr val="FF0000"/>
                </a:solidFill>
                <a:hlinkClick r:id="rId4"/>
              </a:rPr>
              <a:t>://commons.wikimedia.org/wiki/File:Alonso_Sánchez_Coello_-_Philip_II_Holding_a_Rosary_-_</a:t>
            </a:r>
            <a:r>
              <a:rPr lang="en-US" sz="2000" dirty="0" smtClean="0">
                <a:solidFill>
                  <a:srgbClr val="FF0000"/>
                </a:solidFill>
                <a:hlinkClick r:id="rId4"/>
              </a:rPr>
              <a:t>WGA20721.jpg</a:t>
            </a:r>
            <a:endParaRPr lang="en-US" sz="20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l-GR" sz="2000" b="1" dirty="0"/>
              <a:t>Εικόνα </a:t>
            </a:r>
            <a:r>
              <a:rPr lang="en-US" sz="2000" b="1" dirty="0"/>
              <a:t>9</a:t>
            </a:r>
            <a:r>
              <a:rPr lang="el-GR" sz="2000" b="1" dirty="0"/>
              <a:t>:</a:t>
            </a:r>
            <a:r>
              <a:rPr lang="el-GR" sz="2000" dirty="0"/>
              <a:t> </a:t>
            </a:r>
            <a:r>
              <a:rPr lang="en-US" sz="2000" dirty="0" err="1"/>
              <a:t>Frans</a:t>
            </a:r>
            <a:r>
              <a:rPr lang="en-US" sz="2000" dirty="0"/>
              <a:t> </a:t>
            </a:r>
            <a:r>
              <a:rPr lang="en-US" sz="2000" dirty="0" err="1"/>
              <a:t>Francken</a:t>
            </a:r>
            <a:r>
              <a:rPr lang="en-US" sz="2000" dirty="0"/>
              <a:t> (II) (1581-1642). Public domain.</a:t>
            </a:r>
            <a:r>
              <a:rPr lang="el-GR" sz="2000" dirty="0"/>
              <a:t> </a:t>
            </a:r>
            <a:r>
              <a:rPr lang="en-US" sz="2000" dirty="0">
                <a:solidFill>
                  <a:srgbClr val="FF0000"/>
                </a:solidFill>
                <a:hlinkClick r:id="rId5"/>
              </a:rPr>
              <a:t>http://commons.wikimedia.org/wiki/File:Francken_II,_Frans_-_Allegory_on_the_Abdication_of_Emperor_Charles_V_in_Brussels,_25_October_1555,_-_c._1620.jpg</a:t>
            </a:r>
            <a:endParaRPr lang="el-GR" sz="2000" dirty="0"/>
          </a:p>
          <a:p>
            <a:pPr marL="0" indent="0">
              <a:buNone/>
            </a:pPr>
            <a:r>
              <a:rPr lang="el-GR" sz="2000" b="1" dirty="0"/>
              <a:t>Εικόνα </a:t>
            </a:r>
            <a:r>
              <a:rPr lang="en-US" sz="2000" b="1" dirty="0"/>
              <a:t>10</a:t>
            </a:r>
            <a:r>
              <a:rPr lang="el-GR" sz="2000" b="1" dirty="0"/>
              <a:t>: </a:t>
            </a:r>
            <a:r>
              <a:rPr lang="en-US" sz="2000" dirty="0"/>
              <a:t>Copyrighted</a:t>
            </a:r>
            <a:r>
              <a:rPr lang="en-US" sz="2000" b="1" dirty="0"/>
              <a:t> </a:t>
            </a:r>
            <a:endParaRPr lang="el-GR" sz="2000" dirty="0"/>
          </a:p>
          <a:p>
            <a:pPr marL="0" indent="0">
              <a:buNone/>
            </a:pPr>
            <a:r>
              <a:rPr lang="el-GR" sz="2000" b="1" dirty="0"/>
              <a:t>Εικόνα </a:t>
            </a:r>
            <a:r>
              <a:rPr lang="en-US" sz="2000" b="1" dirty="0"/>
              <a:t>11</a:t>
            </a:r>
            <a:r>
              <a:rPr lang="el-GR" sz="2000" b="1" dirty="0"/>
              <a:t>: </a:t>
            </a:r>
            <a:r>
              <a:rPr lang="en-US" sz="2000" dirty="0"/>
              <a:t>Copyrighted</a:t>
            </a:r>
            <a:r>
              <a:rPr lang="en-US" sz="2000" b="1" dirty="0"/>
              <a:t> </a:t>
            </a:r>
            <a:endParaRPr lang="el-GR" sz="2000" dirty="0"/>
          </a:p>
          <a:p>
            <a:pPr marL="0" indent="0">
              <a:buNone/>
            </a:pPr>
            <a:r>
              <a:rPr lang="el-GR" sz="2000" b="1" dirty="0"/>
              <a:t>Εικόνα </a:t>
            </a:r>
            <a:r>
              <a:rPr lang="en-US" sz="2000" b="1" dirty="0"/>
              <a:t>12</a:t>
            </a:r>
            <a:r>
              <a:rPr lang="el-GR" sz="2000" b="1" dirty="0"/>
              <a:t>: </a:t>
            </a:r>
            <a:r>
              <a:rPr lang="en-US" sz="2000" dirty="0"/>
              <a:t>Copyrighted</a:t>
            </a:r>
            <a:r>
              <a:rPr lang="en-US" sz="2000" b="1" dirty="0"/>
              <a:t> </a:t>
            </a:r>
            <a:endParaRPr lang="el-GR" sz="2000" dirty="0"/>
          </a:p>
          <a:p>
            <a:pPr marL="0" indent="0">
              <a:buNone/>
            </a:pP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84640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r>
              <a:rPr lang="en-US" dirty="0" smtClean="0"/>
              <a:t> </a:t>
            </a:r>
            <a:r>
              <a:rPr lang="en-US" dirty="0" smtClean="0"/>
              <a:t>(3/5)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268760"/>
            <a:ext cx="885698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b="1" dirty="0" smtClean="0"/>
              <a:t>Εικόνα 1</a:t>
            </a:r>
            <a:r>
              <a:rPr lang="en-US" sz="2000" b="1" dirty="0" smtClean="0"/>
              <a:t>3</a:t>
            </a:r>
            <a:r>
              <a:rPr lang="el-GR" sz="2000" b="1" dirty="0" smtClean="0"/>
              <a:t>:</a:t>
            </a:r>
            <a:r>
              <a:rPr lang="el-GR" sz="2000" dirty="0" smtClean="0"/>
              <a:t> </a:t>
            </a:r>
            <a:r>
              <a:rPr lang="en-US" sz="2000" dirty="0"/>
              <a:t>Copyrighted</a:t>
            </a:r>
            <a:r>
              <a:rPr lang="en-US" sz="2000" b="1" dirty="0"/>
              <a:t> </a:t>
            </a:r>
            <a:endParaRPr lang="el-GR" sz="2000" dirty="0" smtClean="0"/>
          </a:p>
          <a:p>
            <a:pPr marL="0" indent="0">
              <a:buNone/>
            </a:pPr>
            <a:r>
              <a:rPr lang="el-GR" sz="2000" b="1" dirty="0"/>
              <a:t>Εικόνα </a:t>
            </a:r>
            <a:r>
              <a:rPr lang="en-US" sz="2000" b="1" dirty="0" smtClean="0"/>
              <a:t>14</a:t>
            </a:r>
            <a:r>
              <a:rPr lang="el-GR" sz="2000" b="1" dirty="0" smtClean="0"/>
              <a:t>: </a:t>
            </a:r>
            <a:r>
              <a:rPr lang="en-US" sz="2000" dirty="0"/>
              <a:t>Copyrighted</a:t>
            </a:r>
            <a:r>
              <a:rPr lang="en-US" sz="2000" b="1" dirty="0"/>
              <a:t> </a:t>
            </a:r>
            <a:endParaRPr lang="el-GR" sz="2000" dirty="0"/>
          </a:p>
          <a:p>
            <a:pPr marL="0" indent="0">
              <a:buNone/>
            </a:pPr>
            <a:r>
              <a:rPr lang="el-GR" sz="2000" b="1" dirty="0"/>
              <a:t>Εικόνα </a:t>
            </a:r>
            <a:r>
              <a:rPr lang="en-US" sz="2000" b="1" dirty="0" smtClean="0"/>
              <a:t>15</a:t>
            </a:r>
            <a:r>
              <a:rPr lang="el-GR" sz="2000" b="1" dirty="0" smtClean="0"/>
              <a:t>: </a:t>
            </a:r>
            <a:r>
              <a:rPr lang="en-US" sz="2000" dirty="0"/>
              <a:t>Copyrighted</a:t>
            </a:r>
            <a:r>
              <a:rPr lang="en-US" sz="2000" b="1" dirty="0"/>
              <a:t> </a:t>
            </a:r>
            <a:endParaRPr lang="el-GR" sz="2000" dirty="0"/>
          </a:p>
          <a:p>
            <a:pPr marL="0" indent="0">
              <a:buNone/>
            </a:pPr>
            <a:r>
              <a:rPr lang="el-GR" sz="2000" b="1" dirty="0"/>
              <a:t>Εικόνα </a:t>
            </a:r>
            <a:r>
              <a:rPr lang="en-US" sz="2000" b="1" dirty="0" smtClean="0"/>
              <a:t>16</a:t>
            </a:r>
            <a:r>
              <a:rPr lang="el-GR" sz="2000" b="1" dirty="0" smtClean="0"/>
              <a:t>: </a:t>
            </a:r>
            <a:r>
              <a:rPr lang="en-US" sz="2000" dirty="0" smtClean="0"/>
              <a:t>Copyrighted</a:t>
            </a:r>
          </a:p>
          <a:p>
            <a:pPr marL="0" indent="0">
              <a:buNone/>
            </a:pPr>
            <a:r>
              <a:rPr lang="el-GR" sz="2000" b="1" dirty="0"/>
              <a:t>Εικόνα </a:t>
            </a:r>
            <a:r>
              <a:rPr lang="en-US" sz="2000" b="1" dirty="0"/>
              <a:t>17</a:t>
            </a:r>
            <a:r>
              <a:rPr lang="el-GR" sz="2000" b="1" dirty="0"/>
              <a:t>: </a:t>
            </a:r>
            <a:r>
              <a:rPr lang="en-US" sz="2000" dirty="0"/>
              <a:t>John Michael Wright (1617-1694). Public domain.</a:t>
            </a:r>
            <a:r>
              <a:rPr lang="el-GR" sz="2000" dirty="0"/>
              <a:t> </a:t>
            </a:r>
            <a:r>
              <a:rPr lang="en-US" sz="2000" dirty="0">
                <a:solidFill>
                  <a:srgbClr val="FF0000"/>
                </a:solidFill>
                <a:hlinkClick r:id="rId3"/>
              </a:rPr>
              <a:t>http://commons.wikimedia.org/wiki/File:Charles_II_of_England.png</a:t>
            </a:r>
            <a:endParaRPr lang="el-GR" sz="2000" dirty="0"/>
          </a:p>
          <a:p>
            <a:pPr marL="0" indent="0">
              <a:buNone/>
            </a:pPr>
            <a:r>
              <a:rPr lang="el-GR" sz="2000" b="1" dirty="0"/>
              <a:t>Εικόνα </a:t>
            </a:r>
            <a:r>
              <a:rPr lang="en-US" sz="2000" b="1" dirty="0"/>
              <a:t>18</a:t>
            </a:r>
            <a:r>
              <a:rPr lang="el-GR" sz="2000" b="1" dirty="0"/>
              <a:t>: </a:t>
            </a:r>
            <a:r>
              <a:rPr lang="en-US" sz="2000" dirty="0"/>
              <a:t>Copyrighted</a:t>
            </a:r>
            <a:r>
              <a:rPr lang="en-US" sz="2000" b="1" dirty="0"/>
              <a:t> </a:t>
            </a:r>
            <a:endParaRPr lang="el-GR" sz="2000" dirty="0"/>
          </a:p>
          <a:p>
            <a:pPr marL="0" indent="0">
              <a:buNone/>
            </a:pPr>
            <a:r>
              <a:rPr lang="el-GR" sz="2000" b="1" dirty="0"/>
              <a:t>Εικόνα </a:t>
            </a:r>
            <a:r>
              <a:rPr lang="en-US" sz="2000" b="1" dirty="0"/>
              <a:t>19</a:t>
            </a:r>
            <a:r>
              <a:rPr lang="el-GR" sz="2000" b="1" dirty="0"/>
              <a:t>: </a:t>
            </a:r>
            <a:r>
              <a:rPr lang="en-US" sz="2000" dirty="0"/>
              <a:t>Copyrighted</a:t>
            </a:r>
            <a:r>
              <a:rPr lang="en-US" sz="2000" b="1" dirty="0"/>
              <a:t> </a:t>
            </a:r>
            <a:endParaRPr lang="el-GR" sz="2000" dirty="0"/>
          </a:p>
          <a:p>
            <a:pPr marL="0" indent="0">
              <a:buNone/>
            </a:pPr>
            <a:r>
              <a:rPr lang="el-GR" sz="2000" b="1" dirty="0"/>
              <a:t>Εικόνα </a:t>
            </a:r>
            <a:r>
              <a:rPr lang="en-US" sz="2000" b="1" dirty="0"/>
              <a:t>20</a:t>
            </a:r>
            <a:r>
              <a:rPr lang="el-GR" sz="2000" b="1" dirty="0"/>
              <a:t>: </a:t>
            </a:r>
            <a:r>
              <a:rPr lang="en-US" sz="2000" dirty="0"/>
              <a:t>Copyrighted</a:t>
            </a:r>
            <a:r>
              <a:rPr lang="en-US" sz="2000" b="1" dirty="0" smtClean="0"/>
              <a:t> </a:t>
            </a:r>
          </a:p>
          <a:p>
            <a:pPr marL="0" indent="0">
              <a:buNone/>
            </a:pPr>
            <a:r>
              <a:rPr lang="el-GR" sz="2000" b="1" dirty="0"/>
              <a:t>Εικόνα </a:t>
            </a:r>
            <a:r>
              <a:rPr lang="en-US" sz="2000" b="1" dirty="0"/>
              <a:t>21</a:t>
            </a:r>
            <a:r>
              <a:rPr lang="el-GR" sz="2000" b="1" dirty="0"/>
              <a:t>: </a:t>
            </a:r>
            <a:r>
              <a:rPr lang="en-US" sz="2000" dirty="0"/>
              <a:t>Copyrighted</a:t>
            </a:r>
            <a:r>
              <a:rPr lang="en-US" sz="2000" b="1" dirty="0"/>
              <a:t> </a:t>
            </a:r>
            <a:endParaRPr lang="el-GR" sz="2000" dirty="0"/>
          </a:p>
          <a:p>
            <a:pPr marL="0" indent="0">
              <a:buNone/>
            </a:pP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97676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r>
              <a:rPr lang="en-US" dirty="0" smtClean="0"/>
              <a:t> </a:t>
            </a:r>
            <a:r>
              <a:rPr lang="en-US" dirty="0" smtClean="0"/>
              <a:t>(4/5)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b="1" dirty="0"/>
              <a:t>Εικόνα </a:t>
            </a:r>
            <a:r>
              <a:rPr lang="en-US" sz="2000" b="1" dirty="0"/>
              <a:t>2</a:t>
            </a:r>
            <a:r>
              <a:rPr lang="el-GR" sz="2000" b="1" dirty="0"/>
              <a:t>2: </a:t>
            </a:r>
            <a:r>
              <a:rPr lang="en-US" sz="2000" dirty="0"/>
              <a:t>Illustration of the French Revolutionary. Copyrighted. </a:t>
            </a:r>
            <a:r>
              <a:rPr lang="en-US" sz="2000" dirty="0">
                <a:solidFill>
                  <a:srgbClr val="FF0000"/>
                </a:solidFill>
                <a:hlinkClick r:id="rId3"/>
              </a:rPr>
              <a:t>http://www.gettyimages.com/detail/news-photo/illustration-of-the-french-revolutionary-emblem-with-text-news-photo/50702805</a:t>
            </a:r>
            <a:endParaRPr lang="el-GR" sz="2000" dirty="0"/>
          </a:p>
          <a:p>
            <a:pPr marL="0" indent="0">
              <a:buNone/>
            </a:pPr>
            <a:r>
              <a:rPr lang="el-GR" sz="2000" b="1" dirty="0" smtClean="0"/>
              <a:t>Εικόνα </a:t>
            </a:r>
            <a:r>
              <a:rPr lang="en-US" sz="2000" b="1" dirty="0" smtClean="0"/>
              <a:t>2</a:t>
            </a:r>
            <a:r>
              <a:rPr lang="el-GR" sz="2000" b="1" dirty="0" smtClean="0"/>
              <a:t>3:</a:t>
            </a:r>
            <a:r>
              <a:rPr lang="el-GR" sz="2000" dirty="0" smtClean="0"/>
              <a:t> </a:t>
            </a:r>
            <a:r>
              <a:rPr lang="fr-FR" sz="2000" dirty="0" smtClean="0"/>
              <a:t>18th </a:t>
            </a:r>
            <a:r>
              <a:rPr lang="fr-FR" sz="2000" dirty="0" err="1"/>
              <a:t>century</a:t>
            </a:r>
            <a:r>
              <a:rPr lang="fr-FR" sz="2000" dirty="0"/>
              <a:t>, </a:t>
            </a:r>
            <a:r>
              <a:rPr lang="fr-FR" sz="2000" dirty="0" err="1"/>
              <a:t>Hotel</a:t>
            </a:r>
            <a:r>
              <a:rPr lang="fr-FR" sz="2000" dirty="0"/>
              <a:t> </a:t>
            </a:r>
            <a:r>
              <a:rPr lang="fr-FR" sz="2000" dirty="0" err="1" smtClean="0"/>
              <a:t>Carnavalet</a:t>
            </a:r>
            <a:r>
              <a:rPr lang="fr-FR" sz="2000" dirty="0" smtClean="0"/>
              <a:t>. </a:t>
            </a:r>
            <a:r>
              <a:rPr lang="fr-FR" sz="2000" dirty="0" err="1" smtClean="0"/>
              <a:t>Copyrighted</a:t>
            </a:r>
            <a:r>
              <a:rPr lang="fr-FR" sz="2000" dirty="0" smtClean="0"/>
              <a:t>. </a:t>
            </a:r>
            <a:r>
              <a:rPr lang="en-US" sz="2000" dirty="0" smtClean="0">
                <a:solidFill>
                  <a:srgbClr val="FF0000"/>
                </a:solidFill>
                <a:hlinkClick r:id="rId4"/>
              </a:rPr>
              <a:t>http</a:t>
            </a:r>
            <a:r>
              <a:rPr lang="en-US" sz="2000" dirty="0">
                <a:solidFill>
                  <a:srgbClr val="FF0000"/>
                </a:solidFill>
                <a:hlinkClick r:id="rId4"/>
              </a:rPr>
              <a:t>://</a:t>
            </a:r>
            <a:r>
              <a:rPr lang="en-US" sz="2000" dirty="0" smtClean="0">
                <a:solidFill>
                  <a:srgbClr val="FF0000"/>
                </a:solidFill>
                <a:hlinkClick r:id="rId4"/>
              </a:rPr>
              <a:t>www.gettyimages.com/detail/illustration/18th-century-hotel-carnavalet-stock-graphic/96503813</a:t>
            </a:r>
            <a:endParaRPr lang="el-GR" sz="2000" dirty="0"/>
          </a:p>
          <a:p>
            <a:pPr marL="0" indent="0">
              <a:buNone/>
            </a:pPr>
            <a:r>
              <a:rPr lang="el-GR" sz="2000" b="1" dirty="0"/>
              <a:t>Εικόνα </a:t>
            </a:r>
            <a:r>
              <a:rPr lang="en-US" sz="2000" b="1" dirty="0" smtClean="0"/>
              <a:t>2</a:t>
            </a:r>
            <a:r>
              <a:rPr lang="el-GR" sz="2000" b="1" dirty="0" smtClean="0"/>
              <a:t>4: </a:t>
            </a:r>
            <a:r>
              <a:rPr lang="fr-FR" sz="2000" i="1" dirty="0" smtClean="0">
                <a:hlinkClick r:id="rId5" tooltip="Portrait of Pope Paul III (Titian)"/>
              </a:rPr>
              <a:t>Portrait </a:t>
            </a:r>
            <a:r>
              <a:rPr lang="fr-FR" sz="2000" i="1" dirty="0">
                <a:hlinkClick r:id="rId5" tooltip="Portrait of Pope Paul III (Titian)"/>
              </a:rPr>
              <a:t>of Pope Paul </a:t>
            </a:r>
            <a:r>
              <a:rPr lang="fr-FR" sz="2000" i="1" dirty="0" smtClean="0">
                <a:hlinkClick r:id="rId5" tooltip="Portrait of Pope Paul III (Titian)"/>
              </a:rPr>
              <a:t>III</a:t>
            </a:r>
            <a:r>
              <a:rPr lang="fr-FR" sz="2000" i="1" dirty="0" smtClean="0"/>
              <a:t>. </a:t>
            </a:r>
            <a:r>
              <a:rPr lang="en-US" sz="2000" dirty="0"/>
              <a:t>Public domain.</a:t>
            </a:r>
            <a:r>
              <a:rPr lang="el-GR" sz="2000" dirty="0"/>
              <a:t> </a:t>
            </a:r>
            <a:r>
              <a:rPr lang="en-US" sz="2000" dirty="0" smtClean="0">
                <a:solidFill>
                  <a:srgbClr val="FF0000"/>
                </a:solidFill>
                <a:hlinkClick r:id="rId6"/>
              </a:rPr>
              <a:t>http</a:t>
            </a:r>
            <a:r>
              <a:rPr lang="en-US" sz="2000" dirty="0">
                <a:solidFill>
                  <a:srgbClr val="FF0000"/>
                </a:solidFill>
                <a:hlinkClick r:id="rId6"/>
              </a:rPr>
              <a:t>://</a:t>
            </a:r>
            <a:r>
              <a:rPr lang="en-US" sz="2000" dirty="0" smtClean="0">
                <a:solidFill>
                  <a:srgbClr val="FF0000"/>
                </a:solidFill>
                <a:hlinkClick r:id="rId6"/>
              </a:rPr>
              <a:t>en.wikipedia.org/wiki/List_of_works_by_Titian</a:t>
            </a:r>
            <a:endParaRPr lang="en-US" sz="20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l-GR" sz="2000" b="1" dirty="0"/>
              <a:t>Εικόνα </a:t>
            </a:r>
            <a:r>
              <a:rPr lang="en-US" sz="2000" b="1" dirty="0"/>
              <a:t>25</a:t>
            </a:r>
            <a:r>
              <a:rPr lang="el-GR" sz="2000" b="1" dirty="0"/>
              <a:t>: </a:t>
            </a:r>
            <a:r>
              <a:rPr lang="en-US" sz="2000" dirty="0"/>
              <a:t>Copyrighted</a:t>
            </a:r>
            <a:r>
              <a:rPr lang="en-US" sz="2000" b="1" dirty="0"/>
              <a:t> </a:t>
            </a:r>
            <a:endParaRPr lang="el-GR" sz="2000" dirty="0"/>
          </a:p>
          <a:p>
            <a:pPr marL="0" indent="0">
              <a:buNone/>
            </a:pPr>
            <a:r>
              <a:rPr lang="el-GR" sz="2000" b="1" dirty="0"/>
              <a:t>Εικόνα 2</a:t>
            </a:r>
            <a:r>
              <a:rPr lang="en-US" sz="2000" b="1" dirty="0"/>
              <a:t>6</a:t>
            </a:r>
            <a:r>
              <a:rPr lang="el-GR" sz="2000" b="1" dirty="0"/>
              <a:t>:</a:t>
            </a:r>
            <a:r>
              <a:rPr lang="el-GR" sz="2000" dirty="0"/>
              <a:t> </a:t>
            </a:r>
            <a:r>
              <a:rPr lang="en-US" sz="2000" dirty="0"/>
              <a:t>Copyrighted</a:t>
            </a:r>
            <a:r>
              <a:rPr lang="en-US" sz="2000" b="1" dirty="0"/>
              <a:t> </a:t>
            </a:r>
            <a:endParaRPr lang="el-GR" sz="2000" dirty="0"/>
          </a:p>
          <a:p>
            <a:pPr marL="0" indent="0">
              <a:buNone/>
            </a:pP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7960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56984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r>
              <a:rPr lang="en-US" dirty="0" smtClean="0"/>
              <a:t> </a:t>
            </a:r>
            <a:r>
              <a:rPr lang="en-US" dirty="0" smtClean="0"/>
              <a:t>(5/5)</a:t>
            </a:r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71296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Έργο αυτό κάνει χρήση των ακόλουθων έργων:</a:t>
            </a:r>
          </a:p>
          <a:p>
            <a:pPr marL="0" indent="0">
              <a:buNone/>
            </a:pPr>
            <a:r>
              <a:rPr lang="el-GR" sz="2000" b="1" dirty="0" smtClean="0"/>
              <a:t>Πίνακες</a:t>
            </a:r>
            <a:endParaRPr lang="el-GR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165566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412776"/>
            <a:ext cx="8424936" cy="439248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l-GR" sz="2400" dirty="0"/>
              <a:t>Υφήλιος επί των ώμων του Ηρακλή &amp; του Άτλαντα. Αποκάλυψη ουρανού και σαλαμάνδρας, τυλιγμένης σε «ιερές φλόγες» (“</a:t>
            </a:r>
            <a:r>
              <a:rPr lang="el-GR" sz="2400" dirty="0" err="1"/>
              <a:t>je</a:t>
            </a:r>
            <a:r>
              <a:rPr lang="el-GR" sz="2400" dirty="0"/>
              <a:t> </a:t>
            </a:r>
            <a:r>
              <a:rPr lang="el-GR" sz="2400" dirty="0" err="1"/>
              <a:t>me</a:t>
            </a:r>
            <a:r>
              <a:rPr lang="el-GR" sz="2400" dirty="0"/>
              <a:t> </a:t>
            </a:r>
            <a:r>
              <a:rPr lang="el-GR" sz="2400" dirty="0" err="1"/>
              <a:t>nourris</a:t>
            </a:r>
            <a:r>
              <a:rPr lang="el-GR" sz="2400" dirty="0"/>
              <a:t> à </a:t>
            </a:r>
            <a:r>
              <a:rPr lang="el-GR" sz="2400" dirty="0" err="1"/>
              <a:t>bon</a:t>
            </a:r>
            <a:r>
              <a:rPr lang="el-GR" sz="2400" dirty="0"/>
              <a:t> </a:t>
            </a:r>
            <a:r>
              <a:rPr lang="el-GR" sz="2400" dirty="0" err="1"/>
              <a:t>feu</a:t>
            </a:r>
            <a:r>
              <a:rPr lang="el-GR" sz="2400" dirty="0"/>
              <a:t>”) Σαλαμάνδρα νικά ταύρο (</a:t>
            </a:r>
            <a:r>
              <a:rPr lang="el-GR" sz="2400" dirty="0" err="1"/>
              <a:t>Γιούρι</a:t>
            </a:r>
            <a:r>
              <a:rPr lang="el-GR" sz="2400" dirty="0"/>
              <a:t>) και αρκούδα (Βέρνη), μάχη </a:t>
            </a:r>
            <a:r>
              <a:rPr lang="el-GR" sz="2400" dirty="0" err="1" smtClean="0"/>
              <a:t>Marignano</a:t>
            </a:r>
            <a:r>
              <a:rPr lang="el-GR" sz="2400" dirty="0" smtClean="0"/>
              <a:t>.</a:t>
            </a:r>
            <a:endParaRPr lang="el-GR" sz="2400" dirty="0"/>
          </a:p>
          <a:p>
            <a:pPr>
              <a:lnSpc>
                <a:spcPct val="120000"/>
              </a:lnSpc>
            </a:pPr>
            <a:r>
              <a:rPr lang="el-GR" sz="2400" dirty="0"/>
              <a:t>Παραδεισένιος κήπος, στην κορυφή του η Θεοτόκος με μοναρχικούς κρίνους. Παραδίδει κλάδο βαΐων στο μονάρχη, στα πόδια της ο αμνός της </a:t>
            </a:r>
            <a:r>
              <a:rPr lang="el-GR" sz="2400" dirty="0" err="1" smtClean="0"/>
              <a:t>Rouen</a:t>
            </a:r>
            <a:r>
              <a:rPr lang="el-GR" sz="2400" dirty="0" smtClean="0"/>
              <a:t>.</a:t>
            </a:r>
            <a:endParaRPr lang="el-GR" sz="2400" dirty="0"/>
          </a:p>
          <a:p>
            <a:pPr>
              <a:lnSpc>
                <a:spcPct val="120000"/>
              </a:lnSpc>
            </a:pPr>
            <a:r>
              <a:rPr lang="el-GR" sz="2400" dirty="0"/>
              <a:t>Ανθρωπιστικά ιδεώδη ελίτ: ειρήνη και ευημερία, ωστόσο «τιμημένος πόλεμος» και επικύρωση αυτοκρατορικών βλέψεων Γαλλίας. Ισχυρές προσδοκίες από νέο </a:t>
            </a:r>
            <a:r>
              <a:rPr lang="el-GR" sz="2400" dirty="0" smtClean="0"/>
              <a:t>μονάρχη.</a:t>
            </a:r>
            <a:endParaRPr lang="el-GR" sz="24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4475" y="116632"/>
            <a:ext cx="8750580" cy="1143000"/>
          </a:xfrm>
        </p:spPr>
        <p:txBody>
          <a:bodyPr>
            <a:normAutofit/>
          </a:bodyPr>
          <a:lstStyle/>
          <a:p>
            <a:r>
              <a:rPr lang="el-GR" sz="2800" dirty="0"/>
              <a:t>Η αποθέωση της μοναρχίας: Η βασιλική είσοδος του Φραγκίσκου Α’ στη </a:t>
            </a:r>
            <a:r>
              <a:rPr lang="el-GR" sz="2800" dirty="0" err="1"/>
              <a:t>Rouen</a:t>
            </a:r>
            <a:r>
              <a:rPr lang="el-GR" sz="2800" dirty="0"/>
              <a:t>, 2 Αυγούστου </a:t>
            </a:r>
            <a:r>
              <a:rPr lang="el-GR" sz="2800" dirty="0" smtClean="0"/>
              <a:t>1517 3</a:t>
            </a: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70359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Βασιλική είσοδος Καρόλου Η΄</a:t>
            </a: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03848" y="2103959"/>
            <a:ext cx="3262990" cy="38839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Θέση κειμένου 1"/>
          <p:cNvSpPr txBox="1">
            <a:spLocks/>
          </p:cNvSpPr>
          <p:nvPr/>
        </p:nvSpPr>
        <p:spPr>
          <a:xfrm>
            <a:off x="4007251" y="1556792"/>
            <a:ext cx="1656184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/>
              <a:t>3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62789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Ο σοφός βασιλιάς: ο Φραγκίσκος </a:t>
            </a:r>
            <a:r>
              <a:rPr lang="el-GR" dirty="0" smtClean="0"/>
              <a:t>Α΄ </a:t>
            </a:r>
            <a:r>
              <a:rPr lang="el-GR" dirty="0"/>
              <a:t>- Αθηνά</a:t>
            </a: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31840" y="2179299"/>
            <a:ext cx="3123419" cy="3806428"/>
          </a:xfrm>
          <a:prstGeom prst="rect">
            <a:avLst/>
          </a:prstGeom>
        </p:spPr>
      </p:pic>
      <p:sp>
        <p:nvSpPr>
          <p:cNvPr id="5" name="Θέση κειμένου 1"/>
          <p:cNvSpPr txBox="1">
            <a:spLocks/>
          </p:cNvSpPr>
          <p:nvPr/>
        </p:nvSpPr>
        <p:spPr>
          <a:xfrm>
            <a:off x="3865457" y="1628800"/>
            <a:ext cx="1656184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/>
              <a:t>4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157816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600" dirty="0"/>
              <a:t>Το θαυματουργό άγγιγμα: Ο Ερρίκος </a:t>
            </a:r>
            <a:r>
              <a:rPr lang="el-GR" sz="3600" dirty="0" smtClean="0"/>
              <a:t>Β΄ </a:t>
            </a:r>
            <a:r>
              <a:rPr lang="el-GR" sz="3600" dirty="0"/>
              <a:t>στην τελετή της βασιλικής αφής</a:t>
            </a: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60068" y="2175967"/>
            <a:ext cx="3623864" cy="39504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Θέση κειμένου 1"/>
          <p:cNvSpPr txBox="1">
            <a:spLocks/>
          </p:cNvSpPr>
          <p:nvPr/>
        </p:nvSpPr>
        <p:spPr>
          <a:xfrm>
            <a:off x="3743908" y="1628800"/>
            <a:ext cx="1656184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/>
              <a:t>5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12822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Μαξιμιλιανός </a:t>
            </a:r>
            <a:r>
              <a:rPr lang="fr-FR" dirty="0"/>
              <a:t>A</a:t>
            </a:r>
            <a:r>
              <a:rPr lang="el-GR" dirty="0"/>
              <a:t>΄</a:t>
            </a: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40562" y="2142852"/>
            <a:ext cx="3662876" cy="4166468"/>
          </a:xfrm>
          <a:prstGeom prst="rect">
            <a:avLst/>
          </a:prstGeom>
        </p:spPr>
      </p:pic>
      <p:sp>
        <p:nvSpPr>
          <p:cNvPr id="5" name="Θέση κειμένου 1"/>
          <p:cNvSpPr txBox="1">
            <a:spLocks/>
          </p:cNvSpPr>
          <p:nvPr/>
        </p:nvSpPr>
        <p:spPr>
          <a:xfrm>
            <a:off x="3743908" y="1575346"/>
            <a:ext cx="1656184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/>
              <a:t>6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57171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1771</TotalTime>
  <Words>2103</Words>
  <Application>Microsoft Office PowerPoint</Application>
  <PresentationFormat>On-screen Show (4:3)</PresentationFormat>
  <Paragraphs>262</Paragraphs>
  <Slides>49</Slides>
  <Notes>49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4" baseType="lpstr">
      <vt:lpstr>ＭＳ Ｐゴシック</vt:lpstr>
      <vt:lpstr>Arial</vt:lpstr>
      <vt:lpstr>Calibri</vt:lpstr>
      <vt:lpstr>Wingdings</vt:lpstr>
      <vt:lpstr>Θέμα του Office</vt:lpstr>
      <vt:lpstr>II19 Νεότερη Ευρωπαϊκή Ιστορία Β΄</vt:lpstr>
      <vt:lpstr>Η αποθέωση της μοναρχίας: Η βασιλική είσοδος του Φραγκίσκου Α’ στη Rouen, 2 Αυγούστου 1517 1</vt:lpstr>
      <vt:lpstr>Η αποθέωση της μοναρχίας: Η βασιλική είσοδος του Φραγκίσκου Α’ στη Rouen, 2 Αυγούστου 1517 2</vt:lpstr>
      <vt:lpstr>Η αποθέωση της μοναρχίας: Η βασιλική είσοδος του Φραγκίσκου Α’ στη Rouen, 2 Αυγούστου 1517 2</vt:lpstr>
      <vt:lpstr>Η αποθέωση της μοναρχίας: Η βασιλική είσοδος του Φραγκίσκου Α’ στη Rouen, 2 Αυγούστου 1517 3</vt:lpstr>
      <vt:lpstr>Βασιλική είσοδος Καρόλου Η΄</vt:lpstr>
      <vt:lpstr>Ο σοφός βασιλιάς: ο Φραγκίσκος Α΄ - Αθηνά</vt:lpstr>
      <vt:lpstr>Το θαυματουργό άγγιγμα: Ο Ερρίκος Β΄ στην τελετή της βασιλικής αφής</vt:lpstr>
      <vt:lpstr>Μαξιμιλιανός A΄</vt:lpstr>
      <vt:lpstr>Κάρολος Κουίντος</vt:lpstr>
      <vt:lpstr>Φίλιππος Β΄</vt:lpstr>
      <vt:lpstr>Αυτοκρατορική αλληγορία: οι Κάτω Χώρες</vt:lpstr>
      <vt:lpstr>Η αδιάσπαστη συνέχεια των Τυδώρ</vt:lpstr>
      <vt:lpstr>Οι τελευταίοι Valois</vt:lpstr>
      <vt:lpstr>H προπαγανδιστική μηχανή του Λουβοδίκου ΙΔ΄</vt:lpstr>
      <vt:lpstr>PowerPoint Presentation</vt:lpstr>
      <vt:lpstr>PowerPoint Presentation</vt:lpstr>
      <vt:lpstr>PowerPoint Presentation</vt:lpstr>
      <vt:lpstr>PowerPoint Presentation</vt:lpstr>
      <vt:lpstr>Μεταφορά προπαγανδιστικής τεχνογνωσίας: Ο Κάρολος Α΄ Στιούαρτ</vt:lpstr>
      <vt:lpstr>Ακολουθώντας το βασιλικό παράδειγμα: Καρδινάλιος Ρισελιέ</vt:lpstr>
      <vt:lpstr>Φρυγικός σκούφος και δένδρο της ελευθερίας στη Γαλλική Επανάσταση</vt:lpstr>
      <vt:lpstr>Δένδρο της ελευθερίας</vt:lpstr>
      <vt:lpstr>Το δένδρο της ελευθερίας και ο πειρασμός του ερπετού αντεπαναστατική βρετανική γελοιογραφία</vt:lpstr>
      <vt:lpstr>Θεά της ελευθερίας, φρυγικός σκούφος 1</vt:lpstr>
      <vt:lpstr>Θεά της ελευθερίας, φρυγικός σκούφος 2</vt:lpstr>
      <vt:lpstr>Εξουσία και νομιμοποίησή της. Τελετουργικές λεηλασίες &amp; διάλογος με την εξουσία 1</vt:lpstr>
      <vt:lpstr>Εξουσία και νομιμοποίησή της. Τελετουργικές λεηλασίες &amp; διάλογος με την εξουσία 2</vt:lpstr>
      <vt:lpstr>20 Οκτωβρίου 1559, Αβαείο Felonica, επικράτεια Δούκα της Mantua: 1</vt:lpstr>
      <vt:lpstr>20 Οκτωβρίου 1559, Αβαείο Felonica, επικράτεια Δούκα της Mantua: 2</vt:lpstr>
      <vt:lpstr>20 Οκτωβρίου 1559, Αβαείο Felonica, επικράτεια Δούκα της Mantua: 2</vt:lpstr>
      <vt:lpstr>20 Οκτωβρίου 1559, Αβαείο Felonica, επικράτεια Δούκα της Mantua: 3</vt:lpstr>
      <vt:lpstr>PowerPoint Presentation</vt:lpstr>
      <vt:lpstr>PowerPoint Presentation</vt:lpstr>
      <vt:lpstr>Τελετουργικές λεηλασίες και jus spolii 1</vt:lpstr>
      <vt:lpstr>Τελετουργικές λεηλασίες και jus spolii 2</vt:lpstr>
      <vt:lpstr>Τελετουργικές λεηλασίες και jus spolii 3</vt:lpstr>
      <vt:lpstr>Τέλος Ενότητας</vt:lpstr>
      <vt:lpstr>Χρηματοδότηση</vt:lpstr>
      <vt:lpstr>Σημειώματα</vt:lpstr>
      <vt:lpstr>Σημείωμα Ιστορικού Εκδόσεων Έργου</vt:lpstr>
      <vt:lpstr>Σημείωμα Αναφοράς</vt:lpstr>
      <vt:lpstr>Σημείωμα Αδειοδότησης</vt:lpstr>
      <vt:lpstr>Διατήρηση Σημειωμάτων</vt:lpstr>
      <vt:lpstr>Σημείωμα Χρήσης Έργων Τρίτων (1/5)</vt:lpstr>
      <vt:lpstr>Σημείωμα Χρήσης Έργων Τρίτων (2/5)</vt:lpstr>
      <vt:lpstr>Σημείωμα Χρήσης Έργων Τρίτων (3/5)</vt:lpstr>
      <vt:lpstr>Σημείωμα Χρήσης Έργων Τρίτων (4/5)</vt:lpstr>
      <vt:lpstr>Σημείωμα Χρήσης Έργων Τρίτων (5/5)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ΕΞΑΡΧΟΥ</dc:creator>
  <cp:lastModifiedBy>Costas</cp:lastModifiedBy>
  <cp:revision>218</cp:revision>
  <dcterms:created xsi:type="dcterms:W3CDTF">2012-09-06T09:03:05Z</dcterms:created>
  <dcterms:modified xsi:type="dcterms:W3CDTF">2015-01-20T19:25:04Z</dcterms:modified>
</cp:coreProperties>
</file>