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6" r:id="rId2"/>
    <p:sldId id="375" r:id="rId3"/>
    <p:sldId id="376" r:id="rId4"/>
    <p:sldId id="377" r:id="rId5"/>
    <p:sldId id="378" r:id="rId6"/>
    <p:sldId id="379" r:id="rId7"/>
    <p:sldId id="380" r:id="rId8"/>
    <p:sldId id="381" r:id="rId9"/>
    <p:sldId id="382" r:id="rId10"/>
    <p:sldId id="383" r:id="rId11"/>
    <p:sldId id="384" r:id="rId12"/>
    <p:sldId id="385" r:id="rId13"/>
    <p:sldId id="386" r:id="rId14"/>
    <p:sldId id="387" r:id="rId15"/>
    <p:sldId id="388" r:id="rId16"/>
    <p:sldId id="389" r:id="rId17"/>
    <p:sldId id="390" r:id="rId18"/>
    <p:sldId id="391" r:id="rId19"/>
    <p:sldId id="392" r:id="rId20"/>
    <p:sldId id="393" r:id="rId21"/>
    <p:sldId id="394" r:id="rId22"/>
    <p:sldId id="395" r:id="rId23"/>
    <p:sldId id="396" r:id="rId24"/>
    <p:sldId id="397" r:id="rId25"/>
    <p:sldId id="398" r:id="rId26"/>
    <p:sldId id="399" r:id="rId27"/>
    <p:sldId id="400" r:id="rId28"/>
    <p:sldId id="401" r:id="rId29"/>
    <p:sldId id="402" r:id="rId30"/>
    <p:sldId id="403" r:id="rId31"/>
    <p:sldId id="404" r:id="rId32"/>
    <p:sldId id="405" r:id="rId33"/>
    <p:sldId id="280" r:id="rId34"/>
    <p:sldId id="290" r:id="rId35"/>
    <p:sldId id="295" r:id="rId36"/>
    <p:sldId id="373" r:id="rId37"/>
    <p:sldId id="374" r:id="rId38"/>
    <p:sldId id="291" r:id="rId39"/>
    <p:sldId id="294" r:id="rId40"/>
    <p:sldId id="406" r:id="rId4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375"/>
            <p14:sldId id="376"/>
            <p14:sldId id="377"/>
            <p14:sldId id="378"/>
            <p14:sldId id="379"/>
            <p14:sldId id="380"/>
            <p14:sldId id="381"/>
            <p14:sldId id="382"/>
            <p14:sldId id="383"/>
            <p14:sldId id="384"/>
            <p14:sldId id="385"/>
            <p14:sldId id="386"/>
            <p14:sldId id="387"/>
            <p14:sldId id="388"/>
            <p14:sldId id="389"/>
            <p14:sldId id="390"/>
            <p14:sldId id="391"/>
            <p14:sldId id="392"/>
            <p14:sldId id="393"/>
            <p14:sldId id="394"/>
            <p14:sldId id="395"/>
            <p14:sldId id="396"/>
            <p14:sldId id="397"/>
            <p14:sldId id="398"/>
            <p14:sldId id="399"/>
            <p14:sldId id="400"/>
            <p14:sldId id="401"/>
            <p14:sldId id="402"/>
            <p14:sldId id="403"/>
            <p14:sldId id="404"/>
            <p14:sldId id="405"/>
            <p14:sldId id="280"/>
            <p14:sldId id="290"/>
            <p14:sldId id="295"/>
            <p14:sldId id="373"/>
            <p14:sldId id="374"/>
            <p14:sldId id="291"/>
            <p14:sldId id="294"/>
            <p14:sldId id="406"/>
          </p14:sldIdLst>
        </p14:section>
        <p14:section name="Untitled Section" id="{0F1CB131-A6BD-43D0-B8D4-1F27CEF7A05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D0D8E8"/>
    <a:srgbClr val="E9EDF4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31" autoAdjust="0"/>
    <p:restoredTop sz="99309" autoAdjust="0"/>
  </p:normalViewPr>
  <p:slideViewPr>
    <p:cSldViewPr>
      <p:cViewPr varScale="1">
        <p:scale>
          <a:sx n="68" d="100"/>
          <a:sy n="68" d="100"/>
        </p:scale>
        <p:origin x="62" y="37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18/4/2016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805771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FFFA582-02FE-4CB0-AD39-1E9D6E0F2F5B}" type="slidenum">
              <a:rPr lang="el-GR" smtClean="0"/>
              <a:pPr/>
              <a:t>32</a:t>
            </a:fld>
            <a:endParaRPr lang="el-GR"/>
          </a:p>
        </p:txBody>
      </p:sp>
      <p:sp>
        <p:nvSpPr>
          <p:cNvPr id="7" name="6 - Θέση κεφαλίδας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l-GR" smtClean="0"/>
              <a:t>ο Κώδικας των Ευαγγελίων-Πρόλογος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933897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800358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040551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Κανόνας – Χειρόγραφα</a:t>
            </a:r>
            <a:r>
              <a:rPr lang="el-GR" sz="1000" baseline="0" dirty="0" smtClean="0">
                <a:solidFill>
                  <a:srgbClr val="5075BC"/>
                </a:solidFill>
              </a:rPr>
              <a:t> - Ευαγγέλιο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Κανόνας – Χειρόγραφα</a:t>
            </a:r>
            <a:r>
              <a:rPr lang="el-GR" sz="1000" baseline="0" dirty="0" smtClean="0">
                <a:solidFill>
                  <a:srgbClr val="5075BC"/>
                </a:solidFill>
              </a:rPr>
              <a:t> - Ευαγγέλιο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Κανόνας – Χειρόγραφα</a:t>
            </a:r>
            <a:r>
              <a:rPr lang="el-GR" sz="1000" baseline="0" dirty="0" smtClean="0">
                <a:solidFill>
                  <a:srgbClr val="5075BC"/>
                </a:solidFill>
              </a:rPr>
              <a:t> - Ευαγγέλιο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Κανόνας – Χειρόγραφα</a:t>
            </a:r>
            <a:r>
              <a:rPr lang="el-GR" sz="1000" baseline="0" dirty="0" smtClean="0">
                <a:solidFill>
                  <a:srgbClr val="5075BC"/>
                </a:solidFill>
              </a:rPr>
              <a:t> - Ευαγγέλιο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Κανόνας – Χειρόγραφα</a:t>
            </a:r>
            <a:r>
              <a:rPr lang="el-GR" sz="1000" baseline="0" dirty="0" smtClean="0">
                <a:solidFill>
                  <a:srgbClr val="5075BC"/>
                </a:solidFill>
              </a:rPr>
              <a:t> - Ευαγγέλιο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Κανόνας – Χειρόγραφα</a:t>
            </a:r>
            <a:r>
              <a:rPr lang="el-GR" sz="1000" baseline="0" dirty="0" smtClean="0">
                <a:solidFill>
                  <a:srgbClr val="5075BC"/>
                </a:solidFill>
              </a:rPr>
              <a:t> - Ευαγγέλιο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Κανόνας – Χειρόγραφα</a:t>
            </a:r>
            <a:r>
              <a:rPr lang="el-GR" sz="1000" baseline="0" dirty="0" smtClean="0">
                <a:solidFill>
                  <a:srgbClr val="5075BC"/>
                </a:solidFill>
              </a:rPr>
              <a:t> - Ευαγγέλιο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upload.wikimedia.org/wikipedia/commons/4/49/P52_verso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en.wikipedia.org/wiki/Rylands_Library_Papyrus_P52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0/04/Papyrus66.jpg" TargetMode="External"/><Relationship Id="rId2" Type="http://schemas.openxmlformats.org/officeDocument/2006/relationships/hyperlink" Target="http://en.wikipedia.org/wiki/Papyrus_66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British_Library" TargetMode="External"/><Relationship Id="rId2" Type="http://schemas.openxmlformats.org/officeDocument/2006/relationships/hyperlink" Target="http://codexsinaiticus.org/en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odexsinaiticus.org/en/manuscript.aspx" TargetMode="External"/><Relationship Id="rId5" Type="http://schemas.openxmlformats.org/officeDocument/2006/relationships/image" Target="../media/image7.jpeg"/><Relationship Id="rId4" Type="http://schemas.openxmlformats.org/officeDocument/2006/relationships/hyperlink" Target="http://fellowprisoner.files.wordpress.com/2008/07/codex_sinaiticus_42v_voll.jpg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orerunner.com/images/blog/vaticanus3-706270.jpg" TargetMode="External"/><Relationship Id="rId2" Type="http://schemas.openxmlformats.org/officeDocument/2006/relationships/hyperlink" Target="http://en.wikipedia.org/wiki/Codex_Vaticanu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British_Library" TargetMode="External"/><Relationship Id="rId2" Type="http://schemas.openxmlformats.org/officeDocument/2006/relationships/hyperlink" Target="http://en.wikipedia.org/wiki/Codex_Alexandrinus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hyperlink" Target="http://www.bl.uk/onlinegallery/sacredtexts/images/codexalex_lg.jpg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atapi.org.uk/images/MSS/Ephraemi-640w.gif" TargetMode="External"/><Relationship Id="rId2" Type="http://schemas.openxmlformats.org/officeDocument/2006/relationships/hyperlink" Target="http://en.wikipedia.org/wiki/Codex_Ephraemi_Rescriptu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lemercuredegaillon.free.fr/gaillon27/images/bezae_grec_jean12_annote.jpg" TargetMode="External"/><Relationship Id="rId2" Type="http://schemas.openxmlformats.org/officeDocument/2006/relationships/hyperlink" Target="http://en.wikipedia.org/wiki/Codex_Beza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Muratorian_fragment" TargetMode="External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eclass.uoa.gr/modules/document/file.php/SOCTHEOL100/NESTLE%20ALAND%20%CE%A0%CE%91%CE%A1%CE%91%CE%94%CE%95%CE%99%CE%93%CE%9C%CE%91.tif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kypoint.com/~waltzmn/" TargetMode="External"/><Relationship Id="rId7" Type="http://schemas.openxmlformats.org/officeDocument/2006/relationships/hyperlink" Target="http://rosetta.reltech.org/Ebind/docs/TC/" TargetMode="External"/><Relationship Id="rId2" Type="http://schemas.openxmlformats.org/officeDocument/2006/relationships/hyperlink" Target="http://www.earlham.edu/~seidti/iam/interp_mss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kchanson.com/papyri.html" TargetMode="External"/><Relationship Id="rId5" Type="http://schemas.openxmlformats.org/officeDocument/2006/relationships/hyperlink" Target="http://www.stoa.org/bible/bible.pl" TargetMode="External"/><Relationship Id="rId4" Type="http://schemas.openxmlformats.org/officeDocument/2006/relationships/hyperlink" Target="http://www.csntm.org/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uoa.gr/courses/SOCTHEOL100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SOCTHEOL1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l-GR" altLang="el-GR" dirty="0">
                <a:solidFill>
                  <a:srgbClr val="5075BC"/>
                </a:solidFill>
              </a:rPr>
              <a:t>Εισαγωγή στην Κ.Δ. και ιστορία εποχής της Καινής Διαθήκης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744863"/>
            <a:ext cx="7776864" cy="2708473"/>
          </a:xfrm>
        </p:spPr>
        <p:txBody>
          <a:bodyPr>
            <a:noAutofit/>
          </a:bodyPr>
          <a:lstStyle/>
          <a:p>
            <a:r>
              <a:rPr lang="el-GR" altLang="el-GR" sz="2800" dirty="0" smtClean="0">
                <a:solidFill>
                  <a:srgbClr val="5075BC"/>
                </a:solidFill>
              </a:rPr>
              <a:t>Μάθημα 2 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 smtClean="0"/>
              <a:t>Κανόνας – Χειρόγραφα – Ευαγγέλιο</a:t>
            </a:r>
            <a:endParaRPr lang="en-US" sz="2800" dirty="0" smtClean="0"/>
          </a:p>
          <a:p>
            <a:endParaRPr lang="en-US" sz="2800" dirty="0" smtClean="0"/>
          </a:p>
          <a:p>
            <a:r>
              <a:rPr lang="el-GR" altLang="el-GR" sz="2800" dirty="0"/>
              <a:t>Σωτήριος Σ. Δεσπότης</a:t>
            </a:r>
          </a:p>
          <a:p>
            <a:r>
              <a:rPr lang="el-GR" altLang="el-GR" sz="2800" dirty="0" smtClean="0"/>
              <a:t>Θεολογική </a:t>
            </a:r>
            <a:r>
              <a:rPr lang="el-GR" altLang="el-GR" sz="2800" dirty="0"/>
              <a:t>Σχολή</a:t>
            </a:r>
          </a:p>
          <a:p>
            <a:r>
              <a:rPr lang="el-GR" altLang="el-GR" sz="2800" dirty="0"/>
              <a:t>Τμήμα Κοινωνικής Θεολογίας</a:t>
            </a:r>
            <a:endParaRPr lang="en-US" altLang="el-GR" sz="2800" dirty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 descr="P52_verso.jpg">
            <a:hlinkClick r:id="rId2" tooltip="κλικ για να δείτε τον πάπυρο σε φυσικό μέγεθος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8136904" cy="4176464"/>
          </a:xfrm>
          <a:prstGeom prst="roundRect">
            <a:avLst/>
          </a:prstGeom>
          <a:noFill/>
          <a:ln>
            <a:solidFill>
              <a:srgbClr val="5075BC"/>
            </a:solidFill>
          </a:ln>
        </p:spPr>
      </p:pic>
      <p:sp>
        <p:nvSpPr>
          <p:cNvPr id="3" name="2 - Στρογγύλεμα διαγώνιας γωνίας του ορθογωνίου">
            <a:hlinkClick r:id="rId4" tooltip="κλικ για να διαβάσετε το σχετικό άρθρο στη wikipedia"/>
          </p:cNvPr>
          <p:cNvSpPr/>
          <p:nvPr/>
        </p:nvSpPr>
        <p:spPr>
          <a:xfrm>
            <a:off x="251520" y="4581128"/>
            <a:ext cx="8496944" cy="1838801"/>
          </a:xfrm>
          <a:prstGeom prst="round2DiagRect">
            <a:avLst/>
          </a:prstGeom>
          <a:noFill/>
          <a:ln>
            <a:solidFill>
              <a:srgbClr val="5075BC"/>
            </a:solidFill>
          </a:ln>
        </p:spPr>
        <p:txBody>
          <a:bodyPr wrap="square">
            <a:spAutoFit/>
          </a:bodyPr>
          <a:lstStyle/>
          <a:p>
            <a:r>
              <a:rPr lang="el-GR" b="1" dirty="0" smtClean="0"/>
              <a:t>Αρχαιότερος όλων των χειρογράφων της Βίβλου είναι ο πάπυρος Ρ</a:t>
            </a:r>
            <a:r>
              <a:rPr lang="el-GR" b="1" baseline="30000" dirty="0" smtClean="0"/>
              <a:t>52</a:t>
            </a:r>
            <a:r>
              <a:rPr lang="el-GR" b="1" dirty="0" smtClean="0"/>
              <a:t>, ο οποίος περιέχει αποσπάσματα από το </a:t>
            </a:r>
            <a:r>
              <a:rPr lang="el-GR" b="1" dirty="0" err="1" smtClean="0"/>
              <a:t>Ιω</a:t>
            </a:r>
            <a:r>
              <a:rPr lang="el-GR" b="1" dirty="0" smtClean="0"/>
              <a:t>. 18, 31-33. 37 </a:t>
            </a:r>
            <a:r>
              <a:rPr lang="el-GR" dirty="0" smtClean="0"/>
              <a:t>(</a:t>
            </a:r>
            <a:r>
              <a:rPr lang="el-GR" i="1" dirty="0" err="1" smtClean="0"/>
              <a:t>Ἐγὼ</a:t>
            </a:r>
            <a:r>
              <a:rPr lang="el-GR" i="1" dirty="0" smtClean="0"/>
              <a:t> </a:t>
            </a:r>
            <a:r>
              <a:rPr lang="el-GR" i="1" dirty="0" err="1" smtClean="0"/>
              <a:t>εἰς</a:t>
            </a:r>
            <a:r>
              <a:rPr lang="el-GR" i="1" dirty="0" smtClean="0"/>
              <a:t> </a:t>
            </a:r>
            <a:r>
              <a:rPr lang="el-GR" i="1" dirty="0" err="1" smtClean="0"/>
              <a:t>τοῦτο</a:t>
            </a:r>
            <a:r>
              <a:rPr lang="el-GR" i="1" dirty="0" smtClean="0"/>
              <a:t> </a:t>
            </a:r>
            <a:r>
              <a:rPr lang="el-GR" i="1" dirty="0" err="1" smtClean="0"/>
              <a:t>γεγέννημαι</a:t>
            </a:r>
            <a:r>
              <a:rPr lang="el-GR" i="1" dirty="0" smtClean="0"/>
              <a:t> </a:t>
            </a:r>
            <a:r>
              <a:rPr lang="el-GR" i="1" dirty="0" err="1" smtClean="0"/>
              <a:t>καὶ</a:t>
            </a:r>
            <a:r>
              <a:rPr lang="el-GR" i="1" dirty="0" smtClean="0"/>
              <a:t> </a:t>
            </a:r>
            <a:r>
              <a:rPr lang="el-GR" i="1" dirty="0" err="1" smtClean="0"/>
              <a:t>εἰς</a:t>
            </a:r>
            <a:r>
              <a:rPr lang="el-GR" i="1" dirty="0" smtClean="0"/>
              <a:t> </a:t>
            </a:r>
            <a:r>
              <a:rPr lang="el-GR" i="1" dirty="0" err="1" smtClean="0"/>
              <a:t>τοῦτο</a:t>
            </a:r>
            <a:r>
              <a:rPr lang="el-GR" i="1" dirty="0" smtClean="0"/>
              <a:t> </a:t>
            </a:r>
            <a:r>
              <a:rPr lang="el-GR" i="1" dirty="0" err="1" smtClean="0"/>
              <a:t>ἐλήλυθα</a:t>
            </a:r>
            <a:r>
              <a:rPr lang="el-GR" i="1" dirty="0" smtClean="0"/>
              <a:t> </a:t>
            </a:r>
            <a:r>
              <a:rPr lang="el-GR" i="1" dirty="0" err="1" smtClean="0"/>
              <a:t>εἰς</a:t>
            </a:r>
            <a:r>
              <a:rPr lang="el-GR" i="1" dirty="0" smtClean="0"/>
              <a:t> </a:t>
            </a:r>
            <a:r>
              <a:rPr lang="el-GR" i="1" dirty="0" err="1" smtClean="0"/>
              <a:t>τὸν</a:t>
            </a:r>
            <a:r>
              <a:rPr lang="el-GR" i="1" dirty="0" smtClean="0"/>
              <a:t> </a:t>
            </a:r>
            <a:r>
              <a:rPr lang="el-GR" i="1" dirty="0" err="1" smtClean="0"/>
              <a:t>κόσμον</a:t>
            </a:r>
            <a:r>
              <a:rPr lang="el-GR" i="1" dirty="0" smtClean="0"/>
              <a:t>, </a:t>
            </a:r>
            <a:r>
              <a:rPr lang="el-GR" i="1" dirty="0" err="1" smtClean="0"/>
              <a:t>ἵνα</a:t>
            </a:r>
            <a:r>
              <a:rPr lang="el-GR" i="1" dirty="0" smtClean="0"/>
              <a:t> </a:t>
            </a:r>
            <a:r>
              <a:rPr lang="el-GR" i="1" dirty="0" err="1" smtClean="0"/>
              <a:t>μαρτυρήσω</a:t>
            </a:r>
            <a:r>
              <a:rPr lang="el-GR" i="1" dirty="0" smtClean="0"/>
              <a:t> </a:t>
            </a:r>
            <a:r>
              <a:rPr lang="el-GR" i="1" dirty="0" err="1" smtClean="0"/>
              <a:t>τῇ</a:t>
            </a:r>
            <a:r>
              <a:rPr lang="el-GR" i="1" dirty="0" smtClean="0"/>
              <a:t> </a:t>
            </a:r>
            <a:r>
              <a:rPr lang="el-GR" i="1" dirty="0" err="1" smtClean="0"/>
              <a:t>ἀληθείᾳ</a:t>
            </a:r>
            <a:r>
              <a:rPr lang="el-GR" i="1" dirty="0" smtClean="0"/>
              <a:t>· </a:t>
            </a:r>
            <a:r>
              <a:rPr lang="el-GR" i="1" dirty="0" err="1" smtClean="0"/>
              <a:t>πᾶς</a:t>
            </a:r>
            <a:r>
              <a:rPr lang="el-GR" i="1" dirty="0" smtClean="0"/>
              <a:t> ὁ </a:t>
            </a:r>
            <a:r>
              <a:rPr lang="el-GR" i="1" dirty="0" err="1" smtClean="0"/>
              <a:t>ὢν</a:t>
            </a:r>
            <a:r>
              <a:rPr lang="el-GR" i="1" dirty="0" smtClean="0"/>
              <a:t> </a:t>
            </a:r>
            <a:r>
              <a:rPr lang="el-GR" i="1" dirty="0" err="1" smtClean="0"/>
              <a:t>ἐκ</a:t>
            </a:r>
            <a:r>
              <a:rPr lang="el-GR" i="1" dirty="0" smtClean="0"/>
              <a:t> </a:t>
            </a:r>
            <a:r>
              <a:rPr lang="el-GR" i="1" dirty="0" err="1" smtClean="0"/>
              <a:t>τῆς</a:t>
            </a:r>
            <a:r>
              <a:rPr lang="el-GR" i="1" dirty="0" smtClean="0"/>
              <a:t> </a:t>
            </a:r>
            <a:r>
              <a:rPr lang="el-GR" i="1" dirty="0" err="1" smtClean="0"/>
              <a:t>ἀληθείας</a:t>
            </a:r>
            <a:r>
              <a:rPr lang="el-GR" i="1" dirty="0" smtClean="0"/>
              <a:t> </a:t>
            </a:r>
            <a:r>
              <a:rPr lang="el-GR" i="1" dirty="0" err="1" smtClean="0"/>
              <a:t>ἀκούει</a:t>
            </a:r>
            <a:r>
              <a:rPr lang="el-GR" i="1" dirty="0" smtClean="0"/>
              <a:t> μου </a:t>
            </a:r>
            <a:r>
              <a:rPr lang="el-GR" i="1" dirty="0" err="1" smtClean="0"/>
              <a:t>τῆς</a:t>
            </a:r>
            <a:r>
              <a:rPr lang="el-GR" i="1" dirty="0" smtClean="0"/>
              <a:t> </a:t>
            </a:r>
            <a:r>
              <a:rPr lang="el-GR" i="1" dirty="0" err="1" smtClean="0"/>
              <a:t>φωνῆς</a:t>
            </a:r>
            <a:r>
              <a:rPr lang="el-GR" dirty="0" smtClean="0"/>
              <a:t>) </a:t>
            </a:r>
            <a:r>
              <a:rPr lang="el-GR" b="1" dirty="0" smtClean="0"/>
              <a:t>και βρίσκεται στο </a:t>
            </a:r>
            <a:r>
              <a:rPr lang="el-GR" b="1" dirty="0" err="1" smtClean="0"/>
              <a:t>Manchester</a:t>
            </a:r>
            <a:r>
              <a:rPr lang="el-GR" b="1" dirty="0" smtClean="0"/>
              <a:t>.  «Έριξε στα σκουπίδια αρκετούς τόνους βιβλίων …..».  </a:t>
            </a:r>
          </a:p>
          <a:p>
            <a:r>
              <a:rPr lang="el-GR" sz="1200" b="1" dirty="0" smtClean="0"/>
              <a:t>Βλ. την παρουσίαση ΙΩΑΝΝΕΙΑ ΓΡΑΜΜΑΤΕΙΑ (με αναλυτική αναφορά στον πάπυρο).</a:t>
            </a:r>
            <a:endParaRPr lang="el-GR" sz="1200" b="1" dirty="0"/>
          </a:p>
        </p:txBody>
      </p:sp>
    </p:spTree>
    <p:extLst>
      <p:ext uri="{BB962C8B-B14F-4D97-AF65-F5344CB8AC3E}">
        <p14:creationId xmlns:p14="http://schemas.microsoft.com/office/powerpoint/2010/main" val="2619759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Στρογγύλεμα διαγώνιας γωνίας του ορθογωνίου">
            <a:hlinkClick r:id="rId2" tooltip="κλικ για να διαβάσετε το σχετικό άρθρο στη Wikipedia"/>
          </p:cNvPr>
          <p:cNvSpPr/>
          <p:nvPr/>
        </p:nvSpPr>
        <p:spPr>
          <a:xfrm>
            <a:off x="539552" y="332656"/>
            <a:ext cx="8064896" cy="1123712"/>
          </a:xfrm>
          <a:prstGeom prst="round2DiagRect">
            <a:avLst/>
          </a:prstGeom>
          <a:noFill/>
          <a:ln>
            <a:solidFill>
              <a:srgbClr val="5075BC"/>
            </a:solidFill>
          </a:ln>
        </p:spPr>
        <p:txBody>
          <a:bodyPr wrap="square">
            <a:spAutoFit/>
          </a:bodyPr>
          <a:lstStyle/>
          <a:p>
            <a:r>
              <a:rPr lang="el-GR" sz="2000" b="1" dirty="0" smtClean="0"/>
              <a:t>Το κατά Ιωάννη περιέχει και το αρχαιότερο ακέραιο χειρόγραφο της Κ.Δ., ο Ρ</a:t>
            </a:r>
            <a:r>
              <a:rPr lang="el-GR" sz="2000" b="1" baseline="30000" dirty="0" smtClean="0"/>
              <a:t>66</a:t>
            </a:r>
            <a:r>
              <a:rPr lang="el-GR" sz="2000" b="1" dirty="0" smtClean="0"/>
              <a:t> (200 </a:t>
            </a:r>
            <a:r>
              <a:rPr lang="el-GR" sz="2000" b="1" dirty="0" err="1" smtClean="0"/>
              <a:t>μ.Χ</a:t>
            </a:r>
            <a:r>
              <a:rPr lang="el-GR" sz="2000" b="1" dirty="0" smtClean="0"/>
              <a:t>.). Άλλωστε το νεότερο Ευαγγέλιο είναι και το πρώτο που υπομνηματίσθηκε!!!!</a:t>
            </a:r>
            <a:endParaRPr lang="el-GR" sz="2000" b="1" dirty="0"/>
          </a:p>
        </p:txBody>
      </p:sp>
      <p:pic>
        <p:nvPicPr>
          <p:cNvPr id="4" name="3 - Εικόνα" descr="Papyrus66.jpg">
            <a:hlinkClick r:id="rId3" tooltip="κλικ για να δείτε τον πάπυρο on-lin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2" y="1517936"/>
            <a:ext cx="8064896" cy="4863392"/>
          </a:xfrm>
          <a:prstGeom prst="roundRect">
            <a:avLst/>
          </a:prstGeom>
          <a:noFill/>
          <a:ln>
            <a:solidFill>
              <a:srgbClr val="5075BC"/>
            </a:solidFill>
          </a:ln>
        </p:spPr>
      </p:pic>
    </p:spTree>
    <p:extLst>
      <p:ext uri="{BB962C8B-B14F-4D97-AF65-F5344CB8AC3E}">
        <p14:creationId xmlns:p14="http://schemas.microsoft.com/office/powerpoint/2010/main" val="850149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299527" y="260648"/>
            <a:ext cx="8544949" cy="442674"/>
          </a:xfrm>
          <a:prstGeom prst="roundRect">
            <a:avLst/>
          </a:prstGeom>
          <a:noFill/>
          <a:ln>
            <a:solidFill>
              <a:srgbClr val="5075BC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l-GR" sz="2000" b="1" dirty="0" smtClean="0"/>
              <a:t>Σημαντικότεροι κώδικες οι οποίοι περιέχουν ολόκληρο το κείμενο της Κ.Δ.</a:t>
            </a:r>
            <a:endParaRPr lang="el-GR" sz="2000" b="1" i="1" dirty="0" smtClean="0"/>
          </a:p>
        </p:txBody>
      </p:sp>
      <p:sp>
        <p:nvSpPr>
          <p:cNvPr id="3" name="2 - Στρογγύλεμα διαγώνιας γωνίας του ορθογωνίου">
            <a:hlinkClick r:id="rId2" tooltip="κλικ για να επισκεφτείτε την ειδική ιστοσελίδα για τον κώδικα"/>
          </p:cNvPr>
          <p:cNvSpPr/>
          <p:nvPr/>
        </p:nvSpPr>
        <p:spPr>
          <a:xfrm>
            <a:off x="251520" y="1124743"/>
            <a:ext cx="2592288" cy="5033486"/>
          </a:xfrm>
          <a:prstGeom prst="round2DiagRect">
            <a:avLst/>
          </a:prstGeom>
          <a:noFill/>
          <a:ln>
            <a:solidFill>
              <a:srgbClr val="5075BC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l-GR" sz="2000" b="1" dirty="0" smtClean="0"/>
              <a:t>Σιναϊτικός (</a:t>
            </a:r>
            <a:r>
              <a:rPr lang="he-IL" sz="2000" b="1" dirty="0" smtClean="0"/>
              <a:t>א </a:t>
            </a:r>
            <a:r>
              <a:rPr lang="el-GR" sz="2000" b="1" dirty="0" smtClean="0"/>
              <a:t> </a:t>
            </a:r>
            <a:r>
              <a:rPr lang="el-GR" sz="2000" dirty="0" smtClean="0"/>
              <a:t>ή </a:t>
            </a:r>
            <a:r>
              <a:rPr lang="en-US" sz="2000" cap="all" dirty="0" smtClean="0"/>
              <a:t>s</a:t>
            </a:r>
            <a:r>
              <a:rPr lang="el-GR" sz="2000" cap="all" dirty="0" smtClean="0"/>
              <a:t> </a:t>
            </a:r>
            <a:r>
              <a:rPr lang="en-US" sz="2000" dirty="0" smtClean="0"/>
              <a:t>London, </a:t>
            </a:r>
            <a:r>
              <a:rPr lang="en-US" sz="2000" dirty="0" smtClean="0">
                <a:hlinkClick r:id="rId3" tooltip="British Library"/>
              </a:rPr>
              <a:t>Brit. </a:t>
            </a:r>
            <a:r>
              <a:rPr lang="en-US" sz="2000" dirty="0" err="1" smtClean="0">
                <a:hlinkClick r:id="rId3" tooltip="British Library"/>
              </a:rPr>
              <a:t>Libr</a:t>
            </a:r>
            <a:r>
              <a:rPr lang="en-US" sz="2000" dirty="0" smtClean="0">
                <a:hlinkClick r:id="rId3" tooltip="British Library"/>
              </a:rPr>
              <a:t>.</a:t>
            </a:r>
            <a:r>
              <a:rPr lang="en-US" sz="2000" dirty="0" smtClean="0"/>
              <a:t>,</a:t>
            </a:r>
            <a:r>
              <a:rPr lang="el-GR" sz="2000" dirty="0" smtClean="0"/>
              <a:t> 340 </a:t>
            </a:r>
            <a:r>
              <a:rPr lang="el-GR" sz="2000" dirty="0" err="1" smtClean="0"/>
              <a:t>μ.Χ</a:t>
            </a:r>
            <a:r>
              <a:rPr lang="el-GR" sz="2000" dirty="0" smtClean="0"/>
              <a:t>.</a:t>
            </a:r>
            <a:r>
              <a:rPr lang="el-GR" sz="2000" b="1" dirty="0" smtClean="0"/>
              <a:t>)</a:t>
            </a:r>
            <a:r>
              <a:rPr lang="el-GR" sz="2000" dirty="0" smtClean="0"/>
              <a:t> και ανακαλύφθηκε και αποσπάσθηκε με περιπετειώδη τρόπο από τον </a:t>
            </a:r>
            <a:r>
              <a:rPr lang="el-GR" sz="2000" cap="all" dirty="0" smtClean="0"/>
              <a:t>γ</a:t>
            </a:r>
            <a:r>
              <a:rPr lang="el-GR" sz="2000" dirty="0" smtClean="0"/>
              <a:t>ερμανό </a:t>
            </a:r>
            <a:r>
              <a:rPr lang="el-GR" sz="2000" b="1" dirty="0" err="1" smtClean="0"/>
              <a:t>Tischendorf</a:t>
            </a:r>
            <a:r>
              <a:rPr lang="el-GR" sz="2000" dirty="0" smtClean="0"/>
              <a:t> το 1844, ο οποίος έπλασε έναν μύθο για να τον «</a:t>
            </a:r>
            <a:r>
              <a:rPr lang="el-GR" sz="2000" b="1" dirty="0" smtClean="0"/>
              <a:t>σφετεριστεί</a:t>
            </a:r>
            <a:r>
              <a:rPr lang="el-GR" sz="2000" dirty="0" smtClean="0"/>
              <a:t>».</a:t>
            </a:r>
          </a:p>
          <a:p>
            <a:pPr>
              <a:lnSpc>
                <a:spcPct val="90000"/>
              </a:lnSpc>
            </a:pPr>
            <a:endParaRPr lang="el-GR" sz="2000" cap="all" dirty="0" smtClean="0"/>
          </a:p>
          <a:p>
            <a:pPr>
              <a:lnSpc>
                <a:spcPct val="90000"/>
              </a:lnSpc>
            </a:pPr>
            <a:r>
              <a:rPr lang="el-GR" sz="2000" cap="all" dirty="0" smtClean="0"/>
              <a:t>π</a:t>
            </a:r>
            <a:r>
              <a:rPr lang="el-GR" sz="2000" dirty="0" smtClean="0"/>
              <a:t>εριλαμβάνει </a:t>
            </a:r>
            <a:r>
              <a:rPr lang="el-GR" sz="2000" b="1" dirty="0" smtClean="0"/>
              <a:t>και</a:t>
            </a:r>
            <a:r>
              <a:rPr lang="el-GR" sz="2000" dirty="0" smtClean="0"/>
              <a:t> την </a:t>
            </a:r>
            <a:r>
              <a:rPr lang="el-GR" sz="2000" b="1" i="1" dirty="0" smtClean="0"/>
              <a:t>Επιστολή Βαρνάβα</a:t>
            </a:r>
            <a:r>
              <a:rPr lang="el-GR" sz="2000" dirty="0" smtClean="0"/>
              <a:t> και τον </a:t>
            </a:r>
            <a:r>
              <a:rPr lang="el-GR" sz="2000" b="1" i="1" dirty="0" smtClean="0"/>
              <a:t>Ποιμένα του </a:t>
            </a:r>
            <a:r>
              <a:rPr lang="el-GR" sz="2000" b="1" i="1" dirty="0" err="1" smtClean="0"/>
              <a:t>Ερμά</a:t>
            </a:r>
            <a:r>
              <a:rPr lang="el-GR" sz="2000" dirty="0" smtClean="0"/>
              <a:t>! </a:t>
            </a:r>
            <a:endParaRPr lang="el-GR" sz="2000" dirty="0"/>
          </a:p>
        </p:txBody>
      </p:sp>
      <p:pic>
        <p:nvPicPr>
          <p:cNvPr id="5" name="4 - Εικόνα" descr="codex_sinaiticus_42v_voll.jpg">
            <a:hlinkClick r:id="rId4" tooltip="κλικ για να δείτε τον κώδικα on-line σε μεγαλύτερο μέγεθος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347864" y="836711"/>
            <a:ext cx="4992555" cy="4181265"/>
          </a:xfrm>
          <a:prstGeom prst="roundRect">
            <a:avLst/>
          </a:prstGeom>
          <a:noFill/>
          <a:ln>
            <a:solidFill>
              <a:srgbClr val="5075BC"/>
            </a:solidFill>
          </a:ln>
        </p:spPr>
      </p:pic>
      <p:sp>
        <p:nvSpPr>
          <p:cNvPr id="6" name="5 - TextBox"/>
          <p:cNvSpPr txBox="1"/>
          <p:nvPr/>
        </p:nvSpPr>
        <p:spPr>
          <a:xfrm>
            <a:off x="2915816" y="5085184"/>
            <a:ext cx="6048672" cy="1323439"/>
          </a:xfrm>
          <a:prstGeom prst="rect">
            <a:avLst/>
          </a:prstGeom>
          <a:noFill/>
          <a:ln>
            <a:solidFill>
              <a:srgbClr val="5075BC"/>
            </a:solidFill>
          </a:ln>
        </p:spPr>
        <p:txBody>
          <a:bodyPr wrap="square" rtlCol="0">
            <a:spAutoFit/>
          </a:bodyPr>
          <a:lstStyle/>
          <a:p>
            <a:r>
              <a:rPr lang="el-GR" sz="1600" dirty="0" smtClean="0"/>
              <a:t>Μπορώ να τον ανοίξω και φυλλομετρήσω </a:t>
            </a:r>
            <a:r>
              <a:rPr lang="en-US" sz="1600" dirty="0" smtClean="0"/>
              <a:t>On-Line!!! </a:t>
            </a:r>
            <a:r>
              <a:rPr lang="en-US" sz="1600" dirty="0" smtClean="0">
                <a:hlinkClick r:id="rId6"/>
              </a:rPr>
              <a:t>http://www.codexsinaiticus.org/en/manuscript.aspx</a:t>
            </a:r>
            <a:endParaRPr lang="el-GR" sz="1600" dirty="0" smtClean="0"/>
          </a:p>
          <a:p>
            <a:endParaRPr lang="el-GR" sz="1600" dirty="0" smtClean="0"/>
          </a:p>
          <a:p>
            <a:r>
              <a:rPr lang="el-GR" sz="1600" dirty="0" smtClean="0"/>
              <a:t>Για τον μύθο  του Τ. περί της χρήσης των φύλλων ως προσανάμματος </a:t>
            </a:r>
          </a:p>
          <a:p>
            <a:r>
              <a:rPr lang="el-GR" sz="1600" dirty="0" smtClean="0"/>
              <a:t>βλ. </a:t>
            </a:r>
            <a:r>
              <a:rPr lang="en-US" sz="1600" dirty="0" smtClean="0"/>
              <a:t>http://sinaimonastery.com/index.php?lid=107</a:t>
            </a:r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val="1620785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Στρογγύλεμα διαγώνιας γωνίας του ορθογωνίου">
            <a:hlinkClick r:id="rId2" tooltip="κλικ για να διαβάσετε on-line το σχετικό άρθρο στη Wikipedia"/>
          </p:cNvPr>
          <p:cNvSpPr/>
          <p:nvPr/>
        </p:nvSpPr>
        <p:spPr>
          <a:xfrm>
            <a:off x="299525" y="944724"/>
            <a:ext cx="2592288" cy="5033486"/>
          </a:xfrm>
          <a:prstGeom prst="round2DiagRect">
            <a:avLst/>
          </a:prstGeom>
          <a:noFill/>
          <a:ln>
            <a:solidFill>
              <a:srgbClr val="5075BC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l-GR" sz="2000" b="1" dirty="0" err="1" smtClean="0"/>
              <a:t>Βατικανός</a:t>
            </a:r>
            <a:r>
              <a:rPr lang="el-GR" sz="2000" b="1" dirty="0" smtClean="0"/>
              <a:t> (B)</a:t>
            </a:r>
            <a:r>
              <a:rPr lang="el-GR" sz="2000" dirty="0" smtClean="0"/>
              <a:t> από τον 5</a:t>
            </a:r>
            <a:r>
              <a:rPr lang="el-GR" sz="2000" baseline="30000" dirty="0" smtClean="0"/>
              <a:t>ο</a:t>
            </a:r>
            <a:r>
              <a:rPr lang="el-GR" sz="2000" dirty="0" smtClean="0"/>
              <a:t> αι. είναι βιβλιοδετημένος σε πέντε τόμους και βρίσκεται στη βιβλιοθήκη του Βατικανού. Είναι ίσως το αρχαιότερο βιβλίο του κόσμου, δηλ. τόμος με την σημερινή έννοια. Έχει χαθεί ο τόμος με το Εβρ. 9, 14 κε., Ποιμαντικές, </a:t>
            </a:r>
            <a:r>
              <a:rPr lang="el-GR" sz="2000" dirty="0" err="1" smtClean="0"/>
              <a:t>Αποκ</a:t>
            </a:r>
            <a:r>
              <a:rPr lang="el-GR" sz="2000" dirty="0" smtClean="0"/>
              <a:t> Τα </a:t>
            </a:r>
            <a:r>
              <a:rPr lang="el-GR" sz="2000" dirty="0" err="1" smtClean="0"/>
              <a:t>Ιω</a:t>
            </a:r>
            <a:r>
              <a:rPr lang="el-GR" sz="2000" dirty="0" smtClean="0"/>
              <a:t>. 1-7 έχουν πολλές ‘δυτικές’ παραλλαγές.</a:t>
            </a:r>
            <a:endParaRPr lang="el-GR" sz="2000" dirty="0"/>
          </a:p>
        </p:txBody>
      </p:sp>
      <p:pic>
        <p:nvPicPr>
          <p:cNvPr id="5" name="4 - Εικόνα" descr="vaticanus3-706270.jpg">
            <a:hlinkClick r:id="rId3" tooltip="κλικ για να δείτε τον κώδικα οn-line σε μεγαλύτερο μέγεθος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90003" y="945952"/>
            <a:ext cx="5891344" cy="493132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3874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Στρογγύλεμα διαγώνιας γωνίας του ορθογωνίου">
            <a:hlinkClick r:id="rId2" tooltip="κλικ για να διαβάσετε on-line το σχετικό άρθρο στη Wikipedia"/>
          </p:cNvPr>
          <p:cNvSpPr/>
          <p:nvPr/>
        </p:nvSpPr>
        <p:spPr>
          <a:xfrm>
            <a:off x="251520" y="998731"/>
            <a:ext cx="2592288" cy="3713321"/>
          </a:xfrm>
          <a:prstGeom prst="round2DiagRect">
            <a:avLst/>
          </a:prstGeom>
          <a:noFill/>
          <a:ln>
            <a:solidFill>
              <a:srgbClr val="5075BC"/>
            </a:solidFill>
          </a:ln>
        </p:spPr>
        <p:txBody>
          <a:bodyPr wrap="square">
            <a:spAutoFit/>
          </a:bodyPr>
          <a:lstStyle/>
          <a:p>
            <a:r>
              <a:rPr lang="el-GR" sz="2000" b="1" dirty="0" smtClean="0"/>
              <a:t>Αλεξανδρινός κώδικας (Α</a:t>
            </a:r>
            <a:r>
              <a:rPr lang="en-US" sz="2000" dirty="0" smtClean="0"/>
              <a:t>  (London, </a:t>
            </a:r>
            <a:r>
              <a:rPr lang="en-US" sz="2000" dirty="0" smtClean="0">
                <a:hlinkClick r:id="rId3" tooltip="British Library"/>
              </a:rPr>
              <a:t>Brit</a:t>
            </a:r>
            <a:r>
              <a:rPr lang="el-GR" sz="2000" dirty="0" smtClean="0">
                <a:hlinkClick r:id="rId3" tooltip="British Library"/>
              </a:rPr>
              <a:t>.</a:t>
            </a:r>
            <a:r>
              <a:rPr lang="en-US" sz="2000" dirty="0" smtClean="0">
                <a:hlinkClick r:id="rId3" tooltip="British Library"/>
              </a:rPr>
              <a:t> Library</a:t>
            </a:r>
            <a:r>
              <a:rPr lang="en-US" sz="2000" dirty="0" smtClean="0"/>
              <a:t>,</a:t>
            </a:r>
            <a:r>
              <a:rPr lang="el-GR" sz="2000" b="1" dirty="0" smtClean="0"/>
              <a:t>)</a:t>
            </a:r>
            <a:r>
              <a:rPr lang="el-GR" sz="2000" dirty="0" smtClean="0"/>
              <a:t>,</a:t>
            </a:r>
            <a:r>
              <a:rPr lang="el-GR" sz="2000" b="1" dirty="0" smtClean="0"/>
              <a:t> </a:t>
            </a:r>
            <a:r>
              <a:rPr lang="el-GR" sz="2000" dirty="0" smtClean="0"/>
              <a:t>από τον 5</a:t>
            </a:r>
            <a:r>
              <a:rPr lang="el-GR" sz="2000" baseline="30000" dirty="0" smtClean="0"/>
              <a:t>ο</a:t>
            </a:r>
            <a:r>
              <a:rPr lang="el-GR" sz="2000" dirty="0" smtClean="0"/>
              <a:t> αι. ο οποίος περιλαμβάνει και τις </a:t>
            </a:r>
            <a:r>
              <a:rPr lang="el-GR" sz="2000" i="1" dirty="0" smtClean="0"/>
              <a:t>δύο επιστολές </a:t>
            </a:r>
            <a:r>
              <a:rPr lang="el-GR" sz="2000" i="1" dirty="0" err="1" smtClean="0"/>
              <a:t>Κλήμεντος</a:t>
            </a:r>
            <a:r>
              <a:rPr lang="el-GR" sz="2000" i="1" dirty="0" smtClean="0"/>
              <a:t>. </a:t>
            </a:r>
            <a:r>
              <a:rPr lang="el-GR" sz="2000" dirty="0" smtClean="0"/>
              <a:t>Έχουν χαθεί οι περικοπές </a:t>
            </a:r>
            <a:r>
              <a:rPr lang="el-GR" sz="2000" dirty="0" err="1" smtClean="0"/>
              <a:t>Μτ</a:t>
            </a:r>
            <a:r>
              <a:rPr lang="el-GR" sz="2000" dirty="0" smtClean="0"/>
              <a:t>. 1-24. </a:t>
            </a:r>
            <a:r>
              <a:rPr lang="el-GR" sz="2000" dirty="0" err="1" smtClean="0"/>
              <a:t>Ιω</a:t>
            </a:r>
            <a:r>
              <a:rPr lang="el-GR" sz="2000" dirty="0" smtClean="0"/>
              <a:t>. 7-8 και Β’ </a:t>
            </a:r>
            <a:r>
              <a:rPr lang="el-GR" sz="2000" dirty="0" err="1" smtClean="0"/>
              <a:t>Κορ</a:t>
            </a:r>
            <a:r>
              <a:rPr lang="el-GR" sz="2000" dirty="0" smtClean="0"/>
              <a:t>. 4-12.</a:t>
            </a:r>
            <a:endParaRPr lang="el-GR" sz="2000" dirty="0"/>
          </a:p>
        </p:txBody>
      </p:sp>
      <p:pic>
        <p:nvPicPr>
          <p:cNvPr id="6" name="5 - Εικόνα" descr="codexalex_lg.jpg">
            <a:hlinkClick r:id="rId4" tooltip="κλικ για να δείτε τον κώδικα on-line σε μεγαλύτερο μέγεθος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35829" y="998730"/>
            <a:ext cx="5841912" cy="5382598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346820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Στρογγύλεμα διαγώνιας γωνίας του ορθογωνίου">
            <a:hlinkClick r:id="rId2" tooltip="κλικ για να διαβάσετε on-line το σχετικό άρθρο στη Wikipedia"/>
          </p:cNvPr>
          <p:cNvSpPr/>
          <p:nvPr/>
        </p:nvSpPr>
        <p:spPr>
          <a:xfrm>
            <a:off x="347532" y="620688"/>
            <a:ext cx="8448939" cy="1123712"/>
          </a:xfrm>
          <a:prstGeom prst="round2DiagRect">
            <a:avLst/>
          </a:prstGeom>
          <a:noFill/>
          <a:ln>
            <a:solidFill>
              <a:srgbClr val="5075BC"/>
            </a:solidFill>
          </a:ln>
        </p:spPr>
        <p:txBody>
          <a:bodyPr wrap="square">
            <a:spAutoFit/>
          </a:bodyPr>
          <a:lstStyle/>
          <a:p>
            <a:r>
              <a:rPr lang="el-GR" sz="2000" dirty="0" smtClean="0"/>
              <a:t>Παλίμψηστος </a:t>
            </a:r>
            <a:r>
              <a:rPr lang="el-GR" sz="2000" b="1" dirty="0" err="1" smtClean="0"/>
              <a:t>Εφραιμιτικός</a:t>
            </a:r>
            <a:r>
              <a:rPr lang="el-GR" sz="2000" b="1" dirty="0" smtClean="0"/>
              <a:t> ( </a:t>
            </a:r>
            <a:r>
              <a:rPr lang="en-US" sz="2000" b="1" dirty="0" smtClean="0"/>
              <a:t>C</a:t>
            </a:r>
            <a:r>
              <a:rPr lang="el-GR" sz="2000" b="1" dirty="0" smtClean="0"/>
              <a:t> </a:t>
            </a:r>
            <a:r>
              <a:rPr lang="el-GR" sz="2000" dirty="0" smtClean="0"/>
              <a:t> </a:t>
            </a:r>
            <a:r>
              <a:rPr lang="en-US" sz="2000" dirty="0" smtClean="0"/>
              <a:t>Paris</a:t>
            </a:r>
            <a:r>
              <a:rPr lang="el-GR" sz="2000" b="1" dirty="0" smtClean="0"/>
              <a:t> )</a:t>
            </a:r>
            <a:r>
              <a:rPr lang="el-GR" sz="2000" dirty="0" smtClean="0"/>
              <a:t> από τον 5</a:t>
            </a:r>
            <a:r>
              <a:rPr lang="el-GR" sz="2000" baseline="30000" dirty="0" smtClean="0"/>
              <a:t>ο</a:t>
            </a:r>
            <a:r>
              <a:rPr lang="el-GR" sz="2000" dirty="0" smtClean="0"/>
              <a:t> αι. και ανακαλύφθηκε από τον </a:t>
            </a:r>
            <a:r>
              <a:rPr lang="el-GR" sz="2000" dirty="0" err="1" smtClean="0"/>
              <a:t>Τischendorf</a:t>
            </a:r>
            <a:r>
              <a:rPr lang="el-GR" sz="2000" dirty="0" smtClean="0"/>
              <a:t>. Είναι παλίμψηστος διότι τον 12</a:t>
            </a:r>
            <a:r>
              <a:rPr lang="el-GR" sz="2000" baseline="30000" dirty="0" smtClean="0"/>
              <a:t>ο</a:t>
            </a:r>
            <a:r>
              <a:rPr lang="el-GR" sz="2000" dirty="0" smtClean="0"/>
              <a:t> αι. γράφτηκε πάνω σε αυτόν η ελληνική μετάφραση των 38 πραγματειών του </a:t>
            </a:r>
            <a:r>
              <a:rPr lang="el-GR" sz="2000" dirty="0" err="1" smtClean="0"/>
              <a:t>Εφραίμ</a:t>
            </a:r>
            <a:r>
              <a:rPr lang="el-GR" sz="2000" dirty="0" smtClean="0"/>
              <a:t> του Σύρου.</a:t>
            </a:r>
            <a:endParaRPr lang="el-GR" sz="2000" dirty="0"/>
          </a:p>
        </p:txBody>
      </p:sp>
      <p:pic>
        <p:nvPicPr>
          <p:cNvPr id="5" name="4 - Εικόνα" descr="Ephraemi-640w.gif">
            <a:hlinkClick r:id="rId3" tooltip="κλικ για να δείτε τον κώδικα on-line σε μεγαλύτερο μέγεθος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1808820"/>
            <a:ext cx="8352928" cy="412765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088366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Στρογγύλεμα διαγώνιας γωνίας του ορθογωνίου">
            <a:hlinkClick r:id="rId2" tooltip="κλικ για να διαβάσετε on-line το σχετικό άρθρο της wikipedia"/>
          </p:cNvPr>
          <p:cNvSpPr/>
          <p:nvPr/>
        </p:nvSpPr>
        <p:spPr>
          <a:xfrm>
            <a:off x="251520" y="756066"/>
            <a:ext cx="2592288" cy="2801600"/>
          </a:xfrm>
          <a:prstGeom prst="round2DiagRect">
            <a:avLst/>
          </a:prstGeom>
          <a:noFill/>
          <a:ln>
            <a:solidFill>
              <a:srgbClr val="5075BC"/>
            </a:solidFill>
          </a:ln>
        </p:spPr>
        <p:txBody>
          <a:bodyPr wrap="square">
            <a:spAutoFit/>
          </a:bodyPr>
          <a:lstStyle/>
          <a:p>
            <a:r>
              <a:rPr lang="el-GR" sz="2000" dirty="0" smtClean="0"/>
              <a:t>Κώδικας </a:t>
            </a:r>
            <a:r>
              <a:rPr lang="el-GR" sz="2000" b="1" dirty="0" err="1" smtClean="0"/>
              <a:t>Βέζα</a:t>
            </a:r>
            <a:r>
              <a:rPr lang="el-GR" sz="2000" dirty="0" smtClean="0"/>
              <a:t> (</a:t>
            </a:r>
            <a:r>
              <a:rPr lang="en-US" sz="2000" dirty="0" smtClean="0"/>
              <a:t>D</a:t>
            </a:r>
            <a:r>
              <a:rPr lang="el-GR" sz="2000" dirty="0" smtClean="0"/>
              <a:t>) του 5</a:t>
            </a:r>
            <a:r>
              <a:rPr lang="el-GR" sz="2000" baseline="30000" dirty="0" smtClean="0"/>
              <a:t>ου</a:t>
            </a:r>
            <a:r>
              <a:rPr lang="el-GR" sz="2000" dirty="0" smtClean="0"/>
              <a:t> αι., ο οποίος περιέχει πολλές ιδιότυπες γραφές της λεγόμενης «δυτικής» παράδοσης του κειμένου.</a:t>
            </a:r>
            <a:endParaRPr lang="el-GR" sz="2000" dirty="0"/>
          </a:p>
        </p:txBody>
      </p:sp>
      <p:pic>
        <p:nvPicPr>
          <p:cNvPr id="4" name="3 - Εικόνα" descr="bezae_grec_jean12_annote.jpg">
            <a:hlinkClick r:id="rId3" tooltip="κλικ για να δείτε τον κώδικα on-line σε μεγαλύτερο μέγεθος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10254" y="692696"/>
            <a:ext cx="5978239" cy="5686832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4165894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- Εικόνα" descr="wpe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7536" y="1463026"/>
            <a:ext cx="8509061" cy="4991769"/>
          </a:xfrm>
          <a:prstGeom prst="roundRect">
            <a:avLst/>
          </a:prstGeom>
        </p:spPr>
      </p:pic>
      <p:sp>
        <p:nvSpPr>
          <p:cNvPr id="6" name="5 - TextBox">
            <a:hlinkClick r:id="rId3" tooltip="κάντε κλικ μέσα στο μπλε πλαίσιο για να διαβάσετε on-line το σχετικό άρθρο στη wikipedia"/>
          </p:cNvPr>
          <p:cNvSpPr txBox="1"/>
          <p:nvPr/>
        </p:nvSpPr>
        <p:spPr>
          <a:xfrm>
            <a:off x="251525" y="620688"/>
            <a:ext cx="8700459" cy="783193"/>
          </a:xfrm>
          <a:prstGeom prst="roundRect">
            <a:avLst/>
          </a:prstGeom>
          <a:noFill/>
          <a:ln>
            <a:solidFill>
              <a:srgbClr val="5075BC"/>
            </a:solidFill>
          </a:ln>
        </p:spPr>
        <p:txBody>
          <a:bodyPr wrap="square" rtlCol="0">
            <a:spAutoFit/>
          </a:bodyPr>
          <a:lstStyle/>
          <a:p>
            <a:r>
              <a:rPr lang="el-GR" sz="2000" dirty="0" smtClean="0"/>
              <a:t>Ο πρώτος </a:t>
            </a:r>
            <a:r>
              <a:rPr lang="el-GR" sz="2000" b="1" dirty="0" smtClean="0"/>
              <a:t>σωζόμενος</a:t>
            </a:r>
            <a:r>
              <a:rPr lang="el-GR" sz="2000" dirty="0" smtClean="0"/>
              <a:t> γραπτός Κανόνας της χριστιανικής Εκκλησίας είναι ο παλίμψηστος </a:t>
            </a:r>
            <a:r>
              <a:rPr lang="el-GR" sz="2000" u="sng" dirty="0" smtClean="0"/>
              <a:t>Κανόνας του </a:t>
            </a:r>
            <a:r>
              <a:rPr lang="el-GR" sz="2000" b="1" u="sng" dirty="0" err="1" smtClean="0"/>
              <a:t>Μουρατόρι</a:t>
            </a:r>
            <a:r>
              <a:rPr lang="el-GR" sz="2000" b="1" u="sng" dirty="0" smtClean="0"/>
              <a:t> (Μιλάνο)</a:t>
            </a:r>
            <a:endParaRPr lang="el-GR" sz="2000" b="1" i="1" u="sng" dirty="0" smtClean="0"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4110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Στρογγυλεμένο ορθογώνιο"/>
          <p:cNvSpPr/>
          <p:nvPr/>
        </p:nvSpPr>
        <p:spPr>
          <a:xfrm>
            <a:off x="443543" y="2834934"/>
            <a:ext cx="8256917" cy="783193"/>
          </a:xfrm>
          <a:prstGeom prst="roundRect">
            <a:avLst/>
          </a:prstGeom>
          <a:noFill/>
          <a:ln>
            <a:solidFill>
              <a:srgbClr val="5075BC"/>
            </a:solidFill>
          </a:ln>
        </p:spPr>
        <p:txBody>
          <a:bodyPr wrap="square">
            <a:spAutoFit/>
          </a:bodyPr>
          <a:lstStyle/>
          <a:p>
            <a:r>
              <a:rPr lang="el-GR" sz="2000" dirty="0" smtClean="0"/>
              <a:t>Παρά το πλήθος των χειρογράφων, μόνον 1% του κειμένου της Κ.Δ. παρουσιάζει παρεκκλίσεις.</a:t>
            </a:r>
            <a:endParaRPr lang="el-GR" sz="2000" dirty="0"/>
          </a:p>
        </p:txBody>
      </p:sp>
      <p:sp>
        <p:nvSpPr>
          <p:cNvPr id="4" name="3 - Στρογγυλεμένο ορθογώνιο"/>
          <p:cNvSpPr/>
          <p:nvPr/>
        </p:nvSpPr>
        <p:spPr>
          <a:xfrm>
            <a:off x="443543" y="1484784"/>
            <a:ext cx="8256917" cy="1225868"/>
          </a:xfrm>
          <a:prstGeom prst="roundRect">
            <a:avLst/>
          </a:prstGeom>
          <a:noFill/>
          <a:ln>
            <a:solidFill>
              <a:srgbClr val="5075BC"/>
            </a:solidFill>
          </a:ln>
        </p:spPr>
        <p:txBody>
          <a:bodyPr wrap="square">
            <a:spAutoFit/>
          </a:bodyPr>
          <a:lstStyle/>
          <a:p>
            <a:r>
              <a:rPr lang="el-GR" sz="2200" b="1" dirty="0" smtClean="0"/>
              <a:t>Είναι εντυπωσιακό ότι καμιά βασική χριστιανική διδασκαλία δε βασίζεται πάνω σε λανθασμένη ανάγνωση και καμιά αναθεώρηση κάποιας λέξης δεν οδήγησε σε διόρθωση της διδασκαλίας της. </a:t>
            </a:r>
            <a:endParaRPr lang="el-GR" sz="2200" dirty="0"/>
          </a:p>
        </p:txBody>
      </p:sp>
      <p:sp>
        <p:nvSpPr>
          <p:cNvPr id="9" name="8 - TextBox"/>
          <p:cNvSpPr txBox="1"/>
          <p:nvPr/>
        </p:nvSpPr>
        <p:spPr>
          <a:xfrm>
            <a:off x="539552" y="3694355"/>
            <a:ext cx="8064896" cy="3172182"/>
          </a:xfrm>
          <a:prstGeom prst="flowChartDocument">
            <a:avLst/>
          </a:prstGeom>
          <a:noFill/>
          <a:ln>
            <a:solidFill>
              <a:srgbClr val="5075BC"/>
            </a:solidFill>
          </a:ln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l-GR" sz="2000" cap="all" dirty="0" smtClean="0"/>
              <a:t>α</a:t>
            </a:r>
            <a:r>
              <a:rPr lang="el-GR" sz="2000" dirty="0" smtClean="0"/>
              <a:t>κόμα, όμως, κι αν η ίδια η Βίβλος χανόταν, θα μπορούσαμε να ανασυντάξουμε το κείμενό της από τις </a:t>
            </a:r>
            <a:r>
              <a:rPr lang="el-GR" sz="2000" b="1" dirty="0" smtClean="0"/>
              <a:t>πρώιμες μεταφράσεις σε </a:t>
            </a:r>
            <a:r>
              <a:rPr lang="el-GR" sz="2000" b="1" u="sng" dirty="0" smtClean="0"/>
              <a:t>18 γλώσσες</a:t>
            </a:r>
            <a:r>
              <a:rPr lang="el-GR" sz="2000" dirty="0" smtClean="0"/>
              <a:t>.</a:t>
            </a:r>
          </a:p>
          <a:p>
            <a:endParaRPr lang="el-GR" sz="2000" dirty="0" smtClean="0"/>
          </a:p>
          <a:p>
            <a:pPr>
              <a:buFont typeface="Wingdings" pitchFamily="2" charset="2"/>
              <a:buChar char="v"/>
            </a:pPr>
            <a:r>
              <a:rPr lang="el-GR" sz="2000" dirty="0" smtClean="0"/>
              <a:t>Κι αν οι μεταφράσεις χάνονταν θα μπορούσαμε να ανασυνθέσουμε τα βιβλία της από τα </a:t>
            </a:r>
            <a:r>
              <a:rPr lang="el-GR" sz="2000" b="1" dirty="0" smtClean="0"/>
              <a:t>παραθέματα των Πατέρων</a:t>
            </a:r>
            <a:r>
              <a:rPr lang="el-GR" sz="2000" dirty="0" smtClean="0"/>
              <a:t> .</a:t>
            </a:r>
          </a:p>
          <a:p>
            <a:endParaRPr lang="el-GR" sz="2000" dirty="0" smtClean="0"/>
          </a:p>
          <a:p>
            <a:pPr>
              <a:buFont typeface="Wingdings" pitchFamily="2" charset="2"/>
              <a:buChar char="v"/>
            </a:pPr>
            <a:r>
              <a:rPr lang="el-GR" sz="2000" b="1" dirty="0" smtClean="0"/>
              <a:t>Σήμερα η Α. Γ. κυκλοφορεί σε 2.233 γλώσσες και διαλέκτους.</a:t>
            </a:r>
            <a:endParaRPr lang="el-GR" sz="200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>
                <a:latin typeface="+mn-lt"/>
              </a:rPr>
              <a:t>ΠΑΡΑΤΗΡΗΣΕΙΣ ΣΤΗΝ ΕΓΚΥΡΟΤΗΤΑ ΤΗΣ  ΧΕΙΡΟΓΡΑΦΗΣ ΠΑΡΑΔΟΣΗΣ ΤΗΣ Κ.Δ</a:t>
            </a:r>
            <a:r>
              <a:rPr lang="el-GR" sz="3600" dirty="0" smtClean="0">
                <a:latin typeface="+mn-lt"/>
              </a:rPr>
              <a:t>.</a:t>
            </a:r>
            <a:endParaRPr lang="el-GR" sz="3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77326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143000"/>
          </a:xfrm>
        </p:spPr>
        <p:txBody>
          <a:bodyPr>
            <a:normAutofit/>
          </a:bodyPr>
          <a:lstStyle/>
          <a:p>
            <a:r>
              <a:rPr lang="el-GR" sz="3600" dirty="0" smtClean="0"/>
              <a:t>Οι </a:t>
            </a:r>
            <a:r>
              <a:rPr lang="el-GR" sz="3600" dirty="0"/>
              <a:t>διορθώσεις &lt;  </a:t>
            </a:r>
            <a:r>
              <a:rPr lang="el-GR" sz="3600" b="1" dirty="0"/>
              <a:t>ακούσιοι</a:t>
            </a:r>
            <a:r>
              <a:rPr lang="el-GR" sz="3600" dirty="0"/>
              <a:t> παράγοντες</a:t>
            </a:r>
            <a:r>
              <a:rPr lang="el-GR" sz="3600" dirty="0" smtClean="0"/>
              <a:t>.</a:t>
            </a:r>
            <a:endParaRPr lang="el-GR" sz="36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200" dirty="0" smtClean="0"/>
              <a:t>Κείμενο </a:t>
            </a:r>
            <a:r>
              <a:rPr lang="el-GR" sz="2200" b="1" u="sng" dirty="0" smtClean="0"/>
              <a:t>συνεχόμενο χωρίς τόνους και σημεία στίξης</a:t>
            </a:r>
            <a:r>
              <a:rPr lang="el-GR" sz="2200" dirty="0" smtClean="0"/>
              <a:t>, </a:t>
            </a:r>
          </a:p>
          <a:p>
            <a:r>
              <a:rPr lang="el-GR" sz="1600" dirty="0" smtClean="0"/>
              <a:t>Μκ.10,40: </a:t>
            </a:r>
            <a:r>
              <a:rPr lang="el-GR" sz="1600" dirty="0" err="1" smtClean="0"/>
              <a:t>τό</a:t>
            </a:r>
            <a:r>
              <a:rPr lang="el-GR" sz="1600" dirty="0" smtClean="0"/>
              <a:t> </a:t>
            </a:r>
            <a:r>
              <a:rPr lang="el-GR" sz="1600" dirty="0" err="1" smtClean="0"/>
              <a:t>δέ</a:t>
            </a:r>
            <a:r>
              <a:rPr lang="el-GR" sz="1600" dirty="0" smtClean="0"/>
              <a:t> </a:t>
            </a:r>
            <a:r>
              <a:rPr lang="el-GR" sz="1600" dirty="0" err="1" smtClean="0"/>
              <a:t>καθίσαι</a:t>
            </a:r>
            <a:r>
              <a:rPr lang="el-GR" sz="1600" dirty="0" smtClean="0"/>
              <a:t>.... </a:t>
            </a:r>
            <a:r>
              <a:rPr lang="el-GR" sz="1600" b="1" dirty="0" smtClean="0"/>
              <a:t>ΔΟΥΝΑΙΑΛΛΟΙΣ ΗΤΟΙΜΑΣΤΑΙ</a:t>
            </a:r>
            <a:r>
              <a:rPr lang="en-US" sz="1600" b="1" dirty="0" smtClean="0"/>
              <a:t> (</a:t>
            </a:r>
            <a:r>
              <a:rPr lang="el-GR" sz="1600" b="1" dirty="0" err="1" smtClean="0"/>
              <a:t>ἀλλ</a:t>
            </a:r>
            <a:r>
              <a:rPr lang="el-GR" sz="1600" b="1" dirty="0" smtClean="0"/>
              <a:t>’ </a:t>
            </a:r>
            <a:r>
              <a:rPr lang="el-GR" sz="1600" b="1" dirty="0" err="1" smtClean="0"/>
              <a:t>οὶς</a:t>
            </a:r>
            <a:r>
              <a:rPr lang="el-GR" sz="1600" b="1" dirty="0" smtClean="0"/>
              <a:t> ή </a:t>
            </a:r>
            <a:r>
              <a:rPr lang="el-GR" sz="1600" b="1" dirty="0" err="1" smtClean="0"/>
              <a:t>ἄλλοις</a:t>
            </a:r>
            <a:r>
              <a:rPr lang="el-GR" sz="1600" b="1" dirty="0" smtClean="0"/>
              <a:t>;;;)</a:t>
            </a:r>
            <a:r>
              <a:rPr lang="el-GR" sz="1600" dirty="0" smtClean="0"/>
              <a:t>. </a:t>
            </a:r>
          </a:p>
          <a:p>
            <a:r>
              <a:rPr lang="el-GR" sz="1600" dirty="0" smtClean="0"/>
              <a:t>Φιλ.1, 1 ΣΥΝΕΠΙΣΚΟΠΟΙΣ ή ΣΥΝ ΕΠΙΣΚΟΠΟΙΣ.</a:t>
            </a:r>
            <a:endParaRPr lang="el-GR" sz="1800" b="1" u="sng" dirty="0" smtClean="0"/>
          </a:p>
          <a:p>
            <a:pPr>
              <a:lnSpc>
                <a:spcPct val="90000"/>
              </a:lnSpc>
              <a:spcBef>
                <a:spcPts val="2400"/>
              </a:spcBef>
            </a:pPr>
            <a:r>
              <a:rPr lang="el-GR" sz="1800" b="1" u="sng" dirty="0" smtClean="0"/>
              <a:t>απλογραφία ή διπλογραφία</a:t>
            </a:r>
            <a:r>
              <a:rPr lang="el-GR" sz="1800" dirty="0" smtClean="0"/>
              <a:t> : ΕΓΕΝΗΘΗΜΕΝ</a:t>
            </a:r>
            <a:r>
              <a:rPr lang="el-GR" sz="1800" b="1" u="sng" dirty="0" smtClean="0"/>
              <a:t>Ν</a:t>
            </a:r>
            <a:r>
              <a:rPr lang="el-GR" sz="1800" dirty="0" smtClean="0"/>
              <a:t>ΗΠΙΟΙ (= </a:t>
            </a:r>
            <a:r>
              <a:rPr lang="el-GR" sz="1800" dirty="0" err="1" smtClean="0"/>
              <a:t>ἐγενήθημεν</a:t>
            </a:r>
            <a:r>
              <a:rPr lang="el-GR" sz="1800" dirty="0" smtClean="0"/>
              <a:t> </a:t>
            </a:r>
            <a:r>
              <a:rPr lang="el-GR" sz="1800" dirty="0" err="1" smtClean="0"/>
              <a:t>νήπιοι</a:t>
            </a:r>
            <a:r>
              <a:rPr lang="el-GR" sz="1800" dirty="0" smtClean="0"/>
              <a:t> ἤ </a:t>
            </a:r>
            <a:r>
              <a:rPr lang="el-GR" sz="1800" dirty="0" err="1" smtClean="0"/>
              <a:t>ἤπιοι</a:t>
            </a:r>
            <a:r>
              <a:rPr lang="el-GR" sz="1800" dirty="0" smtClean="0"/>
              <a:t>;  </a:t>
            </a:r>
          </a:p>
          <a:p>
            <a:pPr>
              <a:lnSpc>
                <a:spcPct val="90000"/>
              </a:lnSpc>
              <a:spcBef>
                <a:spcPts val="2400"/>
              </a:spcBef>
            </a:pPr>
            <a:r>
              <a:rPr lang="el-GR" sz="1800" b="1" u="sng" dirty="0" smtClean="0"/>
              <a:t>Ομοιοτέλευτο: </a:t>
            </a:r>
            <a:r>
              <a:rPr lang="el-GR" sz="1800" dirty="0" smtClean="0"/>
              <a:t>στον Β και στην πρωταρχική εκδοχή του S, παραλείπεται ολόκληρος ο </a:t>
            </a:r>
            <a:r>
              <a:rPr lang="el-GR" sz="1800" dirty="0" err="1" smtClean="0"/>
              <a:t>Μτ</a:t>
            </a:r>
            <a:r>
              <a:rPr lang="el-GR" sz="1800" dirty="0" smtClean="0"/>
              <a:t> 12, 47, επειδή και αυτός και ο προηγούμενος στίχος τελειώνουν με το </a:t>
            </a:r>
            <a:r>
              <a:rPr lang="el-GR" sz="1800" i="1" dirty="0" err="1" smtClean="0"/>
              <a:t>λαλήσαι</a:t>
            </a:r>
            <a:r>
              <a:rPr lang="el-GR" sz="1800" dirty="0" smtClean="0"/>
              <a:t> </a:t>
            </a:r>
          </a:p>
          <a:p>
            <a:pPr>
              <a:lnSpc>
                <a:spcPct val="90000"/>
              </a:lnSpc>
              <a:spcBef>
                <a:spcPts val="2400"/>
              </a:spcBef>
            </a:pPr>
            <a:r>
              <a:rPr lang="el-GR" sz="1800" b="1" u="sng" dirty="0" smtClean="0"/>
              <a:t>απάτη της μνήμης</a:t>
            </a:r>
            <a:r>
              <a:rPr lang="el-GR" sz="1800" dirty="0" smtClean="0"/>
              <a:t>  Η ίδια εναλλαγή συναντάται στο </a:t>
            </a:r>
            <a:r>
              <a:rPr lang="el-GR" sz="1800" dirty="0" err="1" smtClean="0"/>
              <a:t>Μτ</a:t>
            </a:r>
            <a:r>
              <a:rPr lang="el-GR" sz="1800" dirty="0" smtClean="0"/>
              <a:t> 15,30 με τα επίθετα </a:t>
            </a:r>
            <a:r>
              <a:rPr lang="el-GR" sz="1800" i="1" dirty="0" smtClean="0"/>
              <a:t>χωλούς, τυφλούς, κωφούς, κυλλούς</a:t>
            </a:r>
            <a:r>
              <a:rPr lang="el-GR" sz="1800" dirty="0" smtClean="0"/>
              <a:t> </a:t>
            </a:r>
            <a:endParaRPr lang="en-US" sz="1800" dirty="0" smtClean="0"/>
          </a:p>
          <a:p>
            <a:pPr>
              <a:lnSpc>
                <a:spcPct val="90000"/>
              </a:lnSpc>
              <a:spcBef>
                <a:spcPts val="2400"/>
              </a:spcBef>
            </a:pPr>
            <a:r>
              <a:rPr lang="el-GR" sz="1800" b="1" u="sng" dirty="0" smtClean="0"/>
              <a:t>προφορά στην Κοινή</a:t>
            </a:r>
            <a:r>
              <a:rPr lang="en-US" sz="1800" b="1" u="sng" dirty="0" smtClean="0"/>
              <a:t>: </a:t>
            </a:r>
            <a:r>
              <a:rPr lang="el-GR" sz="1800" dirty="0" smtClean="0"/>
              <a:t> </a:t>
            </a:r>
            <a:r>
              <a:rPr lang="el-GR" sz="1800" b="1" dirty="0" smtClean="0"/>
              <a:t>υποτακτική </a:t>
            </a:r>
            <a:r>
              <a:rPr lang="el-GR" sz="1800" b="1" i="1" dirty="0" err="1" smtClean="0"/>
              <a:t>έχωμεν</a:t>
            </a:r>
            <a:r>
              <a:rPr lang="el-GR" sz="1800" i="1" dirty="0" smtClean="0"/>
              <a:t>,</a:t>
            </a:r>
            <a:r>
              <a:rPr lang="el-GR" sz="1800" dirty="0" smtClean="0"/>
              <a:t> και από άλλους αντιγραφείς </a:t>
            </a:r>
            <a:r>
              <a:rPr lang="el-GR" sz="1800" b="1" dirty="0" smtClean="0"/>
              <a:t>την οριστική </a:t>
            </a:r>
            <a:r>
              <a:rPr lang="el-GR" sz="1800" b="1" i="1" dirty="0" err="1" smtClean="0"/>
              <a:t>έχομεν</a:t>
            </a:r>
            <a:endParaRPr lang="el-GR" sz="1800" dirty="0"/>
          </a:p>
        </p:txBody>
      </p:sp>
    </p:spTree>
    <p:extLst>
      <p:ext uri="{BB962C8B-B14F-4D97-AF65-F5344CB8AC3E}">
        <p14:creationId xmlns:p14="http://schemas.microsoft.com/office/powerpoint/2010/main" val="342054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Διπλωμένη γωνία"/>
          <p:cNvSpPr/>
          <p:nvPr/>
        </p:nvSpPr>
        <p:spPr>
          <a:xfrm rot="-600000">
            <a:off x="1479972" y="2003289"/>
            <a:ext cx="5364286" cy="3342501"/>
          </a:xfrm>
          <a:prstGeom prst="foldedCorner">
            <a:avLst/>
          </a:prstGeom>
          <a:noFill/>
          <a:ln>
            <a:solidFill>
              <a:srgbClr val="5075BC"/>
            </a:solidFill>
          </a:ln>
        </p:spPr>
        <p:txBody>
          <a:bodyPr wrap="square">
            <a:spAutoFit/>
          </a:bodyPr>
          <a:lstStyle/>
          <a:p>
            <a:r>
              <a:rPr lang="el-GR" sz="2200" b="1" dirty="0" smtClean="0">
                <a:latin typeface="Palatino Linotype" pitchFamily="18" charset="0"/>
              </a:rPr>
              <a:t>Ερώτηση: </a:t>
            </a:r>
            <a:r>
              <a:rPr lang="el-GR" sz="2200" i="1" dirty="0" smtClean="0"/>
              <a:t>Πώς είμαστε βέβαιοι ότι τα </a:t>
            </a:r>
            <a:r>
              <a:rPr lang="el-GR" sz="2200" b="1" i="1" dirty="0" smtClean="0"/>
              <a:t>27 αυτά βιβλία </a:t>
            </a:r>
            <a:r>
              <a:rPr lang="el-GR" sz="2200" i="1" dirty="0" smtClean="0"/>
              <a:t>της Κ.Δ. μας παραδίδουν τις αρτιότερες πληροφορίες για τον Ιησού και το Χριστιανισμό; </a:t>
            </a:r>
          </a:p>
          <a:p>
            <a:endParaRPr lang="el-GR" sz="2200" i="1" dirty="0" smtClean="0"/>
          </a:p>
          <a:p>
            <a:r>
              <a:rPr lang="el-GR" sz="2200" i="1" dirty="0" smtClean="0"/>
              <a:t>Με ποια κριτήρια </a:t>
            </a:r>
            <a:r>
              <a:rPr lang="el-GR" sz="2200" b="1" i="1" dirty="0" smtClean="0"/>
              <a:t>η Εκκλησία </a:t>
            </a:r>
            <a:r>
              <a:rPr lang="el-GR" sz="2200" i="1" dirty="0" smtClean="0"/>
              <a:t>επέλεξε τα συγκεκριμένα κείμενα και απέρριψε άλλα, τα οποία χαρακτηρίστηκαν ως απόκρυφα;</a:t>
            </a:r>
            <a:endParaRPr lang="el-GR" sz="2200" dirty="0" smtClean="0">
              <a:latin typeface="Palatino Linotype" pitchFamily="18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/>
              <a:t>Γ.  Ο ΚΑΝΟΝΑΣ </a:t>
            </a:r>
            <a:r>
              <a:rPr lang="el-GR" sz="2800" dirty="0" smtClean="0"/>
              <a:t>ΤΗΣ </a:t>
            </a:r>
            <a:r>
              <a:rPr lang="el-GR" sz="3600" dirty="0"/>
              <a:t>Κ.Δ</a:t>
            </a:r>
            <a:r>
              <a:rPr lang="el-GR" sz="3600" dirty="0" smtClean="0"/>
              <a:t>.</a:t>
            </a:r>
            <a:endParaRPr lang="el-GR" sz="3600" dirty="0"/>
          </a:p>
        </p:txBody>
      </p:sp>
    </p:spTree>
    <p:extLst>
      <p:ext uri="{BB962C8B-B14F-4D97-AF65-F5344CB8AC3E}">
        <p14:creationId xmlns:p14="http://schemas.microsoft.com/office/powerpoint/2010/main" val="379401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l-GR" sz="3600" dirty="0" smtClean="0"/>
              <a:t>&lt;  </a:t>
            </a:r>
            <a:r>
              <a:rPr lang="el-GR" sz="3600" b="1" dirty="0" smtClean="0"/>
              <a:t>εκούσιοι</a:t>
            </a:r>
            <a:r>
              <a:rPr lang="el-GR" sz="3600" dirty="0" smtClean="0"/>
              <a:t> παράγοντες. </a:t>
            </a:r>
            <a:r>
              <a:rPr lang="en-US" sz="3600" dirty="0" smtClean="0"/>
              <a:t/>
            </a:r>
            <a:br>
              <a:rPr lang="en-US" sz="3600" dirty="0" smtClean="0"/>
            </a:br>
            <a:endParaRPr lang="el-GR" sz="36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968552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l-GR" sz="1800" dirty="0" smtClean="0"/>
              <a:t>η </a:t>
            </a:r>
            <a:r>
              <a:rPr lang="el-GR" sz="1800" b="1" u="sng" dirty="0" smtClean="0"/>
              <a:t>διόρθωση λέξεων</a:t>
            </a:r>
            <a:r>
              <a:rPr lang="el-GR" sz="1800" dirty="0" smtClean="0"/>
              <a:t>, οι οποίες δεν είναι ορθές από γραμματική ή συντακτική άποψη (ιδίως στην Αποκάλυψη </a:t>
            </a:r>
            <a:r>
              <a:rPr lang="el-GR" sz="1800" dirty="0" err="1" smtClean="0"/>
              <a:t>πρβλ</a:t>
            </a:r>
            <a:r>
              <a:rPr lang="el-GR" sz="1800" dirty="0" smtClean="0"/>
              <a:t>. 2,20 3,12), από ρητορική ή αισθητική πλευρά</a:t>
            </a:r>
            <a:endParaRPr lang="en-US" sz="1800" dirty="0" smtClean="0"/>
          </a:p>
          <a:p>
            <a:pPr>
              <a:lnSpc>
                <a:spcPct val="80000"/>
              </a:lnSpc>
              <a:spcBef>
                <a:spcPts val="3000"/>
              </a:spcBef>
            </a:pPr>
            <a:r>
              <a:rPr lang="el-GR" sz="1800" dirty="0" smtClean="0"/>
              <a:t>η </a:t>
            </a:r>
            <a:r>
              <a:rPr lang="el-GR" sz="1800" b="1" dirty="0" smtClean="0"/>
              <a:t>αντικατάσταση </a:t>
            </a:r>
            <a:r>
              <a:rPr lang="el-GR" sz="1800" b="1" i="1" dirty="0" smtClean="0"/>
              <a:t>χυδαίων</a:t>
            </a:r>
            <a:r>
              <a:rPr lang="el-GR" sz="1800" b="1" dirty="0" smtClean="0"/>
              <a:t> λέξεων</a:t>
            </a:r>
            <a:r>
              <a:rPr lang="el-GR" sz="1800" dirty="0" smtClean="0"/>
              <a:t> που δεν ταιριάζουν στην ιερότητα του κειμένου της Γραφής π.χ. στο </a:t>
            </a:r>
            <a:r>
              <a:rPr lang="el-GR" sz="1800" dirty="0" err="1" smtClean="0"/>
              <a:t>Α’Κορ</a:t>
            </a:r>
            <a:r>
              <a:rPr lang="el-GR" sz="1800" dirty="0" smtClean="0"/>
              <a:t>. το </a:t>
            </a:r>
            <a:r>
              <a:rPr lang="el-GR" sz="1800" i="1" dirty="0" smtClean="0"/>
              <a:t>υπέρ ημών </a:t>
            </a:r>
            <a:r>
              <a:rPr lang="el-GR" sz="1800" b="1" i="1" dirty="0" err="1" smtClean="0"/>
              <a:t>κλώμενον</a:t>
            </a:r>
            <a:r>
              <a:rPr lang="el-GR" sz="1800" dirty="0" smtClean="0"/>
              <a:t> γίνεται </a:t>
            </a:r>
            <a:r>
              <a:rPr lang="el-GR" sz="1800" b="1" i="1" dirty="0" err="1" smtClean="0"/>
              <a:t>θρυπτώμενον</a:t>
            </a:r>
            <a:r>
              <a:rPr lang="el-GR" sz="1800" i="1" dirty="0" smtClean="0"/>
              <a:t> </a:t>
            </a:r>
            <a:r>
              <a:rPr lang="el-GR" sz="1800" dirty="0" smtClean="0"/>
              <a:t>ή </a:t>
            </a:r>
            <a:r>
              <a:rPr lang="el-GR" sz="1800" i="1" dirty="0" err="1" smtClean="0"/>
              <a:t>διδόμενον</a:t>
            </a:r>
            <a:r>
              <a:rPr lang="el-GR" sz="1800" dirty="0" smtClean="0"/>
              <a:t>.</a:t>
            </a:r>
            <a:endParaRPr lang="en-US" sz="1800" dirty="0" smtClean="0"/>
          </a:p>
          <a:p>
            <a:pPr>
              <a:lnSpc>
                <a:spcPct val="80000"/>
              </a:lnSpc>
            </a:pPr>
            <a:r>
              <a:rPr lang="el-GR" sz="1800" b="1" dirty="0" smtClean="0"/>
              <a:t>ο εναρμονισμός</a:t>
            </a:r>
            <a:r>
              <a:rPr lang="el-GR" sz="1800" dirty="0" smtClean="0"/>
              <a:t> των συνοπτικών κειμένων μεταξύ τους</a:t>
            </a:r>
            <a:endParaRPr lang="en-US" sz="1800" dirty="0" smtClean="0"/>
          </a:p>
          <a:p>
            <a:pPr>
              <a:lnSpc>
                <a:spcPct val="80000"/>
              </a:lnSpc>
              <a:spcBef>
                <a:spcPts val="3000"/>
              </a:spcBef>
            </a:pPr>
            <a:r>
              <a:rPr lang="el-GR" sz="1800" dirty="0" smtClean="0"/>
              <a:t>Οι διορθώσεις για </a:t>
            </a:r>
            <a:r>
              <a:rPr lang="el-GR" sz="1800" b="1" dirty="0" smtClean="0"/>
              <a:t>δογματικούς λόγους</a:t>
            </a:r>
            <a:r>
              <a:rPr lang="el-GR" sz="1800" dirty="0" smtClean="0"/>
              <a:t> είναι ευτυχώς πολύ λίγες (περίπου 200). O </a:t>
            </a:r>
            <a:r>
              <a:rPr lang="el-GR" sz="1800" dirty="0" err="1" smtClean="0"/>
              <a:t>Mαρκίων</a:t>
            </a:r>
            <a:r>
              <a:rPr lang="el-GR" sz="1800" dirty="0" smtClean="0"/>
              <a:t> μετέβαλε τα κείμενα του Λουκά και των επιστολών του Παύλου (π.χ. διέγραψε το Ρωμ.4, την δικαίωση της πίστης του Αβραάμ) ή άλλαξε εντελώς την σειρά των λέξεων, ώστε αυτά να συμφωνούν με τις δοξασίες του. Παρά την πληθώρα των χειρογράφων, 99% των λέξεων του κειμένου της Κ.Δ. είναι παραδεδομένες ορθά και μόνον 1% με παρεκκλίσεις. </a:t>
            </a:r>
            <a:endParaRPr lang="en-US" sz="1600" b="1" dirty="0" smtClean="0"/>
          </a:p>
          <a:p>
            <a:pPr>
              <a:lnSpc>
                <a:spcPct val="80000"/>
              </a:lnSpc>
            </a:pPr>
            <a:endParaRPr lang="en-US" sz="1600" b="1" dirty="0" smtClean="0"/>
          </a:p>
          <a:p>
            <a:pPr>
              <a:lnSpc>
                <a:spcPct val="80000"/>
              </a:lnSpc>
            </a:pPr>
            <a:r>
              <a:rPr lang="el-GR" sz="1600" b="1" dirty="0" smtClean="0"/>
              <a:t>Είναι εντυπωσιακό ότι καμιά βασική χριστιανική διδασκαλία δε βασίζεται πάνω σε λανθασμένη ανάγνωση και καμιά αναθεώρηση κάποιας λέξης δεν οδήγησε σε διόρθωση της διδασκαλίας της</a:t>
            </a:r>
            <a:endParaRPr lang="el-GR" sz="1600" dirty="0" smtClean="0"/>
          </a:p>
          <a:p>
            <a:pPr>
              <a:lnSpc>
                <a:spcPct val="80000"/>
              </a:lnSpc>
            </a:pP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653873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179512" y="692696"/>
            <a:ext cx="8964488" cy="5355312"/>
          </a:xfrm>
          <a:prstGeom prst="round1Rect">
            <a:avLst/>
          </a:prstGeom>
          <a:noFill/>
          <a:ln>
            <a:solidFill>
              <a:srgbClr val="5075BC"/>
            </a:solidFill>
          </a:ln>
        </p:spPr>
        <p:txBody>
          <a:bodyPr wrap="square" rtlCol="0">
            <a:spAutoFit/>
          </a:bodyPr>
          <a:lstStyle/>
          <a:p>
            <a:r>
              <a:rPr lang="el-GR" b="1" i="1" dirty="0" smtClean="0"/>
              <a:t>Βλ. την κριτική έκδοση του Πάτερ Ημών (σε συνδυασμό με την επόμενη σχετική παρουσίαση)</a:t>
            </a:r>
          </a:p>
          <a:p>
            <a:pPr algn="ctr"/>
            <a:r>
              <a:rPr lang="en-US" b="1" dirty="0" smtClean="0">
                <a:hlinkClick r:id="rId2" tooltip="NESTLE ALAND ΠΑΡΑΔΕΙΓΜΑ.tif"/>
              </a:rPr>
              <a:t>NESTLE ALAND </a:t>
            </a:r>
            <a:r>
              <a:rPr lang="el-GR" b="1" dirty="0" smtClean="0">
                <a:hlinkClick r:id="rId2" tooltip="NESTLE ALAND ΠΑΡΑΔΕΙΓΜΑ.tif"/>
              </a:rPr>
              <a:t>ΠΑΡΑΔΕΙΓΜΑ.</a:t>
            </a:r>
            <a:r>
              <a:rPr lang="en-US" b="1" dirty="0" err="1" smtClean="0">
                <a:hlinkClick r:id="rId2" tooltip="NESTLE ALAND ΠΑΡΑΔΕΙΓΜΑ.tif"/>
              </a:rPr>
              <a:t>tif</a:t>
            </a:r>
            <a:r>
              <a:rPr lang="en-US" b="1" dirty="0" smtClean="0">
                <a:hlinkClick r:id="rId2" tooltip="NESTLE ALAND ΠΑΡΑΔΕΙΓΜΑ.tif"/>
              </a:rPr>
              <a:t> </a:t>
            </a:r>
            <a:r>
              <a:rPr lang="el-GR" b="1" dirty="0" smtClean="0"/>
              <a:t> </a:t>
            </a:r>
            <a:br>
              <a:rPr lang="el-GR" b="1" dirty="0" smtClean="0"/>
            </a:br>
            <a:endParaRPr lang="el-GR" b="1" dirty="0" smtClean="0"/>
          </a:p>
          <a:p>
            <a:r>
              <a:rPr lang="en-US" dirty="0" smtClean="0"/>
              <a:t>http://eclass.uoa.gr/modules/document/document.php?course=SOCTHEOL100&amp;openDir=%2F</a:t>
            </a:r>
            <a:endParaRPr lang="el-GR" dirty="0" smtClean="0"/>
          </a:p>
          <a:p>
            <a:endParaRPr lang="el-GR" dirty="0" smtClean="0"/>
          </a:p>
          <a:p>
            <a:r>
              <a:rPr lang="el-GR" dirty="0" smtClean="0"/>
              <a:t>Έχουν θεσπισθεί δύο εσωτερικά κριτήρια και δύο εξωτερικά αξιολόγησης μιας γραφής: </a:t>
            </a:r>
          </a:p>
          <a:p>
            <a:endParaRPr lang="el-GR" b="1" u="sng" dirty="0" smtClean="0"/>
          </a:p>
          <a:p>
            <a:r>
              <a:rPr lang="el-GR" b="1" u="sng" dirty="0" smtClean="0"/>
              <a:t>Εσωτερικά </a:t>
            </a:r>
            <a:r>
              <a:rPr lang="el-GR" dirty="0" smtClean="0"/>
              <a:t>: Προτιμότερη παραλλαγή είναι (α) η </a:t>
            </a:r>
            <a:r>
              <a:rPr lang="el-GR" b="1" dirty="0" smtClean="0"/>
              <a:t>συντομότερη</a:t>
            </a:r>
            <a:r>
              <a:rPr lang="el-GR" dirty="0" smtClean="0"/>
              <a:t> (</a:t>
            </a:r>
            <a:r>
              <a:rPr lang="el-GR" i="1" dirty="0" err="1" smtClean="0"/>
              <a:t>lectio</a:t>
            </a:r>
            <a:r>
              <a:rPr lang="el-GR" i="1" dirty="0" smtClean="0"/>
              <a:t> </a:t>
            </a:r>
            <a:r>
              <a:rPr lang="el-GR" i="1" dirty="0" err="1" smtClean="0"/>
              <a:t>brevior</a:t>
            </a:r>
            <a:r>
              <a:rPr lang="el-GR" dirty="0" smtClean="0"/>
              <a:t> </a:t>
            </a:r>
            <a:r>
              <a:rPr lang="el-GR" i="1" dirty="0" err="1" smtClean="0"/>
              <a:t>potior</a:t>
            </a:r>
            <a:r>
              <a:rPr lang="el-GR" dirty="0" smtClean="0"/>
              <a:t>) και (β) </a:t>
            </a:r>
            <a:r>
              <a:rPr lang="el-GR" b="1" dirty="0" smtClean="0"/>
              <a:t>η δυσκολότερη</a:t>
            </a:r>
            <a:r>
              <a:rPr lang="el-GR" dirty="0" smtClean="0"/>
              <a:t> (</a:t>
            </a:r>
            <a:r>
              <a:rPr lang="el-GR" i="1" dirty="0" err="1" smtClean="0"/>
              <a:t>lectio</a:t>
            </a:r>
            <a:r>
              <a:rPr lang="el-GR" i="1" dirty="0" smtClean="0"/>
              <a:t> </a:t>
            </a:r>
            <a:r>
              <a:rPr lang="el-GR" i="1" dirty="0" err="1" smtClean="0"/>
              <a:t>difficilior</a:t>
            </a:r>
            <a:r>
              <a:rPr lang="el-GR" dirty="0" smtClean="0"/>
              <a:t>), εφόσον αυτή δεν είναι τόσο δύσκολη ώστε να μη βγάζει πλέον καμιά σημασία το κείμενο. </a:t>
            </a:r>
          </a:p>
          <a:p>
            <a:endParaRPr lang="el-GR" b="1" u="sng" dirty="0" smtClean="0"/>
          </a:p>
          <a:p>
            <a:endParaRPr lang="el-GR" b="1" u="sng" dirty="0" smtClean="0"/>
          </a:p>
          <a:p>
            <a:r>
              <a:rPr lang="el-GR" b="1" u="sng" dirty="0" smtClean="0"/>
              <a:t>Εξωτερικά</a:t>
            </a:r>
            <a:r>
              <a:rPr lang="el-GR" dirty="0" smtClean="0"/>
              <a:t>: (α) </a:t>
            </a:r>
            <a:r>
              <a:rPr lang="el-GR" b="1" dirty="0" smtClean="0"/>
              <a:t>η χρονολογία ενός χειρογράφου και </a:t>
            </a:r>
            <a:r>
              <a:rPr lang="el-GR" dirty="0" smtClean="0"/>
              <a:t>(β) </a:t>
            </a:r>
            <a:r>
              <a:rPr lang="el-GR" b="1" dirty="0" smtClean="0"/>
              <a:t>ο τύπος του κειμένου</a:t>
            </a:r>
            <a:r>
              <a:rPr lang="el-GR" dirty="0" smtClean="0"/>
              <a:t>. Τα αρχαιότερα χειρόγραφα έχουν περισσότερες πιθανότητες να είναι απαλλαγμένα εκείνων των λαθών τα οποία προκύπτουν από τις αδιάκοπες αντιγραφές. </a:t>
            </a:r>
            <a:r>
              <a:rPr lang="el-GR" b="1" dirty="0" smtClean="0"/>
              <a:t>Ο αριθμός των μαρτύρων δεν παίζει κανένα ρόλο. </a:t>
            </a:r>
            <a:r>
              <a:rPr lang="el-GR" b="1" u="sng" dirty="0" smtClean="0"/>
              <a:t>Η ποιότητα εν προκειμένω έχει το προβάδισμα έναντι της ποσότητας.</a:t>
            </a:r>
          </a:p>
        </p:txBody>
      </p:sp>
    </p:spTree>
    <p:extLst>
      <p:ext uri="{BB962C8B-B14F-4D97-AF65-F5344CB8AC3E}">
        <p14:creationId xmlns:p14="http://schemas.microsoft.com/office/powerpoint/2010/main" val="349558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323528" y="404664"/>
            <a:ext cx="8448939" cy="6075509"/>
          </a:xfrm>
          <a:prstGeom prst="round1Rect">
            <a:avLst/>
          </a:prstGeom>
          <a:noFill/>
          <a:ln>
            <a:solidFill>
              <a:srgbClr val="5075BC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l-GR" sz="1600" dirty="0" smtClean="0"/>
              <a:t>Για τους Ορθοδόξους αλλά και στην Έρευνα ο </a:t>
            </a:r>
            <a:r>
              <a:rPr lang="el-GR" sz="1600" b="1" dirty="0" smtClean="0"/>
              <a:t>εκκλησιαστικός</a:t>
            </a:r>
            <a:r>
              <a:rPr lang="el-GR" sz="1600" dirty="0" smtClean="0"/>
              <a:t> τύπος Κειμένου </a:t>
            </a:r>
            <a:r>
              <a:rPr lang="el-GR" sz="3200" dirty="0" smtClean="0"/>
              <a:t>(</a:t>
            </a:r>
            <a:r>
              <a:rPr lang="la-Latn" sz="3200" i="1" dirty="0" smtClean="0">
                <a:ea typeface="LibronixApparatusFont" pitchFamily="2" charset="0"/>
              </a:rPr>
              <a:t>m</a:t>
            </a:r>
            <a:r>
              <a:rPr lang="el-GR" sz="3200" i="1" dirty="0" smtClean="0"/>
              <a:t>) </a:t>
            </a:r>
            <a:r>
              <a:rPr lang="el-GR" sz="1600" dirty="0" smtClean="0"/>
              <a:t>έχει ιδιαίτερη σημασία καθώς αποτελεί το κείμενο το οποίο </a:t>
            </a:r>
            <a:r>
              <a:rPr lang="el-GR" sz="1600" b="1" dirty="0" smtClean="0"/>
              <a:t>αναγιγνώσκεται επί αιώνες στη θεία Ευχαριστία όχι μόνον στην Ανατολή αλλά και στη Δύση. </a:t>
            </a:r>
          </a:p>
          <a:p>
            <a:pPr>
              <a:lnSpc>
                <a:spcPct val="90000"/>
              </a:lnSpc>
            </a:pPr>
            <a:endParaRPr lang="el-GR" sz="1600" b="1" dirty="0" smtClean="0"/>
          </a:p>
          <a:p>
            <a:pPr>
              <a:lnSpc>
                <a:spcPct val="90000"/>
              </a:lnSpc>
            </a:pPr>
            <a:r>
              <a:rPr lang="el-GR" sz="1600" dirty="0" smtClean="0"/>
              <a:t>Αντιθέτως το Κριτικό Κείμενο δεν έχει χρησιμοποιηθεί  </a:t>
            </a:r>
            <a:r>
              <a:rPr lang="el-GR" sz="3200" dirty="0" smtClean="0"/>
              <a:t>ποτέ </a:t>
            </a:r>
            <a:r>
              <a:rPr lang="el-GR" sz="1600" dirty="0" smtClean="0"/>
              <a:t>στη Λατρεία από </a:t>
            </a:r>
            <a:r>
              <a:rPr lang="el-GR" sz="2000" dirty="0" smtClean="0"/>
              <a:t>καμία</a:t>
            </a:r>
            <a:r>
              <a:rPr lang="el-GR" sz="1600" dirty="0" smtClean="0"/>
              <a:t> Ομολογία</a:t>
            </a:r>
            <a:r>
              <a:rPr lang="el-GR" sz="1600" b="1" dirty="0" smtClean="0"/>
              <a:t>. </a:t>
            </a:r>
            <a:r>
              <a:rPr lang="el-GR" sz="1600" dirty="0" smtClean="0"/>
              <a:t>Άλλωστε δεν πρέπει να </a:t>
            </a:r>
            <a:r>
              <a:rPr lang="el-GR" sz="1600" dirty="0" err="1" smtClean="0"/>
              <a:t>απολυτοποιείται</a:t>
            </a:r>
            <a:r>
              <a:rPr lang="el-GR" sz="1600" dirty="0" smtClean="0"/>
              <a:t> η αξία του κειμένου του </a:t>
            </a:r>
            <a:r>
              <a:rPr lang="en-US" sz="1600" dirty="0" smtClean="0"/>
              <a:t>Nestle</a:t>
            </a:r>
            <a:r>
              <a:rPr lang="el-GR" sz="1600" dirty="0" smtClean="0"/>
              <a:t>-</a:t>
            </a:r>
            <a:r>
              <a:rPr lang="en-US" sz="1600" dirty="0" smtClean="0"/>
              <a:t>Aland</a:t>
            </a:r>
            <a:r>
              <a:rPr lang="el-GR" sz="1600" dirty="0" smtClean="0"/>
              <a:t>. Είναι χαρακτηριστικό ότι η 26</a:t>
            </a:r>
            <a:r>
              <a:rPr lang="el-GR" sz="1600" baseline="30000" dirty="0" smtClean="0"/>
              <a:t>η</a:t>
            </a:r>
            <a:r>
              <a:rPr lang="el-GR" sz="1600" dirty="0" smtClean="0"/>
              <a:t> από την 25</a:t>
            </a:r>
            <a:r>
              <a:rPr lang="el-GR" sz="1600" baseline="30000" dirty="0" smtClean="0"/>
              <a:t>η</a:t>
            </a:r>
            <a:r>
              <a:rPr lang="el-GR" sz="1600" dirty="0" smtClean="0"/>
              <a:t> έκδοση διαφέρει σε </a:t>
            </a:r>
            <a:r>
              <a:rPr lang="el-GR" sz="1600" b="1" u="sng" dirty="0" smtClean="0"/>
              <a:t>700 σημεία</a:t>
            </a:r>
            <a:r>
              <a:rPr lang="el-GR" sz="1600" dirty="0" smtClean="0"/>
              <a:t>, κάτι που καταδεικνύει την ύπαρξη υποκειμενισμού. Από την άλλη μεριά, απουσιάζει κριτική έκδοση του εκκλησιαστικού ή λειτουργικού κειμένου επί τη βάσει περισσότερων χειρογράφων από την έκδοση του 1904.</a:t>
            </a:r>
          </a:p>
          <a:p>
            <a:pPr algn="just">
              <a:lnSpc>
                <a:spcPct val="90000"/>
              </a:lnSpc>
            </a:pPr>
            <a:endParaRPr lang="el-GR" sz="1600" b="1" i="1" dirty="0" smtClean="0"/>
          </a:p>
          <a:p>
            <a:pPr algn="just">
              <a:lnSpc>
                <a:spcPct val="90000"/>
              </a:lnSpc>
            </a:pPr>
            <a:r>
              <a:rPr lang="el-GR" sz="1600" b="1" i="1" dirty="0" smtClean="0"/>
              <a:t>Ενδιαφέρουσες ιστοσελίδες σχετικά με τα χειρόγραφα της Κ.Δ.</a:t>
            </a:r>
          </a:p>
          <a:p>
            <a:pPr algn="just">
              <a:lnSpc>
                <a:spcPct val="90000"/>
              </a:lnSpc>
              <a:buFont typeface="Wingdings" pitchFamily="2" charset="2"/>
              <a:buChar char="v"/>
            </a:pPr>
            <a:r>
              <a:rPr lang="en-US" sz="1600" b="1" dirty="0" smtClean="0"/>
              <a:t>Interpreting Ancient Manuscripts Web</a:t>
            </a:r>
          </a:p>
          <a:p>
            <a:pPr lvl="1" algn="just">
              <a:lnSpc>
                <a:spcPct val="90000"/>
              </a:lnSpc>
            </a:pPr>
            <a:r>
              <a:rPr lang="en-US" sz="1600" u="sng" dirty="0" smtClean="0">
                <a:hlinkClick r:id="rId2"/>
              </a:rPr>
              <a:t>http</a:t>
            </a:r>
            <a:r>
              <a:rPr lang="el-GR" sz="1600" u="sng" dirty="0" smtClean="0">
                <a:hlinkClick r:id="rId2"/>
              </a:rPr>
              <a:t>://</a:t>
            </a:r>
            <a:r>
              <a:rPr lang="en-US" sz="1600" u="sng" dirty="0" smtClean="0">
                <a:hlinkClick r:id="rId2"/>
              </a:rPr>
              <a:t>www</a:t>
            </a:r>
            <a:r>
              <a:rPr lang="el-GR" sz="1600" u="sng" dirty="0" smtClean="0">
                <a:hlinkClick r:id="rId2"/>
              </a:rPr>
              <a:t>.</a:t>
            </a:r>
            <a:r>
              <a:rPr lang="en-US" sz="1600" u="sng" dirty="0" err="1" smtClean="0">
                <a:hlinkClick r:id="rId2"/>
              </a:rPr>
              <a:t>earlham</a:t>
            </a:r>
            <a:r>
              <a:rPr lang="el-GR" sz="1600" u="sng" dirty="0" smtClean="0">
                <a:hlinkClick r:id="rId2"/>
              </a:rPr>
              <a:t>.</a:t>
            </a:r>
            <a:r>
              <a:rPr lang="en-US" sz="1600" u="sng" dirty="0" err="1" smtClean="0">
                <a:hlinkClick r:id="rId2"/>
              </a:rPr>
              <a:t>edu</a:t>
            </a:r>
            <a:r>
              <a:rPr lang="el-GR" sz="1600" u="sng" dirty="0" smtClean="0">
                <a:hlinkClick r:id="rId2"/>
              </a:rPr>
              <a:t>/~</a:t>
            </a:r>
            <a:r>
              <a:rPr lang="en-US" sz="1600" u="sng" dirty="0" err="1" smtClean="0">
                <a:hlinkClick r:id="rId2"/>
              </a:rPr>
              <a:t>seidti</a:t>
            </a:r>
            <a:r>
              <a:rPr lang="el-GR" sz="1600" u="sng" dirty="0" smtClean="0">
                <a:hlinkClick r:id="rId2"/>
              </a:rPr>
              <a:t>/</a:t>
            </a:r>
            <a:r>
              <a:rPr lang="en-US" sz="1600" u="sng" dirty="0" err="1" smtClean="0">
                <a:hlinkClick r:id="rId2"/>
              </a:rPr>
              <a:t>iam</a:t>
            </a:r>
            <a:r>
              <a:rPr lang="el-GR" sz="1600" u="sng" dirty="0" smtClean="0">
                <a:hlinkClick r:id="rId2"/>
              </a:rPr>
              <a:t>/</a:t>
            </a:r>
            <a:r>
              <a:rPr lang="en-US" sz="1600" u="sng" dirty="0" err="1" smtClean="0">
                <a:hlinkClick r:id="rId2"/>
              </a:rPr>
              <a:t>interp</a:t>
            </a:r>
            <a:r>
              <a:rPr lang="el-GR" sz="1600" u="sng" dirty="0" smtClean="0">
                <a:hlinkClick r:id="rId2"/>
              </a:rPr>
              <a:t>_</a:t>
            </a:r>
            <a:r>
              <a:rPr lang="en-US" sz="1600" u="sng" dirty="0" smtClean="0">
                <a:hlinkClick r:id="rId2"/>
              </a:rPr>
              <a:t>mss</a:t>
            </a:r>
            <a:r>
              <a:rPr lang="el-GR" sz="1600" u="sng" dirty="0" smtClean="0">
                <a:hlinkClick r:id="rId2"/>
              </a:rPr>
              <a:t>.</a:t>
            </a:r>
            <a:r>
              <a:rPr lang="en-US" sz="1600" u="sng" dirty="0" smtClean="0">
                <a:hlinkClick r:id="rId2"/>
              </a:rPr>
              <a:t>html</a:t>
            </a:r>
            <a:endParaRPr lang="el-GR" sz="1600" u="sng" dirty="0" smtClean="0"/>
          </a:p>
          <a:p>
            <a:pPr algn="just">
              <a:lnSpc>
                <a:spcPct val="90000"/>
              </a:lnSpc>
              <a:buFont typeface="Wingdings" pitchFamily="2" charset="2"/>
              <a:buChar char="v"/>
            </a:pPr>
            <a:r>
              <a:rPr lang="en-US" sz="1600" b="1" dirty="0" smtClean="0"/>
              <a:t>The Encyclopedia of New Testament Textual Criticism</a:t>
            </a:r>
          </a:p>
          <a:p>
            <a:pPr lvl="1" algn="just">
              <a:lnSpc>
                <a:spcPct val="90000"/>
              </a:lnSpc>
            </a:pPr>
            <a:r>
              <a:rPr lang="el-GR" sz="1600" u="sng" dirty="0" smtClean="0">
                <a:hlinkClick r:id="rId3"/>
              </a:rPr>
              <a:t>http://www.skypoint.com/%7Ewaltzmn/</a:t>
            </a:r>
            <a:endParaRPr lang="el-GR" sz="1600" u="sng" dirty="0" smtClean="0"/>
          </a:p>
          <a:p>
            <a:pPr algn="just">
              <a:lnSpc>
                <a:spcPct val="90000"/>
              </a:lnSpc>
              <a:buFont typeface="Wingdings" pitchFamily="2" charset="2"/>
              <a:buChar char="v"/>
            </a:pPr>
            <a:r>
              <a:rPr lang="en-US" sz="1600" b="1" dirty="0" smtClean="0"/>
              <a:t>Center for New Testament Manuscripts</a:t>
            </a:r>
          </a:p>
          <a:p>
            <a:pPr algn="just">
              <a:lnSpc>
                <a:spcPct val="90000"/>
              </a:lnSpc>
            </a:pPr>
            <a:r>
              <a:rPr lang="en-US" sz="1600" b="1" dirty="0" smtClean="0"/>
              <a:t>         </a:t>
            </a:r>
            <a:r>
              <a:rPr lang="en-US" sz="1600" b="1" dirty="0" smtClean="0">
                <a:hlinkClick r:id="rId4"/>
              </a:rPr>
              <a:t>http://www.csntm.org/</a:t>
            </a:r>
            <a:endParaRPr lang="en-US" sz="1600" b="1" dirty="0" smtClean="0"/>
          </a:p>
          <a:p>
            <a:pPr algn="just">
              <a:lnSpc>
                <a:spcPct val="90000"/>
              </a:lnSpc>
              <a:buFont typeface="Wingdings" pitchFamily="2" charset="2"/>
              <a:buChar char="v"/>
            </a:pPr>
            <a:r>
              <a:rPr lang="en-US" sz="1600" b="1" dirty="0" smtClean="0"/>
              <a:t>Online Database of New Testament Manuscripts</a:t>
            </a:r>
            <a:endParaRPr lang="el-GR" sz="1600" b="1" i="1" dirty="0" smtClean="0">
              <a:hlinkClick r:id="rId5"/>
            </a:endParaRPr>
          </a:p>
          <a:p>
            <a:pPr lvl="1" algn="just">
              <a:lnSpc>
                <a:spcPct val="90000"/>
              </a:lnSpc>
            </a:pPr>
            <a:r>
              <a:rPr lang="en-US" sz="1600" b="1" i="1" dirty="0" smtClean="0">
                <a:hlinkClick r:id="rId5"/>
              </a:rPr>
              <a:t>http://www.stoa.org/bible/bible.pl</a:t>
            </a:r>
            <a:endParaRPr lang="el-GR" sz="1600" b="1" i="1" dirty="0" smtClean="0"/>
          </a:p>
          <a:p>
            <a:pPr algn="just">
              <a:lnSpc>
                <a:spcPct val="90000"/>
              </a:lnSpc>
              <a:buFont typeface="Wingdings" pitchFamily="2" charset="2"/>
              <a:buChar char="v"/>
            </a:pPr>
            <a:r>
              <a:rPr lang="en-US" sz="1600" b="1" i="1" dirty="0" smtClean="0"/>
              <a:t>Catalogue of New Testament</a:t>
            </a:r>
            <a:r>
              <a:rPr lang="el-GR" sz="1600" b="1" i="1" dirty="0" smtClean="0"/>
              <a:t> </a:t>
            </a:r>
            <a:r>
              <a:rPr lang="en-US" sz="1600" b="1" i="1" dirty="0" smtClean="0"/>
              <a:t>Papyri &amp; Codices</a:t>
            </a:r>
            <a:r>
              <a:rPr lang="el-GR" sz="1600" b="1" i="1" dirty="0" smtClean="0"/>
              <a:t> </a:t>
            </a:r>
            <a:r>
              <a:rPr lang="en-US" sz="1600" b="1" i="1" dirty="0" smtClean="0"/>
              <a:t>2nd—10th Centuries</a:t>
            </a:r>
            <a:endParaRPr lang="el-GR" sz="1600" b="1" u="sng" dirty="0" smtClean="0">
              <a:hlinkClick r:id="rId6"/>
            </a:endParaRPr>
          </a:p>
          <a:p>
            <a:pPr lvl="1" algn="just">
              <a:lnSpc>
                <a:spcPct val="90000"/>
              </a:lnSpc>
            </a:pPr>
            <a:r>
              <a:rPr lang="en-US" sz="1600" u="sng" dirty="0" smtClean="0">
                <a:hlinkClick r:id="rId6"/>
              </a:rPr>
              <a:t>http</a:t>
            </a:r>
            <a:r>
              <a:rPr lang="el-GR" sz="1600" u="sng" dirty="0" smtClean="0">
                <a:hlinkClick r:id="rId6"/>
              </a:rPr>
              <a:t>://</a:t>
            </a:r>
            <a:r>
              <a:rPr lang="en-US" sz="1600" u="sng" dirty="0" smtClean="0">
                <a:hlinkClick r:id="rId6"/>
              </a:rPr>
              <a:t>www</a:t>
            </a:r>
            <a:r>
              <a:rPr lang="el-GR" sz="1600" u="sng" dirty="0" smtClean="0">
                <a:hlinkClick r:id="rId6"/>
              </a:rPr>
              <a:t>.</a:t>
            </a:r>
            <a:r>
              <a:rPr lang="en-US" sz="1600" u="sng" dirty="0" err="1" smtClean="0">
                <a:hlinkClick r:id="rId6"/>
              </a:rPr>
              <a:t>kchanson</a:t>
            </a:r>
            <a:r>
              <a:rPr lang="el-GR" sz="1600" u="sng" dirty="0" smtClean="0">
                <a:hlinkClick r:id="rId6"/>
              </a:rPr>
              <a:t>.</a:t>
            </a:r>
            <a:r>
              <a:rPr lang="en-US" sz="1600" u="sng" dirty="0" smtClean="0">
                <a:hlinkClick r:id="rId6"/>
              </a:rPr>
              <a:t>com</a:t>
            </a:r>
            <a:r>
              <a:rPr lang="el-GR" sz="1600" u="sng" dirty="0" smtClean="0">
                <a:hlinkClick r:id="rId6"/>
              </a:rPr>
              <a:t>/</a:t>
            </a:r>
            <a:r>
              <a:rPr lang="en-US" sz="1600" u="sng" dirty="0" smtClean="0">
                <a:hlinkClick r:id="rId6"/>
              </a:rPr>
              <a:t>papyri</a:t>
            </a:r>
            <a:r>
              <a:rPr lang="el-GR" sz="1600" u="sng" dirty="0" smtClean="0">
                <a:hlinkClick r:id="rId6"/>
              </a:rPr>
              <a:t>.</a:t>
            </a:r>
            <a:r>
              <a:rPr lang="en-US" sz="1600" u="sng" dirty="0" smtClean="0">
                <a:hlinkClick r:id="rId6"/>
              </a:rPr>
              <a:t>html</a:t>
            </a:r>
            <a:endParaRPr lang="el-GR" sz="1600" u="sng" dirty="0" smtClean="0"/>
          </a:p>
          <a:p>
            <a:pPr algn="just">
              <a:lnSpc>
                <a:spcPct val="90000"/>
              </a:lnSpc>
            </a:pPr>
            <a:endParaRPr lang="el-GR" sz="1600" dirty="0" smtClean="0"/>
          </a:p>
          <a:p>
            <a:pPr algn="just">
              <a:lnSpc>
                <a:spcPct val="90000"/>
              </a:lnSpc>
              <a:buFont typeface="Wingdings" pitchFamily="2" charset="2"/>
              <a:buChar char="v"/>
            </a:pPr>
            <a:r>
              <a:rPr lang="en-US" sz="1600" b="1" dirty="0" smtClean="0"/>
              <a:t>TC </a:t>
            </a:r>
            <a:r>
              <a:rPr lang="en-US" sz="1600" b="1" dirty="0" err="1" smtClean="0"/>
              <a:t>Ebind</a:t>
            </a:r>
            <a:r>
              <a:rPr lang="en-US" sz="1600" b="1" dirty="0" smtClean="0"/>
              <a:t> Index</a:t>
            </a:r>
          </a:p>
          <a:p>
            <a:pPr lvl="1" algn="just">
              <a:lnSpc>
                <a:spcPct val="90000"/>
              </a:lnSpc>
            </a:pPr>
            <a:r>
              <a:rPr lang="el-GR" sz="1600" u="sng" dirty="0" smtClean="0">
                <a:hlinkClick r:id="rId7"/>
              </a:rPr>
              <a:t>http://rosetta.reltech.org/Ebind/docs/TC/</a:t>
            </a:r>
            <a:endParaRPr lang="el-GR" sz="1600" b="1" i="1" dirty="0" smtClean="0"/>
          </a:p>
        </p:txBody>
      </p:sp>
    </p:spTree>
    <p:extLst>
      <p:ext uri="{BB962C8B-B14F-4D97-AF65-F5344CB8AC3E}">
        <p14:creationId xmlns:p14="http://schemas.microsoft.com/office/powerpoint/2010/main" val="2090486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Δημήτριος\Desktop\mssp66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4725144"/>
            <a:ext cx="2466637" cy="1872208"/>
          </a:xfrm>
          <a:prstGeom prst="rect">
            <a:avLst/>
          </a:prstGeom>
          <a:noFill/>
        </p:spPr>
      </p:pic>
      <p:sp>
        <p:nvSpPr>
          <p:cNvPr id="3" name="2 - TextBox"/>
          <p:cNvSpPr txBox="1"/>
          <p:nvPr/>
        </p:nvSpPr>
        <p:spPr>
          <a:xfrm>
            <a:off x="251520" y="1136933"/>
            <a:ext cx="864096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l-GR" dirty="0" smtClean="0"/>
          </a:p>
          <a:p>
            <a:pPr algn="just"/>
            <a:r>
              <a:rPr lang="en-US" dirty="0" smtClean="0"/>
              <a:t>T</a:t>
            </a:r>
            <a:r>
              <a:rPr lang="el-GR" dirty="0" smtClean="0"/>
              <a:t>α Ευαγγέλια ΔΕΝ γράφτηκαν στην κλασικίζουσα </a:t>
            </a:r>
            <a:r>
              <a:rPr lang="el-GR" dirty="0" err="1" smtClean="0"/>
              <a:t>αττικίζουσα</a:t>
            </a:r>
            <a:r>
              <a:rPr lang="el-GR" dirty="0" smtClean="0"/>
              <a:t> γλώσσα της πνευματικής ελίτ, αλλά στην </a:t>
            </a:r>
            <a:r>
              <a:rPr lang="el-GR" b="1" dirty="0" smtClean="0"/>
              <a:t>απλή γλώσσα του λαού</a:t>
            </a:r>
            <a:r>
              <a:rPr lang="el-GR" dirty="0" smtClean="0"/>
              <a:t>. </a:t>
            </a:r>
          </a:p>
          <a:p>
            <a:endParaRPr lang="el-GR" cap="all" dirty="0" smtClean="0"/>
          </a:p>
          <a:p>
            <a:pPr algn="ctr"/>
            <a:r>
              <a:rPr lang="de-DE" i="1" dirty="0" smtClean="0"/>
              <a:t>DEI </a:t>
            </a:r>
            <a:r>
              <a:rPr lang="de-DE" i="1" dirty="0" err="1" smtClean="0"/>
              <a:t>Dialectus</a:t>
            </a:r>
            <a:r>
              <a:rPr lang="de-DE" i="1" dirty="0" smtClean="0"/>
              <a:t> </a:t>
            </a:r>
            <a:r>
              <a:rPr lang="de-DE" i="1" dirty="0" err="1" smtClean="0"/>
              <a:t>Soloecismus</a:t>
            </a:r>
            <a:r>
              <a:rPr lang="el-GR" i="1" dirty="0" smtClean="0"/>
              <a:t>. </a:t>
            </a:r>
            <a:r>
              <a:rPr lang="fr-FR" i="1" dirty="0" smtClean="0"/>
              <a:t>Vox Populi</a:t>
            </a:r>
            <a:r>
              <a:rPr lang="el-GR" i="1" dirty="0" smtClean="0"/>
              <a:t>, </a:t>
            </a:r>
            <a:r>
              <a:rPr lang="fr-FR" i="1" dirty="0" smtClean="0"/>
              <a:t>vox DEI </a:t>
            </a:r>
            <a:endParaRPr lang="el-GR" i="1" dirty="0" smtClean="0"/>
          </a:p>
          <a:p>
            <a:pPr algn="ctr"/>
            <a:r>
              <a:rPr lang="el-GR" dirty="0" smtClean="0"/>
              <a:t>Του ΘΕΟΥ η διάλεκτος/ο λόγος είναι </a:t>
            </a:r>
            <a:r>
              <a:rPr lang="el-GR" b="1" dirty="0" smtClean="0"/>
              <a:t>σολοικισμός</a:t>
            </a:r>
            <a:r>
              <a:rPr lang="el-GR" dirty="0" smtClean="0"/>
              <a:t>. </a:t>
            </a:r>
          </a:p>
          <a:p>
            <a:pPr algn="ctr"/>
            <a:r>
              <a:rPr lang="el-GR" dirty="0" smtClean="0"/>
              <a:t>Φωνή λαού, φωνή </a:t>
            </a:r>
            <a:r>
              <a:rPr lang="el-GR" dirty="0" err="1" smtClean="0"/>
              <a:t>Θ</a:t>
            </a:r>
            <a:r>
              <a:rPr lang="el-GR" cap="all" dirty="0" err="1" smtClean="0"/>
              <a:t>εοΥ</a:t>
            </a:r>
            <a:r>
              <a:rPr lang="el-GR" dirty="0" smtClean="0"/>
              <a:t>!</a:t>
            </a:r>
          </a:p>
          <a:p>
            <a:pPr algn="r"/>
            <a:r>
              <a:rPr lang="el-GR" dirty="0" smtClean="0"/>
              <a:t> </a:t>
            </a:r>
            <a:r>
              <a:rPr lang="de-DE" cap="all" dirty="0" smtClean="0"/>
              <a:t>j</a:t>
            </a:r>
            <a:r>
              <a:rPr lang="el-GR" dirty="0" smtClean="0"/>
              <a:t>. </a:t>
            </a:r>
            <a:r>
              <a:rPr lang="de-DE" cap="all" dirty="0" smtClean="0"/>
              <a:t>g</a:t>
            </a:r>
            <a:r>
              <a:rPr lang="el-GR" dirty="0" smtClean="0"/>
              <a:t>. </a:t>
            </a:r>
            <a:r>
              <a:rPr lang="de-DE" dirty="0" smtClean="0"/>
              <a:t>Hamann</a:t>
            </a:r>
            <a:r>
              <a:rPr lang="el-GR" dirty="0" smtClean="0"/>
              <a:t> </a:t>
            </a:r>
          </a:p>
          <a:p>
            <a:pPr algn="ctr"/>
            <a:endParaRPr lang="el-GR" dirty="0" smtClean="0"/>
          </a:p>
          <a:p>
            <a:endParaRPr lang="el-GR" dirty="0" smtClean="0"/>
          </a:p>
          <a:p>
            <a:r>
              <a:rPr lang="el-GR" dirty="0" err="1" smtClean="0"/>
              <a:t>Πρβλ</a:t>
            </a:r>
            <a:r>
              <a:rPr lang="el-GR" dirty="0" smtClean="0"/>
              <a:t>. Ωριγένης, Κατά </a:t>
            </a:r>
            <a:r>
              <a:rPr lang="el-GR" dirty="0" err="1" smtClean="0"/>
              <a:t>Κέλσον</a:t>
            </a:r>
            <a:r>
              <a:rPr lang="el-GR" dirty="0" smtClean="0"/>
              <a:t> 6, 2 = Β’ </a:t>
            </a:r>
            <a:r>
              <a:rPr lang="el-GR" dirty="0" err="1" smtClean="0"/>
              <a:t>Κορ</a:t>
            </a:r>
            <a:r>
              <a:rPr lang="el-GR" dirty="0" smtClean="0"/>
              <a:t>. 4, 7 : </a:t>
            </a:r>
            <a:r>
              <a:rPr lang="el-GR" i="1" dirty="0" err="1" smtClean="0"/>
              <a:t>Ἒχομεν</a:t>
            </a:r>
            <a:r>
              <a:rPr lang="el-GR" i="1" dirty="0" smtClean="0"/>
              <a:t> </a:t>
            </a:r>
            <a:r>
              <a:rPr lang="el-GR" i="1" dirty="0" err="1" smtClean="0"/>
              <a:t>τὸν</a:t>
            </a:r>
            <a:r>
              <a:rPr lang="el-GR" i="1" dirty="0" smtClean="0"/>
              <a:t> </a:t>
            </a:r>
            <a:r>
              <a:rPr lang="el-GR" i="1" dirty="0" err="1" smtClean="0"/>
              <a:t>θησαυρὸν</a:t>
            </a:r>
            <a:r>
              <a:rPr lang="el-GR" i="1" dirty="0" smtClean="0"/>
              <a:t> </a:t>
            </a:r>
            <a:r>
              <a:rPr lang="el-GR" i="1" dirty="0" err="1" smtClean="0"/>
              <a:t>τοῦτον</a:t>
            </a:r>
            <a:r>
              <a:rPr lang="el-GR" i="1" dirty="0" smtClean="0"/>
              <a:t> </a:t>
            </a:r>
            <a:r>
              <a:rPr lang="el-GR" i="1" dirty="0" err="1" smtClean="0"/>
              <a:t>ἐν</a:t>
            </a:r>
            <a:r>
              <a:rPr lang="el-GR" i="1" dirty="0" smtClean="0"/>
              <a:t> </a:t>
            </a:r>
            <a:r>
              <a:rPr lang="el-GR" i="1" dirty="0" err="1" smtClean="0"/>
              <a:t>ὀστρακίνοις</a:t>
            </a:r>
            <a:r>
              <a:rPr lang="el-GR" i="1" dirty="0" smtClean="0"/>
              <a:t> </a:t>
            </a:r>
            <a:r>
              <a:rPr lang="el-GR" i="1" dirty="0" err="1" smtClean="0"/>
              <a:t>σκεύεσιν</a:t>
            </a:r>
            <a:r>
              <a:rPr lang="el-GR" i="1" dirty="0" smtClean="0"/>
              <a:t>,</a:t>
            </a:r>
            <a:r>
              <a:rPr lang="el-GR" dirty="0" smtClean="0"/>
              <a:t> </a:t>
            </a:r>
          </a:p>
          <a:p>
            <a:endParaRPr lang="el-GR" dirty="0" smtClean="0"/>
          </a:p>
          <a:p>
            <a:r>
              <a:rPr lang="el-GR" b="1" dirty="0" smtClean="0"/>
              <a:t>Καλύτερα</a:t>
            </a:r>
            <a:r>
              <a:rPr lang="el-GR" dirty="0" smtClean="0"/>
              <a:t> Ελληνικά τα έργα του Λουκά+ Εβρ. </a:t>
            </a:r>
          </a:p>
          <a:p>
            <a:r>
              <a:rPr lang="el-GR" dirty="0" smtClean="0"/>
              <a:t>και τα </a:t>
            </a:r>
            <a:r>
              <a:rPr lang="el-GR" b="1" dirty="0" smtClean="0"/>
              <a:t>χειρότερα</a:t>
            </a:r>
            <a:r>
              <a:rPr lang="el-GR" dirty="0" smtClean="0"/>
              <a:t> η Αποκάλυψη !</a:t>
            </a:r>
          </a:p>
          <a:p>
            <a:endParaRPr lang="el-G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/>
              <a:t>ΓΛΩΣΣΑ ΤΩΝ </a:t>
            </a:r>
            <a:r>
              <a:rPr lang="el-GR" sz="3600" dirty="0" smtClean="0"/>
              <a:t>ΕΥΑΓΓΕΛΙΩΝ</a:t>
            </a:r>
            <a:endParaRPr lang="el-GR" sz="3600" dirty="0"/>
          </a:p>
        </p:txBody>
      </p:sp>
    </p:spTree>
    <p:extLst>
      <p:ext uri="{BB962C8B-B14F-4D97-AF65-F5344CB8AC3E}">
        <p14:creationId xmlns:p14="http://schemas.microsoft.com/office/powerpoint/2010/main" val="1353125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Grp="1" noChangeAspect="1" noChangeArrowheads="1"/>
          </p:cNvPicPr>
          <p:nvPr>
            <p:ph type="title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0825" y="333375"/>
            <a:ext cx="8642350" cy="6264275"/>
          </a:xfrm>
        </p:spPr>
      </p:pic>
    </p:spTree>
    <p:extLst>
      <p:ext uri="{BB962C8B-B14F-4D97-AF65-F5344CB8AC3E}">
        <p14:creationId xmlns:p14="http://schemas.microsoft.com/office/powerpoint/2010/main" val="2916539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hartis2"/>
          <p:cNvPicPr>
            <a:picLocks noChangeAspect="1" noChangeArrowheads="1"/>
          </p:cNvPicPr>
          <p:nvPr/>
        </p:nvPicPr>
        <p:blipFill rotWithShape="1">
          <a:blip r:embed="rId2" cstate="print"/>
          <a:srcRect b="4662"/>
          <a:stretch/>
        </p:blipFill>
        <p:spPr bwMode="auto">
          <a:xfrm>
            <a:off x="2771800" y="836713"/>
            <a:ext cx="3528392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>
            <a:normAutofit/>
          </a:bodyPr>
          <a:lstStyle/>
          <a:p>
            <a:r>
              <a:rPr lang="el-GR" sz="3200" dirty="0"/>
              <a:t>O ΧΩΡΟΣ ΔΡΑΣΗΣ ΤΟΥ Ι. </a:t>
            </a:r>
            <a:r>
              <a:rPr lang="el-GR" sz="3200" dirty="0" smtClean="0"/>
              <a:t>ΧΡΙΣΤΟΥ</a:t>
            </a: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3300301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  <p:pic>
        <p:nvPicPr>
          <p:cNvPr id="2050" name="Picture 2" descr="chartis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692696"/>
            <a:ext cx="8061002" cy="5184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38149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71 - Ομάδα"/>
          <p:cNvGrpSpPr/>
          <p:nvPr/>
        </p:nvGrpSpPr>
        <p:grpSpPr>
          <a:xfrm>
            <a:off x="455653" y="1124744"/>
            <a:ext cx="8232698" cy="4736911"/>
            <a:chOff x="350821" y="848406"/>
            <a:chExt cx="6174524" cy="6315883"/>
          </a:xfrm>
          <a:noFill/>
        </p:grpSpPr>
        <p:sp>
          <p:nvSpPr>
            <p:cNvPr id="4" name="3 - Στρογγυλεμένο ορθογώνιο"/>
            <p:cNvSpPr/>
            <p:nvPr/>
          </p:nvSpPr>
          <p:spPr>
            <a:xfrm>
              <a:off x="350821" y="3779912"/>
              <a:ext cx="2169158" cy="953452"/>
            </a:xfrm>
            <a:prstGeom prst="roundRect">
              <a:avLst/>
            </a:prstGeom>
            <a:grpFill/>
            <a:ln>
              <a:solidFill>
                <a:srgbClr val="5075BC"/>
              </a:solidFill>
            </a:ln>
          </p:spPr>
          <p:txBody>
            <a:bodyPr wrap="square">
              <a:spAutoFit/>
            </a:bodyPr>
            <a:lstStyle/>
            <a:p>
              <a:r>
                <a:rPr lang="el-GR" b="1" u="sng" dirty="0" smtClean="0"/>
                <a:t>Αρχαία Ελληνική </a:t>
              </a:r>
            </a:p>
            <a:p>
              <a:r>
                <a:rPr lang="el-GR" b="1" u="sng" dirty="0" smtClean="0"/>
                <a:t>Γραμματεία </a:t>
              </a:r>
              <a:endParaRPr lang="el-GR" b="1" u="sng" dirty="0"/>
            </a:p>
          </p:txBody>
        </p:sp>
        <p:sp>
          <p:nvSpPr>
            <p:cNvPr id="6" name="5 - Στρογγυλεμένο ορθογώνιο"/>
            <p:cNvSpPr/>
            <p:nvPr/>
          </p:nvSpPr>
          <p:spPr>
            <a:xfrm>
              <a:off x="3033554" y="3089335"/>
              <a:ext cx="3491789" cy="1362075"/>
            </a:xfrm>
            <a:prstGeom prst="roundRect">
              <a:avLst/>
            </a:prstGeom>
            <a:grpFill/>
            <a:ln>
              <a:solidFill>
                <a:srgbClr val="5075BC"/>
              </a:solidFill>
            </a:ln>
          </p:spPr>
          <p:txBody>
            <a:bodyPr wrap="square">
              <a:spAutoFit/>
            </a:bodyPr>
            <a:lstStyle/>
            <a:p>
              <a:r>
                <a:rPr lang="el-GR" dirty="0" smtClean="0"/>
                <a:t>ευχαριστήρια </a:t>
              </a:r>
              <a:r>
                <a:rPr lang="el-GR" b="1" i="1" dirty="0" smtClean="0"/>
                <a:t>θυσία </a:t>
              </a:r>
              <a:r>
                <a:rPr lang="el-GR" dirty="0" smtClean="0"/>
                <a:t>στους θεούς για τη χαρμόσυνη είδηση της νίκης κατεξοχήν της πολεμικής (</a:t>
              </a:r>
              <a:r>
                <a:rPr lang="el-GR" dirty="0" err="1" smtClean="0"/>
                <a:t>Ισοκρ</a:t>
              </a:r>
              <a:r>
                <a:rPr lang="el-GR" dirty="0" smtClean="0"/>
                <a:t>. 142 Α</a:t>
              </a:r>
              <a:r>
                <a:rPr lang="el-GR" baseline="30000" dirty="0" smtClean="0"/>
                <a:t>.</a:t>
              </a:r>
              <a:r>
                <a:rPr lang="el-GR" dirty="0" smtClean="0"/>
                <a:t> </a:t>
              </a:r>
              <a:r>
                <a:rPr lang="el-GR" dirty="0" err="1" smtClean="0"/>
                <a:t>Αριστ</a:t>
              </a:r>
              <a:r>
                <a:rPr lang="el-GR" dirty="0" smtClean="0"/>
                <a:t>. Ιππείς 656) </a:t>
              </a:r>
              <a:endParaRPr lang="el-GR" dirty="0"/>
            </a:p>
          </p:txBody>
        </p:sp>
        <p:sp>
          <p:nvSpPr>
            <p:cNvPr id="5" name="4 - Στρογγυλεμένο ορθογώνιο"/>
            <p:cNvSpPr/>
            <p:nvPr/>
          </p:nvSpPr>
          <p:spPr>
            <a:xfrm>
              <a:off x="3168051" y="848406"/>
              <a:ext cx="3186492" cy="2179321"/>
            </a:xfrm>
            <a:prstGeom prst="roundRect">
              <a:avLst/>
            </a:prstGeom>
            <a:grpFill/>
            <a:ln>
              <a:solidFill>
                <a:srgbClr val="5075BC"/>
              </a:solidFill>
            </a:ln>
          </p:spPr>
          <p:txBody>
            <a:bodyPr wrap="square">
              <a:spAutoFit/>
            </a:bodyPr>
            <a:lstStyle/>
            <a:p>
              <a:r>
                <a:rPr lang="el-GR" b="1" i="1" dirty="0" smtClean="0"/>
                <a:t>Χαρμόσυνη αγγελία</a:t>
              </a:r>
              <a:r>
                <a:rPr lang="el-GR" dirty="0" smtClean="0"/>
                <a:t> (</a:t>
              </a:r>
              <a:r>
                <a:rPr lang="el-GR" dirty="0" err="1" smtClean="0"/>
                <a:t>Λουκ</a:t>
              </a:r>
              <a:r>
                <a:rPr lang="el-GR" dirty="0" smtClean="0"/>
                <a:t>. Ον. 26</a:t>
              </a:r>
              <a:r>
                <a:rPr lang="el-GR" baseline="30000" dirty="0" smtClean="0"/>
                <a:t>.</a:t>
              </a:r>
              <a:r>
                <a:rPr lang="el-GR" dirty="0" smtClean="0"/>
                <a:t> </a:t>
              </a:r>
              <a:r>
                <a:rPr lang="el-GR" dirty="0" err="1" smtClean="0"/>
                <a:t>Πλούτ</a:t>
              </a:r>
              <a:r>
                <a:rPr lang="el-GR" dirty="0" smtClean="0"/>
                <a:t>. Πομπήιος 41.4) </a:t>
              </a:r>
            </a:p>
            <a:p>
              <a:endParaRPr lang="el-GR" b="1" i="1" dirty="0" smtClean="0"/>
            </a:p>
            <a:p>
              <a:r>
                <a:rPr lang="el-GR" b="1" i="1" dirty="0" smtClean="0"/>
                <a:t>Αμοιβή </a:t>
              </a:r>
              <a:r>
                <a:rPr lang="el-GR" dirty="0" smtClean="0"/>
                <a:t> κήρυκα ευφρόσυνης αγγελίας (Οδ. Ξ 152) </a:t>
              </a:r>
              <a:endParaRPr lang="el-GR" dirty="0"/>
            </a:p>
          </p:txBody>
        </p:sp>
        <p:sp>
          <p:nvSpPr>
            <p:cNvPr id="7" name="6 - Στρογγυλεμένο ορθογώνιο"/>
            <p:cNvSpPr/>
            <p:nvPr/>
          </p:nvSpPr>
          <p:spPr>
            <a:xfrm>
              <a:off x="3078179" y="4962698"/>
              <a:ext cx="3429000" cy="953452"/>
            </a:xfrm>
            <a:prstGeom prst="roundRect">
              <a:avLst/>
            </a:prstGeom>
            <a:grpFill/>
            <a:ln>
              <a:solidFill>
                <a:srgbClr val="5075BC"/>
              </a:solidFill>
            </a:ln>
          </p:spPr>
          <p:txBody>
            <a:bodyPr>
              <a:spAutoFit/>
            </a:bodyPr>
            <a:lstStyle/>
            <a:p>
              <a:r>
                <a:rPr lang="el-GR" dirty="0" smtClean="0"/>
                <a:t>στεφάνου που απονέμεται στον αγγελιοφόρο (</a:t>
              </a:r>
              <a:r>
                <a:rPr lang="el-GR" dirty="0" err="1" smtClean="0"/>
                <a:t>Αριστ</a:t>
              </a:r>
              <a:r>
                <a:rPr lang="el-GR" dirty="0" smtClean="0"/>
                <a:t>. </a:t>
              </a:r>
              <a:r>
                <a:rPr lang="el-GR" dirty="0" err="1" smtClean="0"/>
                <a:t>Ιππ</a:t>
              </a:r>
              <a:r>
                <a:rPr lang="el-GR" dirty="0" smtClean="0"/>
                <a:t>. 647)</a:t>
              </a:r>
              <a:endParaRPr lang="el-GR" dirty="0"/>
            </a:p>
          </p:txBody>
        </p:sp>
        <p:sp>
          <p:nvSpPr>
            <p:cNvPr id="8" name="7 - Στρογγυλεμένο ορθογώνιο"/>
            <p:cNvSpPr/>
            <p:nvPr/>
          </p:nvSpPr>
          <p:spPr>
            <a:xfrm>
              <a:off x="3078180" y="6210837"/>
              <a:ext cx="3447165" cy="953452"/>
            </a:xfrm>
            <a:prstGeom prst="roundRect">
              <a:avLst/>
            </a:prstGeom>
            <a:grpFill/>
            <a:ln>
              <a:solidFill>
                <a:srgbClr val="5075BC"/>
              </a:solidFill>
            </a:ln>
          </p:spPr>
          <p:txBody>
            <a:bodyPr wrap="square">
              <a:spAutoFit/>
            </a:bodyPr>
            <a:lstStyle/>
            <a:p>
              <a:r>
                <a:rPr lang="el-GR" dirty="0" smtClean="0"/>
                <a:t>Προπαγάνδα Ρώμης = γενέθλια πλανητάρχη (Αύγουστος + Βεσπασιανός)!</a:t>
              </a:r>
              <a:endParaRPr lang="el-GR" dirty="0"/>
            </a:p>
          </p:txBody>
        </p:sp>
        <p:cxnSp>
          <p:nvCxnSpPr>
            <p:cNvPr id="11" name="10 - Ευθύγραμμο βέλος σύνδεσης"/>
            <p:cNvCxnSpPr/>
            <p:nvPr/>
          </p:nvCxnSpPr>
          <p:spPr>
            <a:xfrm rot="16200000" flipH="1">
              <a:off x="2461501" y="4708624"/>
              <a:ext cx="576064" cy="494837"/>
            </a:xfrm>
            <a:prstGeom prst="straightConnector1">
              <a:avLst/>
            </a:prstGeom>
            <a:grpFill/>
            <a:ln>
              <a:solidFill>
                <a:srgbClr val="5075B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9 - Ευθύγραμμο βέλος σύνδεσης"/>
            <p:cNvCxnSpPr/>
            <p:nvPr/>
          </p:nvCxnSpPr>
          <p:spPr>
            <a:xfrm rot="16200000" flipH="1">
              <a:off x="1777424" y="5392697"/>
              <a:ext cx="2016227" cy="566848"/>
            </a:xfrm>
            <a:prstGeom prst="straightConnector1">
              <a:avLst/>
            </a:prstGeom>
            <a:grpFill/>
            <a:ln>
              <a:solidFill>
                <a:srgbClr val="5075B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- Ευθύγραμμο βέλος σύνδεσης"/>
            <p:cNvCxnSpPr/>
            <p:nvPr/>
          </p:nvCxnSpPr>
          <p:spPr>
            <a:xfrm flipV="1">
              <a:off x="2483676" y="2032042"/>
              <a:ext cx="594503" cy="1747868"/>
            </a:xfrm>
            <a:prstGeom prst="straightConnector1">
              <a:avLst/>
            </a:prstGeom>
            <a:grpFill/>
            <a:ln>
              <a:solidFill>
                <a:srgbClr val="5075B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- Ευθύγραμμο βέλος σύνδεσης"/>
            <p:cNvCxnSpPr/>
            <p:nvPr/>
          </p:nvCxnSpPr>
          <p:spPr>
            <a:xfrm flipV="1">
              <a:off x="2420888" y="3707905"/>
              <a:ext cx="585283" cy="72005"/>
            </a:xfrm>
            <a:prstGeom prst="straightConnector1">
              <a:avLst/>
            </a:prstGeom>
            <a:grpFill/>
            <a:ln>
              <a:solidFill>
                <a:srgbClr val="5075B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4" name="73 - Στρογγυλεμένο ορθογώνιο"/>
          <p:cNvSpPr/>
          <p:nvPr/>
        </p:nvSpPr>
        <p:spPr>
          <a:xfrm>
            <a:off x="443541" y="4300259"/>
            <a:ext cx="2976331" cy="2032897"/>
          </a:xfrm>
          <a:prstGeom prst="roundRect">
            <a:avLst/>
          </a:prstGeom>
          <a:noFill/>
          <a:ln>
            <a:solidFill>
              <a:srgbClr val="5075BC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l-GR" b="1" u="sng" dirty="0" smtClean="0"/>
              <a:t>Ελληνορωμαϊκός Κόσμος- Επιγραφή της </a:t>
            </a:r>
            <a:r>
              <a:rPr lang="el-GR" b="1" u="sng" dirty="0" err="1" smtClean="0"/>
              <a:t>Πριήνης</a:t>
            </a:r>
            <a:r>
              <a:rPr lang="el-GR" b="1" u="sng" dirty="0" smtClean="0"/>
              <a:t>: </a:t>
            </a:r>
          </a:p>
          <a:p>
            <a:pPr>
              <a:lnSpc>
                <a:spcPct val="90000"/>
              </a:lnSpc>
            </a:pPr>
            <a:r>
              <a:rPr lang="el-GR" dirty="0" smtClean="0"/>
              <a:t>ο όρος σε πληθυντικό σημαίνει τις </a:t>
            </a:r>
            <a:r>
              <a:rPr lang="el-GR" i="1" dirty="0" smtClean="0"/>
              <a:t>ευεργεσίες του </a:t>
            </a:r>
            <a:r>
              <a:rPr lang="el-GR" dirty="0" smtClean="0"/>
              <a:t>Οκταβιανού, ο οποίος αποκαλείται </a:t>
            </a:r>
            <a:r>
              <a:rPr lang="el-GR" i="1" dirty="0" smtClean="0"/>
              <a:t>Ευεργέτης, Σωτήρας και </a:t>
            </a:r>
            <a:r>
              <a:rPr lang="el-GR" i="1" cap="all" dirty="0" smtClean="0"/>
              <a:t>θ</a:t>
            </a:r>
            <a:r>
              <a:rPr lang="el-GR" i="1" dirty="0" smtClean="0"/>
              <a:t>εός</a:t>
            </a:r>
            <a:r>
              <a:rPr lang="el-GR" dirty="0" smtClean="0"/>
              <a:t> .</a:t>
            </a:r>
            <a:endParaRPr lang="el-GR" dirty="0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>
            <a:normAutofit/>
          </a:bodyPr>
          <a:lstStyle/>
          <a:p>
            <a:r>
              <a:rPr lang="el-GR" sz="3600" dirty="0"/>
              <a:t>Α.Ο ΟΡΟΣ «ΕΥΑΓΓΕΛΙΟ</a:t>
            </a:r>
            <a:r>
              <a:rPr lang="el-GR" sz="3600" dirty="0" smtClean="0"/>
              <a:t>»</a:t>
            </a:r>
            <a:endParaRPr lang="el-GR" sz="3600" dirty="0"/>
          </a:p>
        </p:txBody>
      </p:sp>
    </p:spTree>
    <p:extLst>
      <p:ext uri="{BB962C8B-B14F-4D97-AF65-F5344CB8AC3E}">
        <p14:creationId xmlns:p14="http://schemas.microsoft.com/office/powerpoint/2010/main" val="2925162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Στρογγυλεμένο ορθογώνιο"/>
          <p:cNvSpPr/>
          <p:nvPr/>
        </p:nvSpPr>
        <p:spPr>
          <a:xfrm>
            <a:off x="3323861" y="944725"/>
            <a:ext cx="5472608" cy="1021556"/>
          </a:xfrm>
          <a:prstGeom prst="roundRect">
            <a:avLst/>
          </a:prstGeom>
          <a:noFill/>
          <a:ln>
            <a:solidFill>
              <a:srgbClr val="5075BC"/>
            </a:solidFill>
          </a:ln>
        </p:spPr>
        <p:txBody>
          <a:bodyPr wrap="square">
            <a:spAutoFit/>
          </a:bodyPr>
          <a:lstStyle/>
          <a:p>
            <a:r>
              <a:rPr lang="el-GR" dirty="0" smtClean="0"/>
              <a:t>Παραπέμπει στο παρακλητικό κήρυγμα του Ησαΐα για τους αιχμαλώτους της Βαβυλώνας. Αναφορές υπάρχουν στον </a:t>
            </a:r>
            <a:r>
              <a:rPr lang="el-GR" dirty="0" err="1" smtClean="0"/>
              <a:t>Ιωήλ</a:t>
            </a:r>
            <a:r>
              <a:rPr lang="el-GR" dirty="0" smtClean="0"/>
              <a:t> και στους Ψαλμούς.</a:t>
            </a:r>
            <a:endParaRPr lang="el-GR" dirty="0"/>
          </a:p>
        </p:txBody>
      </p:sp>
      <p:sp>
        <p:nvSpPr>
          <p:cNvPr id="10" name="9 - Στρογγυλεμένο ορθογώνιο"/>
          <p:cNvSpPr/>
          <p:nvPr/>
        </p:nvSpPr>
        <p:spPr>
          <a:xfrm>
            <a:off x="3323861" y="2132856"/>
            <a:ext cx="5472608" cy="715089"/>
          </a:xfrm>
          <a:prstGeom prst="roundRect">
            <a:avLst/>
          </a:prstGeom>
          <a:noFill/>
          <a:ln>
            <a:solidFill>
              <a:srgbClr val="5075BC"/>
            </a:solidFill>
          </a:ln>
        </p:spPr>
        <p:txBody>
          <a:bodyPr wrap="square">
            <a:spAutoFit/>
          </a:bodyPr>
          <a:lstStyle/>
          <a:p>
            <a:r>
              <a:rPr lang="el-GR" dirty="0" smtClean="0"/>
              <a:t>η κατεξοχήν αποστολή του Μεσσία είναι ο </a:t>
            </a:r>
            <a:r>
              <a:rPr lang="el-GR" b="1" i="1" dirty="0" smtClean="0"/>
              <a:t>ευαγγελισμός</a:t>
            </a:r>
            <a:r>
              <a:rPr lang="el-GR" b="1" dirty="0" smtClean="0"/>
              <a:t> των πτωχών (</a:t>
            </a:r>
            <a:r>
              <a:rPr lang="en-US" b="1" dirty="0" err="1" smtClean="0"/>
              <a:t>Anawim</a:t>
            </a:r>
            <a:r>
              <a:rPr lang="el-GR" b="1" dirty="0" smtClean="0"/>
              <a:t>) </a:t>
            </a:r>
            <a:r>
              <a:rPr lang="el-GR" dirty="0" smtClean="0"/>
              <a:t>(</a:t>
            </a:r>
            <a:r>
              <a:rPr lang="el-GR" dirty="0" err="1" smtClean="0"/>
              <a:t>Ησ</a:t>
            </a:r>
            <a:r>
              <a:rPr lang="el-GR" dirty="0" smtClean="0"/>
              <a:t>. 61,1)</a:t>
            </a:r>
            <a:endParaRPr lang="el-GR" dirty="0"/>
          </a:p>
        </p:txBody>
      </p:sp>
      <p:sp>
        <p:nvSpPr>
          <p:cNvPr id="13" name="12 - Στρογγυλεμένο ορθογώνιο"/>
          <p:cNvSpPr/>
          <p:nvPr/>
        </p:nvSpPr>
        <p:spPr>
          <a:xfrm>
            <a:off x="3419872" y="3306678"/>
            <a:ext cx="5376597" cy="1634490"/>
          </a:xfrm>
          <a:prstGeom prst="roundRect">
            <a:avLst/>
          </a:prstGeom>
          <a:noFill/>
          <a:ln>
            <a:solidFill>
              <a:srgbClr val="5075BC"/>
            </a:solidFill>
          </a:ln>
        </p:spPr>
        <p:txBody>
          <a:bodyPr wrap="square">
            <a:spAutoFit/>
          </a:bodyPr>
          <a:lstStyle/>
          <a:p>
            <a:r>
              <a:rPr lang="el-GR" dirty="0" smtClean="0"/>
              <a:t>Στα προφητικά κείμενα χρησιμοποιείται το ρ. </a:t>
            </a:r>
            <a:r>
              <a:rPr lang="el-GR" i="1" dirty="0" smtClean="0"/>
              <a:t>ευαγγελίζομαι</a:t>
            </a:r>
            <a:r>
              <a:rPr lang="el-GR" dirty="0" smtClean="0"/>
              <a:t> και μάλιστα στο </a:t>
            </a:r>
            <a:r>
              <a:rPr lang="el-GR" dirty="0" err="1" smtClean="0"/>
              <a:t>Ησ</a:t>
            </a:r>
            <a:r>
              <a:rPr lang="el-GR" dirty="0" smtClean="0"/>
              <a:t>. 52, 7 έχοντας ως αντικείμενο τη Βασιλεία του Θεού. Δε χρησιμοποιείται, όμως, το ουσιαστικό </a:t>
            </a:r>
            <a:r>
              <a:rPr lang="el-GR" i="1" dirty="0" smtClean="0"/>
              <a:t>ευαγγέλιο </a:t>
            </a:r>
            <a:r>
              <a:rPr lang="el-GR" dirty="0" smtClean="0"/>
              <a:t>με τη χροιά που έχει στην Κ.Δ.</a:t>
            </a:r>
            <a:endParaRPr lang="el-GR" dirty="0"/>
          </a:p>
        </p:txBody>
      </p:sp>
      <p:sp>
        <p:nvSpPr>
          <p:cNvPr id="14" name="13 - Στρογγυλεμένο ορθογώνιο"/>
          <p:cNvSpPr/>
          <p:nvPr/>
        </p:nvSpPr>
        <p:spPr>
          <a:xfrm>
            <a:off x="347531" y="2852936"/>
            <a:ext cx="2592288" cy="3501581"/>
          </a:xfrm>
          <a:prstGeom prst="roundRect">
            <a:avLst/>
          </a:prstGeom>
          <a:noFill/>
          <a:ln>
            <a:solidFill>
              <a:srgbClr val="5075BC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el-GR" dirty="0" smtClean="0"/>
              <a:t>Οι Εβδομήκοντα (Ο΄)</a:t>
            </a:r>
          </a:p>
          <a:p>
            <a:pPr>
              <a:lnSpc>
                <a:spcPct val="95000"/>
              </a:lnSpc>
            </a:pPr>
            <a:r>
              <a:rPr lang="el-GR" dirty="0" smtClean="0"/>
              <a:t>χρησιμοποιούν τον όρο μόνον τρεις φορές (Β’ </a:t>
            </a:r>
            <a:r>
              <a:rPr lang="el-GR" dirty="0" err="1" smtClean="0"/>
              <a:t>Βασ</a:t>
            </a:r>
            <a:r>
              <a:rPr lang="el-GR" dirty="0" smtClean="0"/>
              <a:t>. 4, 10</a:t>
            </a:r>
            <a:r>
              <a:rPr lang="el-GR" baseline="30000" dirty="0" smtClean="0"/>
              <a:t>.</a:t>
            </a:r>
            <a:r>
              <a:rPr lang="el-GR" dirty="0" smtClean="0"/>
              <a:t> 18, 22. 25) καθώς επίσης και το ουσ. </a:t>
            </a:r>
            <a:r>
              <a:rPr lang="el-GR" b="1" i="1" dirty="0" smtClean="0"/>
              <a:t>ευαγγέλια</a:t>
            </a:r>
            <a:r>
              <a:rPr lang="el-GR" dirty="0" smtClean="0"/>
              <a:t> (Β’ </a:t>
            </a:r>
            <a:r>
              <a:rPr lang="el-GR" dirty="0" err="1" smtClean="0"/>
              <a:t>Βασ</a:t>
            </a:r>
            <a:r>
              <a:rPr lang="el-GR" dirty="0" smtClean="0"/>
              <a:t>. 18, 20. 22. 27</a:t>
            </a:r>
            <a:r>
              <a:rPr lang="el-GR" baseline="30000" dirty="0" smtClean="0"/>
              <a:t>.</a:t>
            </a:r>
            <a:r>
              <a:rPr lang="el-GR" dirty="0" smtClean="0"/>
              <a:t> Δ’ </a:t>
            </a:r>
            <a:r>
              <a:rPr lang="el-GR" dirty="0" err="1" smtClean="0"/>
              <a:t>Βασ</a:t>
            </a:r>
            <a:r>
              <a:rPr lang="el-GR" dirty="0" smtClean="0"/>
              <a:t>. 7, 9) σε μη προφητικά βιβλία και μάλιστα με την κυριολεκτική του σημασία.</a:t>
            </a:r>
            <a:endParaRPr lang="el-GR" dirty="0"/>
          </a:p>
        </p:txBody>
      </p:sp>
      <p:sp>
        <p:nvSpPr>
          <p:cNvPr id="15" name="14 - TextBox"/>
          <p:cNvSpPr txBox="1"/>
          <p:nvPr/>
        </p:nvSpPr>
        <p:spPr>
          <a:xfrm>
            <a:off x="347531" y="2240868"/>
            <a:ext cx="2592288" cy="442674"/>
          </a:xfrm>
          <a:prstGeom prst="roundRect">
            <a:avLst/>
          </a:prstGeom>
          <a:noFill/>
          <a:ln>
            <a:solidFill>
              <a:srgbClr val="5075B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 smtClean="0"/>
              <a:t>Παλαιά Διαθήκη</a:t>
            </a:r>
          </a:p>
        </p:txBody>
      </p:sp>
      <p:cxnSp>
        <p:nvCxnSpPr>
          <p:cNvPr id="17" name="16 - Ευθύγραμμο βέλος σύνδεσης"/>
          <p:cNvCxnSpPr>
            <a:stCxn id="15" idx="3"/>
          </p:cNvCxnSpPr>
          <p:nvPr/>
        </p:nvCxnSpPr>
        <p:spPr>
          <a:xfrm flipV="1">
            <a:off x="2939819" y="1592798"/>
            <a:ext cx="288032" cy="869407"/>
          </a:xfrm>
          <a:prstGeom prst="straightConnector1">
            <a:avLst/>
          </a:prstGeom>
          <a:ln>
            <a:solidFill>
              <a:srgbClr val="5075B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- Ευθύγραμμο βέλος σύνδεσης"/>
          <p:cNvCxnSpPr>
            <a:stCxn id="15" idx="3"/>
            <a:endCxn id="10" idx="1"/>
          </p:cNvCxnSpPr>
          <p:nvPr/>
        </p:nvCxnSpPr>
        <p:spPr>
          <a:xfrm>
            <a:off x="2939819" y="2462205"/>
            <a:ext cx="384042" cy="28196"/>
          </a:xfrm>
          <a:prstGeom prst="straightConnector1">
            <a:avLst/>
          </a:prstGeom>
          <a:ln>
            <a:solidFill>
              <a:srgbClr val="5075B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- Ευθύγραμμο βέλος σύνδεσης"/>
          <p:cNvCxnSpPr>
            <a:stCxn id="15" idx="3"/>
          </p:cNvCxnSpPr>
          <p:nvPr/>
        </p:nvCxnSpPr>
        <p:spPr>
          <a:xfrm>
            <a:off x="2939819" y="2462205"/>
            <a:ext cx="480053" cy="1452849"/>
          </a:xfrm>
          <a:prstGeom prst="straightConnector1">
            <a:avLst/>
          </a:prstGeom>
          <a:ln>
            <a:solidFill>
              <a:srgbClr val="5075B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6000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Στρογγυλεμένο ορθογώνιο"/>
          <p:cNvSpPr/>
          <p:nvPr/>
        </p:nvSpPr>
        <p:spPr>
          <a:xfrm>
            <a:off x="4104456" y="332656"/>
            <a:ext cx="4572000" cy="1021556"/>
          </a:xfrm>
          <a:prstGeom prst="roundRect">
            <a:avLst/>
          </a:prstGeom>
          <a:noFill/>
          <a:ln>
            <a:solidFill>
              <a:srgbClr val="5075BC"/>
            </a:solidFill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el-GR" sz="2000" dirty="0" smtClean="0"/>
              <a:t>Τον όρο </a:t>
            </a:r>
            <a:r>
              <a:rPr lang="el-GR" sz="2000" i="1" dirty="0" smtClean="0"/>
              <a:t>ευαγγέλιο</a:t>
            </a:r>
            <a:r>
              <a:rPr lang="el-GR" sz="2000" dirty="0" smtClean="0"/>
              <a:t> χρησιμοποίησε ο Ιησούς κατά το κήρυγμά Του (Διάβασε το </a:t>
            </a:r>
            <a:r>
              <a:rPr lang="el-GR" sz="2000" dirty="0" err="1" smtClean="0"/>
              <a:t>Μκ</a:t>
            </a:r>
            <a:r>
              <a:rPr lang="el-GR" sz="2000" dirty="0" smtClean="0"/>
              <a:t>. 1, 14).</a:t>
            </a:r>
            <a:endParaRPr lang="el-GR" sz="2000" dirty="0"/>
          </a:p>
        </p:txBody>
      </p:sp>
      <p:sp>
        <p:nvSpPr>
          <p:cNvPr id="13" name="12 - TextBox"/>
          <p:cNvSpPr txBox="1"/>
          <p:nvPr/>
        </p:nvSpPr>
        <p:spPr>
          <a:xfrm>
            <a:off x="443542" y="1880829"/>
            <a:ext cx="3072341" cy="408623"/>
          </a:xfrm>
          <a:prstGeom prst="roundRect">
            <a:avLst/>
          </a:prstGeom>
          <a:noFill/>
          <a:ln>
            <a:solidFill>
              <a:srgbClr val="5075BC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l-GR" sz="2000" b="1" dirty="0" smtClean="0"/>
              <a:t>Καινή Διαθήκη</a:t>
            </a:r>
          </a:p>
        </p:txBody>
      </p:sp>
      <p:sp>
        <p:nvSpPr>
          <p:cNvPr id="15" name="14 - Στρογγυλεμένο ορθογώνιο"/>
          <p:cNvSpPr/>
          <p:nvPr/>
        </p:nvSpPr>
        <p:spPr>
          <a:xfrm>
            <a:off x="4572000" y="1484784"/>
            <a:ext cx="4115949" cy="2553891"/>
          </a:xfrm>
          <a:prstGeom prst="roundRect">
            <a:avLst/>
          </a:prstGeom>
          <a:noFill/>
          <a:ln>
            <a:solidFill>
              <a:srgbClr val="5075BC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l-GR" sz="2000" dirty="0" smtClean="0"/>
              <a:t>Ως «Ευαγγέλιο» χαρακτηρίζεται η αρχαιότερη Ομολογία η οποία </a:t>
            </a:r>
            <a:r>
              <a:rPr lang="el-GR" sz="2000" i="1" dirty="0" smtClean="0"/>
              <a:t>παραδόθηκε </a:t>
            </a:r>
            <a:r>
              <a:rPr lang="el-GR" sz="2000" dirty="0" smtClean="0"/>
              <a:t>στον </a:t>
            </a:r>
            <a:r>
              <a:rPr lang="el-GR" sz="2000" cap="all" dirty="0" err="1" smtClean="0"/>
              <a:t>π</a:t>
            </a:r>
            <a:r>
              <a:rPr lang="el-GR" sz="2000" dirty="0" err="1" smtClean="0"/>
              <a:t>αύλο</a:t>
            </a:r>
            <a:r>
              <a:rPr lang="el-GR" sz="2000" dirty="0" smtClean="0"/>
              <a:t> από την </a:t>
            </a:r>
            <a:r>
              <a:rPr lang="el-GR" sz="2000" dirty="0" err="1" smtClean="0"/>
              <a:t>ιεροσολυμητική</a:t>
            </a:r>
            <a:r>
              <a:rPr lang="el-GR" sz="2000" dirty="0" smtClean="0"/>
              <a:t> κοινότητα το 32-34  (Α’ </a:t>
            </a:r>
            <a:r>
              <a:rPr lang="el-GR" sz="2000" dirty="0" err="1" smtClean="0"/>
              <a:t>Κορ</a:t>
            </a:r>
            <a:r>
              <a:rPr lang="el-GR" sz="2000" dirty="0" smtClean="0"/>
              <a:t>. 15, 3β-5). Σχετίζεται με το Σταυρό + την Ανάσταση σύμφωνα με τις Γραφές. Ο Π. κάνει λόγο για το «δικό» του Ευαγγέλιο</a:t>
            </a:r>
            <a:endParaRPr lang="el-GR" sz="2000" dirty="0"/>
          </a:p>
        </p:txBody>
      </p:sp>
      <p:sp>
        <p:nvSpPr>
          <p:cNvPr id="16" name="15 - Στρογγυλεμένο ορθογώνιο"/>
          <p:cNvSpPr/>
          <p:nvPr/>
        </p:nvSpPr>
        <p:spPr>
          <a:xfrm>
            <a:off x="347531" y="2564904"/>
            <a:ext cx="3264363" cy="3623346"/>
          </a:xfrm>
          <a:prstGeom prst="roundRect">
            <a:avLst/>
          </a:prstGeom>
          <a:noFill/>
          <a:ln>
            <a:solidFill>
              <a:srgbClr val="5075BC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l-GR" dirty="0" smtClean="0"/>
              <a:t>Το ευαγγέλιο της πρώτης Κοινότητας και αυτό του Παύλου αφορά κατεξοχήν, στο Πρόσωπο του Ι. Χριστού και ιδίως στο θάνατο και στην Ανάστασή Του </a:t>
            </a:r>
            <a:r>
              <a:rPr lang="el-GR" i="1" dirty="0" err="1" smtClean="0"/>
              <a:t>κατὰ</a:t>
            </a:r>
            <a:r>
              <a:rPr lang="el-GR" i="1" dirty="0" smtClean="0"/>
              <a:t> </a:t>
            </a:r>
            <a:r>
              <a:rPr lang="el-GR" i="1" dirty="0" err="1" smtClean="0"/>
              <a:t>τὰς</a:t>
            </a:r>
            <a:r>
              <a:rPr lang="el-GR" i="1" dirty="0" smtClean="0"/>
              <a:t> Γραφάς</a:t>
            </a:r>
            <a:r>
              <a:rPr lang="el-GR" dirty="0" smtClean="0"/>
              <a:t>. </a:t>
            </a:r>
          </a:p>
          <a:p>
            <a:pPr>
              <a:lnSpc>
                <a:spcPct val="90000"/>
              </a:lnSpc>
            </a:pPr>
            <a:r>
              <a:rPr lang="el-GR" dirty="0" smtClean="0"/>
              <a:t>Το «παγκόσμιο» ευαγγέλιο του </a:t>
            </a:r>
            <a:r>
              <a:rPr lang="el-GR" dirty="0" err="1" smtClean="0"/>
              <a:t>Μκ</a:t>
            </a:r>
            <a:r>
              <a:rPr lang="el-GR" dirty="0" smtClean="0"/>
              <a:t>. επικεντρώνεται και αυτό στο Πρόσωπο του Ιησού ως Υιού Θεού, δίνοντας όμως έμφαση σε όλη την ιστορική πορεία </a:t>
            </a:r>
            <a:r>
              <a:rPr lang="el-GR" cap="all" dirty="0" smtClean="0"/>
              <a:t>τ</a:t>
            </a:r>
            <a:r>
              <a:rPr lang="el-GR" dirty="0" smtClean="0"/>
              <a:t>ου</a:t>
            </a:r>
            <a:endParaRPr lang="el-GR" dirty="0"/>
          </a:p>
        </p:txBody>
      </p:sp>
      <p:sp>
        <p:nvSpPr>
          <p:cNvPr id="17" name="16 - Στρογγυλεμένο ορθογώνιο"/>
          <p:cNvSpPr/>
          <p:nvPr/>
        </p:nvSpPr>
        <p:spPr>
          <a:xfrm>
            <a:off x="3995936" y="4077072"/>
            <a:ext cx="4572000" cy="1205436"/>
          </a:xfrm>
          <a:prstGeom prst="roundRect">
            <a:avLst/>
          </a:prstGeom>
          <a:noFill/>
          <a:ln>
            <a:solidFill>
              <a:srgbClr val="5075BC"/>
            </a:solidFill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el-GR" dirty="0" smtClean="0"/>
              <a:t>Με τον όρο </a:t>
            </a:r>
            <a:r>
              <a:rPr lang="en-US" b="1" i="1" cap="all" dirty="0" err="1" smtClean="0"/>
              <a:t>b</a:t>
            </a:r>
            <a:r>
              <a:rPr lang="en-US" b="1" i="1" dirty="0" err="1" smtClean="0"/>
              <a:t>esorah</a:t>
            </a:r>
            <a:r>
              <a:rPr lang="el-GR" b="1" i="1" dirty="0" smtClean="0"/>
              <a:t>-</a:t>
            </a:r>
            <a:r>
              <a:rPr lang="el-GR" dirty="0" smtClean="0"/>
              <a:t>Ευαγγέλιο, η </a:t>
            </a:r>
            <a:r>
              <a:rPr lang="el-GR" b="1" i="1" dirty="0" smtClean="0"/>
              <a:t>Εκκλησία</a:t>
            </a:r>
            <a:r>
              <a:rPr lang="el-GR" dirty="0" smtClean="0"/>
              <a:t> των αγίων εξέφρασε τη διαφορετικότητά της απέναντι στη </a:t>
            </a:r>
            <a:r>
              <a:rPr lang="el-GR" b="1" dirty="0" smtClean="0"/>
              <a:t>Συναγωγή</a:t>
            </a:r>
            <a:r>
              <a:rPr lang="el-GR" dirty="0" smtClean="0"/>
              <a:t> όπου δέσποζε η </a:t>
            </a:r>
            <a:r>
              <a:rPr lang="el-GR" b="1" i="1" dirty="0" smtClean="0"/>
              <a:t>Τ</a:t>
            </a:r>
            <a:r>
              <a:rPr lang="en-US" b="1" i="1" dirty="0" err="1" smtClean="0"/>
              <a:t>ora</a:t>
            </a:r>
            <a:r>
              <a:rPr lang="el-GR" dirty="0" smtClean="0"/>
              <a:t>-</a:t>
            </a:r>
            <a:r>
              <a:rPr lang="el-GR" dirty="0" err="1" smtClean="0"/>
              <a:t>Τορά</a:t>
            </a:r>
            <a:r>
              <a:rPr lang="el-GR" dirty="0" smtClean="0"/>
              <a:t>.</a:t>
            </a:r>
            <a:endParaRPr lang="el-GR" dirty="0"/>
          </a:p>
        </p:txBody>
      </p:sp>
      <p:cxnSp>
        <p:nvCxnSpPr>
          <p:cNvPr id="19" name="18 - Ευθύγραμμο βέλος σύνδεσης"/>
          <p:cNvCxnSpPr>
            <a:stCxn id="13" idx="3"/>
            <a:endCxn id="3" idx="1"/>
          </p:cNvCxnSpPr>
          <p:nvPr/>
        </p:nvCxnSpPr>
        <p:spPr>
          <a:xfrm flipV="1">
            <a:off x="3515883" y="843434"/>
            <a:ext cx="588573" cy="1241707"/>
          </a:xfrm>
          <a:prstGeom prst="straightConnector1">
            <a:avLst/>
          </a:prstGeom>
          <a:ln>
            <a:solidFill>
              <a:srgbClr val="5075B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- Ευθύγραμμο βέλος σύνδεσης"/>
          <p:cNvCxnSpPr>
            <a:stCxn id="13" idx="3"/>
            <a:endCxn id="15" idx="1"/>
          </p:cNvCxnSpPr>
          <p:nvPr/>
        </p:nvCxnSpPr>
        <p:spPr>
          <a:xfrm>
            <a:off x="3515883" y="2085141"/>
            <a:ext cx="1056117" cy="676589"/>
          </a:xfrm>
          <a:prstGeom prst="straightConnector1">
            <a:avLst/>
          </a:prstGeom>
          <a:ln>
            <a:solidFill>
              <a:srgbClr val="5075B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- Ευθύγραμμο βέλος σύνδεσης"/>
          <p:cNvCxnSpPr>
            <a:stCxn id="13" idx="3"/>
            <a:endCxn id="17" idx="1"/>
          </p:cNvCxnSpPr>
          <p:nvPr/>
        </p:nvCxnSpPr>
        <p:spPr>
          <a:xfrm>
            <a:off x="3515883" y="2085141"/>
            <a:ext cx="480053" cy="2594649"/>
          </a:xfrm>
          <a:prstGeom prst="straightConnector1">
            <a:avLst/>
          </a:prstGeom>
          <a:ln>
            <a:solidFill>
              <a:srgbClr val="5075B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- Διπλωμένη γωνία"/>
          <p:cNvSpPr/>
          <p:nvPr/>
        </p:nvSpPr>
        <p:spPr>
          <a:xfrm rot="-300000">
            <a:off x="4283968" y="5402759"/>
            <a:ext cx="4572000" cy="1002750"/>
          </a:xfrm>
          <a:prstGeom prst="foldedCorner">
            <a:avLst/>
          </a:prstGeom>
          <a:noFill/>
          <a:ln>
            <a:solidFill>
              <a:srgbClr val="5075BC"/>
            </a:solidFill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el-GR" dirty="0"/>
              <a:t>Η μοναδική αναφορά της </a:t>
            </a:r>
            <a:r>
              <a:rPr lang="el-GR" dirty="0" err="1"/>
              <a:t>ιωάννειας</a:t>
            </a:r>
            <a:r>
              <a:rPr lang="el-GR" dirty="0"/>
              <a:t> γραμματείας στο </a:t>
            </a:r>
            <a:r>
              <a:rPr lang="el-GR" i="1" dirty="0"/>
              <a:t>ευαγγέλιο</a:t>
            </a:r>
            <a:r>
              <a:rPr lang="el-GR" dirty="0"/>
              <a:t> απαντά στο Απ. 14, </a:t>
            </a:r>
            <a:r>
              <a:rPr lang="el-GR" dirty="0" smtClean="0"/>
              <a:t>6-7.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41851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Στρογγυλεμένο ορθογώνιο"/>
          <p:cNvSpPr/>
          <p:nvPr/>
        </p:nvSpPr>
        <p:spPr>
          <a:xfrm>
            <a:off x="323528" y="1484784"/>
            <a:ext cx="8424935" cy="2485787"/>
          </a:xfrm>
          <a:prstGeom prst="roundRect">
            <a:avLst/>
          </a:prstGeom>
          <a:noFill/>
          <a:ln>
            <a:solidFill>
              <a:srgbClr val="5075BC"/>
            </a:solidFill>
          </a:ln>
        </p:spPr>
        <p:txBody>
          <a:bodyPr wrap="square">
            <a:spAutoFit/>
          </a:bodyPr>
          <a:lstStyle/>
          <a:p>
            <a:r>
              <a:rPr lang="el-GR" sz="2000" u="sng" dirty="0" smtClean="0"/>
              <a:t>Πρώτον</a:t>
            </a:r>
            <a:r>
              <a:rPr lang="el-GR" sz="2000" u="sng" baseline="30000" dirty="0" smtClean="0"/>
              <a:t>.</a:t>
            </a:r>
            <a:r>
              <a:rPr lang="el-GR" sz="2000" dirty="0" smtClean="0"/>
              <a:t> η </a:t>
            </a:r>
            <a:r>
              <a:rPr lang="el-GR" sz="2000" b="1" dirty="0" err="1" smtClean="0"/>
              <a:t>αποστολικότητα</a:t>
            </a:r>
            <a:r>
              <a:rPr lang="el-GR" sz="2000" b="1" dirty="0" smtClean="0"/>
              <a:t>. </a:t>
            </a:r>
            <a:r>
              <a:rPr lang="el-GR" sz="2000" cap="all" dirty="0" smtClean="0"/>
              <a:t>ο</a:t>
            </a:r>
            <a:r>
              <a:rPr lang="el-GR" sz="2000" dirty="0" smtClean="0"/>
              <a:t>ι συγγραφείς ήταν αυτόπτες είτε μαθητές αυτοπτών μαρτύρων των γεγονότων της θείας Οικονομίας και μάλιστα </a:t>
            </a:r>
            <a:r>
              <a:rPr lang="el-GR" sz="2000" b="1" u="sng" dirty="0" smtClean="0"/>
              <a:t>της </a:t>
            </a:r>
            <a:r>
              <a:rPr lang="el-GR" sz="2000" b="1" cap="all" dirty="0" smtClean="0"/>
              <a:t>α</a:t>
            </a:r>
            <a:r>
              <a:rPr lang="el-GR" sz="2000" b="1" dirty="0" smtClean="0"/>
              <a:t>νάστασης. </a:t>
            </a:r>
            <a:r>
              <a:rPr lang="el-GR" sz="2000" dirty="0" smtClean="0"/>
              <a:t>Βλ. τον Πρόλογο του </a:t>
            </a:r>
            <a:r>
              <a:rPr lang="el-GR" sz="2000" dirty="0" err="1" smtClean="0"/>
              <a:t>Λκ</a:t>
            </a:r>
            <a:r>
              <a:rPr lang="el-GR" sz="2000" dirty="0" smtClean="0"/>
              <a:t>.!!!! </a:t>
            </a:r>
          </a:p>
          <a:p>
            <a:endParaRPr lang="el-GR" sz="2000" dirty="0" smtClean="0"/>
          </a:p>
          <a:p>
            <a:endParaRPr lang="el-GR" sz="2000" dirty="0" smtClean="0"/>
          </a:p>
          <a:p>
            <a:r>
              <a:rPr lang="el-GR" sz="2000" dirty="0" smtClean="0"/>
              <a:t>Παρά ταύτα δεν </a:t>
            </a:r>
            <a:r>
              <a:rPr lang="el-GR" sz="2000" b="1" dirty="0" smtClean="0"/>
              <a:t>ηρωοποιούν</a:t>
            </a:r>
            <a:r>
              <a:rPr lang="el-GR" sz="2000" dirty="0" smtClean="0"/>
              <a:t> ούτε </a:t>
            </a:r>
            <a:r>
              <a:rPr lang="el-GR" sz="2000" b="1" dirty="0" smtClean="0"/>
              <a:t>εξιδανικεύουν </a:t>
            </a:r>
            <a:r>
              <a:rPr lang="el-GR" sz="2000" dirty="0" smtClean="0"/>
              <a:t>ούτε </a:t>
            </a:r>
            <a:r>
              <a:rPr lang="el-GR" sz="2000" b="1" dirty="0" smtClean="0"/>
              <a:t>αρνούνται την Ιστορία και τη «σάρκα» του Κόσμου</a:t>
            </a:r>
            <a:r>
              <a:rPr lang="el-GR" sz="2000" dirty="0" smtClean="0"/>
              <a:t> (όπως απόκρυφα ή «βίοι των αγίων»)</a:t>
            </a:r>
            <a:endParaRPr lang="el-GR" sz="2000" b="1" dirty="0"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376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Στρογγύλεμα διαγώνιας γωνίας του ορθογωνίου"/>
          <p:cNvSpPr/>
          <p:nvPr/>
        </p:nvSpPr>
        <p:spPr>
          <a:xfrm>
            <a:off x="395536" y="620688"/>
            <a:ext cx="4464496" cy="4392692"/>
          </a:xfrm>
          <a:prstGeom prst="round2DiagRect">
            <a:avLst/>
          </a:prstGeom>
          <a:noFill/>
          <a:ln>
            <a:solidFill>
              <a:srgbClr val="5075BC"/>
            </a:solidFill>
          </a:ln>
        </p:spPr>
        <p:txBody>
          <a:bodyPr wrap="square">
            <a:spAutoFit/>
          </a:bodyPr>
          <a:lstStyle/>
          <a:p>
            <a:r>
              <a:rPr lang="el-GR" dirty="0"/>
              <a:t>Ο Παύλος με τη σειρά του έδειξε ιδιαίτερη προτίμηση στον όρο </a:t>
            </a:r>
            <a:r>
              <a:rPr lang="el-GR" i="1" dirty="0"/>
              <a:t>ευαγγέλιο</a:t>
            </a:r>
            <a:r>
              <a:rPr lang="el-GR" dirty="0"/>
              <a:t>. Όπως αποδεικνύεται από το Α’ </a:t>
            </a:r>
            <a:r>
              <a:rPr lang="el-GR" dirty="0" err="1"/>
              <a:t>Θεσ</a:t>
            </a:r>
            <a:r>
              <a:rPr lang="el-GR" dirty="0"/>
              <a:t>. 3, 2 (</a:t>
            </a:r>
            <a:r>
              <a:rPr lang="el-GR" dirty="0" err="1"/>
              <a:t>πρβλ</a:t>
            </a:r>
            <a:r>
              <a:rPr lang="el-GR" dirty="0"/>
              <a:t>. </a:t>
            </a:r>
            <a:r>
              <a:rPr lang="el-GR" dirty="0" err="1"/>
              <a:t>Φιλ</a:t>
            </a:r>
            <a:r>
              <a:rPr lang="el-GR" dirty="0"/>
              <a:t>. 4, 15 κ.ε.), ο όρος </a:t>
            </a:r>
            <a:r>
              <a:rPr lang="el-GR" b="1" i="1" dirty="0"/>
              <a:t>ευαγγέλιο</a:t>
            </a:r>
            <a:r>
              <a:rPr lang="el-GR" dirty="0"/>
              <a:t> δήλωνε την εξαγγελία αυτού μηνύματος της </a:t>
            </a:r>
            <a:r>
              <a:rPr lang="el-GR" b="1" dirty="0"/>
              <a:t>Σταύρωσης</a:t>
            </a:r>
            <a:r>
              <a:rPr lang="el-GR" dirty="0"/>
              <a:t> και της </a:t>
            </a:r>
            <a:r>
              <a:rPr lang="el-GR" b="1" dirty="0"/>
              <a:t>Ανάστασης</a:t>
            </a:r>
            <a:r>
              <a:rPr lang="el-GR" dirty="0"/>
              <a:t> στα πέρατα της οικουμένης (</a:t>
            </a:r>
            <a:r>
              <a:rPr lang="en-US" dirty="0" err="1"/>
              <a:t>nomen</a:t>
            </a:r>
            <a:r>
              <a:rPr lang="en-US" dirty="0"/>
              <a:t> </a:t>
            </a:r>
            <a:r>
              <a:rPr lang="en-US" dirty="0" err="1"/>
              <a:t>actionis</a:t>
            </a:r>
            <a:r>
              <a:rPr lang="el-GR" dirty="0"/>
              <a:t>), στοιχείο το οποίο μαζί με τη </a:t>
            </a:r>
            <a:r>
              <a:rPr lang="el-GR" dirty="0" smtClean="0"/>
              <a:t>μοναδική Βάπτιση και τη θεία </a:t>
            </a:r>
            <a:r>
              <a:rPr lang="el-GR" b="1" dirty="0"/>
              <a:t>Ευχαριστία</a:t>
            </a:r>
            <a:r>
              <a:rPr lang="el-GR" dirty="0"/>
              <a:t> αποτέλεσαν τα δύο κατεξοχήν χαρακτηριστικά της Πρώτης Εκκλησίας. Επιπλέον σήμαινε και </a:t>
            </a:r>
            <a:r>
              <a:rPr lang="el-GR" b="1" dirty="0"/>
              <a:t>το περιεχόμενο του κηρύγματος </a:t>
            </a:r>
            <a:r>
              <a:rPr lang="el-GR" dirty="0"/>
              <a:t>(Α’ </a:t>
            </a:r>
            <a:r>
              <a:rPr lang="el-GR" dirty="0" err="1"/>
              <a:t>Θεσ</a:t>
            </a:r>
            <a:r>
              <a:rPr lang="el-GR" dirty="0"/>
              <a:t>. 2, 4</a:t>
            </a:r>
            <a:r>
              <a:rPr lang="el-GR" dirty="0" smtClean="0"/>
              <a:t>), που συνιστά ΔΥΝΑΜΗ!. </a:t>
            </a:r>
            <a:endParaRPr lang="el-GR" dirty="0"/>
          </a:p>
        </p:txBody>
      </p:sp>
      <p:sp>
        <p:nvSpPr>
          <p:cNvPr id="6" name="5 - TextBox"/>
          <p:cNvSpPr txBox="1"/>
          <p:nvPr/>
        </p:nvSpPr>
        <p:spPr>
          <a:xfrm>
            <a:off x="5076056" y="620688"/>
            <a:ext cx="3672409" cy="5786199"/>
          </a:xfrm>
          <a:prstGeom prst="round1Rect">
            <a:avLst/>
          </a:prstGeom>
          <a:noFill/>
          <a:ln>
            <a:solidFill>
              <a:srgbClr val="5075BC"/>
            </a:solidFill>
          </a:ln>
        </p:spPr>
        <p:txBody>
          <a:bodyPr wrap="square" rtlCol="0">
            <a:spAutoFit/>
          </a:bodyPr>
          <a:lstStyle/>
          <a:p>
            <a:r>
              <a:rPr lang="el-GR" sz="2000" dirty="0" smtClean="0">
                <a:latin typeface="Palatino Linotype" pitchFamily="18" charset="0"/>
              </a:rPr>
              <a:t>Ενώ </a:t>
            </a:r>
            <a:r>
              <a:rPr lang="el-GR" sz="2000" dirty="0">
                <a:latin typeface="Palatino Linotype" pitchFamily="18" charset="0"/>
              </a:rPr>
              <a:t>το </a:t>
            </a:r>
            <a:r>
              <a:rPr lang="el-GR" sz="2000" dirty="0" smtClean="0">
                <a:latin typeface="Palatino Linotype" pitchFamily="18" charset="0"/>
              </a:rPr>
              <a:t>Ευαγγέλιο </a:t>
            </a:r>
            <a:r>
              <a:rPr lang="el-GR" sz="2000" dirty="0">
                <a:latin typeface="Palatino Linotype" pitchFamily="18" charset="0"/>
              </a:rPr>
              <a:t>της πρώτης Κοινότητας και αυτό του Παύλου αφορά κατεξοχήν στη Σταύρωση και </a:t>
            </a:r>
            <a:r>
              <a:rPr lang="el-GR" sz="2000" dirty="0" smtClean="0">
                <a:latin typeface="Palatino Linotype" pitchFamily="18" charset="0"/>
              </a:rPr>
              <a:t>την </a:t>
            </a:r>
            <a:r>
              <a:rPr lang="el-GR" sz="2000" dirty="0">
                <a:latin typeface="Palatino Linotype" pitchFamily="18" charset="0"/>
              </a:rPr>
              <a:t>Ανάσταση, το «παγκόσμιο» ευαγγέλιο του </a:t>
            </a:r>
            <a:r>
              <a:rPr lang="el-GR" sz="2000" dirty="0" err="1">
                <a:latin typeface="Palatino Linotype" pitchFamily="18" charset="0"/>
              </a:rPr>
              <a:t>Μκ</a:t>
            </a:r>
            <a:r>
              <a:rPr lang="el-GR" sz="2000" dirty="0">
                <a:latin typeface="Palatino Linotype" pitchFamily="18" charset="0"/>
              </a:rPr>
              <a:t>. επικεντρώνεται και αυτό στο Πρόσωπο του Ιησού ως Υιού Θεού, δίνοντας όμως έμφαση σε όλη την ιστορική πορεία </a:t>
            </a:r>
            <a:r>
              <a:rPr lang="el-GR" sz="2000" cap="all" dirty="0">
                <a:latin typeface="Palatino Linotype" pitchFamily="18" charset="0"/>
              </a:rPr>
              <a:t>τ</a:t>
            </a:r>
            <a:r>
              <a:rPr lang="el-GR" sz="2000" dirty="0">
                <a:latin typeface="Palatino Linotype" pitchFamily="18" charset="0"/>
              </a:rPr>
              <a:t>ου</a:t>
            </a:r>
            <a:r>
              <a:rPr lang="it-IT" sz="2000" dirty="0">
                <a:latin typeface="Palatino Linotype" pitchFamily="18" charset="0"/>
              </a:rPr>
              <a:t>: </a:t>
            </a:r>
            <a:r>
              <a:rPr lang="el-GR" sz="1600" i="1" dirty="0" smtClean="0">
                <a:latin typeface="Palatino Linotype" pitchFamily="18" charset="0"/>
              </a:rPr>
              <a:t>Ευαγγέλιο Ιησού Χριστού, Υιού του Θεού, καθώς </a:t>
            </a:r>
            <a:r>
              <a:rPr lang="el-GR" sz="1600" i="1" dirty="0" err="1" smtClean="0">
                <a:latin typeface="Palatino Linotype" pitchFamily="18" charset="0"/>
              </a:rPr>
              <a:t>γέγραπται</a:t>
            </a:r>
            <a:r>
              <a:rPr lang="el-GR" sz="1600" i="1" dirty="0" smtClean="0">
                <a:latin typeface="Palatino Linotype" pitchFamily="18" charset="0"/>
              </a:rPr>
              <a:t> </a:t>
            </a:r>
            <a:r>
              <a:rPr lang="el-GR" sz="1600" dirty="0" smtClean="0">
                <a:latin typeface="Palatino Linotype" pitchFamily="18" charset="0"/>
              </a:rPr>
              <a:t>[…]</a:t>
            </a:r>
            <a:endParaRPr lang="el-GR" sz="2000" dirty="0">
              <a:latin typeface="Palatino Linotype" pitchFamily="18" charset="0"/>
            </a:endParaRPr>
          </a:p>
          <a:p>
            <a:pPr algn="just"/>
            <a:r>
              <a:rPr lang="el-GR" sz="2000" cap="all" dirty="0">
                <a:latin typeface="Palatino Linotype" pitchFamily="18" charset="0"/>
              </a:rPr>
              <a:t>η</a:t>
            </a:r>
            <a:r>
              <a:rPr lang="el-GR" sz="2000" dirty="0">
                <a:latin typeface="Palatino Linotype" pitchFamily="18" charset="0"/>
              </a:rPr>
              <a:t> γεν. </a:t>
            </a:r>
            <a:r>
              <a:rPr lang="el-GR" sz="2000" i="1" dirty="0">
                <a:latin typeface="Palatino Linotype" pitchFamily="18" charset="0"/>
              </a:rPr>
              <a:t>Ι. </a:t>
            </a:r>
            <a:r>
              <a:rPr lang="el-GR" sz="2000" i="1" dirty="0" err="1">
                <a:latin typeface="Palatino Linotype" pitchFamily="18" charset="0"/>
              </a:rPr>
              <a:t>Χριστοῦ</a:t>
            </a:r>
            <a:r>
              <a:rPr lang="el-GR" sz="2000" dirty="0">
                <a:latin typeface="Palatino Linotype" pitchFamily="18" charset="0"/>
              </a:rPr>
              <a:t> είναι ταυτόχρονα γεν. αντικειμενική αλλά και υποκειμενική.</a:t>
            </a:r>
          </a:p>
          <a:p>
            <a:endParaRPr lang="el-GR" dirty="0"/>
          </a:p>
        </p:txBody>
      </p:sp>
      <p:sp>
        <p:nvSpPr>
          <p:cNvPr id="8" name="7 - Διπλωμένη γωνία"/>
          <p:cNvSpPr/>
          <p:nvPr/>
        </p:nvSpPr>
        <p:spPr>
          <a:xfrm rot="21600000">
            <a:off x="395536" y="5445224"/>
            <a:ext cx="4449366" cy="697885"/>
          </a:xfrm>
          <a:prstGeom prst="foldedCorner">
            <a:avLst/>
          </a:prstGeom>
          <a:noFill/>
          <a:ln>
            <a:solidFill>
              <a:srgbClr val="5075BC"/>
            </a:solidFill>
          </a:ln>
        </p:spPr>
        <p:txBody>
          <a:bodyPr wrap="square">
            <a:spAutoFit/>
          </a:bodyPr>
          <a:lstStyle/>
          <a:p>
            <a:r>
              <a:rPr lang="el-GR" sz="1600" dirty="0" smtClean="0">
                <a:latin typeface="Palatino Linotype" pitchFamily="18" charset="0"/>
              </a:rPr>
              <a:t>Με την πάροδο των ετών ο όρος </a:t>
            </a:r>
            <a:r>
              <a:rPr lang="el-GR" sz="1600" i="1" dirty="0" err="1" smtClean="0">
                <a:latin typeface="Palatino Linotype" pitchFamily="18" charset="0"/>
              </a:rPr>
              <a:t>Ευαγγέλιον</a:t>
            </a:r>
            <a:r>
              <a:rPr lang="el-GR" sz="1600" i="1" dirty="0" smtClean="0">
                <a:latin typeface="Palatino Linotype" pitchFamily="18" charset="0"/>
              </a:rPr>
              <a:t> </a:t>
            </a:r>
            <a:r>
              <a:rPr lang="el-GR" sz="1600" dirty="0" smtClean="0">
                <a:latin typeface="Palatino Linotype" pitchFamily="18" charset="0"/>
              </a:rPr>
              <a:t>χρησιμοποιείται όλο και σπανιότερα</a:t>
            </a:r>
            <a:endParaRPr lang="el-GR" sz="1600" dirty="0"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825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Επεξήγηση με παραλληλόγραμμο"/>
          <p:cNvSpPr/>
          <p:nvPr/>
        </p:nvSpPr>
        <p:spPr>
          <a:xfrm>
            <a:off x="251520" y="836712"/>
            <a:ext cx="4572000" cy="3477875"/>
          </a:xfrm>
          <a:prstGeom prst="wedgeRectCallout">
            <a:avLst/>
          </a:prstGeom>
          <a:noFill/>
          <a:ln>
            <a:solidFill>
              <a:srgbClr val="5075BC"/>
            </a:solidFill>
          </a:ln>
        </p:spPr>
        <p:txBody>
          <a:bodyPr>
            <a:spAutoFit/>
          </a:bodyPr>
          <a:lstStyle/>
          <a:p>
            <a:r>
              <a:rPr lang="el-GR" sz="2000" dirty="0">
                <a:latin typeface="Palatino Linotype" pitchFamily="18" charset="0"/>
              </a:rPr>
              <a:t>Υιοθετώντας η Εκκλησία τον τίτλο </a:t>
            </a:r>
            <a:r>
              <a:rPr lang="el-GR" sz="2000" i="1" dirty="0">
                <a:latin typeface="Palatino Linotype" pitchFamily="18" charset="0"/>
              </a:rPr>
              <a:t>κατά + </a:t>
            </a:r>
            <a:r>
              <a:rPr lang="el-GR" sz="2000" dirty="0">
                <a:latin typeface="Palatino Linotype" pitchFamily="18" charset="0"/>
              </a:rPr>
              <a:t>όνομα του Ευαγγελιστή</a:t>
            </a:r>
            <a:r>
              <a:rPr lang="el-GR" sz="2000" i="1" dirty="0">
                <a:latin typeface="Palatino Linotype" pitchFamily="18" charset="0"/>
              </a:rPr>
              <a:t> σε αιτιατ.</a:t>
            </a:r>
            <a:r>
              <a:rPr lang="el-GR" sz="2000" dirty="0">
                <a:latin typeface="Palatino Linotype" pitchFamily="18" charset="0"/>
              </a:rPr>
              <a:t> και όχι απλά </a:t>
            </a:r>
            <a:r>
              <a:rPr lang="el-GR" sz="2000" i="1" dirty="0">
                <a:latin typeface="Palatino Linotype" pitchFamily="18" charset="0"/>
              </a:rPr>
              <a:t>γενική</a:t>
            </a:r>
            <a:r>
              <a:rPr lang="el-GR" sz="2000" dirty="0">
                <a:latin typeface="Palatino Linotype" pitchFamily="18" charset="0"/>
              </a:rPr>
              <a:t> (π.χ. </a:t>
            </a:r>
            <a:r>
              <a:rPr lang="el-GR" sz="2000" i="1" dirty="0">
                <a:latin typeface="Palatino Linotype" pitchFamily="18" charset="0"/>
              </a:rPr>
              <a:t>Ευαγγέλιο του Ματθαίου</a:t>
            </a:r>
            <a:r>
              <a:rPr lang="el-GR" sz="2000" dirty="0">
                <a:latin typeface="Palatino Linotype" pitchFamily="18" charset="0"/>
              </a:rPr>
              <a:t>), όπως συμβαίνει με τις </a:t>
            </a:r>
            <a:r>
              <a:rPr lang="el-GR" sz="2000" cap="all" dirty="0">
                <a:latin typeface="Palatino Linotype" pitchFamily="18" charset="0"/>
              </a:rPr>
              <a:t>ε</a:t>
            </a:r>
            <a:r>
              <a:rPr lang="el-GR" sz="2000" dirty="0">
                <a:latin typeface="Palatino Linotype" pitchFamily="18" charset="0"/>
              </a:rPr>
              <a:t>πιστολές, αποτύπωσε την πίστη της ότι </a:t>
            </a:r>
            <a:r>
              <a:rPr lang="el-GR" sz="2000" b="1" dirty="0">
                <a:latin typeface="Palatino Linotype" pitchFamily="18" charset="0"/>
              </a:rPr>
              <a:t>το </a:t>
            </a:r>
            <a:r>
              <a:rPr lang="el-GR" sz="2000" b="1" cap="all" dirty="0">
                <a:latin typeface="Palatino Linotype" pitchFamily="18" charset="0"/>
              </a:rPr>
              <a:t>ε</a:t>
            </a:r>
            <a:r>
              <a:rPr lang="el-GR" sz="2000" b="1" dirty="0">
                <a:latin typeface="Palatino Linotype" pitchFamily="18" charset="0"/>
              </a:rPr>
              <a:t>υαγγέλιο, παρά την τετραπλή μορφή του και την απόρριψη κάθε προσπάθειας συμπύκνωσης ή εναρμόνισης είναι κατ’ </a:t>
            </a:r>
            <a:r>
              <a:rPr lang="el-GR" sz="2000" b="1" dirty="0" err="1">
                <a:latin typeface="Palatino Linotype" pitchFamily="18" charset="0"/>
              </a:rPr>
              <a:t>ουσίαν</a:t>
            </a:r>
            <a:r>
              <a:rPr lang="el-GR" sz="2000" b="1" dirty="0">
                <a:latin typeface="Palatino Linotype" pitchFamily="18" charset="0"/>
              </a:rPr>
              <a:t> ένα</a:t>
            </a:r>
            <a:r>
              <a:rPr lang="el-GR" sz="2000" dirty="0">
                <a:latin typeface="Palatino Linotype" pitchFamily="18" charset="0"/>
              </a:rPr>
              <a:t>.</a:t>
            </a:r>
          </a:p>
        </p:txBody>
      </p:sp>
      <p:sp>
        <p:nvSpPr>
          <p:cNvPr id="3" name="2 - Κορνίζα"/>
          <p:cNvSpPr/>
          <p:nvPr/>
        </p:nvSpPr>
        <p:spPr>
          <a:xfrm>
            <a:off x="5076056" y="836712"/>
            <a:ext cx="3888432" cy="5730002"/>
          </a:xfrm>
          <a:prstGeom prst="bevel">
            <a:avLst/>
          </a:prstGeom>
          <a:noFill/>
          <a:ln>
            <a:solidFill>
              <a:srgbClr val="5075BC"/>
            </a:solidFill>
          </a:ln>
        </p:spPr>
        <p:txBody>
          <a:bodyPr wrap="square">
            <a:spAutoFit/>
          </a:bodyPr>
          <a:lstStyle/>
          <a:p>
            <a:r>
              <a:rPr lang="el-GR" sz="1600" dirty="0">
                <a:latin typeface="Palatino Linotype" pitchFamily="18" charset="0"/>
              </a:rPr>
              <a:t>Παράλληλα με την εσωτερική ενότητα των Ευαγγελίων, με τον τίτλο </a:t>
            </a:r>
            <a:r>
              <a:rPr lang="el-GR" sz="1600" dirty="0" smtClean="0">
                <a:latin typeface="Palatino Linotype" pitchFamily="18" charset="0"/>
              </a:rPr>
              <a:t>«</a:t>
            </a:r>
            <a:r>
              <a:rPr lang="el-GR" sz="1600" i="1" dirty="0" smtClean="0">
                <a:latin typeface="Palatino Linotype" pitchFamily="18" charset="0"/>
              </a:rPr>
              <a:t>κατά +» </a:t>
            </a:r>
            <a:r>
              <a:rPr lang="el-GR" sz="1600" b="1" dirty="0">
                <a:latin typeface="Palatino Linotype" pitchFamily="18" charset="0"/>
              </a:rPr>
              <a:t>δηλώνεται η προσωπική σφραγίδα κάθε Ευαγγελιστή στο έργο του</a:t>
            </a:r>
            <a:r>
              <a:rPr lang="el-GR" sz="1600" dirty="0">
                <a:latin typeface="Palatino Linotype" pitchFamily="18" charset="0"/>
              </a:rPr>
              <a:t>, η οποία διαμορφώθηκε από το προσωπικό του ύφος και τις ιδιαίτερες ποιμαντικές ανάγκες που </a:t>
            </a:r>
            <a:r>
              <a:rPr lang="el-GR" sz="1600" dirty="0" err="1">
                <a:latin typeface="Palatino Linotype" pitchFamily="18" charset="0"/>
              </a:rPr>
              <a:t>εκαλείτο</a:t>
            </a:r>
            <a:r>
              <a:rPr lang="el-GR" sz="1600" dirty="0">
                <a:latin typeface="Palatino Linotype" pitchFamily="18" charset="0"/>
              </a:rPr>
              <a:t> να </a:t>
            </a:r>
            <a:r>
              <a:rPr lang="el-GR" sz="1600" dirty="0" smtClean="0">
                <a:latin typeface="Palatino Linotype" pitchFamily="18" charset="0"/>
              </a:rPr>
              <a:t>αντιμετωπίσει,</a:t>
            </a:r>
          </a:p>
          <a:p>
            <a:r>
              <a:rPr lang="el-GR" sz="1600" dirty="0" smtClean="0">
                <a:latin typeface="Palatino Linotype" pitchFamily="18" charset="0"/>
              </a:rPr>
              <a:t>αν και είναι </a:t>
            </a:r>
            <a:r>
              <a:rPr lang="el-GR" sz="1600" b="1" dirty="0" smtClean="0">
                <a:latin typeface="Palatino Linotype" pitchFamily="18" charset="0"/>
              </a:rPr>
              <a:t>ανοικτά Κείμενα</a:t>
            </a:r>
            <a:r>
              <a:rPr lang="el-GR" sz="1600" dirty="0" smtClean="0">
                <a:latin typeface="Palatino Linotype" pitchFamily="18" charset="0"/>
              </a:rPr>
              <a:t> προορισμένα για </a:t>
            </a:r>
            <a:r>
              <a:rPr lang="el-GR" sz="1600" b="1" dirty="0" smtClean="0">
                <a:latin typeface="Palatino Linotype" pitchFamily="18" charset="0"/>
              </a:rPr>
              <a:t>Ακρόαση</a:t>
            </a:r>
            <a:r>
              <a:rPr lang="el-GR" sz="1600" dirty="0" smtClean="0">
                <a:latin typeface="Palatino Linotype" pitchFamily="18" charset="0"/>
              </a:rPr>
              <a:t> στο πλαίσιο της Σύναξης, όπου τα ευαγγελικά γεγονότα βιώνονται και «εκσυγχρονίζονται».</a:t>
            </a:r>
            <a:r>
              <a:rPr lang="el-GR" dirty="0" smtClean="0">
                <a:latin typeface="Palatino Linotype" pitchFamily="18" charset="0"/>
              </a:rPr>
              <a:t> </a:t>
            </a:r>
            <a:endParaRPr lang="el-GR" dirty="0"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9585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- Εικόνα" descr="Εικόνα11.jpg"/>
          <p:cNvPicPr>
            <a:picLocks noChangeAspect="1"/>
          </p:cNvPicPr>
          <p:nvPr/>
        </p:nvPicPr>
        <p:blipFill>
          <a:blip r:embed="rId3" cstate="print">
            <a:lum bright="-10000"/>
          </a:blip>
          <a:stretch>
            <a:fillRect/>
          </a:stretch>
        </p:blipFill>
        <p:spPr>
          <a:xfrm>
            <a:off x="0" y="0"/>
            <a:ext cx="9144000" cy="6839330"/>
          </a:xfrm>
          <a:prstGeom prst="rect">
            <a:avLst/>
          </a:prstGeom>
          <a:effectLst>
            <a:outerShdw blurRad="1270000" dist="50800" dir="21540000" algn="ctr" rotWithShape="0">
              <a:srgbClr val="000000">
                <a:alpha val="1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62238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στο πλαίσιο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</a:t>
            </a:r>
            <a:r>
              <a:rPr lang="el-GR" sz="2000" dirty="0" smtClean="0"/>
              <a:t>1.0.  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Έχουν προηγηθεί οι κάτωθι εκδόσεις:</a:t>
            </a:r>
          </a:p>
          <a:p>
            <a:r>
              <a:rPr lang="el-GR" sz="2000" dirty="0" smtClean="0"/>
              <a:t>  </a:t>
            </a:r>
            <a:r>
              <a:rPr lang="el-GR" sz="2000" dirty="0"/>
              <a:t>Έκδοση </a:t>
            </a:r>
            <a:r>
              <a:rPr lang="el-GR" sz="2000" dirty="0" smtClean="0"/>
              <a:t>διαθέσιμη </a:t>
            </a:r>
            <a:r>
              <a:rPr lang="el-GR" sz="2000" dirty="0" smtClean="0">
                <a:hlinkClick r:id="rId3"/>
              </a:rPr>
              <a:t>εδώ</a:t>
            </a:r>
            <a:r>
              <a:rPr lang="el-GR" sz="2000" dirty="0" smtClean="0"/>
              <a:t>. 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780458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sz="2000" dirty="0"/>
              <a:t>Σωτήριος Σ. </a:t>
            </a:r>
            <a:r>
              <a:rPr lang="el-GR" sz="2000" dirty="0" smtClean="0"/>
              <a:t>Δεσπότης  2014. </a:t>
            </a:r>
            <a:r>
              <a:rPr lang="el-GR" altLang="el-GR" sz="2000" dirty="0"/>
              <a:t>Σωτήριος Σ. </a:t>
            </a:r>
            <a:r>
              <a:rPr lang="el-GR" altLang="el-GR" sz="2000" dirty="0" smtClean="0"/>
              <a:t>Δεσπότης. </a:t>
            </a:r>
            <a:r>
              <a:rPr lang="el-GR" sz="2000" dirty="0" smtClean="0"/>
              <a:t>«Εισαγωγή </a:t>
            </a:r>
            <a:r>
              <a:rPr lang="el-GR" sz="2000" dirty="0"/>
              <a:t>στην Κ.Δ. &amp; Ιστορία Εποχής της Καινής </a:t>
            </a:r>
            <a:r>
              <a:rPr lang="el-GR" sz="2000" dirty="0" smtClean="0"/>
              <a:t>Διαθήκης. Κανόνας – Χειρόγραφα - Ευαγγέλιο». </a:t>
            </a:r>
            <a:r>
              <a:rPr lang="el-GR" sz="2000" dirty="0"/>
              <a:t>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2014.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 </a:t>
            </a:r>
            <a:r>
              <a:rPr lang="en-GB" sz="2000" dirty="0">
                <a:hlinkClick r:id="rId3"/>
              </a:rPr>
              <a:t>http://</a:t>
            </a:r>
            <a:r>
              <a:rPr lang="en-GB" sz="2000" dirty="0" smtClean="0">
                <a:hlinkClick r:id="rId3"/>
              </a:rPr>
              <a:t>opencourses.uoa.gr/courses/SOCTHEOL1</a:t>
            </a:r>
            <a:r>
              <a:rPr lang="el-GR" sz="2000" dirty="0" smtClean="0"/>
              <a:t>. 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529343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Επεξήγηση με παραλληλόγραμμο"/>
          <p:cNvSpPr/>
          <p:nvPr/>
        </p:nvSpPr>
        <p:spPr>
          <a:xfrm>
            <a:off x="683568" y="870967"/>
            <a:ext cx="7776864" cy="5078313"/>
          </a:xfrm>
          <a:prstGeom prst="wedgeRectCallout">
            <a:avLst/>
          </a:prstGeom>
          <a:noFill/>
          <a:ln>
            <a:solidFill>
              <a:srgbClr val="5075BC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el-GR" sz="2000" b="1" dirty="0" smtClean="0"/>
              <a:t>  </a:t>
            </a:r>
            <a:r>
              <a:rPr lang="el-GR" sz="2000" dirty="0" smtClean="0"/>
              <a:t>Δεύτερον</a:t>
            </a:r>
            <a:r>
              <a:rPr lang="el-GR" sz="2000" baseline="30000" dirty="0" smtClean="0"/>
              <a:t>.</a:t>
            </a:r>
            <a:r>
              <a:rPr lang="el-GR" sz="2000" dirty="0" smtClean="0"/>
              <a:t> η </a:t>
            </a:r>
            <a:r>
              <a:rPr lang="el-GR" sz="2000" b="1" dirty="0" smtClean="0"/>
              <a:t>συμφωνία με τον «κανόνα» της πίστης, τον οποίο παρέδωσαν οι απόστολοι με τη μαρτυρία και τον υπέγραψαν με το «αίμα», το μαρτύριό τους </a:t>
            </a:r>
            <a:r>
              <a:rPr lang="el-GR" sz="1400" b="1" dirty="0" smtClean="0"/>
              <a:t>(</a:t>
            </a:r>
            <a:r>
              <a:rPr lang="el-GR" sz="1400" b="1" dirty="0" err="1" smtClean="0"/>
              <a:t>πρβλ</a:t>
            </a:r>
            <a:r>
              <a:rPr lang="el-GR" sz="1400" b="1" dirty="0" smtClean="0"/>
              <a:t>. αξία της προφορικής παράδοσης στα </a:t>
            </a:r>
            <a:r>
              <a:rPr lang="el-GR" sz="1400" b="1" dirty="0" err="1" smtClean="0"/>
              <a:t>ελληνορρωμαϊκά</a:t>
            </a:r>
            <a:r>
              <a:rPr lang="el-GR" sz="1400" b="1" dirty="0" smtClean="0"/>
              <a:t> χρόνια)</a:t>
            </a:r>
            <a:r>
              <a:rPr lang="el-GR" sz="2000" dirty="0" smtClean="0"/>
              <a:t>. </a:t>
            </a:r>
          </a:p>
          <a:p>
            <a:pPr>
              <a:lnSpc>
                <a:spcPct val="90000"/>
              </a:lnSpc>
            </a:pPr>
            <a:endParaRPr lang="el-GR" sz="2000" dirty="0" smtClean="0"/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el-GR" sz="2000" dirty="0" smtClean="0"/>
              <a:t>Τρίτον</a:t>
            </a:r>
            <a:r>
              <a:rPr lang="el-GR" sz="2000" baseline="30000" dirty="0" smtClean="0"/>
              <a:t>. </a:t>
            </a:r>
            <a:r>
              <a:rPr lang="el-GR" sz="2000" dirty="0" smtClean="0"/>
              <a:t>το </a:t>
            </a:r>
            <a:r>
              <a:rPr lang="el-GR" sz="2000" b="1" dirty="0" smtClean="0"/>
              <a:t>κριτήριο της αποδοχής </a:t>
            </a:r>
            <a:r>
              <a:rPr lang="el-GR" sz="2000" b="1" dirty="0" err="1" smtClean="0"/>
              <a:t>τoυς</a:t>
            </a:r>
            <a:r>
              <a:rPr lang="el-GR" sz="2000" b="1" dirty="0" smtClean="0"/>
              <a:t> από το εκκλησιαστικό πλήρωμα</a:t>
            </a:r>
            <a:r>
              <a:rPr lang="el-GR" sz="2000" dirty="0" smtClean="0"/>
              <a:t>. </a:t>
            </a:r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endParaRPr lang="el-GR" sz="2000" b="1" i="1" dirty="0" smtClean="0"/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el-GR" sz="2000" b="1" i="1" dirty="0" smtClean="0"/>
              <a:t>Όπως καμία Μουσική Ακαδημία δεν </a:t>
            </a:r>
            <a:r>
              <a:rPr lang="el-GR" sz="2000" b="1" i="1" dirty="0" err="1" smtClean="0"/>
              <a:t>καθιέρωσεως</a:t>
            </a:r>
            <a:r>
              <a:rPr lang="el-GR" sz="2000" b="1" i="1" dirty="0" smtClean="0"/>
              <a:t> κλασικά τα έργα του Μπαχ και του Μπετόβεν έτσι και καμία Σύνοδος δεν επέβαλε την ανάγνωση των συγκεκριμένων Ευαγγελίων. </a:t>
            </a:r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endParaRPr lang="el-GR" sz="2000" b="1" i="1" dirty="0" smtClean="0"/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el-GR" sz="2000" dirty="0" smtClean="0"/>
              <a:t>Άλλωστε υπήρξαν και κάποια βιβλία (η </a:t>
            </a:r>
            <a:r>
              <a:rPr lang="el-GR" sz="2000" dirty="0" err="1" smtClean="0"/>
              <a:t>Αποκ</a:t>
            </a:r>
            <a:r>
              <a:rPr lang="el-GR" sz="2000" dirty="0" smtClean="0"/>
              <a:t>. στην Ανατολή, η Εβρ. στη Δύση) που δεν εισήχθηκαν αμέσως και χωρίς έντονη συ-ζήτηση! </a:t>
            </a:r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endParaRPr lang="el-GR" sz="2000" dirty="0" smtClean="0"/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el-GR" sz="2000" dirty="0" smtClean="0">
                <a:latin typeface="Palatino Linotype" panose="02040502050505030304" pitchFamily="18" charset="0"/>
              </a:rPr>
              <a:t>Άλλοι παράγοντες: καταρτισμός ιουδαϊκού Κανόνα στην </a:t>
            </a:r>
            <a:r>
              <a:rPr lang="el-GR" sz="2000" dirty="0" err="1" smtClean="0">
                <a:latin typeface="Palatino Linotype" panose="02040502050505030304" pitchFamily="18" charset="0"/>
              </a:rPr>
              <a:t>Ιάμνεια</a:t>
            </a:r>
            <a:r>
              <a:rPr lang="el-GR" sz="2000" dirty="0" smtClean="0">
                <a:latin typeface="Palatino Linotype" panose="02040502050505030304" pitchFamily="18" charset="0"/>
              </a:rPr>
              <a:t>, οι διωγμοί, οι μεταφράσεις  σε άλλες γλώσσες, το κύρος της παραλήπτριας πόλης …..</a:t>
            </a:r>
          </a:p>
        </p:txBody>
      </p:sp>
    </p:spTree>
    <p:extLst>
      <p:ext uri="{BB962C8B-B14F-4D97-AF65-F5344CB8AC3E}">
        <p14:creationId xmlns:p14="http://schemas.microsoft.com/office/powerpoint/2010/main" val="1357904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/>
              <a:t>"Η δομή και οργάνωση της παρουσίασης, καθώς και το υπόλοιπο περιεχόμενο, αποτελούν πνευματική ιδιοκτησία </a:t>
            </a:r>
            <a:r>
              <a:rPr lang="el-GR" sz="2000" dirty="0" smtClean="0"/>
              <a:t>του συγγραφέα </a:t>
            </a:r>
            <a:r>
              <a:rPr lang="el-GR" sz="2000" dirty="0"/>
              <a:t>και του Πανεπιστημίου Αθηνών και διατίθενται με άδεια </a:t>
            </a:r>
            <a:r>
              <a:rPr lang="el-GR" sz="2000" dirty="0" err="1"/>
              <a:t>Creative</a:t>
            </a:r>
            <a:r>
              <a:rPr lang="el-GR" sz="2000" dirty="0"/>
              <a:t> </a:t>
            </a:r>
            <a:r>
              <a:rPr lang="el-GR" sz="2000" dirty="0" err="1"/>
              <a:t>Commons</a:t>
            </a:r>
            <a:r>
              <a:rPr lang="el-GR" sz="2000" dirty="0"/>
              <a:t> Αναφορά Μη Εμπορική Χρήση Παρόμοια Διανομή Έκδοση 4.0 ή μεταγενέστερη.</a:t>
            </a:r>
          </a:p>
          <a:p>
            <a:pPr marL="0" indent="0">
              <a:spcBef>
                <a:spcPts val="3000"/>
              </a:spcBef>
              <a:buNone/>
            </a:pPr>
            <a:r>
              <a:rPr lang="el-GR" sz="2000" dirty="0" smtClean="0"/>
              <a:t>Οι </a:t>
            </a:r>
            <a:r>
              <a:rPr lang="el-GR" sz="2000" dirty="0"/>
              <a:t>φωτογραφίες που περιέχονται στην παρουσίαση αποτελούν πνευματική ιδιοκτησία τρίτων. Απαγορεύεται η αναπαραγωγή, αναδημοσίευση και διάθεσή τους στο κοινό με οποιονδήποτε τρόπο χωρίς τη λήψη άδειας από τους δικαιούχους. "</a:t>
            </a:r>
            <a:endParaRPr lang="el-G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8054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Διπλωμένη γωνία"/>
          <p:cNvSpPr/>
          <p:nvPr/>
        </p:nvSpPr>
        <p:spPr>
          <a:xfrm rot="-600000">
            <a:off x="1724695" y="2524074"/>
            <a:ext cx="4747274" cy="2534424"/>
          </a:xfrm>
          <a:prstGeom prst="foldedCorner">
            <a:avLst/>
          </a:prstGeom>
          <a:noFill/>
          <a:ln>
            <a:solidFill>
              <a:srgbClr val="5075BC"/>
            </a:solidFill>
          </a:ln>
        </p:spPr>
        <p:txBody>
          <a:bodyPr wrap="square">
            <a:spAutoFit/>
          </a:bodyPr>
          <a:lstStyle/>
          <a:p>
            <a:r>
              <a:rPr lang="el-GR" sz="2200" b="1" dirty="0" smtClean="0"/>
              <a:t>Ερώτηση:</a:t>
            </a:r>
            <a:r>
              <a:rPr lang="el-GR" sz="2200" dirty="0" smtClean="0"/>
              <a:t> </a:t>
            </a:r>
            <a:r>
              <a:rPr lang="el-GR" sz="2200" i="1" dirty="0" smtClean="0"/>
              <a:t>Με δεδομένο ότι δεν σώζεται ούτε ένα πρωτότυπο / αυτόγραφο από τα βιβλία της Καινής Διαθήκης, πώς μπορούμε να είμαστε σίγουροι ότι αυτή η Κ.Δ. που χρησιμοποιούμε ταυτίζεται με όσα καταρχήν συνεγράφησαν;</a:t>
            </a:r>
            <a:r>
              <a:rPr lang="el-GR" sz="2200" baseline="30000" dirty="0" smtClean="0"/>
              <a:t> </a:t>
            </a:r>
            <a:endParaRPr lang="el-GR" sz="2200" dirty="0" smtClean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/>
              <a:t>Γ. H Παράδοση και η Κριτική του Κειμένου </a:t>
            </a:r>
            <a:r>
              <a:rPr lang="el-GR" sz="3600" dirty="0" smtClean="0"/>
              <a:t>της </a:t>
            </a:r>
            <a:r>
              <a:rPr lang="el-GR" sz="3600" dirty="0"/>
              <a:t>Κ.Δ</a:t>
            </a:r>
            <a:r>
              <a:rPr lang="el-GR" sz="3600" dirty="0" smtClean="0"/>
              <a:t>.</a:t>
            </a:r>
            <a:endParaRPr lang="el-GR" sz="3600" dirty="0"/>
          </a:p>
        </p:txBody>
      </p:sp>
    </p:spTree>
    <p:extLst>
      <p:ext uri="{BB962C8B-B14F-4D97-AF65-F5344CB8AC3E}">
        <p14:creationId xmlns:p14="http://schemas.microsoft.com/office/powerpoint/2010/main" val="2942268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Επεξήγηση με παραλληλόγραμμο"/>
          <p:cNvSpPr/>
          <p:nvPr/>
        </p:nvSpPr>
        <p:spPr>
          <a:xfrm>
            <a:off x="539553" y="2314615"/>
            <a:ext cx="8064896" cy="2554545"/>
          </a:xfrm>
          <a:prstGeom prst="wedgeRectCallout">
            <a:avLst/>
          </a:prstGeom>
          <a:noFill/>
          <a:ln>
            <a:solidFill>
              <a:srgbClr val="5075BC"/>
            </a:solidFill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l-GR" sz="2000" b="1" dirty="0" smtClean="0"/>
              <a:t>  Αυτόγραφα</a:t>
            </a:r>
            <a:r>
              <a:rPr lang="el-GR" sz="2000" dirty="0" smtClean="0"/>
              <a:t> υπάρχουν στον κόσμο μετά το 12</a:t>
            </a:r>
            <a:r>
              <a:rPr lang="el-GR" sz="2000" baseline="30000" dirty="0" smtClean="0"/>
              <a:t>ο</a:t>
            </a:r>
            <a:r>
              <a:rPr lang="el-GR" sz="2000" dirty="0" smtClean="0"/>
              <a:t> αι. </a:t>
            </a:r>
            <a:r>
              <a:rPr lang="el-GR" sz="2000" dirty="0" err="1" smtClean="0"/>
              <a:t>μ.Χ</a:t>
            </a:r>
            <a:r>
              <a:rPr lang="el-GR" sz="2000" dirty="0" smtClean="0"/>
              <a:t>. Τα υπόλοιπα κείμενα της αρχαίας φιλολογίας σώζονται σε </a:t>
            </a:r>
            <a:r>
              <a:rPr lang="el-GR" sz="2000" b="1" dirty="0" smtClean="0"/>
              <a:t>αντίγραφα.</a:t>
            </a:r>
            <a:r>
              <a:rPr lang="el-GR" sz="2000" dirty="0" smtClean="0"/>
              <a:t> </a:t>
            </a:r>
          </a:p>
          <a:p>
            <a:endParaRPr lang="el-GR" sz="2000" dirty="0" smtClean="0"/>
          </a:p>
          <a:p>
            <a:pPr>
              <a:buFont typeface="Wingdings" pitchFamily="2" charset="2"/>
              <a:buChar char="v"/>
            </a:pPr>
            <a:r>
              <a:rPr lang="el-GR" sz="2000" dirty="0" smtClean="0"/>
              <a:t>  Όσα πιο </a:t>
            </a:r>
            <a:r>
              <a:rPr lang="el-GR" sz="2000" b="1" u="sng" dirty="0" smtClean="0"/>
              <a:t>πολλά</a:t>
            </a:r>
            <a:r>
              <a:rPr lang="el-GR" sz="2000" dirty="0" smtClean="0"/>
              <a:t> αντίγραφα έχουμε και μάλιστα από </a:t>
            </a:r>
            <a:r>
              <a:rPr lang="el-GR" sz="2000" b="1" u="sng" dirty="0" smtClean="0"/>
              <a:t>διαφορετικούς χώρους</a:t>
            </a:r>
            <a:r>
              <a:rPr lang="el-GR" sz="2000" dirty="0" smtClean="0"/>
              <a:t> και όσο πιο πολύ </a:t>
            </a:r>
            <a:r>
              <a:rPr lang="el-GR" sz="2000" b="1" u="sng" dirty="0" smtClean="0"/>
              <a:t>χρονικά</a:t>
            </a:r>
            <a:r>
              <a:rPr lang="el-GR" sz="2000" dirty="0" smtClean="0"/>
              <a:t> εγγίζουν στο χρονικό σημείο της συγγραφής του πρωτοτύπου, τόσο περισσότερο βεβαιωνόμαστε για την πιστότητα του παραδεδομένου κειμένου. </a:t>
            </a:r>
          </a:p>
          <a:p>
            <a:endParaRPr lang="el-GR" sz="2000" dirty="0"/>
          </a:p>
        </p:txBody>
      </p:sp>
      <p:sp>
        <p:nvSpPr>
          <p:cNvPr id="4" name="3 - Στρογγυλεμένο ορθογώνιο"/>
          <p:cNvSpPr/>
          <p:nvPr/>
        </p:nvSpPr>
        <p:spPr>
          <a:xfrm>
            <a:off x="443541" y="908578"/>
            <a:ext cx="8160907" cy="1225868"/>
          </a:xfrm>
          <a:prstGeom prst="roundRect">
            <a:avLst/>
          </a:prstGeom>
          <a:noFill/>
          <a:ln>
            <a:solidFill>
              <a:srgbClr val="5075BC"/>
            </a:solidFill>
          </a:ln>
        </p:spPr>
        <p:txBody>
          <a:bodyPr wrap="square">
            <a:spAutoFit/>
          </a:bodyPr>
          <a:lstStyle/>
          <a:p>
            <a:r>
              <a:rPr lang="el-GR" sz="2200" b="1" cap="all" dirty="0" smtClean="0"/>
              <a:t>η</a:t>
            </a:r>
            <a:r>
              <a:rPr lang="el-GR" sz="2200" b="1" dirty="0" smtClean="0"/>
              <a:t> A.Γ. κατέχει μόνη της το 12% των αρχαίων χειρογράφων, ενώ το υπόλοιπο το μοιράζονται 2.100 αρχαίοι συγγραφείς, 600 ειδωλολάτρες και 1500 χριστιανοί.</a:t>
            </a:r>
            <a:endParaRPr lang="el-GR" sz="2200" b="1" dirty="0"/>
          </a:p>
        </p:txBody>
      </p:sp>
    </p:spTree>
    <p:extLst>
      <p:ext uri="{BB962C8B-B14F-4D97-AF65-F5344CB8AC3E}">
        <p14:creationId xmlns:p14="http://schemas.microsoft.com/office/powerpoint/2010/main" val="3197701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Στρογγυλεμένο ορθογώνιο"/>
          <p:cNvSpPr/>
          <p:nvPr/>
        </p:nvSpPr>
        <p:spPr>
          <a:xfrm>
            <a:off x="347536" y="692696"/>
            <a:ext cx="8448939" cy="442674"/>
          </a:xfrm>
          <a:prstGeom prst="roundRect">
            <a:avLst/>
          </a:prstGeom>
          <a:noFill/>
          <a:ln>
            <a:solidFill>
              <a:srgbClr val="5075BC"/>
            </a:solidFill>
          </a:ln>
        </p:spPr>
        <p:txBody>
          <a:bodyPr wrap="square">
            <a:spAutoFit/>
          </a:bodyPr>
          <a:lstStyle/>
          <a:p>
            <a:r>
              <a:rPr lang="el-GR" sz="2000" dirty="0" smtClean="0"/>
              <a:t>Τα χειρόγραφα της Α.Γ. είναι τα </a:t>
            </a:r>
            <a:r>
              <a:rPr lang="el-GR" sz="2000" b="1" dirty="0" smtClean="0"/>
              <a:t>αρχαιότερα</a:t>
            </a:r>
            <a:r>
              <a:rPr lang="el-GR" sz="2000" dirty="0" smtClean="0"/>
              <a:t> όλων.</a:t>
            </a:r>
            <a:endParaRPr lang="el-GR" sz="2000" dirty="0"/>
          </a:p>
        </p:txBody>
      </p:sp>
      <p:pic>
        <p:nvPicPr>
          <p:cNvPr id="5" name="4 - Εικόνα" descr="ag-m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7" y="1556792"/>
            <a:ext cx="8352928" cy="3168346"/>
          </a:xfrm>
          <a:prstGeom prst="rect">
            <a:avLst/>
          </a:prstGeom>
          <a:noFill/>
          <a:ln>
            <a:solidFill>
              <a:srgbClr val="5075BC"/>
            </a:solidFill>
          </a:ln>
        </p:spPr>
      </p:pic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395536" y="4987915"/>
            <a:ext cx="8352928" cy="923330"/>
          </a:xfrm>
          <a:prstGeom prst="wedgeRectCallout">
            <a:avLst/>
          </a:prstGeom>
          <a:noFill/>
          <a:ln w="9525">
            <a:solidFill>
              <a:srgbClr val="5075BC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Στον παραπάνω πίνακα μπορεί κανείς να διαπιστώσει τη χρονική απόσταση που χωρίζει τα σημαντικότερα κλασικά έργα από το πρώτο ολοκληρωμένο χειρόγραφο αυτών</a:t>
            </a: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5472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TextBox"/>
          <p:cNvSpPr txBox="1"/>
          <p:nvPr/>
        </p:nvSpPr>
        <p:spPr>
          <a:xfrm>
            <a:off x="347532" y="197535"/>
            <a:ext cx="8352928" cy="783193"/>
          </a:xfrm>
          <a:prstGeom prst="roundRect">
            <a:avLst/>
          </a:prstGeom>
          <a:noFill/>
          <a:ln>
            <a:solidFill>
              <a:srgbClr val="5075BC"/>
            </a:solidFill>
          </a:ln>
        </p:spPr>
        <p:txBody>
          <a:bodyPr wrap="square" rtlCol="0">
            <a:spAutoFit/>
          </a:bodyPr>
          <a:lstStyle/>
          <a:p>
            <a:r>
              <a:rPr lang="el-GR" sz="2000" b="1" i="1" dirty="0" smtClean="0"/>
              <a:t>Τα 5700 χειρόγραφα  της Κ.Δ. τα οποία διακρίνονται για την επιμέλεια, πολυτέλεια και </a:t>
            </a:r>
            <a:r>
              <a:rPr lang="el-GR" sz="2000" b="1" i="1" dirty="0" err="1" smtClean="0"/>
              <a:t>καλλιτεχνικότητά</a:t>
            </a:r>
            <a:r>
              <a:rPr lang="el-GR" sz="2000" b="1" i="1" dirty="0" smtClean="0"/>
              <a:t> τους διαιρούνται στις εξής κατηγορίες:</a:t>
            </a:r>
          </a:p>
        </p:txBody>
      </p:sp>
      <p:cxnSp>
        <p:nvCxnSpPr>
          <p:cNvPr id="11" name="10 - Ευθύγραμμο βέλος σύνδεσης"/>
          <p:cNvCxnSpPr>
            <a:stCxn id="9" idx="2"/>
          </p:cNvCxnSpPr>
          <p:nvPr/>
        </p:nvCxnSpPr>
        <p:spPr>
          <a:xfrm>
            <a:off x="4523996" y="980728"/>
            <a:ext cx="1344149" cy="890992"/>
          </a:xfrm>
          <a:prstGeom prst="straightConnector1">
            <a:avLst/>
          </a:prstGeom>
          <a:ln>
            <a:solidFill>
              <a:srgbClr val="5075B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- Ευθύγραμμο βέλος σύνδεσης"/>
          <p:cNvCxnSpPr>
            <a:stCxn id="9" idx="2"/>
          </p:cNvCxnSpPr>
          <p:nvPr/>
        </p:nvCxnSpPr>
        <p:spPr>
          <a:xfrm flipH="1">
            <a:off x="2214704" y="980728"/>
            <a:ext cx="2309292" cy="724604"/>
          </a:xfrm>
          <a:prstGeom prst="straightConnector1">
            <a:avLst/>
          </a:prstGeom>
          <a:ln>
            <a:solidFill>
              <a:srgbClr val="5075B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- TextBox"/>
          <p:cNvSpPr txBox="1"/>
          <p:nvPr/>
        </p:nvSpPr>
        <p:spPr>
          <a:xfrm>
            <a:off x="1370396" y="1756753"/>
            <a:ext cx="1371074" cy="442674"/>
          </a:xfrm>
          <a:prstGeom prst="roundRect">
            <a:avLst/>
          </a:prstGeom>
          <a:noFill/>
          <a:ln>
            <a:solidFill>
              <a:srgbClr val="5075BC"/>
            </a:solidFill>
          </a:ln>
        </p:spPr>
        <p:txBody>
          <a:bodyPr wrap="none" rtlCol="0">
            <a:spAutoFit/>
          </a:bodyPr>
          <a:lstStyle/>
          <a:p>
            <a:pPr algn="just"/>
            <a:r>
              <a:rPr lang="el-GR" sz="2000" b="1" dirty="0" smtClean="0"/>
              <a:t>Ι. Πάπυροι</a:t>
            </a:r>
          </a:p>
        </p:txBody>
      </p:sp>
      <p:sp>
        <p:nvSpPr>
          <p:cNvPr id="15" name="14 - TextBox"/>
          <p:cNvSpPr txBox="1"/>
          <p:nvPr/>
        </p:nvSpPr>
        <p:spPr>
          <a:xfrm>
            <a:off x="3618989" y="1853719"/>
            <a:ext cx="4465710" cy="442674"/>
          </a:xfrm>
          <a:prstGeom prst="roundRect">
            <a:avLst/>
          </a:prstGeom>
          <a:noFill/>
          <a:ln>
            <a:solidFill>
              <a:srgbClr val="5075BC"/>
            </a:solidFill>
          </a:ln>
        </p:spPr>
        <p:txBody>
          <a:bodyPr wrap="none" rtlCol="0">
            <a:spAutoFit/>
          </a:bodyPr>
          <a:lstStyle/>
          <a:p>
            <a:pPr algn="just"/>
            <a:r>
              <a:rPr lang="el-GR" sz="2000" b="1" i="1" dirty="0" smtClean="0"/>
              <a:t>ΙΙ. Κώδικες </a:t>
            </a:r>
            <a:r>
              <a:rPr lang="el-GR" sz="2000" b="1" dirty="0" smtClean="0"/>
              <a:t>(σε δέρμα ζώων-περγαμηνή)</a:t>
            </a:r>
          </a:p>
        </p:txBody>
      </p:sp>
      <p:grpSp>
        <p:nvGrpSpPr>
          <p:cNvPr id="3" name="18 - Ομάδα"/>
          <p:cNvGrpSpPr/>
          <p:nvPr/>
        </p:nvGrpSpPr>
        <p:grpSpPr>
          <a:xfrm rot="960000">
            <a:off x="4480805" y="2258519"/>
            <a:ext cx="2020634" cy="913685"/>
            <a:chOff x="2448314" y="2155022"/>
            <a:chExt cx="2348838" cy="1264850"/>
          </a:xfrm>
          <a:noFill/>
        </p:grpSpPr>
        <p:cxnSp>
          <p:nvCxnSpPr>
            <p:cNvPr id="20" name="19 - Ευθύγραμμο βέλος σύνδεσης"/>
            <p:cNvCxnSpPr/>
            <p:nvPr/>
          </p:nvCxnSpPr>
          <p:spPr>
            <a:xfrm rot="16200000" flipH="1">
              <a:off x="3645024" y="2267744"/>
              <a:ext cx="1224136" cy="1080120"/>
            </a:xfrm>
            <a:prstGeom prst="straightConnector1">
              <a:avLst/>
            </a:prstGeom>
            <a:grpFill/>
            <a:ln>
              <a:solidFill>
                <a:srgbClr val="5075B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20 - Ευθύγραμμο βέλος σύνδεσης"/>
            <p:cNvCxnSpPr/>
            <p:nvPr/>
          </p:nvCxnSpPr>
          <p:spPr>
            <a:xfrm rot="21780000" flipH="1">
              <a:off x="2448314" y="2155022"/>
              <a:ext cx="1224136" cy="1080120"/>
            </a:xfrm>
            <a:prstGeom prst="straightConnector1">
              <a:avLst/>
            </a:prstGeom>
            <a:grpFill/>
            <a:ln>
              <a:solidFill>
                <a:srgbClr val="5075B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21 - TextBox"/>
          <p:cNvSpPr txBox="1"/>
          <p:nvPr/>
        </p:nvSpPr>
        <p:spPr>
          <a:xfrm>
            <a:off x="2601720" y="2779197"/>
            <a:ext cx="2750619" cy="442674"/>
          </a:xfrm>
          <a:prstGeom prst="roundRect">
            <a:avLst/>
          </a:prstGeom>
          <a:noFill/>
          <a:ln>
            <a:solidFill>
              <a:srgbClr val="5075BC"/>
            </a:solidFill>
          </a:ln>
        </p:spPr>
        <p:txBody>
          <a:bodyPr wrap="none" rtlCol="0">
            <a:spAutoFit/>
          </a:bodyPr>
          <a:lstStyle/>
          <a:p>
            <a:pPr algn="just"/>
            <a:r>
              <a:rPr lang="el-GR" sz="2000" b="1" dirty="0" smtClean="0"/>
              <a:t>Α. ΜΕΓΑΛΟΓΡΑΜΜΑΤΟΙ</a:t>
            </a:r>
          </a:p>
        </p:txBody>
      </p:sp>
      <p:sp>
        <p:nvSpPr>
          <p:cNvPr id="23" name="22 - TextBox"/>
          <p:cNvSpPr txBox="1"/>
          <p:nvPr/>
        </p:nvSpPr>
        <p:spPr>
          <a:xfrm>
            <a:off x="5292080" y="3437895"/>
            <a:ext cx="2386131" cy="442674"/>
          </a:xfrm>
          <a:prstGeom prst="roundRect">
            <a:avLst/>
          </a:prstGeom>
          <a:noFill/>
          <a:ln>
            <a:solidFill>
              <a:srgbClr val="5075BC"/>
            </a:solidFill>
          </a:ln>
        </p:spPr>
        <p:txBody>
          <a:bodyPr wrap="none" rtlCol="0">
            <a:spAutoFit/>
          </a:bodyPr>
          <a:lstStyle/>
          <a:p>
            <a:pPr algn="just"/>
            <a:r>
              <a:rPr lang="el-GR" sz="2000" b="1" dirty="0" smtClean="0"/>
              <a:t>Β. Μικρογράμματοι </a:t>
            </a:r>
          </a:p>
        </p:txBody>
      </p:sp>
      <p:sp>
        <p:nvSpPr>
          <p:cNvPr id="24" name="23 - TextBox"/>
          <p:cNvSpPr txBox="1"/>
          <p:nvPr/>
        </p:nvSpPr>
        <p:spPr>
          <a:xfrm>
            <a:off x="3618989" y="4260292"/>
            <a:ext cx="2487320" cy="442674"/>
          </a:xfrm>
          <a:prstGeom prst="roundRect">
            <a:avLst/>
          </a:prstGeom>
          <a:noFill/>
          <a:ln>
            <a:solidFill>
              <a:srgbClr val="5075BC"/>
            </a:solidFill>
          </a:ln>
        </p:spPr>
        <p:txBody>
          <a:bodyPr wrap="none" rtlCol="0">
            <a:spAutoFit/>
          </a:bodyPr>
          <a:lstStyle/>
          <a:p>
            <a:pPr algn="just"/>
            <a:r>
              <a:rPr lang="el-GR" sz="2000" b="1" dirty="0" smtClean="0"/>
              <a:t>1. Συνεχούς κειμένου</a:t>
            </a:r>
          </a:p>
        </p:txBody>
      </p:sp>
      <p:sp>
        <p:nvSpPr>
          <p:cNvPr id="25" name="24 - TextBox"/>
          <p:cNvSpPr txBox="1"/>
          <p:nvPr/>
        </p:nvSpPr>
        <p:spPr>
          <a:xfrm>
            <a:off x="5728727" y="5022071"/>
            <a:ext cx="2928733" cy="783193"/>
          </a:xfrm>
          <a:prstGeom prst="roundRect">
            <a:avLst/>
          </a:prstGeom>
          <a:noFill/>
          <a:ln>
            <a:solidFill>
              <a:srgbClr val="5075BC"/>
            </a:solidFill>
          </a:ln>
        </p:spPr>
        <p:txBody>
          <a:bodyPr wrap="none" rtlCol="0">
            <a:spAutoFit/>
          </a:bodyPr>
          <a:lstStyle/>
          <a:p>
            <a:pPr algn="just"/>
            <a:r>
              <a:rPr lang="el-GR" sz="2000" b="1" dirty="0" smtClean="0"/>
              <a:t>2. </a:t>
            </a:r>
            <a:r>
              <a:rPr lang="el-GR" sz="2000" b="1" dirty="0" err="1" smtClean="0"/>
              <a:t>Εκλογάδια</a:t>
            </a:r>
            <a:r>
              <a:rPr lang="el-GR" sz="2000" b="1" dirty="0" smtClean="0"/>
              <a:t>-</a:t>
            </a:r>
            <a:r>
              <a:rPr lang="el-GR" sz="2000" b="1" dirty="0" err="1" smtClean="0"/>
              <a:t>Λεξιονάρια</a:t>
            </a:r>
            <a:endParaRPr lang="en-US" sz="2000" b="1" dirty="0" smtClean="0"/>
          </a:p>
          <a:p>
            <a:pPr algn="just"/>
            <a:r>
              <a:rPr lang="en-US" sz="2000" b="1" dirty="0" smtClean="0"/>
              <a:t>(</a:t>
            </a:r>
            <a:r>
              <a:rPr lang="el-GR" sz="2000" b="1" dirty="0" err="1" smtClean="0"/>
              <a:t>Ιω</a:t>
            </a:r>
            <a:r>
              <a:rPr lang="el-GR" sz="2000" b="1" dirty="0" smtClean="0"/>
              <a:t>., </a:t>
            </a:r>
            <a:r>
              <a:rPr lang="el-GR" sz="2000" b="1" dirty="0" err="1" smtClean="0"/>
              <a:t>Μτ</a:t>
            </a:r>
            <a:r>
              <a:rPr lang="el-GR" sz="2000" b="1" dirty="0" smtClean="0"/>
              <a:t>., </a:t>
            </a:r>
            <a:r>
              <a:rPr lang="el-GR" sz="2000" b="1" dirty="0" err="1" smtClean="0"/>
              <a:t>Λκ</a:t>
            </a:r>
            <a:r>
              <a:rPr lang="el-GR" sz="2000" b="1" dirty="0" smtClean="0"/>
              <a:t>, </a:t>
            </a:r>
            <a:r>
              <a:rPr lang="el-GR" sz="2000" b="1" dirty="0" err="1" smtClean="0"/>
              <a:t>Μκ</a:t>
            </a:r>
            <a:r>
              <a:rPr lang="el-GR" sz="2000" b="1" dirty="0" smtClean="0"/>
              <a:t>)</a:t>
            </a:r>
          </a:p>
        </p:txBody>
      </p:sp>
      <p:grpSp>
        <p:nvGrpSpPr>
          <p:cNvPr id="4" name="25 - Ομάδα"/>
          <p:cNvGrpSpPr/>
          <p:nvPr/>
        </p:nvGrpSpPr>
        <p:grpSpPr>
          <a:xfrm rot="960000">
            <a:off x="5224633" y="3836556"/>
            <a:ext cx="2107373" cy="851751"/>
            <a:chOff x="2448314" y="2155022"/>
            <a:chExt cx="2348838" cy="1264850"/>
          </a:xfrm>
          <a:noFill/>
        </p:grpSpPr>
        <p:cxnSp>
          <p:nvCxnSpPr>
            <p:cNvPr id="27" name="26 - Ευθύγραμμο βέλος σύνδεσης"/>
            <p:cNvCxnSpPr/>
            <p:nvPr/>
          </p:nvCxnSpPr>
          <p:spPr>
            <a:xfrm rot="16200000" flipH="1">
              <a:off x="3645024" y="2267744"/>
              <a:ext cx="1224136" cy="1080120"/>
            </a:xfrm>
            <a:prstGeom prst="straightConnector1">
              <a:avLst/>
            </a:prstGeom>
            <a:grpFill/>
            <a:ln>
              <a:solidFill>
                <a:srgbClr val="5075B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27 - Ευθύγραμμο βέλος σύνδεσης"/>
            <p:cNvCxnSpPr/>
            <p:nvPr/>
          </p:nvCxnSpPr>
          <p:spPr>
            <a:xfrm rot="21780000" flipH="1">
              <a:off x="2448314" y="2155022"/>
              <a:ext cx="1224136" cy="1080120"/>
            </a:xfrm>
            <a:prstGeom prst="straightConnector1">
              <a:avLst/>
            </a:prstGeom>
            <a:grpFill/>
            <a:ln>
              <a:solidFill>
                <a:srgbClr val="5075B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31 - Διπλωμένη γωνία"/>
          <p:cNvSpPr/>
          <p:nvPr/>
        </p:nvSpPr>
        <p:spPr>
          <a:xfrm rot="300000">
            <a:off x="576064" y="4596474"/>
            <a:ext cx="4572000" cy="2093655"/>
          </a:xfrm>
          <a:prstGeom prst="foldedCorner">
            <a:avLst/>
          </a:prstGeom>
          <a:noFill/>
          <a:ln>
            <a:solidFill>
              <a:srgbClr val="5075BC"/>
            </a:solidFill>
          </a:ln>
        </p:spPr>
        <p:txBody>
          <a:bodyPr>
            <a:spAutoFit/>
          </a:bodyPr>
          <a:lstStyle/>
          <a:p>
            <a:r>
              <a:rPr lang="el-GR" dirty="0" smtClean="0"/>
              <a:t>Η υιοθέτηση του </a:t>
            </a:r>
            <a:r>
              <a:rPr lang="el-GR" b="1" dirty="0" smtClean="0"/>
              <a:t>κώδικα  </a:t>
            </a:r>
            <a:r>
              <a:rPr lang="el-GR" dirty="0" smtClean="0"/>
              <a:t>ως ύλης γραφής και ανάγνωσης μπορεί να παραλληλιστεί με τη σύγχρονη υιοθέτηση εκ μέρους της Εκκλησίας του Διαδικτύου (</a:t>
            </a:r>
            <a:r>
              <a:rPr lang="el-GR" dirty="0" err="1" smtClean="0"/>
              <a:t>πρβλ</a:t>
            </a:r>
            <a:r>
              <a:rPr lang="el-GR" dirty="0" smtClean="0"/>
              <a:t>. Συναγωγή). Μοναδική και η χρήση συντμήσεων </a:t>
            </a:r>
            <a:r>
              <a:rPr lang="en-US" dirty="0" smtClean="0"/>
              <a:t>(</a:t>
            </a:r>
            <a:r>
              <a:rPr lang="en-US" dirty="0" err="1" smtClean="0"/>
              <a:t>nomina</a:t>
            </a:r>
            <a:r>
              <a:rPr lang="en-US" dirty="0" smtClean="0"/>
              <a:t> sacra</a:t>
            </a:r>
            <a:r>
              <a:rPr lang="el-GR" dirty="0" smtClean="0"/>
              <a:t>) όπως και του τίτλου </a:t>
            </a:r>
            <a:r>
              <a:rPr lang="el-GR" b="1" i="1" dirty="0" smtClean="0"/>
              <a:t>Κατά Μάρκον</a:t>
            </a:r>
            <a:r>
              <a:rPr lang="el-GR" dirty="0" smtClean="0"/>
              <a:t> […]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9181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- Εικόνα" descr="ag-ms0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7533" y="1052741"/>
            <a:ext cx="8448939" cy="3312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135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1970</TotalTime>
  <Words>2646</Words>
  <Application>Microsoft Office PowerPoint</Application>
  <PresentationFormat>On-screen Show (4:3)</PresentationFormat>
  <Paragraphs>197</Paragraphs>
  <Slides>40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8" baseType="lpstr">
      <vt:lpstr>ＭＳ Ｐゴシック</vt:lpstr>
      <vt:lpstr>Arial</vt:lpstr>
      <vt:lpstr>Calibri</vt:lpstr>
      <vt:lpstr>LibronixApparatusFont</vt:lpstr>
      <vt:lpstr>Palatino Linotype</vt:lpstr>
      <vt:lpstr>Times New Roman</vt:lpstr>
      <vt:lpstr>Wingdings</vt:lpstr>
      <vt:lpstr>Θέμα του Office</vt:lpstr>
      <vt:lpstr>Εισαγωγή στην Κ.Δ. και ιστορία εποχής της Καινής Διαθήκης</vt:lpstr>
      <vt:lpstr>Γ.  Ο ΚΑΝΟΝΑΣ ΤΗΣ Κ.Δ.</vt:lpstr>
      <vt:lpstr>PowerPoint Presentation</vt:lpstr>
      <vt:lpstr>PowerPoint Presentation</vt:lpstr>
      <vt:lpstr>Γ. H Παράδοση και η Κριτική του Κειμένου της Κ.Δ.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ΠΑΡΑΤΗΡΗΣΕΙΣ ΣΤΗΝ ΕΓΚΥΡΟΤΗΤΑ ΤΗΣ  ΧΕΙΡΟΓΡΑΦΗΣ ΠΑΡΑΔΟΣΗΣ ΤΗΣ Κ.Δ.</vt:lpstr>
      <vt:lpstr>Οι διορθώσεις &lt;  ακούσιοι παράγοντες.</vt:lpstr>
      <vt:lpstr> &lt;  εκούσιοι παράγοντες.  </vt:lpstr>
      <vt:lpstr>PowerPoint Presentation</vt:lpstr>
      <vt:lpstr>PowerPoint Presentation</vt:lpstr>
      <vt:lpstr>ΓΛΩΣΣΑ ΤΩΝ ΕΥΑΓΓΕΛΙΩΝ</vt:lpstr>
      <vt:lpstr>PowerPoint Presentation</vt:lpstr>
      <vt:lpstr>O ΧΩΡΟΣ ΔΡΑΣΗΣ ΤΟΥ Ι. ΧΡΙΣΤΟΥ</vt:lpstr>
      <vt:lpstr> </vt:lpstr>
      <vt:lpstr>Α.Ο ΟΡΟΣ «ΕΥΑΓΓΕΛΙΟ»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Τέλος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Uoa</cp:lastModifiedBy>
  <cp:revision>224</cp:revision>
  <dcterms:created xsi:type="dcterms:W3CDTF">2012-09-06T09:03:05Z</dcterms:created>
  <dcterms:modified xsi:type="dcterms:W3CDTF">2016-04-18T12:46:17Z</dcterms:modified>
</cp:coreProperties>
</file>