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6" r:id="rId3"/>
    <p:sldId id="265" r:id="rId4"/>
    <p:sldId id="274" r:id="rId5"/>
    <p:sldId id="296" r:id="rId6"/>
    <p:sldId id="297" r:id="rId7"/>
    <p:sldId id="339" r:id="rId8"/>
    <p:sldId id="298" r:id="rId9"/>
    <p:sldId id="299" r:id="rId10"/>
    <p:sldId id="300" r:id="rId11"/>
    <p:sldId id="301" r:id="rId12"/>
    <p:sldId id="340" r:id="rId13"/>
    <p:sldId id="302" r:id="rId14"/>
    <p:sldId id="303" r:id="rId15"/>
    <p:sldId id="304" r:id="rId16"/>
    <p:sldId id="305" r:id="rId17"/>
    <p:sldId id="306" r:id="rId18"/>
    <p:sldId id="307" r:id="rId19"/>
    <p:sldId id="308" r:id="rId20"/>
    <p:sldId id="309" r:id="rId21"/>
    <p:sldId id="310" r:id="rId22"/>
    <p:sldId id="311" r:id="rId23"/>
    <p:sldId id="312" r:id="rId24"/>
    <p:sldId id="341" r:id="rId25"/>
    <p:sldId id="313" r:id="rId26"/>
    <p:sldId id="314" r:id="rId27"/>
    <p:sldId id="315" r:id="rId28"/>
    <p:sldId id="316" r:id="rId29"/>
    <p:sldId id="342" r:id="rId30"/>
    <p:sldId id="317" r:id="rId31"/>
    <p:sldId id="318" r:id="rId32"/>
    <p:sldId id="319" r:id="rId33"/>
    <p:sldId id="280" r:id="rId34"/>
    <p:sldId id="290" r:id="rId35"/>
    <p:sldId id="295" r:id="rId36"/>
    <p:sldId id="292" r:id="rId37"/>
    <p:sldId id="291" r:id="rId38"/>
    <p:sldId id="294"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339"/>
            <p14:sldId id="298"/>
            <p14:sldId id="299"/>
          </p14:sldIdLst>
        </p14:section>
        <p14:section name="Untitled Section" id="{0F1CB131-A6BD-43D0-B8D4-1F27CEF7A05E}">
          <p14:sldIdLst>
            <p14:sldId id="300"/>
            <p14:sldId id="301"/>
            <p14:sldId id="340"/>
            <p14:sldId id="302"/>
            <p14:sldId id="303"/>
            <p14:sldId id="304"/>
            <p14:sldId id="305"/>
            <p14:sldId id="306"/>
            <p14:sldId id="307"/>
            <p14:sldId id="308"/>
            <p14:sldId id="309"/>
            <p14:sldId id="310"/>
            <p14:sldId id="311"/>
            <p14:sldId id="312"/>
            <p14:sldId id="341"/>
            <p14:sldId id="313"/>
            <p14:sldId id="314"/>
            <p14:sldId id="315"/>
            <p14:sldId id="316"/>
            <p14:sldId id="342"/>
            <p14:sldId id="317"/>
            <p14:sldId id="318"/>
            <p14:sldId id="319"/>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86421"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1269746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3586555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41133900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343072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10629755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1823947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1134426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30263523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28741128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11150202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8842186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13851244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1294193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101190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42381811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2627665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39379291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4274946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Θέματα διδασκαλίας και μάθησης της Άλγεβρας στη δευτεροβάθμια εκπαίδευση</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fontScale="90000"/>
          </a:bodyPr>
          <a:lstStyle/>
          <a:p>
            <a:r>
              <a:rPr lang="el-GR" dirty="0"/>
              <a:t>Έρευνα στη Διδακτική των Μαθηματικών και Διδακτική Πράξη</a:t>
            </a: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3</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altLang="el-GR" sz="2800" dirty="0"/>
              <a:t>Θέματα διδασκαλίας και μάθησης της Άλγεβρας στη δευτεροβάθμια </a:t>
            </a:r>
            <a:r>
              <a:rPr lang="el-GR" altLang="el-GR" sz="2800" dirty="0" smtClean="0"/>
              <a:t>εκπαίδευση</a:t>
            </a:r>
            <a:endParaRPr lang="en-US" altLang="el-GR" sz="2800" dirty="0" smtClean="0"/>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4000" dirty="0"/>
              <a:t>Ψυχολογικές θεωρήσεις</a:t>
            </a:r>
            <a:endParaRPr lang="el-GR" sz="4000" dirty="0"/>
          </a:p>
        </p:txBody>
      </p:sp>
      <p:sp>
        <p:nvSpPr>
          <p:cNvPr id="5" name="Θέση περιεχομένου 4"/>
          <p:cNvSpPr>
            <a:spLocks noGrp="1"/>
          </p:cNvSpPr>
          <p:nvPr>
            <p:ph idx="1"/>
          </p:nvPr>
        </p:nvSpPr>
        <p:spPr/>
        <p:txBody>
          <a:bodyPr>
            <a:noAutofit/>
          </a:bodyPr>
          <a:lstStyle/>
          <a:p>
            <a:pPr>
              <a:lnSpc>
                <a:spcPct val="90000"/>
              </a:lnSpc>
              <a:buNone/>
            </a:pPr>
            <a:r>
              <a:rPr lang="en-US" altLang="el-GR" sz="2400" dirty="0" err="1"/>
              <a:t>Sfard</a:t>
            </a:r>
            <a:r>
              <a:rPr lang="en-US" altLang="el-GR" sz="2400" dirty="0"/>
              <a:t> (1991)</a:t>
            </a:r>
          </a:p>
          <a:p>
            <a:pPr>
              <a:lnSpc>
                <a:spcPct val="90000"/>
              </a:lnSpc>
            </a:pPr>
            <a:r>
              <a:rPr lang="el-GR" altLang="el-GR" sz="2400" dirty="0"/>
              <a:t>Οι αφηρημένες μαθηματικές έννοιες αντιμετωπίζονται δομικά (ως αντικείμενα) και λειτουργικά (ως διαδικασίες)</a:t>
            </a:r>
            <a:endParaRPr lang="en-US" altLang="el-GR" sz="2400" dirty="0"/>
          </a:p>
          <a:p>
            <a:pPr>
              <a:lnSpc>
                <a:spcPct val="90000"/>
              </a:lnSpc>
            </a:pPr>
            <a:r>
              <a:rPr lang="el-GR" altLang="el-GR" sz="2400" dirty="0"/>
              <a:t>Η λειτουργική αντίληψη είναι το πρώτο βήμα κατανόησης</a:t>
            </a:r>
          </a:p>
          <a:p>
            <a:pPr>
              <a:lnSpc>
                <a:spcPct val="90000"/>
              </a:lnSpc>
            </a:pPr>
            <a:r>
              <a:rPr lang="el-GR" altLang="el-GR" sz="2400" dirty="0"/>
              <a:t>Η μετάβαση από τη λειτουργική στη δομική αντίληψη απαιτεί χρόνο και είναι δύσκολη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4000" dirty="0"/>
              <a:t>Ο τρόπος εννοιολογικής ανάπτυξης</a:t>
            </a:r>
            <a:endParaRPr lang="el-GR" sz="4000" dirty="0"/>
          </a:p>
        </p:txBody>
      </p:sp>
      <p:sp>
        <p:nvSpPr>
          <p:cNvPr id="3" name="Θέση περιεχομένου 2"/>
          <p:cNvSpPr>
            <a:spLocks noGrp="1"/>
          </p:cNvSpPr>
          <p:nvPr>
            <p:ph idx="1"/>
          </p:nvPr>
        </p:nvSpPr>
        <p:spPr/>
        <p:txBody>
          <a:bodyPr>
            <a:normAutofit lnSpcReduction="10000"/>
          </a:bodyPr>
          <a:lstStyle/>
          <a:p>
            <a:pPr>
              <a:lnSpc>
                <a:spcPct val="80000"/>
              </a:lnSpc>
            </a:pPr>
            <a:r>
              <a:rPr lang="el-GR" altLang="el-GR" sz="2800" dirty="0"/>
              <a:t>Στο πρώτο στάδιο (</a:t>
            </a:r>
            <a:r>
              <a:rPr lang="en-US" altLang="el-GR" sz="2800" dirty="0" err="1"/>
              <a:t>interiorization</a:t>
            </a:r>
            <a:r>
              <a:rPr lang="en-US" altLang="el-GR" sz="2800" dirty="0"/>
              <a:t>) </a:t>
            </a:r>
            <a:r>
              <a:rPr lang="el-GR" altLang="el-GR" sz="2800" dirty="0"/>
              <a:t>ο μαθητής εφαρμόζει κάποια διαδικασία σε οικεία μαθηματικά αντικείμενα</a:t>
            </a:r>
          </a:p>
          <a:p>
            <a:pPr>
              <a:lnSpc>
                <a:spcPct val="80000"/>
              </a:lnSpc>
            </a:pPr>
            <a:r>
              <a:rPr lang="el-GR" altLang="el-GR" sz="2800" dirty="0"/>
              <a:t>Στο δεύτερο στάδιο (</a:t>
            </a:r>
            <a:r>
              <a:rPr lang="en-US" altLang="el-GR" sz="2800" dirty="0"/>
              <a:t>condensation) </a:t>
            </a:r>
            <a:r>
              <a:rPr lang="el-GR" altLang="el-GR" sz="2800" dirty="0"/>
              <a:t>η λειτουργία ή η διαδικασία συμπυκνώνεται σε </a:t>
            </a:r>
            <a:r>
              <a:rPr lang="el-GR" altLang="el-GR" sz="2800" dirty="0" err="1"/>
              <a:t>διαχειρίσιμες</a:t>
            </a:r>
            <a:r>
              <a:rPr lang="el-GR" altLang="el-GR" sz="2800" dirty="0"/>
              <a:t> μονάδες. Μια καινούργια οντότητα αντιμετωπίζεται διαδικαστικά.</a:t>
            </a:r>
          </a:p>
          <a:p>
            <a:pPr>
              <a:lnSpc>
                <a:spcPct val="80000"/>
              </a:lnSpc>
            </a:pPr>
            <a:r>
              <a:rPr lang="el-GR" altLang="el-GR" sz="2800" dirty="0"/>
              <a:t>Σο τρίτο στάδιο (</a:t>
            </a:r>
            <a:r>
              <a:rPr lang="en-US" altLang="el-GR" sz="2800" dirty="0"/>
              <a:t>reification) </a:t>
            </a:r>
            <a:r>
              <a:rPr lang="el-GR" altLang="el-GR" sz="2800" dirty="0"/>
              <a:t>μια ξαφνική ικανότητα εμφανίζεται να δει ο μαθητής κάτι οικείο με μια νέα οπτική. </a:t>
            </a:r>
          </a:p>
          <a:p>
            <a:pPr>
              <a:lnSpc>
                <a:spcPct val="80000"/>
              </a:lnSpc>
            </a:pPr>
            <a:r>
              <a:rPr lang="el-GR" altLang="el-GR" sz="2800" dirty="0"/>
              <a:t>Παράδειγμα να λύνει εξίσωση όπου οι άγνωστοι είναι συναρτήσεις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4000" dirty="0"/>
              <a:t>Δυσκολίες – εμπόδια των μαθητών</a:t>
            </a:r>
            <a:endParaRPr lang="el-GR" sz="4000" dirty="0"/>
          </a:p>
        </p:txBody>
      </p:sp>
      <p:sp>
        <p:nvSpPr>
          <p:cNvPr id="3" name="Θέση περιεχομένου 2"/>
          <p:cNvSpPr>
            <a:spLocks noGrp="1"/>
          </p:cNvSpPr>
          <p:nvPr>
            <p:ph idx="1"/>
          </p:nvPr>
        </p:nvSpPr>
        <p:spPr/>
        <p:txBody>
          <a:bodyPr>
            <a:normAutofit/>
          </a:bodyPr>
          <a:lstStyle/>
          <a:p>
            <a:r>
              <a:rPr lang="el-GR" altLang="el-GR" sz="2400" dirty="0"/>
              <a:t>Να κατανοήσουν ότι τα αντικείμενα τα οποία χειρίζονται είναι αλγεβρικές εκφράσεις και όχι αριθμοί</a:t>
            </a:r>
          </a:p>
          <a:p>
            <a:pPr lvl="1"/>
            <a:r>
              <a:rPr lang="el-GR" altLang="el-GR" sz="2400" dirty="0"/>
              <a:t> </a:t>
            </a:r>
            <a:r>
              <a:rPr lang="el-GR" altLang="el-GR" sz="2400" dirty="0" err="1"/>
              <a:t>π.χ</a:t>
            </a:r>
            <a:r>
              <a:rPr lang="el-GR" altLang="el-GR" sz="2400" dirty="0"/>
              <a:t> το 2(</a:t>
            </a:r>
            <a:r>
              <a:rPr lang="el-GR" altLang="el-GR" sz="2400" dirty="0" err="1"/>
              <a:t>α+β</a:t>
            </a:r>
            <a:r>
              <a:rPr lang="el-GR" altLang="el-GR" sz="2400" dirty="0"/>
              <a:t>) ως διαδικασία είναι διαφορετικό από 2α +2β</a:t>
            </a:r>
          </a:p>
          <a:p>
            <a:r>
              <a:rPr lang="el-GR" altLang="el-GR" sz="2400" dirty="0"/>
              <a:t>Η μετάφραση προβλημάτων σε εξισώσεις</a:t>
            </a:r>
          </a:p>
          <a:p>
            <a:pPr lvl="1"/>
            <a:r>
              <a:rPr lang="el-GR" altLang="el-GR" sz="2400" dirty="0"/>
              <a:t>Το σύμβολο της ισότητας στην αριθμητική χρησιμοποιείται να ανακοινώσει ένα αποτέλεσμα (μας δίνει) ενώ στην άλγεβρα να εκφράσει μια συμμετρική και μεταβατική σχέση.</a:t>
            </a:r>
          </a:p>
        </p:txBody>
      </p:sp>
    </p:spTree>
    <p:extLst>
      <p:ext uri="{BB962C8B-B14F-4D97-AF65-F5344CB8AC3E}">
        <p14:creationId xmlns:p14="http://schemas.microsoft.com/office/powerpoint/2010/main" val="2406547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4000" dirty="0"/>
              <a:t>Παραδείγματα </a:t>
            </a:r>
            <a:r>
              <a:rPr lang="el-GR" altLang="el-GR" sz="4000" dirty="0" smtClean="0"/>
              <a:t>προβλημάτων</a:t>
            </a:r>
            <a:r>
              <a:rPr lang="en-US" altLang="el-GR" sz="4000" dirty="0" smtClean="0"/>
              <a:t> (1/4)</a:t>
            </a:r>
            <a:r>
              <a:rPr lang="el-GR" altLang="el-GR" sz="4000" dirty="0" smtClean="0"/>
              <a:t> </a:t>
            </a:r>
            <a:endParaRPr lang="el-GR" sz="4000" dirty="0"/>
          </a:p>
        </p:txBody>
      </p:sp>
      <p:sp>
        <p:nvSpPr>
          <p:cNvPr id="5" name="Θέση περιεχομένου 4"/>
          <p:cNvSpPr>
            <a:spLocks noGrp="1"/>
          </p:cNvSpPr>
          <p:nvPr>
            <p:ph idx="1"/>
          </p:nvPr>
        </p:nvSpPr>
        <p:spPr/>
        <p:txBody>
          <a:bodyPr>
            <a:noAutofit/>
          </a:bodyPr>
          <a:lstStyle/>
          <a:p>
            <a:r>
              <a:rPr lang="el-GR" altLang="el-GR" sz="2800" dirty="0"/>
              <a:t>Πρόβλημα που λύνεται με αριθμητική</a:t>
            </a:r>
          </a:p>
          <a:p>
            <a:pPr>
              <a:buNone/>
            </a:pPr>
            <a:r>
              <a:rPr lang="el-GR" altLang="el-GR" sz="2800" dirty="0"/>
              <a:t> 1. </a:t>
            </a:r>
            <a:r>
              <a:rPr lang="el-GR" altLang="el-GR" sz="2800" i="1" dirty="0"/>
              <a:t>Ο Γιώργος επισκέφτηκε τη γιαγιά του που του έδωσε 10.50 ευρώ. Αγόρασε ένα βιβλίο που έκανε 14.30 ευρώ. Αν του έμειναν 2.30 ευρώ πόσα χρήματα είχε προτού να συναντήσει τη γιαγιά του;</a:t>
            </a:r>
          </a:p>
          <a:p>
            <a:pPr>
              <a:buNone/>
            </a:pPr>
            <a:endParaRPr lang="el-GR" altLang="el-GR" sz="2800" i="1" dirty="0"/>
          </a:p>
          <a:p>
            <a:pPr>
              <a:buNone/>
            </a:pPr>
            <a:r>
              <a:rPr lang="el-GR" altLang="el-GR" sz="2800" i="1" dirty="0"/>
              <a:t>(</a:t>
            </a:r>
            <a:r>
              <a:rPr lang="el-GR" altLang="el-GR" sz="2800" dirty="0"/>
              <a:t>οι μαθητές δουλεύουν από το τέλος)</a:t>
            </a:r>
          </a:p>
          <a:p>
            <a:pPr>
              <a:buNone/>
            </a:pPr>
            <a:endParaRPr lang="el-GR" altLang="el-GR" sz="2400" i="1" dirty="0"/>
          </a:p>
          <a:p>
            <a:pPr>
              <a:buNone/>
            </a:pPr>
            <a:endParaRPr lang="el-GR" alt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Παραδείγματα </a:t>
            </a:r>
            <a:r>
              <a:rPr lang="el-GR" altLang="el-GR" sz="4000" dirty="0" smtClean="0"/>
              <a:t>προβλημάτων</a:t>
            </a:r>
            <a:r>
              <a:rPr lang="en-US" altLang="el-GR" sz="4000" dirty="0" smtClean="0"/>
              <a:t> (2/4</a:t>
            </a:r>
            <a:r>
              <a:rPr lang="en-US" altLang="el-GR" sz="4000" dirty="0"/>
              <a:t>)</a:t>
            </a:r>
            <a:r>
              <a:rPr lang="el-GR" altLang="el-GR" sz="4000" dirty="0"/>
              <a:t> </a:t>
            </a:r>
            <a:r>
              <a:rPr lang="el-GR" altLang="el-GR" sz="4000" dirty="0" smtClean="0"/>
              <a:t> </a:t>
            </a:r>
            <a:endParaRPr lang="el-GR" sz="4000" dirty="0"/>
          </a:p>
        </p:txBody>
      </p:sp>
      <p:sp>
        <p:nvSpPr>
          <p:cNvPr id="3" name="Θέση περιεχομένου 2"/>
          <p:cNvSpPr>
            <a:spLocks noGrp="1"/>
          </p:cNvSpPr>
          <p:nvPr>
            <p:ph idx="1"/>
          </p:nvPr>
        </p:nvSpPr>
        <p:spPr/>
        <p:txBody>
          <a:bodyPr>
            <a:normAutofit lnSpcReduction="10000"/>
          </a:bodyPr>
          <a:lstStyle/>
          <a:p>
            <a:pPr>
              <a:buNone/>
            </a:pPr>
            <a:r>
              <a:rPr lang="el-GR" altLang="el-GR" sz="2800" dirty="0"/>
              <a:t>Πρόβλημα που λύνεται με άλγεβρα</a:t>
            </a:r>
          </a:p>
          <a:p>
            <a:pPr>
              <a:buNone/>
            </a:pPr>
            <a:r>
              <a:rPr lang="el-GR" altLang="el-GR" sz="2800" i="1" dirty="0"/>
              <a:t>2. Το βίντεο κέντρο της γειτονιάς έχει δύο προσφορές για ενοικίαση. Η πρώτη κοστίζει 35 ευρώ το χρόνο και 2 ευρώ για κάθε ενοικίαση. Η δεύτερη δεν έχει συνδρομή το χρόνο αλλά το κόστος για κάθε ενοικίαση είναι 3.25 ευρώ. Για ποιον αριθμό βίντεο το κόστος από τις δύο προσφορές είναι ακριβώς το ίδιο;</a:t>
            </a:r>
          </a:p>
          <a:p>
            <a:pPr>
              <a:buNone/>
            </a:pPr>
            <a:r>
              <a:rPr lang="el-GR" altLang="el-GR" sz="2800" dirty="0"/>
              <a:t>Οι μαθητές πρέπει να περιγράψουν πρώτα και μετά να υπολογίσουν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4000" dirty="0"/>
              <a:t>Παραδείγματα </a:t>
            </a:r>
            <a:r>
              <a:rPr lang="el-GR" altLang="el-GR" sz="4000" dirty="0" smtClean="0"/>
              <a:t>προβλημάτων</a:t>
            </a:r>
            <a:r>
              <a:rPr lang="en-US" altLang="el-GR" sz="4000" dirty="0" smtClean="0"/>
              <a:t> (3/4</a:t>
            </a:r>
            <a:r>
              <a:rPr lang="en-US" altLang="el-GR" sz="4000" dirty="0"/>
              <a:t>)</a:t>
            </a:r>
            <a:r>
              <a:rPr lang="el-GR" altLang="el-GR" sz="4000" dirty="0"/>
              <a:t> </a:t>
            </a:r>
            <a:r>
              <a:rPr lang="el-GR" altLang="el-GR" sz="4000" dirty="0" smtClean="0"/>
              <a:t> </a:t>
            </a:r>
            <a:endParaRPr lang="el-GR" sz="4000" dirty="0"/>
          </a:p>
        </p:txBody>
      </p:sp>
      <p:sp>
        <p:nvSpPr>
          <p:cNvPr id="5" name="Θέση περιεχομένου 4"/>
          <p:cNvSpPr>
            <a:spLocks noGrp="1"/>
          </p:cNvSpPr>
          <p:nvPr>
            <p:ph idx="1"/>
          </p:nvPr>
        </p:nvSpPr>
        <p:spPr/>
        <p:txBody>
          <a:bodyPr>
            <a:noAutofit/>
          </a:bodyPr>
          <a:lstStyle/>
          <a:p>
            <a:r>
              <a:rPr lang="el-GR" altLang="el-GR" sz="2800" dirty="0"/>
              <a:t>Η διαδικασία της περιγραφής μπορεί να γίνει δομικά ή διαδικαστικά.</a:t>
            </a:r>
          </a:p>
          <a:p>
            <a:r>
              <a:rPr lang="el-GR" altLang="el-GR" sz="2800" dirty="0"/>
              <a:t>Γράψε μια εξίσωση χρησιμοποιώντας τις μεταβλητές </a:t>
            </a:r>
            <a:r>
              <a:rPr lang="en-US" altLang="el-GR" sz="2800" dirty="0"/>
              <a:t>s </a:t>
            </a:r>
            <a:r>
              <a:rPr lang="el-GR" altLang="el-GR" sz="2800" dirty="0"/>
              <a:t>και </a:t>
            </a:r>
            <a:r>
              <a:rPr lang="en-US" altLang="el-GR" sz="2800" dirty="0"/>
              <a:t>p </a:t>
            </a:r>
            <a:r>
              <a:rPr lang="el-GR" altLang="el-GR" sz="2800" dirty="0"/>
              <a:t>να αναπαραστήσεις το παρακάτω πρόβλημα «Ο αριθμός των φοιτητών (</a:t>
            </a:r>
            <a:r>
              <a:rPr lang="en-US" altLang="el-GR" sz="2800" dirty="0"/>
              <a:t>s)</a:t>
            </a:r>
            <a:r>
              <a:rPr lang="el-GR" altLang="el-GR" sz="2800" dirty="0"/>
              <a:t> είναι 6πλάσιος από τον αριθμό των καθηγητών </a:t>
            </a:r>
            <a:r>
              <a:rPr lang="en-US" altLang="el-GR" sz="2800" dirty="0"/>
              <a:t>(p)</a:t>
            </a:r>
            <a:r>
              <a:rPr lang="el-GR" altLang="el-GR" sz="2800" dirty="0"/>
              <a:t>»</a:t>
            </a:r>
          </a:p>
          <a:p>
            <a:pPr lvl="1">
              <a:buNone/>
            </a:pPr>
            <a:r>
              <a:rPr lang="el-GR" altLang="el-GR" dirty="0"/>
              <a:t>Τα γράμματα αντιμετωπίζονται ως μεταβλητές και το σύμβολο της ισότητας για να εκφράσει μια ισοδυναμία.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Παραδείγματα </a:t>
            </a:r>
            <a:r>
              <a:rPr lang="el-GR" altLang="el-GR" sz="4000" dirty="0" smtClean="0"/>
              <a:t>προβλημάτων</a:t>
            </a:r>
            <a:r>
              <a:rPr lang="en-US" altLang="el-GR" sz="4000" dirty="0" smtClean="0"/>
              <a:t> (4/4</a:t>
            </a:r>
            <a:r>
              <a:rPr lang="en-US" altLang="el-GR" sz="4000" dirty="0"/>
              <a:t>)</a:t>
            </a:r>
            <a:r>
              <a:rPr lang="el-GR" altLang="el-GR" sz="4000" dirty="0"/>
              <a:t> </a:t>
            </a:r>
            <a:r>
              <a:rPr lang="el-GR" altLang="el-GR" sz="4000" dirty="0" smtClean="0"/>
              <a:t> </a:t>
            </a:r>
            <a:endParaRPr lang="el-GR" sz="4000" dirty="0"/>
          </a:p>
        </p:txBody>
      </p:sp>
      <p:sp>
        <p:nvSpPr>
          <p:cNvPr id="3" name="Θέση περιεχομένου 2"/>
          <p:cNvSpPr>
            <a:spLocks noGrp="1"/>
          </p:cNvSpPr>
          <p:nvPr>
            <p:ph idx="1"/>
          </p:nvPr>
        </p:nvSpPr>
        <p:spPr/>
        <p:txBody>
          <a:bodyPr>
            <a:normAutofit/>
          </a:bodyPr>
          <a:lstStyle/>
          <a:p>
            <a:r>
              <a:rPr lang="el-GR" altLang="el-GR" dirty="0"/>
              <a:t>Το προηγούμενο πρόβλημα διαμορφώνεται ώστε οι μαθητές να γράψουν ένα πρόγραμμα στον υπολογιστή το οποίο να μας δείχνει κάθε φορά τον αριθμό των καθηγητών για δοσμένο αριθμό φοιτητών</a:t>
            </a:r>
          </a:p>
          <a:p>
            <a:endParaRPr lang="el-GR" alt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Αντιλήψεις μαθητών πάνω στους βασικούς όρους και εκφράσεις</a:t>
            </a:r>
            <a:endParaRPr lang="el-GR" sz="2800" dirty="0"/>
          </a:p>
        </p:txBody>
      </p:sp>
      <p:sp>
        <p:nvSpPr>
          <p:cNvPr id="3" name="Θέση περιεχομένου 2"/>
          <p:cNvSpPr>
            <a:spLocks noGrp="1"/>
          </p:cNvSpPr>
          <p:nvPr>
            <p:ph idx="1"/>
          </p:nvPr>
        </p:nvSpPr>
        <p:spPr/>
        <p:txBody>
          <a:bodyPr>
            <a:normAutofit/>
          </a:bodyPr>
          <a:lstStyle/>
          <a:p>
            <a:r>
              <a:rPr lang="el-GR" altLang="el-GR" dirty="0"/>
              <a:t>Για να μπορούν οι μαθητές να αντιμετωπίζουν το </a:t>
            </a:r>
            <a:r>
              <a:rPr lang="el-GR" altLang="el-GR" dirty="0" err="1"/>
              <a:t>α+β</a:t>
            </a:r>
            <a:r>
              <a:rPr lang="el-GR" altLang="el-GR" dirty="0"/>
              <a:t> ως αντικείμενο στην άλγεβρα χρειάζεται να κατανοούν τι σημαίνει στην αριθμητική 5+3. </a:t>
            </a:r>
          </a:p>
          <a:p>
            <a:r>
              <a:rPr lang="el-GR" altLang="el-GR" dirty="0"/>
              <a:t>Χρειάζεται να αναγνωρίζουν στην αριθμητική δομικούς περιορισμούς </a:t>
            </a:r>
            <a:r>
              <a:rPr lang="el-GR" altLang="el-GR" dirty="0" err="1"/>
              <a:t>π.χ</a:t>
            </a:r>
            <a:r>
              <a:rPr lang="el-GR" altLang="el-GR" dirty="0"/>
              <a:t> ότι το 685-492+947 δεν είναι το ίδιο με 947+492-685.</a:t>
            </a:r>
          </a:p>
          <a:p>
            <a:pPr>
              <a:buNone/>
            </a:pPr>
            <a:r>
              <a:rPr lang="el-GR" altLang="el-GR" dirty="0"/>
              <a:t>	(235 +; ) + (679-122) =235+679</a:t>
            </a:r>
          </a:p>
        </p:txBody>
      </p:sp>
    </p:spTree>
    <p:extLst>
      <p:ext uri="{BB962C8B-B14F-4D97-AF65-F5344CB8AC3E}">
        <p14:creationId xmlns:p14="http://schemas.microsoft.com/office/powerpoint/2010/main" val="2814896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Η χρήση των </a:t>
            </a:r>
            <a:r>
              <a:rPr lang="el-GR" altLang="el-GR" sz="4000" dirty="0" smtClean="0"/>
              <a:t>γραμμάτων</a:t>
            </a:r>
            <a:r>
              <a:rPr lang="en-US" altLang="el-GR" sz="4000" dirty="0" smtClean="0"/>
              <a:t> (1/2)</a:t>
            </a:r>
            <a:endParaRPr lang="el-GR" sz="4000" dirty="0"/>
          </a:p>
        </p:txBody>
      </p:sp>
      <p:sp>
        <p:nvSpPr>
          <p:cNvPr id="3" name="Θέση περιεχομένου 2"/>
          <p:cNvSpPr>
            <a:spLocks noGrp="1"/>
          </p:cNvSpPr>
          <p:nvPr>
            <p:ph idx="1"/>
          </p:nvPr>
        </p:nvSpPr>
        <p:spPr/>
        <p:txBody>
          <a:bodyPr>
            <a:normAutofit fontScale="85000" lnSpcReduction="20000"/>
          </a:bodyPr>
          <a:lstStyle/>
          <a:p>
            <a:r>
              <a:rPr lang="el-GR" altLang="el-GR" dirty="0"/>
              <a:t>Δεν αποδίδεται κάποια σημασία στο γράμμα ή απλώς </a:t>
            </a:r>
            <a:r>
              <a:rPr lang="el-GR" altLang="el-GR" dirty="0" err="1"/>
              <a:t>παραβλέπεται</a:t>
            </a:r>
            <a:endParaRPr lang="el-GR" altLang="el-GR" dirty="0"/>
          </a:p>
          <a:p>
            <a:r>
              <a:rPr lang="el-GR" altLang="el-GR" dirty="0"/>
              <a:t>Το γράμμα είναι ένα συγκεκριμένο αντικείμενο</a:t>
            </a:r>
          </a:p>
          <a:p>
            <a:r>
              <a:rPr lang="el-GR" altLang="el-GR" dirty="0"/>
              <a:t>Το γράμμα είναι ένας συγκεκριμένος άγνωστος</a:t>
            </a:r>
          </a:p>
          <a:p>
            <a:r>
              <a:rPr lang="el-GR" altLang="el-GR" dirty="0"/>
              <a:t>Το γράμμα είναι ένας γενικευμένος αριθμός (αναπαριστάνει διάφορες τιμές)</a:t>
            </a:r>
          </a:p>
          <a:p>
            <a:r>
              <a:rPr lang="el-GR" altLang="el-GR" dirty="0"/>
              <a:t>Το γράμμα είναι μια μεταβλητή ( ένα εύρος μη προσδιορισμένων τιμών)</a:t>
            </a:r>
          </a:p>
          <a:p>
            <a:pPr>
              <a:buNone/>
            </a:pPr>
            <a:r>
              <a:rPr lang="el-GR" altLang="el-GR" dirty="0"/>
              <a:t>Οι περισσότεροι μαθητές (13-15 χρονών) αντιμετωπίζουν το γράμμα ως συγκεκριμένα αντικείμενα ή τα </a:t>
            </a:r>
            <a:r>
              <a:rPr lang="el-GR" altLang="el-GR" dirty="0" err="1"/>
              <a:t>παρέβλεπαν</a:t>
            </a:r>
            <a:endParaRPr lang="el-GR" altLang="el-GR" dirty="0"/>
          </a:p>
          <a:p>
            <a:pPr>
              <a:buNone/>
            </a:pPr>
            <a:endParaRPr lang="el-GR" altLang="el-GR" dirty="0"/>
          </a:p>
        </p:txBody>
      </p:sp>
    </p:spTree>
    <p:extLst>
      <p:ext uri="{BB962C8B-B14F-4D97-AF65-F5344CB8AC3E}">
        <p14:creationId xmlns:p14="http://schemas.microsoft.com/office/powerpoint/2010/main" val="3786758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Η χρήση των </a:t>
            </a:r>
            <a:r>
              <a:rPr lang="el-GR" altLang="el-GR" sz="4000" dirty="0" smtClean="0"/>
              <a:t>γραμμάτων</a:t>
            </a:r>
            <a:r>
              <a:rPr lang="en-US" altLang="el-GR" sz="4000" dirty="0" smtClean="0"/>
              <a:t> (2/2)</a:t>
            </a:r>
            <a:endParaRPr lang="el-GR" sz="4000" dirty="0"/>
          </a:p>
        </p:txBody>
      </p:sp>
      <p:sp>
        <p:nvSpPr>
          <p:cNvPr id="3" name="Θέση περιεχομένου 2"/>
          <p:cNvSpPr>
            <a:spLocks noGrp="1"/>
          </p:cNvSpPr>
          <p:nvPr>
            <p:ph idx="1"/>
          </p:nvPr>
        </p:nvSpPr>
        <p:spPr/>
        <p:txBody>
          <a:bodyPr>
            <a:normAutofit lnSpcReduction="10000"/>
          </a:bodyPr>
          <a:lstStyle/>
          <a:p>
            <a:r>
              <a:rPr lang="el-GR" altLang="el-GR" dirty="0"/>
              <a:t>Η έννοια της μεταβλητής αναπτύσσεται όταν οι μαθητές φτιάχνουν διαδικασίες στο περιβάλλον της </a:t>
            </a:r>
            <a:r>
              <a:rPr lang="en-US" altLang="el-GR" dirty="0"/>
              <a:t>LOGO</a:t>
            </a:r>
            <a:endParaRPr lang="el-GR" altLang="el-GR" dirty="0"/>
          </a:p>
          <a:p>
            <a:r>
              <a:rPr lang="el-GR" altLang="el-GR" dirty="0"/>
              <a:t>Η ανάπτυξη όμως αυτή δεν έφθασε στα πιο προχωρημένα επίπεδα θεώρησης του συμβόλου.</a:t>
            </a:r>
          </a:p>
          <a:p>
            <a:r>
              <a:rPr lang="el-GR" altLang="el-GR" dirty="0"/>
              <a:t>Άλγεβρα μέσα από προβλήματα εμβαδού. Οι μαθητές είχαν την ανάγκη να μεταφέρουν μια αλγεβρική έκφραση σε εξίσωση</a:t>
            </a:r>
          </a:p>
        </p:txBody>
      </p:sp>
    </p:spTree>
    <p:extLst>
      <p:ext uri="{BB962C8B-B14F-4D97-AF65-F5344CB8AC3E}">
        <p14:creationId xmlns:p14="http://schemas.microsoft.com/office/powerpoint/2010/main" val="2023386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normAutofit fontScale="90000"/>
          </a:bodyPr>
          <a:lstStyle/>
          <a:p>
            <a:r>
              <a:rPr lang="el-GR" dirty="0"/>
              <a:t>Έρευνα στη Διδακτική των Μαθηματικών και Διδακτική Πράξη</a:t>
            </a:r>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Απλοποίηση εκφράσεων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dirty="0"/>
              <a:t>Εντοπισμός μια σειράς λαθών και μη δυνατότητας να γενικεύσουν όταν η αλγεβρική έκφραση τροποποιείται.</a:t>
            </a:r>
          </a:p>
          <a:p>
            <a:pPr>
              <a:buNone/>
            </a:pPr>
            <a:r>
              <a:rPr lang="el-GR" altLang="el-GR" dirty="0"/>
              <a:t>   (</a:t>
            </a:r>
            <a:r>
              <a:rPr lang="el-GR" altLang="el-GR" dirty="0" err="1"/>
              <a:t>π.χ</a:t>
            </a:r>
            <a:r>
              <a:rPr lang="el-GR" altLang="el-GR" dirty="0"/>
              <a:t> 39χ-4 =35χ)</a:t>
            </a:r>
          </a:p>
          <a:p>
            <a:pPr>
              <a:buNone/>
            </a:pPr>
            <a:r>
              <a:rPr lang="el-GR" altLang="el-GR" dirty="0"/>
              <a:t>Ένα παράδειγμα που βοηθά είναι η παράλληλη επεξεργασία με σύμβολα και με </a:t>
            </a:r>
            <a:r>
              <a:rPr lang="el-GR" altLang="el-GR" dirty="0" err="1"/>
              <a:t>δεντροδιαγράμματα</a:t>
            </a:r>
            <a:r>
              <a:rPr lang="el-GR" altLang="el-GR" dirty="0"/>
              <a:t>  (</a:t>
            </a:r>
            <a:r>
              <a:rPr lang="el-GR" altLang="el-GR" dirty="0" err="1"/>
              <a:t>π.χ</a:t>
            </a:r>
            <a:r>
              <a:rPr lang="el-GR" altLang="el-GR" dirty="0"/>
              <a:t> 4χ-6 = 2(χ-3)</a:t>
            </a:r>
          </a:p>
          <a:p>
            <a:r>
              <a:rPr lang="el-GR" altLang="el-GR" dirty="0"/>
              <a:t>Δυσκολία να ακολουθήσουν τις συμβάσεις (</a:t>
            </a:r>
            <a:r>
              <a:rPr lang="el-GR" altLang="el-GR" dirty="0" err="1"/>
              <a:t>π.χ</a:t>
            </a:r>
            <a:r>
              <a:rPr lang="el-GR" altLang="el-GR" dirty="0"/>
              <a:t> την προτεραιότητα των πράξεων, τη χρήση των παρενθέσεων)</a:t>
            </a:r>
          </a:p>
        </p:txBody>
      </p:sp>
    </p:spTree>
    <p:extLst>
      <p:ext uri="{BB962C8B-B14F-4D97-AF65-F5344CB8AC3E}">
        <p14:creationId xmlns:p14="http://schemas.microsoft.com/office/powerpoint/2010/main" val="9085609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smtClean="0"/>
              <a:t>Εξισώσεις</a:t>
            </a:r>
            <a:r>
              <a:rPr lang="en-US" altLang="el-GR" dirty="0" smtClean="0"/>
              <a:t> (1/2)</a:t>
            </a:r>
            <a:endParaRPr lang="el-GR" dirty="0"/>
          </a:p>
        </p:txBody>
      </p:sp>
      <p:sp>
        <p:nvSpPr>
          <p:cNvPr id="3" name="Θέση περιεχομένου 2"/>
          <p:cNvSpPr>
            <a:spLocks noGrp="1"/>
          </p:cNvSpPr>
          <p:nvPr>
            <p:ph idx="1"/>
          </p:nvPr>
        </p:nvSpPr>
        <p:spPr/>
        <p:txBody>
          <a:bodyPr>
            <a:normAutofit fontScale="92500"/>
          </a:bodyPr>
          <a:lstStyle/>
          <a:p>
            <a:r>
              <a:rPr lang="el-GR" altLang="el-GR" sz="2300" dirty="0"/>
              <a:t>Η αντίληψη του συμμετρικού και μεταβατικού χαρακτήρα της ισότητας</a:t>
            </a:r>
          </a:p>
          <a:p>
            <a:r>
              <a:rPr lang="el-GR" altLang="el-GR" sz="2300" dirty="0"/>
              <a:t>Το σύμβολο της ισότητας ως σύμβολο ισοδυναμίας του αριστερού και δεξιού μέρους από ότι ένα σύμβολο διαχωρισμού.</a:t>
            </a:r>
          </a:p>
          <a:p>
            <a:pPr lvl="1"/>
            <a:r>
              <a:rPr lang="el-GR" altLang="el-GR" sz="2300" dirty="0"/>
              <a:t>Η διατύπωση αριθμητικών ισοτήτων οι οποίες περιλαμβάνουν πολλαπλές πράξεις και στις δύο μεριές</a:t>
            </a:r>
          </a:p>
          <a:p>
            <a:pPr lvl="1"/>
            <a:r>
              <a:rPr lang="el-GR" altLang="el-GR" sz="2300" dirty="0"/>
              <a:t>Κρύβουμε έναν αριθμό από τις αριθμητικές ισότητες</a:t>
            </a:r>
          </a:p>
          <a:p>
            <a:pPr lvl="1">
              <a:buNone/>
            </a:pPr>
            <a:r>
              <a:rPr lang="el-GR" altLang="el-GR" sz="2300" dirty="0"/>
              <a:t> 2χ+3=4χ+1 </a:t>
            </a:r>
          </a:p>
          <a:p>
            <a:pPr lvl="1">
              <a:buNone/>
            </a:pPr>
            <a:r>
              <a:rPr lang="el-GR" altLang="el-GR" sz="2300" dirty="0"/>
              <a:t> «Εάν ξέρουμε ποιος αριθμός είναι ο χ, τότε 2 φορές αυτός ο αριθμός και 3 έχει την ίδια τιμή με 4 φορές τον αριθμό αυτό και 1.»</a:t>
            </a:r>
          </a:p>
        </p:txBody>
      </p:sp>
    </p:spTree>
    <p:extLst>
      <p:ext uri="{BB962C8B-B14F-4D97-AF65-F5344CB8AC3E}">
        <p14:creationId xmlns:p14="http://schemas.microsoft.com/office/powerpoint/2010/main" val="2502751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smtClean="0"/>
              <a:t>Εξισώσεις</a:t>
            </a:r>
            <a:r>
              <a:rPr lang="en-US" altLang="el-GR" dirty="0" smtClean="0"/>
              <a:t> (2/2)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Μια άλλη προσέγγιση ήταν ο σχηματισμός εξισώσεων μέσα από προβλήματα (διαφοροποιώντας κάθε φορά ποιος θα είναι ο άγνωστος)</a:t>
            </a:r>
          </a:p>
          <a:p>
            <a:r>
              <a:rPr lang="el-GR" altLang="el-GR" sz="2800" dirty="0"/>
              <a:t>Οι μαθητές κατάφεραν να κάνουν το μετασχηματισμό είχαν όμως δυσκολία να αντιμετωπίσουν μια αλγεβρική έκφραση ως αντικείμενο (χ-30).</a:t>
            </a:r>
          </a:p>
          <a:p>
            <a:r>
              <a:rPr lang="el-GR" altLang="el-GR" sz="2800" dirty="0"/>
              <a:t>«Έχουμε τρεις σωρούς αντικειμένων Α, Β, Γ. Ο Β έχει 2 αντικείμενα περισσότερα από τον Α και ο Γ έχει 4 φορές τόσα αντικείμενα όσο ο Α. Ο συνολικός αριθμός είναι 14. Πόσα αντικείμενα είναι σε κάθε σωρό (με τρεις διαφορετικούς τρόπους)</a:t>
            </a:r>
          </a:p>
        </p:txBody>
      </p:sp>
    </p:spTree>
    <p:extLst>
      <p:ext uri="{BB962C8B-B14F-4D97-AF65-F5344CB8AC3E}">
        <p14:creationId xmlns:p14="http://schemas.microsoft.com/office/powerpoint/2010/main" val="3356936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a:t>Επίλυση εξισώσεων</a:t>
            </a:r>
            <a:endParaRPr lang="el-GR" dirty="0"/>
          </a:p>
        </p:txBody>
      </p:sp>
      <p:sp>
        <p:nvSpPr>
          <p:cNvPr id="3" name="Θέση περιεχομένου 2"/>
          <p:cNvSpPr>
            <a:spLocks noGrp="1"/>
          </p:cNvSpPr>
          <p:nvPr>
            <p:ph idx="1"/>
          </p:nvPr>
        </p:nvSpPr>
        <p:spPr/>
        <p:txBody>
          <a:bodyPr>
            <a:normAutofit/>
          </a:bodyPr>
          <a:lstStyle/>
          <a:p>
            <a:r>
              <a:rPr lang="el-GR" altLang="el-GR" sz="2400" dirty="0"/>
              <a:t>Μέθοδοι</a:t>
            </a:r>
          </a:p>
          <a:p>
            <a:pPr marL="914400" lvl="1" indent="-457200">
              <a:buFontTx/>
              <a:buAutoNum type="arabicPeriod"/>
            </a:pPr>
            <a:r>
              <a:rPr lang="el-GR" altLang="el-GR" sz="2400" dirty="0"/>
              <a:t>Χρήση γνωστών αριθμητικών αποτελεσμάτων</a:t>
            </a:r>
          </a:p>
          <a:p>
            <a:pPr marL="914400" lvl="1" indent="-457200">
              <a:buFontTx/>
              <a:buAutoNum type="arabicPeriod"/>
            </a:pPr>
            <a:r>
              <a:rPr lang="el-GR" altLang="el-GR" sz="2400" dirty="0"/>
              <a:t>Τεχνικές αρίθμησης</a:t>
            </a:r>
          </a:p>
          <a:p>
            <a:pPr marL="914400" lvl="1" indent="-457200">
              <a:buFontTx/>
              <a:buAutoNum type="arabicPeriod"/>
            </a:pPr>
            <a:r>
              <a:rPr lang="el-GR" altLang="el-GR" sz="2400" dirty="0"/>
              <a:t>Κάλυψη</a:t>
            </a:r>
          </a:p>
          <a:p>
            <a:pPr marL="914400" lvl="1" indent="-457200">
              <a:buFontTx/>
              <a:buAutoNum type="arabicPeriod"/>
            </a:pPr>
            <a:r>
              <a:rPr lang="el-GR" altLang="el-GR" sz="2400" dirty="0"/>
              <a:t>Δουλεύοντας προς τα πίσω</a:t>
            </a:r>
          </a:p>
          <a:p>
            <a:pPr marL="914400" lvl="1" indent="-457200">
              <a:buFontTx/>
              <a:buAutoNum type="arabicPeriod"/>
            </a:pPr>
            <a:r>
              <a:rPr lang="el-GR" altLang="el-GR" sz="2400" dirty="0"/>
              <a:t>Δοκιμή και πλάνη</a:t>
            </a:r>
          </a:p>
          <a:p>
            <a:pPr marL="914400" lvl="1" indent="-457200">
              <a:buFontTx/>
              <a:buAutoNum type="arabicPeriod"/>
            </a:pPr>
            <a:r>
              <a:rPr lang="el-GR" altLang="el-GR" sz="2400" dirty="0"/>
              <a:t>Μετασχηματισμός (αλλάζω πλευρά, αλλάζω πρόσημο)</a:t>
            </a:r>
          </a:p>
          <a:p>
            <a:pPr marL="914400" lvl="1" indent="-457200">
              <a:buFontTx/>
              <a:buAutoNum type="arabicPeriod"/>
            </a:pPr>
            <a:r>
              <a:rPr lang="el-GR" altLang="el-GR" sz="2400" dirty="0"/>
              <a:t>Μετασχηματισμός κάνοντας τις ίδιες πράξεις και από τις δύο μεριές.</a:t>
            </a:r>
          </a:p>
        </p:txBody>
      </p:sp>
    </p:spTree>
    <p:extLst>
      <p:ext uri="{BB962C8B-B14F-4D97-AF65-F5344CB8AC3E}">
        <p14:creationId xmlns:p14="http://schemas.microsoft.com/office/powerpoint/2010/main" val="24065495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dirty="0"/>
              <a:t>Διαισθητικές μέθοδοι επίλυσης</a:t>
            </a:r>
            <a:endParaRPr lang="el-GR" dirty="0"/>
          </a:p>
        </p:txBody>
      </p:sp>
      <p:sp>
        <p:nvSpPr>
          <p:cNvPr id="3" name="Θέση περιεχομένου 2"/>
          <p:cNvSpPr>
            <a:spLocks noGrp="1"/>
          </p:cNvSpPr>
          <p:nvPr>
            <p:ph idx="1"/>
          </p:nvPr>
        </p:nvSpPr>
        <p:spPr/>
        <p:txBody>
          <a:bodyPr>
            <a:normAutofit/>
          </a:bodyPr>
          <a:lstStyle/>
          <a:p>
            <a:r>
              <a:rPr lang="el-GR" altLang="el-GR" sz="2400" dirty="0" err="1"/>
              <a:t>Π.χ</a:t>
            </a:r>
            <a:r>
              <a:rPr lang="el-GR" altLang="el-GR" sz="2400" dirty="0"/>
              <a:t> 5 +</a:t>
            </a:r>
            <a:r>
              <a:rPr lang="en-US" altLang="el-GR" sz="2400" dirty="0"/>
              <a:t>n = 8</a:t>
            </a:r>
            <a:r>
              <a:rPr lang="el-GR" altLang="el-GR" sz="2400" dirty="0"/>
              <a:t> «5 και πόσο μας κάνει 8» (1, 2 μέθοδοι)</a:t>
            </a:r>
          </a:p>
          <a:p>
            <a:r>
              <a:rPr lang="el-GR" altLang="el-GR" sz="2400" dirty="0"/>
              <a:t>Η Τρίτη μέθοδος </a:t>
            </a:r>
          </a:p>
          <a:p>
            <a:pPr lvl="1">
              <a:buNone/>
            </a:pPr>
            <a:r>
              <a:rPr lang="el-GR" altLang="el-GR" sz="2400" dirty="0"/>
              <a:t>2χ +9 = 5χ «πρέπει 3χ =9 επειδή 2χ + 3χ = 5χ, άρα χ = 3)</a:t>
            </a:r>
          </a:p>
          <a:p>
            <a:pPr lvl="1">
              <a:buNone/>
            </a:pPr>
            <a:r>
              <a:rPr lang="el-GR" altLang="el-GR" sz="2400" dirty="0"/>
              <a:t>Η τέταρτη μέθοδος</a:t>
            </a:r>
          </a:p>
          <a:p>
            <a:pPr lvl="1">
              <a:buNone/>
            </a:pPr>
            <a:r>
              <a:rPr lang="el-GR" altLang="el-GR" sz="2400" dirty="0"/>
              <a:t> 2χ + 4 =18 (αντίστροφες πράξεις από το δεξιό μέρος προς το αριστερό)</a:t>
            </a:r>
          </a:p>
          <a:p>
            <a:pPr lvl="1">
              <a:buNone/>
            </a:pPr>
            <a:r>
              <a:rPr lang="el-GR" altLang="el-GR" sz="2400" dirty="0"/>
              <a:t>Η μέθοδος της δοκιμής και πλάνης απαιτεί συστηματική γραφή</a:t>
            </a:r>
          </a:p>
        </p:txBody>
      </p:sp>
    </p:spTree>
    <p:extLst>
      <p:ext uri="{BB962C8B-B14F-4D97-AF65-F5344CB8AC3E}">
        <p14:creationId xmlns:p14="http://schemas.microsoft.com/office/powerpoint/2010/main" val="3287802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Τυπικές μέθοδοι επίλυσης</a:t>
            </a:r>
            <a:endParaRPr lang="el-GR" dirty="0"/>
          </a:p>
        </p:txBody>
      </p:sp>
      <p:sp>
        <p:nvSpPr>
          <p:cNvPr id="14" name="2 - Θέση περιεχομένου"/>
          <p:cNvSpPr>
            <a:spLocks noGrp="1"/>
          </p:cNvSpPr>
          <p:nvPr>
            <p:ph idx="1"/>
          </p:nvPr>
        </p:nvSpPr>
        <p:spPr>
          <a:xfrm>
            <a:off x="457200" y="1600200"/>
            <a:ext cx="8229600" cy="4525963"/>
          </a:xfrm>
        </p:spPr>
        <p:txBody>
          <a:bodyPr>
            <a:normAutofit/>
          </a:bodyPr>
          <a:lstStyle/>
          <a:p>
            <a:r>
              <a:rPr lang="el-GR" altLang="el-GR" dirty="0"/>
              <a:t>Η μέθοδος 7 δείχνει τη συμμετρία μιας εξίσωσης σε αντίθεση με τη μέθοδο 6 που εφαρμόζεται μηχανιστικά χωρίς κατανόηση.</a:t>
            </a:r>
          </a:p>
          <a:p>
            <a:r>
              <a:rPr lang="el-GR" altLang="el-GR" dirty="0"/>
              <a:t>Υπάρχουν προγράμματα επίλυσης εξισώσεων που </a:t>
            </a:r>
            <a:r>
              <a:rPr lang="el-GR" altLang="el-GR" dirty="0" err="1"/>
              <a:t>μοντελοποιούν</a:t>
            </a:r>
            <a:r>
              <a:rPr lang="el-GR" altLang="el-GR" dirty="0"/>
              <a:t> τις γενικές μεθόδους που χρησιμοποιούνται για επίλυση</a:t>
            </a:r>
          </a:p>
          <a:p>
            <a:endParaRPr lang="el-GR" altLang="el-GR" dirty="0" smtClean="0"/>
          </a:p>
        </p:txBody>
      </p:sp>
    </p:spTree>
    <p:extLst>
      <p:ext uri="{BB962C8B-B14F-4D97-AF65-F5344CB8AC3E}">
        <p14:creationId xmlns:p14="http://schemas.microsoft.com/office/powerpoint/2010/main" val="20182043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Άλλες προσεγγίσεις για την επίλυση εξίσωσης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Κάποιος έχει ένα οικόπεδο διαστάσεων Α επί χ. Στη συνέχει αγοράζει ένα διπλανό οικόπεδο με εμβαδόν Β τετραγωνικά μέτρα. Ένας φίλος του του προτείνει να ανταλλάξει τα δύο αυτά οικόπεδα με ένα που έχει συνολικά το ίδιο βάθος (χ) όπως το πρώτο αλλά καλύτερου σχήματος. Πόσο θα έπρεπε να είναι το βάθος ώστε η ανταλλαγή να είναι δίκαια.</a:t>
            </a:r>
          </a:p>
          <a:p>
            <a:r>
              <a:rPr lang="el-GR" altLang="el-GR" dirty="0"/>
              <a:t>Το μοντέλο της ζυγαριάς</a:t>
            </a:r>
          </a:p>
          <a:p>
            <a:r>
              <a:rPr lang="el-GR" altLang="el-GR" dirty="0"/>
              <a:t>Τα μοντέλα δεν φάνηκαν τόσο αποτελεσματικά</a:t>
            </a:r>
          </a:p>
        </p:txBody>
      </p:sp>
    </p:spTree>
    <p:extLst>
      <p:ext uri="{BB962C8B-B14F-4D97-AF65-F5344CB8AC3E}">
        <p14:creationId xmlns:p14="http://schemas.microsoft.com/office/powerpoint/2010/main" val="336916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Επίλυση λεκτικών </a:t>
            </a:r>
            <a:r>
              <a:rPr lang="el-GR" altLang="el-GR" dirty="0" smtClean="0"/>
              <a:t>προβλημάτων</a:t>
            </a:r>
            <a:r>
              <a:rPr lang="en-US" altLang="el-GR" dirty="0" smtClean="0"/>
              <a:t> (1/4)</a:t>
            </a:r>
            <a:endParaRPr lang="el-GR" dirty="0"/>
          </a:p>
        </p:txBody>
      </p:sp>
      <p:sp>
        <p:nvSpPr>
          <p:cNvPr id="3" name="Θέση περιεχομένου 2"/>
          <p:cNvSpPr>
            <a:spLocks noGrp="1"/>
          </p:cNvSpPr>
          <p:nvPr>
            <p:ph idx="1"/>
          </p:nvPr>
        </p:nvSpPr>
        <p:spPr/>
        <p:txBody>
          <a:bodyPr>
            <a:normAutofit fontScale="92500"/>
          </a:bodyPr>
          <a:lstStyle/>
          <a:p>
            <a:r>
              <a:rPr lang="el-GR" altLang="el-GR" sz="2400" dirty="0"/>
              <a:t>Παραδοσιακού τύπου προβλήματα</a:t>
            </a:r>
          </a:p>
          <a:p>
            <a:pPr lvl="1"/>
            <a:r>
              <a:rPr lang="el-GR" altLang="el-GR" sz="2400" dirty="0"/>
              <a:t>Ο Γιάννης είναι 4 χρόνια μεγαλύτερος από το Γιώργο. Σε δύο χρόνια το άθροισμα των ηλικιών τους θα είναι 50. Πόσο χρονών είναι ο κάθε ένας;</a:t>
            </a:r>
          </a:p>
          <a:p>
            <a:pPr lvl="1"/>
            <a:r>
              <a:rPr lang="el-GR" altLang="el-GR" sz="2400" dirty="0"/>
              <a:t>Απευθείας μετάφραση (φράση – φράση μετάφραση)</a:t>
            </a:r>
          </a:p>
          <a:p>
            <a:pPr lvl="1"/>
            <a:r>
              <a:rPr lang="el-GR" altLang="el-GR" sz="2400" dirty="0"/>
              <a:t>Προσέγγιση όπου χρησιμοποιείται μια μαθηματική αρχή να οργανώσει τις μεταβλητές και τους σταθερούς όρους του προβλήματος (</a:t>
            </a:r>
            <a:r>
              <a:rPr lang="el-GR" altLang="el-GR" sz="2400" dirty="0" err="1"/>
              <a:t>π.χ</a:t>
            </a:r>
            <a:r>
              <a:rPr lang="el-GR" altLang="el-GR" sz="2400" dirty="0"/>
              <a:t> προβλήματα κίνησης – αποστάσεις πόλεων)</a:t>
            </a:r>
          </a:p>
          <a:p>
            <a:pPr lvl="1"/>
            <a:r>
              <a:rPr lang="el-GR" altLang="el-GR" sz="2400" dirty="0"/>
              <a:t>Προσπαθούν να χρησιμοποιήσουν άλλα εργαλεία στην προσπάθεια αναπαράστασης αλλά όχι αποτελεσματικά (</a:t>
            </a:r>
            <a:r>
              <a:rPr lang="el-GR" altLang="el-GR" sz="2400" dirty="0" err="1"/>
              <a:t>π.χ</a:t>
            </a:r>
            <a:r>
              <a:rPr lang="el-GR" altLang="el-GR" sz="2400" dirty="0"/>
              <a:t> πίνακες)</a:t>
            </a:r>
          </a:p>
        </p:txBody>
      </p:sp>
    </p:spTree>
    <p:extLst>
      <p:ext uri="{BB962C8B-B14F-4D97-AF65-F5344CB8AC3E}">
        <p14:creationId xmlns:p14="http://schemas.microsoft.com/office/powerpoint/2010/main" val="36317643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Επίλυση λεκτικών </a:t>
            </a:r>
            <a:r>
              <a:rPr lang="el-GR" altLang="el-GR" dirty="0" smtClean="0"/>
              <a:t>προβλημάτων</a:t>
            </a:r>
            <a:r>
              <a:rPr lang="en-US" altLang="el-GR" dirty="0" smtClean="0"/>
              <a:t> (2/4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dirty="0"/>
              <a:t>Προβλήματα συναρτησιακής μορφής</a:t>
            </a:r>
          </a:p>
          <a:p>
            <a:pPr lvl="1"/>
            <a:r>
              <a:rPr lang="el-GR" altLang="el-GR" dirty="0"/>
              <a:t>Κάποια συναρτησιακή σχέση ανάμεσα σε δύο μεταβλητές προσδιορίζεται πριν το πρακτικό πρόβλημα λυθεί.</a:t>
            </a:r>
          </a:p>
          <a:p>
            <a:pPr lvl="1"/>
            <a:r>
              <a:rPr lang="el-GR" altLang="el-GR" dirty="0"/>
              <a:t>Προβλήματα με το να διαλέξουν οι μαθητές ανάμεσα σε δύο διαφορετικά προγράμματα κινητής τηλεφωνίας τι θα διάλεγαν</a:t>
            </a:r>
          </a:p>
          <a:p>
            <a:pPr lvl="1"/>
            <a:r>
              <a:rPr lang="el-GR" altLang="el-GR" dirty="0"/>
              <a:t>Η χρήση του υπολογιστή (μικρό πρόγραμμα από τους μαθητές)</a:t>
            </a:r>
          </a:p>
        </p:txBody>
      </p:sp>
    </p:spTree>
    <p:extLst>
      <p:ext uri="{BB962C8B-B14F-4D97-AF65-F5344CB8AC3E}">
        <p14:creationId xmlns:p14="http://schemas.microsoft.com/office/powerpoint/2010/main" val="33727384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Επίλυση λεκτικών </a:t>
            </a:r>
            <a:r>
              <a:rPr lang="el-GR" altLang="el-GR" dirty="0" smtClean="0"/>
              <a:t>προβλημάτων</a:t>
            </a:r>
            <a:r>
              <a:rPr lang="en-US" altLang="el-GR" dirty="0" smtClean="0"/>
              <a:t> (3/4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Ανοικτού τύπου γενίκευσης προβλήματα</a:t>
            </a:r>
          </a:p>
          <a:p>
            <a:r>
              <a:rPr lang="el-GR" altLang="el-GR" sz="2800" dirty="0"/>
              <a:t>« Σου δίνεται το άθροισμα και η διαφορά δύο τυχαίων αριθμών, δείξε ότι πάντα μπορείς να βρίσκεις ποιοι είναι οι αριθμοί.»</a:t>
            </a:r>
          </a:p>
        </p:txBody>
      </p:sp>
    </p:spTree>
    <p:extLst>
      <p:ext uri="{BB962C8B-B14F-4D97-AF65-F5344CB8AC3E}">
        <p14:creationId xmlns:p14="http://schemas.microsoft.com/office/powerpoint/2010/main" val="3304281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3600" dirty="0"/>
              <a:t>Σύντομη ιστορική ανάλυση</a:t>
            </a:r>
            <a:endParaRPr lang="el-GR" sz="3600" dirty="0"/>
          </a:p>
        </p:txBody>
      </p:sp>
      <p:sp>
        <p:nvSpPr>
          <p:cNvPr id="5" name="Θέση περιεχομένου 4"/>
          <p:cNvSpPr>
            <a:spLocks noGrp="1"/>
          </p:cNvSpPr>
          <p:nvPr>
            <p:ph idx="1"/>
          </p:nvPr>
        </p:nvSpPr>
        <p:spPr/>
        <p:txBody>
          <a:bodyPr>
            <a:noAutofit/>
          </a:bodyPr>
          <a:lstStyle/>
          <a:p>
            <a:r>
              <a:rPr lang="el-GR" altLang="el-GR" sz="2400" dirty="0"/>
              <a:t>Χρήση γραμμάτων για να αναπαραστήσουμε «αγνώστους» στην επίλυση εξισώσεων</a:t>
            </a:r>
          </a:p>
          <a:p>
            <a:r>
              <a:rPr lang="el-GR" altLang="el-GR" sz="2400" dirty="0"/>
              <a:t>Χρήση γραμμάτων για να αναπαραστήσουμε δεδομένα στην έκφραση γενικών λύσεων και ως ένα εργαλείο απόδειξης κανόνων που χαρακτηρίζουν αριθμητικές σχέσεις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Επίλυση λεκτικών </a:t>
            </a:r>
            <a:r>
              <a:rPr lang="el-GR" altLang="el-GR" dirty="0" smtClean="0"/>
              <a:t>προβλημάτων</a:t>
            </a:r>
            <a:r>
              <a:rPr lang="en-US" altLang="el-GR" dirty="0" smtClean="0"/>
              <a:t> (4/4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400" dirty="0"/>
              <a:t>Οι μαθητές προσεγγίζουν το γράμμα ως άγνωστο και λιγότερο ως δεδομένο.</a:t>
            </a:r>
          </a:p>
          <a:p>
            <a:r>
              <a:rPr lang="el-GR" altLang="el-GR" sz="2400" dirty="0"/>
              <a:t>Η χρήση αλγεβρικού συμβολισμού ως μέσου να προσδιορίσουμε κανόνες που διέπουν αριθμητικές σχέσεις.</a:t>
            </a:r>
          </a:p>
          <a:p>
            <a:pPr lvl="1"/>
            <a:r>
              <a:rPr lang="el-GR" altLang="el-GR" sz="2400" dirty="0"/>
              <a:t>‘Πάρε τρεις διαδοχικούς αριθμούς. Υπολόγισε το τετράγωνο του μεσαίου, αφαίρεσε από αυτό το γινόμενο των άλλων δύο, Τώρα κάνε το ίδιο με τρεις άλλους διαδοχικούς αριθμούς. Μπορείς να το εξηγήσεις με αριθμούς; Μπορείς με άλγεβρα;</a:t>
            </a:r>
          </a:p>
        </p:txBody>
      </p:sp>
    </p:spTree>
    <p:extLst>
      <p:ext uri="{BB962C8B-B14F-4D97-AF65-F5344CB8AC3E}">
        <p14:creationId xmlns:p14="http://schemas.microsoft.com/office/powerpoint/2010/main" val="33737868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4000" dirty="0"/>
              <a:t>Χρήση των προτύπων</a:t>
            </a:r>
            <a:endParaRPr lang="el-GR" sz="4000" dirty="0"/>
          </a:p>
        </p:txBody>
      </p:sp>
      <p:sp>
        <p:nvSpPr>
          <p:cNvPr id="3" name="Θέση περιεχομένου 2"/>
          <p:cNvSpPr>
            <a:spLocks noGrp="1"/>
          </p:cNvSpPr>
          <p:nvPr>
            <p:ph idx="1"/>
          </p:nvPr>
        </p:nvSpPr>
        <p:spPr/>
        <p:txBody>
          <a:bodyPr>
            <a:normAutofit lnSpcReduction="10000"/>
          </a:bodyPr>
          <a:lstStyle/>
          <a:p>
            <a:r>
              <a:rPr lang="el-GR" altLang="el-GR" dirty="0"/>
              <a:t>Πρότυπα αριθμών</a:t>
            </a:r>
          </a:p>
          <a:p>
            <a:pPr lvl="1"/>
            <a:r>
              <a:rPr lang="el-GR" altLang="el-GR" dirty="0"/>
              <a:t> τρίγωνοι </a:t>
            </a:r>
          </a:p>
          <a:p>
            <a:pPr lvl="1"/>
            <a:r>
              <a:rPr lang="el-GR" altLang="el-GR" dirty="0"/>
              <a:t>Τετράγωνοι</a:t>
            </a:r>
          </a:p>
          <a:p>
            <a:r>
              <a:rPr lang="el-GR" altLang="el-GR" dirty="0"/>
              <a:t>Γεωμετρικά πρότυπα</a:t>
            </a:r>
          </a:p>
          <a:p>
            <a:pPr lvl="1"/>
            <a:r>
              <a:rPr lang="el-GR" altLang="el-GR" dirty="0"/>
              <a:t>Σπιρτόξυλα</a:t>
            </a:r>
          </a:p>
          <a:p>
            <a:pPr lvl="1"/>
            <a:r>
              <a:rPr lang="el-GR" altLang="el-GR" dirty="0"/>
              <a:t>Πλήθος </a:t>
            </a:r>
            <a:r>
              <a:rPr lang="el-GR" altLang="el-GR" dirty="0" err="1"/>
              <a:t>διαγωνίων</a:t>
            </a:r>
            <a:r>
              <a:rPr lang="el-GR" altLang="el-GR" dirty="0"/>
              <a:t> σε ένα πολύγωνο</a:t>
            </a:r>
          </a:p>
          <a:p>
            <a:pPr lvl="1">
              <a:buNone/>
            </a:pPr>
            <a:r>
              <a:rPr lang="el-GR" altLang="el-GR" dirty="0"/>
              <a:t>Ποιες αλγεβρικές έννοιες υποστηρίζονται στα πρότυπα;</a:t>
            </a:r>
          </a:p>
        </p:txBody>
      </p:sp>
    </p:spTree>
    <p:extLst>
      <p:ext uri="{BB962C8B-B14F-4D97-AF65-F5344CB8AC3E}">
        <p14:creationId xmlns:p14="http://schemas.microsoft.com/office/powerpoint/2010/main" val="29842405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Θέματα που αφορούν στη διδασκαλία</a:t>
            </a:r>
            <a:endParaRPr lang="el-GR" dirty="0"/>
          </a:p>
        </p:txBody>
      </p:sp>
      <p:sp>
        <p:nvSpPr>
          <p:cNvPr id="3" name="Θέση περιεχομένου 2"/>
          <p:cNvSpPr>
            <a:spLocks noGrp="1"/>
          </p:cNvSpPr>
          <p:nvPr>
            <p:ph idx="1"/>
          </p:nvPr>
        </p:nvSpPr>
        <p:spPr/>
        <p:txBody>
          <a:bodyPr>
            <a:normAutofit fontScale="92500"/>
          </a:bodyPr>
          <a:lstStyle/>
          <a:p>
            <a:r>
              <a:rPr lang="el-GR" altLang="el-GR" dirty="0"/>
              <a:t>Οι εκπαιδευτικοί διδάσκουν την άλγεβρα στηριζόμενοι σχεδόν αποκλειστικά στα σχολικά εγχειρίδια. </a:t>
            </a:r>
          </a:p>
          <a:p>
            <a:r>
              <a:rPr lang="el-GR" altLang="el-GR" dirty="0"/>
              <a:t>Η έρευνα πάνω σε πεποιθήσεις και γνώσεις εκπαιδευτικών δεν εξειδικεύεται ιδιαίτερα στην περιοχή της Άλγεβρας</a:t>
            </a:r>
          </a:p>
          <a:p>
            <a:r>
              <a:rPr lang="el-GR" altLang="el-GR" dirty="0"/>
              <a:t>Οι προσεγγίσεις που συζητήθηκαν στις προηγούμενες έρευνες μπορεί να είναι ένα μέσο ανάπτυξης της κατανόησης των μαθητών </a:t>
            </a:r>
          </a:p>
        </p:txBody>
      </p:sp>
    </p:spTree>
    <p:extLst>
      <p:ext uri="{BB962C8B-B14F-4D97-AF65-F5344CB8AC3E}">
        <p14:creationId xmlns:p14="http://schemas.microsoft.com/office/powerpoint/2010/main" val="3175065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err="1" smtClean="0"/>
              <a:t>Πόταρη</a:t>
            </a:r>
            <a:r>
              <a:rPr lang="el-GR" sz="2000" dirty="0" smtClean="0"/>
              <a:t> 2014. </a:t>
            </a:r>
            <a:r>
              <a:rPr lang="el-GR" altLang="el-GR" sz="2000" dirty="0" smtClean="0"/>
              <a:t>Δέσποινα </a:t>
            </a:r>
            <a:r>
              <a:rPr lang="el-GR" altLang="el-GR" sz="2000" dirty="0" err="1" smtClean="0"/>
              <a:t>Πόταρη</a:t>
            </a:r>
            <a:r>
              <a:rPr lang="el-GR" sz="2000" dirty="0" smtClean="0"/>
              <a:t>. «Έρευνα στη Διδακτική των Μαθηματικών και Διδακτική Πράξη</a:t>
            </a:r>
            <a:r>
              <a:rPr lang="en-US" sz="2000" dirty="0" smtClean="0"/>
              <a:t>.</a:t>
            </a:r>
            <a:r>
              <a:rPr lang="en-US" sz="2000" dirty="0"/>
              <a:t> </a:t>
            </a:r>
            <a:r>
              <a:rPr lang="el-GR" altLang="el-GR" sz="2000" dirty="0"/>
              <a:t>Θέματα διδασκαλίας και μάθησης της Άλγεβρας στη δευτεροβάθμια </a:t>
            </a:r>
            <a:r>
              <a:rPr lang="el-GR" altLang="el-GR" sz="2000" dirty="0" smtClean="0"/>
              <a:t>εκπαίδευση</a:t>
            </a:r>
            <a:r>
              <a:rPr lang="el-GR" sz="2000" dirty="0" smtClean="0"/>
              <a:t>». </a:t>
            </a:r>
            <a:r>
              <a:rPr lang="el-GR" sz="2000" dirty="0" smtClean="0"/>
              <a:t>Έκδοση: 1.0. Αθήνα 2014. Διαθέσιμο από τη δικτυακή διεύθυνση: http://opencourses.uoa.gr</a:t>
            </a:r>
            <a:r>
              <a:rPr lang="en-US" sz="2000" dirty="0" smtClean="0"/>
              <a:t>/courses/</a:t>
            </a:r>
            <a:r>
              <a:rPr lang="en-US" sz="2000" dirty="0"/>
              <a:t>MATH237</a:t>
            </a:r>
            <a:r>
              <a:rPr lang="en-US" sz="2000" dirty="0" smtClean="0"/>
              <a:t>/</a:t>
            </a:r>
            <a:r>
              <a:rPr lang="el-GR" sz="2000" dirty="0" smtClean="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ανάπτυξη του αλγεβρικού </a:t>
            </a:r>
            <a:r>
              <a:rPr lang="el-GR" altLang="el-GR" dirty="0" smtClean="0"/>
              <a:t>συμβολισμού</a:t>
            </a:r>
            <a:r>
              <a:rPr lang="en-US" altLang="el-GR" dirty="0" smtClean="0"/>
              <a:t> (1/2)</a:t>
            </a:r>
            <a:endParaRPr lang="el-GR" dirty="0"/>
          </a:p>
        </p:txBody>
      </p:sp>
      <p:sp>
        <p:nvSpPr>
          <p:cNvPr id="9"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ts val="12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ts val="12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ts val="12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12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l-GR" altLang="el-GR" sz="2800" dirty="0"/>
              <a:t>Μετακίνηση από διαδικαστική θεώρηση σε δομική</a:t>
            </a:r>
          </a:p>
          <a:p>
            <a:r>
              <a:rPr lang="el-GR" altLang="el-GR" sz="2800" dirty="0"/>
              <a:t>Τρία στάδια ανάπτυξης</a:t>
            </a:r>
          </a:p>
          <a:p>
            <a:pPr lvl="1"/>
            <a:r>
              <a:rPr lang="el-GR" altLang="el-GR" sz="2400" dirty="0"/>
              <a:t>Το ρητορικό στάδιο (ανήκει στην περίοδο πριν τον Διόφαντο) - όχι σύμβολα, χρήση της συνηθισμένης γλώσσας</a:t>
            </a:r>
          </a:p>
          <a:p>
            <a:pPr lvl="1"/>
            <a:r>
              <a:rPr lang="el-GR" altLang="el-GR" sz="2400" dirty="0"/>
              <a:t>Το δεύτερο στάδιο ( ο Διόφαντος εισάγει τη χρήση των γραμμάτων για άγνωστες ποσότητες) μέχρι το 16</a:t>
            </a:r>
            <a:r>
              <a:rPr lang="el-GR" altLang="el-GR" sz="2400" baseline="30000" dirty="0"/>
              <a:t>ο</a:t>
            </a:r>
            <a:r>
              <a:rPr lang="el-GR" altLang="el-GR" sz="2400" dirty="0"/>
              <a:t> αιώνα δεν προσπαθούν να εκφράσουν το γενικό. Δεν έχουμε ιδιαίτερη εξέλιξη στη χρήση του συμβολισμού</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 calcmode="lin" valueType="num">
                                      <p:cBhvr additive="base">
                                        <p:cTn id="1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 calcmode="lin" valueType="num">
                                      <p:cBhvr additive="base">
                                        <p:cTn id="2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Η ανάπτυξη του αλγεβρικού </a:t>
            </a:r>
            <a:r>
              <a:rPr lang="el-GR" altLang="el-GR" dirty="0" smtClean="0"/>
              <a:t>συμβολισμού</a:t>
            </a:r>
            <a:r>
              <a:rPr lang="en-US" altLang="el-GR" dirty="0" smtClean="0"/>
              <a:t> (2/2)</a:t>
            </a:r>
            <a:endParaRPr lang="el-GR" dirty="0"/>
          </a:p>
        </p:txBody>
      </p:sp>
      <p:sp>
        <p:nvSpPr>
          <p:cNvPr id="5" name="Θέση περιεχομένου 4"/>
          <p:cNvSpPr>
            <a:spLocks noGrp="1"/>
          </p:cNvSpPr>
          <p:nvPr>
            <p:ph idx="1"/>
          </p:nvPr>
        </p:nvSpPr>
        <p:spPr/>
        <p:txBody>
          <a:bodyPr>
            <a:noAutofit/>
          </a:bodyPr>
          <a:lstStyle/>
          <a:p>
            <a:pPr lvl="1">
              <a:lnSpc>
                <a:spcPct val="90000"/>
              </a:lnSpc>
            </a:pPr>
            <a:r>
              <a:rPr lang="el-GR" altLang="el-GR" sz="2400" dirty="0"/>
              <a:t>Στο τρίτο στάδιο (συμβολική άλγεβρα) εμφανίζεται το γράμμα να αναπαριστάνει τη δεδομένη καθώς και την άγνωστη ποσότητα (</a:t>
            </a:r>
            <a:r>
              <a:rPr lang="en-US" altLang="el-GR" sz="2400" dirty="0" err="1"/>
              <a:t>Vieta</a:t>
            </a:r>
            <a:r>
              <a:rPr lang="en-US" altLang="el-GR" sz="2400" dirty="0"/>
              <a:t> (1540 – 1603) </a:t>
            </a:r>
            <a:r>
              <a:rPr lang="el-GR" altLang="el-GR" sz="2400" dirty="0"/>
              <a:t>διαβάζοντας τη δουλειά του Διόφαντου που μεταφράστηκε στα Λατινικά</a:t>
            </a:r>
            <a:endParaRPr lang="en-US" altLang="el-GR" sz="2400" dirty="0"/>
          </a:p>
          <a:p>
            <a:pPr lvl="1">
              <a:lnSpc>
                <a:spcPct val="90000"/>
              </a:lnSpc>
            </a:pPr>
            <a:r>
              <a:rPr lang="en-US" altLang="el-GR" sz="2400" dirty="0"/>
              <a:t>H </a:t>
            </a:r>
            <a:r>
              <a:rPr lang="el-GR" altLang="el-GR" sz="2400" dirty="0"/>
              <a:t>ανάπτυξη του συμβολισμού ακολούθησε και διευκόλυνε την ανάπτυξη άλλων μαθηματικών εννοιών όπως την έννοια της συνάρτησης.</a:t>
            </a:r>
          </a:p>
          <a:p>
            <a:pPr lvl="1">
              <a:lnSpc>
                <a:spcPct val="90000"/>
              </a:lnSpc>
            </a:pPr>
            <a:r>
              <a:rPr lang="el-GR" altLang="el-GR" sz="2400" dirty="0"/>
              <a:t>Η άλγεβρα αναπτύσσεται πέρα από την περιγραφή υπολογιστικών διαδικασιών </a:t>
            </a:r>
          </a:p>
          <a:p>
            <a:pPr lvl="1">
              <a:lnSpc>
                <a:spcPct val="90000"/>
              </a:lnSpc>
            </a:pPr>
            <a:r>
              <a:rPr lang="el-GR" altLang="el-GR" sz="2400" dirty="0"/>
              <a:t>Οι συμβολικές μορφές χρησιμοποιούνται δομικά ως αντικείμενα.</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άλγεβρα στο σχολείο</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Το περιεχόμενο δεν φαίνεται να έχει αλλάξει με την πάροδο των χρόνων </a:t>
            </a:r>
          </a:p>
          <a:p>
            <a:pPr lvl="1"/>
            <a:r>
              <a:rPr lang="el-GR" altLang="el-GR" dirty="0"/>
              <a:t>Ιδιότητες αριθμών</a:t>
            </a:r>
          </a:p>
          <a:p>
            <a:pPr lvl="1"/>
            <a:r>
              <a:rPr lang="el-GR" altLang="el-GR" dirty="0"/>
              <a:t>Επίλυση εξισώσεων</a:t>
            </a:r>
          </a:p>
          <a:p>
            <a:pPr lvl="1"/>
            <a:r>
              <a:rPr lang="el-GR" altLang="el-GR" dirty="0"/>
              <a:t>Απλοποίηση </a:t>
            </a:r>
            <a:r>
              <a:rPr lang="el-GR" altLang="el-GR" dirty="0" err="1"/>
              <a:t>πολυωνυμικών</a:t>
            </a:r>
            <a:r>
              <a:rPr lang="el-GR" altLang="el-GR" dirty="0"/>
              <a:t> και ρητών εκφράσεων</a:t>
            </a:r>
          </a:p>
          <a:p>
            <a:pPr lvl="1"/>
            <a:r>
              <a:rPr lang="el-GR" altLang="el-GR" dirty="0"/>
              <a:t>Αριθμητικές και τριγωνομετρικές συναρτήσεις και οι γραφικές τους παραστάσεις</a:t>
            </a:r>
          </a:p>
          <a:p>
            <a:pPr lvl="1"/>
            <a:r>
              <a:rPr lang="el-GR" altLang="el-GR" dirty="0"/>
              <a:t>Ακολουθίες και σειρές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εξέλιξη του </a:t>
            </a:r>
            <a:r>
              <a:rPr lang="el-GR" altLang="el-GR" dirty="0" smtClean="0"/>
              <a:t>περιεχομένου</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dirty="0"/>
              <a:t>Στην αρχή του αιώνα έμφαση δίνεται στην απλοποίηση εκφράσεων, στην επίλυση δευτεροβάθμιων εξισώσεων, εξάσκηση με αναλογίες, λόγους, δυνάμεις και ρίζες</a:t>
            </a:r>
          </a:p>
          <a:p>
            <a:r>
              <a:rPr lang="el-GR" altLang="el-GR" dirty="0"/>
              <a:t>Στη συνέχεια υπήρχαν προσπάθειες να συμπεριληφθούν πρακτικές όψεις και η χρήση γραφικών μεθόδων</a:t>
            </a:r>
          </a:p>
        </p:txBody>
      </p:sp>
    </p:spTree>
    <p:extLst>
      <p:ext uri="{BB962C8B-B14F-4D97-AF65-F5344CB8AC3E}">
        <p14:creationId xmlns:p14="http://schemas.microsoft.com/office/powerpoint/2010/main" val="249768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dirty="0"/>
              <a:t>Η εξέλιξη του </a:t>
            </a:r>
            <a:r>
              <a:rPr lang="el-GR" altLang="el-GR" dirty="0" smtClean="0"/>
              <a:t>περιεχομένου</a:t>
            </a:r>
            <a:r>
              <a:rPr lang="en-US" altLang="el-GR" dirty="0" smtClean="0"/>
              <a:t> (2/2)</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l-GR" sz="2800" dirty="0"/>
              <a:t>Το 1960 εισάγονται καινούριες περιοχές (ανισώσεις, έννοιες όπως το σύνολο και η συνάρτηση, έμφαση στη δομή και στον παραγωγικό της χαρακτήρα)</a:t>
            </a:r>
          </a:p>
          <a:p>
            <a:pPr>
              <a:lnSpc>
                <a:spcPct val="80000"/>
              </a:lnSpc>
            </a:pPr>
            <a:r>
              <a:rPr lang="el-GR" altLang="el-GR" sz="2800" dirty="0"/>
              <a:t>Το εισαγωγικό κεφάλαιο δίνει έμφαση στη σύνδεση με την αριθμητική</a:t>
            </a:r>
          </a:p>
          <a:p>
            <a:pPr lvl="1">
              <a:lnSpc>
                <a:spcPct val="80000"/>
              </a:lnSpc>
            </a:pPr>
            <a:r>
              <a:rPr lang="el-GR" altLang="el-GR" sz="2400" dirty="0"/>
              <a:t>Οι αλγεβρικές αναπαραστάσεις αντιμετωπίζονται ως γενικευμένες προτάσεις πράξεων που γίνονται στην αριθμητική</a:t>
            </a:r>
          </a:p>
          <a:p>
            <a:pPr lvl="1">
              <a:lnSpc>
                <a:spcPct val="80000"/>
              </a:lnSpc>
            </a:pPr>
            <a:r>
              <a:rPr lang="el-GR" altLang="el-GR" sz="2400" dirty="0"/>
              <a:t>Στη συνέχεια οι αλγεβρικές αναπαραστάσεις αντιμετωπίζονται ως μαθηματικά αντικείμενα στα οποία εφαρμόζονται κάποιες πράξεις</a:t>
            </a:r>
          </a:p>
          <a:p>
            <a:endParaRPr lang="el-GR" altLang="el-GR"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4000" dirty="0"/>
              <a:t>Παραδείγματα διαδικαστικού και δομικού χαρακτήρα</a:t>
            </a:r>
            <a:endParaRPr lang="el-GR" sz="4000" dirty="0"/>
          </a:p>
        </p:txBody>
      </p:sp>
      <p:sp>
        <p:nvSpPr>
          <p:cNvPr id="3" name="Θέση περιεχομένου 2"/>
          <p:cNvSpPr>
            <a:spLocks noGrp="1"/>
          </p:cNvSpPr>
          <p:nvPr>
            <p:ph idx="1"/>
          </p:nvPr>
        </p:nvSpPr>
        <p:spPr/>
        <p:txBody>
          <a:bodyPr>
            <a:normAutofit/>
          </a:bodyPr>
          <a:lstStyle/>
          <a:p>
            <a:r>
              <a:rPr lang="el-GR" altLang="el-GR" dirty="0"/>
              <a:t>Διαδικαστικά : Αντικατάσταση μεταβλητών με αριθμούς – υπολογισμοί</a:t>
            </a:r>
          </a:p>
          <a:p>
            <a:r>
              <a:rPr lang="el-GR" altLang="el-GR" dirty="0"/>
              <a:t>Δομικά: Πράξεις στις αλγεβρικές εκφράσεις (απλοποιήσεις)</a:t>
            </a:r>
          </a:p>
          <a:p>
            <a:pPr>
              <a:buNone/>
            </a:pPr>
            <a:r>
              <a:rPr lang="el-GR" altLang="el-GR" dirty="0"/>
              <a:t>Υπάρχουν γνωστικές δυσκολίες στην αντιμετώπιση του δομικού χαρακτήρα της άλγεβρας.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1718</TotalTime>
  <Words>2098</Words>
  <Application>Microsoft Office PowerPoint</Application>
  <PresentationFormat>Προβολή στην οθόνη (4:3)</PresentationFormat>
  <Paragraphs>248</Paragraphs>
  <Slides>38</Slides>
  <Notes>38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38</vt:i4>
      </vt:variant>
    </vt:vector>
  </HeadingPairs>
  <TitlesOfParts>
    <vt:vector size="43" baseType="lpstr">
      <vt:lpstr>ＭＳ Ｐゴシック</vt:lpstr>
      <vt:lpstr>Arial</vt:lpstr>
      <vt:lpstr>Calibri</vt:lpstr>
      <vt:lpstr>Wingdings</vt:lpstr>
      <vt:lpstr>Θέμα του Office</vt:lpstr>
      <vt:lpstr>Έρευνα στη Διδακτική των Μαθηματικών και Διδακτική Πράξη</vt:lpstr>
      <vt:lpstr>Έρευνα στη Διδακτική των Μαθηματικών και Διδακτική Πράξη</vt:lpstr>
      <vt:lpstr>Σύντομη ιστορική ανάλυση</vt:lpstr>
      <vt:lpstr>Η ανάπτυξη του αλγεβρικού συμβολισμού (1/2)</vt:lpstr>
      <vt:lpstr>Η ανάπτυξη του αλγεβρικού συμβολισμού (2/2)</vt:lpstr>
      <vt:lpstr>Η άλγεβρα στο σχολείο</vt:lpstr>
      <vt:lpstr>Η εξέλιξη του περιεχομένου (1/2)</vt:lpstr>
      <vt:lpstr>Η εξέλιξη του περιεχομένου (2/2)</vt:lpstr>
      <vt:lpstr>Παραδείγματα διαδικαστικού και δομικού χαρακτήρα</vt:lpstr>
      <vt:lpstr>Ψυχολογικές θεωρήσεις</vt:lpstr>
      <vt:lpstr>Ο τρόπος εννοιολογικής ανάπτυξης</vt:lpstr>
      <vt:lpstr>Δυσκολίες – εμπόδια των μαθητών</vt:lpstr>
      <vt:lpstr>Παραδείγματα προβλημάτων (1/4) </vt:lpstr>
      <vt:lpstr>Παραδείγματα προβλημάτων (2/4)  </vt:lpstr>
      <vt:lpstr>Παραδείγματα προβλημάτων (3/4)  </vt:lpstr>
      <vt:lpstr>Παραδείγματα προβλημάτων (4/4)  </vt:lpstr>
      <vt:lpstr>Αντιλήψεις μαθητών πάνω στους βασικούς όρους και εκφράσεις</vt:lpstr>
      <vt:lpstr>Η χρήση των γραμμάτων (1/2)</vt:lpstr>
      <vt:lpstr>Η χρήση των γραμμάτων (2/2)</vt:lpstr>
      <vt:lpstr>Απλοποίηση εκφράσεων</vt:lpstr>
      <vt:lpstr>Εξισώσεις (1/2)</vt:lpstr>
      <vt:lpstr>Εξισώσεις (2/2)</vt:lpstr>
      <vt:lpstr>Επίλυση εξισώσεων</vt:lpstr>
      <vt:lpstr>Διαισθητικές μέθοδοι επίλυσης</vt:lpstr>
      <vt:lpstr>Τυπικές μέθοδοι επίλυσης</vt:lpstr>
      <vt:lpstr>Άλλες προσεγγίσεις για την επίλυση εξίσωσης</vt:lpstr>
      <vt:lpstr>Επίλυση λεκτικών προβλημάτων (1/4)</vt:lpstr>
      <vt:lpstr>Επίλυση λεκτικών προβλημάτων (2/4)</vt:lpstr>
      <vt:lpstr>Επίλυση λεκτικών προβλημάτων (3/4)</vt:lpstr>
      <vt:lpstr>Επίλυση λεκτικών προβλημάτων (4/4)</vt:lpstr>
      <vt:lpstr>Χρήση των προτύπων</vt:lpstr>
      <vt:lpstr>Θέματα που αφορούν στη διδασκαλία</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210</cp:revision>
  <dcterms:created xsi:type="dcterms:W3CDTF">2012-09-06T09:03:05Z</dcterms:created>
  <dcterms:modified xsi:type="dcterms:W3CDTF">2015-11-22T21:30:36Z</dcterms:modified>
</cp:coreProperties>
</file>