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1" r:id="rId3"/>
    <p:sldId id="266" r:id="rId4"/>
    <p:sldId id="265" r:id="rId5"/>
    <p:sldId id="301" r:id="rId6"/>
    <p:sldId id="302" r:id="rId7"/>
    <p:sldId id="303" r:id="rId8"/>
    <p:sldId id="305" r:id="rId9"/>
    <p:sldId id="274" r:id="rId10"/>
    <p:sldId id="306" r:id="rId11"/>
    <p:sldId id="307" r:id="rId12"/>
    <p:sldId id="308" r:id="rId13"/>
    <p:sldId id="309" r:id="rId14"/>
    <p:sldId id="310" r:id="rId15"/>
    <p:sldId id="312" r:id="rId16"/>
    <p:sldId id="324" r:id="rId17"/>
    <p:sldId id="311" r:id="rId18"/>
    <p:sldId id="313" r:id="rId19"/>
    <p:sldId id="314" r:id="rId20"/>
    <p:sldId id="315" r:id="rId21"/>
    <p:sldId id="317" r:id="rId22"/>
    <p:sldId id="316" r:id="rId23"/>
    <p:sldId id="318" r:id="rId24"/>
    <p:sldId id="319" r:id="rId25"/>
    <p:sldId id="320" r:id="rId26"/>
    <p:sldId id="321" r:id="rId27"/>
    <p:sldId id="322" r:id="rId28"/>
    <p:sldId id="323" r:id="rId29"/>
    <p:sldId id="280" r:id="rId30"/>
    <p:sldId id="290" r:id="rId31"/>
    <p:sldId id="295" r:id="rId32"/>
    <p:sldId id="325" r:id="rId33"/>
    <p:sldId id="326" r:id="rId34"/>
    <p:sldId id="327" r:id="rId35"/>
    <p:sldId id="328" r:id="rId36"/>
    <p:sldId id="329" r:id="rId37"/>
    <p:sldId id="330" r:id="rId38"/>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71">
          <p15:clr>
            <a:srgbClr val="A4A3A4"/>
          </p15:clr>
        </p15:guide>
        <p15:guide id="2" orient="horz" pos="255">
          <p15:clr>
            <a:srgbClr val="A4A3A4"/>
          </p15:clr>
        </p15:guide>
        <p15:guide id="3" pos="5602">
          <p15:clr>
            <a:srgbClr val="A4A3A4"/>
          </p15:clr>
        </p15:guide>
        <p15:guide id="4" pos="6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1071"/>
        <p:guide orient="horz" pos="255"/>
        <p:guide pos="5602"/>
        <p:guide pos="61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E0661B4-AD82-493E-B0F2-B246D47008AD}" type="datetimeFigureOut">
              <a:rPr lang="el-GR" altLang="el-GR"/>
              <a:pPr/>
              <a:t>19/1/2015</a:t>
            </a:fld>
            <a:endParaRPr lang="el-GR" alt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C73DABC-A91D-4D45-9408-7DBDC68D9E2A}" type="slidenum">
              <a:rPr lang="el-GR" altLang="el-GR"/>
              <a:pPr/>
              <a:t>‹#›</a:t>
            </a:fld>
            <a:endParaRPr lang="el-GR" altLang="el-GR"/>
          </a:p>
        </p:txBody>
      </p:sp>
    </p:spTree>
    <p:extLst>
      <p:ext uri="{BB962C8B-B14F-4D97-AF65-F5344CB8AC3E}">
        <p14:creationId xmlns:p14="http://schemas.microsoft.com/office/powerpoint/2010/main" val="29928716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solidFill>
                <a:srgbClr val="FF0000"/>
              </a:solidFill>
            </a:endParaRPr>
          </a:p>
        </p:txBody>
      </p:sp>
      <p:sp>
        <p:nvSpPr>
          <p:cNvPr id="1126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C989B29-9FD1-47AD-9DE7-3B17916A8A0D}" type="slidenum">
              <a:rPr lang="el-GR" altLang="el-GR" sz="1200"/>
              <a:pPr/>
              <a:t>1</a:t>
            </a:fld>
            <a:endParaRPr lang="el-GR" altLang="el-GR" sz="1200"/>
          </a:p>
        </p:txBody>
      </p:sp>
    </p:spTree>
    <p:extLst>
      <p:ext uri="{BB962C8B-B14F-4D97-AF65-F5344CB8AC3E}">
        <p14:creationId xmlns:p14="http://schemas.microsoft.com/office/powerpoint/2010/main" val="305989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969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B2D87A0-396A-4221-8048-7C0A4CAD750D}" type="slidenum">
              <a:rPr lang="el-GR" altLang="el-GR" sz="1200"/>
              <a:pPr/>
              <a:t>10</a:t>
            </a:fld>
            <a:endParaRPr lang="el-GR" altLang="el-GR" sz="1200"/>
          </a:p>
        </p:txBody>
      </p:sp>
    </p:spTree>
    <p:extLst>
      <p:ext uri="{BB962C8B-B14F-4D97-AF65-F5344CB8AC3E}">
        <p14:creationId xmlns:p14="http://schemas.microsoft.com/office/powerpoint/2010/main" val="1077847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174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BAF064C-CFCC-48DF-B9EA-1EDA638C77A4}" type="slidenum">
              <a:rPr lang="el-GR" altLang="el-GR" sz="1200"/>
              <a:pPr/>
              <a:t>11</a:t>
            </a:fld>
            <a:endParaRPr lang="el-GR" altLang="el-GR" sz="1200"/>
          </a:p>
        </p:txBody>
      </p:sp>
    </p:spTree>
    <p:extLst>
      <p:ext uri="{BB962C8B-B14F-4D97-AF65-F5344CB8AC3E}">
        <p14:creationId xmlns:p14="http://schemas.microsoft.com/office/powerpoint/2010/main" val="252248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379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2EF92AD-B6EE-47C7-92DD-6A0B4349CB74}" type="slidenum">
              <a:rPr lang="el-GR" altLang="el-GR" sz="1200"/>
              <a:pPr/>
              <a:t>12</a:t>
            </a:fld>
            <a:endParaRPr lang="el-GR" altLang="el-GR" sz="1200"/>
          </a:p>
        </p:txBody>
      </p:sp>
    </p:spTree>
    <p:extLst>
      <p:ext uri="{BB962C8B-B14F-4D97-AF65-F5344CB8AC3E}">
        <p14:creationId xmlns:p14="http://schemas.microsoft.com/office/powerpoint/2010/main" val="1757554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584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BDFDCF9-4CE5-4D91-A48F-EA8298B0D0BF}" type="slidenum">
              <a:rPr lang="el-GR" altLang="el-GR" sz="1200"/>
              <a:pPr/>
              <a:t>13</a:t>
            </a:fld>
            <a:endParaRPr lang="el-GR" altLang="el-GR" sz="1200"/>
          </a:p>
        </p:txBody>
      </p:sp>
    </p:spTree>
    <p:extLst>
      <p:ext uri="{BB962C8B-B14F-4D97-AF65-F5344CB8AC3E}">
        <p14:creationId xmlns:p14="http://schemas.microsoft.com/office/powerpoint/2010/main" val="175398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789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3284025D-5B57-470D-8B78-59BE1DA43F86}" type="slidenum">
              <a:rPr lang="el-GR" altLang="el-GR" sz="1200"/>
              <a:pPr/>
              <a:t>14</a:t>
            </a:fld>
            <a:endParaRPr lang="el-GR" altLang="el-GR" sz="1200"/>
          </a:p>
        </p:txBody>
      </p:sp>
    </p:spTree>
    <p:extLst>
      <p:ext uri="{BB962C8B-B14F-4D97-AF65-F5344CB8AC3E}">
        <p14:creationId xmlns:p14="http://schemas.microsoft.com/office/powerpoint/2010/main" val="1946895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3993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99C21D5-1945-4A24-94B0-DF8F2662900E}" type="slidenum">
              <a:rPr lang="el-GR" altLang="el-GR" sz="1200"/>
              <a:pPr/>
              <a:t>15</a:t>
            </a:fld>
            <a:endParaRPr lang="el-GR" altLang="el-GR" sz="1200"/>
          </a:p>
        </p:txBody>
      </p:sp>
    </p:spTree>
    <p:extLst>
      <p:ext uri="{BB962C8B-B14F-4D97-AF65-F5344CB8AC3E}">
        <p14:creationId xmlns:p14="http://schemas.microsoft.com/office/powerpoint/2010/main" val="3299871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301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4BBC09C-77DC-4FB1-B619-AE42D627F839}" type="slidenum">
              <a:rPr lang="el-GR" altLang="el-GR" sz="1200"/>
              <a:pPr/>
              <a:t>17</a:t>
            </a:fld>
            <a:endParaRPr lang="el-GR" altLang="el-GR" sz="1200"/>
          </a:p>
        </p:txBody>
      </p:sp>
    </p:spTree>
    <p:extLst>
      <p:ext uri="{BB962C8B-B14F-4D97-AF65-F5344CB8AC3E}">
        <p14:creationId xmlns:p14="http://schemas.microsoft.com/office/powerpoint/2010/main" val="3317299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505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4C836D7C-E8A8-4BD7-AB5F-D091220A5B28}" type="slidenum">
              <a:rPr lang="el-GR" altLang="el-GR" sz="1200"/>
              <a:pPr/>
              <a:t>18</a:t>
            </a:fld>
            <a:endParaRPr lang="el-GR" altLang="el-GR" sz="1200"/>
          </a:p>
        </p:txBody>
      </p:sp>
    </p:spTree>
    <p:extLst>
      <p:ext uri="{BB962C8B-B14F-4D97-AF65-F5344CB8AC3E}">
        <p14:creationId xmlns:p14="http://schemas.microsoft.com/office/powerpoint/2010/main" val="3648174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710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ED5AE2E-E789-4D5F-864A-9767FCD9A17A}" type="slidenum">
              <a:rPr lang="el-GR" altLang="el-GR" sz="1200"/>
              <a:pPr/>
              <a:t>19</a:t>
            </a:fld>
            <a:endParaRPr lang="el-GR" altLang="el-GR" sz="1200"/>
          </a:p>
        </p:txBody>
      </p:sp>
    </p:spTree>
    <p:extLst>
      <p:ext uri="{BB962C8B-B14F-4D97-AF65-F5344CB8AC3E}">
        <p14:creationId xmlns:p14="http://schemas.microsoft.com/office/powerpoint/2010/main" val="3252220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4915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D787A74-1F5D-460C-BCE8-3BF4880F686A}" type="slidenum">
              <a:rPr lang="el-GR" altLang="el-GR" sz="1200"/>
              <a:pPr/>
              <a:t>20</a:t>
            </a:fld>
            <a:endParaRPr lang="el-GR" altLang="el-GR" sz="1200"/>
          </a:p>
        </p:txBody>
      </p:sp>
    </p:spTree>
    <p:extLst>
      <p:ext uri="{BB962C8B-B14F-4D97-AF65-F5344CB8AC3E}">
        <p14:creationId xmlns:p14="http://schemas.microsoft.com/office/powerpoint/2010/main" val="390562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331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9D127FB-0BA6-4FDD-8788-63FB14F73E78}" type="slidenum">
              <a:rPr lang="el-GR" altLang="el-GR" sz="1200"/>
              <a:pPr/>
              <a:t>2</a:t>
            </a:fld>
            <a:endParaRPr lang="el-GR" altLang="el-GR" sz="1200"/>
          </a:p>
        </p:txBody>
      </p:sp>
    </p:spTree>
    <p:extLst>
      <p:ext uri="{BB962C8B-B14F-4D97-AF65-F5344CB8AC3E}">
        <p14:creationId xmlns:p14="http://schemas.microsoft.com/office/powerpoint/2010/main" val="37048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120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F610D512-27DE-47C0-854A-F1A8A454E953}" type="slidenum">
              <a:rPr lang="el-GR" altLang="el-GR" sz="1200"/>
              <a:pPr/>
              <a:t>21</a:t>
            </a:fld>
            <a:endParaRPr lang="el-GR" altLang="el-GR" sz="1200"/>
          </a:p>
        </p:txBody>
      </p:sp>
    </p:spTree>
    <p:extLst>
      <p:ext uri="{BB962C8B-B14F-4D97-AF65-F5344CB8AC3E}">
        <p14:creationId xmlns:p14="http://schemas.microsoft.com/office/powerpoint/2010/main" val="1982833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325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20C6D4E-94D2-40A0-914C-B34FEBCFACB6}" type="slidenum">
              <a:rPr lang="el-GR" altLang="el-GR" sz="1200"/>
              <a:pPr/>
              <a:t>22</a:t>
            </a:fld>
            <a:endParaRPr lang="el-GR" altLang="el-GR" sz="1200"/>
          </a:p>
        </p:txBody>
      </p:sp>
    </p:spTree>
    <p:extLst>
      <p:ext uri="{BB962C8B-B14F-4D97-AF65-F5344CB8AC3E}">
        <p14:creationId xmlns:p14="http://schemas.microsoft.com/office/powerpoint/2010/main" val="628229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529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669CD33-B8A0-40E8-A41D-66C195679D27}" type="slidenum">
              <a:rPr lang="el-GR" altLang="el-GR" sz="1200"/>
              <a:pPr/>
              <a:t>23</a:t>
            </a:fld>
            <a:endParaRPr lang="el-GR" altLang="el-GR" sz="1200"/>
          </a:p>
        </p:txBody>
      </p:sp>
    </p:spTree>
    <p:extLst>
      <p:ext uri="{BB962C8B-B14F-4D97-AF65-F5344CB8AC3E}">
        <p14:creationId xmlns:p14="http://schemas.microsoft.com/office/powerpoint/2010/main" val="126592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734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D0A5500-5C7C-49AF-BD49-7942637C9FA6}" type="slidenum">
              <a:rPr lang="el-GR" altLang="el-GR" sz="1200"/>
              <a:pPr/>
              <a:t>24</a:t>
            </a:fld>
            <a:endParaRPr lang="el-GR" altLang="el-GR" sz="1200"/>
          </a:p>
        </p:txBody>
      </p:sp>
    </p:spTree>
    <p:extLst>
      <p:ext uri="{BB962C8B-B14F-4D97-AF65-F5344CB8AC3E}">
        <p14:creationId xmlns:p14="http://schemas.microsoft.com/office/powerpoint/2010/main" val="395793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5939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09BF3B0-1CC2-4010-AC16-F3097928E316}" type="slidenum">
              <a:rPr lang="el-GR" altLang="el-GR" sz="1200"/>
              <a:pPr/>
              <a:t>25</a:t>
            </a:fld>
            <a:endParaRPr lang="el-GR" altLang="el-GR" sz="1200"/>
          </a:p>
        </p:txBody>
      </p:sp>
    </p:spTree>
    <p:extLst>
      <p:ext uri="{BB962C8B-B14F-4D97-AF65-F5344CB8AC3E}">
        <p14:creationId xmlns:p14="http://schemas.microsoft.com/office/powerpoint/2010/main" val="1632011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144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DB6E52E-88FF-4256-B44B-11F4105C579B}" type="slidenum">
              <a:rPr lang="el-GR" altLang="el-GR" sz="1200"/>
              <a:pPr/>
              <a:t>26</a:t>
            </a:fld>
            <a:endParaRPr lang="el-GR" altLang="el-GR" sz="1200"/>
          </a:p>
        </p:txBody>
      </p:sp>
    </p:spTree>
    <p:extLst>
      <p:ext uri="{BB962C8B-B14F-4D97-AF65-F5344CB8AC3E}">
        <p14:creationId xmlns:p14="http://schemas.microsoft.com/office/powerpoint/2010/main" val="3529892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349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9496FD07-3A69-41CD-9FDE-E50C2BD98A88}" type="slidenum">
              <a:rPr lang="el-GR" altLang="el-GR" sz="1200"/>
              <a:pPr/>
              <a:t>27</a:t>
            </a:fld>
            <a:endParaRPr lang="el-GR" altLang="el-GR" sz="1200"/>
          </a:p>
        </p:txBody>
      </p:sp>
    </p:spTree>
    <p:extLst>
      <p:ext uri="{BB962C8B-B14F-4D97-AF65-F5344CB8AC3E}">
        <p14:creationId xmlns:p14="http://schemas.microsoft.com/office/powerpoint/2010/main" val="3868938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6553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037B706-E1C8-4436-94E9-B513B8A54E6B}" type="slidenum">
              <a:rPr lang="el-GR" altLang="el-GR" sz="1200"/>
              <a:pPr/>
              <a:t>28</a:t>
            </a:fld>
            <a:endParaRPr lang="el-GR" altLang="el-GR" sz="1200"/>
          </a:p>
        </p:txBody>
      </p:sp>
    </p:spTree>
    <p:extLst>
      <p:ext uri="{BB962C8B-B14F-4D97-AF65-F5344CB8AC3E}">
        <p14:creationId xmlns:p14="http://schemas.microsoft.com/office/powerpoint/2010/main" val="635134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758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E22A09B-2087-42F2-885D-7283A4C7F4E8}" type="slidenum">
              <a:rPr lang="el-GR" altLang="el-GR" sz="1200"/>
              <a:pPr/>
              <a:t>29</a:t>
            </a:fld>
            <a:endParaRPr lang="el-GR" altLang="el-GR" sz="1200"/>
          </a:p>
        </p:txBody>
      </p:sp>
    </p:spTree>
    <p:extLst>
      <p:ext uri="{BB962C8B-B14F-4D97-AF65-F5344CB8AC3E}">
        <p14:creationId xmlns:p14="http://schemas.microsoft.com/office/powerpoint/2010/main" val="1457432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p>
        </p:txBody>
      </p:sp>
      <p:sp>
        <p:nvSpPr>
          <p:cNvPr id="6963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2C6DE68-4D6A-48C3-B31D-D08AF7BA6DD1}" type="slidenum">
              <a:rPr lang="el-GR" altLang="el-GR" sz="1200"/>
              <a:pPr/>
              <a:t>30</a:t>
            </a:fld>
            <a:endParaRPr lang="el-GR" altLang="el-GR" sz="1200"/>
          </a:p>
        </p:txBody>
      </p:sp>
    </p:spTree>
    <p:extLst>
      <p:ext uri="{BB962C8B-B14F-4D97-AF65-F5344CB8AC3E}">
        <p14:creationId xmlns:p14="http://schemas.microsoft.com/office/powerpoint/2010/main" val="64914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536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3068B23-4766-4C3F-87B8-A2F3D5D63B49}" type="slidenum">
              <a:rPr lang="el-GR" altLang="el-GR" sz="1200"/>
              <a:pPr/>
              <a:t>3</a:t>
            </a:fld>
            <a:endParaRPr lang="el-GR" altLang="el-GR" sz="1200"/>
          </a:p>
        </p:txBody>
      </p:sp>
    </p:spTree>
    <p:extLst>
      <p:ext uri="{BB962C8B-B14F-4D97-AF65-F5344CB8AC3E}">
        <p14:creationId xmlns:p14="http://schemas.microsoft.com/office/powerpoint/2010/main" val="410079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0E9BE68-2E48-4F23-A343-BEE85839F9C1}" type="slidenum">
              <a:rPr lang="el-GR" altLang="el-GR" sz="1200"/>
              <a:pPr/>
              <a:t>31</a:t>
            </a:fld>
            <a:endParaRPr lang="el-GR" altLang="el-GR" sz="1200"/>
          </a:p>
        </p:txBody>
      </p:sp>
    </p:spTree>
    <p:extLst>
      <p:ext uri="{BB962C8B-B14F-4D97-AF65-F5344CB8AC3E}">
        <p14:creationId xmlns:p14="http://schemas.microsoft.com/office/powerpoint/2010/main" val="3236284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282ED2-3CA2-482E-88B7-45DE4CE8B1A8}" type="slidenum">
              <a:rPr lang="el-GR" altLang="el-GR"/>
              <a:pPr/>
              <a:t>32</a:t>
            </a:fld>
            <a:endParaRPr lang="el-GR" altLang="el-GR"/>
          </a:p>
        </p:txBody>
      </p:sp>
    </p:spTree>
    <p:extLst>
      <p:ext uri="{BB962C8B-B14F-4D97-AF65-F5344CB8AC3E}">
        <p14:creationId xmlns:p14="http://schemas.microsoft.com/office/powerpoint/2010/main" val="2208544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B8264B4-893D-4241-9322-C7A265AF66D4}" type="slidenum">
              <a:rPr lang="el-GR" altLang="el-GR"/>
              <a:pPr/>
              <a:t>33</a:t>
            </a:fld>
            <a:endParaRPr lang="el-GR" altLang="el-GR"/>
          </a:p>
        </p:txBody>
      </p:sp>
    </p:spTree>
    <p:extLst>
      <p:ext uri="{BB962C8B-B14F-4D97-AF65-F5344CB8AC3E}">
        <p14:creationId xmlns:p14="http://schemas.microsoft.com/office/powerpoint/2010/main" val="3064403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87FB552C-904F-44DF-9819-10319A3E8349}" type="slidenum">
              <a:rPr lang="el-GR" altLang="el-GR" sz="1200"/>
              <a:pPr/>
              <a:t>34</a:t>
            </a:fld>
            <a:endParaRPr lang="el-GR" altLang="el-GR" sz="1200"/>
          </a:p>
        </p:txBody>
      </p:sp>
    </p:spTree>
    <p:extLst>
      <p:ext uri="{BB962C8B-B14F-4D97-AF65-F5344CB8AC3E}">
        <p14:creationId xmlns:p14="http://schemas.microsoft.com/office/powerpoint/2010/main" val="3461108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9B2CA85-1611-400E-B4EC-DFB1F8665164}" type="slidenum">
              <a:rPr lang="el-GR" altLang="el-GR" sz="1200"/>
              <a:pPr/>
              <a:t>35</a:t>
            </a:fld>
            <a:endParaRPr lang="el-GR" altLang="el-GR" sz="1200"/>
          </a:p>
        </p:txBody>
      </p:sp>
    </p:spTree>
    <p:extLst>
      <p:ext uri="{BB962C8B-B14F-4D97-AF65-F5344CB8AC3E}">
        <p14:creationId xmlns:p14="http://schemas.microsoft.com/office/powerpoint/2010/main" val="2143394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dirty="0" smtClean="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A8BB576-9A8C-471A-A9C6-DEBDFF0C4CE7}" type="slidenum">
              <a:rPr lang="el-GR" altLang="el-GR" sz="1200"/>
              <a:pPr/>
              <a:t>36</a:t>
            </a:fld>
            <a:endParaRPr lang="el-GR" altLang="el-GR" sz="1200"/>
          </a:p>
        </p:txBody>
      </p:sp>
    </p:spTree>
    <p:extLst>
      <p:ext uri="{BB962C8B-B14F-4D97-AF65-F5344CB8AC3E}">
        <p14:creationId xmlns:p14="http://schemas.microsoft.com/office/powerpoint/2010/main" val="1923706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F54B5-2FBD-4127-AAA2-D0BE9C9B3262}" type="slidenum">
              <a:rPr lang="el-GR" altLang="el-GR">
                <a:solidFill>
                  <a:srgbClr val="000000"/>
                </a:solidFill>
              </a:rPr>
              <a:pPr/>
              <a:t>37</a:t>
            </a:fld>
            <a:endParaRPr lang="el-GR" altLang="el-GR">
              <a:solidFill>
                <a:srgbClr val="000000"/>
              </a:solidFill>
            </a:endParaRPr>
          </a:p>
        </p:txBody>
      </p:sp>
    </p:spTree>
    <p:extLst>
      <p:ext uri="{BB962C8B-B14F-4D97-AF65-F5344CB8AC3E}">
        <p14:creationId xmlns:p14="http://schemas.microsoft.com/office/powerpoint/2010/main" val="310079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741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144A15D8-3C21-4C78-B706-AFB76FE5E537}" type="slidenum">
              <a:rPr lang="el-GR" altLang="el-GR" sz="1200"/>
              <a:pPr/>
              <a:t>4</a:t>
            </a:fld>
            <a:endParaRPr lang="el-GR" altLang="el-GR" sz="1200"/>
          </a:p>
        </p:txBody>
      </p:sp>
    </p:spTree>
    <p:extLst>
      <p:ext uri="{BB962C8B-B14F-4D97-AF65-F5344CB8AC3E}">
        <p14:creationId xmlns:p14="http://schemas.microsoft.com/office/powerpoint/2010/main" val="180215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19459"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20BB278A-1267-467E-863C-CD3282D2D209}" type="slidenum">
              <a:rPr lang="el-GR" altLang="el-GR" sz="1200"/>
              <a:pPr/>
              <a:t>5</a:t>
            </a:fld>
            <a:endParaRPr lang="el-GR" altLang="el-GR" sz="1200"/>
          </a:p>
        </p:txBody>
      </p:sp>
    </p:spTree>
    <p:extLst>
      <p:ext uri="{BB962C8B-B14F-4D97-AF65-F5344CB8AC3E}">
        <p14:creationId xmlns:p14="http://schemas.microsoft.com/office/powerpoint/2010/main" val="4014569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1507"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49D0D2F-C64D-4C31-851B-525B7BDD7BDE}" type="slidenum">
              <a:rPr lang="el-GR" altLang="el-GR" sz="1200"/>
              <a:pPr/>
              <a:t>6</a:t>
            </a:fld>
            <a:endParaRPr lang="el-GR" altLang="el-GR" sz="1200"/>
          </a:p>
        </p:txBody>
      </p:sp>
    </p:spTree>
    <p:extLst>
      <p:ext uri="{BB962C8B-B14F-4D97-AF65-F5344CB8AC3E}">
        <p14:creationId xmlns:p14="http://schemas.microsoft.com/office/powerpoint/2010/main" val="239391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3555"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A395F42C-A027-4974-8F9F-EF9F4396504C}" type="slidenum">
              <a:rPr lang="el-GR" altLang="el-GR" sz="1200"/>
              <a:pPr/>
              <a:t>7</a:t>
            </a:fld>
            <a:endParaRPr lang="el-GR" altLang="el-GR" sz="1200"/>
          </a:p>
        </p:txBody>
      </p:sp>
    </p:spTree>
    <p:extLst>
      <p:ext uri="{BB962C8B-B14F-4D97-AF65-F5344CB8AC3E}">
        <p14:creationId xmlns:p14="http://schemas.microsoft.com/office/powerpoint/2010/main" val="1585316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5603"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F569A8B-446D-4547-8027-ADB410821BF3}" type="slidenum">
              <a:rPr lang="el-GR" altLang="el-GR" sz="1200"/>
              <a:pPr/>
              <a:t>8</a:t>
            </a:fld>
            <a:endParaRPr lang="el-GR" altLang="el-GR" sz="1200"/>
          </a:p>
        </p:txBody>
      </p:sp>
    </p:spTree>
    <p:extLst>
      <p:ext uri="{BB962C8B-B14F-4D97-AF65-F5344CB8AC3E}">
        <p14:creationId xmlns:p14="http://schemas.microsoft.com/office/powerpoint/2010/main" val="172402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tLang="el-GR" smtClean="0"/>
              <a:t>  </a:t>
            </a:r>
          </a:p>
        </p:txBody>
      </p:sp>
      <p:sp>
        <p:nvSpPr>
          <p:cNvPr id="27651"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7187A152-1E2B-40ED-AB68-C36B17A85677}" type="slidenum">
              <a:rPr lang="el-GR" altLang="el-GR" sz="1200"/>
              <a:pPr/>
              <a:t>9</a:t>
            </a:fld>
            <a:endParaRPr lang="el-GR" altLang="el-GR" sz="1200"/>
          </a:p>
        </p:txBody>
      </p:sp>
    </p:spTree>
    <p:extLst>
      <p:ext uri="{BB962C8B-B14F-4D97-AF65-F5344CB8AC3E}">
        <p14:creationId xmlns:p14="http://schemas.microsoft.com/office/powerpoint/2010/main" val="168231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025561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650F6B68-0C6A-4565-8304-35CFAAB77545}"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GB" sz="1000" b="0" kern="1200" dirty="0" smtClean="0">
                <a:solidFill>
                  <a:srgbClr val="5075BC"/>
                </a:solidFill>
                <a:latin typeface="Calibri" panose="020F0502020204030204" pitchFamily="34" charset="0"/>
                <a:ea typeface="MS PGothic" panose="020B0600070205080204" pitchFamily="34" charset="-128"/>
                <a:cs typeface="+mn-cs"/>
              </a:rPr>
              <a:t>Speech Technology Applications for the Broad Public</a:t>
            </a:r>
            <a:endParaRPr lang="en-US" sz="1000" b="0" kern="1200" dirty="0">
              <a:solidFill>
                <a:srgbClr val="5075BC"/>
              </a:solidFill>
              <a:latin typeface="Calibri" panose="020F0502020204030204" pitchFamily="34" charset="0"/>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10920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2270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98644A08-7C81-40F3-BF3E-327577D163C6}" type="slidenum">
              <a:rPr lang="el-GR" altLang="el-GR" sz="1200">
                <a:solidFill>
                  <a:srgbClr val="5075BC"/>
                </a:solidFill>
              </a:rPr>
              <a:pPr algn="ctr" eaLnBrk="1" hangingPunct="1"/>
              <a:t>‹#›</a:t>
            </a:fld>
            <a:endParaRPr lang="el-GR" altLang="el-GR" sz="120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b="0" kern="1200" dirty="0" smtClean="0">
                <a:solidFill>
                  <a:srgbClr val="5075BC"/>
                </a:solidFill>
                <a:latin typeface="Calibri" panose="020F0502020204030204" pitchFamily="34" charset="0"/>
                <a:ea typeface="MS PGothic" panose="020B0600070205080204" pitchFamily="34" charset="-128"/>
                <a:cs typeface="+mn-cs"/>
              </a:rPr>
              <a:t>Speech Technology Applications for the Broad Public</a:t>
            </a:r>
            <a:endParaRPr lang="en-US" sz="1000" b="0" kern="1200" dirty="0">
              <a:solidFill>
                <a:srgbClr val="5075BC"/>
              </a:solidFill>
              <a:latin typeface="Calibri" panose="020F0502020204030204" pitchFamily="34" charset="0"/>
              <a:ea typeface="ＭＳ Ｐゴシック" pitchFamily="34" charset="-128"/>
              <a:cs typeface="+mn-cs"/>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82728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2842252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8989328B-14AB-4ADB-B604-87754CA88CE8}"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GB" sz="1000" b="0" kern="1200" dirty="0" smtClean="0">
                <a:solidFill>
                  <a:srgbClr val="5075BC"/>
                </a:solidFill>
                <a:latin typeface="Calibri" panose="020F0502020204030204" pitchFamily="34" charset="0"/>
                <a:ea typeface="MS PGothic" panose="020B0600070205080204" pitchFamily="34" charset="-128"/>
                <a:cs typeface="+mn-cs"/>
              </a:rPr>
              <a:t>Speech Technology Applications for the Broad Public</a:t>
            </a:r>
            <a:endParaRPr lang="en-US" sz="1000" b="0" kern="1200" dirty="0">
              <a:solidFill>
                <a:srgbClr val="5075BC"/>
              </a:solidFill>
              <a:latin typeface="Calibri" panose="020F0502020204030204" pitchFamily="34" charset="0"/>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752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5A30C725-BB8C-4771-89BC-8F4B16BAC92A}" type="slidenum">
              <a:rPr lang="el-GR" altLang="el-GR" sz="1200">
                <a:solidFill>
                  <a:srgbClr val="5075BC"/>
                </a:solidFill>
              </a:rPr>
              <a:pPr algn="ctr" eaLnBrk="1" hangingPunct="1"/>
              <a:t>‹#›</a:t>
            </a:fld>
            <a:endParaRPr lang="el-GR" altLang="el-GR" sz="120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GB" sz="1000" b="0" kern="1200" dirty="0" smtClean="0">
                <a:solidFill>
                  <a:srgbClr val="5075BC"/>
                </a:solidFill>
                <a:latin typeface="Calibri" panose="020F0502020204030204" pitchFamily="34" charset="0"/>
                <a:ea typeface="MS PGothic" panose="020B0600070205080204" pitchFamily="34" charset="-128"/>
                <a:cs typeface="+mn-cs"/>
              </a:rPr>
              <a:t>Speech Technology Applications for the Broad Public</a:t>
            </a:r>
            <a:endParaRPr lang="en-US" sz="1000" b="0" kern="1200" dirty="0">
              <a:solidFill>
                <a:srgbClr val="5075BC"/>
              </a:solidFill>
              <a:latin typeface="Calibri" panose="020F0502020204030204" pitchFamily="34" charset="0"/>
              <a:ea typeface="ＭＳ Ｐゴシック" pitchFamily="34" charset="-128"/>
              <a:cs typeface="+mn-cs"/>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78119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40B224C4-4EE3-4708-B08E-9ADDBDD37815}" type="slidenum">
              <a:rPr lang="el-GR" altLang="el-GR" sz="1200">
                <a:solidFill>
                  <a:srgbClr val="5075BC"/>
                </a:solidFill>
              </a:rPr>
              <a:pPr algn="ctr" eaLnBrk="1" hangingPunct="1"/>
              <a:t>‹#›</a:t>
            </a:fld>
            <a:endParaRPr lang="el-GR" altLang="el-GR" sz="120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GB" sz="1000" b="0" kern="1200" dirty="0" smtClean="0">
                <a:solidFill>
                  <a:srgbClr val="5075BC"/>
                </a:solidFill>
                <a:latin typeface="+mj-lt"/>
                <a:ea typeface="MS PGothic" panose="020B0600070205080204" pitchFamily="34" charset="-128"/>
                <a:cs typeface="+mn-cs"/>
              </a:rPr>
              <a:t>Speech Technology Applications for the Broad Public</a:t>
            </a:r>
            <a:endParaRPr lang="en-US" sz="1000" b="0" kern="1200" dirty="0">
              <a:solidFill>
                <a:srgbClr val="5075BC"/>
              </a:solidFill>
              <a:latin typeface="+mj-lt"/>
              <a:ea typeface="ＭＳ Ｐゴシック" pitchFamily="34" charset="-128"/>
              <a:cs typeface="+mn-cs"/>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97475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21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AFC56DBC-8E50-4F29-892D-3BF8A316D3C3}" type="slidenum">
              <a:rPr lang="el-GR" altLang="el-GR" sz="1200">
                <a:solidFill>
                  <a:srgbClr val="5075BC"/>
                </a:solidFill>
              </a:rPr>
              <a:pPr algn="ctr" eaLnBrk="1" hangingPunct="1"/>
              <a:t>‹#›</a:t>
            </a:fld>
            <a:endParaRPr lang="el-GR" altLang="el-GR" sz="120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GB" sz="1000" b="0" kern="1200" dirty="0" smtClean="0">
                <a:solidFill>
                  <a:srgbClr val="5075BC"/>
                </a:solidFill>
                <a:latin typeface="Calibri" panose="020F0502020204030204" pitchFamily="34" charset="0"/>
                <a:ea typeface="MS PGothic" panose="020B0600070205080204" pitchFamily="34" charset="-128"/>
                <a:cs typeface="+mn-cs"/>
              </a:rPr>
              <a:t>Speech Technology Applications for the Broad Public</a:t>
            </a:r>
            <a:endParaRPr lang="en-US" sz="1000" b="0" kern="1200" dirty="0">
              <a:solidFill>
                <a:srgbClr val="5075BC"/>
              </a:solidFill>
              <a:latin typeface="Calibri" panose="020F0502020204030204" pitchFamily="34" charset="0"/>
              <a:ea typeface="ＭＳ Ｐゴシック" pitchFamily="34" charset="-128"/>
              <a:cs typeface="+mn-cs"/>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19659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fld id="{14A405BB-B64F-47B2-92D7-4F7C9BE41BCB}" type="slidenum">
              <a:rPr lang="el-GR" altLang="el-GR" sz="1200">
                <a:solidFill>
                  <a:srgbClr val="5075BC"/>
                </a:solidFill>
              </a:rPr>
              <a:pPr algn="ctr" eaLnBrk="1" hangingPunct="1"/>
              <a:t>‹#›</a:t>
            </a:fld>
            <a:endParaRPr lang="el-GR" altLang="el-GR" sz="120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fontAlgn="auto" hangingPunct="1">
              <a:spcBef>
                <a:spcPts val="0"/>
              </a:spcBef>
              <a:spcAft>
                <a:spcPts val="0"/>
              </a:spcAft>
              <a:defRPr/>
            </a:pPr>
            <a:r>
              <a:rPr lang="en-GB" sz="1000" b="0" kern="1200" dirty="0" smtClean="0">
                <a:solidFill>
                  <a:srgbClr val="5075BC"/>
                </a:solidFill>
                <a:latin typeface="Calibri" panose="020F0502020204030204" pitchFamily="34" charset="0"/>
                <a:ea typeface="MS PGothic" panose="020B0600070205080204" pitchFamily="34" charset="-128"/>
                <a:cs typeface="+mn-cs"/>
              </a:rPr>
              <a:t>Speech Technology Applications for the Broad Public</a:t>
            </a:r>
            <a:endParaRPr lang="en-US" sz="1000" b="0" kern="1200" dirty="0">
              <a:solidFill>
                <a:srgbClr val="5075BC"/>
              </a:solidFill>
              <a:latin typeface="Calibri" panose="020F0502020204030204" pitchFamily="34" charset="0"/>
              <a:ea typeface="ＭＳ Ｐゴシック" pitchFamily="34" charset="-128"/>
              <a:cs typeface="+mn-cs"/>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52619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41" r:id="rId1"/>
    <p:sldLayoutId id="2147483745" r:id="rId2"/>
    <p:sldLayoutId id="2147483742" r:id="rId3"/>
    <p:sldLayoutId id="2147483746" r:id="rId4"/>
    <p:sldLayoutId id="2147483747" r:id="rId5"/>
    <p:sldLayoutId id="2147483748" r:id="rId6"/>
    <p:sldLayoutId id="2147483743" r:id="rId7"/>
    <p:sldLayoutId id="2147483749" r:id="rId8"/>
    <p:sldLayoutId id="2147483750" r:id="rId9"/>
    <p:sldLayoutId id="2147483751" r:id="rId10"/>
    <p:sldLayoutId id="214748374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accent1"/>
          </a:solidFill>
          <a:latin typeface="Calibri" charset="0"/>
          <a:ea typeface="ＭＳ Ｐゴシック" charset="0"/>
        </a:defRPr>
      </a:lvl6pPr>
      <a:lvl7pPr marL="914400" algn="ctr" rtl="0" fontAlgn="base">
        <a:spcBef>
          <a:spcPct val="0"/>
        </a:spcBef>
        <a:spcAft>
          <a:spcPct val="0"/>
        </a:spcAft>
        <a:defRPr sz="4400">
          <a:solidFill>
            <a:schemeClr val="accent1"/>
          </a:solidFill>
          <a:latin typeface="Calibri" charset="0"/>
          <a:ea typeface="ＭＳ Ｐゴシック" charset="0"/>
        </a:defRPr>
      </a:lvl7pPr>
      <a:lvl8pPr marL="1371600" algn="ctr" rtl="0" fontAlgn="base">
        <a:spcBef>
          <a:spcPct val="0"/>
        </a:spcBef>
        <a:spcAft>
          <a:spcPct val="0"/>
        </a:spcAft>
        <a:defRPr sz="4400">
          <a:solidFill>
            <a:schemeClr val="accent1"/>
          </a:solidFill>
          <a:latin typeface="Calibri" charset="0"/>
          <a:ea typeface="ＭＳ Ｐゴシック" charset="0"/>
        </a:defRPr>
      </a:lvl8pPr>
      <a:lvl9pPr marL="1828800" algn="ctr" rtl="0" fontAlgn="base">
        <a:spcBef>
          <a:spcPct val="0"/>
        </a:spcBef>
        <a:spcAft>
          <a:spcPct val="0"/>
        </a:spcAft>
        <a:defRPr sz="4400">
          <a:solidFill>
            <a:schemeClr val="accent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olias.g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polias.g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eclass.uoa.gr/courses/GS158/"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Τίτλος 1"/>
          <p:cNvSpPr>
            <a:spLocks noGrp="1"/>
          </p:cNvSpPr>
          <p:nvPr>
            <p:ph type="ctrTitle"/>
          </p:nvPr>
        </p:nvSpPr>
        <p:spPr>
          <a:xfrm>
            <a:off x="685800" y="2006600"/>
            <a:ext cx="7772400" cy="1470025"/>
          </a:xfrm>
        </p:spPr>
        <p:txBody>
          <a:bodyPr/>
          <a:lstStyle/>
          <a:p>
            <a:pPr eaLnBrk="1" hangingPunct="1"/>
            <a:r>
              <a:rPr lang="en-US" altLang="el-GR" sz="4000" b="1" smtClean="0"/>
              <a:t>Computerlinguistik</a:t>
            </a:r>
            <a:endParaRPr lang="el-GR" altLang="el-GR" sz="4000" smtClean="0">
              <a:solidFill>
                <a:srgbClr val="5075BC"/>
              </a:solidFill>
            </a:endParaRPr>
          </a:p>
        </p:txBody>
      </p:sp>
      <p:sp>
        <p:nvSpPr>
          <p:cNvPr id="10243" name="Υπότιτλος 2"/>
          <p:cNvSpPr>
            <a:spLocks noGrp="1"/>
          </p:cNvSpPr>
          <p:nvPr>
            <p:ph type="subTitle" idx="1"/>
          </p:nvPr>
        </p:nvSpPr>
        <p:spPr>
          <a:xfrm>
            <a:off x="684213" y="3384550"/>
            <a:ext cx="7775575" cy="1752600"/>
          </a:xfrm>
        </p:spPr>
        <p:txBody>
          <a:bodyPr/>
          <a:lstStyle/>
          <a:p>
            <a:pPr eaLnBrk="1" hangingPunct="1"/>
            <a:r>
              <a:rPr lang="en-US" altLang="el-GR" sz="2800" dirty="0" err="1" smtClean="0">
                <a:solidFill>
                  <a:srgbClr val="5075BC"/>
                </a:solidFill>
              </a:rPr>
              <a:t>Lehreinheit</a:t>
            </a:r>
            <a:r>
              <a:rPr lang="el-GR" altLang="el-GR" sz="2800" dirty="0" smtClean="0">
                <a:solidFill>
                  <a:srgbClr val="5075BC"/>
                </a:solidFill>
              </a:rPr>
              <a:t> </a:t>
            </a:r>
            <a:r>
              <a:rPr lang="en-US" altLang="el-GR" sz="2800" dirty="0" smtClean="0">
                <a:solidFill>
                  <a:srgbClr val="5075BC"/>
                </a:solidFill>
              </a:rPr>
              <a:t>8b</a:t>
            </a:r>
            <a:r>
              <a:rPr lang="el-GR" altLang="el-GR" sz="2800" dirty="0" smtClean="0">
                <a:solidFill>
                  <a:srgbClr val="5075BC"/>
                </a:solidFill>
              </a:rPr>
              <a:t>:</a:t>
            </a:r>
            <a:r>
              <a:rPr lang="en-US" altLang="el-GR" sz="2800" dirty="0" smtClean="0">
                <a:solidFill>
                  <a:srgbClr val="5075BC"/>
                </a:solidFill>
              </a:rPr>
              <a:t> </a:t>
            </a:r>
            <a:r>
              <a:rPr lang="en-GB" altLang="el-GR" sz="2800" dirty="0" smtClean="0"/>
              <a:t>Speech Technology Applications for the Broad Public</a:t>
            </a:r>
          </a:p>
          <a:p>
            <a:pPr eaLnBrk="1" hangingPunct="1"/>
            <a:endParaRPr lang="el-GR" altLang="el-GR" sz="2800" dirty="0" smtClean="0"/>
          </a:p>
          <a:p>
            <a:pPr eaLnBrk="1" hangingPunct="1"/>
            <a:r>
              <a:rPr lang="en-US" altLang="el-GR" sz="2800" dirty="0" smtClean="0"/>
              <a:t>Dr.</a:t>
            </a:r>
            <a:r>
              <a:rPr lang="el-GR" altLang="el-GR" sz="2800" dirty="0" smtClean="0"/>
              <a:t> </a:t>
            </a:r>
            <a:r>
              <a:rPr lang="en-US" altLang="el-GR" sz="2800" dirty="0" smtClean="0"/>
              <a:t>Christina </a:t>
            </a:r>
            <a:r>
              <a:rPr lang="en-US" altLang="el-GR" sz="2800" dirty="0" err="1" smtClean="0"/>
              <a:t>Alexandris</a:t>
            </a:r>
            <a:r>
              <a:rPr lang="en-US" altLang="el-GR" sz="2800" dirty="0" smtClean="0"/>
              <a:t> </a:t>
            </a:r>
            <a:endParaRPr lang="el-GR" altLang="el-GR" sz="2800" dirty="0" smtClean="0"/>
          </a:p>
          <a:p>
            <a:pPr eaLnBrk="1" hangingPunct="1"/>
            <a:r>
              <a:rPr lang="en-US" altLang="el-GR" sz="2800" dirty="0" err="1" smtClean="0"/>
              <a:t>Nationale</a:t>
            </a:r>
            <a:r>
              <a:rPr lang="en-US" altLang="el-GR" sz="2800" dirty="0" smtClean="0"/>
              <a:t> </a:t>
            </a:r>
            <a:r>
              <a:rPr lang="en-US" altLang="el-GR" sz="2800" dirty="0" err="1" smtClean="0"/>
              <a:t>Universität</a:t>
            </a:r>
            <a:r>
              <a:rPr lang="en-US" altLang="el-GR" sz="2800" dirty="0" smtClean="0"/>
              <a:t> </a:t>
            </a:r>
            <a:r>
              <a:rPr lang="en-US" altLang="el-GR" sz="2800" dirty="0" err="1" smtClean="0"/>
              <a:t>Athen</a:t>
            </a:r>
            <a:endParaRPr lang="en-US" altLang="el-GR" sz="2800" dirty="0" smtClean="0"/>
          </a:p>
          <a:p>
            <a:pPr eaLnBrk="1" hangingPunct="1"/>
            <a:r>
              <a:rPr lang="en-US" altLang="el-GR" sz="2800" dirty="0" smtClean="0"/>
              <a:t>Deutsche </a:t>
            </a:r>
            <a:r>
              <a:rPr lang="en-US" altLang="el-GR" sz="2800" dirty="0" err="1" smtClean="0"/>
              <a:t>Sprache</a:t>
            </a:r>
            <a:r>
              <a:rPr lang="en-US" altLang="el-GR" sz="2800" dirty="0" smtClean="0"/>
              <a:t> und </a:t>
            </a:r>
            <a:r>
              <a:rPr lang="en-US" altLang="el-GR" sz="2800" dirty="0" err="1" smtClean="0"/>
              <a:t>Literatur</a:t>
            </a:r>
            <a:endParaRPr lang="el-GR" altLang="el-GR" sz="2800" dirty="0" smtClean="0"/>
          </a:p>
          <a:p>
            <a:pPr eaLnBrk="1" hangingPunct="1"/>
            <a:endParaRPr lang="el-GR" alt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n-GB" b="1" dirty="0">
                <a:ea typeface="+mj-ea"/>
                <a:cs typeface="+mj-cs"/>
              </a:rPr>
              <a:t>2. Organisation of Keyword Categories</a:t>
            </a:r>
            <a:endParaRPr lang="el-GR" b="1" dirty="0">
              <a:ea typeface="+mj-ea"/>
              <a:cs typeface="+mj-cs"/>
            </a:endParaRPr>
          </a:p>
        </p:txBody>
      </p:sp>
      <p:sp>
        <p:nvSpPr>
          <p:cNvPr id="28674" name="Θέση περιεχομένου 2"/>
          <p:cNvSpPr>
            <a:spLocks noGrp="1"/>
          </p:cNvSpPr>
          <p:nvPr>
            <p:ph idx="1"/>
          </p:nvPr>
        </p:nvSpPr>
        <p:spPr>
          <a:xfrm>
            <a:off x="468313" y="1484313"/>
            <a:ext cx="8229600" cy="4525962"/>
          </a:xfrm>
        </p:spPr>
        <p:txBody>
          <a:bodyPr/>
          <a:lstStyle/>
          <a:p>
            <a:pPr marL="0" indent="0" eaLnBrk="1" hangingPunct="1">
              <a:buFont typeface="Arial" panose="020B0604020202020204" pitchFamily="34" charset="0"/>
              <a:buNone/>
            </a:pPr>
            <a:r>
              <a:rPr lang="en-GB" altLang="el-GR" sz="2800" smtClean="0"/>
              <a:t>Elements recognized by the system may divided into three main categories: </a:t>
            </a:r>
          </a:p>
          <a:p>
            <a:pPr lvl="1" eaLnBrk="1" hangingPunct="1"/>
            <a:r>
              <a:rPr lang="en-GB" altLang="el-GR" smtClean="0"/>
              <a:t>Elements consisting keywords that are mapped in respect to closed and relatively small lists. </a:t>
            </a:r>
          </a:p>
          <a:p>
            <a:pPr lvl="1" eaLnBrk="1" hangingPunct="1"/>
            <a:r>
              <a:rPr lang="en-GB" altLang="el-GR" smtClean="0"/>
              <a:t>Elements that are mapped in respect to open databases, such as names, (addresses and locations may be added) </a:t>
            </a:r>
          </a:p>
          <a:p>
            <a:pPr lvl="1" eaLnBrk="1" hangingPunct="1"/>
            <a:r>
              <a:rPr lang="en-GB" altLang="el-GR" smtClean="0"/>
              <a:t>Elements consisting numbers that may include information such as quantity, address or date.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1938"/>
            <a:ext cx="9144000" cy="1143000"/>
          </a:xfrm>
        </p:spPr>
        <p:txBody>
          <a:bodyPr rtlCol="0">
            <a:normAutofit fontScale="90000"/>
          </a:bodyPr>
          <a:lstStyle/>
          <a:p>
            <a:pPr eaLnBrk="1" fontAlgn="auto" hangingPunct="1">
              <a:spcAft>
                <a:spcPts val="0"/>
              </a:spcAft>
              <a:defRPr/>
            </a:pPr>
            <a:r>
              <a:rPr lang="en-GB" b="1" dirty="0">
                <a:ea typeface="+mj-ea"/>
                <a:cs typeface="+mj-cs"/>
              </a:rPr>
              <a:t>The effort must be made for the utterances produced by the system </a:t>
            </a:r>
            <a:r>
              <a:rPr lang="en-GB" b="1" dirty="0" smtClean="0">
                <a:ea typeface="+mj-ea"/>
                <a:cs typeface="+mj-cs"/>
              </a:rPr>
              <a:t>to be</a:t>
            </a:r>
            <a:endParaRPr lang="el-GR" b="1" dirty="0">
              <a:ea typeface="+mj-ea"/>
              <a:cs typeface="+mj-cs"/>
            </a:endParaRPr>
          </a:p>
        </p:txBody>
      </p:sp>
      <p:sp>
        <p:nvSpPr>
          <p:cNvPr id="30722" name="Θέση περιεχομένου 2"/>
          <p:cNvSpPr>
            <a:spLocks noGrp="1"/>
          </p:cNvSpPr>
          <p:nvPr>
            <p:ph idx="1"/>
          </p:nvPr>
        </p:nvSpPr>
        <p:spPr>
          <a:xfrm>
            <a:off x="395288" y="1484313"/>
            <a:ext cx="8229600" cy="3960812"/>
          </a:xfrm>
        </p:spPr>
        <p:txBody>
          <a:bodyPr/>
          <a:lstStyle/>
          <a:p>
            <a:pPr eaLnBrk="1" hangingPunct="1"/>
            <a:r>
              <a:rPr lang="en-GB" altLang="el-GR" sz="2800" smtClean="0"/>
              <a:t>(1) clear and unambiguous towards the user</a:t>
            </a:r>
          </a:p>
          <a:p>
            <a:pPr eaLnBrk="1" hangingPunct="1"/>
            <a:r>
              <a:rPr lang="en-GB" altLang="el-GR" sz="2800" smtClean="0"/>
              <a:t>but at the same time to be (2) friendly and natural-sounding </a:t>
            </a:r>
          </a:p>
          <a:p>
            <a:pPr eaLnBrk="1" hangingPunct="1"/>
            <a:r>
              <a:rPr lang="en-GB" altLang="el-GR" sz="2800" smtClean="0"/>
              <a:t>and, in addition, to contain expressions that, from a semantic aspect, (3) constrain the range of the user</a:t>
            </a:r>
            <a:r>
              <a:rPr lang="en-GB" altLang="en-US" sz="2800" smtClean="0"/>
              <a:t>’</a:t>
            </a:r>
            <a:r>
              <a:rPr lang="en-GB" altLang="el-GR" sz="2800" smtClean="0"/>
              <a:t>s possible responses to a minimum, </a:t>
            </a:r>
          </a:p>
          <a:p>
            <a:pPr lvl="1" eaLnBrk="1" hangingPunct="1"/>
            <a:r>
              <a:rPr lang="en-GB" altLang="el-GR" smtClean="0"/>
              <a:t>thus restricting as far as possible the probability of ambiguities and misinterpretations regarding user input. </a:t>
            </a:r>
            <a:endParaRPr lang="el-GR" altLang="el-G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eaLnBrk="1" hangingPunct="1"/>
            <a:r>
              <a:rPr lang="en-US" altLang="el-GR" sz="3600" b="1" smtClean="0"/>
              <a:t>CitizenShield Dialog System – Overview (Nottas et al., 2007)</a:t>
            </a:r>
            <a:endParaRPr lang="el-GR" altLang="el-GR" sz="3600" b="1" smtClean="0"/>
          </a:p>
        </p:txBody>
      </p:sp>
      <p:graphicFrame>
        <p:nvGraphicFramePr>
          <p:cNvPr id="32770" name="Object 4" descr="A diagram "/>
          <p:cNvGraphicFramePr>
            <a:graphicFrameLocks noChangeAspect="1"/>
          </p:cNvGraphicFramePr>
          <p:nvPr/>
        </p:nvGraphicFramePr>
        <p:xfrm>
          <a:off x="1403350" y="1557338"/>
          <a:ext cx="6392863" cy="4508500"/>
        </p:xfrm>
        <a:graphic>
          <a:graphicData uri="http://schemas.openxmlformats.org/presentationml/2006/ole">
            <mc:AlternateContent xmlns:mc="http://schemas.openxmlformats.org/markup-compatibility/2006">
              <mc:Choice xmlns:v="urn:schemas-microsoft-com:vml" Requires="v">
                <p:oleObj spid="_x0000_s32772" name="Picture" r:id="rId4" imgW="7255764" imgH="4780788" progId="Word.Picture.8">
                  <p:embed/>
                </p:oleObj>
              </mc:Choice>
              <mc:Fallback>
                <p:oleObj name="Picture" r:id="rId4" imgW="7255764" imgH="4780788" progId="Word.Picture.8">
                  <p:embed/>
                  <p:pic>
                    <p:nvPicPr>
                      <p:cNvPr id="0" name="Object 4" descr="A diagram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1557338"/>
                        <a:ext cx="6392863"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 name="TextBox 4"/>
          <p:cNvSpPr txBox="1"/>
          <p:nvPr/>
        </p:nvSpPr>
        <p:spPr>
          <a:xfrm>
            <a:off x="1187450" y="6165850"/>
            <a:ext cx="6624638" cy="287338"/>
          </a:xfrm>
          <a:prstGeom prst="rect">
            <a:avLst/>
          </a:prstGeom>
        </p:spPr>
        <p:txBody>
          <a:bodyPr wrap="none" anchor="ctr">
            <a:normAutofit fontScale="85000" lnSpcReduction="20000"/>
          </a:bodyPr>
          <a:lstStyle/>
          <a:p>
            <a:pPr algn="ctr" eaLnBrk="1" fontAlgn="auto" hangingPunct="1">
              <a:spcBef>
                <a:spcPts val="0"/>
              </a:spcBef>
              <a:spcAft>
                <a:spcPts val="0"/>
              </a:spcAft>
              <a:defRPr/>
            </a:pPr>
            <a:r>
              <a:rPr lang="en-US" dirty="0">
                <a:latin typeface="+mn-lt"/>
                <a:ea typeface="+mn-ea"/>
              </a:rPr>
              <a:t>[1]</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468313" y="0"/>
            <a:ext cx="8229600" cy="1143000"/>
          </a:xfrm>
        </p:spPr>
        <p:txBody>
          <a:bodyPr/>
          <a:lstStyle/>
          <a:p>
            <a:pPr eaLnBrk="1" hangingPunct="1"/>
            <a:r>
              <a:rPr lang="en-US" altLang="el-GR" sz="4000" b="1" smtClean="0"/>
              <a:t>Prosodic Modeling</a:t>
            </a:r>
            <a:endParaRPr lang="el-GR" altLang="el-GR" sz="4000" b="1" smtClean="0"/>
          </a:p>
        </p:txBody>
      </p:sp>
      <p:sp>
        <p:nvSpPr>
          <p:cNvPr id="34819" name="Θέση περιεχομένου 2"/>
          <p:cNvSpPr>
            <a:spLocks noGrp="1"/>
          </p:cNvSpPr>
          <p:nvPr>
            <p:ph idx="1"/>
          </p:nvPr>
        </p:nvSpPr>
        <p:spPr>
          <a:xfrm>
            <a:off x="463550" y="1484313"/>
            <a:ext cx="8229600" cy="4598987"/>
          </a:xfrm>
        </p:spPr>
        <p:txBody>
          <a:bodyPr/>
          <a:lstStyle/>
          <a:p>
            <a:pPr marL="0" indent="0" eaLnBrk="1" hangingPunct="1">
              <a:buFont typeface="Arial" panose="020B0604020202020204" pitchFamily="34" charset="0"/>
              <a:buNone/>
            </a:pPr>
            <a:r>
              <a:rPr lang="en-GB" altLang="el-GR" sz="2300" smtClean="0"/>
              <a:t>The acceptable</a:t>
            </a:r>
            <a:r>
              <a:rPr lang="en-GB" altLang="el-GR" sz="2300" b="1" smtClean="0"/>
              <a:t> </a:t>
            </a:r>
            <a:r>
              <a:rPr lang="en-GB" altLang="el-GR" sz="2300" smtClean="0"/>
              <a:t>prosody to the target user-groups, constituting the general public in the System is modelled with the use of emphasis as prosodic marker, placed on the appropriate elements of the utterance for achieving </a:t>
            </a:r>
          </a:p>
          <a:p>
            <a:pPr marL="0" indent="0" eaLnBrk="1" hangingPunct="1">
              <a:buFont typeface="Arial" panose="020B0604020202020204" pitchFamily="34" charset="0"/>
              <a:buNone/>
            </a:pPr>
            <a:r>
              <a:rPr lang="en-GB" altLang="el-GR" sz="2300" smtClean="0"/>
              <a:t>(A) user-friendliness </a:t>
            </a:r>
            <a:r>
              <a:rPr lang="en-US" altLang="el-GR" sz="2300" smtClean="0"/>
              <a:t>in man-machine communication in the sense of </a:t>
            </a:r>
            <a:r>
              <a:rPr lang="en-US" altLang="en-US" sz="2300" smtClean="0"/>
              <a:t>“</a:t>
            </a:r>
            <a:r>
              <a:rPr lang="en-US" altLang="el-GR" sz="2300" smtClean="0"/>
              <a:t>accuracy</a:t>
            </a:r>
            <a:r>
              <a:rPr lang="en-US" altLang="en-US" sz="2300" smtClean="0"/>
              <a:t>”</a:t>
            </a:r>
            <a:r>
              <a:rPr lang="en-GB" altLang="ja-JP" sz="2300" smtClean="0"/>
              <a:t> and </a:t>
            </a:r>
            <a:r>
              <a:rPr lang="en-GB" altLang="en-US" sz="2300" smtClean="0"/>
              <a:t>“</a:t>
            </a:r>
            <a:r>
              <a:rPr lang="en-GB" altLang="ja-JP" sz="2300" smtClean="0"/>
              <a:t>directness</a:t>
            </a:r>
            <a:r>
              <a:rPr lang="en-GB" altLang="en-US" sz="2300" smtClean="0"/>
              <a:t>”</a:t>
            </a:r>
            <a:r>
              <a:rPr lang="en-US" altLang="ja-JP" sz="2300" smtClean="0"/>
              <a:t> (Hausser 2006) </a:t>
            </a:r>
            <a:r>
              <a:rPr lang="en-GB" altLang="ja-JP" sz="2300" smtClean="0"/>
              <a:t>as well as </a:t>
            </a:r>
          </a:p>
          <a:p>
            <a:pPr marL="0" indent="0" eaLnBrk="1" hangingPunct="1">
              <a:buFont typeface="Arial" panose="020B0604020202020204" pitchFamily="34" charset="0"/>
              <a:buNone/>
            </a:pPr>
            <a:r>
              <a:rPr lang="en-GB" altLang="el-GR" sz="2300" smtClean="0"/>
              <a:t>(</a:t>
            </a:r>
            <a:r>
              <a:rPr lang="en-US" altLang="el-GR" sz="2300" smtClean="0"/>
              <a:t>B) </a:t>
            </a:r>
            <a:r>
              <a:rPr lang="en-GB" altLang="el-GR" sz="2300" smtClean="0"/>
              <a:t>a sense of control to the user </a:t>
            </a:r>
            <a:r>
              <a:rPr lang="en-US" altLang="el-GR" sz="2300" smtClean="0"/>
              <a:t>for the </a:t>
            </a:r>
            <a:r>
              <a:rPr lang="en-GB" altLang="el-GR" sz="2300" smtClean="0"/>
              <a:t>CSh System </a:t>
            </a:r>
            <a:r>
              <a:rPr lang="en-US" altLang="el-GR" sz="2300" smtClean="0"/>
              <a:t>(Alexandris 2007, Nottas et al. 2007)</a:t>
            </a:r>
            <a:r>
              <a:rPr lang="en-GB" altLang="el-GR" sz="2300" smtClean="0"/>
              <a:t> and </a:t>
            </a:r>
          </a:p>
          <a:p>
            <a:pPr marL="0" indent="0" eaLnBrk="1" hangingPunct="1">
              <a:buFont typeface="Arial" panose="020B0604020202020204" pitchFamily="34" charset="0"/>
              <a:buNone/>
            </a:pPr>
            <a:r>
              <a:rPr lang="en-GB" altLang="el-GR" sz="2300" smtClean="0"/>
              <a:t>(C) </a:t>
            </a:r>
            <a:r>
              <a:rPr lang="en-US" altLang="el-GR" sz="2300" smtClean="0"/>
              <a:t>familiarity</a:t>
            </a:r>
            <a:r>
              <a:rPr lang="en-GB" altLang="el-GR" sz="2300" smtClean="0"/>
              <a:t> </a:t>
            </a:r>
            <a:r>
              <a:rPr lang="en-US" altLang="el-GR" sz="2300" smtClean="0"/>
              <a:t>as an additional feature, according to the</a:t>
            </a:r>
            <a:r>
              <a:rPr lang="en-GB" altLang="el-GR" sz="2300" smtClean="0"/>
              <a:t> Project</a:t>
            </a:r>
            <a:r>
              <a:rPr lang="en-GB" altLang="en-US" sz="2300" smtClean="0"/>
              <a:t>’</a:t>
            </a:r>
            <a:r>
              <a:rPr lang="en-GB" altLang="el-GR" sz="2300" smtClean="0"/>
              <a:t>s User Requirements</a:t>
            </a:r>
            <a:r>
              <a:rPr lang="en-US" altLang="el-GR" sz="230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Τίτλος 1"/>
          <p:cNvSpPr>
            <a:spLocks noGrp="1"/>
          </p:cNvSpPr>
          <p:nvPr>
            <p:ph type="title"/>
          </p:nvPr>
        </p:nvSpPr>
        <p:spPr>
          <a:xfrm>
            <a:off x="468313" y="0"/>
            <a:ext cx="8229600" cy="1143000"/>
          </a:xfrm>
        </p:spPr>
        <p:txBody>
          <a:bodyPr/>
          <a:lstStyle/>
          <a:p>
            <a:pPr eaLnBrk="1" hangingPunct="1"/>
            <a:r>
              <a:rPr lang="en-US" altLang="el-GR" sz="4000" b="1" smtClean="0"/>
              <a:t>Evaluation</a:t>
            </a:r>
            <a:endParaRPr lang="el-GR" altLang="el-GR" sz="4000" b="1" smtClean="0"/>
          </a:p>
        </p:txBody>
      </p:sp>
      <p:sp>
        <p:nvSpPr>
          <p:cNvPr id="36866" name="Θέση περιεχομένου 2"/>
          <p:cNvSpPr>
            <a:spLocks noGrp="1"/>
          </p:cNvSpPr>
          <p:nvPr>
            <p:ph idx="1"/>
          </p:nvPr>
        </p:nvSpPr>
        <p:spPr>
          <a:xfrm>
            <a:off x="463550" y="1557338"/>
            <a:ext cx="8229600" cy="4824412"/>
          </a:xfrm>
        </p:spPr>
        <p:txBody>
          <a:bodyPr/>
          <a:lstStyle/>
          <a:p>
            <a:pPr marL="0" indent="0" eaLnBrk="1" hangingPunct="1">
              <a:lnSpc>
                <a:spcPct val="80000"/>
              </a:lnSpc>
              <a:buFont typeface="Arial" panose="020B0604020202020204" pitchFamily="34" charset="0"/>
              <a:buNone/>
            </a:pPr>
            <a:r>
              <a:rPr lang="en-US" altLang="el-GR" sz="2400" smtClean="0"/>
              <a:t>T</a:t>
            </a:r>
            <a:r>
              <a:rPr lang="en-GB" altLang="el-GR" sz="2400" smtClean="0"/>
              <a:t>he evaluation of the Project was primarily based on </a:t>
            </a:r>
            <a:r>
              <a:rPr lang="en-US" altLang="el-GR" sz="2400" smtClean="0"/>
              <a:t>Interaction Aspects used for testing the performance of the </a:t>
            </a:r>
            <a:r>
              <a:rPr lang="en-GB" altLang="el-GR" sz="2400" smtClean="0"/>
              <a:t>System, namely </a:t>
            </a:r>
          </a:p>
          <a:p>
            <a:pPr marL="0" indent="0" eaLnBrk="1" hangingPunct="1">
              <a:lnSpc>
                <a:spcPct val="80000"/>
              </a:lnSpc>
              <a:buFont typeface="Arial" panose="020B0604020202020204" pitchFamily="34" charset="0"/>
              <a:buNone/>
            </a:pPr>
            <a:r>
              <a:rPr lang="en-US" altLang="el-GR" sz="2400" smtClean="0"/>
              <a:t>(1) the Utterance, </a:t>
            </a:r>
          </a:p>
          <a:p>
            <a:pPr marL="0" indent="0" eaLnBrk="1" hangingPunct="1">
              <a:lnSpc>
                <a:spcPct val="80000"/>
              </a:lnSpc>
              <a:buFont typeface="Arial" panose="020B0604020202020204" pitchFamily="34" charset="0"/>
              <a:buNone/>
            </a:pPr>
            <a:r>
              <a:rPr lang="en-US" altLang="el-GR" sz="2400" smtClean="0"/>
              <a:t>(2) Functional </a:t>
            </a:r>
          </a:p>
          <a:p>
            <a:pPr marL="0" indent="0" eaLnBrk="1" hangingPunct="1">
              <a:lnSpc>
                <a:spcPct val="80000"/>
              </a:lnSpc>
              <a:buFont typeface="Arial" panose="020B0604020202020204" pitchFamily="34" charset="0"/>
              <a:buNone/>
            </a:pPr>
            <a:r>
              <a:rPr lang="en-US" altLang="el-GR" sz="2400" smtClean="0"/>
              <a:t>and (3) Satisfaction Levels (Moeller 2005) </a:t>
            </a:r>
          </a:p>
          <a:p>
            <a:pPr marL="0" indent="0" eaLnBrk="1" hangingPunct="1">
              <a:lnSpc>
                <a:spcPct val="80000"/>
              </a:lnSpc>
              <a:buFont typeface="Arial" panose="020B0604020202020204" pitchFamily="34" charset="0"/>
              <a:buNone/>
            </a:pPr>
            <a:r>
              <a:rPr lang="en-US" altLang="el-GR" sz="2400" smtClean="0"/>
              <a:t>and also </a:t>
            </a:r>
            <a:r>
              <a:rPr lang="en-GB" altLang="el-GR" sz="2400" smtClean="0"/>
              <a:t>due both to the complexity of the System  </a:t>
            </a:r>
          </a:p>
          <a:p>
            <a:pPr marL="896938" lvl="1" indent="-439738" eaLnBrk="1" hangingPunct="1">
              <a:lnSpc>
                <a:spcPct val="80000"/>
              </a:lnSpc>
              <a:buFont typeface="Arial" panose="020B0604020202020204" pitchFamily="34" charset="0"/>
              <a:buNone/>
            </a:pPr>
            <a:r>
              <a:rPr lang="en-GB" altLang="el-GR" sz="2400" smtClean="0"/>
              <a:t>(a) user-group, a remarkable subset of which constitutes senior citizens, according to the Project User Requirements (Work-Package 1) and the </a:t>
            </a:r>
          </a:p>
          <a:p>
            <a:pPr marL="896938" lvl="1" indent="-439738" eaLnBrk="1" hangingPunct="1">
              <a:lnSpc>
                <a:spcPct val="80000"/>
              </a:lnSpc>
              <a:buFont typeface="Arial" panose="020B0604020202020204" pitchFamily="34" charset="0"/>
              <a:buNone/>
            </a:pPr>
            <a:r>
              <a:rPr lang="en-GB" altLang="el-GR" sz="2400" smtClean="0"/>
              <a:t>(b) relatively positive results of the evaluation of the systems prosodic modelling in the </a:t>
            </a:r>
            <a:r>
              <a:rPr lang="en-US" altLang="el-GR" sz="2400" smtClean="0"/>
              <a:t>Evaluation Phase</a:t>
            </a:r>
            <a:r>
              <a:rPr lang="en-GB" altLang="el-GR" sz="2400" smtClean="0"/>
              <a:t> (Work-Package 7)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750" y="836613"/>
            <a:ext cx="8229600" cy="1143000"/>
          </a:xfrm>
        </p:spPr>
        <p:txBody>
          <a:bodyPr>
            <a:normAutofit fontScale="90000"/>
          </a:bodyPr>
          <a:lstStyle/>
          <a:p>
            <a:pPr eaLnBrk="1" hangingPunct="1"/>
            <a:r>
              <a:rPr lang="en-US" altLang="el-GR" sz="4000" b="1" smtClean="0"/>
              <a:t>Evaluation of the implementation of the prosodic modeling of the Conversational Agent</a:t>
            </a:r>
            <a:r>
              <a:rPr lang="en-US" altLang="en-US" sz="4000" b="1" smtClean="0"/>
              <a:t>’</a:t>
            </a:r>
            <a:r>
              <a:rPr lang="en-US" altLang="el-GR" sz="4000" b="1" smtClean="0"/>
              <a:t>s utterances-I </a:t>
            </a:r>
            <a:r>
              <a:rPr lang="en-US" altLang="el-GR" sz="3600" smtClean="0">
                <a:latin typeface="Times New Roman" panose="02020603050405020304" pitchFamily="18" charset="0"/>
              </a:rPr>
              <a:t/>
            </a:r>
            <a:br>
              <a:rPr lang="en-US" altLang="el-GR" sz="3600" smtClean="0">
                <a:latin typeface="Times New Roman" panose="02020603050405020304" pitchFamily="18" charset="0"/>
              </a:rPr>
            </a:br>
            <a:endParaRPr lang="el-GR" altLang="el-GR" sz="3600" smtClean="0"/>
          </a:p>
        </p:txBody>
      </p:sp>
      <p:sp>
        <p:nvSpPr>
          <p:cNvPr id="3" name="Θέση περιεχομένου 2"/>
          <p:cNvSpPr>
            <a:spLocks noGrp="1"/>
          </p:cNvSpPr>
          <p:nvPr>
            <p:ph idx="1"/>
          </p:nvPr>
        </p:nvSpPr>
        <p:spPr>
          <a:xfrm>
            <a:off x="468313" y="2133600"/>
            <a:ext cx="8229600" cy="4525963"/>
          </a:xfrm>
        </p:spPr>
        <p:txBody>
          <a:bodyPr>
            <a:noAutofit/>
          </a:bodyPr>
          <a:lstStyle/>
          <a:p>
            <a:pPr eaLnBrk="1" hangingPunct="1">
              <a:lnSpc>
                <a:spcPct val="90000"/>
              </a:lnSpc>
              <a:buFont typeface="Arial" panose="020B0604020202020204" pitchFamily="34" charset="0"/>
              <a:buNone/>
            </a:pPr>
            <a:r>
              <a:rPr lang="en-US" altLang="el-GR" sz="2400" smtClean="0"/>
              <a:t>Interaction Aspects related to :</a:t>
            </a:r>
          </a:p>
          <a:p>
            <a:pPr eaLnBrk="1" hangingPunct="1">
              <a:lnSpc>
                <a:spcPct val="90000"/>
              </a:lnSpc>
              <a:buFont typeface="Arial" panose="020B0604020202020204" pitchFamily="34" charset="0"/>
              <a:buAutoNum type="arabicParenBoth"/>
            </a:pPr>
            <a:r>
              <a:rPr lang="en-US" altLang="el-GR" sz="2400" smtClean="0"/>
              <a:t>Utterance Level, (2) Functional Level </a:t>
            </a:r>
          </a:p>
          <a:p>
            <a:pPr eaLnBrk="1" hangingPunct="1">
              <a:lnSpc>
                <a:spcPct val="90000"/>
              </a:lnSpc>
              <a:buFont typeface="Arial" panose="020B0604020202020204" pitchFamily="34" charset="0"/>
              <a:buNone/>
            </a:pPr>
            <a:r>
              <a:rPr lang="en-US" altLang="el-GR" sz="2400" smtClean="0"/>
              <a:t>and (3) Satisfaction Level (3) (Moeller, 2005)</a:t>
            </a:r>
          </a:p>
          <a:p>
            <a:pPr eaLnBrk="1" hangingPunct="1">
              <a:lnSpc>
                <a:spcPct val="90000"/>
              </a:lnSpc>
              <a:buFont typeface="Arial" panose="020B0604020202020204" pitchFamily="34" charset="0"/>
              <a:buNone/>
            </a:pPr>
            <a:endParaRPr lang="en-US" altLang="el-GR" sz="2400" smtClean="0"/>
          </a:p>
          <a:p>
            <a:pPr eaLnBrk="1" hangingPunct="1">
              <a:lnSpc>
                <a:spcPct val="90000"/>
              </a:lnSpc>
              <a:buFont typeface="Arial" panose="020B0604020202020204" pitchFamily="34" charset="0"/>
              <a:buNone/>
            </a:pPr>
            <a:r>
              <a:rPr lang="en-US" altLang="el-GR" sz="2400" smtClean="0"/>
              <a:t>Evaluation performed according to Degree of Naturalness / Acceptability</a:t>
            </a:r>
            <a:r>
              <a:rPr lang="el-GR" altLang="el-GR" sz="2400" smtClean="0"/>
              <a:t>: </a:t>
            </a:r>
            <a:r>
              <a:rPr lang="en-US" altLang="el-GR" sz="2400" smtClean="0"/>
              <a:t>(</a:t>
            </a:r>
            <a:r>
              <a:rPr lang="en-US" altLang="en-US" sz="2400" smtClean="0"/>
              <a:t>“</a:t>
            </a:r>
            <a:r>
              <a:rPr lang="en-US" altLang="ja-JP" sz="2400" smtClean="0"/>
              <a:t>informativeness</a:t>
            </a:r>
            <a:r>
              <a:rPr lang="en-US" altLang="en-US" sz="2400" smtClean="0"/>
              <a:t>”</a:t>
            </a:r>
            <a:r>
              <a:rPr lang="en-US" altLang="ja-JP" sz="2400" smtClean="0"/>
              <a:t>, </a:t>
            </a:r>
            <a:r>
              <a:rPr lang="en-US" altLang="en-US" sz="2400" smtClean="0"/>
              <a:t>“</a:t>
            </a:r>
            <a:r>
              <a:rPr lang="en-US" altLang="ja-JP" sz="2400" smtClean="0"/>
              <a:t>intelligibility</a:t>
            </a:r>
            <a:r>
              <a:rPr lang="en-US" altLang="en-US" sz="2400" smtClean="0"/>
              <a:t>”</a:t>
            </a:r>
            <a:r>
              <a:rPr lang="en-US" altLang="ja-JP" sz="2400" smtClean="0"/>
              <a:t> (Moeller, 2005))</a:t>
            </a:r>
            <a:endParaRPr lang="en-US" altLang="el-GR"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68313" y="574675"/>
            <a:ext cx="8229600" cy="1143000"/>
          </a:xfrm>
        </p:spPr>
        <p:txBody>
          <a:bodyPr/>
          <a:lstStyle/>
          <a:p>
            <a:pPr eaLnBrk="1" hangingPunct="1"/>
            <a:r>
              <a:rPr lang="en-US" altLang="el-GR" sz="4000" b="1" smtClean="0"/>
              <a:t>Evaluation of the implementation of the prosodic modeling of the Conversational Agent</a:t>
            </a:r>
            <a:r>
              <a:rPr lang="en-US" altLang="en-US" sz="4000" b="1" smtClean="0"/>
              <a:t>’</a:t>
            </a:r>
            <a:r>
              <a:rPr lang="en-US" altLang="el-GR" sz="4000" b="1" smtClean="0"/>
              <a:t>s utterances-II</a:t>
            </a:r>
            <a:endParaRPr lang="en-GB" altLang="el-GR" sz="4000" smtClean="0"/>
          </a:p>
        </p:txBody>
      </p:sp>
      <p:sp>
        <p:nvSpPr>
          <p:cNvPr id="40962" name="Content Placeholder 2"/>
          <p:cNvSpPr>
            <a:spLocks noGrp="1"/>
          </p:cNvSpPr>
          <p:nvPr>
            <p:ph idx="1"/>
          </p:nvPr>
        </p:nvSpPr>
        <p:spPr>
          <a:xfrm>
            <a:off x="463550" y="1844675"/>
            <a:ext cx="8229600" cy="4752975"/>
          </a:xfrm>
        </p:spPr>
        <p:txBody>
          <a:bodyPr/>
          <a:lstStyle/>
          <a:p>
            <a:pPr eaLnBrk="1" hangingPunct="1">
              <a:lnSpc>
                <a:spcPct val="90000"/>
              </a:lnSpc>
              <a:buFont typeface="Arial" panose="020B0604020202020204" pitchFamily="34" charset="0"/>
              <a:buNone/>
            </a:pPr>
            <a:endParaRPr lang="en-US" altLang="el-GR" sz="2400" i="1" smtClean="0"/>
          </a:p>
          <a:p>
            <a:pPr eaLnBrk="1" hangingPunct="1">
              <a:lnSpc>
                <a:spcPct val="90000"/>
              </a:lnSpc>
              <a:buFont typeface="Arial" panose="020B0604020202020204" pitchFamily="34" charset="0"/>
              <a:buNone/>
            </a:pPr>
            <a:r>
              <a:rPr lang="en-US" altLang="el-GR" sz="2400" i="1" smtClean="0"/>
              <a:t>Results of Evaluation Phase 50-Users Group:</a:t>
            </a:r>
          </a:p>
          <a:p>
            <a:pPr eaLnBrk="1" hangingPunct="1">
              <a:lnSpc>
                <a:spcPct val="90000"/>
              </a:lnSpc>
              <a:buFont typeface="Arial" panose="020B0604020202020204" pitchFamily="34" charset="0"/>
              <a:buNone/>
            </a:pPr>
            <a:r>
              <a:rPr lang="el-GR" altLang="el-GR" sz="2400" smtClean="0"/>
              <a:t>80%: </a:t>
            </a:r>
            <a:r>
              <a:rPr lang="en-US" altLang="en-US" sz="2400" smtClean="0"/>
              <a:t>“</a:t>
            </a:r>
            <a:r>
              <a:rPr lang="en-US" altLang="el-GR" sz="2400" smtClean="0"/>
              <a:t>Very natural-sounding</a:t>
            </a:r>
            <a:r>
              <a:rPr lang="en-US" altLang="en-US" sz="2400" smtClean="0"/>
              <a:t>”</a:t>
            </a:r>
            <a:r>
              <a:rPr lang="el-GR" altLang="ja-JP" sz="2400" smtClean="0"/>
              <a:t> (40%)/ </a:t>
            </a:r>
            <a:r>
              <a:rPr lang="en-US" altLang="en-US" sz="2400" smtClean="0"/>
              <a:t>“</a:t>
            </a:r>
            <a:r>
              <a:rPr lang="en-US" altLang="ja-JP" sz="2400" smtClean="0"/>
              <a:t>quite</a:t>
            </a:r>
            <a:r>
              <a:rPr lang="el-GR" altLang="ja-JP" sz="2400" smtClean="0"/>
              <a:t> </a:t>
            </a:r>
            <a:r>
              <a:rPr lang="en-US" altLang="ja-JP" sz="2400" smtClean="0"/>
              <a:t>natural-sounding</a:t>
            </a:r>
            <a:r>
              <a:rPr lang="en-US" altLang="en-US" sz="2400" smtClean="0"/>
              <a:t>”</a:t>
            </a:r>
            <a:r>
              <a:rPr lang="en-US" altLang="ja-JP" sz="2400" smtClean="0"/>
              <a:t> </a:t>
            </a:r>
            <a:r>
              <a:rPr lang="el-GR" altLang="ja-JP" sz="2400" smtClean="0"/>
              <a:t>(40%) </a:t>
            </a:r>
            <a:r>
              <a:rPr lang="en-US" altLang="ja-JP" sz="2400" smtClean="0"/>
              <a:t>and </a:t>
            </a:r>
            <a:r>
              <a:rPr lang="el-GR" altLang="ja-JP" sz="2400" smtClean="0"/>
              <a:t>20% </a:t>
            </a:r>
            <a:r>
              <a:rPr lang="en-US" altLang="en-US" sz="2400" smtClean="0"/>
              <a:t>“</a:t>
            </a:r>
            <a:r>
              <a:rPr lang="en-US" altLang="ja-JP" sz="2400" smtClean="0"/>
              <a:t>satisfactory results</a:t>
            </a:r>
            <a:r>
              <a:rPr lang="en-US" altLang="en-US" sz="2400" smtClean="0"/>
              <a:t>”</a:t>
            </a:r>
            <a:endParaRPr lang="el-GR" altLang="ja-JP" sz="2400" smtClean="0"/>
          </a:p>
          <a:p>
            <a:pPr eaLnBrk="1" hangingPunct="1">
              <a:lnSpc>
                <a:spcPct val="90000"/>
              </a:lnSpc>
            </a:pPr>
            <a:r>
              <a:rPr lang="en-US" altLang="el-GR" sz="2400" smtClean="0"/>
              <a:t>Evaluation performed according to Degree of Credibility</a:t>
            </a:r>
            <a:r>
              <a:rPr lang="el-GR" altLang="el-GR" sz="2400" smtClean="0"/>
              <a:t>: </a:t>
            </a:r>
            <a:r>
              <a:rPr lang="en-US" altLang="el-GR" sz="2400" smtClean="0"/>
              <a:t>(</a:t>
            </a:r>
            <a:r>
              <a:rPr lang="en-US" altLang="en-US" sz="2400" smtClean="0"/>
              <a:t>“</a:t>
            </a:r>
            <a:r>
              <a:rPr lang="en-US" altLang="el-GR" sz="2400" smtClean="0"/>
              <a:t>perceived task success</a:t>
            </a:r>
            <a:r>
              <a:rPr lang="en-US" altLang="en-US" sz="2400" smtClean="0"/>
              <a:t>”</a:t>
            </a:r>
            <a:r>
              <a:rPr lang="en-US" altLang="el-GR" sz="2400" smtClean="0"/>
              <a:t>, </a:t>
            </a:r>
            <a:r>
              <a:rPr lang="en-US" altLang="en-US" sz="2400" smtClean="0"/>
              <a:t>“</a:t>
            </a:r>
            <a:r>
              <a:rPr lang="en-US" altLang="el-GR" sz="2400" smtClean="0"/>
              <a:t>functional limits</a:t>
            </a:r>
            <a:r>
              <a:rPr lang="en-US" altLang="en-US" sz="2400" smtClean="0"/>
              <a:t>”</a:t>
            </a:r>
            <a:r>
              <a:rPr lang="en-US" altLang="el-GR" sz="2400" smtClean="0"/>
              <a:t> (Moeller, 2005))</a:t>
            </a:r>
          </a:p>
          <a:p>
            <a:pPr eaLnBrk="1" hangingPunct="1">
              <a:lnSpc>
                <a:spcPct val="90000"/>
              </a:lnSpc>
              <a:buFont typeface="Arial" panose="020B0604020202020204" pitchFamily="34" charset="0"/>
              <a:buNone/>
            </a:pPr>
            <a:r>
              <a:rPr lang="en-US" altLang="el-GR" sz="2400" i="1" smtClean="0"/>
              <a:t>Results of Evaluation Phase 50-Users Group:</a:t>
            </a:r>
          </a:p>
          <a:p>
            <a:pPr eaLnBrk="1" hangingPunct="1">
              <a:lnSpc>
                <a:spcPct val="90000"/>
              </a:lnSpc>
              <a:buFont typeface="Arial" panose="020B0604020202020204" pitchFamily="34" charset="0"/>
              <a:buNone/>
            </a:pPr>
            <a:r>
              <a:rPr lang="el-GR" altLang="el-GR" sz="2400" smtClean="0"/>
              <a:t>50%: </a:t>
            </a:r>
            <a:r>
              <a:rPr lang="en-US" altLang="en-US" sz="2400" smtClean="0"/>
              <a:t>“</a:t>
            </a:r>
            <a:r>
              <a:rPr lang="en-US" altLang="el-GR" sz="2400" smtClean="0"/>
              <a:t>Seems to inspire very high credibility</a:t>
            </a:r>
            <a:r>
              <a:rPr lang="en-US" altLang="en-US" sz="2400" smtClean="0"/>
              <a:t>”</a:t>
            </a:r>
            <a:r>
              <a:rPr lang="en-US" altLang="el-GR" sz="2400" smtClean="0"/>
              <a:t> </a:t>
            </a:r>
            <a:r>
              <a:rPr lang="el-GR" altLang="el-GR" sz="2400" smtClean="0"/>
              <a:t>(33,3%) / </a:t>
            </a:r>
            <a:r>
              <a:rPr lang="en-US" altLang="el-GR" sz="2400" smtClean="0"/>
              <a:t>Seems to inspire quite high credibility</a:t>
            </a:r>
            <a:r>
              <a:rPr lang="en-US" altLang="en-US" sz="2400" smtClean="0"/>
              <a:t>”</a:t>
            </a:r>
            <a:r>
              <a:rPr lang="el-GR" altLang="ja-JP" sz="2400" smtClean="0"/>
              <a:t> (16,6%) </a:t>
            </a:r>
            <a:r>
              <a:rPr lang="en-US" altLang="ja-JP" sz="2400" smtClean="0"/>
              <a:t>and </a:t>
            </a:r>
            <a:r>
              <a:rPr lang="el-GR" altLang="ja-JP" sz="2400" smtClean="0"/>
              <a:t>50%: «</a:t>
            </a:r>
            <a:r>
              <a:rPr lang="en-US" altLang="ja-JP" sz="2400" smtClean="0"/>
              <a:t>satisfactory results</a:t>
            </a:r>
            <a:r>
              <a:rPr lang="el-GR" altLang="ja-JP" sz="2400" smtClean="0"/>
              <a:t>»</a:t>
            </a:r>
          </a:p>
          <a:p>
            <a:pPr eaLnBrk="1" hangingPunct="1">
              <a:lnSpc>
                <a:spcPct val="90000"/>
              </a:lnSpc>
            </a:pPr>
            <a:endParaRPr lang="en-GB" altLang="el-GR"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468313" y="509588"/>
            <a:ext cx="8229600" cy="1143000"/>
          </a:xfrm>
        </p:spPr>
        <p:txBody>
          <a:bodyPr/>
          <a:lstStyle/>
          <a:p>
            <a:pPr eaLnBrk="1" hangingPunct="1"/>
            <a:r>
              <a:rPr lang="en-US" altLang="el-GR" sz="3600" b="1" smtClean="0"/>
              <a:t>Examples of Word Category I from the CitizenShield Dialog System (prosody and interpretation of sentence )</a:t>
            </a:r>
            <a:endParaRPr lang="el-GR" altLang="el-GR" sz="3600" b="1" smtClean="0"/>
          </a:p>
        </p:txBody>
      </p:sp>
      <p:sp>
        <p:nvSpPr>
          <p:cNvPr id="41986" name="Θέση περιεχομένου 2"/>
          <p:cNvSpPr>
            <a:spLocks noGrp="1"/>
          </p:cNvSpPr>
          <p:nvPr>
            <p:ph idx="1"/>
          </p:nvPr>
        </p:nvSpPr>
        <p:spPr>
          <a:xfrm>
            <a:off x="468313" y="1989138"/>
            <a:ext cx="8229600" cy="4525962"/>
          </a:xfrm>
        </p:spPr>
        <p:txBody>
          <a:bodyPr/>
          <a:lstStyle/>
          <a:p>
            <a:pPr eaLnBrk="1" hangingPunct="1">
              <a:lnSpc>
                <a:spcPct val="60000"/>
              </a:lnSpc>
              <a:buFont typeface="Arial" panose="020B0604020202020204" pitchFamily="34" charset="0"/>
              <a:buNone/>
            </a:pPr>
            <a:r>
              <a:rPr lang="en-GB" altLang="el-GR" sz="2000" b="1" smtClean="0"/>
              <a:t>Examples of preferred utterances by Users (prosodic emphasis is underlined) :</a:t>
            </a:r>
          </a:p>
          <a:p>
            <a:pPr eaLnBrk="1" hangingPunct="1">
              <a:lnSpc>
                <a:spcPct val="60000"/>
              </a:lnSpc>
              <a:buFont typeface="Arial" panose="020B0604020202020204" pitchFamily="34" charset="0"/>
              <a:buNone/>
            </a:pPr>
            <a:r>
              <a:rPr lang="en-GB" altLang="el-GR" sz="2000" smtClean="0"/>
              <a:t>[5]: </a:t>
            </a:r>
            <a:r>
              <a:rPr lang="en-US" altLang="el-GR" sz="2000" smtClean="0"/>
              <a:t>INTERACTION</a:t>
            </a:r>
            <a:r>
              <a:rPr lang="en-GB" altLang="el-GR" sz="2000" smtClean="0"/>
              <a:t> 5: </a:t>
            </a:r>
            <a:r>
              <a:rPr lang="en-US" altLang="el-GR" sz="2000" smtClean="0"/>
              <a:t>SYSTEM</a:t>
            </a:r>
            <a:r>
              <a:rPr lang="en-GB" altLang="el-GR" sz="2000" smtClean="0"/>
              <a:t>: Please answer the following questions with a «</a:t>
            </a:r>
            <a:r>
              <a:rPr lang="en-GB" altLang="el-GR" sz="2000" u="sng" smtClean="0"/>
              <a:t>yes</a:t>
            </a:r>
            <a:r>
              <a:rPr lang="en-GB" altLang="el-GR" sz="2000" smtClean="0"/>
              <a:t>» or a </a:t>
            </a:r>
            <a:r>
              <a:rPr lang="en-GB" altLang="en-US" sz="2000" smtClean="0"/>
              <a:t>“</a:t>
            </a:r>
            <a:r>
              <a:rPr lang="en-GB" altLang="ja-JP" sz="2000" u="sng" smtClean="0"/>
              <a:t>no</a:t>
            </a:r>
            <a:r>
              <a:rPr lang="en-GB" altLang="en-US" sz="2000" smtClean="0"/>
              <a:t>”</a:t>
            </a:r>
            <a:r>
              <a:rPr lang="en-GB" altLang="ja-JP" sz="2000" smtClean="0"/>
              <a:t>. Was there a problem with the products </a:t>
            </a:r>
            <a:r>
              <a:rPr lang="en-GB" altLang="ja-JP" sz="2000" u="sng" smtClean="0"/>
              <a:t>packaging</a:t>
            </a:r>
            <a:r>
              <a:rPr lang="en-GB" altLang="ja-JP" sz="2000" smtClean="0"/>
              <a:t>?</a:t>
            </a:r>
            <a:endParaRPr lang="en-US" altLang="ja-JP" sz="2000" smtClean="0"/>
          </a:p>
          <a:p>
            <a:pPr eaLnBrk="1" hangingPunct="1">
              <a:lnSpc>
                <a:spcPct val="60000"/>
              </a:lnSpc>
              <a:buFont typeface="Arial" panose="020B0604020202020204" pitchFamily="34" charset="0"/>
              <a:buNone/>
            </a:pPr>
            <a:r>
              <a:rPr lang="en-US" altLang="el-GR" sz="2000" smtClean="0"/>
              <a:t>[USER: YES/NO)]</a:t>
            </a:r>
            <a:endParaRPr lang="en-GB" altLang="el-GR" sz="2000" smtClean="0"/>
          </a:p>
          <a:p>
            <a:pPr eaLnBrk="1" hangingPunct="1">
              <a:lnSpc>
                <a:spcPct val="60000"/>
              </a:lnSpc>
              <a:buFont typeface="Arial" panose="020B0604020202020204" pitchFamily="34" charset="0"/>
              <a:buNone/>
            </a:pPr>
            <a:r>
              <a:rPr lang="en-GB" altLang="el-GR" sz="2000" smtClean="0"/>
              <a:t>[6]: </a:t>
            </a:r>
            <a:r>
              <a:rPr lang="en-US" altLang="el-GR" sz="2000" smtClean="0"/>
              <a:t>INTERACTION</a:t>
            </a:r>
            <a:r>
              <a:rPr lang="en-GB" altLang="el-GR" sz="2000" smtClean="0"/>
              <a:t> 6: </a:t>
            </a:r>
            <a:r>
              <a:rPr lang="en-US" altLang="el-GR" sz="2000" smtClean="0"/>
              <a:t>SYSTEM</a:t>
            </a:r>
            <a:r>
              <a:rPr lang="en-GB" altLang="el-GR" sz="2000" smtClean="0"/>
              <a:t>: At what </a:t>
            </a:r>
            <a:r>
              <a:rPr lang="en-GB" altLang="el-GR" sz="2000" u="sng" smtClean="0"/>
              <a:t>price</a:t>
            </a:r>
            <a:r>
              <a:rPr lang="en-GB" altLang="el-GR" sz="2000" smtClean="0"/>
              <a:t> did you buy the product? </a:t>
            </a:r>
            <a:endParaRPr lang="en-GB" altLang="el-GR" sz="2000" i="1" smtClean="0"/>
          </a:p>
          <a:p>
            <a:pPr eaLnBrk="1" hangingPunct="1">
              <a:lnSpc>
                <a:spcPct val="60000"/>
              </a:lnSpc>
              <a:buFont typeface="Arial" panose="020B0604020202020204" pitchFamily="34" charset="0"/>
              <a:buNone/>
            </a:pPr>
            <a:r>
              <a:rPr lang="en-GB" altLang="el-GR" sz="2000" i="1" smtClean="0"/>
              <a:t>[</a:t>
            </a:r>
            <a:r>
              <a:rPr lang="en-US" altLang="el-GR" sz="2000" i="1" smtClean="0"/>
              <a:t>USER</a:t>
            </a:r>
            <a:r>
              <a:rPr lang="en-GB" altLang="el-GR" sz="2000" i="1" smtClean="0"/>
              <a:t>: </a:t>
            </a:r>
            <a:r>
              <a:rPr lang="en-US" altLang="el-GR" sz="2000" i="1" smtClean="0"/>
              <a:t>PRICE</a:t>
            </a:r>
            <a:r>
              <a:rPr lang="en-GB" altLang="el-GR" sz="2000" i="1" smtClean="0"/>
              <a:t> (</a:t>
            </a:r>
            <a:r>
              <a:rPr lang="en-US" altLang="el-GR" sz="2000" i="1" smtClean="0"/>
              <a:t>EURO</a:t>
            </a:r>
            <a:r>
              <a:rPr lang="en-GB" altLang="el-GR" sz="2000" i="1" smtClean="0"/>
              <a:t>)]</a:t>
            </a:r>
          </a:p>
          <a:p>
            <a:pPr eaLnBrk="1" hangingPunct="1">
              <a:lnSpc>
                <a:spcPct val="60000"/>
              </a:lnSpc>
              <a:buFont typeface="Arial" panose="020B0604020202020204" pitchFamily="34" charset="0"/>
              <a:buNone/>
            </a:pPr>
            <a:r>
              <a:rPr lang="en-GB" altLang="el-GR" sz="2000" smtClean="0"/>
              <a:t>[10]: </a:t>
            </a:r>
            <a:r>
              <a:rPr lang="en-US" altLang="el-GR" sz="2000" smtClean="0"/>
              <a:t>INTERACTION</a:t>
            </a:r>
            <a:r>
              <a:rPr lang="en-GB" altLang="el-GR" sz="2000" smtClean="0"/>
              <a:t> 10: </a:t>
            </a:r>
            <a:r>
              <a:rPr lang="en-US" altLang="el-GR" sz="2000" smtClean="0"/>
              <a:t>SYSTEM</a:t>
            </a:r>
            <a:r>
              <a:rPr lang="en-GB" altLang="el-GR" sz="2000" smtClean="0"/>
              <a:t>: Please tell us any </a:t>
            </a:r>
            <a:r>
              <a:rPr lang="en-GB" altLang="el-GR" sz="2000" u="sng" smtClean="0"/>
              <a:t>additional</a:t>
            </a:r>
            <a:r>
              <a:rPr lang="en-GB" altLang="el-GR" sz="2000" smtClean="0"/>
              <a:t> information you wish about the </a:t>
            </a:r>
            <a:r>
              <a:rPr lang="en-GB" altLang="el-GR" sz="2000" u="sng" smtClean="0"/>
              <a:t>product</a:t>
            </a:r>
            <a:r>
              <a:rPr lang="en-GB" altLang="el-GR" sz="2000" smtClean="0"/>
              <a:t> or about your </a:t>
            </a:r>
            <a:r>
              <a:rPr lang="en-GB" altLang="el-GR" sz="2000" u="sng" smtClean="0"/>
              <a:t>transaction</a:t>
            </a:r>
            <a:r>
              <a:rPr lang="en-GB" altLang="el-GR" sz="2000" smtClean="0"/>
              <a:t>. </a:t>
            </a:r>
          </a:p>
          <a:p>
            <a:pPr eaLnBrk="1" hangingPunct="1">
              <a:lnSpc>
                <a:spcPct val="60000"/>
              </a:lnSpc>
              <a:buFont typeface="Arial" panose="020B0604020202020204" pitchFamily="34" charset="0"/>
              <a:buNone/>
            </a:pPr>
            <a:r>
              <a:rPr lang="en-GB" altLang="el-GR" sz="2000" i="1" smtClean="0"/>
              <a:t>[</a:t>
            </a:r>
            <a:r>
              <a:rPr lang="en-US" altLang="el-GR" sz="2000" i="1" smtClean="0"/>
              <a:t>USER</a:t>
            </a:r>
            <a:r>
              <a:rPr lang="en-GB" altLang="el-GR" sz="2000" i="1" smtClean="0"/>
              <a:t>: </a:t>
            </a:r>
            <a:r>
              <a:rPr lang="en-US" altLang="el-GR" sz="2000" i="1" smtClean="0"/>
              <a:t>FREE INPUT</a:t>
            </a:r>
            <a:r>
              <a:rPr lang="en-GB" altLang="el-GR" sz="2000" i="1" smtClean="0"/>
              <a:t>]</a:t>
            </a:r>
          </a:p>
          <a:p>
            <a:pPr eaLnBrk="1" hangingPunct="1">
              <a:lnSpc>
                <a:spcPct val="60000"/>
              </a:lnSpc>
              <a:buFont typeface="Arial" panose="020B0604020202020204" pitchFamily="34" charset="0"/>
              <a:buNone/>
            </a:pPr>
            <a:r>
              <a:rPr lang="en-GB" altLang="el-GR" sz="2000" smtClean="0"/>
              <a:t>[5.3.1]:</a:t>
            </a:r>
            <a:r>
              <a:rPr lang="en-US" altLang="el-GR" sz="2000" smtClean="0"/>
              <a:t>INTERACTION</a:t>
            </a:r>
            <a:r>
              <a:rPr lang="en-GB" altLang="el-GR" sz="2000" smtClean="0"/>
              <a:t> 5: </a:t>
            </a:r>
            <a:r>
              <a:rPr lang="en-US" altLang="el-GR" sz="2000" smtClean="0"/>
              <a:t>SYSTEM</a:t>
            </a:r>
            <a:r>
              <a:rPr lang="en-GB" altLang="el-GR" sz="2000" smtClean="0"/>
              <a:t>: </a:t>
            </a:r>
            <a:r>
              <a:rPr lang="en-GB" altLang="el-GR" sz="2000" u="sng" smtClean="0"/>
              <a:t>How</a:t>
            </a:r>
            <a:r>
              <a:rPr lang="en-GB" altLang="el-GR" sz="2000" smtClean="0"/>
              <a:t> did you realize this? Please speak </a:t>
            </a:r>
            <a:r>
              <a:rPr lang="en-GB" altLang="el-GR" sz="2000" u="sng" smtClean="0"/>
              <a:t>freely</a:t>
            </a:r>
            <a:r>
              <a:rPr lang="en-GB" altLang="el-GR" sz="2000" smtClean="0"/>
              <a:t>. Please </a:t>
            </a:r>
            <a:r>
              <a:rPr lang="en-GB" altLang="el-GR" sz="2000" u="sng" smtClean="0"/>
              <a:t>confirm</a:t>
            </a:r>
            <a:r>
              <a:rPr lang="en-GB" altLang="el-GR" sz="2000" smtClean="0"/>
              <a:t> to me that you are </a:t>
            </a:r>
            <a:r>
              <a:rPr lang="en-GB" altLang="el-GR" sz="2000" u="sng" smtClean="0"/>
              <a:t>finished</a:t>
            </a:r>
            <a:r>
              <a:rPr lang="en-GB" altLang="el-GR" sz="2000" smtClean="0"/>
              <a:t>. </a:t>
            </a:r>
            <a:r>
              <a:rPr lang="en-GB" altLang="el-GR" sz="2000" u="sng" smtClean="0"/>
              <a:t>As soon</a:t>
            </a:r>
            <a:r>
              <a:rPr lang="en-GB" altLang="el-GR" sz="2000" smtClean="0"/>
              <a:t> as you are ready, please press «</a:t>
            </a:r>
            <a:r>
              <a:rPr lang="en-GB" altLang="el-GR" sz="2000" u="sng" smtClean="0"/>
              <a:t>1</a:t>
            </a:r>
            <a:r>
              <a:rPr lang="en-GB" altLang="el-GR" sz="2000" smtClean="0"/>
              <a:t>».</a:t>
            </a:r>
          </a:p>
          <a:p>
            <a:pPr eaLnBrk="1" hangingPunct="1">
              <a:lnSpc>
                <a:spcPct val="60000"/>
              </a:lnSpc>
              <a:buFont typeface="Arial" panose="020B0604020202020204" pitchFamily="34" charset="0"/>
              <a:buNone/>
            </a:pPr>
            <a:r>
              <a:rPr lang="en-GB" altLang="el-GR" sz="2000" smtClean="0"/>
              <a:t>[</a:t>
            </a:r>
            <a:r>
              <a:rPr lang="en-US" altLang="el-GR" sz="2000" smtClean="0"/>
              <a:t>USER</a:t>
            </a:r>
            <a:r>
              <a:rPr lang="en-GB" altLang="el-GR" sz="2000" smtClean="0"/>
              <a:t>: </a:t>
            </a:r>
            <a:r>
              <a:rPr lang="en-US" altLang="el-GR" sz="2000" smtClean="0"/>
              <a:t>FREE INPUT</a:t>
            </a:r>
            <a:r>
              <a:rPr lang="en-GB" altLang="el-GR" sz="2000" smtClean="0"/>
              <a:t>]</a:t>
            </a:r>
          </a:p>
          <a:p>
            <a:pPr eaLnBrk="1" hangingPunct="1">
              <a:lnSpc>
                <a:spcPct val="60000"/>
              </a:lnSpc>
              <a:buFont typeface="Arial" panose="020B0604020202020204" pitchFamily="34" charset="0"/>
              <a:buNone/>
            </a:pPr>
            <a:r>
              <a:rPr lang="en-US" altLang="el-GR" sz="2000" i="1" smtClean="0"/>
              <a:t> (Translation from Modern Greek with proximity to original syntactic structure)</a:t>
            </a:r>
            <a:endParaRPr lang="el-GR" altLang="el-GR" sz="2000" i="1" smtClean="0"/>
          </a:p>
          <a:p>
            <a:pPr eaLnBrk="1" hangingPunct="1">
              <a:lnSpc>
                <a:spcPct val="80000"/>
              </a:lnSpc>
              <a:buFont typeface="Arial" panose="020B0604020202020204" pitchFamily="34" charset="0"/>
              <a:buNone/>
            </a:pPr>
            <a:endParaRPr lang="en-GB" altLang="el-GR"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1"/>
          <p:cNvSpPr>
            <a:spLocks noGrp="1"/>
          </p:cNvSpPr>
          <p:nvPr>
            <p:ph type="title"/>
          </p:nvPr>
        </p:nvSpPr>
        <p:spPr>
          <a:xfrm>
            <a:off x="468313" y="0"/>
            <a:ext cx="8229600" cy="1143000"/>
          </a:xfrm>
        </p:spPr>
        <p:txBody>
          <a:bodyPr/>
          <a:lstStyle/>
          <a:p>
            <a:pPr eaLnBrk="1" hangingPunct="1"/>
            <a:r>
              <a:rPr lang="en-US" altLang="el-GR" sz="4000" b="1" smtClean="0"/>
              <a:t>Quantifiers and Numericals</a:t>
            </a:r>
            <a:endParaRPr lang="el-GR" altLang="el-GR" sz="4000" b="1" smtClean="0"/>
          </a:p>
        </p:txBody>
      </p:sp>
      <p:sp>
        <p:nvSpPr>
          <p:cNvPr id="3" name="Θέση περιεχομένου 2"/>
          <p:cNvSpPr>
            <a:spLocks noGrp="1"/>
          </p:cNvSpPr>
          <p:nvPr>
            <p:ph idx="1"/>
          </p:nvPr>
        </p:nvSpPr>
        <p:spPr>
          <a:xfrm>
            <a:off x="468313" y="1628775"/>
            <a:ext cx="8229600" cy="4525963"/>
          </a:xfrm>
        </p:spPr>
        <p:txBody>
          <a:bodyPr>
            <a:noAutofit/>
          </a:bodyPr>
          <a:lstStyle/>
          <a:p>
            <a:pPr lvl="1" eaLnBrk="1" hangingPunct="1">
              <a:lnSpc>
                <a:spcPct val="80000"/>
              </a:lnSpc>
            </a:pPr>
            <a:r>
              <a:rPr lang="en-US" altLang="el-GR" sz="2200" smtClean="0"/>
              <a:t>Presence of Prosodic Emphasis = indexical interpretation (=</a:t>
            </a:r>
            <a:r>
              <a:rPr lang="en-US" altLang="en-US" sz="2200" smtClean="0"/>
              <a:t>“</a:t>
            </a:r>
            <a:r>
              <a:rPr lang="en-US" altLang="el-GR" sz="2200" smtClean="0"/>
              <a:t>exactly</a:t>
            </a:r>
            <a:r>
              <a:rPr lang="en-US" altLang="en-US" sz="2200" smtClean="0"/>
              <a:t>”</a:t>
            </a:r>
            <a:r>
              <a:rPr lang="en-US" altLang="el-GR" sz="2200" smtClean="0"/>
              <a:t>)</a:t>
            </a:r>
          </a:p>
          <a:p>
            <a:pPr lvl="2" eaLnBrk="1" hangingPunct="1">
              <a:lnSpc>
                <a:spcPct val="80000"/>
              </a:lnSpc>
            </a:pPr>
            <a:r>
              <a:rPr lang="el-GR" altLang="el-GR" sz="2200" smtClean="0"/>
              <a:t>Περιμένετε</a:t>
            </a:r>
            <a:r>
              <a:rPr lang="en-GB" altLang="el-GR" sz="2200" smtClean="0"/>
              <a:t> </a:t>
            </a:r>
            <a:r>
              <a:rPr lang="en-GB" altLang="el-GR" sz="2200" u="sng" smtClean="0"/>
              <a:t>δύο </a:t>
            </a:r>
            <a:r>
              <a:rPr lang="en-GB" altLang="el-GR" sz="2200" smtClean="0"/>
              <a:t>λεπτά (wait for </a:t>
            </a:r>
            <a:r>
              <a:rPr lang="en-GB" altLang="el-GR" sz="2200" u="sng" smtClean="0"/>
              <a:t>two</a:t>
            </a:r>
            <a:r>
              <a:rPr lang="en-GB" altLang="el-GR" sz="2200" smtClean="0"/>
              <a:t> minutes) </a:t>
            </a:r>
          </a:p>
          <a:p>
            <a:pPr lvl="2" eaLnBrk="1" hangingPunct="1">
              <a:lnSpc>
                <a:spcPct val="80000"/>
              </a:lnSpc>
            </a:pPr>
            <a:r>
              <a:rPr lang="en-GB" altLang="el-GR" sz="2200" smtClean="0"/>
              <a:t>INFORMATION: TEMPLATE:WAIT </a:t>
            </a:r>
          </a:p>
          <a:p>
            <a:pPr lvl="2" eaLnBrk="1" hangingPunct="1">
              <a:lnSpc>
                <a:spcPct val="80000"/>
              </a:lnSpc>
            </a:pPr>
            <a:r>
              <a:rPr lang="en-GB" altLang="el-GR" sz="2200" smtClean="0"/>
              <a:t>TIME (2 MINUTES)</a:t>
            </a:r>
            <a:endParaRPr lang="en-US" altLang="el-GR" sz="2200" smtClean="0"/>
          </a:p>
          <a:p>
            <a:pPr lvl="1" eaLnBrk="1" hangingPunct="1">
              <a:lnSpc>
                <a:spcPct val="80000"/>
              </a:lnSpc>
            </a:pPr>
            <a:r>
              <a:rPr lang="en-US" altLang="el-GR" sz="2200" smtClean="0"/>
              <a:t>Absence of Prosodic Emphasis = fixed expression</a:t>
            </a:r>
          </a:p>
          <a:p>
            <a:pPr lvl="2" eaLnBrk="1" hangingPunct="1">
              <a:lnSpc>
                <a:spcPct val="80000"/>
              </a:lnSpc>
            </a:pPr>
            <a:r>
              <a:rPr lang="el-GR" altLang="el-GR" sz="2200" smtClean="0"/>
              <a:t>Π</a:t>
            </a:r>
            <a:r>
              <a:rPr lang="en-GB" altLang="el-GR" sz="2200" smtClean="0"/>
              <a:t>εριμένετε δύο </a:t>
            </a:r>
            <a:r>
              <a:rPr lang="en-GB" altLang="el-GR" sz="2200" u="sng" smtClean="0"/>
              <a:t>λεπτά</a:t>
            </a:r>
            <a:r>
              <a:rPr lang="en-GB" altLang="el-GR" sz="2200" smtClean="0"/>
              <a:t> (wait for a few </a:t>
            </a:r>
            <a:r>
              <a:rPr lang="en-GB" altLang="el-GR" sz="2200" u="sng" smtClean="0"/>
              <a:t>minutes</a:t>
            </a:r>
            <a:r>
              <a:rPr lang="en-GB" altLang="el-GR" sz="2200" smtClean="0"/>
              <a:t>) (= fixed expression)</a:t>
            </a:r>
          </a:p>
          <a:p>
            <a:pPr lvl="2" eaLnBrk="1" hangingPunct="1">
              <a:lnSpc>
                <a:spcPct val="80000"/>
              </a:lnSpc>
            </a:pPr>
            <a:r>
              <a:rPr lang="en-GB" altLang="el-GR" sz="2200" smtClean="0"/>
              <a:t>INFORMATION:TEMPLATE:WAIT</a:t>
            </a:r>
          </a:p>
          <a:p>
            <a:pPr lvl="2" eaLnBrk="1" hangingPunct="1">
              <a:lnSpc>
                <a:spcPct val="80000"/>
              </a:lnSpc>
            </a:pPr>
            <a:r>
              <a:rPr lang="en-GB" altLang="el-GR" sz="2200" smtClean="0"/>
              <a:t>TIME (FEW MINUTES)</a:t>
            </a:r>
          </a:p>
          <a:p>
            <a:pPr lvl="2" eaLnBrk="1" hangingPunct="1">
              <a:lnSpc>
                <a:spcPct val="80000"/>
              </a:lnSpc>
              <a:buFont typeface="Arial" panose="020B0604020202020204" pitchFamily="34" charset="0"/>
              <a:buNone/>
            </a:pPr>
            <a:r>
              <a:rPr lang="en-US" altLang="el-GR" sz="2200" smtClean="0"/>
              <a:t>Prosodic emphasis (underlined) used for ambiguity resolution </a:t>
            </a:r>
            <a:r>
              <a:rPr lang="el-GR" altLang="el-GR" sz="2200" smtClean="0"/>
              <a:t>(</a:t>
            </a:r>
            <a:r>
              <a:rPr lang="en-US" altLang="el-GR" sz="2200" smtClean="0"/>
              <a:t>Examples chosen from Alexandris</a:t>
            </a:r>
            <a:r>
              <a:rPr lang="el-GR" altLang="el-GR" sz="2200" smtClean="0"/>
              <a:t> 2007</a:t>
            </a:r>
            <a:r>
              <a:rPr lang="en-US" altLang="el-GR" sz="2200" smtClean="0"/>
              <a:t>a</a:t>
            </a:r>
            <a:r>
              <a:rPr lang="el-GR" altLang="el-GR" sz="2200" smtClean="0"/>
              <a:t>, </a:t>
            </a:r>
            <a:r>
              <a:rPr lang="en-US" altLang="el-GR" sz="2200" smtClean="0"/>
              <a:t>Alexandris</a:t>
            </a:r>
            <a:r>
              <a:rPr lang="el-GR" altLang="el-GR" sz="2200" smtClean="0"/>
              <a:t> 2005)</a:t>
            </a:r>
            <a:r>
              <a:rPr lang="el-GR" altLang="el-GR" sz="2000" smtClean="0">
                <a:latin typeface="Arial" panose="020B0604020202020204" pitchFamily="34" charset="0"/>
              </a:rPr>
              <a:t>.</a:t>
            </a:r>
            <a:endParaRPr lang="en-US" altLang="el-GR" sz="2000" smtClean="0">
              <a:latin typeface="Arial" panose="020B0604020202020204" pitchFamily="34" charset="0"/>
            </a:endParaRPr>
          </a:p>
          <a:p>
            <a:pPr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n-US" b="1" dirty="0">
                <a:ea typeface="+mj-ea"/>
                <a:cs typeface="+mj-cs"/>
              </a:rPr>
              <a:t>Discourse Particles used as Politeness Markers</a:t>
            </a:r>
            <a:endParaRPr lang="el-GR" b="1" dirty="0">
              <a:ea typeface="+mj-ea"/>
              <a:cs typeface="+mj-cs"/>
            </a:endParaRPr>
          </a:p>
        </p:txBody>
      </p:sp>
      <p:sp>
        <p:nvSpPr>
          <p:cNvPr id="46082" name="Θέση περιεχομένου 2"/>
          <p:cNvSpPr>
            <a:spLocks noGrp="1"/>
          </p:cNvSpPr>
          <p:nvPr>
            <p:ph idx="1"/>
          </p:nvPr>
        </p:nvSpPr>
        <p:spPr>
          <a:xfrm>
            <a:off x="468313" y="1484313"/>
            <a:ext cx="8229600" cy="4525962"/>
          </a:xfrm>
        </p:spPr>
        <p:txBody>
          <a:bodyPr/>
          <a:lstStyle/>
          <a:p>
            <a:pPr eaLnBrk="1" hangingPunct="1">
              <a:lnSpc>
                <a:spcPct val="120000"/>
              </a:lnSpc>
              <a:buFont typeface="Arial" panose="020B0604020202020204" pitchFamily="34" charset="0"/>
              <a:buNone/>
            </a:pPr>
            <a:r>
              <a:rPr lang="en-US" altLang="el-GR" sz="2800" smtClean="0"/>
              <a:t>Discourse particles (</a:t>
            </a:r>
            <a:r>
              <a:rPr lang="en-US" altLang="el-GR" sz="2800" i="1" smtClean="0"/>
              <a:t>in italics</a:t>
            </a:r>
            <a:r>
              <a:rPr lang="en-US" altLang="el-GR" sz="2800" smtClean="0"/>
              <a:t>) as politeness markers:</a:t>
            </a:r>
            <a:endParaRPr lang="en-US" altLang="el-GR" smtClean="0"/>
          </a:p>
          <a:p>
            <a:pPr lvl="1" eaLnBrk="1" hangingPunct="1">
              <a:lnSpc>
                <a:spcPct val="120000"/>
              </a:lnSpc>
            </a:pPr>
            <a:r>
              <a:rPr lang="en-US" altLang="el-GR" b="1" smtClean="0"/>
              <a:t>CITIZENSHIELD </a:t>
            </a:r>
            <a:r>
              <a:rPr lang="en-US" altLang="el-GR" smtClean="0"/>
              <a:t>CONVERSATIONAL AGENT:</a:t>
            </a:r>
          </a:p>
          <a:p>
            <a:pPr lvl="2" eaLnBrk="1" hangingPunct="1">
              <a:lnSpc>
                <a:spcPct val="120000"/>
              </a:lnSpc>
            </a:pPr>
            <a:r>
              <a:rPr lang="en-US" altLang="el-GR" sz="2800" i="1" smtClean="0"/>
              <a:t>Tell me</a:t>
            </a:r>
            <a:r>
              <a:rPr lang="en-US" altLang="el-GR" sz="2800" smtClean="0"/>
              <a:t>, </a:t>
            </a:r>
            <a:r>
              <a:rPr lang="en-US" altLang="el-GR" sz="2800" u="sng" smtClean="0"/>
              <a:t>what-is</a:t>
            </a:r>
            <a:r>
              <a:rPr lang="en-US" altLang="el-GR" sz="2800" smtClean="0"/>
              <a:t> the product (for example, milk, coffee, something else)</a:t>
            </a:r>
          </a:p>
          <a:p>
            <a:pPr lvl="2" eaLnBrk="1" hangingPunct="1">
              <a:lnSpc>
                <a:spcPct val="120000"/>
              </a:lnSpc>
            </a:pPr>
            <a:r>
              <a:rPr lang="el-GR" altLang="el-GR" sz="2800" i="1" smtClean="0"/>
              <a:t>Πείτε μου</a:t>
            </a:r>
            <a:r>
              <a:rPr lang="el-GR" altLang="el-GR" sz="2800" smtClean="0"/>
              <a:t> </a:t>
            </a:r>
            <a:r>
              <a:rPr lang="el-GR" altLang="el-GR" sz="2800" u="sng" smtClean="0"/>
              <a:t>τι είναι</a:t>
            </a:r>
            <a:r>
              <a:rPr lang="el-GR" altLang="el-GR" sz="2800" smtClean="0"/>
              <a:t> το προϊόν (παραδείγματος χάρη, γάλα καφές, κάτι άλλο)</a:t>
            </a:r>
            <a:endParaRPr lang="en-US" altLang="el-GR" sz="2800" smtClean="0"/>
          </a:p>
          <a:p>
            <a:pPr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l-GR" altLang="el-GR" sz="4000" b="1" smtClean="0"/>
              <a:t>Σκοποί  ενότητας</a:t>
            </a:r>
          </a:p>
        </p:txBody>
      </p:sp>
      <p:sp>
        <p:nvSpPr>
          <p:cNvPr id="12290" name="Content Placeholder 2"/>
          <p:cNvSpPr>
            <a:spLocks noGrp="1"/>
          </p:cNvSpPr>
          <p:nvPr>
            <p:ph idx="1"/>
          </p:nvPr>
        </p:nvSpPr>
        <p:spPr>
          <a:xfrm>
            <a:off x="463550" y="1557338"/>
            <a:ext cx="8229600" cy="4525962"/>
          </a:xfrm>
        </p:spPr>
        <p:txBody>
          <a:bodyPr/>
          <a:lstStyle/>
          <a:p>
            <a:pPr marL="0" indent="0" algn="ctr" eaLnBrk="1" hangingPunct="1">
              <a:buFont typeface="Arial" panose="020B0604020202020204" pitchFamily="34" charset="0"/>
              <a:buNone/>
            </a:pPr>
            <a:r>
              <a:rPr lang="el-GR" altLang="el-GR" smtClean="0"/>
              <a:t>Παρουσίαση Παραδειγμάτων / </a:t>
            </a:r>
            <a:endParaRPr lang="en-US" altLang="el-GR" smtClean="0"/>
          </a:p>
          <a:p>
            <a:pPr marL="0" indent="0" algn="ctr" eaLnBrk="1" hangingPunct="1">
              <a:buFont typeface="Arial" panose="020B0604020202020204" pitchFamily="34" charset="0"/>
              <a:buNone/>
            </a:pPr>
            <a:r>
              <a:rPr lang="el-GR" altLang="el-GR" smtClean="0"/>
              <a:t>Συστημάτων από Έργα</a:t>
            </a:r>
            <a:endParaRPr lang="en-US" altLang="el-GR" smtClean="0"/>
          </a:p>
          <a:p>
            <a:pPr marL="0" indent="0" eaLnBrk="1" hangingPunct="1"/>
            <a:endParaRPr lang="el-GR" altLang="el-G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Τίτλος 1"/>
          <p:cNvSpPr>
            <a:spLocks noGrp="1"/>
          </p:cNvSpPr>
          <p:nvPr>
            <p:ph type="title"/>
          </p:nvPr>
        </p:nvSpPr>
        <p:spPr>
          <a:xfrm>
            <a:off x="468313" y="-17463"/>
            <a:ext cx="8229600" cy="1143001"/>
          </a:xfrm>
        </p:spPr>
        <p:txBody>
          <a:bodyPr/>
          <a:lstStyle/>
          <a:p>
            <a:pPr eaLnBrk="1" hangingPunct="1"/>
            <a:r>
              <a:rPr lang="en-US" altLang="el-GR" sz="4000" b="1" smtClean="0"/>
              <a:t>System Evaluation - Examples</a:t>
            </a:r>
            <a:endParaRPr lang="el-GR" altLang="el-GR" sz="4000" b="1" smtClean="0"/>
          </a:p>
        </p:txBody>
      </p:sp>
      <p:sp>
        <p:nvSpPr>
          <p:cNvPr id="48130" name="Θέση περιεχομένου 2"/>
          <p:cNvSpPr>
            <a:spLocks noGrp="1"/>
          </p:cNvSpPr>
          <p:nvPr>
            <p:ph idx="1"/>
          </p:nvPr>
        </p:nvSpPr>
        <p:spPr>
          <a:xfrm>
            <a:off x="463550" y="1557338"/>
            <a:ext cx="8229600" cy="4525962"/>
          </a:xfrm>
        </p:spPr>
        <p:txBody>
          <a:bodyPr/>
          <a:lstStyle/>
          <a:p>
            <a:pPr eaLnBrk="1" hangingPunct="1"/>
            <a:r>
              <a:rPr lang="el-GR" altLang="el-GR" sz="2400" smtClean="0"/>
              <a:t>Η Αρχική Αξιολόγηση του Πιλοτικού Διαλογικού Συστήματος ΠΟΛΙ.ΑΣ πραγματοποιήθηκε την συνδρομή συνόλου εθελοντών, ανδρών και γυναικών, προερχομένων από ένα μεγάλο φάσμα ηλικιών και ευρύ πεδίο επαγγελματικής ή άλλου είδους (νοικοκυρές, συνταξιούχοι) απασχόλησης. Επιπλέον, δόθηκε η δυνατότητα στα μέλη της ΕΚΠΟΙ.ΖΩ να παρέχουν τα σχόλιά τους στην ιστοσελίδα </a:t>
            </a:r>
            <a:r>
              <a:rPr lang="en-US" altLang="el-GR" sz="2400" smtClean="0">
                <a:hlinkClick r:id="rId3"/>
              </a:rPr>
              <a:t>www</a:t>
            </a:r>
            <a:r>
              <a:rPr lang="el-GR" altLang="el-GR" sz="2400" smtClean="0">
                <a:hlinkClick r:id="rId3"/>
              </a:rPr>
              <a:t>.</a:t>
            </a:r>
            <a:r>
              <a:rPr lang="en-US" altLang="el-GR" sz="2400" smtClean="0">
                <a:hlinkClick r:id="rId3"/>
              </a:rPr>
              <a:t>polias</a:t>
            </a:r>
            <a:r>
              <a:rPr lang="el-GR" altLang="el-GR" sz="2400" smtClean="0">
                <a:hlinkClick r:id="rId3"/>
              </a:rPr>
              <a:t>.</a:t>
            </a:r>
            <a:r>
              <a:rPr lang="en-US" altLang="el-GR" sz="2400" smtClean="0">
                <a:hlinkClick r:id="rId3"/>
              </a:rPr>
              <a:t>gr</a:t>
            </a:r>
            <a:r>
              <a:rPr lang="el-GR" altLang="el-GR" sz="2400" smtClean="0"/>
              <a:t>.</a:t>
            </a:r>
          </a:p>
          <a:p>
            <a:pPr eaLnBrk="1" hangingPunct="1"/>
            <a:r>
              <a:rPr lang="el-GR" altLang="el-GR" sz="2400" smtClean="0"/>
              <a:t>Η Αξιολόγηση πραγματοποιήθηκε σε δύο φάσεις, την Α</a:t>
            </a:r>
            <a:r>
              <a:rPr lang="ja-JP" altLang="el-GR" sz="2400" smtClean="0"/>
              <a:t>’</a:t>
            </a:r>
            <a:r>
              <a:rPr lang="el-GR" altLang="ja-JP" sz="2400" smtClean="0"/>
              <a:t> Φάση Αξιολόγησης και την Β</a:t>
            </a:r>
            <a:r>
              <a:rPr lang="ja-JP" altLang="el-GR" sz="2400" smtClean="0"/>
              <a:t>’</a:t>
            </a:r>
            <a:r>
              <a:rPr lang="el-GR" altLang="ja-JP" sz="2400" smtClean="0"/>
              <a:t> Φάση Αξιολόγησης.</a:t>
            </a:r>
          </a:p>
          <a:p>
            <a:pPr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Τίτλος 1"/>
          <p:cNvSpPr>
            <a:spLocks noGrp="1"/>
          </p:cNvSpPr>
          <p:nvPr>
            <p:ph type="title"/>
          </p:nvPr>
        </p:nvSpPr>
        <p:spPr>
          <a:xfrm>
            <a:off x="468313" y="-25400"/>
            <a:ext cx="8229600" cy="1143000"/>
          </a:xfrm>
        </p:spPr>
        <p:txBody>
          <a:bodyPr/>
          <a:lstStyle/>
          <a:p>
            <a:pPr eaLnBrk="1" hangingPunct="1"/>
            <a:r>
              <a:rPr lang="el-GR" altLang="el-GR" sz="4000" b="1" smtClean="0"/>
              <a:t>3.  Β</a:t>
            </a:r>
            <a:r>
              <a:rPr lang="ja-JP" altLang="el-GR" sz="4000" b="1" smtClean="0"/>
              <a:t>’</a:t>
            </a:r>
            <a:r>
              <a:rPr lang="el-GR" altLang="ja-JP" sz="4000" b="1" smtClean="0"/>
              <a:t> Φάση Αξιολόγησης</a:t>
            </a:r>
            <a:endParaRPr lang="el-GR" altLang="el-GR" sz="4000" b="1" smtClean="0"/>
          </a:p>
        </p:txBody>
      </p:sp>
      <p:sp>
        <p:nvSpPr>
          <p:cNvPr id="50178" name="Θέση περιεχομένου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n-US" altLang="el-GR" sz="2000" b="1" smtClean="0"/>
              <a:t>     </a:t>
            </a:r>
            <a:r>
              <a:rPr lang="en-US" altLang="el-GR" sz="2200" b="1" smtClean="0"/>
              <a:t> </a:t>
            </a:r>
            <a:r>
              <a:rPr lang="el-GR" altLang="el-GR" sz="2200" b="1" smtClean="0"/>
              <a:t>3.1.2 Κριτήρια Αξιολόγησης Β</a:t>
            </a:r>
            <a:r>
              <a:rPr lang="ja-JP" altLang="el-GR" sz="2200" b="1" smtClean="0"/>
              <a:t>’</a:t>
            </a:r>
            <a:r>
              <a:rPr lang="el-GR" altLang="ja-JP" sz="2200" b="1" smtClean="0"/>
              <a:t> Φάσης</a:t>
            </a:r>
            <a:r>
              <a:rPr lang="el-GR" altLang="ja-JP" sz="2200" smtClean="0"/>
              <a:t> </a:t>
            </a:r>
          </a:p>
          <a:p>
            <a:pPr marL="0" indent="0" eaLnBrk="1" hangingPunct="1"/>
            <a:r>
              <a:rPr lang="en-US" altLang="el-GR" sz="2200" smtClean="0"/>
              <a:t> </a:t>
            </a:r>
            <a:r>
              <a:rPr lang="el-GR" altLang="el-GR" sz="2200" smtClean="0"/>
              <a:t>Ως προς τα Κριτήρια Αξιολόγησης, στην Β</a:t>
            </a:r>
            <a:r>
              <a:rPr lang="ja-JP" altLang="el-GR" sz="2200" smtClean="0"/>
              <a:t>’</a:t>
            </a:r>
            <a:r>
              <a:rPr lang="el-GR" altLang="ja-JP" sz="2200" smtClean="0"/>
              <a:t> Φάση Αξι</a:t>
            </a:r>
            <a:r>
              <a:rPr lang="en-US" altLang="ja-JP" sz="2200" smtClean="0"/>
              <a:t>o</a:t>
            </a:r>
            <a:r>
              <a:rPr lang="el-GR" altLang="ja-JP" sz="2200" smtClean="0"/>
              <a:t>λόγησης δόθηκε έμφαση στην ποιότητα της Αναγνώρισης Φωνής και συγκεκριμένα, την απόδοση του Συστήματος σε σχέση με τις ακόλουθες παραμέτρους:</a:t>
            </a:r>
            <a:endParaRPr lang="en-US" altLang="ja-JP" sz="2200" smtClean="0"/>
          </a:p>
          <a:p>
            <a:pPr marL="0" indent="0" eaLnBrk="1" hangingPunct="1"/>
            <a:r>
              <a:rPr lang="en-US" altLang="el-GR" sz="2200" b="1" smtClean="0"/>
              <a:t> </a:t>
            </a:r>
            <a:r>
              <a:rPr lang="el-GR" altLang="el-GR" sz="2200" b="1" smtClean="0"/>
              <a:t>θορυβώδες περιβάλλον</a:t>
            </a:r>
            <a:r>
              <a:rPr lang="el-GR" altLang="el-GR" sz="2200" smtClean="0"/>
              <a:t> (δρόμος, καφετέρια, ίντερνετ καφέ) </a:t>
            </a:r>
            <a:endParaRPr lang="en-US" altLang="el-GR" sz="2200" smtClean="0"/>
          </a:p>
          <a:p>
            <a:pPr marL="0" indent="0" eaLnBrk="1" hangingPunct="1"/>
            <a:r>
              <a:rPr lang="en-US" altLang="el-GR" sz="2200" b="1" smtClean="0"/>
              <a:t> </a:t>
            </a:r>
            <a:r>
              <a:rPr lang="el-GR" altLang="el-GR" sz="2200" b="1" smtClean="0"/>
              <a:t>περιπτώσεις  στις οποίες ο Χρήστης αποκλείνει από την προβλεπόμενη μορφή διαλόγου</a:t>
            </a:r>
            <a:r>
              <a:rPr lang="el-GR" altLang="el-GR" sz="2200" smtClean="0"/>
              <a:t>, τόσο ως προς την καθαρότητα εκφοράς των λέξεων (2.1) όσο και ως προς την χρήση γνωστών και άγνωστων λέξεων από το Σύστημα (2.2). </a:t>
            </a:r>
            <a:endParaRPr lang="en-US" altLang="el-GR" sz="2200" smtClean="0"/>
          </a:p>
          <a:p>
            <a:pPr marL="0" indent="0" eaLnBrk="1" hangingPunct="1"/>
            <a:r>
              <a:rPr lang="en-US" altLang="el-GR" sz="2200" smtClean="0"/>
              <a:t> </a:t>
            </a:r>
            <a:r>
              <a:rPr lang="el-GR" altLang="el-GR" sz="2200" smtClean="0"/>
              <a:t>Επιπλέον, αξιολογήθηκαν και (3) </a:t>
            </a:r>
            <a:r>
              <a:rPr lang="el-GR" altLang="el-GR" sz="2200" b="1" smtClean="0"/>
              <a:t>τεχνικά θέματα</a:t>
            </a:r>
            <a:r>
              <a:rPr lang="el-GR" altLang="el-GR" sz="2200" smtClean="0"/>
              <a:t> στην ποιότητα της διαδικτυακής και τηλεφωνικής σύνδεσης του Συστήματος. </a:t>
            </a:r>
            <a:endParaRPr lang="en-US" altLang="el-GR" sz="2200" smtClean="0"/>
          </a:p>
          <a:p>
            <a:pPr marL="0" indent="0"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Τίτλος 1"/>
          <p:cNvSpPr>
            <a:spLocks noGrp="1"/>
          </p:cNvSpPr>
          <p:nvPr>
            <p:ph type="title"/>
          </p:nvPr>
        </p:nvSpPr>
        <p:spPr>
          <a:xfrm>
            <a:off x="468313" y="549275"/>
            <a:ext cx="8229600" cy="1143000"/>
          </a:xfrm>
        </p:spPr>
        <p:txBody>
          <a:bodyPr/>
          <a:lstStyle/>
          <a:p>
            <a:pPr eaLnBrk="1" hangingPunct="1"/>
            <a:r>
              <a:rPr lang="en-US" altLang="el-GR" sz="4000" b="1" smtClean="0"/>
              <a:t/>
            </a:r>
            <a:br>
              <a:rPr lang="en-US" altLang="el-GR" sz="4000" b="1" smtClean="0"/>
            </a:br>
            <a:r>
              <a:rPr lang="en-US" altLang="el-GR" sz="4000" b="1" smtClean="0"/>
              <a:t>3.2 </a:t>
            </a:r>
            <a:r>
              <a:rPr lang="el-GR" altLang="el-GR" sz="4000" b="1" smtClean="0"/>
              <a:t>Αποτελέσματα</a:t>
            </a:r>
            <a:r>
              <a:rPr lang="en-US" altLang="el-GR" sz="4000" b="1" smtClean="0"/>
              <a:t> </a:t>
            </a:r>
            <a:br>
              <a:rPr lang="en-US" altLang="el-GR" sz="4000" b="1" smtClean="0"/>
            </a:br>
            <a:r>
              <a:rPr lang="el-GR" altLang="el-GR" sz="4000" b="1" smtClean="0"/>
              <a:t>3.2.1 Ποιότητα Αναγνώρισης Φωνής και απόδοση του Συστήματος σε θορυβώδες περιβάλλον </a:t>
            </a:r>
            <a:r>
              <a:rPr lang="en-US" altLang="el-GR" sz="4000" b="1" smtClean="0"/>
              <a:t>(1/2)</a:t>
            </a:r>
            <a:endParaRPr lang="el-GR" altLang="el-GR" sz="4000" b="1" smtClean="0"/>
          </a:p>
        </p:txBody>
      </p:sp>
      <p:sp>
        <p:nvSpPr>
          <p:cNvPr id="52226" name="Θέση περιεχομένου 2"/>
          <p:cNvSpPr>
            <a:spLocks noGrp="1"/>
          </p:cNvSpPr>
          <p:nvPr>
            <p:ph idx="1"/>
          </p:nvPr>
        </p:nvSpPr>
        <p:spPr>
          <a:xfrm>
            <a:off x="468313" y="2781300"/>
            <a:ext cx="8229600" cy="4668838"/>
          </a:xfrm>
        </p:spPr>
        <p:txBody>
          <a:bodyPr/>
          <a:lstStyle/>
          <a:p>
            <a:pPr marL="0" indent="0" eaLnBrk="1" hangingPunct="1">
              <a:buFont typeface="Arial" panose="020B0604020202020204" pitchFamily="34" charset="0"/>
              <a:buNone/>
            </a:pPr>
            <a:r>
              <a:rPr lang="el-GR" altLang="el-GR" sz="2600" smtClean="0"/>
              <a:t>Παρατηρήθηκε ότι οι λέξεις που αναγνωρίζονται από το Σύστημα, τόσο σε θορυβώδες περιβάλλον (δρόμος, καφετέρια, ίντερνετ καφέ), όσο και σε ήσυχο περιβάλλον μπορούν να διαχωριστούν σε δύο κατηγορίες, στις </a:t>
            </a:r>
            <a:r>
              <a:rPr lang="el-GR" altLang="el-GR" sz="2600" b="1" smtClean="0"/>
              <a:t>λέξεις που αναγνωρίζονται σε κάθε περίπτωση</a:t>
            </a:r>
            <a:r>
              <a:rPr lang="el-GR" altLang="el-GR" sz="2600" smtClean="0"/>
              <a:t> (</a:t>
            </a:r>
            <a:r>
              <a:rPr lang="el-GR" altLang="el-GR" sz="2600" b="1" smtClean="0">
                <a:solidFill>
                  <a:srgbClr val="5075BC"/>
                </a:solidFill>
              </a:rPr>
              <a:t>Κατηγορία Α</a:t>
            </a:r>
            <a:r>
              <a:rPr lang="el-GR" altLang="el-GR" sz="2600" smtClean="0"/>
              <a:t>) και σε </a:t>
            </a:r>
            <a:r>
              <a:rPr lang="el-GR" altLang="el-GR" sz="2600" b="1" smtClean="0"/>
              <a:t>λέξεις που αναγνωρίζονται είτε μόνον σε ήσυχο περιβάλλον, είτε καθόλου</a:t>
            </a:r>
            <a:r>
              <a:rPr lang="el-GR" altLang="el-GR" sz="2600" smtClean="0"/>
              <a:t> (</a:t>
            </a:r>
            <a:r>
              <a:rPr lang="el-GR" altLang="el-GR" sz="2600" b="1" smtClean="0">
                <a:solidFill>
                  <a:srgbClr val="5075BC"/>
                </a:solidFill>
              </a:rPr>
              <a:t>Κατηγορία Β</a:t>
            </a:r>
            <a:r>
              <a:rPr lang="el-GR" altLang="el-GR" sz="2600" smtClean="0"/>
              <a:t>). </a:t>
            </a:r>
          </a:p>
          <a:p>
            <a:pPr marL="0" indent="0"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Τίτλος 1"/>
          <p:cNvSpPr>
            <a:spLocks noGrp="1"/>
          </p:cNvSpPr>
          <p:nvPr>
            <p:ph type="title"/>
          </p:nvPr>
        </p:nvSpPr>
        <p:spPr>
          <a:xfrm>
            <a:off x="468313" y="44450"/>
            <a:ext cx="8229600" cy="1647825"/>
          </a:xfrm>
        </p:spPr>
        <p:txBody>
          <a:bodyPr/>
          <a:lstStyle/>
          <a:p>
            <a:pPr eaLnBrk="1" hangingPunct="1"/>
            <a:r>
              <a:rPr lang="en-US" altLang="el-GR" sz="4000" b="1" smtClean="0"/>
              <a:t/>
            </a:r>
            <a:br>
              <a:rPr lang="en-US" altLang="el-GR" sz="4000" b="1" smtClean="0"/>
            </a:br>
            <a:r>
              <a:rPr lang="el-GR" altLang="el-GR" sz="4000" b="1" smtClean="0"/>
              <a:t>3.2.1 Ποιότητα Αναγνώρισης Φωνής και απόδοση του Συστήματος σε θορυβώδες περιβάλλον </a:t>
            </a:r>
            <a:r>
              <a:rPr lang="en-US" altLang="el-GR" sz="4000" b="1" smtClean="0"/>
              <a:t>(2/2)</a:t>
            </a:r>
            <a:endParaRPr lang="el-GR" altLang="el-GR" sz="4000" b="1" smtClean="0"/>
          </a:p>
        </p:txBody>
      </p:sp>
      <p:sp>
        <p:nvSpPr>
          <p:cNvPr id="3" name="Θέση περιεχομένου 2"/>
          <p:cNvSpPr>
            <a:spLocks noGrp="1"/>
          </p:cNvSpPr>
          <p:nvPr>
            <p:ph idx="1"/>
          </p:nvPr>
        </p:nvSpPr>
        <p:spPr>
          <a:xfrm>
            <a:off x="468313" y="2205038"/>
            <a:ext cx="8229600" cy="5389562"/>
          </a:xfrm>
        </p:spPr>
        <p:txBody>
          <a:bodyPr>
            <a:noAutofit/>
          </a:bodyPr>
          <a:lstStyle/>
          <a:p>
            <a:pPr marL="0" indent="0" eaLnBrk="1" hangingPunct="1">
              <a:buFont typeface="Arial" panose="020B0604020202020204" pitchFamily="34" charset="0"/>
              <a:buNone/>
            </a:pPr>
            <a:r>
              <a:rPr lang="el-GR" altLang="el-GR" sz="2400" smtClean="0"/>
              <a:t>Στο ακόλουθο παράδειγμα παρουσιάζονται ενδεικτικές κατηγορίες λέξεων της </a:t>
            </a:r>
            <a:r>
              <a:rPr lang="el-GR" altLang="el-GR" sz="2400" b="1" smtClean="0">
                <a:solidFill>
                  <a:srgbClr val="5075BC"/>
                </a:solidFill>
              </a:rPr>
              <a:t>Κατηγορίας Α</a:t>
            </a:r>
            <a:r>
              <a:rPr lang="el-GR" altLang="el-GR" sz="2400" smtClean="0">
                <a:solidFill>
                  <a:srgbClr val="5075BC"/>
                </a:solidFill>
              </a:rPr>
              <a:t> </a:t>
            </a:r>
            <a:r>
              <a:rPr lang="el-GR" altLang="el-GR" sz="2400" smtClean="0"/>
              <a:t>που αναγνωρίζονται από το Σύστημα, τόσο σε θορυβώδες περιβάλλον, όσο και σε ήσυχο περιβάλλον. </a:t>
            </a:r>
            <a:endParaRPr lang="el-GR" altLang="el-GR" sz="2400" i="1" smtClean="0"/>
          </a:p>
          <a:p>
            <a:pPr marL="0" indent="0" eaLnBrk="1" hangingPunct="1">
              <a:buFont typeface="Arial" panose="020B0604020202020204" pitchFamily="34" charset="0"/>
              <a:buNone/>
            </a:pPr>
            <a:r>
              <a:rPr lang="el-GR" altLang="el-GR" sz="2400" i="1" smtClean="0"/>
              <a:t>Παραδείγματα λέξεων </a:t>
            </a:r>
            <a:r>
              <a:rPr lang="el-GR" altLang="el-GR" sz="2400" b="1" i="1" smtClean="0">
                <a:solidFill>
                  <a:srgbClr val="5075BC"/>
                </a:solidFill>
              </a:rPr>
              <a:t>Κατηγορίας Α</a:t>
            </a:r>
            <a:r>
              <a:rPr lang="el-GR" altLang="el-GR" sz="2400" i="1" smtClean="0"/>
              <a:t>: </a:t>
            </a:r>
            <a:endParaRPr lang="el-GR" altLang="el-GR" sz="2400" smtClean="0"/>
          </a:p>
          <a:p>
            <a:pPr marL="0" indent="0" eaLnBrk="1" hangingPunct="1"/>
            <a:r>
              <a:rPr lang="el-GR" altLang="el-GR" sz="2400" b="1" smtClean="0"/>
              <a:t>Προϊόν</a:t>
            </a:r>
            <a:r>
              <a:rPr lang="el-GR" altLang="el-GR" sz="2400" smtClean="0"/>
              <a:t>: γιαούρτι, φακές, σπαράγγια</a:t>
            </a:r>
          </a:p>
          <a:p>
            <a:pPr marL="0" indent="0" eaLnBrk="1" hangingPunct="1"/>
            <a:r>
              <a:rPr lang="el-GR" altLang="el-GR" sz="2400" b="1" smtClean="0"/>
              <a:t>Εταιρείες</a:t>
            </a:r>
            <a:r>
              <a:rPr lang="el-GR" altLang="el-GR" sz="2400" smtClean="0"/>
              <a:t>: Τρία Άλφα , Ξενία, </a:t>
            </a:r>
            <a:r>
              <a:rPr lang="en-US" altLang="el-GR" sz="2400" smtClean="0"/>
              <a:t>La</a:t>
            </a:r>
            <a:r>
              <a:rPr lang="el-GR" altLang="el-GR" sz="2400" smtClean="0"/>
              <a:t> </a:t>
            </a:r>
            <a:r>
              <a:rPr lang="en-US" altLang="el-GR" sz="2400" smtClean="0"/>
              <a:t>Vache</a:t>
            </a:r>
            <a:r>
              <a:rPr lang="el-GR" altLang="el-GR" sz="2400" smtClean="0"/>
              <a:t> </a:t>
            </a:r>
            <a:r>
              <a:rPr lang="en-US" altLang="el-GR" sz="2400" smtClean="0"/>
              <a:t>qui</a:t>
            </a:r>
            <a:r>
              <a:rPr lang="el-GR" altLang="el-GR" sz="2400" smtClean="0"/>
              <a:t> </a:t>
            </a:r>
            <a:r>
              <a:rPr lang="en-US" altLang="el-GR" sz="2400" smtClean="0"/>
              <a:t>rit</a:t>
            </a:r>
            <a:endParaRPr lang="el-GR" altLang="el-GR" sz="2400" smtClean="0"/>
          </a:p>
          <a:p>
            <a:pPr marL="0" indent="0" eaLnBrk="1" hangingPunct="1"/>
            <a:r>
              <a:rPr lang="el-GR" altLang="el-GR" sz="2400" b="1" smtClean="0"/>
              <a:t>Ποσότητα</a:t>
            </a:r>
            <a:r>
              <a:rPr lang="el-GR" altLang="el-GR" sz="2400" smtClean="0"/>
              <a:t>: ένας κεσές, ένα σακκουλάκι, ένα κουτί </a:t>
            </a:r>
          </a:p>
          <a:p>
            <a:pPr marL="0" indent="0"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115888"/>
            <a:ext cx="8229600" cy="1576387"/>
          </a:xfrm>
        </p:spPr>
        <p:txBody>
          <a:bodyPr>
            <a:normAutofit fontScale="90000"/>
          </a:bodyPr>
          <a:lstStyle/>
          <a:p>
            <a:pPr eaLnBrk="1" hangingPunct="1"/>
            <a:r>
              <a:rPr lang="en-US" altLang="el-GR" sz="3600" b="1" smtClean="0"/>
              <a:t/>
            </a:r>
            <a:br>
              <a:rPr lang="en-US" altLang="el-GR" sz="3600" b="1" smtClean="0"/>
            </a:br>
            <a:r>
              <a:rPr lang="en-US" altLang="el-GR" sz="4000" b="1" smtClean="0"/>
              <a:t>A</a:t>
            </a:r>
            <a:r>
              <a:rPr lang="el-GR" altLang="el-GR" sz="4000" b="1" smtClean="0"/>
              <a:t>πόδοση Συστήματος σε θορυβώδες περιβάλλον -2</a:t>
            </a:r>
            <a:br>
              <a:rPr lang="el-GR" altLang="el-GR" sz="4000" b="1" smtClean="0"/>
            </a:br>
            <a:endParaRPr lang="el-GR" altLang="el-GR" sz="4000" b="1" smtClean="0"/>
          </a:p>
        </p:txBody>
      </p:sp>
      <p:sp>
        <p:nvSpPr>
          <p:cNvPr id="3" name="Θέση περιεχομένου 2"/>
          <p:cNvSpPr>
            <a:spLocks noGrp="1"/>
          </p:cNvSpPr>
          <p:nvPr>
            <p:ph idx="1"/>
          </p:nvPr>
        </p:nvSpPr>
        <p:spPr>
          <a:xfrm>
            <a:off x="468313" y="1916113"/>
            <a:ext cx="8229600" cy="4886325"/>
          </a:xfrm>
        </p:spPr>
        <p:txBody>
          <a:bodyPr>
            <a:noAutofit/>
          </a:bodyPr>
          <a:lstStyle/>
          <a:p>
            <a:pPr eaLnBrk="1" hangingPunct="1"/>
            <a:r>
              <a:rPr lang="el-GR" altLang="el-GR" sz="2400" smtClean="0"/>
              <a:t>Η </a:t>
            </a:r>
            <a:r>
              <a:rPr lang="el-GR" altLang="el-GR" sz="2400" b="1" smtClean="0">
                <a:solidFill>
                  <a:srgbClr val="5075BC"/>
                </a:solidFill>
              </a:rPr>
              <a:t>Κατηγορία Β</a:t>
            </a:r>
            <a:r>
              <a:rPr lang="el-GR" altLang="el-GR" sz="2400" smtClean="0">
                <a:solidFill>
                  <a:srgbClr val="5075BC"/>
                </a:solidFill>
              </a:rPr>
              <a:t> </a:t>
            </a:r>
            <a:r>
              <a:rPr lang="el-GR" altLang="el-GR" sz="2400" smtClean="0"/>
              <a:t>περιλαμβάνει κατά κύριο λόγο </a:t>
            </a:r>
          </a:p>
          <a:p>
            <a:pPr eaLnBrk="1" hangingPunct="1">
              <a:buFont typeface="Arial" panose="020B0604020202020204" pitchFamily="34" charset="0"/>
              <a:buNone/>
            </a:pPr>
            <a:r>
              <a:rPr lang="el-GR" altLang="el-GR" sz="2400" smtClean="0"/>
              <a:t>(</a:t>
            </a:r>
            <a:r>
              <a:rPr lang="en-US" altLang="el-GR" sz="2400" smtClean="0"/>
              <a:t>i</a:t>
            </a:r>
            <a:r>
              <a:rPr lang="el-GR" altLang="el-GR" sz="2400" smtClean="0"/>
              <a:t>) </a:t>
            </a:r>
            <a:r>
              <a:rPr lang="en-US" altLang="el-GR" sz="2400" smtClean="0"/>
              <a:t> </a:t>
            </a:r>
            <a:r>
              <a:rPr lang="el-GR" altLang="el-GR" sz="2400" b="1" smtClean="0"/>
              <a:t>λέξεις ξένης ονομασίας</a:t>
            </a:r>
            <a:r>
              <a:rPr lang="el-GR" altLang="el-GR" sz="2400" smtClean="0"/>
              <a:t> ή «ξενικά» ονόματα, όπως, για </a:t>
            </a:r>
            <a:r>
              <a:rPr lang="en-US" altLang="el-GR" sz="2400" smtClean="0"/>
              <a:t> </a:t>
            </a:r>
            <a:r>
              <a:rPr lang="el-GR" altLang="el-GR" sz="2400" smtClean="0"/>
              <a:t>παράδειγμα, «γκούντα» (τυρί), «έμμενταλ» (τυρί), «κραφτ» (εταιρεία), «ελ» (</a:t>
            </a:r>
            <a:r>
              <a:rPr lang="en-US" altLang="el-GR" sz="2400" smtClean="0"/>
              <a:t>elle</a:t>
            </a:r>
            <a:r>
              <a:rPr lang="el-GR" altLang="el-GR" sz="2400" smtClean="0"/>
              <a:t>) (ελληνική εταιρεία),  (αν και αναγνωρίζονται ονόματα εταιρειών όπως, για παράδειγμα, «λα βας κι ρί» - </a:t>
            </a:r>
            <a:r>
              <a:rPr lang="en-US" altLang="el-GR" sz="2400" smtClean="0"/>
              <a:t>La</a:t>
            </a:r>
            <a:r>
              <a:rPr lang="el-GR" altLang="el-GR" sz="2400" smtClean="0"/>
              <a:t> </a:t>
            </a:r>
            <a:r>
              <a:rPr lang="en-US" altLang="el-GR" sz="2400" smtClean="0"/>
              <a:t>Vache</a:t>
            </a:r>
            <a:r>
              <a:rPr lang="el-GR" altLang="el-GR" sz="2400" smtClean="0"/>
              <a:t> </a:t>
            </a:r>
            <a:r>
              <a:rPr lang="en-US" altLang="el-GR" sz="2400" smtClean="0"/>
              <a:t>qui</a:t>
            </a:r>
            <a:r>
              <a:rPr lang="el-GR" altLang="el-GR" sz="2400" smtClean="0"/>
              <a:t> </a:t>
            </a:r>
            <a:r>
              <a:rPr lang="en-US" altLang="el-GR" sz="2400" smtClean="0"/>
              <a:t>rit</a:t>
            </a:r>
            <a:r>
              <a:rPr lang="el-GR" altLang="el-GR" sz="2400" smtClean="0"/>
              <a:t>»)  </a:t>
            </a:r>
          </a:p>
          <a:p>
            <a:pPr eaLnBrk="1" hangingPunct="1">
              <a:buFont typeface="Arial" panose="020B0604020202020204" pitchFamily="34" charset="0"/>
              <a:buNone/>
            </a:pPr>
            <a:r>
              <a:rPr lang="el-GR" altLang="el-GR" sz="2400" smtClean="0"/>
              <a:t>(</a:t>
            </a:r>
            <a:r>
              <a:rPr lang="en-US" altLang="el-GR" sz="2400" smtClean="0"/>
              <a:t>ii</a:t>
            </a:r>
            <a:r>
              <a:rPr lang="el-GR" altLang="el-GR" sz="2400" smtClean="0"/>
              <a:t>)</a:t>
            </a:r>
            <a:r>
              <a:rPr lang="en-US" altLang="el-GR" sz="2400" smtClean="0"/>
              <a:t> </a:t>
            </a:r>
            <a:r>
              <a:rPr lang="el-GR" altLang="el-GR" sz="2400" smtClean="0"/>
              <a:t>αρκετές </a:t>
            </a:r>
            <a:r>
              <a:rPr lang="el-GR" altLang="el-GR" sz="2400" b="1" smtClean="0"/>
              <a:t>κατηγορίες μη-τυποποιημένων προϊόντων</a:t>
            </a:r>
            <a:r>
              <a:rPr lang="el-GR" altLang="el-GR" sz="2400" smtClean="0"/>
              <a:t> όπως, </a:t>
            </a:r>
            <a:r>
              <a:rPr lang="en-US" altLang="el-GR" sz="2400" smtClean="0"/>
              <a:t>  </a:t>
            </a:r>
            <a:r>
              <a:rPr lang="el-GR" altLang="el-GR" sz="2400" smtClean="0"/>
              <a:t>για παράδειγμα, «μπακλαβαδάκια» και </a:t>
            </a:r>
          </a:p>
          <a:p>
            <a:pPr eaLnBrk="1" hangingPunct="1">
              <a:buFont typeface="Arial" panose="020B0604020202020204" pitchFamily="34" charset="0"/>
              <a:buNone/>
            </a:pPr>
            <a:r>
              <a:rPr lang="el-GR" altLang="el-GR" sz="2400" smtClean="0"/>
              <a:t>(</a:t>
            </a:r>
            <a:r>
              <a:rPr lang="en-US" altLang="el-GR" sz="2400" smtClean="0"/>
              <a:t>iii</a:t>
            </a:r>
            <a:r>
              <a:rPr lang="el-GR" altLang="el-GR" sz="2400" smtClean="0"/>
              <a:t>) </a:t>
            </a:r>
            <a:r>
              <a:rPr lang="el-GR" altLang="el-GR" sz="2400" b="1" smtClean="0"/>
              <a:t>λιγότερο γνωστές εταιρίες</a:t>
            </a:r>
            <a:r>
              <a:rPr lang="el-GR" altLang="el-GR" sz="2400" smtClean="0"/>
              <a:t> όπως, για παράδειγμα, «Χανιωτάκη». </a:t>
            </a:r>
            <a:endParaRPr lang="el-GR" altLang="el-GR" sz="2400" i="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Τίτλος 1"/>
          <p:cNvSpPr>
            <a:spLocks noGrp="1"/>
          </p:cNvSpPr>
          <p:nvPr>
            <p:ph type="title"/>
          </p:nvPr>
        </p:nvSpPr>
        <p:spPr>
          <a:xfrm>
            <a:off x="395288" y="549275"/>
            <a:ext cx="8229600" cy="1223963"/>
          </a:xfrm>
        </p:spPr>
        <p:txBody>
          <a:bodyPr/>
          <a:lstStyle/>
          <a:p>
            <a:pPr eaLnBrk="1" hangingPunct="1"/>
            <a:r>
              <a:rPr lang="en-US" altLang="el-GR" sz="3600" b="1" smtClean="0"/>
              <a:t/>
            </a:r>
            <a:br>
              <a:rPr lang="en-US" altLang="el-GR" sz="3600" b="1" smtClean="0"/>
            </a:br>
            <a:r>
              <a:rPr lang="el-GR" altLang="el-GR" sz="4000" b="1" smtClean="0"/>
              <a:t>3.2.2 </a:t>
            </a:r>
            <a:r>
              <a:rPr lang="en-US" altLang="el-GR" sz="4000" b="1" smtClean="0"/>
              <a:t>A</a:t>
            </a:r>
            <a:r>
              <a:rPr lang="el-GR" altLang="el-GR" sz="4000" b="1" smtClean="0"/>
              <a:t>πόδοση</a:t>
            </a:r>
            <a:r>
              <a:rPr lang="en-US" altLang="el-GR" sz="4000" b="1" smtClean="0"/>
              <a:t> </a:t>
            </a:r>
            <a:r>
              <a:rPr lang="el-GR" altLang="el-GR" sz="4000" b="1" smtClean="0"/>
              <a:t>Συστήματος</a:t>
            </a:r>
            <a:r>
              <a:rPr lang="en-US" altLang="el-GR" sz="4000" b="1" smtClean="0"/>
              <a:t>:</a:t>
            </a:r>
            <a:r>
              <a:rPr lang="el-GR" altLang="el-GR" sz="4000" b="1" smtClean="0"/>
              <a:t> </a:t>
            </a:r>
            <a:r>
              <a:rPr lang="en-US" altLang="el-GR" sz="4000" b="1" smtClean="0"/>
              <a:t>A</a:t>
            </a:r>
            <a:r>
              <a:rPr lang="el-GR" altLang="el-GR" sz="4000" b="1" smtClean="0"/>
              <a:t>πόκλιση από προβλεπόμενη μορφή διαλόγου</a:t>
            </a:r>
            <a:r>
              <a:rPr lang="el-GR" altLang="el-GR" sz="3600" smtClean="0">
                <a:latin typeface="Times New Roman" panose="02020603050405020304" pitchFamily="18" charset="0"/>
              </a:rPr>
              <a:t/>
            </a:r>
            <a:br>
              <a:rPr lang="el-GR" altLang="el-GR" sz="3600" smtClean="0">
                <a:latin typeface="Times New Roman" panose="02020603050405020304" pitchFamily="18" charset="0"/>
              </a:rPr>
            </a:br>
            <a:endParaRPr lang="el-GR" altLang="el-GR" sz="3600" b="1" smtClean="0"/>
          </a:p>
        </p:txBody>
      </p:sp>
      <p:sp>
        <p:nvSpPr>
          <p:cNvPr id="58370" name="Θέση περιεχομένου 2"/>
          <p:cNvSpPr>
            <a:spLocks noGrp="1"/>
          </p:cNvSpPr>
          <p:nvPr>
            <p:ph idx="1"/>
          </p:nvPr>
        </p:nvSpPr>
        <p:spPr>
          <a:xfrm>
            <a:off x="468313" y="2060575"/>
            <a:ext cx="8229600" cy="4681538"/>
          </a:xfrm>
        </p:spPr>
        <p:txBody>
          <a:bodyPr/>
          <a:lstStyle/>
          <a:p>
            <a:pPr marL="0" indent="0" eaLnBrk="1" hangingPunct="1">
              <a:lnSpc>
                <a:spcPct val="90000"/>
              </a:lnSpc>
              <a:buFont typeface="Arial" panose="020B0604020202020204" pitchFamily="34" charset="0"/>
              <a:buNone/>
            </a:pPr>
            <a:r>
              <a:rPr lang="el-GR" altLang="el-GR" sz="2200" smtClean="0"/>
              <a:t>Ως προς την απόδοση του Συστήματος σε περιπτώσεις απόκλισης Χρήστη από προβλεπόμενη μορφή διαλόγου, παρατηρήθηκε ότι η </a:t>
            </a:r>
            <a:r>
              <a:rPr lang="el-GR" altLang="el-GR" sz="2200" b="1" smtClean="0"/>
              <a:t>απόδοση του Συστήματος δεν είναι καλή</a:t>
            </a:r>
            <a:r>
              <a:rPr lang="el-GR" altLang="el-GR" sz="2200" smtClean="0"/>
              <a:t> όταν</a:t>
            </a:r>
            <a:r>
              <a:rPr lang="en-US" altLang="el-GR" sz="2200" smtClean="0"/>
              <a:t>:</a:t>
            </a:r>
            <a:r>
              <a:rPr lang="el-GR" altLang="el-GR" sz="2200" smtClean="0"/>
              <a:t> </a:t>
            </a:r>
          </a:p>
          <a:p>
            <a:pPr marL="0" indent="0" eaLnBrk="1" hangingPunct="1">
              <a:lnSpc>
                <a:spcPct val="90000"/>
              </a:lnSpc>
            </a:pPr>
            <a:r>
              <a:rPr lang="en-US" altLang="el-GR" sz="2200" b="1" smtClean="0"/>
              <a:t> </a:t>
            </a:r>
            <a:r>
              <a:rPr lang="el-GR" altLang="el-GR" sz="2200" b="1" smtClean="0"/>
              <a:t>ο Χρήστης βιάζεται να μιλήσει</a:t>
            </a:r>
            <a:r>
              <a:rPr lang="el-GR" altLang="el-GR" sz="2200" smtClean="0"/>
              <a:t> με το Σύστημα ή </a:t>
            </a:r>
            <a:r>
              <a:rPr lang="el-GR" altLang="el-GR" sz="2200" b="1" smtClean="0"/>
              <a:t>εκφέρει περισσότερα από ένα στοιχεία</a:t>
            </a:r>
            <a:r>
              <a:rPr lang="el-GR" altLang="el-GR" sz="2200" smtClean="0"/>
              <a:t>, όπως, για παράδειγμα, «ένα σακουλάκι εε.. μιά συσκευασία» ή </a:t>
            </a:r>
          </a:p>
          <a:p>
            <a:pPr marL="0" indent="0" eaLnBrk="1" hangingPunct="1">
              <a:lnSpc>
                <a:spcPct val="90000"/>
              </a:lnSpc>
            </a:pPr>
            <a:r>
              <a:rPr lang="en-US" altLang="el-GR" sz="2200" b="1" smtClean="0"/>
              <a:t> </a:t>
            </a:r>
            <a:r>
              <a:rPr lang="el-GR" altLang="el-GR" sz="2200" b="1" smtClean="0"/>
              <a:t>ο Χρήστης δεν μιλάει αρκετά δυνατά</a:t>
            </a:r>
            <a:r>
              <a:rPr lang="el-GR" altLang="el-GR" sz="2200" smtClean="0"/>
              <a:t> /«ζωηρά»/με</a:t>
            </a:r>
            <a:r>
              <a:rPr lang="en-US" altLang="el-GR" sz="2200" smtClean="0"/>
              <a:t> </a:t>
            </a:r>
            <a:r>
              <a:rPr lang="el-GR" altLang="el-GR" sz="2200" smtClean="0"/>
              <a:t>«σβησμένη» φωνή (κούραση, κακή διάθεση κ.α.). </a:t>
            </a:r>
          </a:p>
          <a:p>
            <a:pPr marL="0" indent="0" eaLnBrk="1" hangingPunct="1">
              <a:lnSpc>
                <a:spcPct val="90000"/>
              </a:lnSpc>
              <a:buFont typeface="Arial" panose="020B0604020202020204" pitchFamily="34" charset="0"/>
              <a:buNone/>
            </a:pPr>
            <a:r>
              <a:rPr lang="el-GR" altLang="el-GR" sz="2200" smtClean="0"/>
              <a:t>Οι περιπτώσεις αυτές κατηγοριοποιούνται ως «</a:t>
            </a:r>
            <a:r>
              <a:rPr lang="el-GR" altLang="el-GR" sz="2200" b="1" smtClean="0">
                <a:solidFill>
                  <a:srgbClr val="5075BC"/>
                </a:solidFill>
              </a:rPr>
              <a:t>Περίπτωση Β</a:t>
            </a:r>
            <a:r>
              <a:rPr lang="el-GR" altLang="el-GR" sz="2200" smtClean="0"/>
              <a:t>». </a:t>
            </a:r>
          </a:p>
          <a:p>
            <a:pPr marL="0" indent="0" eaLnBrk="1" hangingPunct="1">
              <a:lnSpc>
                <a:spcPct val="90000"/>
              </a:lnSpc>
            </a:pPr>
            <a:r>
              <a:rPr lang="en-US" altLang="el-GR" sz="2200" smtClean="0"/>
              <a:t> </a:t>
            </a:r>
            <a:r>
              <a:rPr lang="el-GR" altLang="el-GR" sz="2200" smtClean="0"/>
              <a:t>Οι </a:t>
            </a:r>
            <a:r>
              <a:rPr lang="el-GR" altLang="el-GR" sz="2200" b="1" smtClean="0"/>
              <a:t>περιπτώσεις στις οποίες δεν ισχύουν οι περιπτώσεις αυτές</a:t>
            </a:r>
            <a:r>
              <a:rPr lang="el-GR" altLang="el-GR" sz="2200" smtClean="0"/>
              <a:t> ως μορφές απόκλισης Χρήστη από προβλεπόμενη μορφή διαλόγου κατηγοριοποιούνται ως «</a:t>
            </a:r>
            <a:r>
              <a:rPr lang="el-GR" altLang="el-GR" sz="2200" b="1" smtClean="0">
                <a:solidFill>
                  <a:srgbClr val="5075BC"/>
                </a:solidFill>
              </a:rPr>
              <a:t>Περίπτωση Α</a:t>
            </a:r>
            <a:r>
              <a:rPr lang="el-GR" altLang="el-GR" sz="2200" smtClean="0"/>
              <a:t>».</a:t>
            </a:r>
            <a:endParaRPr lang="el-GR" altLang="el-GR" sz="2200" i="1" smtClean="0"/>
          </a:p>
          <a:p>
            <a:pPr marL="0" indent="0"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313" y="476250"/>
            <a:ext cx="8229600" cy="1216025"/>
          </a:xfrm>
        </p:spPr>
        <p:txBody>
          <a:bodyPr>
            <a:normAutofit fontScale="90000"/>
          </a:bodyPr>
          <a:lstStyle/>
          <a:p>
            <a:pPr eaLnBrk="1" hangingPunct="1"/>
            <a:r>
              <a:rPr lang="el-GR" altLang="el-GR" sz="3600" b="1" smtClean="0"/>
              <a:t>3.2.3 Τεχνικά θέματα στην ποιότητα της διαδικτυακής και τηλεφωνικής σύνδεσης του Συστήματος</a:t>
            </a:r>
          </a:p>
        </p:txBody>
      </p:sp>
      <p:sp>
        <p:nvSpPr>
          <p:cNvPr id="60418" name="Θέση περιεχομένου 2"/>
          <p:cNvSpPr>
            <a:spLocks noGrp="1"/>
          </p:cNvSpPr>
          <p:nvPr>
            <p:ph idx="1"/>
          </p:nvPr>
        </p:nvSpPr>
        <p:spPr>
          <a:xfrm>
            <a:off x="539750" y="2238375"/>
            <a:ext cx="8229600" cy="1952625"/>
          </a:xfrm>
        </p:spPr>
        <p:txBody>
          <a:bodyPr/>
          <a:lstStyle/>
          <a:p>
            <a:pPr eaLnBrk="1" hangingPunct="1"/>
            <a:r>
              <a:rPr lang="el-GR" altLang="el-GR" sz="2800" smtClean="0"/>
              <a:t>Από την Β΄Φάση Αξιολόγησης του Συστήματος προκύπτει ότι τυχόν προβλήματα στην απόδοση του Συστήματος ως προς την </a:t>
            </a:r>
            <a:r>
              <a:rPr lang="el-GR" altLang="el-GR" sz="2800" b="1" smtClean="0"/>
              <a:t>διαδικτυακή και τηλεφωνική σύνδεσης του Συστήματος</a:t>
            </a:r>
            <a:r>
              <a:rPr lang="el-GR" altLang="el-GR" sz="2800" smtClean="0"/>
              <a:t> προκύπτουν κατά κανόνα από </a:t>
            </a:r>
            <a:r>
              <a:rPr lang="el-GR" altLang="el-GR" sz="2800" b="1" smtClean="0"/>
              <a:t>εξωτερικούς τεχνικούς παράγοντες </a:t>
            </a:r>
            <a:r>
              <a:rPr lang="en-US" altLang="el-GR" sz="2800" smtClean="0"/>
              <a:t>(</a:t>
            </a:r>
            <a:r>
              <a:rPr lang="el-GR" altLang="el-GR" sz="2800" smtClean="0"/>
              <a:t>π.χ. κακή λήψη</a:t>
            </a:r>
            <a:r>
              <a:rPr lang="en-US" altLang="el-GR" sz="2800" smtClean="0"/>
              <a:t>)</a:t>
            </a:r>
            <a:r>
              <a:rPr lang="el-GR" altLang="el-GR" sz="2800" smtClean="0"/>
              <a:t>. </a:t>
            </a:r>
            <a:endParaRPr lang="en-US" altLang="el-GR" sz="2800" smtClean="0"/>
          </a:p>
          <a:p>
            <a:pPr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Τίτλος 1"/>
          <p:cNvSpPr>
            <a:spLocks noGrp="1"/>
          </p:cNvSpPr>
          <p:nvPr>
            <p:ph type="title"/>
          </p:nvPr>
        </p:nvSpPr>
        <p:spPr>
          <a:xfrm>
            <a:off x="457200" y="0"/>
            <a:ext cx="8229600" cy="1125538"/>
          </a:xfrm>
        </p:spPr>
        <p:txBody>
          <a:bodyPr/>
          <a:lstStyle/>
          <a:p>
            <a:pPr eaLnBrk="1" hangingPunct="1"/>
            <a:r>
              <a:rPr lang="en-GB" altLang="el-GR" b="1" smtClean="0"/>
              <a:t>References (1/2)</a:t>
            </a:r>
            <a:endParaRPr lang="el-GR" altLang="el-GR" b="1" smtClean="0"/>
          </a:p>
        </p:txBody>
      </p:sp>
      <p:sp>
        <p:nvSpPr>
          <p:cNvPr id="62466" name="Θέση περιεχομένου 2"/>
          <p:cNvSpPr>
            <a:spLocks noGrp="1"/>
          </p:cNvSpPr>
          <p:nvPr>
            <p:ph idx="1"/>
          </p:nvPr>
        </p:nvSpPr>
        <p:spPr>
          <a:xfrm>
            <a:off x="463550" y="1557338"/>
            <a:ext cx="8229600" cy="4525962"/>
          </a:xfrm>
        </p:spPr>
        <p:txBody>
          <a:bodyPr/>
          <a:lstStyle/>
          <a:p>
            <a:pPr marL="609600" indent="-609600" eaLnBrk="1" hangingPunct="1"/>
            <a:r>
              <a:rPr lang="en-US" altLang="el-GR" sz="2000" smtClean="0"/>
              <a:t>Alexandris, C. 2007. Show and Tell: Using Semantically Processable Prosodic Markers for Spatial Expressions in an HCI System for Consumer Complaints. </a:t>
            </a:r>
            <a:r>
              <a:rPr lang="en-GB" altLang="el-GR" sz="2000" smtClean="0"/>
              <a:t>Human-Computer Interaction. HCI Intelligent Multimodal Interaction Environments</a:t>
            </a:r>
            <a:r>
              <a:rPr lang="en-US" altLang="el-GR" sz="2000" smtClean="0"/>
              <a:t>. </a:t>
            </a:r>
            <a:r>
              <a:rPr lang="en-GB" altLang="el-GR" sz="2000" smtClean="0"/>
              <a:t>4552/2007</a:t>
            </a:r>
            <a:r>
              <a:rPr lang="en-US" altLang="el-GR" sz="2000" smtClean="0"/>
              <a:t>, 13-22.</a:t>
            </a:r>
            <a:endParaRPr lang="en-GB" altLang="el-GR" sz="2000" smtClean="0"/>
          </a:p>
          <a:p>
            <a:pPr marL="609600" indent="-609600" eaLnBrk="1" hangingPunct="1"/>
            <a:r>
              <a:rPr lang="en-GB" altLang="el-GR" sz="2000" smtClean="0"/>
              <a:t>Alexandris, C. Fotinea, S-E and Efthimiou, E.</a:t>
            </a:r>
            <a:r>
              <a:rPr lang="en-US" altLang="el-GR" sz="2000" smtClean="0"/>
              <a:t> 2005. </a:t>
            </a:r>
            <a:r>
              <a:rPr lang="en-GB" altLang="el-GR" sz="2000" smtClean="0"/>
              <a:t>Emphasis as an Extra-Linguistic Marker for Resolving Spatial and Temporal Ambiguities in Machine Translation for a Speech-to-Speech System involving Greek. In Proc. of the 3rd International Conference on Universal Access in Human-Computer Interaction (UAHCI 2005). Las Vegas, Nevada, USA.</a:t>
            </a:r>
            <a:endParaRPr lang="en-US" altLang="el-GR" sz="2000" smtClean="0"/>
          </a:p>
          <a:p>
            <a:pPr marL="609600" indent="-609600" eaLnBrk="1" hangingPunct="1"/>
            <a:r>
              <a:rPr lang="en-US" altLang="el-GR" sz="2000" smtClean="0"/>
              <a:t>Alexandris, C., Fotinea, S-E. 2004. Discourse Particles: Indicators of Positive and Non-Positive Politeness in the Discourse Structure of Dialog Systems for Modern Greek, International Journal for Language Data ProcessingSprache und Datenverarbeitung, 1-2/2004, 19-29. </a:t>
            </a:r>
            <a:endParaRPr lang="en-GB" altLang="el-GR" sz="2000" smtClean="0"/>
          </a:p>
          <a:p>
            <a:pPr marL="609600" indent="-609600" eaLnBrk="1" hangingPunct="1"/>
            <a:endParaRPr lang="el-GR" altLang="el-GR" sz="17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Τίτλος 1"/>
          <p:cNvSpPr>
            <a:spLocks noGrp="1"/>
          </p:cNvSpPr>
          <p:nvPr>
            <p:ph type="title"/>
          </p:nvPr>
        </p:nvSpPr>
        <p:spPr>
          <a:xfrm>
            <a:off x="457200" y="0"/>
            <a:ext cx="8229600" cy="1125538"/>
          </a:xfrm>
        </p:spPr>
        <p:txBody>
          <a:bodyPr/>
          <a:lstStyle/>
          <a:p>
            <a:pPr eaLnBrk="1" hangingPunct="1"/>
            <a:r>
              <a:rPr lang="en-GB" altLang="el-GR" b="1" smtClean="0"/>
              <a:t>References (2/2)</a:t>
            </a:r>
            <a:endParaRPr lang="el-GR" altLang="el-GR" b="1" smtClean="0"/>
          </a:p>
        </p:txBody>
      </p:sp>
      <p:sp>
        <p:nvSpPr>
          <p:cNvPr id="3" name="Θέση περιεχομένου 2"/>
          <p:cNvSpPr>
            <a:spLocks noGrp="1"/>
          </p:cNvSpPr>
          <p:nvPr>
            <p:ph idx="1"/>
          </p:nvPr>
        </p:nvSpPr>
        <p:spPr>
          <a:xfrm>
            <a:off x="463550" y="1557338"/>
            <a:ext cx="8229600" cy="4525962"/>
          </a:xfrm>
        </p:spPr>
        <p:txBody>
          <a:bodyPr rtlCol="0">
            <a:noAutofit/>
          </a:bodyPr>
          <a:lstStyle/>
          <a:p>
            <a:pPr marL="609600" indent="-609600" eaLnBrk="1" fontAlgn="auto" hangingPunct="1">
              <a:spcAft>
                <a:spcPts val="0"/>
              </a:spcAft>
              <a:defRPr/>
            </a:pPr>
            <a:r>
              <a:rPr lang="en-GB" sz="2000" dirty="0" err="1">
                <a:ea typeface="+mn-ea"/>
                <a:cs typeface="+mn-cs"/>
              </a:rPr>
              <a:t>Hausser</a:t>
            </a:r>
            <a:r>
              <a:rPr lang="en-GB" sz="2000" dirty="0">
                <a:ea typeface="+mn-ea"/>
                <a:cs typeface="+mn-cs"/>
              </a:rPr>
              <a:t>, R. 2006. A Computational Model of Natural Language Communication, Interpretation, Inference and Production in Database Semantics. Berlin, Springer.</a:t>
            </a:r>
          </a:p>
          <a:p>
            <a:pPr marL="609600" indent="-609600" eaLnBrk="1" fontAlgn="auto" hangingPunct="1">
              <a:spcAft>
                <a:spcPts val="0"/>
              </a:spcAft>
              <a:defRPr/>
            </a:pPr>
            <a:r>
              <a:rPr lang="en-GB" sz="2000" dirty="0">
                <a:ea typeface="+mn-ea"/>
                <a:cs typeface="+mn-cs"/>
              </a:rPr>
              <a:t>Moeller, S. 2005. Quality of Telephone-Based Spoken Dialogue Systems. New York, Springer.</a:t>
            </a:r>
          </a:p>
          <a:p>
            <a:pPr marL="609600" indent="-609600" eaLnBrk="1" fontAlgn="auto" hangingPunct="1">
              <a:spcAft>
                <a:spcPts val="0"/>
              </a:spcAft>
              <a:defRPr/>
            </a:pPr>
            <a:r>
              <a:rPr lang="en-GB" sz="2000" dirty="0" err="1">
                <a:ea typeface="+mn-ea"/>
                <a:cs typeface="+mn-cs"/>
              </a:rPr>
              <a:t>Nottas</a:t>
            </a:r>
            <a:r>
              <a:rPr lang="en-GB" sz="2000" dirty="0">
                <a:ea typeface="+mn-ea"/>
                <a:cs typeface="+mn-cs"/>
              </a:rPr>
              <a:t>, M., </a:t>
            </a:r>
            <a:r>
              <a:rPr lang="en-GB" sz="2000" dirty="0" err="1">
                <a:ea typeface="+mn-ea"/>
                <a:cs typeface="+mn-cs"/>
              </a:rPr>
              <a:t>Alexandris</a:t>
            </a:r>
            <a:r>
              <a:rPr lang="en-GB" sz="2000" dirty="0">
                <a:ea typeface="+mn-ea"/>
                <a:cs typeface="+mn-cs"/>
              </a:rPr>
              <a:t>, C, </a:t>
            </a:r>
            <a:r>
              <a:rPr lang="en-GB" sz="2000" dirty="0" err="1">
                <a:ea typeface="+mn-ea"/>
                <a:cs typeface="+mn-cs"/>
              </a:rPr>
              <a:t>Tsopanoglou</a:t>
            </a:r>
            <a:r>
              <a:rPr lang="en-GB" sz="2000" dirty="0">
                <a:ea typeface="+mn-ea"/>
                <a:cs typeface="+mn-cs"/>
              </a:rPr>
              <a:t>, A. and </a:t>
            </a:r>
            <a:r>
              <a:rPr lang="en-GB" sz="2000" dirty="0" err="1">
                <a:ea typeface="+mn-ea"/>
                <a:cs typeface="+mn-cs"/>
              </a:rPr>
              <a:t>Bakamidis</a:t>
            </a:r>
            <a:r>
              <a:rPr lang="en-GB" sz="2000" dirty="0">
                <a:ea typeface="+mn-ea"/>
                <a:cs typeface="+mn-cs"/>
              </a:rPr>
              <a:t>, S. 2007. A Hybrid Approach to Dialog Input in the </a:t>
            </a:r>
            <a:r>
              <a:rPr lang="en-GB" sz="2000" dirty="0" err="1">
                <a:ea typeface="+mn-ea"/>
                <a:cs typeface="+mn-cs"/>
              </a:rPr>
              <a:t>CitzenShield</a:t>
            </a:r>
            <a:r>
              <a:rPr lang="en-GB" sz="2000" dirty="0">
                <a:ea typeface="+mn-ea"/>
                <a:cs typeface="+mn-cs"/>
              </a:rPr>
              <a:t> Dialog System for Consumer Complaints. </a:t>
            </a:r>
            <a:r>
              <a:rPr lang="en-US" sz="2000" dirty="0">
                <a:ea typeface="+mn-ea"/>
                <a:cs typeface="+mn-cs"/>
              </a:rPr>
              <a:t>In Proc. of  </a:t>
            </a:r>
            <a:r>
              <a:rPr lang="en-GB" sz="2000" dirty="0">
                <a:ea typeface="+mn-ea"/>
                <a:cs typeface="+mn-cs"/>
              </a:rPr>
              <a:t>Human-Computer Interaction (</a:t>
            </a:r>
            <a:r>
              <a:rPr lang="en-US" sz="2000" dirty="0">
                <a:ea typeface="+mn-ea"/>
                <a:cs typeface="+mn-cs"/>
              </a:rPr>
              <a:t>HCI) 2007. Beijing, China.</a:t>
            </a:r>
            <a:endParaRPr lang="en-GB" sz="2000" dirty="0">
              <a:ea typeface="+mn-ea"/>
              <a:cs typeface="+mn-cs"/>
            </a:endParaRPr>
          </a:p>
          <a:p>
            <a:pPr marL="609600" indent="-609600" eaLnBrk="1" fontAlgn="auto" hangingPunct="1">
              <a:spcAft>
                <a:spcPts val="0"/>
              </a:spcAft>
              <a:defRPr/>
            </a:pPr>
            <a:r>
              <a:rPr lang="en-GB" sz="2000" dirty="0" err="1">
                <a:ea typeface="+mn-ea"/>
                <a:cs typeface="+mn-cs"/>
              </a:rPr>
              <a:t>Schilder</a:t>
            </a:r>
            <a:r>
              <a:rPr lang="en-GB" sz="2000" dirty="0">
                <a:ea typeface="+mn-ea"/>
                <a:cs typeface="+mn-cs"/>
              </a:rPr>
              <a:t>, F. and </a:t>
            </a:r>
            <a:r>
              <a:rPr lang="en-GB" sz="2000" dirty="0" err="1">
                <a:ea typeface="+mn-ea"/>
                <a:cs typeface="+mn-cs"/>
              </a:rPr>
              <a:t>Habel</a:t>
            </a:r>
            <a:r>
              <a:rPr lang="en-GB" sz="2000" dirty="0">
                <a:ea typeface="+mn-ea"/>
                <a:cs typeface="+mn-cs"/>
              </a:rPr>
              <a:t>, C. 2001. From Temporal Expressions to Temporal Information: Semantic tagging of News Messages. In Proc. of ACL-2001, Workshop on Temporal and Spatial Information Processing, 1309-1316, Pittsburgh, Pennsylvania, USA. </a:t>
            </a:r>
          </a:p>
          <a:p>
            <a:pPr eaLnBrk="1" fontAlgn="auto" hangingPunct="1">
              <a:spcAft>
                <a:spcPts val="0"/>
              </a:spcAft>
              <a:defRPr/>
            </a:pPr>
            <a:endParaRPr lang="el-GR" sz="1700" dirty="0">
              <a:latin typeface="Arial" charset="0"/>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Τίτλος 6"/>
          <p:cNvSpPr>
            <a:spLocks noGrp="1"/>
          </p:cNvSpPr>
          <p:nvPr>
            <p:ph type="ctrTitle"/>
          </p:nvPr>
        </p:nvSpPr>
        <p:spPr/>
        <p:txBody>
          <a:bodyPr/>
          <a:lstStyle/>
          <a:p>
            <a:pPr eaLnBrk="1" hangingPunct="1"/>
            <a:r>
              <a:rPr lang="el-GR" altLang="el-GR" smtClean="0"/>
              <a:t>Τέλος Ενότητας</a:t>
            </a:r>
          </a:p>
        </p:txBody>
      </p:sp>
      <p:sp>
        <p:nvSpPr>
          <p:cNvPr id="66562" name="Υπότιτλος 7"/>
          <p:cNvSpPr>
            <a:spLocks noGrp="1"/>
          </p:cNvSpPr>
          <p:nvPr>
            <p:ph type="subTitle" idx="1"/>
          </p:nvPr>
        </p:nvSpPr>
        <p:spPr>
          <a:xfrm>
            <a:off x="684213" y="3886200"/>
            <a:ext cx="7775575" cy="1752600"/>
          </a:xfrm>
        </p:spPr>
        <p:txBody>
          <a:bodyPr/>
          <a:lstStyle/>
          <a:p>
            <a:pPr eaLnBrk="1" hangingPunct="1"/>
            <a:endParaRPr lang="en-US" altLang="el-G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3"/>
          <p:cNvSpPr>
            <a:spLocks noGrp="1"/>
          </p:cNvSpPr>
          <p:nvPr>
            <p:ph type="ctrTitle"/>
          </p:nvPr>
        </p:nvSpPr>
        <p:spPr/>
        <p:txBody>
          <a:bodyPr/>
          <a:lstStyle/>
          <a:p>
            <a:pPr eaLnBrk="1" hangingPunct="1"/>
            <a:r>
              <a:rPr lang="en-GB" altLang="el-GR" sz="4000" b="1" smtClean="0"/>
              <a:t>Speech Technology Applications for the Broad Public</a:t>
            </a:r>
            <a:endParaRPr lang="el-GR" altLang="el-GR" sz="4000" smtClean="0"/>
          </a:p>
        </p:txBody>
      </p:sp>
      <p:sp>
        <p:nvSpPr>
          <p:cNvPr id="14338" name="Υπότιτλος 4"/>
          <p:cNvSpPr>
            <a:spLocks noGrp="1"/>
          </p:cNvSpPr>
          <p:nvPr>
            <p:ph type="subTitle" idx="1"/>
          </p:nvPr>
        </p:nvSpPr>
        <p:spPr>
          <a:xfrm>
            <a:off x="684213" y="3886200"/>
            <a:ext cx="7775575" cy="1752600"/>
          </a:xfrm>
        </p:spPr>
        <p:txBody>
          <a:bodyPr/>
          <a:lstStyle/>
          <a:p>
            <a:pPr eaLnBrk="1" hangingPunct="1">
              <a:lnSpc>
                <a:spcPct val="80000"/>
              </a:lnSpc>
            </a:pPr>
            <a:r>
              <a:rPr lang="en-US" altLang="el-GR" smtClean="0"/>
              <a:t>The CitizenShield Dialog System </a:t>
            </a:r>
          </a:p>
          <a:p>
            <a:pPr eaLnBrk="1" hangingPunct="1">
              <a:lnSpc>
                <a:spcPct val="80000"/>
              </a:lnSpc>
            </a:pPr>
            <a:r>
              <a:rPr lang="el-GR" altLang="el-GR" smtClean="0"/>
              <a:t>Πιλοτικό Διαλογικό Σύστημα ΠΟΛΙ.ΑΣ</a:t>
            </a:r>
          </a:p>
          <a:p>
            <a:pPr eaLnBrk="1" hangingPunct="1">
              <a:lnSpc>
                <a:spcPct val="80000"/>
              </a:lnSpc>
            </a:pPr>
            <a:r>
              <a:rPr lang="en-US" altLang="el-GR" smtClean="0">
                <a:hlinkClick r:id="rId3"/>
              </a:rPr>
              <a:t>www</a:t>
            </a:r>
            <a:r>
              <a:rPr lang="el-GR" altLang="el-GR" smtClean="0">
                <a:hlinkClick r:id="rId3"/>
              </a:rPr>
              <a:t>.</a:t>
            </a:r>
            <a:r>
              <a:rPr lang="en-US" altLang="el-GR" smtClean="0">
                <a:hlinkClick r:id="rId3"/>
              </a:rPr>
              <a:t>polias</a:t>
            </a:r>
            <a:r>
              <a:rPr lang="el-GR" altLang="el-GR" smtClean="0">
                <a:hlinkClick r:id="rId3"/>
              </a:rPr>
              <a:t>.</a:t>
            </a:r>
            <a:r>
              <a:rPr lang="en-US" altLang="el-GR" smtClean="0">
                <a:hlinkClick r:id="rId3"/>
              </a:rPr>
              <a:t>gr</a:t>
            </a:r>
            <a:endParaRPr lang="el-GR" altLang="el-G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l-GR" altLang="el-GR" smtClean="0"/>
              <a:t>Χρηματοδότηση</a:t>
            </a:r>
          </a:p>
        </p:txBody>
      </p:sp>
      <p:sp>
        <p:nvSpPr>
          <p:cNvPr id="68610"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8611"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3"/>
          <p:cNvSpPr>
            <a:spLocks noGrp="1"/>
          </p:cNvSpPr>
          <p:nvPr>
            <p:ph type="title"/>
          </p:nvPr>
        </p:nvSpPr>
        <p:spPr/>
        <p:txBody>
          <a:bodyPr/>
          <a:lstStyle/>
          <a:p>
            <a:pPr eaLnBrk="1" hangingPunct="1"/>
            <a:r>
              <a:rPr lang="el-GR" altLang="el-GR" sz="4400" smtClean="0"/>
              <a:t>Σημειώματα</a:t>
            </a:r>
          </a:p>
        </p:txBody>
      </p:sp>
      <p:sp>
        <p:nvSpPr>
          <p:cNvPr id="70658" name="Text Placeholder 4"/>
          <p:cNvSpPr>
            <a:spLocks noGrp="1"/>
          </p:cNvSpPr>
          <p:nvPr>
            <p:ph type="body" idx="1"/>
          </p:nvPr>
        </p:nvSpPr>
        <p:spPr/>
        <p:txBody>
          <a:bodyPr/>
          <a:lstStyle/>
          <a:p>
            <a:pPr eaLnBrk="1" hangingPunct="1"/>
            <a:endParaRPr lang="en-US" altLang="el-GR"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0" y="274638"/>
            <a:ext cx="9144000" cy="1143000"/>
          </a:xfrm>
        </p:spPr>
        <p:txBody>
          <a:bodyPr/>
          <a:lstStyle/>
          <a:p>
            <a:r>
              <a:rPr lang="el-GR" altLang="el-GR" smtClean="0"/>
              <a:t>Σημείωμα Ιστορικού Εκδόσεων</a:t>
            </a:r>
            <a:r>
              <a:rPr lang="en-US" altLang="el-GR" smtClean="0"/>
              <a:t> </a:t>
            </a:r>
            <a:r>
              <a:rPr lang="el-GR" alt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defRPr/>
            </a:pPr>
            <a:r>
              <a:rPr lang="el-GR" sz="2000" dirty="0" smtClean="0"/>
              <a:t>Το </a:t>
            </a:r>
            <a:r>
              <a:rPr lang="el-GR" sz="2000" dirty="0"/>
              <a:t>παρόν έργο αποτελεί την έκδοση </a:t>
            </a:r>
            <a:r>
              <a:rPr lang="en-US" sz="2000" dirty="0" smtClean="0">
                <a:solidFill>
                  <a:srgbClr val="000000"/>
                </a:solidFill>
              </a:rPr>
              <a:t>1</a:t>
            </a:r>
            <a:r>
              <a:rPr lang="el-GR" sz="2000" dirty="0" smtClean="0">
                <a:solidFill>
                  <a:srgbClr val="000000"/>
                </a:solidFill>
              </a:rPr>
              <a:t>.</a:t>
            </a:r>
            <a:r>
              <a:rPr lang="en-US" sz="2000" dirty="0" smtClean="0">
                <a:solidFill>
                  <a:srgbClr val="000000"/>
                </a:solidFill>
              </a:rPr>
              <a:t>0</a:t>
            </a:r>
            <a:r>
              <a:rPr lang="el-GR" sz="2000" dirty="0" smtClean="0">
                <a:solidFill>
                  <a:srgbClr val="000000"/>
                </a:solidFill>
              </a:rPr>
              <a:t>.  </a:t>
            </a:r>
            <a:endParaRPr lang="el-GR" sz="2000" dirty="0">
              <a:solidFill>
                <a:srgbClr val="000000"/>
              </a:solidFill>
            </a:endParaRPr>
          </a:p>
          <a:p>
            <a:pPr marL="0" indent="0">
              <a:buFont typeface="Arial" panose="020B0604020202020204" pitchFamily="34" charset="0"/>
              <a:buNone/>
              <a:defRPr/>
            </a:pPr>
            <a:r>
              <a:rPr lang="el-GR" sz="2000" dirty="0"/>
              <a:t>Έχουν προηγηθεί οι κάτωθι εκδόσεις:</a:t>
            </a:r>
          </a:p>
          <a:p>
            <a:pPr>
              <a:defRPr/>
            </a:pPr>
            <a:r>
              <a:rPr lang="el-GR" sz="2000" dirty="0"/>
              <a:t>Έκδοση διαθέσιμη εδώ. </a:t>
            </a:r>
            <a:r>
              <a:rPr lang="en-US" sz="2000" dirty="0">
                <a:ea typeface="Century Gothic"/>
                <a:cs typeface="Century Gothic"/>
                <a:hlinkClick r:id="rId3"/>
              </a:rPr>
              <a:t>http://eclass.uoa.gr/courses/GS158/</a:t>
            </a:r>
            <a:endParaRPr lang="el-GR" sz="2000" dirty="0">
              <a:solidFill>
                <a:srgbClr val="92D050"/>
              </a:solidFill>
            </a:endParaRPr>
          </a:p>
          <a:p>
            <a:pPr marL="0" indent="0">
              <a:buFont typeface="Arial" panose="020B0604020202020204" pitchFamily="34" charset="0"/>
              <a:buNone/>
              <a:defRPr/>
            </a:pPr>
            <a:endParaRPr lang="el-GR" sz="2000" dirty="0"/>
          </a:p>
        </p:txBody>
      </p:sp>
    </p:spTree>
    <p:extLst>
      <p:ext uri="{BB962C8B-B14F-4D97-AF65-F5344CB8AC3E}">
        <p14:creationId xmlns:p14="http://schemas.microsoft.com/office/powerpoint/2010/main" val="1034049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60350"/>
            <a:ext cx="8229600" cy="1157288"/>
          </a:xfrm>
        </p:spPr>
        <p:txBody>
          <a:bodyPr/>
          <a:lstStyle/>
          <a:p>
            <a:r>
              <a:rPr lang="el-GR" altLang="el-GR" smtClean="0"/>
              <a:t>Σημείωμα Αναφοράς</a:t>
            </a:r>
          </a:p>
        </p:txBody>
      </p:sp>
      <p:sp>
        <p:nvSpPr>
          <p:cNvPr id="56323" name="Content Placeholder 2"/>
          <p:cNvSpPr>
            <a:spLocks noGrp="1"/>
          </p:cNvSpPr>
          <p:nvPr>
            <p:ph idx="1"/>
          </p:nvPr>
        </p:nvSpPr>
        <p:spPr>
          <a:xfrm>
            <a:off x="463550" y="1557338"/>
            <a:ext cx="8229600" cy="4525962"/>
          </a:xfrm>
        </p:spPr>
        <p:txBody>
          <a:bodyPr/>
          <a:lstStyle/>
          <a:p>
            <a:pPr marL="0" indent="0">
              <a:buNone/>
            </a:pPr>
            <a:r>
              <a:rPr lang="el-GR" altLang="el-GR" sz="2000" dirty="0" err="1" smtClean="0"/>
              <a:t>Copyright</a:t>
            </a:r>
            <a:r>
              <a:rPr lang="el-GR" altLang="el-GR" sz="2000" dirty="0" smtClean="0"/>
              <a:t> Εθνικόν και Καποδιστριακόν </a:t>
            </a:r>
            <a:r>
              <a:rPr lang="el-GR" altLang="el-GR" sz="2000" dirty="0" err="1" smtClean="0"/>
              <a:t>Πανεπιστήμιον</a:t>
            </a:r>
            <a:r>
              <a:rPr lang="el-GR" altLang="el-GR" sz="2000" dirty="0" smtClean="0"/>
              <a:t> Αθηνών</a:t>
            </a:r>
            <a:r>
              <a:rPr lang="en-US" altLang="el-GR" sz="2000" dirty="0" smtClean="0"/>
              <a:t>, </a:t>
            </a:r>
            <a:r>
              <a:rPr lang="el-GR" altLang="el-GR" sz="2000" dirty="0" smtClean="0"/>
              <a:t>Χριστίνα Αλεξανδρή. «Υπολογιστική Γλωσσολογία</a:t>
            </a:r>
            <a:r>
              <a:rPr lang="en-US" altLang="el-GR" sz="2000" dirty="0" smtClean="0"/>
              <a:t>. </a:t>
            </a:r>
            <a:r>
              <a:rPr lang="en-GB" altLang="el-GR" sz="2000" dirty="0"/>
              <a:t>Speech Technology Applications for the Broad </a:t>
            </a:r>
            <a:r>
              <a:rPr lang="en-GB" altLang="el-GR" sz="2000" dirty="0" smtClean="0"/>
              <a:t>Public</a:t>
            </a:r>
            <a:r>
              <a:rPr lang="el-GR" altLang="el-GR" sz="2000" dirty="0" smtClean="0"/>
              <a:t>». </a:t>
            </a:r>
            <a:r>
              <a:rPr lang="el-GR" altLang="el-GR" sz="2000" dirty="0" smtClean="0"/>
              <a:t>Έκδοση: 1.0. Αθήνα 2014. Διαθέσιμο από τη δικτυακή διεύθυνση:  </a:t>
            </a:r>
            <a:r>
              <a:rPr lang="en-US" altLang="el-GR" sz="2000" dirty="0" smtClean="0">
                <a:hlinkClick r:id="rId3"/>
              </a:rPr>
              <a:t>http://opencourses.uoa.gr</a:t>
            </a:r>
            <a:r>
              <a:rPr lang="en-US" altLang="el-GR" sz="2000" dirty="0" smtClean="0"/>
              <a:t> </a:t>
            </a:r>
            <a:endParaRPr lang="el-GR" altLang="el-GR" sz="2000" dirty="0" smtClean="0"/>
          </a:p>
          <a:p>
            <a:pPr marL="0" indent="0">
              <a:buFont typeface="Arial" panose="020B0604020202020204" pitchFamily="34" charset="0"/>
              <a:buNone/>
            </a:pPr>
            <a:endParaRPr lang="el-GR" altLang="el-GR" sz="2000" dirty="0" smtClean="0"/>
          </a:p>
        </p:txBody>
      </p:sp>
    </p:spTree>
    <p:extLst>
      <p:ext uri="{BB962C8B-B14F-4D97-AF65-F5344CB8AC3E}">
        <p14:creationId xmlns:p14="http://schemas.microsoft.com/office/powerpoint/2010/main" val="635757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76802"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76803" name="Picture 22" descr="Λογότυπο για Άδειες χρήσης Creative Commons BY-NC-ND">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l-GR" altLang="el-GR" sz="1800"/>
              <a:t>[1] http://creativecommons.org/licenses/by-nc-sa/4.0/ </a:t>
            </a:r>
            <a:endParaRPr lang="en-US" altLang="el-GR" sz="1800"/>
          </a:p>
          <a:p>
            <a:pPr eaLnBrk="1" hangingPunct="1"/>
            <a:endParaRPr lang="el-GR" altLang="el-GR" sz="1800"/>
          </a:p>
          <a:p>
            <a:pPr eaLnBrk="1" hangingPunct="1"/>
            <a:r>
              <a:rPr lang="el-GR" altLang="el-GR" sz="1800"/>
              <a:t>Ως </a:t>
            </a:r>
            <a:r>
              <a:rPr lang="el-GR" altLang="el-GR" sz="1800" b="1"/>
              <a:t>Μη Εμπορική</a:t>
            </a:r>
            <a:r>
              <a:rPr lang="el-GR" altLang="el-GR" sz="1800"/>
              <a:t> ορίζεται η χρήση:</a:t>
            </a:r>
          </a:p>
          <a:p>
            <a:pPr eaLnBrk="1" hangingPunct="1">
              <a:buFont typeface="Arial" panose="020B0604020202020204" pitchFamily="34" charset="0"/>
              <a:buChar char="•"/>
            </a:pPr>
            <a:r>
              <a:rPr lang="el-GR" altLang="el-GR" sz="1800"/>
              <a:t>που δεν περιλαμβάνει άμεσο ή έμμεσο οικονομικό όφελος από την χρήση του έργου, για το διανομέα του έργου και αδειοδόχο</a:t>
            </a:r>
          </a:p>
          <a:p>
            <a:pPr eaLnBrk="1" hangingPunct="1">
              <a:buFont typeface="Arial" panose="020B0604020202020204" pitchFamily="34" charset="0"/>
              <a:buChar char="•"/>
            </a:pPr>
            <a:r>
              <a:rPr lang="el-GR" altLang="el-GR" sz="1800"/>
              <a:t>που</a:t>
            </a:r>
            <a:r>
              <a:rPr lang="en-GB" altLang="el-GR" sz="1800"/>
              <a:t> </a:t>
            </a:r>
            <a:r>
              <a:rPr lang="el-GR" altLang="el-GR" sz="1800"/>
              <a:t>δεν περιλαμβάνει οικονομική συναλλαγή ως προϋπόθεση για τη χρήση ή πρόσβαση στο έργο</a:t>
            </a:r>
          </a:p>
          <a:p>
            <a:pPr eaLnBrk="1" hangingPunct="1">
              <a:buFont typeface="Arial" panose="020B0604020202020204" pitchFamily="34" charset="0"/>
              <a:buChar char="•"/>
            </a:pPr>
            <a:r>
              <a:rPr lang="el-GR" altLang="el-GR" sz="1800"/>
              <a:t>που</a:t>
            </a:r>
            <a:r>
              <a:rPr lang="en-GB" altLang="el-GR" sz="1800"/>
              <a:t> </a:t>
            </a:r>
            <a:r>
              <a:rPr lang="el-GR" altLang="el-GR" sz="1800"/>
              <a:t>δεν προσπορίζει στο διανομέα του έργου και</a:t>
            </a:r>
            <a:r>
              <a:rPr lang="en-GB" altLang="el-GR" sz="1800"/>
              <a:t> </a:t>
            </a:r>
            <a:r>
              <a:rPr lang="el-GR" altLang="el-GR" sz="1800"/>
              <a:t>αδειοδόχο</a:t>
            </a:r>
            <a:r>
              <a:rPr lang="en-GB" altLang="el-GR" sz="1800"/>
              <a:t> </a:t>
            </a:r>
            <a:r>
              <a:rPr lang="el-GR" altLang="el-GR" sz="1800"/>
              <a:t>έμμεσο οικονομικό όφελος (π.χ. διαφημίσεις) από την προβολή του έργου σε διαδικτυακό τόπο</a:t>
            </a:r>
            <a:endParaRPr lang="en-US" altLang="el-GR" sz="1800"/>
          </a:p>
          <a:p>
            <a:pPr eaLnBrk="1" hangingPunct="1">
              <a:buFont typeface="Arial" panose="020B0604020202020204" pitchFamily="34" charset="0"/>
              <a:buChar char="•"/>
            </a:pPr>
            <a:endParaRPr lang="el-GR" altLang="el-GR" sz="1800"/>
          </a:p>
          <a:p>
            <a:pPr eaLnBrk="1" hangingPunct="1"/>
            <a:r>
              <a:rPr lang="el-GR" altLang="el-GR" sz="1800"/>
              <a:t>Ο δικαιούχος μπορεί να παρέχει στον αδειοδόχο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4006966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l-GR" altLang="el-GR" smtClean="0"/>
              <a:t>Διατήρηση Σημειωμάτων</a:t>
            </a:r>
          </a:p>
        </p:txBody>
      </p:sp>
      <p:sp>
        <p:nvSpPr>
          <p:cNvPr id="78850"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l-GR" sz="2000" smtClean="0"/>
              <a:t>τ</a:t>
            </a:r>
            <a:r>
              <a:rPr lang="en-US" altLang="el-GR" sz="2000" smtClean="0"/>
              <a:t>ο Σημείωμα Αναφοράς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ο Σημείωμα Αδειοδότησης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η δήλωση </a:t>
            </a:r>
            <a:r>
              <a:rPr lang="el-GR" altLang="el-GR" sz="2000" smtClean="0"/>
              <a:t>Δ</a:t>
            </a:r>
            <a:r>
              <a:rPr lang="en-US" altLang="el-GR" sz="2000" smtClean="0"/>
              <a:t>ιατήρησης Σημειωμάτων</a:t>
            </a:r>
            <a:endParaRPr lang="el-GR" altLang="el-GR" sz="2000" smtClean="0"/>
          </a:p>
          <a:p>
            <a:pPr lvl="1" eaLnBrk="1" hangingPunct="1">
              <a:buFont typeface="Wingdings" panose="05000000000000000000" pitchFamily="2" charset="2"/>
              <a:buChar char="§"/>
            </a:pPr>
            <a:r>
              <a:rPr lang="el-GR" altLang="el-GR" sz="2000" smtClean="0"/>
              <a:t>το Σημείωμα Χρήσης Έργων Τρίτων (εφόσον υπάρχει)</a:t>
            </a:r>
          </a:p>
          <a:p>
            <a:pPr marL="0" indent="0" eaLnBrk="1" hangingPunct="1">
              <a:buFont typeface="Arial" panose="020B0604020202020204" pitchFamily="34" charset="0"/>
              <a:buNone/>
            </a:pPr>
            <a:r>
              <a:rPr lang="el-GR" altLang="el-GR" sz="2400" smtClean="0"/>
              <a:t>μαζί με τους συνοδευόμενους υπερσυνδέσμους.</a:t>
            </a:r>
          </a:p>
          <a:p>
            <a:pPr marL="0" indent="0" eaLnBrk="1" hangingPunct="1"/>
            <a:endParaRPr lang="el-GR" altLang="el-GR" sz="2000" smtClean="0"/>
          </a:p>
        </p:txBody>
      </p:sp>
    </p:spTree>
    <p:extLst>
      <p:ext uri="{BB962C8B-B14F-4D97-AF65-F5344CB8AC3E}">
        <p14:creationId xmlns:p14="http://schemas.microsoft.com/office/powerpoint/2010/main" val="656065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0" y="-100013"/>
            <a:ext cx="9144000" cy="1143001"/>
          </a:xfrm>
        </p:spPr>
        <p:txBody>
          <a:bodyPr/>
          <a:lstStyle/>
          <a:p>
            <a:pPr eaLnBrk="1" hangingPunct="1"/>
            <a:r>
              <a:rPr lang="el-GR" altLang="el-GR" dirty="0" smtClean="0"/>
              <a:t>Σημείωμα Χρήσης Έργων </a:t>
            </a:r>
            <a:r>
              <a:rPr lang="el-GR" altLang="el-GR" dirty="0" smtClean="0"/>
              <a:t>Τρίτων </a:t>
            </a:r>
            <a:r>
              <a:rPr lang="en-US" altLang="el-GR" dirty="0" smtClean="0"/>
              <a:t>(</a:t>
            </a:r>
            <a:r>
              <a:rPr lang="el-GR" altLang="el-GR" dirty="0" smtClean="0"/>
              <a:t>1</a:t>
            </a:r>
            <a:r>
              <a:rPr lang="en-US" altLang="el-GR" dirty="0" smtClean="0"/>
              <a:t>/</a:t>
            </a:r>
            <a:r>
              <a:rPr lang="el-GR" altLang="el-GR" dirty="0"/>
              <a:t>2</a:t>
            </a:r>
            <a:r>
              <a:rPr lang="en-US" altLang="el-GR" dirty="0"/>
              <a:t>)</a:t>
            </a:r>
            <a:r>
              <a:rPr lang="el-GR" altLang="el-GR" dirty="0"/>
              <a:t> </a:t>
            </a:r>
            <a:endParaRPr lang="el-GR" altLang="el-GR" dirty="0" smtClean="0"/>
          </a:p>
        </p:txBody>
      </p:sp>
      <p:sp>
        <p:nvSpPr>
          <p:cNvPr id="80898" name="Content Placeholder 2"/>
          <p:cNvSpPr>
            <a:spLocks noGrp="1"/>
          </p:cNvSpPr>
          <p:nvPr>
            <p:ph idx="1"/>
          </p:nvPr>
        </p:nvSpPr>
        <p:spPr>
          <a:xfrm>
            <a:off x="287338" y="1052512"/>
            <a:ext cx="8677150" cy="5328815"/>
          </a:xfrm>
        </p:spPr>
        <p:txBody>
          <a:bodyPr/>
          <a:lstStyle/>
          <a:p>
            <a:pPr marL="0" indent="0" eaLnBrk="1" hangingPunct="1">
              <a:buFont typeface="Arial" panose="020B0604020202020204" pitchFamily="34" charset="0"/>
              <a:buNone/>
            </a:pPr>
            <a:r>
              <a:rPr lang="el-GR" altLang="el-GR" sz="2000" dirty="0" smtClean="0"/>
              <a:t>Το Έργο αυτό κάνει χρήση των ακόλουθων έργων:</a:t>
            </a:r>
          </a:p>
          <a:p>
            <a:pPr marL="0" indent="0" eaLnBrk="1" hangingPunct="1">
              <a:buFont typeface="Arial" panose="020B0604020202020204" pitchFamily="34" charset="0"/>
              <a:buNone/>
            </a:pPr>
            <a:r>
              <a:rPr lang="el-GR" altLang="el-GR" sz="2000" b="1" dirty="0" smtClean="0"/>
              <a:t>Εικόνες/Σχήματα/Διαγράμματα</a:t>
            </a:r>
            <a:r>
              <a:rPr lang="en-US" altLang="el-GR" sz="2000" b="1" dirty="0" smtClean="0"/>
              <a:t>/</a:t>
            </a:r>
            <a:r>
              <a:rPr lang="el-GR" altLang="el-GR" sz="2000" b="1" dirty="0" smtClean="0"/>
              <a:t>Φωτογραφίες</a:t>
            </a:r>
          </a:p>
          <a:p>
            <a:pPr marL="0" indent="0" eaLnBrk="1" hangingPunct="1">
              <a:buNone/>
            </a:pPr>
            <a:r>
              <a:rPr lang="el-GR" altLang="el-GR" sz="2000" b="1" dirty="0"/>
              <a:t>Εικόνα 1</a:t>
            </a:r>
            <a:r>
              <a:rPr lang="el-GR" altLang="el-GR" sz="2000" dirty="0"/>
              <a:t>: </a:t>
            </a:r>
            <a:r>
              <a:rPr lang="en-US" altLang="el-GR" sz="2000" dirty="0" err="1"/>
              <a:t>CitizenShield</a:t>
            </a:r>
            <a:r>
              <a:rPr lang="en-US" altLang="el-GR" sz="2000" dirty="0"/>
              <a:t> Dialog System-Overview (</a:t>
            </a:r>
            <a:r>
              <a:rPr lang="en-GB" altLang="el-GR" sz="2000" dirty="0" err="1"/>
              <a:t>Nottas</a:t>
            </a:r>
            <a:r>
              <a:rPr lang="en-GB" altLang="el-GR" sz="2000" dirty="0"/>
              <a:t>, M., </a:t>
            </a:r>
            <a:r>
              <a:rPr lang="en-GB" altLang="el-GR" sz="2000" dirty="0" err="1"/>
              <a:t>Alexandris</a:t>
            </a:r>
            <a:r>
              <a:rPr lang="en-GB" altLang="el-GR" sz="2000" dirty="0"/>
              <a:t>, C, </a:t>
            </a:r>
            <a:r>
              <a:rPr lang="en-GB" altLang="el-GR" sz="2000" dirty="0" err="1"/>
              <a:t>Tsopanoglou</a:t>
            </a:r>
            <a:r>
              <a:rPr lang="en-GB" altLang="el-GR" sz="2000" dirty="0"/>
              <a:t>, A. and </a:t>
            </a:r>
            <a:r>
              <a:rPr lang="en-GB" altLang="el-GR" sz="2000" dirty="0" err="1"/>
              <a:t>Bakamidis</a:t>
            </a:r>
            <a:r>
              <a:rPr lang="en-GB" altLang="el-GR" sz="2000" dirty="0"/>
              <a:t>, S. 2007. A Hybrid Approach to Dialog Input in the </a:t>
            </a:r>
            <a:r>
              <a:rPr lang="en-GB" altLang="el-GR" sz="2000" dirty="0" err="1"/>
              <a:t>CitzenShield</a:t>
            </a:r>
            <a:r>
              <a:rPr lang="en-GB" altLang="el-GR" sz="2000" dirty="0"/>
              <a:t> Dialog System for Consumer Complaints. </a:t>
            </a:r>
            <a:r>
              <a:rPr lang="en-US" altLang="el-GR" sz="2000" dirty="0"/>
              <a:t>In Proc. of  </a:t>
            </a:r>
            <a:r>
              <a:rPr lang="en-GB" altLang="el-GR" sz="2000" dirty="0"/>
              <a:t>Human-Computer Interaction (</a:t>
            </a:r>
            <a:r>
              <a:rPr lang="en-US" altLang="el-GR" sz="2000" dirty="0"/>
              <a:t>HCI) 2007. Beijing, China)</a:t>
            </a:r>
            <a:endParaRPr lang="el-GR" altLang="el-GR" sz="2000" dirty="0"/>
          </a:p>
          <a:p>
            <a:pPr marL="0" indent="0" eaLnBrk="1" hangingPunct="1">
              <a:buFont typeface="Arial" panose="020B0604020202020204" pitchFamily="34" charset="0"/>
              <a:buNone/>
            </a:pPr>
            <a:endParaRPr lang="el-GR" altLang="el-GR" sz="2000" b="1" dirty="0" smtClean="0"/>
          </a:p>
        </p:txBody>
      </p:sp>
    </p:spTree>
    <p:extLst>
      <p:ext uri="{BB962C8B-B14F-4D97-AF65-F5344CB8AC3E}">
        <p14:creationId xmlns:p14="http://schemas.microsoft.com/office/powerpoint/2010/main" val="27956182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60350"/>
            <a:ext cx="9144000" cy="1143000"/>
          </a:xfrm>
        </p:spPr>
        <p:txBody>
          <a:bodyPr/>
          <a:lstStyle/>
          <a:p>
            <a:r>
              <a:rPr lang="el-GR" altLang="el-GR" dirty="0" smtClean="0"/>
              <a:t>Σημείωμα Χρήσης Έργων Τρίτων</a:t>
            </a:r>
            <a:r>
              <a:rPr lang="en-US" altLang="el-GR" dirty="0" smtClean="0"/>
              <a:t> </a:t>
            </a:r>
            <a:r>
              <a:rPr lang="en-US" altLang="el-GR" dirty="0" smtClean="0"/>
              <a:t>(</a:t>
            </a:r>
            <a:r>
              <a:rPr lang="el-GR" altLang="el-GR" dirty="0" smtClean="0"/>
              <a:t>2</a:t>
            </a:r>
            <a:r>
              <a:rPr lang="en-US" altLang="el-GR" dirty="0" smtClean="0"/>
              <a:t>/</a:t>
            </a:r>
            <a:r>
              <a:rPr lang="el-GR" altLang="el-GR" dirty="0" smtClean="0"/>
              <a:t>2</a:t>
            </a:r>
            <a:r>
              <a:rPr lang="en-US" altLang="el-GR" dirty="0" smtClean="0"/>
              <a:t>)</a:t>
            </a:r>
            <a:r>
              <a:rPr lang="el-GR" altLang="el-GR" dirty="0" smtClean="0"/>
              <a:t> </a:t>
            </a:r>
            <a:endParaRPr lang="el-GR" altLang="el-GR" dirty="0" smtClean="0"/>
          </a:p>
        </p:txBody>
      </p:sp>
      <p:sp>
        <p:nvSpPr>
          <p:cNvPr id="66563" name="Content Placeholder 2"/>
          <p:cNvSpPr>
            <a:spLocks noGrp="1"/>
          </p:cNvSpPr>
          <p:nvPr>
            <p:ph idx="1"/>
          </p:nvPr>
        </p:nvSpPr>
        <p:spPr>
          <a:xfrm>
            <a:off x="179388" y="1484313"/>
            <a:ext cx="8713787" cy="4525962"/>
          </a:xfrm>
        </p:spPr>
        <p:txBody>
          <a:bodyPr/>
          <a:lstStyle/>
          <a:p>
            <a:pPr marL="0" indent="0">
              <a:buFont typeface="Arial" panose="020B0604020202020204" pitchFamily="34" charset="0"/>
              <a:buNone/>
            </a:pPr>
            <a:r>
              <a:rPr lang="el-GR" altLang="el-GR" sz="2000" smtClean="0"/>
              <a:t>Το Έργο αυτό κάνει χρήση των ακόλουθων έργων:</a:t>
            </a:r>
          </a:p>
          <a:p>
            <a:pPr marL="0" indent="0">
              <a:buFont typeface="Arial" panose="020B0604020202020204" pitchFamily="34" charset="0"/>
              <a:buNone/>
            </a:pPr>
            <a:r>
              <a:rPr lang="el-GR" altLang="el-GR" sz="2000" b="1" smtClean="0"/>
              <a:t>Πίνακες</a:t>
            </a:r>
          </a:p>
        </p:txBody>
      </p:sp>
    </p:spTree>
    <p:extLst>
      <p:ext uri="{BB962C8B-B14F-4D97-AF65-F5344CB8AC3E}">
        <p14:creationId xmlns:p14="http://schemas.microsoft.com/office/powerpoint/2010/main" val="3441680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rtlCol="0">
            <a:normAutofit fontScale="90000"/>
          </a:bodyPr>
          <a:lstStyle/>
          <a:p>
            <a:pPr eaLnBrk="1" fontAlgn="auto" hangingPunct="1">
              <a:spcAft>
                <a:spcPts val="0"/>
              </a:spcAft>
              <a:defRPr/>
            </a:pPr>
            <a:r>
              <a:rPr lang="en-US" b="1" dirty="0">
                <a:ea typeface="+mj-ea"/>
                <a:cs typeface="+mj-cs"/>
              </a:rPr>
              <a:t>Brief Description of the </a:t>
            </a:r>
            <a:r>
              <a:rPr lang="en-US" b="1" dirty="0" err="1">
                <a:ea typeface="+mj-ea"/>
                <a:cs typeface="+mj-cs"/>
              </a:rPr>
              <a:t>CitizenShield</a:t>
            </a:r>
            <a:r>
              <a:rPr lang="en-US" b="1" dirty="0">
                <a:ea typeface="+mj-ea"/>
                <a:cs typeface="+mj-cs"/>
              </a:rPr>
              <a:t> Project</a:t>
            </a:r>
            <a:endParaRPr lang="el-GR" b="1" dirty="0">
              <a:ea typeface="+mj-ea"/>
              <a:cs typeface="+mj-cs"/>
            </a:endParaRPr>
          </a:p>
        </p:txBody>
      </p:sp>
      <p:sp>
        <p:nvSpPr>
          <p:cNvPr id="16386" name="Θέση περιεχομένου 4"/>
          <p:cNvSpPr>
            <a:spLocks noGrp="1"/>
          </p:cNvSpPr>
          <p:nvPr>
            <p:ph idx="1"/>
          </p:nvPr>
        </p:nvSpPr>
        <p:spPr>
          <a:xfrm>
            <a:off x="463550" y="1557338"/>
            <a:ext cx="8229600" cy="4525962"/>
          </a:xfrm>
        </p:spPr>
        <p:txBody>
          <a:bodyPr/>
          <a:lstStyle/>
          <a:p>
            <a:pPr eaLnBrk="1" hangingPunct="1"/>
            <a:r>
              <a:rPr lang="en-US" altLang="el-GR" sz="2600" smtClean="0"/>
              <a:t>The Citizenshield Project involves a hybrid approach combining key-word recognition and free input for managing spoken user-input entered in </a:t>
            </a:r>
            <a:r>
              <a:rPr lang="en-GB" altLang="el-GR" sz="2600" smtClean="0"/>
              <a:t>the </a:t>
            </a:r>
            <a:r>
              <a:rPr lang="en-GB" altLang="el-GR" sz="2600" b="1" smtClean="0"/>
              <a:t>CitizenShield</a:t>
            </a:r>
            <a:r>
              <a:rPr lang="en-GB" altLang="el-GR" sz="2600" smtClean="0"/>
              <a:t> (</a:t>
            </a:r>
            <a:r>
              <a:rPr lang="en-GB" altLang="en-US" sz="2600" smtClean="0"/>
              <a:t>“</a:t>
            </a:r>
            <a:r>
              <a:rPr lang="en-GB" altLang="el-GR" sz="2600" smtClean="0"/>
              <a:t>POLIAS</a:t>
            </a:r>
            <a:r>
              <a:rPr lang="en-GB" altLang="en-US" sz="2600" smtClean="0"/>
              <a:t>”</a:t>
            </a:r>
            <a:r>
              <a:rPr lang="en-GB" altLang="el-GR" sz="2600" smtClean="0"/>
              <a:t>) system for consumer complaints. </a:t>
            </a:r>
          </a:p>
          <a:p>
            <a:pPr eaLnBrk="1" hangingPunct="1"/>
            <a:r>
              <a:rPr lang="en-GB" altLang="el-GR" sz="2600" smtClean="0"/>
              <a:t>The Citizenshield </a:t>
            </a:r>
            <a:r>
              <a:rPr lang="en-US" altLang="el-GR" sz="2600" smtClean="0"/>
              <a:t>dialogue system developed is targeted towards an improvement of the service of the EKPIZO consumer organization </a:t>
            </a:r>
            <a:r>
              <a:rPr lang="en-US" altLang="el-GR" sz="2600" b="1" smtClean="0"/>
              <a:t>by relieving the organization</a:t>
            </a:r>
            <a:r>
              <a:rPr lang="en-US" altLang="en-US" sz="2600" b="1" smtClean="0"/>
              <a:t>’</a:t>
            </a:r>
            <a:r>
              <a:rPr lang="en-US" altLang="el-GR" sz="2600" b="1" smtClean="0"/>
              <a:t>s call center of routine tasks</a:t>
            </a:r>
            <a:r>
              <a:rPr lang="en-US" altLang="el-GR" sz="2600" smtClean="0"/>
              <a:t> and, subsequently, allowing the operators to use their time and energy in handing complex cases.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Τίτλος 3"/>
          <p:cNvSpPr>
            <a:spLocks noGrp="1"/>
          </p:cNvSpPr>
          <p:nvPr>
            <p:ph type="title"/>
          </p:nvPr>
        </p:nvSpPr>
        <p:spPr>
          <a:xfrm>
            <a:off x="468313" y="9525"/>
            <a:ext cx="8229600" cy="1042988"/>
          </a:xfrm>
        </p:spPr>
        <p:txBody>
          <a:bodyPr/>
          <a:lstStyle/>
          <a:p>
            <a:pPr eaLnBrk="1" hangingPunct="1"/>
            <a:r>
              <a:rPr lang="en-US" altLang="el-GR" sz="4000" b="1" smtClean="0"/>
              <a:t>Processing Spoken Input</a:t>
            </a:r>
            <a:endParaRPr lang="el-GR" altLang="el-GR" sz="4000" b="1" smtClean="0"/>
          </a:p>
        </p:txBody>
      </p:sp>
      <p:sp>
        <p:nvSpPr>
          <p:cNvPr id="18434" name="Θέση περιεχομένου 4"/>
          <p:cNvSpPr>
            <a:spLocks noGrp="1"/>
          </p:cNvSpPr>
          <p:nvPr>
            <p:ph idx="1"/>
          </p:nvPr>
        </p:nvSpPr>
        <p:spPr>
          <a:xfrm>
            <a:off x="468313" y="1557338"/>
            <a:ext cx="8229600" cy="4525962"/>
          </a:xfrm>
        </p:spPr>
        <p:txBody>
          <a:bodyPr/>
          <a:lstStyle/>
          <a:p>
            <a:pPr eaLnBrk="1" hangingPunct="1">
              <a:lnSpc>
                <a:spcPct val="90000"/>
              </a:lnSpc>
            </a:pPr>
            <a:r>
              <a:rPr lang="en-US" altLang="el-GR" sz="2300" smtClean="0"/>
              <a:t>The spoken input of the customer</a:t>
            </a:r>
            <a:r>
              <a:rPr lang="en-US" altLang="en-US" sz="2300" smtClean="0"/>
              <a:t>’</a:t>
            </a:r>
            <a:r>
              <a:rPr lang="en-US" altLang="el-GR" sz="2300" smtClean="0"/>
              <a:t>s complaints is automatically entered into templates containing a number of fields related to the categories and types of information concerning the product involved. </a:t>
            </a:r>
          </a:p>
          <a:p>
            <a:pPr eaLnBrk="1" hangingPunct="1">
              <a:lnSpc>
                <a:spcPct val="90000"/>
              </a:lnSpc>
            </a:pPr>
            <a:r>
              <a:rPr lang="en-US" altLang="el-GR" sz="2300" smtClean="0"/>
              <a:t>The </a:t>
            </a:r>
            <a:r>
              <a:rPr lang="en-US" altLang="el-GR" sz="2300" b="1" smtClean="0"/>
              <a:t>automatic filling-in of complaint forms </a:t>
            </a:r>
            <a:r>
              <a:rPr lang="en-US" altLang="el-GR" sz="2300" smtClean="0"/>
              <a:t>with spoken input via the organization</a:t>
            </a:r>
            <a:r>
              <a:rPr lang="en-US" altLang="en-US" sz="2300" smtClean="0"/>
              <a:t>’</a:t>
            </a:r>
            <a:r>
              <a:rPr lang="en-US" altLang="el-GR" sz="2300" smtClean="0"/>
              <a:t>s call center is especially helpful to mobile users and users that have no internet access. </a:t>
            </a:r>
          </a:p>
          <a:p>
            <a:pPr eaLnBrk="1" hangingPunct="1">
              <a:lnSpc>
                <a:spcPct val="90000"/>
              </a:lnSpc>
            </a:pPr>
            <a:r>
              <a:rPr lang="en-US" altLang="el-GR" sz="2300" smtClean="0"/>
              <a:t>In the </a:t>
            </a:r>
            <a:r>
              <a:rPr lang="en-US" altLang="el-GR" sz="2300" b="1" smtClean="0"/>
              <a:t>hybrid approach</a:t>
            </a:r>
            <a:r>
              <a:rPr lang="en-US" altLang="el-GR" sz="2300" smtClean="0"/>
              <a:t> concerned, spoken input is either processed by a key-word recognition mechanism or </a:t>
            </a:r>
            <a:r>
              <a:rPr lang="en-GB" altLang="el-GR" sz="2300" smtClean="0"/>
              <a:t>directly entered as free input in the respective field in the complaint form. </a:t>
            </a:r>
          </a:p>
          <a:p>
            <a:pPr eaLnBrk="1" hangingPunct="1">
              <a:lnSpc>
                <a:spcPct val="90000"/>
              </a:lnSpc>
            </a:pPr>
            <a:r>
              <a:rPr lang="en-GB" altLang="el-GR" sz="2300" smtClean="0"/>
              <a:t>The type of processing used is related to the type of question produced.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rtlCol="0">
            <a:normAutofit fontScale="90000"/>
          </a:bodyPr>
          <a:lstStyle/>
          <a:p>
            <a:pPr eaLnBrk="1" fontAlgn="auto" hangingPunct="1">
              <a:spcAft>
                <a:spcPts val="0"/>
              </a:spcAft>
              <a:defRPr/>
            </a:pPr>
            <a:r>
              <a:rPr lang="en-US" b="1" dirty="0">
                <a:ea typeface="+mj-ea"/>
                <a:cs typeface="+mj-cs"/>
              </a:rPr>
              <a:t>User Requirements and Data Processing</a:t>
            </a:r>
            <a:endParaRPr lang="el-GR" b="1" dirty="0">
              <a:ea typeface="+mj-ea"/>
              <a:cs typeface="+mj-cs"/>
            </a:endParaRPr>
          </a:p>
        </p:txBody>
      </p:sp>
      <p:sp>
        <p:nvSpPr>
          <p:cNvPr id="20482" name="Θέση περιεχομένου 4"/>
          <p:cNvSpPr>
            <a:spLocks noGrp="1"/>
          </p:cNvSpPr>
          <p:nvPr>
            <p:ph idx="1"/>
          </p:nvPr>
        </p:nvSpPr>
        <p:spPr>
          <a:xfrm>
            <a:off x="463550" y="1557338"/>
            <a:ext cx="8229600" cy="4525962"/>
          </a:xfrm>
        </p:spPr>
        <p:txBody>
          <a:bodyPr/>
          <a:lstStyle/>
          <a:p>
            <a:pPr eaLnBrk="1" hangingPunct="1"/>
            <a:r>
              <a:rPr lang="en-GB" altLang="el-GR" sz="2500" smtClean="0"/>
              <a:t>Based on </a:t>
            </a:r>
            <a:r>
              <a:rPr lang="en-GB" altLang="el-GR" sz="2500" b="1" smtClean="0"/>
              <a:t>data</a:t>
            </a:r>
            <a:r>
              <a:rPr lang="en-GB" altLang="el-GR" sz="2500" smtClean="0"/>
              <a:t> collected from conducted research concerning user requirements, the dialogue system supports </a:t>
            </a:r>
            <a:r>
              <a:rPr lang="en-GB" altLang="el-GR" sz="2500" b="1" smtClean="0"/>
              <a:t>directed dialogs</a:t>
            </a:r>
            <a:r>
              <a:rPr lang="en-GB" altLang="el-GR" sz="2500" smtClean="0"/>
              <a:t> </a:t>
            </a:r>
          </a:p>
          <a:p>
            <a:pPr eaLnBrk="1" hangingPunct="1"/>
            <a:r>
              <a:rPr lang="en-GB" altLang="el-GR" sz="2500" smtClean="0"/>
              <a:t>and allows the management of the three most commonly occurring customer complaint categories, namely food products, defective or problematic retail goods and banking and insurance services. </a:t>
            </a:r>
          </a:p>
          <a:p>
            <a:pPr eaLnBrk="1" hangingPunct="1"/>
            <a:r>
              <a:rPr lang="en-GB" altLang="el-GR" sz="2500" smtClean="0"/>
              <a:t>The series of questions involved constitute a directed dialog, created from a combination of requirements related to speech processing efficiency and the </a:t>
            </a:r>
            <a:r>
              <a:rPr lang="en-US" altLang="el-GR" sz="2500" smtClean="0"/>
              <a:t>EKPIZO organization requirements and policy.</a:t>
            </a:r>
            <a:endParaRPr lang="en-GB" altLang="el-GR" sz="25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3"/>
          <p:cNvSpPr>
            <a:spLocks noGrp="1"/>
          </p:cNvSpPr>
          <p:nvPr>
            <p:ph type="title"/>
          </p:nvPr>
        </p:nvSpPr>
        <p:spPr>
          <a:xfrm>
            <a:off x="468313" y="0"/>
            <a:ext cx="8229600" cy="1052513"/>
          </a:xfrm>
        </p:spPr>
        <p:txBody>
          <a:bodyPr/>
          <a:lstStyle/>
          <a:p>
            <a:pPr eaLnBrk="1" hangingPunct="1"/>
            <a:r>
              <a:rPr lang="en-US" altLang="el-GR" sz="4000" b="1" smtClean="0"/>
              <a:t>Processable Complaint Forms</a:t>
            </a:r>
            <a:endParaRPr lang="el-GR" altLang="el-GR" sz="4000" b="1" smtClean="0"/>
          </a:p>
        </p:txBody>
      </p:sp>
      <p:sp>
        <p:nvSpPr>
          <p:cNvPr id="22530" name="Θέση περιεχομένου 4"/>
          <p:cNvSpPr>
            <a:spLocks noGrp="1"/>
          </p:cNvSpPr>
          <p:nvPr>
            <p:ph idx="1"/>
          </p:nvPr>
        </p:nvSpPr>
        <p:spPr>
          <a:xfrm>
            <a:off x="468313" y="1557338"/>
            <a:ext cx="8229600" cy="4452937"/>
          </a:xfrm>
        </p:spPr>
        <p:txBody>
          <a:bodyPr/>
          <a:lstStyle/>
          <a:p>
            <a:pPr eaLnBrk="1" hangingPunct="1"/>
            <a:r>
              <a:rPr lang="en-GB" altLang="el-GR" sz="2800" smtClean="0"/>
              <a:t>The information contained in each field of the complaint form is automatically or manually processable, according to the type of task to be executed.  </a:t>
            </a:r>
          </a:p>
          <a:p>
            <a:pPr eaLnBrk="1" hangingPunct="1"/>
            <a:r>
              <a:rPr lang="en-US" altLang="el-GR" sz="2800" smtClean="0"/>
              <a:t>These complaint forms constitute a </a:t>
            </a:r>
            <a:r>
              <a:rPr lang="en-US" altLang="el-GR" sz="2800" b="1" smtClean="0"/>
              <a:t>processable data base</a:t>
            </a:r>
            <a:r>
              <a:rPr lang="en-US" altLang="el-GR" sz="2800" smtClean="0"/>
              <a:t> from which on-line information is generated, for example, graphs depicting percentages of product types or companies involved in the majority of current customer complaints. </a:t>
            </a:r>
            <a:endParaRPr lang="el-GR" altLang="el-GR"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Τίτλος 3"/>
          <p:cNvSpPr>
            <a:spLocks noGrp="1"/>
          </p:cNvSpPr>
          <p:nvPr>
            <p:ph type="title"/>
          </p:nvPr>
        </p:nvSpPr>
        <p:spPr>
          <a:xfrm>
            <a:off x="0" y="549275"/>
            <a:ext cx="9144000" cy="1143000"/>
          </a:xfrm>
        </p:spPr>
        <p:txBody>
          <a:bodyPr/>
          <a:lstStyle/>
          <a:p>
            <a:pPr eaLnBrk="1" hangingPunct="1"/>
            <a:r>
              <a:rPr lang="en-US" altLang="el-GR" sz="4000" b="1" smtClean="0"/>
              <a:t>Requirements of the </a:t>
            </a:r>
            <a:r>
              <a:rPr lang="en-GB" altLang="el-GR" sz="4000" b="1" smtClean="0"/>
              <a:t>Input Management for the Speech Recognition Module – </a:t>
            </a:r>
            <a:br>
              <a:rPr lang="en-GB" altLang="el-GR" sz="4000" b="1" smtClean="0"/>
            </a:br>
            <a:r>
              <a:rPr lang="en-GB" altLang="el-GR" sz="4000" b="1" smtClean="0"/>
              <a:t>A Brief Description</a:t>
            </a:r>
            <a:endParaRPr lang="el-GR" altLang="el-GR" sz="4000" b="1" smtClean="0"/>
          </a:p>
        </p:txBody>
      </p:sp>
      <p:sp>
        <p:nvSpPr>
          <p:cNvPr id="24579" name="Θέση περιεχομένου 4"/>
          <p:cNvSpPr>
            <a:spLocks noGrp="1"/>
          </p:cNvSpPr>
          <p:nvPr>
            <p:ph idx="1"/>
          </p:nvPr>
        </p:nvSpPr>
        <p:spPr>
          <a:xfrm>
            <a:off x="395288" y="2205038"/>
            <a:ext cx="8229600" cy="4392612"/>
          </a:xfrm>
        </p:spPr>
        <p:txBody>
          <a:bodyPr/>
          <a:lstStyle/>
          <a:p>
            <a:pPr marL="0" indent="0" eaLnBrk="1" hangingPunct="1">
              <a:buFont typeface="Arial" charset="0"/>
              <a:buNone/>
              <a:defRPr/>
            </a:pPr>
            <a:r>
              <a:rPr lang="en-GB" sz="2300" b="1" dirty="0">
                <a:ea typeface="ＭＳ Ｐゴシック" charset="0"/>
                <a:cs typeface="+mn-cs"/>
              </a:rPr>
              <a:t>Input Management for the Speech Recognition Module</a:t>
            </a:r>
            <a:endParaRPr lang="en-GB" sz="2300" dirty="0">
              <a:ea typeface="ＭＳ Ｐゴシック" charset="0"/>
              <a:cs typeface="+mn-cs"/>
            </a:endParaRPr>
          </a:p>
          <a:p>
            <a:pPr eaLnBrk="1" hangingPunct="1">
              <a:buFont typeface="Arial" charset="0"/>
              <a:buChar char="•"/>
              <a:defRPr/>
            </a:pPr>
            <a:r>
              <a:rPr lang="en-GB" sz="2300" dirty="0">
                <a:ea typeface="ＭＳ Ｐゴシック" charset="0"/>
                <a:cs typeface="+mn-cs"/>
              </a:rPr>
              <a:t>1. Using Keyword Lists as Input Management for Speech Recognition</a:t>
            </a:r>
          </a:p>
          <a:p>
            <a:pPr eaLnBrk="1" hangingPunct="1">
              <a:buFont typeface="Arial" charset="0"/>
              <a:buChar char="•"/>
              <a:defRPr/>
            </a:pPr>
            <a:r>
              <a:rPr lang="en-GB" sz="2300" dirty="0">
                <a:ea typeface="ＭＳ Ｐゴシック" charset="0"/>
                <a:cs typeface="+mn-cs"/>
              </a:rPr>
              <a:t>The multilingual usability features of the Keyword Lists to be developed for the Speech Recognition Component are linked to user input control, in the form of keyword-groups. </a:t>
            </a:r>
          </a:p>
          <a:p>
            <a:pPr eaLnBrk="1" hangingPunct="1">
              <a:buFont typeface="Arial" charset="0"/>
              <a:buChar char="•"/>
              <a:defRPr/>
            </a:pPr>
            <a:r>
              <a:rPr lang="en-GB" sz="2300" dirty="0">
                <a:ea typeface="ＭＳ Ｐゴシック" charset="0"/>
                <a:cs typeface="+mn-cs"/>
              </a:rPr>
              <a:t>Although keyword-group user-input may vary in respect to the user, this type of input cannot deviate considerably from being restricted and hence, manageable for multilingual applications and allowing minimum interference of language-specific factors.</a:t>
            </a:r>
            <a:endParaRPr lang="en-AU" sz="2300" dirty="0">
              <a:ea typeface="ＭＳ Ｐゴシック" charset="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n-GB" b="1" dirty="0">
                <a:ea typeface="+mj-ea"/>
                <a:cs typeface="+mj-cs"/>
              </a:rPr>
              <a:t>1. Using Keyword Lists as Input Management for Speech Recognition</a:t>
            </a:r>
            <a:endParaRPr lang="el-GR" b="1" dirty="0">
              <a:ea typeface="+mj-ea"/>
              <a:cs typeface="+mj-cs"/>
            </a:endParaRPr>
          </a:p>
        </p:txBody>
      </p:sp>
      <p:sp>
        <p:nvSpPr>
          <p:cNvPr id="26626" name="Θέση περιεχομένου 2"/>
          <p:cNvSpPr>
            <a:spLocks noGrp="1"/>
          </p:cNvSpPr>
          <p:nvPr>
            <p:ph idx="1"/>
          </p:nvPr>
        </p:nvSpPr>
        <p:spPr>
          <a:xfrm>
            <a:off x="468313" y="1484313"/>
            <a:ext cx="8229600" cy="4525962"/>
          </a:xfrm>
        </p:spPr>
        <p:txBody>
          <a:bodyPr/>
          <a:lstStyle/>
          <a:p>
            <a:pPr eaLnBrk="1" hangingPunct="1"/>
            <a:r>
              <a:rPr lang="en-GB" altLang="el-GR" sz="2800" smtClean="0"/>
              <a:t>The broad-public usability features of the Keyword Lists to be developed for the Speech Recognition Component are linked to user input control, in the form of keyword-groups. </a:t>
            </a:r>
          </a:p>
          <a:p>
            <a:pPr eaLnBrk="1" hangingPunct="1"/>
            <a:r>
              <a:rPr lang="en-GB" altLang="el-GR" sz="2800" smtClean="0"/>
              <a:t>Although keyword-group user-input may vary in respect to the user, this type of input cannot deviate considerably from being restricted and hence, manageable for broad-public applications and allowing minimum interference of user-specific factors.</a:t>
            </a:r>
            <a:endParaRPr lang="en-AU" altLang="el-GR" sz="2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1716</TotalTime>
  <Words>2716</Words>
  <Application>Microsoft Office PowerPoint</Application>
  <PresentationFormat>On-screen Show (4:3)</PresentationFormat>
  <Paragraphs>237</Paragraphs>
  <Slides>37</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Calibri</vt:lpstr>
      <vt:lpstr>MS PGothic</vt:lpstr>
      <vt:lpstr>Arial</vt:lpstr>
      <vt:lpstr>Times New Roman</vt:lpstr>
      <vt:lpstr>Θέμα του Office</vt:lpstr>
      <vt:lpstr>Picture</vt:lpstr>
      <vt:lpstr>Computerlinguistik</vt:lpstr>
      <vt:lpstr>Σκοποί  ενότητας</vt:lpstr>
      <vt:lpstr>Speech Technology Applications for the Broad Public</vt:lpstr>
      <vt:lpstr>Brief Description of the CitizenShield Project</vt:lpstr>
      <vt:lpstr>Processing Spoken Input</vt:lpstr>
      <vt:lpstr>User Requirements and Data Processing</vt:lpstr>
      <vt:lpstr>Processable Complaint Forms</vt:lpstr>
      <vt:lpstr>Requirements of the Input Management for the Speech Recognition Module –  A Brief Description</vt:lpstr>
      <vt:lpstr>1. Using Keyword Lists as Input Management for Speech Recognition</vt:lpstr>
      <vt:lpstr>2. Organisation of Keyword Categories</vt:lpstr>
      <vt:lpstr>The effort must be made for the utterances produced by the system to be</vt:lpstr>
      <vt:lpstr>CitizenShield Dialog System – Overview (Nottas et al., 2007)</vt:lpstr>
      <vt:lpstr>Prosodic Modeling</vt:lpstr>
      <vt:lpstr>Evaluation</vt:lpstr>
      <vt:lpstr>Evaluation of the implementation of the prosodic modeling of the Conversational Agent’s utterances-I  </vt:lpstr>
      <vt:lpstr>Evaluation of the implementation of the prosodic modeling of the Conversational Agent’s utterances-II</vt:lpstr>
      <vt:lpstr>Examples of Word Category I from the CitizenShield Dialog System (prosody and interpretation of sentence )</vt:lpstr>
      <vt:lpstr>Quantifiers and Numericals</vt:lpstr>
      <vt:lpstr>Discourse Particles used as Politeness Markers</vt:lpstr>
      <vt:lpstr>System Evaluation - Examples</vt:lpstr>
      <vt:lpstr>3.  Β’ Φάση Αξιολόγησης</vt:lpstr>
      <vt:lpstr> 3.2 Αποτελέσματα  3.2.1 Ποιότητα Αναγνώρισης Φωνής και απόδοση του Συστήματος σε θορυβώδες περιβάλλον (1/2)</vt:lpstr>
      <vt:lpstr> 3.2.1 Ποιότητα Αναγνώρισης Φωνής και απόδοση του Συστήματος σε θορυβώδες περιβάλλον (2/2)</vt:lpstr>
      <vt:lpstr> Aπόδοση Συστήματος σε θορυβώδες περιβάλλον -2 </vt:lpstr>
      <vt:lpstr> 3.2.2 Aπόδοση Συστήματος: Aπόκλιση από προβλεπόμενη μορφή διαλόγου </vt:lpstr>
      <vt:lpstr>3.2.3 Τεχνικά θέματα στην ποιότητα της διαδικτυακής και τηλεφωνικής σύνδεσης του Συστήματος</vt:lpstr>
      <vt:lpstr>References (1/2)</vt:lpstr>
      <vt:lpstr>References (2/2)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 </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Costas</cp:lastModifiedBy>
  <cp:revision>252</cp:revision>
  <dcterms:created xsi:type="dcterms:W3CDTF">2012-09-06T09:03:05Z</dcterms:created>
  <dcterms:modified xsi:type="dcterms:W3CDTF">2015-01-19T20:57:37Z</dcterms:modified>
</cp:coreProperties>
</file>