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5"/>
  </p:notesMasterIdLst>
  <p:sldIdLst>
    <p:sldId id="359" r:id="rId3"/>
    <p:sldId id="365" r:id="rId4"/>
    <p:sldId id="366" r:id="rId5"/>
    <p:sldId id="367" r:id="rId6"/>
    <p:sldId id="368" r:id="rId7"/>
    <p:sldId id="369" r:id="rId8"/>
    <p:sldId id="370" r:id="rId9"/>
    <p:sldId id="371" r:id="rId10"/>
    <p:sldId id="372" r:id="rId11"/>
    <p:sldId id="373" r:id="rId12"/>
    <p:sldId id="374" r:id="rId13"/>
    <p:sldId id="375" r:id="rId14"/>
    <p:sldId id="376" r:id="rId15"/>
    <p:sldId id="379" r:id="rId16"/>
    <p:sldId id="378" r:id="rId17"/>
    <p:sldId id="360" r:id="rId18"/>
    <p:sldId id="361" r:id="rId19"/>
    <p:sldId id="362" r:id="rId20"/>
    <p:sldId id="363" r:id="rId21"/>
    <p:sldId id="364" r:id="rId22"/>
    <p:sldId id="380" r:id="rId23"/>
    <p:sldId id="293" r:id="rId24"/>
  </p:sldIdLst>
  <p:sldSz cx="9144000" cy="6858000" type="screen4x3"/>
  <p:notesSz cx="6858000" cy="9144000"/>
  <p:custDataLst>
    <p:tags r:id="rId26"/>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59"/>
            <p14:sldId id="365"/>
            <p14:sldId id="366"/>
            <p14:sldId id="367"/>
            <p14:sldId id="368"/>
            <p14:sldId id="369"/>
            <p14:sldId id="370"/>
            <p14:sldId id="371"/>
            <p14:sldId id="372"/>
            <p14:sldId id="373"/>
            <p14:sldId id="374"/>
            <p14:sldId id="375"/>
            <p14:sldId id="376"/>
            <p14:sldId id="379"/>
            <p14:sldId id="378"/>
            <p14:sldId id="360"/>
            <p14:sldId id="361"/>
            <p14:sldId id="362"/>
            <p14:sldId id="363"/>
            <p14:sldId id="364"/>
            <p14:sldId id="380"/>
          </p14:sldIdLst>
        </p14:section>
        <p14:section name="Untitled Section" id="{0F1CB131-A6BD-43D0-B8D4-1F27CEF7A05E}">
          <p14:sldIdLst>
            <p14:sldId id="293"/>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9309" autoAdjust="0"/>
  </p:normalViewPr>
  <p:slideViewPr>
    <p:cSldViewPr>
      <p:cViewPr varScale="1">
        <p:scale>
          <a:sx n="112" d="100"/>
          <a:sy n="112" d="100"/>
        </p:scale>
        <p:origin x="-1638"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29/10/2015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n-US" altLang="en-US" dirty="0" smtClean="0">
              <a:solidFill>
                <a:srgbClr val="FF0000"/>
              </a:solidFill>
            </a:endParaRPr>
          </a:p>
        </p:txBody>
      </p:sp>
      <p:sp>
        <p:nvSpPr>
          <p:cNvPr id="1126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100EA80-8CC4-4187-A2BA-9FA8D171ECDD}" type="slidenum">
              <a:rPr lang="el-GR" altLang="en-US"/>
              <a:pPr fontAlgn="base">
                <a:spcBef>
                  <a:spcPct val="0"/>
                </a:spcBef>
                <a:spcAft>
                  <a:spcPct val="0"/>
                </a:spcAft>
              </a:pPr>
              <a:t>1</a:t>
            </a:fld>
            <a:endParaRPr lang="el-GR" altLang="en-US" dirty="0"/>
          </a:p>
        </p:txBody>
      </p:sp>
    </p:spTree>
    <p:extLst>
      <p:ext uri="{BB962C8B-B14F-4D97-AF65-F5344CB8AC3E}">
        <p14:creationId xmlns:p14="http://schemas.microsoft.com/office/powerpoint/2010/main" val="2701427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7220AF9-E629-48ED-BFC2-6E03C5A63111}" type="slidenum">
              <a:rPr lang="el-GR" altLang="en-US"/>
              <a:pPr fontAlgn="base">
                <a:spcBef>
                  <a:spcPct val="0"/>
                </a:spcBef>
                <a:spcAft>
                  <a:spcPct val="0"/>
                </a:spcAft>
              </a:pPr>
              <a:t>19</a:t>
            </a:fld>
            <a:endParaRPr lang="el-GR" altLang="en-US"/>
          </a:p>
        </p:txBody>
      </p:sp>
    </p:spTree>
    <p:extLst>
      <p:ext uri="{BB962C8B-B14F-4D97-AF65-F5344CB8AC3E}">
        <p14:creationId xmlns:p14="http://schemas.microsoft.com/office/powerpoint/2010/main" val="1171534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4F57B82-55D5-48B6-A7B9-861FC58016DE}" type="slidenum">
              <a:rPr lang="el-GR" altLang="en-US"/>
              <a:pPr fontAlgn="base">
                <a:spcBef>
                  <a:spcPct val="0"/>
                </a:spcBef>
                <a:spcAft>
                  <a:spcPct val="0"/>
                </a:spcAft>
              </a:pPr>
              <a:t>20</a:t>
            </a:fld>
            <a:endParaRPr lang="el-GR" altLang="en-US"/>
          </a:p>
        </p:txBody>
      </p:sp>
    </p:spTree>
    <p:extLst>
      <p:ext uri="{BB962C8B-B14F-4D97-AF65-F5344CB8AC3E}">
        <p14:creationId xmlns:p14="http://schemas.microsoft.com/office/powerpoint/2010/main" val="1150996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6550092-985A-4DAB-B8BD-652609C8C1CA}" type="slidenum">
              <a:rPr lang="el-GR" altLang="en-US"/>
              <a:pPr fontAlgn="base">
                <a:spcBef>
                  <a:spcPct val="0"/>
                </a:spcBef>
                <a:spcAft>
                  <a:spcPct val="0"/>
                </a:spcAft>
              </a:pPr>
              <a:t>21</a:t>
            </a:fld>
            <a:endParaRPr lang="el-GR" altLang="en-US"/>
          </a:p>
        </p:txBody>
      </p:sp>
    </p:spTree>
    <p:extLst>
      <p:ext uri="{BB962C8B-B14F-4D97-AF65-F5344CB8AC3E}">
        <p14:creationId xmlns:p14="http://schemas.microsoft.com/office/powerpoint/2010/main" val="3605764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2145123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Τέχνη του Δρόμου – Γκράφιτι</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Κινηματογράφος και Εικονογραφημένο Βιβλίο</a:t>
            </a:r>
          </a:p>
        </p:txBody>
      </p:sp>
      <p:pic>
        <p:nvPicPr>
          <p:cNvPr id="6" name="Picture 5" descr="[DECORATIVE]"/>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Κινηματογράφος και Εικονογραφημένο Βιβλίο</a:t>
            </a:r>
          </a:p>
        </p:txBody>
      </p:sp>
      <p:pic>
        <p:nvPicPr>
          <p:cNvPr id="7" name="Picture 6" descr="[DECORATIVE]"/>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Κινηματογράφος και Εικονογραφημένο Βιβλίο</a:t>
            </a:r>
          </a:p>
        </p:txBody>
      </p:sp>
      <p:pic>
        <p:nvPicPr>
          <p:cNvPr id="9" name="Picture 8" descr="[DECORATIVE]"/>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Κινηματογράφος και Εικονογραφημένο Βιβλίο</a:t>
            </a:r>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Τέχνη του Δρόμου – Γκράφιτι</a:t>
            </a:r>
          </a:p>
        </p:txBody>
      </p:sp>
      <p:pic>
        <p:nvPicPr>
          <p:cNvPr id="8" name="Picture 7" descr="[DECORATIVE]"/>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06405"/>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Τέχνη του Δρόμου – Γκράφιτι</a:t>
            </a:r>
          </a:p>
        </p:txBody>
      </p:sp>
      <p:pic>
        <p:nvPicPr>
          <p:cNvPr id="7" name="Picture 6" descr="[DECORATIVE]"/>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4.xml"/><Relationship Id="rId1" Type="http://schemas.openxmlformats.org/officeDocument/2006/relationships/tags" Target="../tags/tag7.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opencourses.uoa.gr/courses/ECD5/"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20.png"/><Relationship Id="rId4" Type="http://schemas.openxmlformats.org/officeDocument/2006/relationships/hyperlink" Target="%5b1%5d%20http:/creativecommons.org/licenses/by-nc-sa/4.0/"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e2Y1tRBOXfA"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www.gravitram.com/banksy_graffiti.htm" TargetMode="External"/><Relationship Id="rId5" Type="http://schemas.openxmlformats.org/officeDocument/2006/relationships/hyperlink" Target="http://www.stencilrevolution.com/banksy-art-prints/girl-with-a-balloon/" TargetMode="External"/><Relationship Id="rId4" Type="http://schemas.openxmlformats.org/officeDocument/2006/relationships/hyperlink" Target="https://el.wikipedia.org/wiki/%CE%91%CF%81%CF%87%CE%B5%CE%AF%CE%BF:246_up.jp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e2Y1tRBOXfA" TargetMode="External"/><Relationship Id="rId2" Type="http://schemas.openxmlformats.org/officeDocument/2006/relationships/slideLayout" Target="../slideLayouts/slideLayout4.xml"/><Relationship Id="rId1" Type="http://schemas.openxmlformats.org/officeDocument/2006/relationships/tags" Target="../tags/tag5.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hyperlink" Target="http://el.wikipedia.org/wiki/%CE%91%CF%81%CF%87%CE%B5%CE%AF%CE%BF:246_up.jpg" TargetMode="External"/><Relationship Id="rId2" Type="http://schemas.openxmlformats.org/officeDocument/2006/relationships/slideLayout" Target="../slideLayouts/slideLayout4.xml"/><Relationship Id="rId1" Type="http://schemas.openxmlformats.org/officeDocument/2006/relationships/tags" Target="../tags/tag6.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Λογότυπο Εθνικόν και Καποδιστριακόν Πανεπιστήμιον Αθηνών"/>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9388" y="404813"/>
            <a:ext cx="41481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Τίτλος 1"/>
          <p:cNvSpPr>
            <a:spLocks noGrp="1"/>
          </p:cNvSpPr>
          <p:nvPr>
            <p:ph type="ctrTitle"/>
          </p:nvPr>
        </p:nvSpPr>
        <p:spPr>
          <a:xfrm>
            <a:off x="755576" y="1988840"/>
            <a:ext cx="7772400" cy="1470025"/>
          </a:xfrm>
        </p:spPr>
        <p:txBody>
          <a:bodyPr/>
          <a:lstStyle/>
          <a:p>
            <a:r>
              <a:rPr lang="el-GR" altLang="en-US" sz="4000" dirty="0" smtClean="0"/>
              <a:t>Το Εικονογραφημένο Βιβλίο στην Προσχολική Εκπαίδευση</a:t>
            </a:r>
            <a:endParaRPr lang="el-GR" altLang="en-US" sz="4000" dirty="0" smtClean="0">
              <a:solidFill>
                <a:srgbClr val="5075BC"/>
              </a:solidFill>
            </a:endParaRPr>
          </a:p>
        </p:txBody>
      </p:sp>
      <p:sp>
        <p:nvSpPr>
          <p:cNvPr id="3" name="Υπότιτλος 2"/>
          <p:cNvSpPr>
            <a:spLocks noGrp="1"/>
          </p:cNvSpPr>
          <p:nvPr>
            <p:ph type="subTitle" idx="1"/>
          </p:nvPr>
        </p:nvSpPr>
        <p:spPr>
          <a:xfrm>
            <a:off x="684213" y="3384550"/>
            <a:ext cx="7775575" cy="1752600"/>
          </a:xfrm>
        </p:spPr>
        <p:txBody>
          <a:bodyPr rtlCol="0">
            <a:noAutofit/>
          </a:bodyPr>
          <a:lstStyle/>
          <a:p>
            <a:pPr fontAlgn="auto">
              <a:spcAft>
                <a:spcPts val="0"/>
              </a:spcAft>
              <a:defRPr/>
            </a:pPr>
            <a:r>
              <a:rPr lang="el-GR" sz="2800" dirty="0" smtClean="0">
                <a:solidFill>
                  <a:srgbClr val="5075BC"/>
                </a:solidFill>
                <a:latin typeface="+mj-lt"/>
                <a:ea typeface="+mj-ea"/>
                <a:cs typeface="+mj-cs"/>
              </a:rPr>
              <a:t>Ενότητα </a:t>
            </a:r>
            <a:r>
              <a:rPr lang="en-US" sz="2800" dirty="0" smtClean="0">
                <a:solidFill>
                  <a:srgbClr val="5075BC"/>
                </a:solidFill>
                <a:latin typeface="+mj-lt"/>
                <a:ea typeface="+mj-ea"/>
                <a:cs typeface="+mj-cs"/>
              </a:rPr>
              <a:t>4.</a:t>
            </a:r>
            <a:r>
              <a:rPr lang="en-US" sz="2800" dirty="0">
                <a:solidFill>
                  <a:srgbClr val="5075BC"/>
                </a:solidFill>
                <a:latin typeface="+mj-lt"/>
                <a:ea typeface="+mj-ea"/>
                <a:cs typeface="+mj-cs"/>
              </a:rPr>
              <a:t>7</a:t>
            </a:r>
            <a:r>
              <a:rPr lang="el-GR" sz="2800" dirty="0" smtClean="0">
                <a:solidFill>
                  <a:srgbClr val="5075BC"/>
                </a:solidFill>
                <a:latin typeface="+mj-lt"/>
                <a:ea typeface="+mj-ea"/>
                <a:cs typeface="+mj-cs"/>
              </a:rPr>
              <a:t>:</a:t>
            </a:r>
            <a:r>
              <a:rPr lang="en-US" sz="2800" dirty="0" smtClean="0">
                <a:solidFill>
                  <a:srgbClr val="5075BC"/>
                </a:solidFill>
                <a:latin typeface="+mj-lt"/>
                <a:ea typeface="+mj-ea"/>
                <a:cs typeface="+mj-cs"/>
              </a:rPr>
              <a:t> </a:t>
            </a:r>
            <a:r>
              <a:rPr lang="el-GR" sz="2800" dirty="0" smtClean="0"/>
              <a:t>Κινηματογράφος και Εικονογραφημένο Βιβλίο</a:t>
            </a:r>
            <a:endParaRPr lang="el-GR" sz="2800" dirty="0"/>
          </a:p>
          <a:p>
            <a:pPr fontAlgn="auto">
              <a:spcAft>
                <a:spcPts val="0"/>
              </a:spcAft>
              <a:defRPr/>
            </a:pPr>
            <a:endParaRPr lang="el-GR" sz="2800" dirty="0" smtClean="0"/>
          </a:p>
          <a:p>
            <a:pPr fontAlgn="auto">
              <a:spcAft>
                <a:spcPts val="0"/>
              </a:spcAft>
              <a:defRPr/>
            </a:pPr>
            <a:r>
              <a:rPr lang="el-GR" sz="2800" dirty="0" smtClean="0"/>
              <a:t>Αγγελική Γιαννικοπούλου</a:t>
            </a:r>
          </a:p>
          <a:p>
            <a:pPr fontAlgn="auto">
              <a:spcAft>
                <a:spcPts val="0"/>
              </a:spcAft>
              <a:defRPr/>
            </a:pPr>
            <a:r>
              <a:rPr lang="el-GR" sz="2800" dirty="0" smtClean="0"/>
              <a:t>Τμήμα </a:t>
            </a:r>
            <a:r>
              <a:rPr lang="el-GR" sz="2800" dirty="0"/>
              <a:t>Εκπαίδευσης και Αγωγής στην Προσχολική Ηλικία (ΤΕΑΠΗ)</a:t>
            </a:r>
            <a:endParaRPr lang="en-US" sz="2800" dirty="0" smtClean="0"/>
          </a:p>
          <a:p>
            <a:pPr fontAlgn="auto">
              <a:spcAft>
                <a:spcPts val="0"/>
              </a:spcAft>
              <a:defRPr/>
            </a:pPr>
            <a:endParaRPr lang="el-GR" sz="2800" dirty="0" smtClean="0"/>
          </a:p>
        </p:txBody>
      </p:sp>
    </p:spTree>
    <p:custDataLst>
      <p:tags r:id="rId1"/>
    </p:custDataLst>
    <p:extLst>
      <p:ext uri="{BB962C8B-B14F-4D97-AF65-F5344CB8AC3E}">
        <p14:creationId xmlns:p14="http://schemas.microsoft.com/office/powerpoint/2010/main" val="271467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Μπαλόνια σε γκράφιτι</a:t>
            </a:r>
            <a:endParaRPr lang="el-GR" dirty="0"/>
          </a:p>
        </p:txBody>
      </p:sp>
      <p:sp>
        <p:nvSpPr>
          <p:cNvPr id="3" name="Content Placeholder 2"/>
          <p:cNvSpPr>
            <a:spLocks noGrp="1"/>
          </p:cNvSpPr>
          <p:nvPr>
            <p:ph sz="half" idx="1"/>
          </p:nvPr>
        </p:nvSpPr>
        <p:spPr>
          <a:xfrm>
            <a:off x="457200" y="1600201"/>
            <a:ext cx="4038600" cy="1540768"/>
          </a:xfrm>
        </p:spPr>
        <p:txBody>
          <a:bodyPr/>
          <a:lstStyle/>
          <a:p>
            <a:pPr marL="0" indent="0">
              <a:buNone/>
            </a:pPr>
            <a:r>
              <a:rPr lang="el-GR" dirty="0"/>
              <a:t>Είδαμε και δύο πολύ γνωστά γκράφιτι του </a:t>
            </a:r>
            <a:r>
              <a:rPr lang="el-GR" dirty="0" err="1" smtClean="0"/>
              <a:t>Bank</a:t>
            </a:r>
            <a:r>
              <a:rPr lang="en-GB" dirty="0" smtClean="0"/>
              <a:t>s</a:t>
            </a:r>
            <a:r>
              <a:rPr lang="el-GR" dirty="0" smtClean="0"/>
              <a:t>y</a:t>
            </a:r>
            <a:r>
              <a:rPr lang="el-GR" dirty="0"/>
              <a:t>. </a:t>
            </a:r>
          </a:p>
          <a:p>
            <a:endParaRPr lang="el-GR" dirty="0"/>
          </a:p>
        </p:txBody>
      </p:sp>
      <p:pic>
        <p:nvPicPr>
          <p:cNvPr id="5" name="Picture 2" descr="γκράφιτι του Bansk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5576" y="3212976"/>
            <a:ext cx="3528392" cy="2854979"/>
          </a:xfrm>
          <a:prstGeom prst="rect">
            <a:avLst/>
          </a:prstGeom>
          <a:noFill/>
        </p:spPr>
      </p:pic>
      <p:pic>
        <p:nvPicPr>
          <p:cNvPr id="6" name="Picture 4" descr="γκράφιτι του Bansky"/>
          <p:cNvPicPr>
            <a:picLocks noGrp="1" noChangeAspect="1" noChangeArrowheads="1"/>
          </p:cNvPicPr>
          <p:nvPr>
            <p:ph sz="half" idx="2"/>
          </p:nvPr>
        </p:nvPicPr>
        <p:blipFill>
          <a:blip r:embed="rId4" cstate="email">
            <a:extLst>
              <a:ext uri="{28A0092B-C50C-407E-A947-70E740481C1C}">
                <a14:useLocalDpi xmlns:a14="http://schemas.microsoft.com/office/drawing/2010/main"/>
              </a:ext>
            </a:extLst>
          </a:blip>
          <a:srcRect t="-728"/>
          <a:stretch>
            <a:fillRect/>
          </a:stretch>
        </p:blipFill>
        <p:spPr bwMode="auto">
          <a:xfrm>
            <a:off x="4644008" y="1659921"/>
            <a:ext cx="3744416" cy="4408034"/>
          </a:xfrm>
          <a:prstGeom prst="rect">
            <a:avLst/>
          </a:prstGeom>
          <a:noFill/>
        </p:spPr>
      </p:pic>
      <p:sp>
        <p:nvSpPr>
          <p:cNvPr id="7" name="TextBox 6"/>
          <p:cNvSpPr txBox="1"/>
          <p:nvPr/>
        </p:nvSpPr>
        <p:spPr>
          <a:xfrm>
            <a:off x="283403" y="5707915"/>
            <a:ext cx="472173" cy="360040"/>
          </a:xfrm>
          <a:prstGeom prst="rect">
            <a:avLst/>
          </a:prstGeom>
        </p:spPr>
        <p:txBody>
          <a:bodyPr vert="horz" wrap="square" lIns="91440" tIns="45720" rIns="91440" bIns="45720" rtlCol="0" anchor="ctr">
            <a:noAutofit/>
          </a:bodyPr>
          <a:lstStyle/>
          <a:p>
            <a:r>
              <a:rPr lang="el-GR" b="1" dirty="0" smtClean="0">
                <a:latin typeface="+mj-lt"/>
              </a:rPr>
              <a:t>[</a:t>
            </a:r>
            <a:r>
              <a:rPr lang="en-GB" b="1" dirty="0" smtClean="0">
                <a:latin typeface="+mj-lt"/>
              </a:rPr>
              <a:t>5</a:t>
            </a:r>
            <a:r>
              <a:rPr lang="el-GR" b="1" dirty="0" smtClean="0">
                <a:latin typeface="+mj-lt"/>
              </a:rPr>
              <a:t>]</a:t>
            </a:r>
          </a:p>
        </p:txBody>
      </p:sp>
      <p:sp>
        <p:nvSpPr>
          <p:cNvPr id="8" name="TextBox 7"/>
          <p:cNvSpPr txBox="1"/>
          <p:nvPr/>
        </p:nvSpPr>
        <p:spPr>
          <a:xfrm>
            <a:off x="8388424" y="5654470"/>
            <a:ext cx="472173" cy="360040"/>
          </a:xfrm>
          <a:prstGeom prst="rect">
            <a:avLst/>
          </a:prstGeom>
        </p:spPr>
        <p:txBody>
          <a:bodyPr vert="horz" wrap="square" lIns="91440" tIns="45720" rIns="91440" bIns="45720" rtlCol="0" anchor="ctr">
            <a:noAutofit/>
          </a:bodyPr>
          <a:lstStyle/>
          <a:p>
            <a:r>
              <a:rPr lang="el-GR" b="1" dirty="0" smtClean="0">
                <a:latin typeface="+mj-lt"/>
              </a:rPr>
              <a:t>[</a:t>
            </a:r>
            <a:r>
              <a:rPr lang="en-GB" b="1" dirty="0">
                <a:latin typeface="+mj-lt"/>
              </a:rPr>
              <a:t>6</a:t>
            </a:r>
            <a:r>
              <a:rPr lang="el-GR" b="1" dirty="0" smtClean="0">
                <a:latin typeface="+mj-lt"/>
              </a:rPr>
              <a:t>]</a:t>
            </a:r>
          </a:p>
        </p:txBody>
      </p:sp>
    </p:spTree>
    <p:custDataLst>
      <p:tags r:id="rId1"/>
    </p:custDataLst>
    <p:extLst>
      <p:ext uri="{BB962C8B-B14F-4D97-AF65-F5344CB8AC3E}">
        <p14:creationId xmlns:p14="http://schemas.microsoft.com/office/powerpoint/2010/main" val="752628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Φωτογραφίες παιδιών με πραγματικά μπαλόνια."/>
          <p:cNvPicPr>
            <a:picLocks noGrp="1" noChangeAspect="1" noChangeArrowheads="1"/>
          </p:cNvPicPr>
          <p:nvPr>
            <p:ph type="pic" idx="1"/>
          </p:nvPr>
        </p:nvPicPr>
        <p:blipFill rotWithShape="1">
          <a:blip r:embed="rId2" cstate="email">
            <a:extLst>
              <a:ext uri="{28A0092B-C50C-407E-A947-70E740481C1C}">
                <a14:useLocalDpi xmlns:a14="http://schemas.microsoft.com/office/drawing/2010/main"/>
              </a:ext>
            </a:extLst>
          </a:blip>
          <a:srcRect l="319" r="-575"/>
          <a:stretch/>
        </p:blipFill>
        <p:spPr bwMode="auto">
          <a:xfrm>
            <a:off x="467544" y="1556792"/>
            <a:ext cx="8191500"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type="body" sz="half" idx="2"/>
          </p:nvPr>
        </p:nvSpPr>
        <p:spPr>
          <a:xfrm>
            <a:off x="539552" y="5157192"/>
            <a:ext cx="8064896" cy="1015008"/>
          </a:xfrm>
        </p:spPr>
        <p:txBody>
          <a:bodyPr>
            <a:normAutofit/>
          </a:bodyPr>
          <a:lstStyle/>
          <a:p>
            <a:pPr marL="0" indent="0">
              <a:buNone/>
            </a:pPr>
            <a:r>
              <a:rPr lang="el-GR" sz="2400" dirty="0"/>
              <a:t>Βρήκαμε στο διαδίκτυο πώς να βγάλουμε φωτογραφίες μας, που να κρατούν αληθινά μπαλόνια. </a:t>
            </a:r>
          </a:p>
          <a:p>
            <a:endParaRPr lang="el-GR" sz="2400" dirty="0"/>
          </a:p>
        </p:txBody>
      </p:sp>
      <p:sp>
        <p:nvSpPr>
          <p:cNvPr id="5" name="Title 4"/>
          <p:cNvSpPr>
            <a:spLocks noGrp="1"/>
          </p:cNvSpPr>
          <p:nvPr>
            <p:ph type="title"/>
          </p:nvPr>
        </p:nvSpPr>
        <p:spPr/>
        <p:txBody>
          <a:bodyPr/>
          <a:lstStyle/>
          <a:p>
            <a:r>
              <a:rPr lang="el-GR" dirty="0" smtClean="0"/>
              <a:t>Φωτογραφίες με μπαλόνια (1/2)</a:t>
            </a:r>
            <a:endParaRPr lang="el-GR" dirty="0"/>
          </a:p>
        </p:txBody>
      </p:sp>
    </p:spTree>
    <p:extLst>
      <p:ext uri="{BB962C8B-B14F-4D97-AF65-F5344CB8AC3E}">
        <p14:creationId xmlns:p14="http://schemas.microsoft.com/office/powerpoint/2010/main" val="1994975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dirty="0"/>
              <a:t>Φωτογραφίες με μπαλόνια </a:t>
            </a:r>
            <a:r>
              <a:rPr lang="el-GR" dirty="0" smtClean="0"/>
              <a:t>(2/2</a:t>
            </a:r>
            <a:r>
              <a:rPr lang="el-GR" dirty="0"/>
              <a:t>)</a:t>
            </a:r>
          </a:p>
        </p:txBody>
      </p:sp>
      <p:sp>
        <p:nvSpPr>
          <p:cNvPr id="6" name="Content Placeholder 5"/>
          <p:cNvSpPr>
            <a:spLocks noGrp="1"/>
          </p:cNvSpPr>
          <p:nvPr>
            <p:ph sz="half" idx="1"/>
          </p:nvPr>
        </p:nvSpPr>
        <p:spPr/>
        <p:txBody>
          <a:bodyPr>
            <a:noAutofit/>
          </a:bodyPr>
          <a:lstStyle/>
          <a:p>
            <a:pPr marL="0" indent="0">
              <a:buNone/>
            </a:pPr>
            <a:r>
              <a:rPr lang="el-GR" sz="2600" dirty="0"/>
              <a:t>Σημείωση: Είναι πραγματικές φωτογραφίες των παιδιών, κομμένες γύρω </a:t>
            </a:r>
            <a:r>
              <a:rPr lang="el-GR" sz="2600" dirty="0" err="1"/>
              <a:t>γύρω</a:t>
            </a:r>
            <a:r>
              <a:rPr lang="el-GR" sz="2600" dirty="0"/>
              <a:t> και πλαστικοποιημένες. </a:t>
            </a:r>
          </a:p>
          <a:p>
            <a:pPr marL="0" indent="0">
              <a:buNone/>
            </a:pPr>
            <a:r>
              <a:rPr lang="el-GR" sz="2600" dirty="0"/>
              <a:t>Στο χέρι τους έχει ανοιχτεί μια τρύπα και έχει περαστεί ένα πραγματικό σχοινάκι και ένα μικρό μπαλόνι. </a:t>
            </a:r>
          </a:p>
          <a:p>
            <a:endParaRPr lang="el-GR" sz="2600" dirty="0"/>
          </a:p>
        </p:txBody>
      </p:sp>
      <p:pic>
        <p:nvPicPr>
          <p:cNvPr id="4098" name="Picture 2" descr="Τρόπος κατασκευής της φωτογραφίας. Πριν και μετά."/>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a:stretch>
            <a:fillRect/>
          </a:stretch>
        </p:blipFill>
        <p:spPr bwMode="auto">
          <a:xfrm>
            <a:off x="4932040" y="1700808"/>
            <a:ext cx="3748870" cy="36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2418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Η ιστορία μας (1/3)</a:t>
            </a:r>
            <a:endParaRPr lang="el-GR" dirty="0"/>
          </a:p>
        </p:txBody>
      </p:sp>
      <p:sp>
        <p:nvSpPr>
          <p:cNvPr id="3" name="Content Placeholder 2"/>
          <p:cNvSpPr>
            <a:spLocks noGrp="1"/>
          </p:cNvSpPr>
          <p:nvPr>
            <p:ph sz="half" idx="1"/>
          </p:nvPr>
        </p:nvSpPr>
        <p:spPr>
          <a:xfrm>
            <a:off x="457200" y="1600200"/>
            <a:ext cx="4042792" cy="4525963"/>
          </a:xfrm>
        </p:spPr>
        <p:txBody>
          <a:bodyPr>
            <a:normAutofit/>
          </a:bodyPr>
          <a:lstStyle/>
          <a:p>
            <a:pPr marL="0" indent="0">
              <a:buNone/>
            </a:pPr>
            <a:r>
              <a:rPr lang="el-GR" dirty="0"/>
              <a:t>Φτιάξαμε τη δική μας ιστορία για ένα μπαλόνι που σεργιάνισε ελεύθερα στο σχολείο μας</a:t>
            </a:r>
            <a:r>
              <a:rPr lang="el-GR" dirty="0" smtClean="0"/>
              <a:t>.</a:t>
            </a:r>
            <a:endParaRPr lang="el-GR" dirty="0"/>
          </a:p>
        </p:txBody>
      </p:sp>
      <p:pic>
        <p:nvPicPr>
          <p:cNvPr id="5126" name="Picture 6" descr="Φωτογραφία με μπαλόνι στον κήπο του σχολείου."/>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a:stretch>
            <a:fillRect/>
          </a:stretch>
        </p:blipFill>
        <p:spPr bwMode="auto">
          <a:xfrm>
            <a:off x="4860032" y="1700808"/>
            <a:ext cx="3598292" cy="4148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9580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Η ιστορία μας </a:t>
            </a:r>
            <a:r>
              <a:rPr lang="el-GR" dirty="0" smtClean="0"/>
              <a:t>(2/3</a:t>
            </a:r>
            <a:r>
              <a:rPr lang="el-GR" dirty="0"/>
              <a:t>)</a:t>
            </a:r>
          </a:p>
        </p:txBody>
      </p:sp>
      <p:sp>
        <p:nvSpPr>
          <p:cNvPr id="3" name="Content Placeholder 2"/>
          <p:cNvSpPr>
            <a:spLocks noGrp="1"/>
          </p:cNvSpPr>
          <p:nvPr>
            <p:ph sz="half" idx="1"/>
          </p:nvPr>
        </p:nvSpPr>
        <p:spPr/>
        <p:txBody>
          <a:bodyPr/>
          <a:lstStyle/>
          <a:p>
            <a:pPr marL="0" indent="0">
              <a:buNone/>
            </a:pPr>
            <a:r>
              <a:rPr lang="el-GR" dirty="0"/>
              <a:t>Το βιβλίο έχει ύφος ημερολογίου, αφού παρακολουθεί όλες μας τις δραστηριότητες. Για αυτό σε όλες τους τις εκδηλώσεις τα παιδιά έβγαζαν φωτογραφίες με το μπαλόνι. </a:t>
            </a:r>
          </a:p>
        </p:txBody>
      </p:sp>
      <p:pic>
        <p:nvPicPr>
          <p:cNvPr id="5" name="Content Placeholder 4" descr="Φωτογραφία με μπαλόνι στον κήπο του σχολείου."/>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a:stretch>
            <a:fillRect/>
          </a:stretch>
        </p:blipFill>
        <p:spPr bwMode="auto">
          <a:xfrm>
            <a:off x="4716016" y="1628800"/>
            <a:ext cx="3973937" cy="4225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5539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2"/>
          </p:nvPr>
        </p:nvSpPr>
        <p:spPr/>
        <p:txBody>
          <a:bodyPr>
            <a:normAutofit/>
          </a:bodyPr>
          <a:lstStyle/>
          <a:p>
            <a:r>
              <a:rPr lang="el-GR" sz="2400" dirty="0"/>
              <a:t>Φτιάξαμε και το εξώφυλλο του βιβλίου μας «Το μπαλόνι ζωντανεύει και γελάει</a:t>
            </a:r>
            <a:r>
              <a:rPr lang="el-GR" sz="2400" dirty="0" smtClean="0"/>
              <a:t>».</a:t>
            </a:r>
            <a:endParaRPr lang="el-GR" sz="2400" dirty="0"/>
          </a:p>
        </p:txBody>
      </p:sp>
      <p:sp>
        <p:nvSpPr>
          <p:cNvPr id="5" name="Title 4"/>
          <p:cNvSpPr>
            <a:spLocks noGrp="1"/>
          </p:cNvSpPr>
          <p:nvPr>
            <p:ph type="title"/>
          </p:nvPr>
        </p:nvSpPr>
        <p:spPr/>
        <p:txBody>
          <a:bodyPr/>
          <a:lstStyle/>
          <a:p>
            <a:r>
              <a:rPr lang="el-GR" dirty="0"/>
              <a:t>Η ιστορία μας </a:t>
            </a:r>
            <a:r>
              <a:rPr lang="el-GR" dirty="0" smtClean="0"/>
              <a:t>(3/3</a:t>
            </a:r>
            <a:r>
              <a:rPr lang="el-GR" dirty="0"/>
              <a:t>)</a:t>
            </a:r>
          </a:p>
        </p:txBody>
      </p:sp>
      <p:pic>
        <p:nvPicPr>
          <p:cNvPr id="8" name="Content Placeholder 3" descr="το εξώφυλλο του βιβλίου που έφτιαξαν τα παιδιά."/>
          <p:cNvPicPr>
            <a:picLocks noGrp="1" noChangeAspect="1"/>
          </p:cNvPicPr>
          <p:nvPr>
            <p:ph type="pic" idx="1"/>
          </p:nvPr>
        </p:nvPicPr>
        <p:blipFill rotWithShape="1">
          <a:blip r:embed="rId2" cstate="email">
            <a:extLst>
              <a:ext uri="{28A0092B-C50C-407E-A947-70E740481C1C}">
                <a14:useLocalDpi xmlns:a14="http://schemas.microsoft.com/office/drawing/2010/main"/>
              </a:ext>
            </a:extLst>
          </a:blip>
          <a:srcRect/>
          <a:stretch/>
        </p:blipFill>
        <p:spPr>
          <a:prstGeom prst="rect">
            <a:avLst/>
          </a:prstGeom>
          <a:ln>
            <a:noFill/>
          </a:ln>
          <a:effectLst/>
        </p:spPr>
      </p:pic>
    </p:spTree>
    <p:extLst>
      <p:ext uri="{BB962C8B-B14F-4D97-AF65-F5344CB8AC3E}">
        <p14:creationId xmlns:p14="http://schemas.microsoft.com/office/powerpoint/2010/main" val="3625227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19672" y="4653136"/>
            <a:ext cx="5501640" cy="1386840"/>
          </a:xfrm>
          <a:prstGeom prst="rect">
            <a:avLst/>
          </a:prstGeom>
        </p:spPr>
      </p:pic>
    </p:spTree>
    <p:custDataLst>
      <p:tags r:id="rId1"/>
    </p:custDataLst>
    <p:extLst>
      <p:ext uri="{BB962C8B-B14F-4D97-AF65-F5344CB8AC3E}">
        <p14:creationId xmlns:p14="http://schemas.microsoft.com/office/powerpoint/2010/main" val="6850587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8596526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p:txBody>
      </p:sp>
    </p:spTree>
    <p:extLst>
      <p:ext uri="{BB962C8B-B14F-4D97-AF65-F5344CB8AC3E}">
        <p14:creationId xmlns:p14="http://schemas.microsoft.com/office/powerpoint/2010/main" val="993698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l-GR" altLang="en-US" smtClean="0"/>
              <a:t>Σημείωμα Αναφοράς</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a:buNone/>
              <a:defRPr/>
            </a:pPr>
            <a:r>
              <a:rPr lang="el-GR" sz="2000" dirty="0" err="1" smtClean="0"/>
              <a:t>Copyright</a:t>
            </a:r>
            <a:r>
              <a:rPr lang="el-GR" sz="2000" dirty="0" smtClean="0"/>
              <a:t> </a:t>
            </a:r>
            <a:r>
              <a:rPr lang="el-GR" sz="2000" dirty="0" err="1" smtClean="0"/>
              <a:t>Εθνικόν</a:t>
            </a:r>
            <a:r>
              <a:rPr lang="el-GR" sz="2000" dirty="0" smtClean="0"/>
              <a:t> και </a:t>
            </a:r>
            <a:r>
              <a:rPr lang="el-GR" sz="2000" dirty="0" err="1" smtClean="0"/>
              <a:t>Καποδιστριακόν</a:t>
            </a:r>
            <a:r>
              <a:rPr lang="el-GR" sz="2000" dirty="0" smtClean="0"/>
              <a:t> Πανεπιστήμιον Αθηνών</a:t>
            </a:r>
            <a:r>
              <a:rPr lang="en-US" sz="2000" dirty="0" smtClean="0"/>
              <a:t>, </a:t>
            </a:r>
            <a:r>
              <a:rPr lang="el-GR" sz="2000" dirty="0"/>
              <a:t>Αγγελική </a:t>
            </a:r>
            <a:r>
              <a:rPr lang="el-GR" sz="2000" dirty="0" err="1"/>
              <a:t>Γιαννικοπούλου</a:t>
            </a:r>
            <a:r>
              <a:rPr lang="el-GR" sz="2000" dirty="0"/>
              <a:t> 2015. Γωγώ  </a:t>
            </a:r>
            <a:r>
              <a:rPr lang="el-GR" sz="2000" dirty="0" err="1" smtClean="0"/>
              <a:t>Σπιθούρη</a:t>
            </a:r>
            <a:r>
              <a:rPr lang="el-GR" sz="2000" dirty="0" smtClean="0"/>
              <a:t>, Αγγελική </a:t>
            </a:r>
            <a:r>
              <a:rPr lang="el-GR" sz="2000" dirty="0" err="1"/>
              <a:t>Γιαννικοπούλου</a:t>
            </a:r>
            <a:r>
              <a:rPr lang="el-GR" sz="2000" dirty="0"/>
              <a:t>. «Το Εικονογραφημένο Βιβλίο στην Προσχολική Εκπαίδευση. </a:t>
            </a:r>
            <a:r>
              <a:rPr lang="el-GR" sz="2000" dirty="0" smtClean="0"/>
              <a:t>Κινηματογράφος και Εικονογραφημένο </a:t>
            </a:r>
            <a:r>
              <a:rPr lang="el-GR" sz="2000" dirty="0"/>
              <a:t>Β</a:t>
            </a:r>
            <a:r>
              <a:rPr lang="el-GR" sz="2000" dirty="0" smtClean="0"/>
              <a:t>ιβλίο.</a:t>
            </a:r>
            <a:r>
              <a:rPr lang="en-GB" sz="2000" dirty="0" smtClean="0"/>
              <a:t> </a:t>
            </a:r>
            <a:r>
              <a:rPr lang="el-GR" sz="2000" dirty="0"/>
              <a:t>Λέω να πετάξω</a:t>
            </a:r>
            <a:r>
              <a:rPr lang="el-GR" sz="2000" dirty="0" smtClean="0"/>
              <a:t>.». Έκδοση: 1.0. Αθήνα 2015. </a:t>
            </a:r>
            <a:r>
              <a:rPr lang="el-GR" sz="2000" dirty="0"/>
              <a:t>Διαθέσιμο από τη δικτυακή διεύθυνση: </a:t>
            </a:r>
            <a:r>
              <a:rPr lang="en-GB" sz="2000" dirty="0">
                <a:hlinkClick r:id="rId3" tooltip="Ανοιχτό Μάθημα: Το Εικονογραφημένο Βιβλίο στην Προσχολική Εκπαίδευση"/>
              </a:rPr>
              <a:t>http://opencourses.uoa.gr/courses/ECD5/</a:t>
            </a:r>
            <a:r>
              <a:rPr lang="el-GR" sz="2000" dirty="0" smtClean="0"/>
              <a:t>.</a:t>
            </a:r>
          </a:p>
          <a:p>
            <a:pPr fontAlgn="auto">
              <a:spcAft>
                <a:spcPts val="0"/>
              </a:spcAft>
              <a:defRPr/>
            </a:pPr>
            <a:endParaRPr lang="el-GR" sz="2000" dirty="0"/>
          </a:p>
        </p:txBody>
      </p:sp>
    </p:spTree>
    <p:extLst>
      <p:ext uri="{BB962C8B-B14F-4D97-AF65-F5344CB8AC3E}">
        <p14:creationId xmlns:p14="http://schemas.microsoft.com/office/powerpoint/2010/main" val="1029222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altLang="en-US" dirty="0"/>
              <a:t>Διδακτική Πρακτική</a:t>
            </a:r>
            <a:endParaRPr lang="en-GB" dirty="0"/>
          </a:p>
        </p:txBody>
      </p:sp>
      <p:sp>
        <p:nvSpPr>
          <p:cNvPr id="7" name="Θέση περιεχομένου 6"/>
          <p:cNvSpPr>
            <a:spLocks noGrp="1"/>
          </p:cNvSpPr>
          <p:nvPr>
            <p:ph sz="half" idx="1"/>
          </p:nvPr>
        </p:nvSpPr>
        <p:spPr/>
        <p:txBody>
          <a:bodyPr>
            <a:noAutofit/>
          </a:bodyPr>
          <a:lstStyle/>
          <a:p>
            <a:pPr marL="0" indent="0">
              <a:buNone/>
            </a:pPr>
            <a:r>
              <a:rPr lang="el-GR" sz="2400" b="1" dirty="0"/>
              <a:t>Διδακτική </a:t>
            </a:r>
            <a:r>
              <a:rPr lang="el-GR" sz="2400" b="1" dirty="0" smtClean="0"/>
              <a:t>πρακτική</a:t>
            </a:r>
            <a:r>
              <a:rPr lang="en-GB" sz="2400" dirty="0" smtClean="0"/>
              <a:t>:</a:t>
            </a:r>
            <a:r>
              <a:rPr lang="el-GR" sz="2400" dirty="0" smtClean="0"/>
              <a:t> </a:t>
            </a:r>
          </a:p>
          <a:p>
            <a:pPr marL="0" indent="0">
              <a:spcBef>
                <a:spcPts val="0"/>
              </a:spcBef>
              <a:buNone/>
            </a:pPr>
            <a:r>
              <a:rPr lang="el-GR" sz="2400" dirty="0" smtClean="0"/>
              <a:t>Γωγώ  </a:t>
            </a:r>
            <a:r>
              <a:rPr lang="el-GR" sz="2400" dirty="0" err="1" smtClean="0"/>
              <a:t>Σπιθούρη</a:t>
            </a:r>
            <a:r>
              <a:rPr lang="en-US" sz="2400" dirty="0" smtClean="0"/>
              <a:t>.</a:t>
            </a:r>
            <a:endParaRPr lang="el-GR" sz="2400" dirty="0"/>
          </a:p>
          <a:p>
            <a:pPr marL="0" indent="0">
              <a:spcBef>
                <a:spcPts val="1200"/>
              </a:spcBef>
              <a:buNone/>
            </a:pPr>
            <a:r>
              <a:rPr lang="el-GR" altLang="en-US" sz="2400" b="1" dirty="0" smtClean="0"/>
              <a:t>Βιβλίο</a:t>
            </a:r>
            <a:r>
              <a:rPr lang="el-GR" altLang="en-US" sz="2400" dirty="0" smtClean="0"/>
              <a:t>:</a:t>
            </a:r>
            <a:r>
              <a:rPr lang="en-GB" altLang="en-US" sz="2400" dirty="0" smtClean="0"/>
              <a:t> </a:t>
            </a:r>
            <a:r>
              <a:rPr lang="el-GR" altLang="en-US" sz="2400" dirty="0" err="1"/>
              <a:t>Μπασλάμ</a:t>
            </a:r>
            <a:r>
              <a:rPr lang="el-GR" altLang="en-US" sz="2400" dirty="0"/>
              <a:t>, Δημήτρης. </a:t>
            </a:r>
            <a:r>
              <a:rPr lang="el-GR" altLang="en-US" sz="2400" b="1" dirty="0"/>
              <a:t>Λέω να πετάξω... </a:t>
            </a:r>
            <a:r>
              <a:rPr lang="el-GR" altLang="en-US" sz="2400" dirty="0"/>
              <a:t>/ Δημήτρης </a:t>
            </a:r>
            <a:r>
              <a:rPr lang="el-GR" altLang="en-US" sz="2400" dirty="0" err="1"/>
              <a:t>Μπασλάμ</a:t>
            </a:r>
            <a:r>
              <a:rPr lang="el-GR" altLang="en-US" sz="2400" dirty="0"/>
              <a:t> · εικονογράφηση Γιώργος Κόφτης. - 1η </a:t>
            </a:r>
            <a:r>
              <a:rPr lang="el-GR" altLang="en-US" sz="2400" dirty="0" err="1"/>
              <a:t>έκδ</a:t>
            </a:r>
            <a:r>
              <a:rPr lang="el-GR" altLang="en-US" sz="2400" dirty="0"/>
              <a:t>. - Θεσσαλονίκη : Επόμενος Σταθμός, 2011.</a:t>
            </a:r>
            <a:endParaRPr lang="en-GB" sz="2400" dirty="0"/>
          </a:p>
        </p:txBody>
      </p:sp>
      <p:pic>
        <p:nvPicPr>
          <p:cNvPr id="1028" name="Picture 4" descr="Εξώφυλλο του βιβλίου Λέω να πετάξω... "/>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bwMode="auto">
          <a:xfrm>
            <a:off x="4932040" y="2132856"/>
            <a:ext cx="3404015" cy="280831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060267" y="5013176"/>
            <a:ext cx="472173" cy="360040"/>
          </a:xfrm>
          <a:prstGeom prst="rect">
            <a:avLst/>
          </a:prstGeom>
        </p:spPr>
        <p:txBody>
          <a:bodyPr vert="horz" wrap="square" lIns="91440" tIns="45720" rIns="91440" bIns="45720" rtlCol="0" anchor="ctr">
            <a:noAutofit/>
          </a:bodyPr>
          <a:lstStyle/>
          <a:p>
            <a:r>
              <a:rPr lang="el-GR" b="1" dirty="0" smtClean="0">
                <a:latin typeface="+mj-lt"/>
              </a:rPr>
              <a:t>[1]</a:t>
            </a:r>
          </a:p>
        </p:txBody>
      </p:sp>
    </p:spTree>
    <p:custDataLst>
      <p:tags r:id="rId1"/>
    </p:custDataLst>
    <p:extLst>
      <p:ext uri="{BB962C8B-B14F-4D97-AF65-F5344CB8AC3E}">
        <p14:creationId xmlns:p14="http://schemas.microsoft.com/office/powerpoint/2010/main" val="25336435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161925"/>
            <a:ext cx="8229600" cy="1143000"/>
          </a:xfrm>
        </p:spPr>
        <p:txBody>
          <a:bodyPr/>
          <a:lstStyle/>
          <a:p>
            <a:r>
              <a:rPr lang="el-GR" altLang="en-US" smtClean="0"/>
              <a:t>Σημείωμα Αδειοδότησης</a:t>
            </a:r>
          </a:p>
        </p:txBody>
      </p:sp>
      <p:sp>
        <p:nvSpPr>
          <p:cNvPr id="34819" name="Content Placeholder 2"/>
          <p:cNvSpPr>
            <a:spLocks noGrp="1"/>
          </p:cNvSpPr>
          <p:nvPr>
            <p:ph idx="1"/>
          </p:nvPr>
        </p:nvSpPr>
        <p:spPr>
          <a:xfrm>
            <a:off x="107950" y="765175"/>
            <a:ext cx="8928100" cy="1439863"/>
          </a:xfrm>
        </p:spPr>
        <p:txBody>
          <a:bodyPr>
            <a:normAutofit fontScale="92500" lnSpcReduction="10000"/>
          </a:bodyPr>
          <a:lstStyle/>
          <a:p>
            <a:pPr marL="0" indent="0">
              <a:buFont typeface="Arial" panose="020B0604020202020204" pitchFamily="34" charset="0"/>
              <a:buNone/>
            </a:pPr>
            <a:r>
              <a:rPr lang="el-GR" altLang="en-US" sz="200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a:buFont typeface="Arial" panose="020B0604020202020204" pitchFamily="34" charset="0"/>
              <a:buNone/>
            </a:pPr>
            <a:endParaRPr lang="el-GR" altLang="en-US" sz="2000" smtClean="0"/>
          </a:p>
        </p:txBody>
      </p:sp>
      <p:pic>
        <p:nvPicPr>
          <p:cNvPr id="34820" name="Picture 22" descr="Λογότυπο για Άδειες χρήσης Creative Commons BY-NC-ND">
            <a:hlinkClick r:id="rId4"/>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950" y="2924175"/>
            <a:ext cx="9036050" cy="3457575"/>
          </a:xfrm>
          <a:prstGeom prst="rect">
            <a:avLst/>
          </a:prstGeom>
        </p:spPr>
        <p:txBody>
          <a:bodyPr anchor="ctr">
            <a:normAutofit/>
          </a:bodyPr>
          <a:lstStyle/>
          <a:p>
            <a:pPr eaLnBrk="1" fontAlgn="auto" hangingPunct="1">
              <a:spcBef>
                <a:spcPts val="0"/>
              </a:spcBef>
              <a:spcAft>
                <a:spcPts val="0"/>
              </a:spcAft>
              <a:defRPr/>
            </a:pPr>
            <a:r>
              <a:rPr lang="el-GR" dirty="0">
                <a:latin typeface="+mn-lt"/>
              </a:rPr>
              <a:t>[1] http://creativecommons.org/licenses/by-nc-sa/4.0/ </a:t>
            </a:r>
            <a:endParaRPr lang="en-US" dirty="0">
              <a:latin typeface="+mn-lt"/>
            </a:endParaRPr>
          </a:p>
          <a:p>
            <a:pPr eaLnBrk="1" fontAlgn="auto" hangingPunct="1">
              <a:spcBef>
                <a:spcPts val="0"/>
              </a:spcBef>
              <a:spcAft>
                <a:spcPts val="0"/>
              </a:spcAft>
              <a:defRPr/>
            </a:pPr>
            <a:endParaRPr lang="el-GR" dirty="0">
              <a:latin typeface="+mn-lt"/>
            </a:endParaRPr>
          </a:p>
          <a:p>
            <a:pPr eaLnBrk="1" fontAlgn="auto" hangingPunct="1">
              <a:spcBef>
                <a:spcPts val="0"/>
              </a:spcBef>
              <a:spcAft>
                <a:spcPts val="0"/>
              </a:spcAft>
              <a:defRPr/>
            </a:pPr>
            <a:r>
              <a:rPr lang="el-GR" dirty="0">
                <a:latin typeface="+mn-lt"/>
              </a:rPr>
              <a:t>Ως </a:t>
            </a:r>
            <a:r>
              <a:rPr lang="el-GR" b="1" dirty="0">
                <a:latin typeface="+mn-lt"/>
              </a:rPr>
              <a:t>Μη Εμπορική</a:t>
            </a:r>
            <a:r>
              <a:rPr lang="el-GR" dirty="0">
                <a:latin typeface="+mn-lt"/>
              </a:rPr>
              <a:t> ορίζεται η χρήση:</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 δεν περιλαμβάνει άμεσο ή έμμεσο οικονομικό όφελος από τη χρήση του έργου, για τον διανομέα του έργου και </a:t>
            </a:r>
            <a:r>
              <a:rPr lang="el-GR" dirty="0" err="1">
                <a:latin typeface="+mn-lt"/>
              </a:rPr>
              <a:t>αδειοδόχο</a:t>
            </a:r>
            <a:r>
              <a:rPr lang="el-GR" dirty="0">
                <a:latin typeface="+mn-lt"/>
              </a:rPr>
              <a:t>.</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προσπορίζει στον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τόπο.</a:t>
            </a:r>
            <a:endParaRPr lang="en-US" dirty="0">
              <a:latin typeface="+mn-lt"/>
            </a:endParaRPr>
          </a:p>
          <a:p>
            <a:pPr marL="342900" indent="-342900" eaLnBrk="1" fontAlgn="auto" hangingPunct="1">
              <a:spcBef>
                <a:spcPts val="0"/>
              </a:spcBef>
              <a:spcAft>
                <a:spcPts val="0"/>
              </a:spcAft>
              <a:buFont typeface="Arial" panose="020B0604020202020204" pitchFamily="34" charset="0"/>
              <a:buChar char="•"/>
              <a:defRPr/>
            </a:pPr>
            <a:endParaRPr lang="el-GR" dirty="0">
              <a:latin typeface="+mn-lt"/>
            </a:endParaRPr>
          </a:p>
          <a:p>
            <a:pPr eaLnBrk="1" fontAlgn="auto" hangingPunct="1">
              <a:spcBef>
                <a:spcPts val="0"/>
              </a:spcBef>
              <a:spcAft>
                <a:spcPts val="0"/>
              </a:spcAft>
              <a:defRPr/>
            </a:pPr>
            <a:r>
              <a:rPr lang="el-GR" dirty="0">
                <a:latin typeface="+mn-lt"/>
              </a:rPr>
              <a:t>Ο 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p>
        </p:txBody>
      </p:sp>
    </p:spTree>
    <p:custDataLst>
      <p:tags r:id="rId1"/>
    </p:custDataLst>
    <p:extLst>
      <p:ext uri="{BB962C8B-B14F-4D97-AF65-F5344CB8AC3E}">
        <p14:creationId xmlns:p14="http://schemas.microsoft.com/office/powerpoint/2010/main" val="18086976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l-GR" altLang="en-US" smtClean="0"/>
              <a:t>Διατήρηση Σημειωμάτων</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fontAlgn="auto">
              <a:spcAft>
                <a:spcPts val="0"/>
              </a:spcAft>
              <a:buFont typeface="Arial" panose="020B0604020202020204" pitchFamily="34" charset="0"/>
              <a:buNone/>
              <a:defRPr/>
            </a:pPr>
            <a:r>
              <a:rPr lang="el-GR" sz="2400" dirty="0" smtClean="0"/>
              <a:t>Οποιαδήποτε </a:t>
            </a:r>
            <a:r>
              <a:rPr lang="el-GR" sz="2400" dirty="0"/>
              <a:t>αναπαραγωγή ή διασκευή του υλικού θα πρέπει να συμπεριλαμβάνει:</a:t>
            </a:r>
          </a:p>
          <a:p>
            <a:pPr lvl="1" fontAlgn="auto">
              <a:spcAft>
                <a:spcPts val="0"/>
              </a:spcAft>
              <a:buFont typeface="Wingdings" panose="05000000000000000000" pitchFamily="2" charset="2"/>
              <a:buChar char="§"/>
              <a:defRPr/>
            </a:pPr>
            <a:r>
              <a:rPr lang="el-GR" sz="2000" dirty="0" smtClean="0"/>
              <a:t>το Σημείωμα Αν</a:t>
            </a:r>
            <a:r>
              <a:rPr lang="en-US" sz="2000" dirty="0" smtClean="0"/>
              <a:t>α</a:t>
            </a:r>
            <a:r>
              <a:rPr lang="el-GR" sz="2000" dirty="0" smtClean="0"/>
              <a:t>φοράς,</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a:t>
            </a:r>
            <a:r>
              <a:rPr lang="el-GR" sz="2000" dirty="0" err="1" smtClean="0"/>
              <a:t>Αδειοδότησης</a:t>
            </a:r>
            <a:r>
              <a:rPr lang="el-GR" sz="2000" dirty="0" smtClean="0"/>
              <a:t>,</a:t>
            </a:r>
            <a:endParaRPr lang="el-GR" sz="2000" dirty="0"/>
          </a:p>
          <a:p>
            <a:pPr lvl="1" fontAlgn="auto">
              <a:spcAft>
                <a:spcPts val="0"/>
              </a:spcAft>
              <a:buFont typeface="Wingdings" panose="05000000000000000000" pitchFamily="2" charset="2"/>
              <a:buChar char="§"/>
              <a:defRPr/>
            </a:pPr>
            <a:r>
              <a:rPr lang="el-GR" sz="2000" dirty="0" smtClean="0"/>
              <a:t>τη δήλωση Διατήρησης Σημειωμάτων,</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r>
              <a:rPr lang="el-GR" sz="2000" dirty="0" smtClean="0"/>
              <a:t>),</a:t>
            </a:r>
            <a:endParaRPr lang="el-GR" sz="2000" dirty="0"/>
          </a:p>
          <a:p>
            <a:pPr marL="0" indent="0" fontAlgn="auto">
              <a:spcAft>
                <a:spcPts val="0"/>
              </a:spcAft>
              <a:buFont typeface="Arial" panose="020B0604020202020204" pitchFamily="34" charset="0"/>
              <a:buNone/>
              <a:defRPr/>
            </a:pPr>
            <a:r>
              <a:rPr lang="el-GR" sz="2400" dirty="0"/>
              <a:t>μαζί με τους </a:t>
            </a:r>
            <a:r>
              <a:rPr lang="el-GR" sz="2400" dirty="0" smtClean="0"/>
              <a:t>συνοδευτικούς </a:t>
            </a:r>
            <a:r>
              <a:rPr lang="el-GR" sz="2400" dirty="0" err="1" smtClean="0"/>
              <a:t>υπερσυνδέσμους</a:t>
            </a:r>
            <a:r>
              <a:rPr lang="el-GR" sz="2400" dirty="0"/>
              <a:t>.</a:t>
            </a:r>
          </a:p>
          <a:p>
            <a:pPr fontAlgn="auto">
              <a:spcAft>
                <a:spcPts val="0"/>
              </a:spcAft>
              <a:defRPr/>
            </a:pPr>
            <a:endParaRPr lang="el-GR" sz="2000" dirty="0"/>
          </a:p>
        </p:txBody>
      </p:sp>
    </p:spTree>
    <p:extLst>
      <p:ext uri="{BB962C8B-B14F-4D97-AF65-F5344CB8AC3E}">
        <p14:creationId xmlns:p14="http://schemas.microsoft.com/office/powerpoint/2010/main" val="19387941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mtClean="0"/>
              <a:t>Σημείωμα Χρήσης Έργων 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Έργο αυτό κάνει χρήση των ακόλουθων έργων:</a:t>
            </a:r>
          </a:p>
          <a:p>
            <a:pPr marL="0" indent="0">
              <a:buNone/>
            </a:pPr>
            <a:r>
              <a:rPr lang="el-GR" sz="2000" dirty="0" smtClean="0"/>
              <a:t>Εικόνα 1, 2: Εξώφυλλο και ενδεικτικές σελίδες του βιβλίου «Λέω να πετάξω...» / Δημήτρης </a:t>
            </a:r>
            <a:r>
              <a:rPr lang="el-GR" sz="2000" dirty="0" err="1" smtClean="0"/>
              <a:t>Μπασλάμ</a:t>
            </a:r>
            <a:r>
              <a:rPr lang="el-GR" sz="2000" dirty="0" smtClean="0"/>
              <a:t> · εικονογράφηση Γιώργος Κόφτης. - 1η </a:t>
            </a:r>
            <a:r>
              <a:rPr lang="el-GR" sz="2000" dirty="0" err="1" smtClean="0"/>
              <a:t>έκδ</a:t>
            </a:r>
            <a:r>
              <a:rPr lang="el-GR" sz="2000" dirty="0" smtClean="0"/>
              <a:t>. - Θεσσαλονίκη : Επόμενος Σταθμός, 2011.</a:t>
            </a:r>
            <a:r>
              <a:rPr lang="en-GB" sz="2000" dirty="0" err="1" smtClean="0"/>
              <a:t>Biblionet</a:t>
            </a:r>
            <a:r>
              <a:rPr lang="el-GR" sz="2000" dirty="0" smtClean="0"/>
              <a:t>.</a:t>
            </a:r>
          </a:p>
          <a:p>
            <a:pPr marL="0" indent="0">
              <a:buNone/>
            </a:pPr>
            <a:r>
              <a:rPr lang="el-GR" sz="2000" dirty="0" smtClean="0"/>
              <a:t>Εικόνα 3: Στιγμιότυπο της ταινίας </a:t>
            </a:r>
            <a:r>
              <a:rPr lang="en-US" sz="2000" u="sng" dirty="0" smtClean="0">
                <a:hlinkClick r:id="rId3"/>
              </a:rPr>
              <a:t>The Red Balloon</a:t>
            </a:r>
            <a:r>
              <a:rPr lang="el-GR" sz="2000" dirty="0" smtClean="0"/>
              <a:t>. </a:t>
            </a:r>
            <a:r>
              <a:rPr lang="en-US" sz="2000" dirty="0" smtClean="0"/>
              <a:t>Albert </a:t>
            </a:r>
            <a:r>
              <a:rPr lang="en-US" sz="2000" dirty="0" err="1" smtClean="0"/>
              <a:t>Lamorisse</a:t>
            </a:r>
            <a:r>
              <a:rPr lang="en-US" sz="2000" dirty="0" smtClean="0"/>
              <a:t>. </a:t>
            </a:r>
            <a:r>
              <a:rPr lang="el-GR" sz="2000" dirty="0" smtClean="0"/>
              <a:t>Standard </a:t>
            </a:r>
            <a:r>
              <a:rPr lang="el-GR" sz="2000" dirty="0" err="1" smtClean="0"/>
              <a:t>YouTube</a:t>
            </a:r>
            <a:r>
              <a:rPr lang="el-GR" sz="2000" dirty="0" smtClean="0"/>
              <a:t> </a:t>
            </a:r>
            <a:r>
              <a:rPr lang="el-GR" sz="2000" dirty="0" err="1" smtClean="0"/>
              <a:t>Licence</a:t>
            </a:r>
            <a:r>
              <a:rPr lang="en-GB" sz="2000" dirty="0" smtClean="0"/>
              <a:t>.</a:t>
            </a:r>
            <a:endParaRPr lang="el-GR" sz="2000" dirty="0" smtClean="0"/>
          </a:p>
          <a:p>
            <a:pPr marL="0" indent="0">
              <a:buNone/>
            </a:pPr>
            <a:r>
              <a:rPr lang="el-GR" sz="2000" dirty="0" smtClean="0"/>
              <a:t>Εικόνα</a:t>
            </a:r>
            <a:r>
              <a:rPr lang="en-US" sz="2000" dirty="0" smtClean="0"/>
              <a:t> 4: </a:t>
            </a:r>
            <a:r>
              <a:rPr lang="el-GR" sz="2000" dirty="0" smtClean="0">
                <a:hlinkClick r:id="rId4"/>
              </a:rPr>
              <a:t>Ψηλά στον Ουρανό</a:t>
            </a:r>
            <a:r>
              <a:rPr lang="en-US" sz="2000" dirty="0" smtClean="0"/>
              <a:t>, </a:t>
            </a:r>
            <a:r>
              <a:rPr lang="en-GB" sz="2000" dirty="0" smtClean="0"/>
              <a:t>Copyright Pixar and Disney, All rights reserved.</a:t>
            </a:r>
            <a:endParaRPr lang="el-GR" sz="2000" dirty="0" smtClean="0"/>
          </a:p>
          <a:p>
            <a:pPr marL="0" indent="0">
              <a:buNone/>
            </a:pPr>
            <a:r>
              <a:rPr lang="el-GR" sz="2000" dirty="0" smtClean="0"/>
              <a:t>Εικόνα</a:t>
            </a:r>
            <a:r>
              <a:rPr lang="en-GB" sz="2000" dirty="0" smtClean="0"/>
              <a:t> 5: </a:t>
            </a:r>
            <a:r>
              <a:rPr lang="en-US" sz="2000" u="sng" dirty="0" smtClean="0">
                <a:hlinkClick r:id="rId5"/>
              </a:rPr>
              <a:t>Girl with a Balloon</a:t>
            </a:r>
            <a:r>
              <a:rPr lang="en-US" sz="2000" dirty="0" smtClean="0"/>
              <a:t>, Copyright </a:t>
            </a:r>
            <a:r>
              <a:rPr lang="en-GB" sz="2000" dirty="0" err="1" smtClean="0"/>
              <a:t>Bansky</a:t>
            </a:r>
            <a:r>
              <a:rPr lang="en-GB" sz="2000" dirty="0" smtClean="0"/>
              <a:t>, All rights reserved. Stencil Revolution.</a:t>
            </a:r>
            <a:endParaRPr lang="el-GR" sz="2000" dirty="0" smtClean="0"/>
          </a:p>
          <a:p>
            <a:pPr marL="0" indent="0">
              <a:buNone/>
            </a:pPr>
            <a:r>
              <a:rPr lang="el-GR" sz="2000" dirty="0" smtClean="0"/>
              <a:t>Εικόνα</a:t>
            </a:r>
            <a:r>
              <a:rPr lang="en-US" sz="2000" dirty="0" smtClean="0"/>
              <a:t> 6: </a:t>
            </a:r>
            <a:r>
              <a:rPr lang="en-US" sz="2000" u="sng" dirty="0" smtClean="0">
                <a:hlinkClick r:id="rId6"/>
              </a:rPr>
              <a:t>Balloon Girl</a:t>
            </a:r>
            <a:r>
              <a:rPr lang="en-US" sz="2000" dirty="0" smtClean="0"/>
              <a:t>, Copyright </a:t>
            </a:r>
            <a:r>
              <a:rPr lang="en-GB" sz="2000" dirty="0" err="1" smtClean="0"/>
              <a:t>Bansky</a:t>
            </a:r>
            <a:r>
              <a:rPr lang="en-GB" sz="2000" dirty="0" smtClean="0"/>
              <a:t>, All rights reserved. </a:t>
            </a:r>
            <a:r>
              <a:rPr lang="en-GB" sz="2000" dirty="0" err="1" smtClean="0"/>
              <a:t>Gravitam</a:t>
            </a:r>
            <a:r>
              <a:rPr lang="en-GB" sz="2000" dirty="0" smtClean="0"/>
              <a:t>.</a:t>
            </a:r>
            <a:endParaRPr lang="el-GR" sz="2000" dirty="0"/>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Ανάγνωση του βιβλίου</a:t>
            </a:r>
            <a:endParaRPr lang="el-GR" dirty="0"/>
          </a:p>
        </p:txBody>
      </p:sp>
      <p:sp>
        <p:nvSpPr>
          <p:cNvPr id="3" name="Content Placeholder 2"/>
          <p:cNvSpPr>
            <a:spLocks noGrp="1"/>
          </p:cNvSpPr>
          <p:nvPr>
            <p:ph sz="half" idx="1"/>
          </p:nvPr>
        </p:nvSpPr>
        <p:spPr/>
        <p:txBody>
          <a:bodyPr/>
          <a:lstStyle/>
          <a:p>
            <a:pPr marL="0" indent="0">
              <a:buNone/>
            </a:pPr>
            <a:r>
              <a:rPr lang="el-GR" dirty="0"/>
              <a:t>Διαβάσαμε το βιβλίο </a:t>
            </a:r>
            <a:r>
              <a:rPr lang="el-GR" dirty="0" smtClean="0"/>
              <a:t>«Λέω </a:t>
            </a:r>
            <a:r>
              <a:rPr lang="el-GR" dirty="0"/>
              <a:t>να πετάξω</a:t>
            </a:r>
            <a:r>
              <a:rPr lang="el-GR" dirty="0" smtClean="0"/>
              <a:t>…», </a:t>
            </a:r>
            <a:r>
              <a:rPr lang="el-GR" dirty="0"/>
              <a:t>που μιλάει για ένα κόκκινο μπαλόνι που η Ζωή άφησε ελεύθερο στον ουρανό.</a:t>
            </a:r>
          </a:p>
          <a:p>
            <a:endParaRPr lang="el-GR" dirty="0"/>
          </a:p>
        </p:txBody>
      </p:sp>
      <p:pic>
        <p:nvPicPr>
          <p:cNvPr id="2050" name="Picture 2" descr="Σελίδα του βιβλίου"/>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bwMode="auto">
          <a:xfrm>
            <a:off x="4648200" y="2193473"/>
            <a:ext cx="4038600" cy="333941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132275" y="5013176"/>
            <a:ext cx="472173" cy="360040"/>
          </a:xfrm>
          <a:prstGeom prst="rect">
            <a:avLst/>
          </a:prstGeom>
        </p:spPr>
        <p:txBody>
          <a:bodyPr vert="horz" wrap="square" lIns="91440" tIns="45720" rIns="91440" bIns="45720" rtlCol="0" anchor="ctr">
            <a:noAutofit/>
          </a:bodyPr>
          <a:lstStyle/>
          <a:p>
            <a:r>
              <a:rPr lang="el-GR" b="1" dirty="0" smtClean="0">
                <a:latin typeface="+mj-lt"/>
              </a:rPr>
              <a:t>[</a:t>
            </a:r>
            <a:r>
              <a:rPr lang="en-GB" b="1" dirty="0" smtClean="0">
                <a:latin typeface="+mj-lt"/>
              </a:rPr>
              <a:t>2</a:t>
            </a:r>
            <a:r>
              <a:rPr lang="el-GR" b="1" dirty="0" smtClean="0">
                <a:latin typeface="+mj-lt"/>
              </a:rPr>
              <a:t>]</a:t>
            </a:r>
          </a:p>
        </p:txBody>
      </p:sp>
    </p:spTree>
    <p:custDataLst>
      <p:tags r:id="rId1"/>
    </p:custDataLst>
    <p:extLst>
      <p:ext uri="{BB962C8B-B14F-4D97-AF65-F5344CB8AC3E}">
        <p14:creationId xmlns:p14="http://schemas.microsoft.com/office/powerpoint/2010/main" val="2353251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Προβολή ταινίας</a:t>
            </a:r>
            <a:endParaRPr lang="el-GR" dirty="0"/>
          </a:p>
        </p:txBody>
      </p:sp>
      <p:sp>
        <p:nvSpPr>
          <p:cNvPr id="3" name="Content Placeholder 2"/>
          <p:cNvSpPr>
            <a:spLocks noGrp="1"/>
          </p:cNvSpPr>
          <p:nvPr>
            <p:ph sz="half" idx="1"/>
          </p:nvPr>
        </p:nvSpPr>
        <p:spPr/>
        <p:txBody>
          <a:bodyPr/>
          <a:lstStyle/>
          <a:p>
            <a:pPr marL="0" indent="0">
              <a:buNone/>
            </a:pPr>
            <a:r>
              <a:rPr lang="el-GR" dirty="0"/>
              <a:t>Δείξαμε και την εκπληκτική ταινία μικρού μήκους </a:t>
            </a:r>
            <a:r>
              <a:rPr lang="el-GR" dirty="0" smtClean="0"/>
              <a:t>«Το </a:t>
            </a:r>
            <a:r>
              <a:rPr lang="el-GR" dirty="0"/>
              <a:t>Κόκκινο </a:t>
            </a:r>
            <a:r>
              <a:rPr lang="el-GR" dirty="0" smtClean="0"/>
              <a:t>μπαλόνι» (1956</a:t>
            </a:r>
            <a:r>
              <a:rPr lang="el-GR" dirty="0"/>
              <a:t>), διάρκειας 34 λεπτών (ελεύθερη στο διαδίκτυο «</a:t>
            </a:r>
            <a:r>
              <a:rPr lang="el-GR" dirty="0">
                <a:hlinkClick r:id="rId3"/>
              </a:rPr>
              <a:t>Τhe </a:t>
            </a:r>
            <a:r>
              <a:rPr lang="el-GR" dirty="0" err="1">
                <a:hlinkClick r:id="rId3"/>
              </a:rPr>
              <a:t>Red</a:t>
            </a:r>
            <a:r>
              <a:rPr lang="el-GR" dirty="0">
                <a:hlinkClick r:id="rId3"/>
              </a:rPr>
              <a:t> </a:t>
            </a:r>
            <a:r>
              <a:rPr lang="el-GR" dirty="0" err="1">
                <a:hlinkClick r:id="rId3"/>
              </a:rPr>
              <a:t>Balloon</a:t>
            </a:r>
            <a:r>
              <a:rPr lang="el-GR" dirty="0"/>
              <a:t>») σε σκηνοθεσία του Αλμπέρ </a:t>
            </a:r>
            <a:r>
              <a:rPr lang="el-GR" dirty="0" err="1"/>
              <a:t>Λαμορίς</a:t>
            </a:r>
            <a:r>
              <a:rPr lang="el-GR" dirty="0"/>
              <a:t>.</a:t>
            </a:r>
          </a:p>
          <a:p>
            <a:endParaRPr lang="el-GR" dirty="0"/>
          </a:p>
        </p:txBody>
      </p:sp>
      <p:pic>
        <p:nvPicPr>
          <p:cNvPr id="5" name="Picture 2" descr="σκηνή από την ταινία  «Το Κόκκινο μπαλόνι».">
            <a:hlinkClick r:id="rId3"/>
          </p:cNvPr>
          <p:cNvPicPr>
            <a:picLocks noGrp="1" noChangeAspect="1" noChangeArrowheads="1"/>
          </p:cNvPicPr>
          <p:nvPr>
            <p:ph sz="half" idx="2"/>
          </p:nvPr>
        </p:nvPicPr>
        <p:blipFill rotWithShape="1">
          <a:blip r:embed="rId4" cstate="email">
            <a:extLst>
              <a:ext uri="{28A0092B-C50C-407E-A947-70E740481C1C}">
                <a14:useLocalDpi xmlns:a14="http://schemas.microsoft.com/office/drawing/2010/main"/>
              </a:ext>
            </a:extLst>
          </a:blip>
          <a:srcRect/>
          <a:stretch/>
        </p:blipFill>
        <p:spPr bwMode="auto">
          <a:xfrm>
            <a:off x="4860032" y="1700808"/>
            <a:ext cx="3846202" cy="3744416"/>
          </a:xfrm>
          <a:prstGeom prst="rect">
            <a:avLst/>
          </a:prstGeom>
          <a:noFill/>
        </p:spPr>
      </p:pic>
      <p:sp>
        <p:nvSpPr>
          <p:cNvPr id="6" name="TextBox 5"/>
          <p:cNvSpPr txBox="1"/>
          <p:nvPr/>
        </p:nvSpPr>
        <p:spPr>
          <a:xfrm>
            <a:off x="8420307" y="5445224"/>
            <a:ext cx="472173" cy="360040"/>
          </a:xfrm>
          <a:prstGeom prst="rect">
            <a:avLst/>
          </a:prstGeom>
        </p:spPr>
        <p:txBody>
          <a:bodyPr vert="horz" wrap="square" lIns="91440" tIns="45720" rIns="91440" bIns="45720" rtlCol="0" anchor="ctr">
            <a:noAutofit/>
          </a:bodyPr>
          <a:lstStyle/>
          <a:p>
            <a:r>
              <a:rPr lang="el-GR" b="1" dirty="0" smtClean="0">
                <a:latin typeface="+mj-lt"/>
              </a:rPr>
              <a:t>[</a:t>
            </a:r>
            <a:r>
              <a:rPr lang="en-GB" b="1" dirty="0" smtClean="0">
                <a:latin typeface="+mj-lt"/>
              </a:rPr>
              <a:t>3</a:t>
            </a:r>
            <a:r>
              <a:rPr lang="el-GR" b="1" dirty="0" smtClean="0">
                <a:latin typeface="+mj-lt"/>
              </a:rPr>
              <a:t>]</a:t>
            </a:r>
          </a:p>
        </p:txBody>
      </p:sp>
    </p:spTree>
    <p:custDataLst>
      <p:tags r:id="rId1"/>
    </p:custDataLst>
    <p:extLst>
      <p:ext uri="{BB962C8B-B14F-4D97-AF65-F5344CB8AC3E}">
        <p14:creationId xmlns:p14="http://schemas.microsoft.com/office/powerpoint/2010/main" val="4164144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Εικαστική δραστηριότητα (1/2)</a:t>
            </a:r>
            <a:endParaRPr lang="el-GR" dirty="0"/>
          </a:p>
        </p:txBody>
      </p:sp>
      <p:sp>
        <p:nvSpPr>
          <p:cNvPr id="3" name="Content Placeholder 2"/>
          <p:cNvSpPr>
            <a:spLocks noGrp="1"/>
          </p:cNvSpPr>
          <p:nvPr>
            <p:ph sz="half" idx="1"/>
          </p:nvPr>
        </p:nvSpPr>
        <p:spPr>
          <a:xfrm>
            <a:off x="457200" y="1600200"/>
            <a:ext cx="2746648" cy="4525963"/>
          </a:xfrm>
        </p:spPr>
        <p:txBody>
          <a:bodyPr/>
          <a:lstStyle/>
          <a:p>
            <a:pPr marL="0" indent="0">
              <a:buNone/>
            </a:pPr>
            <a:r>
              <a:rPr lang="el-GR" dirty="0"/>
              <a:t>Τα παιδιά ζωγράφισαν την αγαπημένη τους σκηνή από την ταινία. </a:t>
            </a:r>
          </a:p>
          <a:p>
            <a:endParaRPr lang="el-GR" dirty="0"/>
          </a:p>
        </p:txBody>
      </p:sp>
      <p:pic>
        <p:nvPicPr>
          <p:cNvPr id="6" name="Content Placeholder 3" descr="Ζωγραφιές των παιδιών"/>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a:stretch/>
        </p:blipFill>
        <p:spPr>
          <a:xfrm rot="16200000">
            <a:off x="3959932" y="1232754"/>
            <a:ext cx="4248474" cy="5184575"/>
          </a:xfrm>
        </p:spPr>
      </p:pic>
    </p:spTree>
    <p:extLst>
      <p:ext uri="{BB962C8B-B14F-4D97-AF65-F5344CB8AC3E}">
        <p14:creationId xmlns:p14="http://schemas.microsoft.com/office/powerpoint/2010/main" val="1059526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Εικαστική </a:t>
            </a:r>
            <a:r>
              <a:rPr lang="el-GR" dirty="0" smtClean="0"/>
              <a:t>δραστηριότητα (2/2)</a:t>
            </a:r>
            <a:endParaRPr lang="el-GR" dirty="0"/>
          </a:p>
        </p:txBody>
      </p:sp>
      <p:sp>
        <p:nvSpPr>
          <p:cNvPr id="3" name="Content Placeholder 2"/>
          <p:cNvSpPr>
            <a:spLocks noGrp="1"/>
          </p:cNvSpPr>
          <p:nvPr>
            <p:ph sz="half" idx="1"/>
          </p:nvPr>
        </p:nvSpPr>
        <p:spPr/>
        <p:txBody>
          <a:bodyPr/>
          <a:lstStyle/>
          <a:p>
            <a:pPr marL="0" indent="0">
              <a:buNone/>
            </a:pPr>
            <a:r>
              <a:rPr lang="el-GR" dirty="0"/>
              <a:t>Το μπαλόνι της ταινίας ακολούθησε το αγόρι στους δρόμους του Παρισιού.  </a:t>
            </a:r>
          </a:p>
          <a:p>
            <a:pPr marL="0" indent="0">
              <a:buNone/>
            </a:pPr>
            <a:r>
              <a:rPr lang="el-GR" dirty="0"/>
              <a:t>Εμείς πού θα πηγαίναμε με ένα τέτοιο μπαλόνι; Ζωγραφίσαμε τις ιδέες </a:t>
            </a:r>
            <a:r>
              <a:rPr lang="el-GR" dirty="0" smtClean="0"/>
              <a:t>μας.</a:t>
            </a:r>
            <a:endParaRPr lang="el-GR" dirty="0"/>
          </a:p>
        </p:txBody>
      </p:sp>
      <p:pic>
        <p:nvPicPr>
          <p:cNvPr id="5" name="Content Placeholder 5" descr="Παιδική ζωγραφιά"/>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a:stretch/>
        </p:blipFill>
        <p:spPr>
          <a:xfrm rot="16200000">
            <a:off x="4464781" y="1880038"/>
            <a:ext cx="4462917" cy="3960442"/>
          </a:xfrm>
          <a:prstGeom prst="rect">
            <a:avLst/>
          </a:prstGeom>
          <a:ln>
            <a:noFill/>
          </a:ln>
          <a:effectLst/>
        </p:spPr>
      </p:pic>
    </p:spTree>
    <p:extLst>
      <p:ext uri="{BB962C8B-B14F-4D97-AF65-F5344CB8AC3E}">
        <p14:creationId xmlns:p14="http://schemas.microsoft.com/office/powerpoint/2010/main" val="3163046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dirty="0" smtClean="0"/>
              <a:t>Τα έργα των παιδιών (1/2)</a:t>
            </a:r>
            <a:endParaRPr lang="el-GR" dirty="0"/>
          </a:p>
        </p:txBody>
      </p:sp>
      <p:sp>
        <p:nvSpPr>
          <p:cNvPr id="6" name="Text Placeholder 5"/>
          <p:cNvSpPr>
            <a:spLocks noGrp="1"/>
          </p:cNvSpPr>
          <p:nvPr>
            <p:ph type="body" idx="1"/>
          </p:nvPr>
        </p:nvSpPr>
        <p:spPr/>
        <p:txBody>
          <a:bodyPr/>
          <a:lstStyle/>
          <a:p>
            <a:r>
              <a:rPr lang="el-GR" b="0" dirty="0"/>
              <a:t>Στην Αίγυπτο, στις πυραμίδες</a:t>
            </a:r>
          </a:p>
        </p:txBody>
      </p:sp>
      <p:sp>
        <p:nvSpPr>
          <p:cNvPr id="8" name="Text Placeholder 7"/>
          <p:cNvSpPr>
            <a:spLocks noGrp="1"/>
          </p:cNvSpPr>
          <p:nvPr>
            <p:ph type="body" sz="quarter" idx="3"/>
          </p:nvPr>
        </p:nvSpPr>
        <p:spPr/>
        <p:txBody>
          <a:bodyPr>
            <a:normAutofit fontScale="92500"/>
          </a:bodyPr>
          <a:lstStyle/>
          <a:p>
            <a:r>
              <a:rPr lang="el-GR" b="0" dirty="0"/>
              <a:t>Στο διάστημα, σε ένα </a:t>
            </a:r>
            <a:r>
              <a:rPr lang="el-GR" b="0" dirty="0" smtClean="0"/>
              <a:t>δορυφόρο</a:t>
            </a:r>
            <a:endParaRPr lang="el-GR" b="0" dirty="0"/>
          </a:p>
        </p:txBody>
      </p:sp>
      <p:pic>
        <p:nvPicPr>
          <p:cNvPr id="12" name="Content Placeholder 3" descr="Παιδική ζωγραφιά"/>
          <p:cNvPicPr>
            <a:picLocks noGrp="1" noChangeAspect="1"/>
          </p:cNvPicPr>
          <p:nvPr>
            <p:ph sz="half" idx="2"/>
          </p:nvPr>
        </p:nvPicPr>
        <p:blipFill rotWithShape="1">
          <a:blip r:embed="rId2" cstate="print">
            <a:extLst>
              <a:ext uri="{28A0092B-C50C-407E-A947-70E740481C1C}">
                <a14:useLocalDpi xmlns:a14="http://schemas.microsoft.com/office/drawing/2010/main"/>
              </a:ext>
            </a:extLst>
          </a:blip>
          <a:srcRect/>
          <a:stretch/>
        </p:blipFill>
        <p:spPr>
          <a:xfrm rot="16200000">
            <a:off x="537569" y="2350862"/>
            <a:ext cx="3676375" cy="3672407"/>
          </a:xfrm>
          <a:prstGeom prst="rect">
            <a:avLst/>
          </a:prstGeom>
          <a:ln>
            <a:noFill/>
          </a:ln>
          <a:effectLst/>
        </p:spPr>
      </p:pic>
      <p:pic>
        <p:nvPicPr>
          <p:cNvPr id="13" name="Content Placeholder 3" descr="Παιδική ζωγραφιά"/>
          <p:cNvPicPr>
            <a:picLocks noGrp="1" noChangeAspect="1"/>
          </p:cNvPicPr>
          <p:nvPr>
            <p:ph sz="quarter" idx="4"/>
          </p:nvPr>
        </p:nvPicPr>
        <p:blipFill rotWithShape="1">
          <a:blip r:embed="rId3" cstate="print">
            <a:extLst>
              <a:ext uri="{28A0092B-C50C-407E-A947-70E740481C1C}">
                <a14:useLocalDpi xmlns:a14="http://schemas.microsoft.com/office/drawing/2010/main"/>
              </a:ext>
            </a:extLst>
          </a:blip>
          <a:srcRect/>
          <a:stretch/>
        </p:blipFill>
        <p:spPr>
          <a:xfrm rot="16200000">
            <a:off x="4824030" y="2240866"/>
            <a:ext cx="3672408" cy="3888433"/>
          </a:xfrm>
          <a:prstGeom prst="rect">
            <a:avLst/>
          </a:prstGeom>
          <a:ln>
            <a:noFill/>
          </a:ln>
          <a:effectLst/>
        </p:spPr>
      </p:pic>
    </p:spTree>
    <p:extLst>
      <p:ext uri="{BB962C8B-B14F-4D97-AF65-F5344CB8AC3E}">
        <p14:creationId xmlns:p14="http://schemas.microsoft.com/office/powerpoint/2010/main" val="2212222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half" idx="2"/>
          </p:nvPr>
        </p:nvSpPr>
        <p:spPr/>
        <p:txBody>
          <a:bodyPr>
            <a:normAutofit/>
          </a:bodyPr>
          <a:lstStyle/>
          <a:p>
            <a:r>
              <a:rPr lang="el-GR" sz="2400" dirty="0" smtClean="0"/>
              <a:t>Στον </a:t>
            </a:r>
            <a:r>
              <a:rPr lang="el-GR" sz="2400" dirty="0"/>
              <a:t>Βόρειο </a:t>
            </a:r>
            <a:r>
              <a:rPr lang="el-GR" sz="2400" dirty="0" smtClean="0"/>
              <a:t>Πόλο.</a:t>
            </a:r>
            <a:endParaRPr lang="el-GR" sz="2400" dirty="0"/>
          </a:p>
        </p:txBody>
      </p:sp>
      <p:sp>
        <p:nvSpPr>
          <p:cNvPr id="7" name="Title 6"/>
          <p:cNvSpPr>
            <a:spLocks noGrp="1"/>
          </p:cNvSpPr>
          <p:nvPr>
            <p:ph type="title"/>
          </p:nvPr>
        </p:nvSpPr>
        <p:spPr/>
        <p:txBody>
          <a:bodyPr/>
          <a:lstStyle/>
          <a:p>
            <a:r>
              <a:rPr lang="el-GR" dirty="0"/>
              <a:t>Τα έργα των </a:t>
            </a:r>
            <a:r>
              <a:rPr lang="el-GR" dirty="0" smtClean="0"/>
              <a:t>παιδιών (2/2)</a:t>
            </a:r>
            <a:endParaRPr lang="el-GR" dirty="0"/>
          </a:p>
        </p:txBody>
      </p:sp>
      <p:pic>
        <p:nvPicPr>
          <p:cNvPr id="10" name="Content Placeholder 3" descr="Παιδική ζωγραφιά"/>
          <p:cNvPicPr>
            <a:picLocks noGrp="1" noChangeAspect="1"/>
          </p:cNvPicPr>
          <p:nvPr>
            <p:ph type="pic" idx="1"/>
          </p:nvPr>
        </p:nvPicPr>
        <p:blipFill rotWithShape="1">
          <a:blip r:embed="rId2" cstate="email">
            <a:extLst>
              <a:ext uri="{28A0092B-C50C-407E-A947-70E740481C1C}">
                <a14:useLocalDpi xmlns:a14="http://schemas.microsoft.com/office/drawing/2010/main"/>
              </a:ext>
            </a:extLst>
          </a:blip>
          <a:srcRect/>
          <a:stretch/>
        </p:blipFill>
        <p:spPr>
          <a:prstGeom prst="rect">
            <a:avLst/>
          </a:prstGeom>
          <a:ln>
            <a:noFill/>
          </a:ln>
          <a:effectLst/>
        </p:spPr>
      </p:pic>
    </p:spTree>
    <p:extLst>
      <p:ext uri="{BB962C8B-B14F-4D97-AF65-F5344CB8AC3E}">
        <p14:creationId xmlns:p14="http://schemas.microsoft.com/office/powerpoint/2010/main" val="2702530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dirty="0" smtClean="0"/>
              <a:t>Μπαλόνια σε </a:t>
            </a:r>
            <a:r>
              <a:rPr lang="el-GR" dirty="0"/>
              <a:t>ά</a:t>
            </a:r>
            <a:r>
              <a:rPr lang="el-GR" dirty="0" smtClean="0"/>
              <a:t>λλες ταινίες</a:t>
            </a:r>
            <a:endParaRPr lang="el-GR" dirty="0"/>
          </a:p>
        </p:txBody>
      </p:sp>
      <p:sp>
        <p:nvSpPr>
          <p:cNvPr id="6" name="Content Placeholder 5"/>
          <p:cNvSpPr>
            <a:spLocks noGrp="1"/>
          </p:cNvSpPr>
          <p:nvPr>
            <p:ph sz="half" idx="1"/>
          </p:nvPr>
        </p:nvSpPr>
        <p:spPr>
          <a:xfrm>
            <a:off x="457200" y="1600200"/>
            <a:ext cx="4402832" cy="4525963"/>
          </a:xfrm>
        </p:spPr>
        <p:txBody>
          <a:bodyPr/>
          <a:lstStyle/>
          <a:p>
            <a:pPr marL="0" indent="0">
              <a:buNone/>
            </a:pPr>
            <a:r>
              <a:rPr lang="el-GR" dirty="0"/>
              <a:t>Το μοτίβο του μπαλονιού που μας βοηθά να πετάξουμε το έχουμε δει και σε άλλες ταινίες, όπως το βραβευμένο </a:t>
            </a:r>
            <a:r>
              <a:rPr lang="el-GR" dirty="0" smtClean="0"/>
              <a:t>«Ψηλά </a:t>
            </a:r>
            <a:r>
              <a:rPr lang="el-GR" dirty="0"/>
              <a:t>στον </a:t>
            </a:r>
            <a:r>
              <a:rPr lang="el-GR" dirty="0" smtClean="0"/>
              <a:t>Ουρανό». </a:t>
            </a:r>
            <a:endParaRPr lang="el-GR" dirty="0"/>
          </a:p>
          <a:p>
            <a:endParaRPr lang="el-GR" dirty="0"/>
          </a:p>
        </p:txBody>
      </p:sp>
      <p:pic>
        <p:nvPicPr>
          <p:cNvPr id="8" name="Picture 4" descr="Αφίσα της ταινίας «Ψηλά στον Ουρανό».">
            <a:hlinkClick r:id="rId3"/>
          </p:cNvPr>
          <p:cNvPicPr>
            <a:picLocks noGrp="1" noChangeAspect="1" noChangeArrowheads="1"/>
          </p:cNvPicPr>
          <p:nvPr>
            <p:ph sz="half" idx="2"/>
          </p:nvPr>
        </p:nvPicPr>
        <p:blipFill>
          <a:blip r:embed="rId4" cstate="print"/>
          <a:srcRect/>
          <a:stretch>
            <a:fillRect/>
          </a:stretch>
        </p:blipFill>
        <p:spPr bwMode="auto">
          <a:xfrm>
            <a:off x="5148064" y="1700808"/>
            <a:ext cx="3312368" cy="4395231"/>
          </a:xfrm>
          <a:prstGeom prst="rect">
            <a:avLst/>
          </a:prstGeom>
          <a:noFill/>
        </p:spPr>
      </p:pic>
      <p:sp>
        <p:nvSpPr>
          <p:cNvPr id="7" name="TextBox 6"/>
          <p:cNvSpPr txBox="1"/>
          <p:nvPr/>
        </p:nvSpPr>
        <p:spPr>
          <a:xfrm>
            <a:off x="4716016" y="5733256"/>
            <a:ext cx="472173" cy="360040"/>
          </a:xfrm>
          <a:prstGeom prst="rect">
            <a:avLst/>
          </a:prstGeom>
        </p:spPr>
        <p:txBody>
          <a:bodyPr vert="horz" wrap="square" lIns="91440" tIns="45720" rIns="91440" bIns="45720" rtlCol="0" anchor="ctr">
            <a:noAutofit/>
          </a:bodyPr>
          <a:lstStyle/>
          <a:p>
            <a:r>
              <a:rPr lang="el-GR" b="1" dirty="0" smtClean="0">
                <a:latin typeface="+mj-lt"/>
              </a:rPr>
              <a:t>[</a:t>
            </a:r>
            <a:r>
              <a:rPr lang="en-GB" b="1" dirty="0" smtClean="0">
                <a:latin typeface="+mj-lt"/>
              </a:rPr>
              <a:t>4</a:t>
            </a:r>
            <a:r>
              <a:rPr lang="el-GR" b="1" dirty="0" smtClean="0">
                <a:latin typeface="+mj-lt"/>
              </a:rPr>
              <a:t>]</a:t>
            </a:r>
          </a:p>
        </p:txBody>
      </p:sp>
    </p:spTree>
    <p:custDataLst>
      <p:tags r:id="rId1"/>
    </p:custDataLst>
    <p:extLst>
      <p:ext uri="{BB962C8B-B14F-4D97-AF65-F5344CB8AC3E}">
        <p14:creationId xmlns:p14="http://schemas.microsoft.com/office/powerpoint/2010/main" val="40116268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6"/>
  <p:tag name="ZHAW.ACCESSIBILITYADDIN.CHECKTIMEDATE" val="10/29/2015 1:24:02 AM"/>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42,10243,3,"/>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4,7,1028,5,"/>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3,2050,5,"/>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5,6,8,7,"/>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3,5,6,7,8,"/>
</p:tagLst>
</file>

<file path=ppt/tags/tag8.xml><?xml version="1.0" encoding="utf-8"?>
<p:tagLst xmlns:a="http://schemas.openxmlformats.org/drawingml/2006/main" xmlns:r="http://schemas.openxmlformats.org/officeDocument/2006/relationships" xmlns:p="http://schemas.openxmlformats.org/presentationml/2006/main">
  <p:tag name="ZHAW.ACCESSIBILITYADDIN.READINGORDER" val="2,3,7,"/>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34818,34819,34820,6,"/>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F2E91C3B-8220-4771-9B89-83D679DE4C1E}">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2707</TotalTime>
  <Words>795</Words>
  <Application>Microsoft Office PowerPoint</Application>
  <PresentationFormat>On-screen Show (4:3)</PresentationFormat>
  <Paragraphs>85</Paragraphs>
  <Slides>22</Slides>
  <Notes>8</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Θέμα του Office</vt:lpstr>
      <vt:lpstr>Το Εικονογραφημένο Βιβλίο στην Προσχολική Εκπαίδευση</vt:lpstr>
      <vt:lpstr>Διδακτική Πρακτική</vt:lpstr>
      <vt:lpstr>Ανάγνωση του βιβλίου</vt:lpstr>
      <vt:lpstr>Προβολή ταινίας</vt:lpstr>
      <vt:lpstr>Εικαστική δραστηριότητα (1/2)</vt:lpstr>
      <vt:lpstr>Εικαστική δραστηριότητα (2/2)</vt:lpstr>
      <vt:lpstr>Τα έργα των παιδιών (1/2)</vt:lpstr>
      <vt:lpstr>Τα έργα των παιδιών (2/2)</vt:lpstr>
      <vt:lpstr>Μπαλόνια σε άλλες ταινίες</vt:lpstr>
      <vt:lpstr>Μπαλόνια σε γκράφιτι</vt:lpstr>
      <vt:lpstr>Φωτογραφίες με μπαλόνια (1/2)</vt:lpstr>
      <vt:lpstr>Φωτογραφίες με μπαλόνια (2/2)</vt:lpstr>
      <vt:lpstr>Η ιστορία μας (1/3)</vt:lpstr>
      <vt:lpstr>Η ιστορία μας (2/3)</vt:lpstr>
      <vt:lpstr>Η ιστορία μας (3/3)</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Λέω να πετάξω</dc:title>
  <dc:subject>Το Εικονογραφημένο Βιβλίο στην Προσχολική Εκπαίδευση</dc:subject>
  <dc:creator> Αγγελική Γιαννικοπούλου</dc:creator>
  <cp:lastModifiedBy>Smaragda Papadopoulou</cp:lastModifiedBy>
  <cp:revision>301</cp:revision>
  <dcterms:created xsi:type="dcterms:W3CDTF">2012-09-06T09:03:05Z</dcterms:created>
  <dcterms:modified xsi:type="dcterms:W3CDTF">2015-10-28T23:25:07Z</dcterms:modified>
  <cp:category> Κινηματογράφος και Εικονογραφημένο Βιβλίο</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48D6367A-068E-49CD-898C-DB9748BADC41</vt:lpwstr>
  </property>
  <property fmtid="{D5CDD505-2E9C-101B-9397-08002B2CF9AE}" pid="3" name="ArticulatePath">
    <vt:lpwstr>New</vt:lpwstr>
  </property>
</Properties>
</file>