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2.xml" ContentType="application/vnd.openxmlformats-officedocument.presentationml.notesSlide+xml"/>
  <Override PartName="/ppt/tags/tag23.xml" ContentType="application/vnd.openxmlformats-officedocument.presentationml.tags+xml"/>
  <Override PartName="/ppt/notesSlides/notesSlide3.xml" ContentType="application/vnd.openxmlformats-officedocument.presentationml.notesSlide+xml"/>
  <Override PartName="/ppt/tags/tag24.xml" ContentType="application/vnd.openxmlformats-officedocument.presentationml.tags+xml"/>
  <Override PartName="/ppt/notesSlides/notesSlide4.xml" ContentType="application/vnd.openxmlformats-officedocument.presentationml.notesSlide+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7.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9"/>
  </p:notesMasterIdLst>
  <p:sldIdLst>
    <p:sldId id="359" r:id="rId3"/>
    <p:sldId id="366" r:id="rId4"/>
    <p:sldId id="367" r:id="rId5"/>
    <p:sldId id="368" r:id="rId6"/>
    <p:sldId id="369" r:id="rId7"/>
    <p:sldId id="370" r:id="rId8"/>
    <p:sldId id="371" r:id="rId9"/>
    <p:sldId id="372" r:id="rId10"/>
    <p:sldId id="373" r:id="rId11"/>
    <p:sldId id="360" r:id="rId12"/>
    <p:sldId id="361" r:id="rId13"/>
    <p:sldId id="362" r:id="rId14"/>
    <p:sldId id="363" r:id="rId15"/>
    <p:sldId id="364" r:id="rId16"/>
    <p:sldId id="374" r:id="rId17"/>
    <p:sldId id="293" r:id="rId18"/>
  </p:sldIdLst>
  <p:sldSz cx="9144000" cy="6858000" type="screen4x3"/>
  <p:notesSz cx="6858000" cy="9144000"/>
  <p:custDataLst>
    <p:tags r:id="rId2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69"/>
            <p14:sldId id="370"/>
            <p14:sldId id="371"/>
            <p14:sldId id="372"/>
            <p14:sldId id="373"/>
            <p14:sldId id="360"/>
            <p14:sldId id="361"/>
            <p14:sldId id="362"/>
            <p14:sldId id="363"/>
            <p14:sldId id="364"/>
            <p14:sldId id="374"/>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112" d="100"/>
          <a:sy n="112" d="100"/>
        </p:scale>
        <p:origin x="-16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9" name="Picture 8"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5" name="Picture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8" name="Picture 7"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hyperlink" Target="http://opencourses.uoa.gr/courses/ECD5/"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image" Target="../media/image12.png"/><Relationship Id="rId4" Type="http://schemas.openxmlformats.org/officeDocument/2006/relationships/hyperlink" Target="%5b1%5d%20http:/creativecommons.org/licenses/by-nc-sa/4.0/"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7.xml"/><Relationship Id="rId5" Type="http://schemas.openxmlformats.org/officeDocument/2006/relationships/hyperlink" Target="https://pixabay.com/en/cottage-upside-down-house-928979/" TargetMode="External"/><Relationship Id="rId4" Type="http://schemas.openxmlformats.org/officeDocument/2006/relationships/hyperlink" Target="http://www.biblionet.gr/book/194820/%CE%91%CE%BD%CE%AC%CF%80%CE%BF%CE%B4%CE%B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4.5: </a:t>
            </a:r>
            <a:r>
              <a:rPr lang="el-GR" sz="2800" dirty="0" smtClean="0">
                <a:latin typeface="+mj-lt"/>
                <a:ea typeface="+mj-ea"/>
                <a:cs typeface="+mj-cs"/>
              </a:rPr>
              <a:t>Φωτογραφία και Εικονογραφημένο </a:t>
            </a:r>
            <a:r>
              <a:rPr lang="el-GR" sz="2800" dirty="0">
                <a:latin typeface="+mj-lt"/>
                <a:ea typeface="+mj-ea"/>
                <a:cs typeface="+mj-cs"/>
              </a:rPr>
              <a:t>Β</a:t>
            </a:r>
            <a:r>
              <a:rPr lang="el-GR" sz="2800" dirty="0" smtClean="0">
                <a:latin typeface="+mj-lt"/>
                <a:ea typeface="+mj-ea"/>
                <a:cs typeface="+mj-cs"/>
              </a:rPr>
              <a:t>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Ασπασία </a:t>
            </a:r>
            <a:r>
              <a:rPr lang="el-GR" sz="2000" dirty="0" err="1" smtClean="0"/>
              <a:t>Πριοβόλου</a:t>
            </a:r>
            <a:r>
              <a:rPr lang="el-GR" sz="2000" dirty="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Φωτογραφία </a:t>
            </a:r>
            <a:r>
              <a:rPr lang="el-GR" sz="2000" dirty="0"/>
              <a:t>και </a:t>
            </a:r>
            <a:r>
              <a:rPr lang="el-GR" sz="2000" dirty="0" smtClean="0"/>
              <a:t>Εικονογραφημένο Βιβλίο</a:t>
            </a:r>
            <a:r>
              <a:rPr lang="el-GR" sz="2000" dirty="0"/>
              <a:t>. </a:t>
            </a:r>
            <a:r>
              <a:rPr lang="el-GR" sz="2000" dirty="0" smtClean="0"/>
              <a:t>Ανάποδα».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4"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3442293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 Εξώφυλλο του βιβλίου «</a:t>
            </a:r>
            <a:r>
              <a:rPr lang="el-GR" altLang="en-US" sz="2000" dirty="0" smtClean="0">
                <a:hlinkClick r:id="rId4"/>
              </a:rPr>
              <a:t>Ανάποδα</a:t>
            </a:r>
            <a:r>
              <a:rPr lang="el-GR" altLang="en-US" sz="2000" dirty="0" smtClean="0"/>
              <a:t>» </a:t>
            </a:r>
            <a:r>
              <a:rPr lang="el-GR" altLang="en-US" sz="2000" dirty="0"/>
              <a:t>/ Θοδωρής Παπαϊωάννου · εικονογράφηση Ίρις Σαμαρτζή. - Αθήνα : Ίκαρος, 2014</a:t>
            </a:r>
            <a:r>
              <a:rPr lang="el-GR" altLang="en-US" sz="2000" dirty="0" smtClean="0"/>
              <a:t>. </a:t>
            </a:r>
            <a:r>
              <a:rPr lang="en-GB" altLang="en-US" sz="2000" dirty="0" err="1" smtClean="0"/>
              <a:t>Biblionet</a:t>
            </a:r>
            <a:r>
              <a:rPr lang="en-GB" altLang="en-US" sz="2000" dirty="0" smtClean="0"/>
              <a:t>.</a:t>
            </a:r>
          </a:p>
          <a:p>
            <a:pPr marL="0" indent="0">
              <a:buNone/>
            </a:pPr>
            <a:r>
              <a:rPr lang="el-GR" altLang="en-US" sz="2000" dirty="0" smtClean="0"/>
              <a:t>Εικόνα 2: </a:t>
            </a:r>
            <a:r>
              <a:rPr lang="el-GR" altLang="en-US" sz="2000" dirty="0" smtClean="0">
                <a:hlinkClick r:id="rId5"/>
              </a:rPr>
              <a:t>Ανάποδο σπιτάκι</a:t>
            </a:r>
            <a:r>
              <a:rPr lang="el-GR" altLang="en-US" sz="2000" dirty="0" smtClean="0"/>
              <a:t>, </a:t>
            </a:r>
            <a:r>
              <a:rPr lang="en-US" sz="2000" dirty="0"/>
              <a:t>CC0 Public Domain, </a:t>
            </a:r>
            <a:r>
              <a:rPr lang="en-GB" sz="2000" dirty="0" err="1"/>
              <a:t>Pixabay</a:t>
            </a:r>
            <a:r>
              <a:rPr lang="en-GB" sz="2000" dirty="0"/>
              <a:t>.</a:t>
            </a:r>
            <a:endParaRPr lang="en-GB" altLang="en-US"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rm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Ασπασία </a:t>
            </a:r>
            <a:r>
              <a:rPr lang="el-GR" sz="2400" dirty="0" err="1" smtClean="0"/>
              <a:t>Πριοβόλου</a:t>
            </a:r>
            <a:r>
              <a:rPr lang="el-GR" sz="2400" dirty="0" smtClean="0"/>
              <a:t>.</a:t>
            </a:r>
            <a:endParaRPr lang="en-US" sz="2400" dirty="0" smtClean="0"/>
          </a:p>
          <a:p>
            <a:pPr marL="0" indent="0">
              <a:spcBef>
                <a:spcPts val="1800"/>
              </a:spcBef>
              <a:spcAft>
                <a:spcPts val="600"/>
              </a:spcAft>
              <a:buNone/>
            </a:pPr>
            <a:r>
              <a:rPr lang="el-GR" sz="2400" b="1" dirty="0" smtClean="0"/>
              <a:t>Θέμα</a:t>
            </a:r>
            <a:r>
              <a:rPr lang="el-GR" sz="2400" dirty="0" smtClean="0"/>
              <a:t>: Αλλαγή </a:t>
            </a:r>
            <a:r>
              <a:rPr lang="el-GR" sz="2400" dirty="0"/>
              <a:t>οπτικής </a:t>
            </a:r>
            <a:r>
              <a:rPr lang="el-GR" sz="2400" dirty="0" smtClean="0"/>
              <a:t>γωνίας</a:t>
            </a:r>
            <a:r>
              <a:rPr lang="en-US" sz="2400" dirty="0" smtClean="0"/>
              <a:t>.</a:t>
            </a:r>
            <a:endParaRPr lang="en-US" sz="2400" dirty="0"/>
          </a:p>
          <a:p>
            <a:pPr marL="0" indent="0">
              <a:spcBef>
                <a:spcPts val="1800"/>
              </a:spcBef>
              <a:spcAft>
                <a:spcPts val="600"/>
              </a:spcAft>
              <a:buNone/>
            </a:pPr>
            <a:r>
              <a:rPr lang="el-GR" altLang="en-US" sz="2400" b="1" dirty="0" smtClean="0"/>
              <a:t>Βιβλίο</a:t>
            </a:r>
            <a:r>
              <a:rPr lang="el-GR" altLang="en-US" sz="2400" dirty="0" smtClean="0"/>
              <a:t>:</a:t>
            </a:r>
            <a:r>
              <a:rPr lang="en-US" altLang="en-US" sz="2400" dirty="0" smtClean="0"/>
              <a:t> </a:t>
            </a:r>
            <a:r>
              <a:rPr lang="el-GR" altLang="en-US" sz="2400" dirty="0"/>
              <a:t>Παπαϊωάννου, Θοδωρής. </a:t>
            </a:r>
            <a:r>
              <a:rPr lang="el-GR" altLang="en-US" sz="2400" b="1" dirty="0"/>
              <a:t>Ανάποδα</a:t>
            </a:r>
            <a:r>
              <a:rPr lang="el-GR" altLang="en-US" sz="2400" dirty="0"/>
              <a:t> / Θοδωρής Παπαϊωάννου · εικονογράφηση Ίρις Σαμαρτζή. - Αθήνα : Ίκαρος, 2014.</a:t>
            </a:r>
            <a:endParaRPr lang="en-GB" altLang="en-US" sz="2400" dirty="0" smtClean="0"/>
          </a:p>
        </p:txBody>
      </p:sp>
      <p:pic>
        <p:nvPicPr>
          <p:cNvPr id="6" name="3 - Θέση περιεχομένου" descr="Εξώφυλλο του βιβλίου"/>
          <p:cNvPicPr>
            <a:picLocks noGrp="1" noChangeAspect="1"/>
          </p:cNvPicPr>
          <p:nvPr>
            <p:ph sz="half" idx="2"/>
          </p:nvPr>
        </p:nvPicPr>
        <p:blipFill>
          <a:blip r:embed="rId3" cstate="print"/>
          <a:stretch>
            <a:fillRect/>
          </a:stretch>
        </p:blipFill>
        <p:spPr>
          <a:xfrm>
            <a:off x="4716016" y="1844824"/>
            <a:ext cx="3744416" cy="3507270"/>
          </a:xfrm>
        </p:spPr>
      </p:pic>
      <p:sp>
        <p:nvSpPr>
          <p:cNvPr id="5" name="TextBox 4"/>
          <p:cNvSpPr txBox="1"/>
          <p:nvPr/>
        </p:nvSpPr>
        <p:spPr>
          <a:xfrm>
            <a:off x="7956376" y="540258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του βιβλίου</a:t>
            </a:r>
            <a:endParaRPr lang="en-GB" dirty="0"/>
          </a:p>
        </p:txBody>
      </p:sp>
      <p:sp>
        <p:nvSpPr>
          <p:cNvPr id="3" name="Θέση περιεχομένου 2"/>
          <p:cNvSpPr>
            <a:spLocks noGrp="1"/>
          </p:cNvSpPr>
          <p:nvPr>
            <p:ph sz="half" idx="1"/>
          </p:nvPr>
        </p:nvSpPr>
        <p:spPr/>
        <p:txBody>
          <a:bodyPr/>
          <a:lstStyle/>
          <a:p>
            <a:pPr marL="0" indent="0">
              <a:buNone/>
            </a:pPr>
            <a:r>
              <a:rPr lang="el-GR" dirty="0"/>
              <a:t>Διαβάσαμε το βιβλίο </a:t>
            </a:r>
            <a:r>
              <a:rPr lang="el-GR" dirty="0" smtClean="0"/>
              <a:t>«Ανάποδα» του </a:t>
            </a:r>
            <a:r>
              <a:rPr lang="el-GR" dirty="0"/>
              <a:t>Θοδωρή Παπαϊωάννου. Ένα σκαθάρι σκοντάφτει και γυρίζει ανάποδα, οπότε τα βλέπει όλα από άλλη οπτική γωνία μέχρι που η φίλη του να το βοηθήσει να επανέλθει στη κανονική του θέση.</a:t>
            </a:r>
            <a:endParaRPr lang="en-GB" dirty="0"/>
          </a:p>
        </p:txBody>
      </p:sp>
      <p:pic>
        <p:nvPicPr>
          <p:cNvPr id="5" name="5 - Εικόνα" descr="Η νηπιαγωγός διαβάζει το βιβλίο."/>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4644008" y="1770148"/>
            <a:ext cx="4038600" cy="3027004"/>
          </a:xfrm>
          <a:prstGeom prst="rect">
            <a:avLst/>
          </a:prstGeom>
        </p:spPr>
      </p:pic>
    </p:spTree>
    <p:custDataLst>
      <p:tags r:id="rId1"/>
    </p:custDataLst>
    <p:extLst>
      <p:ext uri="{BB962C8B-B14F-4D97-AF65-F5344CB8AC3E}">
        <p14:creationId xmlns:p14="http://schemas.microsoft.com/office/powerpoint/2010/main" val="3300140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Μετά την ανάγνωση</a:t>
            </a:r>
            <a:endParaRPr lang="en-GB" dirty="0"/>
          </a:p>
        </p:txBody>
      </p:sp>
      <p:sp>
        <p:nvSpPr>
          <p:cNvPr id="3" name="Θέση περιεχομένου 2"/>
          <p:cNvSpPr>
            <a:spLocks noGrp="1"/>
          </p:cNvSpPr>
          <p:nvPr>
            <p:ph sz="half" idx="1"/>
          </p:nvPr>
        </p:nvSpPr>
        <p:spPr/>
        <p:txBody>
          <a:bodyPr/>
          <a:lstStyle/>
          <a:p>
            <a:pPr marL="0" indent="0">
              <a:buNone/>
            </a:pPr>
            <a:r>
              <a:rPr lang="el-GR" dirty="0"/>
              <a:t>Τα παιδιά είδαν μια σειρά </a:t>
            </a:r>
            <a:r>
              <a:rPr lang="el-GR" dirty="0" smtClean="0"/>
              <a:t>από φωτογραφίες </a:t>
            </a:r>
            <a:r>
              <a:rPr lang="el-GR" dirty="0"/>
              <a:t>που έχουν τραβηχτεί ανάποδα. Μίλησαν για το τι απεικονίζεται σε </a:t>
            </a:r>
            <a:r>
              <a:rPr lang="el-GR" dirty="0" smtClean="0"/>
              <a:t>αυτές.</a:t>
            </a:r>
            <a:endParaRPr lang="en-GB" dirty="0"/>
          </a:p>
        </p:txBody>
      </p:sp>
      <p:pic>
        <p:nvPicPr>
          <p:cNvPr id="1026" name="Picture 2" descr="Ανάποδο σπίτι"/>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4821756" y="1600200"/>
            <a:ext cx="3691488" cy="45259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55976" y="573325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724454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Εικαστική δραστηριότητα</a:t>
            </a:r>
            <a:endParaRPr lang="en-GB" dirty="0"/>
          </a:p>
        </p:txBody>
      </p:sp>
      <p:sp>
        <p:nvSpPr>
          <p:cNvPr id="3" name="Θέση περιεχομένου 2"/>
          <p:cNvSpPr>
            <a:spLocks noGrp="1"/>
          </p:cNvSpPr>
          <p:nvPr>
            <p:ph sz="half" idx="1"/>
          </p:nvPr>
        </p:nvSpPr>
        <p:spPr>
          <a:xfrm>
            <a:off x="457200" y="1600200"/>
            <a:ext cx="3394720" cy="4525963"/>
          </a:xfrm>
        </p:spPr>
        <p:txBody>
          <a:bodyPr/>
          <a:lstStyle/>
          <a:p>
            <a:pPr marL="0" indent="0">
              <a:buNone/>
            </a:pPr>
            <a:r>
              <a:rPr lang="el-GR" dirty="0" smtClean="0"/>
              <a:t>Ζωγραφίζουν </a:t>
            </a:r>
            <a:r>
              <a:rPr lang="el-GR" dirty="0"/>
              <a:t>ό</a:t>
            </a:r>
            <a:r>
              <a:rPr lang="el-GR" dirty="0" smtClean="0"/>
              <a:t>, τι  </a:t>
            </a:r>
            <a:r>
              <a:rPr lang="el-GR" dirty="0"/>
              <a:t>θα έβλεπε το σκαθάρι γυρισμένο ανάποδα.</a:t>
            </a:r>
          </a:p>
          <a:p>
            <a:endParaRPr lang="en-GB" dirty="0"/>
          </a:p>
        </p:txBody>
      </p:sp>
      <p:pic>
        <p:nvPicPr>
          <p:cNvPr id="5" name="8 - Θέση περιεχομένου" descr="Παιδική ζωγραφιά"/>
          <p:cNvPicPr>
            <a:picLocks noGrp="1" noChangeAspect="1"/>
          </p:cNvPicPr>
          <p:nvPr>
            <p:ph sz="half" idx="2"/>
          </p:nvPr>
        </p:nvPicPr>
        <p:blipFill rotWithShape="1">
          <a:blip r:embed="rId3" cstate="email">
            <a:extLst>
              <a:ext uri="{28A0092B-C50C-407E-A947-70E740481C1C}">
                <a14:useLocalDpi xmlns:a14="http://schemas.microsoft.com/office/drawing/2010/main"/>
              </a:ext>
            </a:extLst>
          </a:blip>
          <a:srcRect/>
          <a:stretch/>
        </p:blipFill>
        <p:spPr>
          <a:xfrm>
            <a:off x="4272228" y="1700808"/>
            <a:ext cx="4410380" cy="3096344"/>
          </a:xfrm>
        </p:spPr>
      </p:pic>
    </p:spTree>
    <p:custDataLst>
      <p:tags r:id="rId1"/>
    </p:custDataLst>
    <p:extLst>
      <p:ext uri="{BB962C8B-B14F-4D97-AF65-F5344CB8AC3E}">
        <p14:creationId xmlns:p14="http://schemas.microsoft.com/office/powerpoint/2010/main" val="172579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Έργα των παιδιών</a:t>
            </a:r>
            <a:endParaRPr lang="en-GB" dirty="0"/>
          </a:p>
        </p:txBody>
      </p:sp>
      <p:pic>
        <p:nvPicPr>
          <p:cNvPr id="9" name="13 - Εικόνα" descr="Παιδική ζωγραφιά"/>
          <p:cNvPicPr>
            <a:picLocks noGrp="1" noChangeAspect="1"/>
          </p:cNvPicPr>
          <p:nvPr>
            <p:ph idx="1"/>
          </p:nvPr>
        </p:nvPicPr>
        <p:blipFill>
          <a:blip r:embed="rId3" cstate="print"/>
          <a:stretch>
            <a:fillRect/>
          </a:stretch>
        </p:blipFill>
        <p:spPr>
          <a:xfrm>
            <a:off x="1619672" y="1628800"/>
            <a:ext cx="5688632" cy="4263734"/>
          </a:xfrm>
          <a:prstGeom prst="rect">
            <a:avLst/>
          </a:prstGeom>
        </p:spPr>
      </p:pic>
    </p:spTree>
    <p:custDataLst>
      <p:tags r:id="rId1"/>
    </p:custDataLst>
    <p:extLst>
      <p:ext uri="{BB962C8B-B14F-4D97-AF65-F5344CB8AC3E}">
        <p14:creationId xmlns:p14="http://schemas.microsoft.com/office/powerpoint/2010/main" val="4057853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Μίμηση</a:t>
            </a:r>
            <a:endParaRPr lang="en-GB" dirty="0"/>
          </a:p>
        </p:txBody>
      </p:sp>
      <p:sp>
        <p:nvSpPr>
          <p:cNvPr id="5" name="Θέση περιεχομένου 4"/>
          <p:cNvSpPr>
            <a:spLocks noGrp="1"/>
          </p:cNvSpPr>
          <p:nvPr>
            <p:ph sz="half" idx="1"/>
          </p:nvPr>
        </p:nvSpPr>
        <p:spPr>
          <a:xfrm>
            <a:off x="457200" y="1600200"/>
            <a:ext cx="3322712" cy="4525963"/>
          </a:xfrm>
        </p:spPr>
        <p:txBody>
          <a:bodyPr/>
          <a:lstStyle/>
          <a:p>
            <a:pPr marL="0" indent="0">
              <a:buNone/>
            </a:pPr>
            <a:r>
              <a:rPr lang="el-GR" dirty="0"/>
              <a:t>Τα παιδιά γυρίζουν ανάσκελα</a:t>
            </a:r>
            <a:r>
              <a:rPr lang="en-US" dirty="0"/>
              <a:t>,</a:t>
            </a:r>
            <a:r>
              <a:rPr lang="el-GR" dirty="0"/>
              <a:t> όπως το σκαθάρι</a:t>
            </a:r>
            <a:r>
              <a:rPr lang="en-US" dirty="0"/>
              <a:t>,</a:t>
            </a:r>
            <a:r>
              <a:rPr lang="el-GR" dirty="0"/>
              <a:t> ώστε να δουν και αυτά τα πράγματα ανάποδα !</a:t>
            </a:r>
            <a:endParaRPr lang="en-GB" dirty="0"/>
          </a:p>
        </p:txBody>
      </p:sp>
      <p:pic>
        <p:nvPicPr>
          <p:cNvPr id="7" name="3 - Θέση περιεχομένου" descr="Τα παιδιά ξαπλωμένα"/>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4167206" y="1700808"/>
            <a:ext cx="4515402" cy="3384376"/>
          </a:xfrm>
        </p:spPr>
      </p:pic>
    </p:spTree>
    <p:custDataLst>
      <p:tags r:id="rId1"/>
    </p:custDataLst>
    <p:extLst>
      <p:ext uri="{BB962C8B-B14F-4D97-AF65-F5344CB8AC3E}">
        <p14:creationId xmlns:p14="http://schemas.microsoft.com/office/powerpoint/2010/main" val="14406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Φωτογράφιση</a:t>
            </a:r>
            <a:endParaRPr lang="en-GB" dirty="0"/>
          </a:p>
        </p:txBody>
      </p:sp>
      <p:sp>
        <p:nvSpPr>
          <p:cNvPr id="3" name="Θέση περιεχομένου 2"/>
          <p:cNvSpPr>
            <a:spLocks noGrp="1"/>
          </p:cNvSpPr>
          <p:nvPr>
            <p:ph sz="half" idx="1"/>
          </p:nvPr>
        </p:nvSpPr>
        <p:spPr/>
        <p:txBody>
          <a:bodyPr/>
          <a:lstStyle/>
          <a:p>
            <a:pPr marL="0" indent="0">
              <a:buNone/>
            </a:pPr>
            <a:r>
              <a:rPr lang="el-GR" dirty="0"/>
              <a:t>Έπειτα , φωτογραφίζουν διάφορα σημεία της τάξης. Ανάποδα</a:t>
            </a:r>
            <a:r>
              <a:rPr lang="el-GR" dirty="0" smtClean="0"/>
              <a:t>! </a:t>
            </a:r>
            <a:endParaRPr lang="en-GB" dirty="0"/>
          </a:p>
        </p:txBody>
      </p:sp>
      <p:pic>
        <p:nvPicPr>
          <p:cNvPr id="5" name="5 - Εικόνα" descr="Τα παιδιά ξαπλωμένα βγάζουν φωτογραφίες ανάποδα."/>
          <p:cNvPicPr>
            <a:picLocks noGrp="1" noChangeAspect="1"/>
          </p:cNvPicPr>
          <p:nvPr>
            <p:ph sz="half" idx="2"/>
          </p:nvPr>
        </p:nvPicPr>
        <p:blipFill>
          <a:blip r:embed="rId3" cstate="print"/>
          <a:stretch>
            <a:fillRect/>
          </a:stretch>
        </p:blipFill>
        <p:spPr>
          <a:xfrm>
            <a:off x="4788024" y="1772816"/>
            <a:ext cx="3905250" cy="2933700"/>
          </a:xfrm>
          <a:prstGeom prst="rect">
            <a:avLst/>
          </a:prstGeom>
        </p:spPr>
      </p:pic>
    </p:spTree>
    <p:custDataLst>
      <p:tags r:id="rId1"/>
    </p:custDataLst>
    <p:extLst>
      <p:ext uri="{BB962C8B-B14F-4D97-AF65-F5344CB8AC3E}">
        <p14:creationId xmlns:p14="http://schemas.microsoft.com/office/powerpoint/2010/main" val="2786609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Παιχνίδι μαντέματος</a:t>
            </a:r>
            <a:endParaRPr lang="en-GB" dirty="0"/>
          </a:p>
        </p:txBody>
      </p:sp>
      <p:sp>
        <p:nvSpPr>
          <p:cNvPr id="3" name="Θέση περιεχομένου 2"/>
          <p:cNvSpPr>
            <a:spLocks noGrp="1"/>
          </p:cNvSpPr>
          <p:nvPr>
            <p:ph sz="half" idx="1"/>
          </p:nvPr>
        </p:nvSpPr>
        <p:spPr/>
        <p:txBody>
          <a:bodyPr/>
          <a:lstStyle/>
          <a:p>
            <a:pPr marL="0" indent="0">
              <a:buNone/>
            </a:pPr>
            <a:r>
              <a:rPr lang="el-GR" dirty="0"/>
              <a:t>Βλέπουν τις φωτογραφίες τους στον </a:t>
            </a:r>
            <a:r>
              <a:rPr lang="en-US" dirty="0"/>
              <a:t>H</a:t>
            </a:r>
            <a:r>
              <a:rPr lang="el-GR" dirty="0"/>
              <a:t>/</a:t>
            </a:r>
            <a:r>
              <a:rPr lang="en-US" dirty="0"/>
              <a:t>Y</a:t>
            </a:r>
            <a:r>
              <a:rPr lang="el-GR" dirty="0"/>
              <a:t> και μαντεύουν ποιο σημείο είχε φωτογραφήσει το κάθε </a:t>
            </a:r>
            <a:r>
              <a:rPr lang="el-GR" dirty="0" smtClean="0"/>
              <a:t>παιδί.</a:t>
            </a:r>
            <a:endParaRPr lang="el-GR" dirty="0"/>
          </a:p>
          <a:p>
            <a:endParaRPr lang="en-GB" dirty="0"/>
          </a:p>
        </p:txBody>
      </p:sp>
      <p:pic>
        <p:nvPicPr>
          <p:cNvPr id="5" name="6 - Θέση περιεχομένου" descr="Η νηπιαγωγός δείχνει τις φωτογραφίες που τράβηξαν τα παιδιά."/>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4644008" y="1772816"/>
            <a:ext cx="4038600" cy="3027004"/>
          </a:xfrm>
        </p:spPr>
      </p:pic>
    </p:spTree>
    <p:custDataLst>
      <p:tags r:id="rId1"/>
    </p:custDataLst>
    <p:extLst>
      <p:ext uri="{BB962C8B-B14F-4D97-AF65-F5344CB8AC3E}">
        <p14:creationId xmlns:p14="http://schemas.microsoft.com/office/powerpoint/2010/main" val="37785132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5"/>
  <p:tag name="ZHAW.ACCESSIBILITYADDIN.CHECKTIMEDATE" val="10/29/2015 1:20:38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6,5,"/>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1026,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6C645B2-7754-42CA-8C69-09C5D0E468C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2515</TotalTime>
  <Words>533</Words>
  <Application>Microsoft Office PowerPoint</Application>
  <PresentationFormat>On-screen Show (4:3)</PresentationFormat>
  <Paragraphs>63</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Θέμα του Office</vt:lpstr>
      <vt:lpstr>Το Εικονογραφημένο Βιβλίο στην Προσχολική Εκπαίδευση</vt:lpstr>
      <vt:lpstr>Διδακτική Πρακτική</vt:lpstr>
      <vt:lpstr>Ανάγνωση του βιβλίου</vt:lpstr>
      <vt:lpstr>Μετά την ανάγνωση</vt:lpstr>
      <vt:lpstr>Εικαστική δραστηριότητα</vt:lpstr>
      <vt:lpstr>Έργα των παιδιών</vt:lpstr>
      <vt:lpstr>Μίμηση</vt:lpstr>
      <vt:lpstr>Φωτογράφιση</vt:lpstr>
      <vt:lpstr>Παιχνίδι μαντέματος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Ανάποδα </dc:title>
  <dc:subject>Το Εικονογραφημένο Βιβλίο στην Προσχολική Εκπαίδευση</dc:subject>
  <dc:creator> Αγγελική Γιαννικοπούλου</dc:creator>
  <cp:lastModifiedBy>Smaragda Papadopoulou</cp:lastModifiedBy>
  <cp:revision>284</cp:revision>
  <dcterms:created xsi:type="dcterms:W3CDTF">2012-09-06T09:03:05Z</dcterms:created>
  <dcterms:modified xsi:type="dcterms:W3CDTF">2015-10-28T23:20:46Z</dcterms:modified>
  <cp:category> Φωτογραφία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