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5" r:id="rId1"/>
  </p:sldMasterIdLst>
  <p:notesMasterIdLst>
    <p:notesMasterId r:id="rId89"/>
  </p:notesMasterIdLst>
  <p:sldIdLst>
    <p:sldId id="437"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8" r:id="rId33"/>
    <p:sldId id="469" r:id="rId34"/>
    <p:sldId id="470" r:id="rId35"/>
    <p:sldId id="471" r:id="rId36"/>
    <p:sldId id="472" r:id="rId37"/>
    <p:sldId id="473" r:id="rId38"/>
    <p:sldId id="474" r:id="rId39"/>
    <p:sldId id="475" r:id="rId40"/>
    <p:sldId id="476" r:id="rId41"/>
    <p:sldId id="477" r:id="rId42"/>
    <p:sldId id="478" r:id="rId43"/>
    <p:sldId id="479"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 id="500" r:id="rId65"/>
    <p:sldId id="501" r:id="rId66"/>
    <p:sldId id="502" r:id="rId67"/>
    <p:sldId id="503" r:id="rId68"/>
    <p:sldId id="504" r:id="rId69"/>
    <p:sldId id="505" r:id="rId70"/>
    <p:sldId id="506" r:id="rId71"/>
    <p:sldId id="507" r:id="rId72"/>
    <p:sldId id="508" r:id="rId73"/>
    <p:sldId id="509" r:id="rId74"/>
    <p:sldId id="522" r:id="rId75"/>
    <p:sldId id="523" r:id="rId76"/>
    <p:sldId id="524" r:id="rId77"/>
    <p:sldId id="525" r:id="rId78"/>
    <p:sldId id="526" r:id="rId79"/>
    <p:sldId id="527" r:id="rId80"/>
    <p:sldId id="528" r:id="rId81"/>
    <p:sldId id="515" r:id="rId82"/>
    <p:sldId id="516" r:id="rId83"/>
    <p:sldId id="517" r:id="rId84"/>
    <p:sldId id="518" r:id="rId85"/>
    <p:sldId id="519" r:id="rId86"/>
    <p:sldId id="520" r:id="rId87"/>
    <p:sldId id="521" r:id="rId8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59" autoAdjust="0"/>
    <p:restoredTop sz="94162" autoAdjust="0"/>
  </p:normalViewPr>
  <p:slideViewPr>
    <p:cSldViewPr snapToObjects="1">
      <p:cViewPr>
        <p:scale>
          <a:sx n="62" d="100"/>
          <a:sy n="62" d="100"/>
        </p:scale>
        <p:origin x="234" y="246"/>
      </p:cViewPr>
      <p:guideLst>
        <p:guide orient="horz" pos="2160"/>
        <p:guide pos="2880"/>
      </p:guideLst>
    </p:cSldViewPr>
  </p:slideViewPr>
  <p:notesTextViewPr>
    <p:cViewPr>
      <p:scale>
        <a:sx n="100" d="100"/>
        <a:sy n="100" d="100"/>
      </p:scale>
      <p:origin x="0" y="0"/>
    </p:cViewPr>
  </p:notesTextViewPr>
  <p:notesViewPr>
    <p:cSldViewPr snapToObjects="1">
      <p:cViewPr varScale="1">
        <p:scale>
          <a:sx n="77" d="100"/>
          <a:sy n="77" d="100"/>
        </p:scale>
        <p:origin x="206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1EA3B92-E2ED-49BD-BA4E-DBDE764285B1}" type="datetime1">
              <a:rPr lang="en-US" altLang="el-GR"/>
              <a:pPr>
                <a:defRPr/>
              </a:pPr>
              <a:t>10/18/2015</a:t>
            </a:fld>
            <a:endParaRPr lang="en-US" alt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0BCB9DA-4EC9-4D4F-AA9D-D0898CA57F6A}" type="slidenum">
              <a:rPr lang="en-US" altLang="el-GR"/>
              <a:pPr>
                <a:defRPr/>
              </a:pPr>
              <a:t>‹#›</a:t>
            </a:fld>
            <a:endParaRPr lang="en-US" altLang="el-GR"/>
          </a:p>
        </p:txBody>
      </p:sp>
    </p:spTree>
    <p:extLst>
      <p:ext uri="{BB962C8B-B14F-4D97-AF65-F5344CB8AC3E}">
        <p14:creationId xmlns:p14="http://schemas.microsoft.com/office/powerpoint/2010/main" val="119254253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84299CE-8759-49DA-8FE2-496D10845F46}" type="slidenum">
              <a:rPr lang="en-US" altLang="el-GR" smtClean="0"/>
              <a:pPr/>
              <a:t>1</a:t>
            </a:fld>
            <a:endParaRPr lang="en-US" altLang="el-GR" smtClean="0"/>
          </a:p>
        </p:txBody>
      </p:sp>
    </p:spTree>
    <p:extLst>
      <p:ext uri="{BB962C8B-B14F-4D97-AF65-F5344CB8AC3E}">
        <p14:creationId xmlns:p14="http://schemas.microsoft.com/office/powerpoint/2010/main" val="1176550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399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0CB9D7-C923-42DB-AE99-CF2FC6F1C6E9}" type="slidenum">
              <a:rPr lang="en-US" altLang="el-GR" smtClean="0"/>
              <a:pPr/>
              <a:t>27</a:t>
            </a:fld>
            <a:endParaRPr lang="en-US" altLang="el-GR" smtClean="0"/>
          </a:p>
        </p:txBody>
      </p:sp>
    </p:spTree>
    <p:extLst>
      <p:ext uri="{BB962C8B-B14F-4D97-AF65-F5344CB8AC3E}">
        <p14:creationId xmlns:p14="http://schemas.microsoft.com/office/powerpoint/2010/main" val="199125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a:p>
            <a:pPr>
              <a:defRPr/>
            </a:pPr>
            <a:endParaRPr lang="el-GR" altLang="en-US" dirty="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7758D1D-1F4D-4323-A3BA-26F45E58EF64}" type="slidenum">
              <a:rPr lang="en-US" altLang="el-GR" smtClean="0"/>
              <a:pPr/>
              <a:t>29</a:t>
            </a:fld>
            <a:endParaRPr lang="en-US" altLang="el-GR" smtClean="0"/>
          </a:p>
        </p:txBody>
      </p:sp>
    </p:spTree>
    <p:extLst>
      <p:ext uri="{BB962C8B-B14F-4D97-AF65-F5344CB8AC3E}">
        <p14:creationId xmlns:p14="http://schemas.microsoft.com/office/powerpoint/2010/main" val="747586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n-US" altLang="en-US" dirty="0" smtClean="0"/>
          </a:p>
          <a:p>
            <a:pPr>
              <a:defRPr/>
            </a:pPr>
            <a:endParaRPr lang="el-GR"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94275F-1D0B-4015-B083-E77862770D5A}" type="slidenum">
              <a:rPr lang="en-US" altLang="el-GR" smtClean="0"/>
              <a:pPr/>
              <a:t>32</a:t>
            </a:fld>
            <a:endParaRPr lang="en-US" altLang="el-GR" smtClean="0"/>
          </a:p>
        </p:txBody>
      </p:sp>
    </p:spTree>
    <p:extLst>
      <p:ext uri="{BB962C8B-B14F-4D97-AF65-F5344CB8AC3E}">
        <p14:creationId xmlns:p14="http://schemas.microsoft.com/office/powerpoint/2010/main" val="217631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D3877F2-9A17-4097-A812-8DE74D1AF31E}" type="slidenum">
              <a:rPr lang="en-US" altLang="el-GR" smtClean="0"/>
              <a:pPr/>
              <a:t>34</a:t>
            </a:fld>
            <a:endParaRPr lang="en-US" altLang="el-GR" smtClean="0"/>
          </a:p>
        </p:txBody>
      </p:sp>
    </p:spTree>
    <p:extLst>
      <p:ext uri="{BB962C8B-B14F-4D97-AF65-F5344CB8AC3E}">
        <p14:creationId xmlns:p14="http://schemas.microsoft.com/office/powerpoint/2010/main" val="394444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B34C746-3958-414B-AA89-25FDFFD0324D}" type="slidenum">
              <a:rPr lang="en-US" altLang="el-GR" smtClean="0"/>
              <a:pPr/>
              <a:t>36</a:t>
            </a:fld>
            <a:endParaRPr lang="en-US" altLang="el-GR" smtClean="0"/>
          </a:p>
        </p:txBody>
      </p:sp>
    </p:spTree>
    <p:extLst>
      <p:ext uri="{BB962C8B-B14F-4D97-AF65-F5344CB8AC3E}">
        <p14:creationId xmlns:p14="http://schemas.microsoft.com/office/powerpoint/2010/main" val="1147484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3C8E85F-77A7-492A-B0A8-185F3F1B1893}" type="slidenum">
              <a:rPr lang="en-US" altLang="el-GR" smtClean="0"/>
              <a:pPr/>
              <a:t>38</a:t>
            </a:fld>
            <a:endParaRPr lang="en-US" altLang="el-GR" smtClean="0"/>
          </a:p>
        </p:txBody>
      </p:sp>
    </p:spTree>
    <p:extLst>
      <p:ext uri="{BB962C8B-B14F-4D97-AF65-F5344CB8AC3E}">
        <p14:creationId xmlns:p14="http://schemas.microsoft.com/office/powerpoint/2010/main" val="1305153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BCB9DA-4EC9-4D4F-AA9D-D0898CA57F6A}" type="slidenum">
              <a:rPr lang="en-US" altLang="el-GR" smtClean="0"/>
              <a:pPr>
                <a:defRPr/>
              </a:pPr>
              <a:t>39</a:t>
            </a:fld>
            <a:endParaRPr lang="en-US" altLang="el-GR"/>
          </a:p>
        </p:txBody>
      </p:sp>
    </p:spTree>
    <p:extLst>
      <p:ext uri="{BB962C8B-B14F-4D97-AF65-F5344CB8AC3E}">
        <p14:creationId xmlns:p14="http://schemas.microsoft.com/office/powerpoint/2010/main" val="224233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76BC7D-9A6B-43B5-83B1-A185D3DFF2B1}" type="slidenum">
              <a:rPr lang="en-US" altLang="el-GR" smtClean="0"/>
              <a:pPr/>
              <a:t>40</a:t>
            </a:fld>
            <a:endParaRPr lang="en-US" altLang="el-GR" smtClean="0"/>
          </a:p>
        </p:txBody>
      </p:sp>
    </p:spTree>
    <p:extLst>
      <p:ext uri="{BB962C8B-B14F-4D97-AF65-F5344CB8AC3E}">
        <p14:creationId xmlns:p14="http://schemas.microsoft.com/office/powerpoint/2010/main" val="119215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624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65E788-B06A-4C75-BDFA-12F3A451BC48}" type="slidenum">
              <a:rPr lang="en-US" altLang="el-GR" smtClean="0"/>
              <a:pPr/>
              <a:t>42</a:t>
            </a:fld>
            <a:endParaRPr lang="en-US" altLang="el-GR" smtClean="0"/>
          </a:p>
        </p:txBody>
      </p:sp>
    </p:spTree>
    <p:extLst>
      <p:ext uri="{BB962C8B-B14F-4D97-AF65-F5344CB8AC3E}">
        <p14:creationId xmlns:p14="http://schemas.microsoft.com/office/powerpoint/2010/main" val="116348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655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CD7FDDF-677E-41A2-89E2-3374775879BA}" type="slidenum">
              <a:rPr lang="en-US" altLang="el-GR" smtClean="0"/>
              <a:pPr/>
              <a:t>44</a:t>
            </a:fld>
            <a:endParaRPr lang="en-US" altLang="el-GR" smtClean="0"/>
          </a:p>
        </p:txBody>
      </p:sp>
    </p:spTree>
    <p:extLst>
      <p:ext uri="{BB962C8B-B14F-4D97-AF65-F5344CB8AC3E}">
        <p14:creationId xmlns:p14="http://schemas.microsoft.com/office/powerpoint/2010/main" val="252946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 </a:t>
            </a: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7567D4F-584A-40C8-BB60-F5F06C5FDEEA}" type="slidenum">
              <a:rPr lang="el-GR" altLang="en-US" smtClean="0"/>
              <a:pPr/>
              <a:t>2</a:t>
            </a:fld>
            <a:endParaRPr lang="el-GR" altLang="en-US" smtClean="0"/>
          </a:p>
        </p:txBody>
      </p:sp>
    </p:spTree>
    <p:extLst>
      <p:ext uri="{BB962C8B-B14F-4D97-AF65-F5344CB8AC3E}">
        <p14:creationId xmlns:p14="http://schemas.microsoft.com/office/powerpoint/2010/main" val="405156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7CA3A25-03B4-44A1-9361-112138763665}" type="slidenum">
              <a:rPr lang="en-US" altLang="el-GR" smtClean="0"/>
              <a:pPr/>
              <a:t>46</a:t>
            </a:fld>
            <a:endParaRPr lang="en-US" altLang="el-GR" smtClean="0"/>
          </a:p>
        </p:txBody>
      </p:sp>
    </p:spTree>
    <p:extLst>
      <p:ext uri="{BB962C8B-B14F-4D97-AF65-F5344CB8AC3E}">
        <p14:creationId xmlns:p14="http://schemas.microsoft.com/office/powerpoint/2010/main" val="1364762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716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32BD15-F915-4839-A843-E92BFB6C9315}" type="slidenum">
              <a:rPr lang="en-US" altLang="el-GR" smtClean="0"/>
              <a:pPr/>
              <a:t>48</a:t>
            </a:fld>
            <a:endParaRPr lang="en-US" altLang="el-GR" smtClean="0"/>
          </a:p>
        </p:txBody>
      </p:sp>
    </p:spTree>
    <p:extLst>
      <p:ext uri="{BB962C8B-B14F-4D97-AF65-F5344CB8AC3E}">
        <p14:creationId xmlns:p14="http://schemas.microsoft.com/office/powerpoint/2010/main" val="3325688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40BE99-6A68-4C4B-B258-E282C81804C0}" type="slidenum">
              <a:rPr lang="en-US" altLang="el-GR" smtClean="0"/>
              <a:pPr/>
              <a:t>50</a:t>
            </a:fld>
            <a:endParaRPr lang="en-US" altLang="el-GR" smtClean="0"/>
          </a:p>
        </p:txBody>
      </p:sp>
    </p:spTree>
    <p:extLst>
      <p:ext uri="{BB962C8B-B14F-4D97-AF65-F5344CB8AC3E}">
        <p14:creationId xmlns:p14="http://schemas.microsoft.com/office/powerpoint/2010/main" val="122445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5563A8D-1E8F-430C-8211-2A76CF427BC1}" type="slidenum">
              <a:rPr lang="en-US" altLang="el-GR" smtClean="0"/>
              <a:pPr/>
              <a:t>52</a:t>
            </a:fld>
            <a:endParaRPr lang="en-US" altLang="el-GR" smtClean="0"/>
          </a:p>
        </p:txBody>
      </p:sp>
    </p:spTree>
    <p:extLst>
      <p:ext uri="{BB962C8B-B14F-4D97-AF65-F5344CB8AC3E}">
        <p14:creationId xmlns:p14="http://schemas.microsoft.com/office/powerpoint/2010/main" val="3935900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Θέση σημειώσεων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n-US" altLang="en-US" dirty="0" smtClean="0"/>
          </a:p>
        </p:txBody>
      </p:sp>
      <p:sp>
        <p:nvSpPr>
          <p:cNvPr id="809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A7BB3A-3430-476B-99DB-5D3690819845}" type="slidenum">
              <a:rPr lang="en-US" altLang="el-GR" smtClean="0"/>
              <a:pPr/>
              <a:t>54</a:t>
            </a:fld>
            <a:endParaRPr lang="en-US" altLang="el-GR" smtClean="0"/>
          </a:p>
        </p:txBody>
      </p:sp>
    </p:spTree>
    <p:extLst>
      <p:ext uri="{BB962C8B-B14F-4D97-AF65-F5344CB8AC3E}">
        <p14:creationId xmlns:p14="http://schemas.microsoft.com/office/powerpoint/2010/main" val="1305065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FAFACA-4A5F-4030-9AC5-CDB3C1939A8F}" type="slidenum">
              <a:rPr lang="en-US" altLang="el-GR" smtClean="0"/>
              <a:pPr/>
              <a:t>56</a:t>
            </a:fld>
            <a:endParaRPr lang="en-US" altLang="el-GR" smtClean="0"/>
          </a:p>
        </p:txBody>
      </p:sp>
    </p:spTree>
    <p:extLst>
      <p:ext uri="{BB962C8B-B14F-4D97-AF65-F5344CB8AC3E}">
        <p14:creationId xmlns:p14="http://schemas.microsoft.com/office/powerpoint/2010/main" val="755341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1E38DE-0B55-4CBE-AB29-C54544374EEE}" type="slidenum">
              <a:rPr lang="en-US" altLang="el-GR" smtClean="0"/>
              <a:pPr/>
              <a:t>57</a:t>
            </a:fld>
            <a:endParaRPr lang="en-US" altLang="el-GR" smtClean="0"/>
          </a:p>
        </p:txBody>
      </p:sp>
    </p:spTree>
    <p:extLst>
      <p:ext uri="{BB962C8B-B14F-4D97-AF65-F5344CB8AC3E}">
        <p14:creationId xmlns:p14="http://schemas.microsoft.com/office/powerpoint/2010/main" val="400656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F384633-DE7F-4780-9791-7B696EB4A9A1}" type="slidenum">
              <a:rPr lang="en-US" altLang="el-GR" smtClean="0"/>
              <a:pPr/>
              <a:t>60</a:t>
            </a:fld>
            <a:endParaRPr lang="en-US" altLang="el-GR" smtClean="0"/>
          </a:p>
        </p:txBody>
      </p:sp>
    </p:spTree>
    <p:extLst>
      <p:ext uri="{BB962C8B-B14F-4D97-AF65-F5344CB8AC3E}">
        <p14:creationId xmlns:p14="http://schemas.microsoft.com/office/powerpoint/2010/main" val="832578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09CA29-2DD7-42CF-8CAD-1F1DFDAF27F4}" type="slidenum">
              <a:rPr lang="en-US" altLang="el-GR" smtClean="0"/>
              <a:pPr/>
              <a:t>62</a:t>
            </a:fld>
            <a:endParaRPr lang="en-US" altLang="el-GR" smtClean="0"/>
          </a:p>
        </p:txBody>
      </p:sp>
    </p:spTree>
    <p:extLst>
      <p:ext uri="{BB962C8B-B14F-4D97-AF65-F5344CB8AC3E}">
        <p14:creationId xmlns:p14="http://schemas.microsoft.com/office/powerpoint/2010/main" val="3745434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1A11227-CC87-4346-960C-8A0434B41E70}" type="slidenum">
              <a:rPr lang="en-US" altLang="el-GR" smtClean="0"/>
              <a:pPr/>
              <a:t>63</a:t>
            </a:fld>
            <a:endParaRPr lang="en-US" altLang="el-GR" smtClean="0"/>
          </a:p>
        </p:txBody>
      </p:sp>
    </p:spTree>
    <p:extLst>
      <p:ext uri="{BB962C8B-B14F-4D97-AF65-F5344CB8AC3E}">
        <p14:creationId xmlns:p14="http://schemas.microsoft.com/office/powerpoint/2010/main" val="109529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66B1DE4-803C-41D6-B688-CBE0ECDAD2E1}" type="slidenum">
              <a:rPr lang="en-US" altLang="el-GR" smtClean="0"/>
              <a:pPr/>
              <a:t>9</a:t>
            </a:fld>
            <a:endParaRPr lang="en-US" altLang="el-GR" smtClean="0"/>
          </a:p>
        </p:txBody>
      </p:sp>
    </p:spTree>
    <p:extLst>
      <p:ext uri="{BB962C8B-B14F-4D97-AF65-F5344CB8AC3E}">
        <p14:creationId xmlns:p14="http://schemas.microsoft.com/office/powerpoint/2010/main" val="3419181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n-US" dirty="0"/>
          </a:p>
        </p:txBody>
      </p:sp>
      <p:sp>
        <p:nvSpPr>
          <p:cNvPr id="983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B79A0E-788B-4850-950D-E15899BC555C}" type="slidenum">
              <a:rPr lang="en-US" altLang="el-GR" smtClean="0"/>
              <a:pPr/>
              <a:t>65</a:t>
            </a:fld>
            <a:endParaRPr lang="en-US" altLang="el-GR" smtClean="0"/>
          </a:p>
        </p:txBody>
      </p:sp>
    </p:spTree>
    <p:extLst>
      <p:ext uri="{BB962C8B-B14F-4D97-AF65-F5344CB8AC3E}">
        <p14:creationId xmlns:p14="http://schemas.microsoft.com/office/powerpoint/2010/main" val="954612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38B99DF-4BCB-4B5A-B407-4417E79ACF01}" type="slidenum">
              <a:rPr lang="en-US" altLang="el-GR" smtClean="0"/>
              <a:pPr/>
              <a:t>67</a:t>
            </a:fld>
            <a:endParaRPr lang="en-US" altLang="el-GR" smtClean="0"/>
          </a:p>
        </p:txBody>
      </p:sp>
    </p:spTree>
    <p:extLst>
      <p:ext uri="{BB962C8B-B14F-4D97-AF65-F5344CB8AC3E}">
        <p14:creationId xmlns:p14="http://schemas.microsoft.com/office/powerpoint/2010/main" val="484915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l-GR" altLang="en-US" dirty="0"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D08D59-063E-42A9-B17A-59B2D2F05252}" type="slidenum">
              <a:rPr lang="en-US" altLang="el-GR" smtClean="0"/>
              <a:pPr/>
              <a:t>69</a:t>
            </a:fld>
            <a:endParaRPr lang="en-US" altLang="el-GR" smtClean="0"/>
          </a:p>
        </p:txBody>
      </p:sp>
    </p:spTree>
    <p:extLst>
      <p:ext uri="{BB962C8B-B14F-4D97-AF65-F5344CB8AC3E}">
        <p14:creationId xmlns:p14="http://schemas.microsoft.com/office/powerpoint/2010/main" val="163884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normAutofit/>
          </a:bodyPr>
          <a:lstStyle/>
          <a:p>
            <a:pPr>
              <a:defRPr/>
            </a:pPr>
            <a:endParaRPr lang="el-GR" altLang="en-US" dirty="0" smtClean="0"/>
          </a:p>
        </p:txBody>
      </p:sp>
      <p:sp>
        <p:nvSpPr>
          <p:cNvPr id="109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DA1207F-D655-4E8A-8FFD-740DB2D9586C}" type="slidenum">
              <a:rPr lang="en-US" altLang="el-GR" smtClean="0"/>
              <a:pPr/>
              <a:t>73</a:t>
            </a:fld>
            <a:endParaRPr lang="en-US" altLang="el-GR" smtClean="0"/>
          </a:p>
        </p:txBody>
      </p:sp>
    </p:spTree>
    <p:extLst>
      <p:ext uri="{BB962C8B-B14F-4D97-AF65-F5344CB8AC3E}">
        <p14:creationId xmlns:p14="http://schemas.microsoft.com/office/powerpoint/2010/main" val="2423676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Εικόνα 39: </a:t>
            </a:r>
            <a:endParaRPr lang="en-US" altLang="en-US" smtClean="0"/>
          </a:p>
        </p:txBody>
      </p:sp>
      <p:sp>
        <p:nvSpPr>
          <p:cNvPr id="1259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DD5961-B9ED-47BD-A1C0-2DB64758FB15}" type="slidenum">
              <a:rPr lang="en-US" altLang="en-US" smtClean="0"/>
              <a:pPr/>
              <a:t>74</a:t>
            </a:fld>
            <a:endParaRPr lang="en-US" altLang="en-US" smtClean="0"/>
          </a:p>
        </p:txBody>
      </p:sp>
    </p:spTree>
    <p:extLst>
      <p:ext uri="{BB962C8B-B14F-4D97-AF65-F5344CB8AC3E}">
        <p14:creationId xmlns:p14="http://schemas.microsoft.com/office/powerpoint/2010/main" val="174415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66D8AE-8CFA-4C81-B76B-01329CFE044B}" type="slidenum">
              <a:rPr lang="el-GR" altLang="en-US" smtClean="0"/>
              <a:pPr/>
              <a:t>81</a:t>
            </a:fld>
            <a:endParaRPr lang="el-GR" altLang="en-US" smtClean="0"/>
          </a:p>
        </p:txBody>
      </p:sp>
    </p:spTree>
    <p:extLst>
      <p:ext uri="{BB962C8B-B14F-4D97-AF65-F5344CB8AC3E}">
        <p14:creationId xmlns:p14="http://schemas.microsoft.com/office/powerpoint/2010/main" val="283746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F9AA3BA-D562-4092-A6A9-17F9CD281D33}" type="slidenum">
              <a:rPr lang="el-GR" altLang="en-US" smtClean="0"/>
              <a:pPr/>
              <a:t>82</a:t>
            </a:fld>
            <a:endParaRPr lang="el-GR" altLang="en-US" smtClean="0"/>
          </a:p>
        </p:txBody>
      </p:sp>
    </p:spTree>
    <p:extLst>
      <p:ext uri="{BB962C8B-B14F-4D97-AF65-F5344CB8AC3E}">
        <p14:creationId xmlns:p14="http://schemas.microsoft.com/office/powerpoint/2010/main" val="3276469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919030D-9A5A-4543-90B6-F0A128085B37}" type="slidenum">
              <a:rPr lang="el-GR" altLang="en-US" smtClean="0"/>
              <a:pPr/>
              <a:t>83</a:t>
            </a:fld>
            <a:endParaRPr lang="el-GR" altLang="en-US" smtClean="0"/>
          </a:p>
        </p:txBody>
      </p:sp>
    </p:spTree>
    <p:extLst>
      <p:ext uri="{BB962C8B-B14F-4D97-AF65-F5344CB8AC3E}">
        <p14:creationId xmlns:p14="http://schemas.microsoft.com/office/powerpoint/2010/main" val="3139596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6A860F8-6EF3-4773-99ED-73C6216D06D5}" type="slidenum">
              <a:rPr lang="el-GR" altLang="en-US" smtClean="0"/>
              <a:pPr/>
              <a:t>84</a:t>
            </a:fld>
            <a:endParaRPr lang="el-GR" altLang="en-US" smtClean="0"/>
          </a:p>
        </p:txBody>
      </p:sp>
    </p:spTree>
    <p:extLst>
      <p:ext uri="{BB962C8B-B14F-4D97-AF65-F5344CB8AC3E}">
        <p14:creationId xmlns:p14="http://schemas.microsoft.com/office/powerpoint/2010/main" val="897461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4DBD0B0-9D5C-47A0-B7E0-62F428F59153}" type="slidenum">
              <a:rPr lang="el-GR" altLang="en-US" smtClean="0"/>
              <a:pPr/>
              <a:t>85</a:t>
            </a:fld>
            <a:endParaRPr lang="el-GR" altLang="en-US" smtClean="0"/>
          </a:p>
        </p:txBody>
      </p:sp>
    </p:spTree>
    <p:extLst>
      <p:ext uri="{BB962C8B-B14F-4D97-AF65-F5344CB8AC3E}">
        <p14:creationId xmlns:p14="http://schemas.microsoft.com/office/powerpoint/2010/main" val="352458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4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C9A00C-8513-4617-8AD7-DBB9EB4F32D4}" type="slidenum">
              <a:rPr lang="en-US" altLang="el-GR" smtClean="0"/>
              <a:pPr/>
              <a:t>10</a:t>
            </a:fld>
            <a:endParaRPr lang="en-US" altLang="el-GR" smtClean="0"/>
          </a:p>
        </p:txBody>
      </p:sp>
    </p:spTree>
    <p:extLst>
      <p:ext uri="{BB962C8B-B14F-4D97-AF65-F5344CB8AC3E}">
        <p14:creationId xmlns:p14="http://schemas.microsoft.com/office/powerpoint/2010/main" val="21849260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C3F937-12E0-439B-8D61-773F39238F70}" type="slidenum">
              <a:rPr lang="el-GR" altLang="en-US" smtClean="0"/>
              <a:pPr/>
              <a:t>86</a:t>
            </a:fld>
            <a:endParaRPr lang="el-GR" altLang="en-US" smtClean="0"/>
          </a:p>
        </p:txBody>
      </p:sp>
    </p:spTree>
    <p:extLst>
      <p:ext uri="{BB962C8B-B14F-4D97-AF65-F5344CB8AC3E}">
        <p14:creationId xmlns:p14="http://schemas.microsoft.com/office/powerpoint/2010/main" val="2851040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C3F937-12E0-439B-8D61-773F39238F70}" type="slidenum">
              <a:rPr lang="el-GR" altLang="en-US" smtClean="0"/>
              <a:pPr/>
              <a:t>87</a:t>
            </a:fld>
            <a:endParaRPr lang="el-GR" altLang="en-US" smtClean="0"/>
          </a:p>
        </p:txBody>
      </p:sp>
    </p:spTree>
    <p:extLst>
      <p:ext uri="{BB962C8B-B14F-4D97-AF65-F5344CB8AC3E}">
        <p14:creationId xmlns:p14="http://schemas.microsoft.com/office/powerpoint/2010/main" val="367659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76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2DB3EE-514B-4476-BD40-72C50BA97111}" type="slidenum">
              <a:rPr lang="en-US" altLang="el-GR" smtClean="0"/>
              <a:pPr/>
              <a:t>19</a:t>
            </a:fld>
            <a:endParaRPr lang="en-US" altLang="el-GR" smtClean="0"/>
          </a:p>
        </p:txBody>
      </p:sp>
    </p:spTree>
    <p:extLst>
      <p:ext uri="{BB962C8B-B14F-4D97-AF65-F5344CB8AC3E}">
        <p14:creationId xmlns:p14="http://schemas.microsoft.com/office/powerpoint/2010/main" val="393863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07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E49DE7-10B6-41E8-BAB6-886BB6BF82D9}" type="slidenum">
              <a:rPr lang="en-US" altLang="el-GR" smtClean="0"/>
              <a:pPr/>
              <a:t>21</a:t>
            </a:fld>
            <a:endParaRPr lang="en-US" altLang="el-GR" smtClean="0"/>
          </a:p>
        </p:txBody>
      </p:sp>
    </p:spTree>
    <p:extLst>
      <p:ext uri="{BB962C8B-B14F-4D97-AF65-F5344CB8AC3E}">
        <p14:creationId xmlns:p14="http://schemas.microsoft.com/office/powerpoint/2010/main" val="302897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37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6CF25A5-2766-48CC-8A1A-3E4EF75AD613}" type="slidenum">
              <a:rPr lang="en-US" altLang="el-GR" smtClean="0"/>
              <a:pPr/>
              <a:t>23</a:t>
            </a:fld>
            <a:endParaRPr lang="en-US" altLang="el-GR" smtClean="0"/>
          </a:p>
        </p:txBody>
      </p:sp>
    </p:spTree>
    <p:extLst>
      <p:ext uri="{BB962C8B-B14F-4D97-AF65-F5344CB8AC3E}">
        <p14:creationId xmlns:p14="http://schemas.microsoft.com/office/powerpoint/2010/main" val="342875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8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C42924-2D57-4CDB-9D24-1CE9F8B07C71}" type="slidenum">
              <a:rPr lang="en-US" altLang="el-GR" smtClean="0"/>
              <a:pPr/>
              <a:t>25</a:t>
            </a:fld>
            <a:endParaRPr lang="en-US" altLang="el-GR" smtClean="0"/>
          </a:p>
        </p:txBody>
      </p:sp>
    </p:spTree>
    <p:extLst>
      <p:ext uri="{BB962C8B-B14F-4D97-AF65-F5344CB8AC3E}">
        <p14:creationId xmlns:p14="http://schemas.microsoft.com/office/powerpoint/2010/main" val="3938086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BCB9DA-4EC9-4D4F-AA9D-D0898CA57F6A}" type="slidenum">
              <a:rPr lang="en-US" altLang="el-GR" smtClean="0"/>
              <a:pPr>
                <a:defRPr/>
              </a:pPr>
              <a:t>26</a:t>
            </a:fld>
            <a:endParaRPr lang="en-US" altLang="el-GR"/>
          </a:p>
        </p:txBody>
      </p:sp>
    </p:spTree>
    <p:extLst>
      <p:ext uri="{BB962C8B-B14F-4D97-AF65-F5344CB8AC3E}">
        <p14:creationId xmlns:p14="http://schemas.microsoft.com/office/powerpoint/2010/main" val="1316357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1188" y="4206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dirty="0"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1565889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383CBD64-B75A-447C-9412-85B10DCD26BD}" type="slidenum">
              <a:rPr lang="en-US" altLang="el-GR"/>
              <a:pPr>
                <a:defRPr/>
              </a:pPr>
              <a:t>‹#›</a:t>
            </a:fld>
            <a:endParaRPr lang="en-US" altLang="el-GR" dirty="0"/>
          </a:p>
        </p:txBody>
      </p:sp>
    </p:spTree>
    <p:extLst>
      <p:ext uri="{BB962C8B-B14F-4D97-AF65-F5344CB8AC3E}">
        <p14:creationId xmlns:p14="http://schemas.microsoft.com/office/powerpoint/2010/main" val="263200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827088" y="2060575"/>
            <a:ext cx="2232025" cy="2376488"/>
          </a:xfrm>
        </p:spPr>
        <p:txBody>
          <a:bodyPr/>
          <a:lstStyle/>
          <a:p>
            <a:pPr lvl="0"/>
            <a:endParaRPr lang="en-US" noProof="0"/>
          </a:p>
        </p:txBody>
      </p:sp>
      <p:sp>
        <p:nvSpPr>
          <p:cNvPr id="8" name="Θέση εικόνας 7"/>
          <p:cNvSpPr>
            <a:spLocks noGrp="1"/>
          </p:cNvSpPr>
          <p:nvPr>
            <p:ph type="pic" sz="quarter" idx="13"/>
          </p:nvPr>
        </p:nvSpPr>
        <p:spPr>
          <a:xfrm>
            <a:off x="3419475" y="2060575"/>
            <a:ext cx="2232025" cy="2376488"/>
          </a:xfrm>
        </p:spPr>
        <p:txBody>
          <a:bodyPr/>
          <a:lstStyle/>
          <a:p>
            <a:pPr lvl="0"/>
            <a:endParaRPr lang="en-US" noProof="0"/>
          </a:p>
        </p:txBody>
      </p:sp>
      <p:sp>
        <p:nvSpPr>
          <p:cNvPr id="10" name="Θέση εικόνας 9"/>
          <p:cNvSpPr>
            <a:spLocks noGrp="1"/>
          </p:cNvSpPr>
          <p:nvPr>
            <p:ph type="pic" sz="quarter" idx="14"/>
          </p:nvPr>
        </p:nvSpPr>
        <p:spPr>
          <a:xfrm>
            <a:off x="6011863" y="2060575"/>
            <a:ext cx="2305050" cy="2376488"/>
          </a:xfrm>
        </p:spPr>
        <p:txBody>
          <a:bodyPr/>
          <a:lstStyle/>
          <a:p>
            <a:pPr lvl="0"/>
            <a:endParaRPr lang="en-US" noProof="0"/>
          </a:p>
        </p:txBody>
      </p:sp>
      <p:sp>
        <p:nvSpPr>
          <p:cNvPr id="12" name="Θέση κειμένου 11"/>
          <p:cNvSpPr>
            <a:spLocks noGrp="1"/>
          </p:cNvSpPr>
          <p:nvPr>
            <p:ph type="body" sz="quarter" idx="15"/>
          </p:nvPr>
        </p:nvSpPr>
        <p:spPr>
          <a:xfrm>
            <a:off x="827088" y="4581525"/>
            <a:ext cx="2232025" cy="431800"/>
          </a:xfrm>
        </p:spPr>
        <p:txBody>
          <a:bodyPr/>
          <a:lstStyle>
            <a:lvl1pPr>
              <a:defRPr sz="2000"/>
            </a:lvl1pPr>
          </a:lstStyle>
          <a:p>
            <a:pPr lvl="0"/>
            <a:endParaRPr lang="en-US" dirty="0"/>
          </a:p>
        </p:txBody>
      </p:sp>
      <p:sp>
        <p:nvSpPr>
          <p:cNvPr id="14" name="Θέση κειμένου 13"/>
          <p:cNvSpPr>
            <a:spLocks noGrp="1"/>
          </p:cNvSpPr>
          <p:nvPr>
            <p:ph type="body" sz="quarter" idx="16"/>
          </p:nvPr>
        </p:nvSpPr>
        <p:spPr>
          <a:xfrm>
            <a:off x="3419475" y="4581525"/>
            <a:ext cx="2232025" cy="431800"/>
          </a:xfrm>
        </p:spPr>
        <p:txBody>
          <a:bodyPr/>
          <a:lstStyle>
            <a:lvl1pPr>
              <a:defRPr sz="2000"/>
            </a:lvl1pPr>
          </a:lstStyle>
          <a:p>
            <a:pPr lvl="0"/>
            <a:endParaRPr lang="en-US" dirty="0"/>
          </a:p>
        </p:txBody>
      </p:sp>
      <p:sp>
        <p:nvSpPr>
          <p:cNvPr id="16" name="Θέση κειμένου 15"/>
          <p:cNvSpPr>
            <a:spLocks noGrp="1"/>
          </p:cNvSpPr>
          <p:nvPr>
            <p:ph type="body" sz="quarter" idx="17"/>
          </p:nvPr>
        </p:nvSpPr>
        <p:spPr>
          <a:xfrm>
            <a:off x="6011863" y="4581525"/>
            <a:ext cx="2305050" cy="431800"/>
          </a:xfrm>
        </p:spPr>
        <p:txBody>
          <a:bodyPr/>
          <a:lstStyle>
            <a:lvl1pPr>
              <a:defRPr sz="2000"/>
            </a:lvl1pPr>
          </a:lstStyle>
          <a:p>
            <a:pPr lvl="0"/>
            <a:endParaRPr lang="en-US" dirty="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11" name="Slide Number Placeholder 5"/>
          <p:cNvSpPr>
            <a:spLocks noGrp="1"/>
          </p:cNvSpPr>
          <p:nvPr>
            <p:ph type="sldNum" sz="quarter" idx="19"/>
          </p:nvPr>
        </p:nvSpPr>
        <p:spPr/>
        <p:txBody>
          <a:bodyPr/>
          <a:lstStyle>
            <a:lvl1pPr>
              <a:defRPr/>
            </a:lvl1pPr>
          </a:lstStyle>
          <a:p>
            <a:pPr>
              <a:defRPr/>
            </a:pPr>
            <a:fld id="{F5DCC5EC-7C79-4560-B97D-4868B18DD9C8}" type="slidenum">
              <a:rPr lang="en-US" altLang="el-GR"/>
              <a:pPr>
                <a:defRPr/>
              </a:pPr>
              <a:t>‹#›</a:t>
            </a:fld>
            <a:endParaRPr lang="en-US" altLang="el-GR" dirty="0"/>
          </a:p>
        </p:txBody>
      </p:sp>
    </p:spTree>
    <p:extLst>
      <p:ext uri="{BB962C8B-B14F-4D97-AF65-F5344CB8AC3E}">
        <p14:creationId xmlns:p14="http://schemas.microsoft.com/office/powerpoint/2010/main" val="253322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8FB74817-D378-4B3A-88FF-87A12BB1565E}" type="slidenum">
              <a:rPr lang="en-US" altLang="el-GR"/>
              <a:pPr>
                <a:defRPr/>
              </a:pPr>
              <a:t>‹#›</a:t>
            </a:fld>
            <a:endParaRPr lang="en-US" altLang="el-GR" dirty="0"/>
          </a:p>
        </p:txBody>
      </p:sp>
    </p:spTree>
    <p:extLst>
      <p:ext uri="{BB962C8B-B14F-4D97-AF65-F5344CB8AC3E}">
        <p14:creationId xmlns:p14="http://schemas.microsoft.com/office/powerpoint/2010/main" val="115616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3" name="Slide Number Placeholder 5"/>
          <p:cNvSpPr>
            <a:spLocks noGrp="1"/>
          </p:cNvSpPr>
          <p:nvPr>
            <p:ph type="sldNum" sz="quarter" idx="11"/>
          </p:nvPr>
        </p:nvSpPr>
        <p:spPr/>
        <p:txBody>
          <a:bodyPr/>
          <a:lstStyle>
            <a:lvl1pPr>
              <a:defRPr/>
            </a:lvl1pPr>
          </a:lstStyle>
          <a:p>
            <a:pPr>
              <a:defRPr/>
            </a:pPr>
            <a:fld id="{ECE9AF88-2B79-4A5C-BD88-86A589A3B438}" type="slidenum">
              <a:rPr lang="en-US" altLang="el-GR"/>
              <a:pPr>
                <a:defRPr/>
              </a:pPr>
              <a:t>‹#›</a:t>
            </a:fld>
            <a:endParaRPr lang="en-US" altLang="el-GR" dirty="0"/>
          </a:p>
        </p:txBody>
      </p:sp>
    </p:spTree>
    <p:extLst>
      <p:ext uri="{BB962C8B-B14F-4D97-AF65-F5344CB8AC3E}">
        <p14:creationId xmlns:p14="http://schemas.microsoft.com/office/powerpoint/2010/main" val="41952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CFD7CF9D-A8CA-4234-86D1-EA409D52CF74}" type="slidenum">
              <a:rPr lang="en-US" altLang="el-GR"/>
              <a:pPr>
                <a:defRPr/>
              </a:pPr>
              <a:t>‹#›</a:t>
            </a:fld>
            <a:endParaRPr lang="en-US" altLang="el-GR" dirty="0"/>
          </a:p>
        </p:txBody>
      </p:sp>
    </p:spTree>
    <p:extLst>
      <p:ext uri="{BB962C8B-B14F-4D97-AF65-F5344CB8AC3E}">
        <p14:creationId xmlns:p14="http://schemas.microsoft.com/office/powerpoint/2010/main" val="157459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227886D4-30DD-4970-9639-3EC49D8FEAD7}" type="slidenum">
              <a:rPr lang="en-US" altLang="el-GR"/>
              <a:pPr>
                <a:defRPr/>
              </a:pPr>
              <a:t>‹#›</a:t>
            </a:fld>
            <a:endParaRPr lang="en-US" altLang="el-GR" dirty="0"/>
          </a:p>
        </p:txBody>
      </p:sp>
    </p:spTree>
    <p:extLst>
      <p:ext uri="{BB962C8B-B14F-4D97-AF65-F5344CB8AC3E}">
        <p14:creationId xmlns:p14="http://schemas.microsoft.com/office/powerpoint/2010/main" val="3550728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7166BF9D-00CB-4ED9-9976-CF81A5D7F7F0}" type="slidenum">
              <a:rPr lang="en-US" altLang="el-GR"/>
              <a:pPr>
                <a:defRPr/>
              </a:pPr>
              <a:t>‹#›</a:t>
            </a:fld>
            <a:endParaRPr lang="en-US" altLang="el-GR" dirty="0"/>
          </a:p>
        </p:txBody>
      </p:sp>
    </p:spTree>
    <p:extLst>
      <p:ext uri="{BB962C8B-B14F-4D97-AF65-F5344CB8AC3E}">
        <p14:creationId xmlns:p14="http://schemas.microsoft.com/office/powerpoint/2010/main" val="801495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0874B4F0-5CB4-44A0-A494-EE709F1A4A45}" type="slidenum">
              <a:rPr lang="en-US" altLang="el-GR"/>
              <a:pPr>
                <a:defRPr/>
              </a:pPr>
              <a:t>‹#›</a:t>
            </a:fld>
            <a:endParaRPr lang="en-US" altLang="el-GR" dirty="0"/>
          </a:p>
        </p:txBody>
      </p:sp>
    </p:spTree>
    <p:extLst>
      <p:ext uri="{BB962C8B-B14F-4D97-AF65-F5344CB8AC3E}">
        <p14:creationId xmlns:p14="http://schemas.microsoft.com/office/powerpoint/2010/main" val="3309506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00861" y="1484784"/>
            <a:ext cx="7886700" cy="1325563"/>
          </a:xfrm>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ABECEEA9-6F57-42E8-9E65-892729DF0E7D}" type="slidenum">
              <a:rPr lang="en-US" altLang="el-GR"/>
              <a:pPr>
                <a:defRPr/>
              </a:pPr>
              <a:t>‹#›</a:t>
            </a:fld>
            <a:endParaRPr lang="en-US" altLang="el-GR" dirty="0"/>
          </a:p>
        </p:txBody>
      </p:sp>
    </p:spTree>
    <p:extLst>
      <p:ext uri="{BB962C8B-B14F-4D97-AF65-F5344CB8AC3E}">
        <p14:creationId xmlns:p14="http://schemas.microsoft.com/office/powerpoint/2010/main" val="21566827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4A1BE5DB-25F9-4DFA-AC71-AE249A4C27E4}" type="slidenum">
              <a:rPr lang="en-US" altLang="el-GR"/>
              <a:pPr>
                <a:defRPr/>
              </a:pPr>
              <a:t>‹#›</a:t>
            </a:fld>
            <a:endParaRPr lang="en-US" altLang="el-GR" dirty="0"/>
          </a:p>
        </p:txBody>
      </p:sp>
    </p:spTree>
    <p:extLst>
      <p:ext uri="{BB962C8B-B14F-4D97-AF65-F5344CB8AC3E}">
        <p14:creationId xmlns:p14="http://schemas.microsoft.com/office/powerpoint/2010/main" val="315862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11" name="Slide Number Placeholder 5"/>
          <p:cNvSpPr>
            <a:spLocks noGrp="1"/>
          </p:cNvSpPr>
          <p:nvPr>
            <p:ph type="sldNum" sz="quarter" idx="19"/>
          </p:nvPr>
        </p:nvSpPr>
        <p:spPr/>
        <p:txBody>
          <a:bodyPr/>
          <a:lstStyle>
            <a:lvl1pPr>
              <a:defRPr/>
            </a:lvl1pPr>
          </a:lstStyle>
          <a:p>
            <a:pPr>
              <a:defRPr/>
            </a:pPr>
            <a:fld id="{D740A013-2AA4-485E-9297-3EEDD703F718}" type="slidenum">
              <a:rPr lang="en-US" altLang="el-GR"/>
              <a:pPr>
                <a:defRPr/>
              </a:pPr>
              <a:t>‹#›</a:t>
            </a:fld>
            <a:endParaRPr lang="en-US" altLang="el-GR" dirty="0"/>
          </a:p>
        </p:txBody>
      </p:sp>
    </p:spTree>
    <p:extLst>
      <p:ext uri="{BB962C8B-B14F-4D97-AF65-F5344CB8AC3E}">
        <p14:creationId xmlns:p14="http://schemas.microsoft.com/office/powerpoint/2010/main" val="1423487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11" name="Slide Number Placeholder 5"/>
          <p:cNvSpPr>
            <a:spLocks noGrp="1"/>
          </p:cNvSpPr>
          <p:nvPr>
            <p:ph type="sldNum" sz="quarter" idx="19"/>
          </p:nvPr>
        </p:nvSpPr>
        <p:spPr/>
        <p:txBody>
          <a:bodyPr/>
          <a:lstStyle>
            <a:lvl1pPr>
              <a:defRPr/>
            </a:lvl1pPr>
          </a:lstStyle>
          <a:p>
            <a:pPr>
              <a:defRPr/>
            </a:pPr>
            <a:fld id="{A3B6C31C-9BB9-493A-95F7-CFF40AFD3F9B}" type="slidenum">
              <a:rPr lang="en-US" altLang="el-GR"/>
              <a:pPr>
                <a:defRPr/>
              </a:pPr>
              <a:t>‹#›</a:t>
            </a:fld>
            <a:endParaRPr lang="en-US" altLang="el-GR" dirty="0"/>
          </a:p>
        </p:txBody>
      </p:sp>
    </p:spTree>
    <p:extLst>
      <p:ext uri="{BB962C8B-B14F-4D97-AF65-F5344CB8AC3E}">
        <p14:creationId xmlns:p14="http://schemas.microsoft.com/office/powerpoint/2010/main" val="3296112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dirty="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501B649F-63E3-4928-A501-A32A3977C7A9}" type="slidenum">
              <a:rPr lang="en-US" altLang="el-GR"/>
              <a:pPr>
                <a:defRPr/>
              </a:pPr>
              <a:t>‹#›</a:t>
            </a:fld>
            <a:endParaRPr lang="en-US" altLang="el-GR" dirty="0"/>
          </a:p>
        </p:txBody>
      </p:sp>
    </p:spTree>
    <p:extLst>
      <p:ext uri="{BB962C8B-B14F-4D97-AF65-F5344CB8AC3E}">
        <p14:creationId xmlns:p14="http://schemas.microsoft.com/office/powerpoint/2010/main" val="3419257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11" name="Slide Number Placeholder 5"/>
          <p:cNvSpPr>
            <a:spLocks noGrp="1"/>
          </p:cNvSpPr>
          <p:nvPr>
            <p:ph type="sldNum" sz="quarter" idx="19"/>
          </p:nvPr>
        </p:nvSpPr>
        <p:spPr/>
        <p:txBody>
          <a:bodyPr/>
          <a:lstStyle>
            <a:lvl1pPr>
              <a:defRPr/>
            </a:lvl1pPr>
          </a:lstStyle>
          <a:p>
            <a:pPr>
              <a:defRPr/>
            </a:pPr>
            <a:fld id="{BD48FAA4-864F-4747-B7E2-5B4D0A3336EF}" type="slidenum">
              <a:rPr lang="en-US" altLang="el-GR"/>
              <a:pPr>
                <a:defRPr/>
              </a:pPr>
              <a:t>‹#›</a:t>
            </a:fld>
            <a:endParaRPr lang="en-US" altLang="el-GR" dirty="0"/>
          </a:p>
        </p:txBody>
      </p:sp>
    </p:spTree>
    <p:extLst>
      <p:ext uri="{BB962C8B-B14F-4D97-AF65-F5344CB8AC3E}">
        <p14:creationId xmlns:p14="http://schemas.microsoft.com/office/powerpoint/2010/main" val="2827436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11" name="Slide Number Placeholder 5"/>
          <p:cNvSpPr>
            <a:spLocks noGrp="1"/>
          </p:cNvSpPr>
          <p:nvPr>
            <p:ph type="sldNum" sz="quarter" idx="19"/>
          </p:nvPr>
        </p:nvSpPr>
        <p:spPr/>
        <p:txBody>
          <a:bodyPr/>
          <a:lstStyle>
            <a:lvl1pPr>
              <a:defRPr/>
            </a:lvl1pPr>
          </a:lstStyle>
          <a:p>
            <a:pPr>
              <a:defRPr/>
            </a:pPr>
            <a:fld id="{917A459F-8BA0-41BE-8E80-4EE803429408}" type="slidenum">
              <a:rPr lang="en-US" altLang="el-GR"/>
              <a:pPr>
                <a:defRPr/>
              </a:pPr>
              <a:t>‹#›</a:t>
            </a:fld>
            <a:endParaRPr lang="en-US" altLang="el-GR" dirty="0"/>
          </a:p>
        </p:txBody>
      </p:sp>
    </p:spTree>
    <p:extLst>
      <p:ext uri="{BB962C8B-B14F-4D97-AF65-F5344CB8AC3E}">
        <p14:creationId xmlns:p14="http://schemas.microsoft.com/office/powerpoint/2010/main" val="3733340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A7300EF-87EB-4295-9639-8D81C64C537A}" type="slidenum">
              <a:rPr lang="en-US" altLang="el-GR"/>
              <a:pPr>
                <a:defRPr/>
              </a:pPr>
              <a:t>‹#›</a:t>
            </a:fld>
            <a:endParaRPr lang="en-US" altLang="el-GR" dirty="0"/>
          </a:p>
        </p:txBody>
      </p:sp>
    </p:spTree>
    <p:extLst>
      <p:ext uri="{BB962C8B-B14F-4D97-AF65-F5344CB8AC3E}">
        <p14:creationId xmlns:p14="http://schemas.microsoft.com/office/powerpoint/2010/main" val="2511278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11" name="Slide Number Placeholder 5"/>
          <p:cNvSpPr>
            <a:spLocks noGrp="1"/>
          </p:cNvSpPr>
          <p:nvPr>
            <p:ph type="sldNum" sz="quarter" idx="19"/>
          </p:nvPr>
        </p:nvSpPr>
        <p:spPr/>
        <p:txBody>
          <a:bodyPr/>
          <a:lstStyle>
            <a:lvl1pPr>
              <a:defRPr/>
            </a:lvl1pPr>
          </a:lstStyle>
          <a:p>
            <a:pPr>
              <a:defRPr/>
            </a:pPr>
            <a:fld id="{D9930CA7-3F16-4E89-82BB-B09AC02B626A}" type="slidenum">
              <a:rPr lang="en-US" altLang="el-GR"/>
              <a:pPr>
                <a:defRPr/>
              </a:pPr>
              <a:t>‹#›</a:t>
            </a:fld>
            <a:endParaRPr lang="en-US" altLang="el-GR" dirty="0"/>
          </a:p>
        </p:txBody>
      </p:sp>
    </p:spTree>
    <p:extLst>
      <p:ext uri="{BB962C8B-B14F-4D97-AF65-F5344CB8AC3E}">
        <p14:creationId xmlns:p14="http://schemas.microsoft.com/office/powerpoint/2010/main" val="900767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10486B46-2B07-4C2E-B4A6-FDFE2D1950E0}" type="slidenum">
              <a:rPr lang="en-US" altLang="el-GR"/>
              <a:pPr>
                <a:defRPr/>
              </a:pPr>
              <a:t>‹#›</a:t>
            </a:fld>
            <a:endParaRPr lang="en-US" altLang="el-GR" dirty="0"/>
          </a:p>
        </p:txBody>
      </p:sp>
    </p:spTree>
    <p:extLst>
      <p:ext uri="{BB962C8B-B14F-4D97-AF65-F5344CB8AC3E}">
        <p14:creationId xmlns:p14="http://schemas.microsoft.com/office/powerpoint/2010/main" val="1586404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60A3A4AF-CF7A-40A8-B95D-06059CD7708E}" type="slidenum">
              <a:rPr lang="en-US" altLang="el-GR"/>
              <a:pPr>
                <a:defRPr/>
              </a:pPr>
              <a:t>‹#›</a:t>
            </a:fld>
            <a:endParaRPr lang="en-US" altLang="el-GR" dirty="0"/>
          </a:p>
        </p:txBody>
      </p:sp>
    </p:spTree>
    <p:extLst>
      <p:ext uri="{BB962C8B-B14F-4D97-AF65-F5344CB8AC3E}">
        <p14:creationId xmlns:p14="http://schemas.microsoft.com/office/powerpoint/2010/main" val="315007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DFAEDBC5-82D7-4804-905C-5881E1C3CE2D}" type="slidenum">
              <a:rPr lang="en-US" altLang="el-GR"/>
              <a:pPr>
                <a:defRPr/>
              </a:pPr>
              <a:t>‹#›</a:t>
            </a:fld>
            <a:endParaRPr lang="en-US" altLang="el-GR" dirty="0"/>
          </a:p>
        </p:txBody>
      </p:sp>
    </p:spTree>
    <p:extLst>
      <p:ext uri="{BB962C8B-B14F-4D97-AF65-F5344CB8AC3E}">
        <p14:creationId xmlns:p14="http://schemas.microsoft.com/office/powerpoint/2010/main" val="422782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499F8B74-8DAE-443D-AACD-16B3B89F8DF1}" type="slidenum">
              <a:rPr lang="en-US" altLang="el-GR"/>
              <a:pPr>
                <a:defRPr/>
              </a:pPr>
              <a:t>‹#›</a:t>
            </a:fld>
            <a:endParaRPr lang="en-US" altLang="el-GR" dirty="0"/>
          </a:p>
        </p:txBody>
      </p:sp>
    </p:spTree>
    <p:extLst>
      <p:ext uri="{BB962C8B-B14F-4D97-AF65-F5344CB8AC3E}">
        <p14:creationId xmlns:p14="http://schemas.microsoft.com/office/powerpoint/2010/main" val="11451591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364A84CD-FE78-4943-9463-4D27F22F08FD}" type="slidenum">
              <a:rPr lang="en-US" altLang="el-GR"/>
              <a:pPr>
                <a:defRPr/>
              </a:pPr>
              <a:t>‹#›</a:t>
            </a:fld>
            <a:endParaRPr lang="en-US" altLang="el-GR" dirty="0"/>
          </a:p>
        </p:txBody>
      </p:sp>
    </p:spTree>
    <p:extLst>
      <p:ext uri="{BB962C8B-B14F-4D97-AF65-F5344CB8AC3E}">
        <p14:creationId xmlns:p14="http://schemas.microsoft.com/office/powerpoint/2010/main" val="339126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29E121F0-7B79-48A3-ABD0-F27CEA655289}" type="slidenum">
              <a:rPr lang="en-US" altLang="el-GR"/>
              <a:pPr>
                <a:defRPr/>
              </a:pPr>
              <a:t>‹#›</a:t>
            </a:fld>
            <a:endParaRPr lang="en-US" altLang="el-GR" dirty="0"/>
          </a:p>
        </p:txBody>
      </p:sp>
    </p:spTree>
    <p:extLst>
      <p:ext uri="{BB962C8B-B14F-4D97-AF65-F5344CB8AC3E}">
        <p14:creationId xmlns:p14="http://schemas.microsoft.com/office/powerpoint/2010/main" val="153176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AC91B0C8-8C8E-435F-8557-305E83A1D4EE}" type="slidenum">
              <a:rPr lang="en-US" altLang="el-GR"/>
              <a:pPr>
                <a:defRPr/>
              </a:pPr>
              <a:t>‹#›</a:t>
            </a:fld>
            <a:endParaRPr lang="en-US" altLang="el-GR" dirty="0"/>
          </a:p>
        </p:txBody>
      </p:sp>
    </p:spTree>
    <p:extLst>
      <p:ext uri="{BB962C8B-B14F-4D97-AF65-F5344CB8AC3E}">
        <p14:creationId xmlns:p14="http://schemas.microsoft.com/office/powerpoint/2010/main" val="281928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5" name="Slide Number Placeholder 5"/>
          <p:cNvSpPr>
            <a:spLocks noGrp="1"/>
          </p:cNvSpPr>
          <p:nvPr>
            <p:ph type="sldNum" sz="quarter" idx="14"/>
          </p:nvPr>
        </p:nvSpPr>
        <p:spPr/>
        <p:txBody>
          <a:bodyPr/>
          <a:lstStyle>
            <a:lvl1pPr>
              <a:defRPr/>
            </a:lvl1pPr>
          </a:lstStyle>
          <a:p>
            <a:pPr>
              <a:defRPr/>
            </a:pPr>
            <a:fld id="{9B9ABE03-EA17-4DA9-BA7E-643D9FEAC589}" type="slidenum">
              <a:rPr lang="en-US" altLang="el-GR"/>
              <a:pPr>
                <a:defRPr/>
              </a:pPr>
              <a:t>‹#›</a:t>
            </a:fld>
            <a:endParaRPr lang="en-US" altLang="el-GR" dirty="0"/>
          </a:p>
        </p:txBody>
      </p:sp>
    </p:spTree>
    <p:extLst>
      <p:ext uri="{BB962C8B-B14F-4D97-AF65-F5344CB8AC3E}">
        <p14:creationId xmlns:p14="http://schemas.microsoft.com/office/powerpoint/2010/main" val="1302273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8. Οι Ομάδες των Πρωτοζώων (Διάλεξη 1η)</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BF417D38-FC41-4983-BA96-1E9C35A5EE8B}" type="slidenum">
              <a:rPr lang="en-US" altLang="el-GR"/>
              <a:pPr>
                <a:defRPr/>
              </a:pPr>
              <a:t>‹#›</a:t>
            </a:fld>
            <a:endParaRPr lang="en-US" altLang="el-GR" dirty="0"/>
          </a:p>
        </p:txBody>
      </p:sp>
    </p:spTree>
    <p:extLst>
      <p:ext uri="{BB962C8B-B14F-4D97-AF65-F5344CB8AC3E}">
        <p14:creationId xmlns:p14="http://schemas.microsoft.com/office/powerpoint/2010/main" val="1077958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latin typeface="+mj-lt"/>
              </a:defRPr>
            </a:lvl1pPr>
          </a:lstStyle>
          <a:p>
            <a:pPr>
              <a:defRPr/>
            </a:pPr>
            <a:r>
              <a:rPr lang="el-GR" smtClean="0"/>
              <a:t>Ενότητα 8. Οι Ομάδες των Πρωτοζώων (Διάλεξη 1η)</a:t>
            </a:r>
            <a:endParaRPr lang="en-US" dirty="0"/>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defRPr>
            </a:lvl1pPr>
          </a:lstStyle>
          <a:p>
            <a:pPr>
              <a:defRPr/>
            </a:pPr>
            <a:fld id="{581E148D-6493-4872-AC3D-55A245D96301}" type="slidenum">
              <a:rPr lang="en-US" altLang="el-GR"/>
              <a:pPr>
                <a:defRPr/>
              </a:pPr>
              <a:t>‹#›</a:t>
            </a:fld>
            <a:endParaRPr lang="en-US" altLang="el-GR" dirty="0"/>
          </a:p>
        </p:txBody>
      </p:sp>
      <p:pic>
        <p:nvPicPr>
          <p:cNvPr id="1030" name="Picture 6" descr="Λογότυπο Εθνικόν και Καποδιστριακόν Πανεπιστήμιον Αθηνών"/>
          <p:cNvPicPr>
            <a:picLocks noChangeAspect="1"/>
          </p:cNvPicPr>
          <p:nvPr/>
        </p:nvPicPr>
        <p:blipFill>
          <a:blip r:embed="rId30">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5"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0.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1.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12.wdp"/></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14.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microsoft.com/office/2007/relationships/hdphoto" Target="../media/hdphoto15.wdp"/></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microsoft.com/office/2007/relationships/hdphoto" Target="../media/hdphoto16.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17.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18.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1652588"/>
            <a:ext cx="7772400" cy="1414462"/>
          </a:xfrm>
        </p:spPr>
        <p:txBody>
          <a:bodyPr/>
          <a:lstStyle/>
          <a:p>
            <a:pPr eaLnBrk="1" hangingPunct="1"/>
            <a:r>
              <a:rPr lang="el-GR" altLang="en-US" smtClean="0"/>
              <a:t>Ζωολογία Ι</a:t>
            </a:r>
            <a:endParaRPr lang="en-US" altLang="en-US" smtClean="0"/>
          </a:p>
        </p:txBody>
      </p:sp>
      <p:sp>
        <p:nvSpPr>
          <p:cNvPr id="4099" name="Θέση κειμένου 2"/>
          <p:cNvSpPr>
            <a:spLocks noGrp="1"/>
          </p:cNvSpPr>
          <p:nvPr>
            <p:ph type="body" sz="quarter" idx="10"/>
          </p:nvPr>
        </p:nvSpPr>
        <p:spPr>
          <a:xfrm>
            <a:off x="719547" y="3573463"/>
            <a:ext cx="7704906" cy="2087562"/>
          </a:xfrm>
        </p:spPr>
        <p:txBody>
          <a:bodyPr/>
          <a:lstStyle/>
          <a:p>
            <a:pPr eaLnBrk="1" hangingPunct="1"/>
            <a:r>
              <a:rPr lang="el-GR" altLang="en-US" b="1" dirty="0" smtClean="0">
                <a:solidFill>
                  <a:srgbClr val="0070C0"/>
                </a:solidFill>
              </a:rPr>
              <a:t>Ενότητα 8</a:t>
            </a:r>
            <a:r>
              <a:rPr lang="el-GR" altLang="en-US" dirty="0" smtClean="0">
                <a:solidFill>
                  <a:srgbClr val="0070C0"/>
                </a:solidFill>
              </a:rPr>
              <a:t>:</a:t>
            </a:r>
            <a:r>
              <a:rPr lang="en-US" altLang="en-US" dirty="0" smtClean="0">
                <a:solidFill>
                  <a:srgbClr val="5075BC"/>
                </a:solidFill>
              </a:rPr>
              <a:t> </a:t>
            </a:r>
            <a:r>
              <a:rPr lang="el-GR" altLang="en-US" dirty="0" smtClean="0"/>
              <a:t>Οι ομάδες των </a:t>
            </a:r>
            <a:r>
              <a:rPr lang="el-GR" altLang="en-US" dirty="0" err="1" smtClean="0"/>
              <a:t>Πρωτοζώων</a:t>
            </a:r>
            <a:r>
              <a:rPr lang="el-GR" altLang="en-US" dirty="0" smtClean="0"/>
              <a:t> (Διάλεξη </a:t>
            </a:r>
            <a:r>
              <a:rPr lang="el-GR" altLang="en-US" dirty="0" smtClean="0"/>
              <a:t>1</a:t>
            </a:r>
            <a:r>
              <a:rPr lang="el-GR" altLang="en-US" baseline="30000" dirty="0" smtClean="0"/>
              <a:t>η</a:t>
            </a:r>
            <a:r>
              <a:rPr lang="el-GR" altLang="en-US" dirty="0" smtClean="0"/>
              <a:t>)</a:t>
            </a:r>
          </a:p>
          <a:p>
            <a:pPr eaLnBrk="1" hangingPunct="1"/>
            <a:endParaRPr lang="el-GR" altLang="en-US" dirty="0" smtClean="0"/>
          </a:p>
          <a:p>
            <a:pPr eaLnBrk="1" hangingPunct="1"/>
            <a:r>
              <a:rPr lang="el-GR" altLang="en-US" dirty="0"/>
              <a:t>Σκαρλάτος </a:t>
            </a:r>
            <a:r>
              <a:rPr lang="el-GR" altLang="en-US" dirty="0" err="1"/>
              <a:t>Ντέντος</a:t>
            </a:r>
            <a:r>
              <a:rPr lang="el-GR" altLang="en-US" dirty="0"/>
              <a:t> , </a:t>
            </a:r>
            <a:r>
              <a:rPr lang="el-GR" altLang="en-US" dirty="0" err="1" smtClean="0"/>
              <a:t>Επικ</a:t>
            </a:r>
            <a:r>
              <a:rPr lang="el-GR" altLang="en-US" dirty="0" smtClean="0"/>
              <a:t>. Καθηγητής</a:t>
            </a:r>
          </a:p>
          <a:p>
            <a:pPr eaLnBrk="1" hangingPunct="1"/>
            <a:r>
              <a:rPr lang="el-GR" altLang="en-US" dirty="0" smtClean="0"/>
              <a:t>Σχολή Θετικών Επιστημών</a:t>
            </a:r>
          </a:p>
          <a:p>
            <a:pPr eaLnBrk="1" hangingPunct="1"/>
            <a:r>
              <a:rPr lang="el-GR" altLang="en-US" dirty="0" smtClean="0"/>
              <a:t>Τμήμα Βιολογίας</a:t>
            </a:r>
            <a:endParaRPr lang="en-US" altLang="en-US" dirty="0" smtClean="0"/>
          </a:p>
          <a:p>
            <a:pPr eaLnBrk="1" hangingPunct="1"/>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pPr eaLnBrk="1" hangingPunct="1"/>
            <a:r>
              <a:rPr lang="el-GR" altLang="en-US" dirty="0" smtClean="0"/>
              <a:t>Ταξινόμηση</a:t>
            </a:r>
            <a:r>
              <a:rPr lang="en-US" altLang="en-US" dirty="0" smtClean="0"/>
              <a:t> </a:t>
            </a:r>
            <a:r>
              <a:rPr lang="el-GR" altLang="en-US" dirty="0" smtClean="0"/>
              <a:t>κατά </a:t>
            </a:r>
            <a:r>
              <a:rPr lang="fr-FR" altLang="en-US" dirty="0" smtClean="0"/>
              <a:t>C</a:t>
            </a:r>
            <a:r>
              <a:rPr lang="en-US" altLang="en-US" dirty="0" smtClean="0"/>
              <a:t>. Linnaeus</a:t>
            </a:r>
          </a:p>
        </p:txBody>
      </p:sp>
      <p:pic>
        <p:nvPicPr>
          <p:cNvPr id="16387" name="Θέση εικόνας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349" t="25726" r="2522" b="9209"/>
          <a:stretch>
            <a:fillRect/>
          </a:stretch>
        </p:blipFill>
        <p:spPr>
          <a:xfrm>
            <a:off x="876300" y="1412875"/>
            <a:ext cx="7345363" cy="3849688"/>
          </a:xfrm>
        </p:spPr>
      </p:pic>
      <p:sp>
        <p:nvSpPr>
          <p:cNvPr id="16388" name="Θέση κειμένου 7"/>
          <p:cNvSpPr>
            <a:spLocks noGrp="1"/>
          </p:cNvSpPr>
          <p:nvPr>
            <p:ph type="body" sz="quarter" idx="14"/>
          </p:nvPr>
        </p:nvSpPr>
        <p:spPr>
          <a:xfrm>
            <a:off x="628650" y="5308600"/>
            <a:ext cx="7940675" cy="928688"/>
          </a:xfrm>
        </p:spPr>
        <p:txBody>
          <a:bodyPr/>
          <a:lstStyle/>
          <a:p>
            <a:pPr marL="0" eaLnBrk="1" hangingPunct="1">
              <a:lnSpc>
                <a:spcPct val="100000"/>
              </a:lnSpc>
              <a:spcBef>
                <a:spcPct val="0"/>
              </a:spcBef>
              <a:buFont typeface="Arial" panose="020B0604020202020204" pitchFamily="34" charset="0"/>
              <a:buNone/>
            </a:pPr>
            <a:r>
              <a:rPr lang="el-GR" altLang="el-GR" sz="2000" dirty="0" smtClean="0">
                <a:cs typeface="Times New Roman" panose="02020603050405020304" pitchFamily="18" charset="0"/>
              </a:rPr>
              <a:t>Το </a:t>
            </a:r>
            <a:r>
              <a:rPr lang="el-GR" altLang="el-GR" sz="2000" b="1" dirty="0" smtClean="0">
                <a:cs typeface="Times New Roman" panose="02020603050405020304" pitchFamily="18" charset="0"/>
              </a:rPr>
              <a:t>σύστημα ταξινόμησης </a:t>
            </a:r>
            <a:r>
              <a:rPr lang="el-GR" altLang="el-GR" sz="2000" dirty="0" smtClean="0">
                <a:cs typeface="Times New Roman" panose="02020603050405020304" pitchFamily="18" charset="0"/>
              </a:rPr>
              <a:t>κατά τον </a:t>
            </a:r>
            <a:r>
              <a:rPr lang="en-GB" altLang="el-GR" sz="2000" b="1" dirty="0" smtClean="0">
                <a:cs typeface="Times New Roman" panose="02020603050405020304" pitchFamily="18" charset="0"/>
              </a:rPr>
              <a:t>K. </a:t>
            </a:r>
            <a:r>
              <a:rPr lang="el-GR" altLang="el-GR" sz="2000" b="1" dirty="0" err="1" smtClean="0">
                <a:cs typeface="Times New Roman" panose="02020603050405020304" pitchFamily="18" charset="0"/>
              </a:rPr>
              <a:t>Λινναίο</a:t>
            </a:r>
            <a:r>
              <a:rPr lang="en-GB" altLang="el-GR" sz="2000" b="1" dirty="0" smtClean="0">
                <a:cs typeface="Times New Roman" panose="02020603050405020304" pitchFamily="18" charset="0"/>
              </a:rPr>
              <a:t> (C. Linnaeus)</a:t>
            </a:r>
            <a:r>
              <a:rPr lang="el-GR" altLang="el-GR" sz="2000" b="1" dirty="0" smtClean="0">
                <a:cs typeface="Times New Roman" panose="02020603050405020304" pitchFamily="18" charset="0"/>
              </a:rPr>
              <a:t> </a:t>
            </a:r>
            <a:r>
              <a:rPr lang="el-GR" altLang="el-GR" sz="2000" dirty="0" smtClean="0">
                <a:cs typeface="Times New Roman" panose="02020603050405020304" pitchFamily="18" charset="0"/>
              </a:rPr>
              <a:t>αναγνωρίζει τις εξής βαθμίδες: (Τα Πρωτόζωα θεωρούνται ένα </a:t>
            </a:r>
            <a:r>
              <a:rPr lang="el-GR" altLang="el-GR" sz="2000" dirty="0" err="1" smtClean="0">
                <a:cs typeface="Times New Roman" panose="02020603050405020304" pitchFamily="18" charset="0"/>
              </a:rPr>
              <a:t>υποβασίλειο</a:t>
            </a:r>
            <a:r>
              <a:rPr lang="el-GR" altLang="el-GR" sz="2000" dirty="0" smtClean="0">
                <a:cs typeface="Times New Roman" panose="02020603050405020304" pitchFamily="18" charset="0"/>
              </a:rPr>
              <a:t> του Βασιλείου των Ζώων).</a:t>
            </a:r>
          </a:p>
          <a:p>
            <a:pPr marL="0" eaLnBrk="1" hangingPunct="1"/>
            <a:endParaRPr lang="en-US" altLang="en-US" dirty="0" smtClean="0"/>
          </a:p>
        </p:txBody>
      </p:sp>
      <p:sp>
        <p:nvSpPr>
          <p:cNvPr id="4" name="Θέση υποσέλιδου 3"/>
          <p:cNvSpPr>
            <a:spLocks noGrp="1"/>
          </p:cNvSpPr>
          <p:nvPr>
            <p:ph type="ftr" sz="quarter" idx="15"/>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6"/>
          </p:nvPr>
        </p:nvSpPr>
        <p:spPr/>
        <p:txBody>
          <a:bodyPr/>
          <a:lstStyle/>
          <a:p>
            <a:pPr>
              <a:defRPr/>
            </a:pPr>
            <a:fld id="{6F09A579-1ACE-42E6-B3BD-F897FB3F47A0}" type="slidenum">
              <a:rPr lang="en-US" altLang="el-GR"/>
              <a:pPr>
                <a:defRPr/>
              </a:pPr>
              <a:t>10</a:t>
            </a:fld>
            <a:endParaRPr lang="en-US" altLang="el-GR" dirty="0"/>
          </a:p>
        </p:txBody>
      </p:sp>
      <p:sp>
        <p:nvSpPr>
          <p:cNvPr id="7" name="TextBox 6"/>
          <p:cNvSpPr txBox="1"/>
          <p:nvPr/>
        </p:nvSpPr>
        <p:spPr>
          <a:xfrm>
            <a:off x="8105775" y="5030788"/>
            <a:ext cx="261938" cy="276225"/>
          </a:xfrm>
          <a:prstGeom prst="rect">
            <a:avLst/>
          </a:prstGeom>
          <a:noFill/>
        </p:spPr>
        <p:txBody>
          <a:bodyPr wrap="none">
            <a:spAutoFit/>
          </a:bodyPr>
          <a:lstStyle/>
          <a:p>
            <a:pPr>
              <a:defRPr/>
            </a:pPr>
            <a:r>
              <a:rPr lang="en-US" sz="1200" b="1" dirty="0">
                <a:latin typeface="+mj-lt"/>
              </a:rPr>
              <a:t>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1/15</a:t>
            </a:r>
          </a:p>
        </p:txBody>
      </p:sp>
      <p:sp>
        <p:nvSpPr>
          <p:cNvPr id="18435" name="Θέση κειμένου 7"/>
          <p:cNvSpPr>
            <a:spLocks noGrp="1"/>
          </p:cNvSpPr>
          <p:nvPr>
            <p:ph idx="1"/>
          </p:nvPr>
        </p:nvSpPr>
        <p:spPr>
          <a:xfrm>
            <a:off x="638175" y="1687513"/>
            <a:ext cx="7886700" cy="4351337"/>
          </a:xfrm>
        </p:spPr>
        <p:txBody>
          <a:bodyPr/>
          <a:lstStyle/>
          <a:p>
            <a:pPr eaLnBrk="1" hangingPunct="1">
              <a:lnSpc>
                <a:spcPct val="100000"/>
              </a:lnSpc>
              <a:spcBef>
                <a:spcPct val="0"/>
              </a:spcBef>
            </a:pPr>
            <a:r>
              <a:rPr lang="el-GR" altLang="el-GR" sz="2400" dirty="0" smtClean="0">
                <a:cs typeface="Times New Roman" panose="02020603050405020304" pitchFamily="18" charset="0"/>
              </a:rPr>
              <a:t>Τα Πρωτόζωα θεωρούνται </a:t>
            </a:r>
            <a:r>
              <a:rPr lang="el-GR" altLang="el-GR" sz="2400" b="1" dirty="0" smtClean="0">
                <a:cs typeface="Times New Roman" panose="02020603050405020304" pitchFamily="18" charset="0"/>
              </a:rPr>
              <a:t>ένα τρίτο </a:t>
            </a:r>
            <a:r>
              <a:rPr lang="el-GR" altLang="el-GR" sz="2400" b="1" dirty="0" err="1" smtClean="0">
                <a:cs typeface="Times New Roman" panose="02020603050405020304" pitchFamily="18" charset="0"/>
              </a:rPr>
              <a:t>βασιλείο</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μαζί με τα </a:t>
            </a:r>
            <a:r>
              <a:rPr lang="el-GR" altLang="el-GR" sz="2400" b="1" dirty="0" smtClean="0">
                <a:cs typeface="Times New Roman" panose="02020603050405020304" pitchFamily="18" charset="0"/>
              </a:rPr>
              <a:t>Ζώα </a:t>
            </a:r>
            <a:r>
              <a:rPr lang="el-GR" altLang="el-GR" sz="2400" dirty="0" smtClean="0">
                <a:cs typeface="Times New Roman" panose="02020603050405020304" pitchFamily="18" charset="0"/>
              </a:rPr>
              <a:t>και τα  </a:t>
            </a:r>
            <a:r>
              <a:rPr lang="el-GR" altLang="el-GR" sz="2400" b="1" dirty="0" smtClean="0">
                <a:cs typeface="Times New Roman" panose="02020603050405020304" pitchFamily="18" charset="0"/>
              </a:rPr>
              <a:t>Φυτά </a:t>
            </a:r>
            <a:r>
              <a:rPr lang="el-GR" altLang="el-GR" sz="2400" dirty="0" smtClean="0">
                <a:cs typeface="Times New Roman" panose="02020603050405020304" pitchFamily="18" charset="0"/>
              </a:rPr>
              <a:t>από το 1866 (από τον </a:t>
            </a:r>
            <a:r>
              <a:rPr lang="en-GB" altLang="el-GR" sz="2400" dirty="0" smtClean="0">
                <a:cs typeface="Times New Roman" panose="02020603050405020304" pitchFamily="18" charset="0"/>
              </a:rPr>
              <a:t>E. Haeckel)</a:t>
            </a:r>
            <a:r>
              <a:rPr lang="el-GR" altLang="el-GR" sz="2400" dirty="0" smtClean="0">
                <a:cs typeface="Times New Roman" panose="02020603050405020304" pitchFamily="18" charset="0"/>
              </a:rPr>
              <a:t>.</a:t>
            </a:r>
            <a:endParaRPr lang="en-GB" altLang="el-GR" sz="2400" dirty="0" smtClean="0">
              <a:cs typeface="Times New Roman" panose="02020603050405020304" pitchFamily="18" charset="0"/>
            </a:endParaRPr>
          </a:p>
          <a:p>
            <a:pPr eaLnBrk="1" hangingPunct="1">
              <a:lnSpc>
                <a:spcPct val="100000"/>
              </a:lnSpc>
              <a:spcBef>
                <a:spcPts val="1200"/>
              </a:spcBef>
            </a:pPr>
            <a:r>
              <a:rPr lang="el-GR" altLang="el-GR" sz="2400" dirty="0" smtClean="0">
                <a:cs typeface="Times New Roman" panose="02020603050405020304" pitchFamily="18" charset="0"/>
              </a:rPr>
              <a:t>Κατόπιν, το 1938, ένα </a:t>
            </a:r>
            <a:r>
              <a:rPr lang="el-GR" altLang="el-GR" sz="2400" b="1" dirty="0" smtClean="0">
                <a:cs typeface="Times New Roman" panose="02020603050405020304" pitchFamily="18" charset="0"/>
              </a:rPr>
              <a:t>4</a:t>
            </a:r>
            <a:r>
              <a:rPr lang="el-GR" altLang="el-GR" sz="2400" b="1" baseline="30000" dirty="0" smtClean="0">
                <a:cs typeface="Times New Roman" panose="02020603050405020304" pitchFamily="18" charset="0"/>
              </a:rPr>
              <a:t>ο</a:t>
            </a:r>
            <a:r>
              <a:rPr lang="el-GR" altLang="el-GR" sz="2400" b="1" dirty="0" smtClean="0">
                <a:cs typeface="Times New Roman" panose="02020603050405020304" pitchFamily="18" charset="0"/>
              </a:rPr>
              <a:t> βασίλειο </a:t>
            </a:r>
            <a:r>
              <a:rPr lang="el-GR" altLang="el-GR" sz="2400" dirty="0" smtClean="0">
                <a:cs typeface="Times New Roman" panose="02020603050405020304" pitchFamily="18" charset="0"/>
              </a:rPr>
              <a:t>προστίθεται: Το βασίλειο των </a:t>
            </a:r>
            <a:r>
              <a:rPr lang="el-GR" altLang="el-GR" sz="2400" b="1" dirty="0" err="1" smtClean="0">
                <a:cs typeface="Times New Roman" panose="02020603050405020304" pitchFamily="18" charset="0"/>
              </a:rPr>
              <a:t>Προκαρυωτικών</a:t>
            </a:r>
            <a:r>
              <a:rPr lang="el-GR" altLang="el-GR" sz="2400" b="1" dirty="0" smtClean="0">
                <a:cs typeface="Times New Roman" panose="02020603050405020304" pitchFamily="18" charset="0"/>
              </a:rPr>
              <a:t> οργανισμών</a:t>
            </a:r>
            <a:r>
              <a:rPr lang="el-GR" altLang="el-GR" sz="2400" dirty="0" smtClean="0">
                <a:cs typeface="Times New Roman" panose="02020603050405020304" pitchFamily="18" charset="0"/>
              </a:rPr>
              <a:t>. </a:t>
            </a:r>
          </a:p>
          <a:p>
            <a:pPr eaLnBrk="1" hangingPunct="1">
              <a:lnSpc>
                <a:spcPct val="100000"/>
              </a:lnSpc>
              <a:spcBef>
                <a:spcPts val="1200"/>
              </a:spcBef>
            </a:pPr>
            <a:r>
              <a:rPr lang="el-GR" altLang="el-GR" sz="2400" dirty="0" smtClean="0">
                <a:cs typeface="Times New Roman" panose="02020603050405020304" pitchFamily="18" charset="0"/>
              </a:rPr>
              <a:t>Το 1969 τα βασίλεια γίνονται </a:t>
            </a:r>
            <a:r>
              <a:rPr lang="el-GR" altLang="el-GR" sz="2400" b="1" dirty="0" smtClean="0">
                <a:cs typeface="Times New Roman" panose="02020603050405020304" pitchFamily="18" charset="0"/>
              </a:rPr>
              <a:t>5</a:t>
            </a:r>
            <a:r>
              <a:rPr lang="el-GR" altLang="el-GR" sz="2400" dirty="0" smtClean="0">
                <a:cs typeface="Times New Roman" panose="02020603050405020304" pitchFamily="18" charset="0"/>
              </a:rPr>
              <a:t> με βάση το διαχωρισμό ως προς τον </a:t>
            </a:r>
            <a:r>
              <a:rPr lang="el-GR" altLang="el-GR" sz="2400" b="1" dirty="0" smtClean="0">
                <a:cs typeface="Times New Roman" panose="02020603050405020304" pitchFamily="18" charset="0"/>
              </a:rPr>
              <a:t>τρόπο διατροφής των οργανισμών</a:t>
            </a:r>
            <a:r>
              <a:rPr lang="el-GR" altLang="el-GR" sz="2400" dirty="0" smtClean="0">
                <a:cs typeface="Times New Roman" panose="02020603050405020304" pitchFamily="18" charset="0"/>
              </a:rPr>
              <a:t>. Το 5</a:t>
            </a:r>
            <a:r>
              <a:rPr lang="el-GR" altLang="el-GR" sz="2400" baseline="30000" dirty="0" smtClean="0">
                <a:cs typeface="Times New Roman" panose="02020603050405020304" pitchFamily="18" charset="0"/>
              </a:rPr>
              <a:t>ο</a:t>
            </a:r>
            <a:r>
              <a:rPr lang="el-GR" altLang="el-GR" sz="2400" dirty="0" smtClean="0">
                <a:cs typeface="Times New Roman" panose="02020603050405020304" pitchFamily="18" charset="0"/>
              </a:rPr>
              <a:t> Βασίλειο είναι των </a:t>
            </a:r>
            <a:r>
              <a:rPr lang="el-GR" altLang="el-GR" sz="2400" b="1" dirty="0" smtClean="0">
                <a:cs typeface="Times New Roman" panose="02020603050405020304" pitchFamily="18" charset="0"/>
              </a:rPr>
              <a:t>Μυκήτων</a:t>
            </a:r>
            <a:r>
              <a:rPr lang="el-GR" altLang="el-GR" sz="2400" dirty="0" smtClean="0">
                <a:cs typeface="Times New Roman" panose="02020603050405020304" pitchFamily="18" charset="0"/>
              </a:rPr>
              <a:t> (από τον </a:t>
            </a:r>
            <a:r>
              <a:rPr lang="en-GB" altLang="el-GR" sz="2400" dirty="0" smtClean="0">
                <a:cs typeface="Times New Roman" panose="02020603050405020304" pitchFamily="18" charset="0"/>
              </a:rPr>
              <a:t>R. Whittaker). </a:t>
            </a:r>
          </a:p>
          <a:p>
            <a:pPr eaLnBrk="1" hangingPunct="1">
              <a:lnSpc>
                <a:spcPct val="100000"/>
              </a:lnSpc>
              <a:spcBef>
                <a:spcPts val="1200"/>
              </a:spcBef>
            </a:pPr>
            <a:r>
              <a:rPr lang="el-GR" altLang="el-GR" sz="2400" dirty="0" smtClean="0">
                <a:cs typeface="Times New Roman" panose="02020603050405020304" pitchFamily="18" charset="0"/>
              </a:rPr>
              <a:t>Τα βασίλεια γίνονται </a:t>
            </a:r>
            <a:r>
              <a:rPr lang="el-GR" altLang="el-GR" sz="2400" b="1" dirty="0" smtClean="0">
                <a:cs typeface="Times New Roman" panose="02020603050405020304" pitchFamily="18" charset="0"/>
              </a:rPr>
              <a:t>6 </a:t>
            </a:r>
            <a:r>
              <a:rPr lang="el-GR" altLang="el-GR" sz="2400" dirty="0" smtClean="0">
                <a:cs typeface="Times New Roman" panose="02020603050405020304" pitchFamily="18" charset="0"/>
              </a:rPr>
              <a:t>όταν τα </a:t>
            </a:r>
            <a:r>
              <a:rPr lang="el-GR" altLang="el-GR" sz="2400" b="1" dirty="0" err="1" smtClean="0">
                <a:cs typeface="Times New Roman" panose="02020603050405020304" pitchFamily="18" charset="0"/>
              </a:rPr>
              <a:t>Προκαρυωτικά</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διαχωρίζονται σε </a:t>
            </a:r>
            <a:r>
              <a:rPr lang="el-GR" altLang="el-GR" sz="2400" b="1" dirty="0" smtClean="0">
                <a:cs typeface="Times New Roman" panose="02020603050405020304" pitchFamily="18" charset="0"/>
              </a:rPr>
              <a:t>Βακτήρια</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και Αρχαία </a:t>
            </a:r>
            <a:r>
              <a:rPr lang="el-GR" altLang="el-GR" sz="2400" dirty="0" smtClean="0">
                <a:cs typeface="Times New Roman" panose="02020603050405020304" pitchFamily="18" charset="0"/>
              </a:rPr>
              <a:t>(από τον </a:t>
            </a:r>
            <a:r>
              <a:rPr lang="en-GB" altLang="el-GR" sz="2400" dirty="0" smtClean="0">
                <a:cs typeface="Times New Roman" panose="02020603050405020304" pitchFamily="18" charset="0"/>
              </a:rPr>
              <a:t>C. </a:t>
            </a:r>
            <a:r>
              <a:rPr lang="en-GB" altLang="el-GR" sz="2400" dirty="0" err="1" smtClean="0">
                <a:cs typeface="Times New Roman" panose="02020603050405020304" pitchFamily="18" charset="0"/>
              </a:rPr>
              <a:t>Woese</a:t>
            </a:r>
            <a:r>
              <a:rPr lang="el-GR" altLang="el-GR" sz="2400" dirty="0" smtClean="0">
                <a:cs typeface="Times New Roman" panose="02020603050405020304" pitchFamily="18" charset="0"/>
              </a:rPr>
              <a:t> (1977)</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a:t>
            </a:r>
          </a:p>
          <a:p>
            <a:pPr eaLnBrk="1" hangingPunct="1"/>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8A765D46-8A6C-4D06-A504-F92EB6376FB7}" type="slidenum">
              <a:rPr lang="en-US" altLang="el-GR"/>
              <a:pPr>
                <a:defRPr/>
              </a:pPr>
              <a:t>11</a:t>
            </a:fld>
            <a:endParaRPr lang="en-US" alt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2/15</a:t>
            </a:r>
          </a:p>
        </p:txBody>
      </p:sp>
      <p:sp>
        <p:nvSpPr>
          <p:cNvPr id="19459" name="Θέση κειμένου 7"/>
          <p:cNvSpPr>
            <a:spLocks noGrp="1"/>
          </p:cNvSpPr>
          <p:nvPr>
            <p:ph idx="1"/>
          </p:nvPr>
        </p:nvSpPr>
        <p:spPr>
          <a:xfrm>
            <a:off x="469900" y="1557338"/>
            <a:ext cx="8204200" cy="4351337"/>
          </a:xfrm>
        </p:spPr>
        <p:txBody>
          <a:bodyPr/>
          <a:lstStyle/>
          <a:p>
            <a:pPr eaLnBrk="1" hangingPunct="1">
              <a:lnSpc>
                <a:spcPct val="100000"/>
              </a:lnSpc>
              <a:spcBef>
                <a:spcPct val="0"/>
              </a:spcBef>
            </a:pPr>
            <a:r>
              <a:rPr lang="el-GR" altLang="el-GR" sz="2400" dirty="0" smtClean="0">
                <a:cs typeface="Times New Roman" panose="02020603050405020304" pitchFamily="18" charset="0"/>
              </a:rPr>
              <a:t>Ο </a:t>
            </a:r>
            <a:r>
              <a:rPr lang="en-GB" altLang="el-GR" sz="2400" b="1" dirty="0" smtClean="0">
                <a:cs typeface="Times New Roman" panose="02020603050405020304" pitchFamily="18" charset="0"/>
              </a:rPr>
              <a:t>T. Cavalier-Smith </a:t>
            </a:r>
            <a:r>
              <a:rPr lang="en-GB" altLang="el-GR" sz="2400" dirty="0" smtClean="0">
                <a:cs typeface="Times New Roman" panose="02020603050405020304" pitchFamily="18" charset="0"/>
              </a:rPr>
              <a:t>(2009)</a:t>
            </a:r>
            <a:r>
              <a:rPr lang="el-GR" altLang="el-GR" sz="2400" dirty="0" smtClean="0">
                <a:cs typeface="Times New Roman" panose="02020603050405020304" pitchFamily="18" charset="0"/>
              </a:rPr>
              <a:t>, μετά από πολλές αλλαγές, προτείνει 6 βασίλεια αλλά τα </a:t>
            </a:r>
            <a:r>
              <a:rPr lang="el-GR" altLang="el-GR" sz="2400" b="1" dirty="0" smtClean="0">
                <a:cs typeface="Times New Roman" panose="02020603050405020304" pitchFamily="18" charset="0"/>
              </a:rPr>
              <a:t>Αρχαία</a:t>
            </a:r>
            <a:r>
              <a:rPr lang="el-GR" altLang="el-GR" sz="2400" dirty="0" smtClean="0">
                <a:cs typeface="Times New Roman" panose="02020603050405020304" pitchFamily="18" charset="0"/>
              </a:rPr>
              <a:t> είναι τώρα μέρος του βασιλείου των </a:t>
            </a:r>
            <a:r>
              <a:rPr lang="el-GR" altLang="el-GR" sz="2400" b="1" dirty="0" smtClean="0">
                <a:cs typeface="Times New Roman" panose="02020603050405020304" pitchFamily="18" charset="0"/>
              </a:rPr>
              <a:t>Βακτηρίων</a:t>
            </a:r>
            <a:r>
              <a:rPr lang="el-GR" altLang="el-GR" sz="2400" dirty="0" smtClean="0">
                <a:cs typeface="Times New Roman" panose="02020603050405020304" pitchFamily="18" charset="0"/>
              </a:rPr>
              <a:t> και τα Πρωτόζωα χωρίζονται σε 2 βασίλεια: στο βασίλειο </a:t>
            </a:r>
            <a:r>
              <a:rPr lang="el-GR" altLang="el-GR" sz="2400" b="1" dirty="0" smtClean="0">
                <a:cs typeface="Times New Roman" panose="02020603050405020304" pitchFamily="18" charset="0"/>
              </a:rPr>
              <a:t>Πρωτόζωα (Αμοιβάδες</a:t>
            </a:r>
            <a:r>
              <a:rPr lang="el-GR" altLang="el-GR" sz="2400" dirty="0" smtClean="0">
                <a:cs typeface="Times New Roman" panose="02020603050405020304" pitchFamily="18" charset="0"/>
              </a:rPr>
              <a:t>, </a:t>
            </a:r>
            <a:r>
              <a:rPr lang="el-GR" altLang="el-GR" sz="2400" b="1" dirty="0" err="1" smtClean="0">
                <a:cs typeface="Times New Roman" panose="02020603050405020304" pitchFamily="18" charset="0"/>
              </a:rPr>
              <a:t>Χοανόζωα</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Αυλακωτά)</a:t>
            </a:r>
            <a:r>
              <a:rPr lang="el-GR" altLang="el-GR" sz="2400" dirty="0" smtClean="0">
                <a:cs typeface="Times New Roman" panose="02020603050405020304" pitchFamily="18" charset="0"/>
              </a:rPr>
              <a:t> και το βασίλειο </a:t>
            </a:r>
            <a:r>
              <a:rPr lang="el-GR" altLang="el-GR" sz="2400" b="1" dirty="0" err="1" smtClean="0">
                <a:cs typeface="Times New Roman" panose="02020603050405020304" pitchFamily="18" charset="0"/>
              </a:rPr>
              <a:t>Χρώμιστα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Κυψελιδωτά</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Κρυπτόφυτα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Αχυρότριχα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Ριζωτά</a:t>
            </a:r>
            <a:r>
              <a:rPr lang="el-GR" altLang="el-GR" sz="2400" b="1" dirty="0" smtClean="0">
                <a:cs typeface="Times New Roman" panose="02020603050405020304" pitchFamily="18" charset="0"/>
              </a:rPr>
              <a:t> και </a:t>
            </a:r>
            <a:r>
              <a:rPr lang="el-GR" altLang="el-GR" sz="2400" b="1" dirty="0" err="1" smtClean="0">
                <a:cs typeface="Times New Roman" panose="02020603050405020304" pitchFamily="18" charset="0"/>
              </a:rPr>
              <a:t>Απτόφυτα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Ο </a:t>
            </a:r>
            <a:r>
              <a:rPr lang="en-GB" altLang="el-GR" sz="2400" b="1" dirty="0" smtClean="0">
                <a:cs typeface="Times New Roman" panose="02020603050405020304" pitchFamily="18" charset="0"/>
              </a:rPr>
              <a:t>T. Cavalier-Smith </a:t>
            </a:r>
            <a:r>
              <a:rPr lang="en-GB" altLang="el-GR" sz="2400" dirty="0" smtClean="0">
                <a:cs typeface="Times New Roman" panose="02020603050405020304" pitchFamily="18" charset="0"/>
              </a:rPr>
              <a:t>(2009)</a:t>
            </a:r>
            <a:r>
              <a:rPr lang="el-GR" altLang="el-GR" sz="2400" dirty="0" smtClean="0">
                <a:cs typeface="Times New Roman" panose="02020603050405020304" pitchFamily="18" charset="0"/>
              </a:rPr>
              <a:t> δεν ασπάζεται τον όρο </a:t>
            </a:r>
            <a:r>
              <a:rPr lang="el-GR" altLang="el-GR" sz="2400" dirty="0" err="1" smtClean="0">
                <a:cs typeface="Times New Roman" panose="02020603050405020304" pitchFamily="18" charset="0"/>
              </a:rPr>
              <a:t>μονοφυλετικό</a:t>
            </a:r>
            <a:r>
              <a:rPr lang="el-GR" altLang="el-GR" sz="2400" dirty="0" smtClean="0">
                <a:cs typeface="Times New Roman" panose="02020603050405020304" pitchFamily="18" charset="0"/>
              </a:rPr>
              <a:t>.</a:t>
            </a:r>
          </a:p>
          <a:p>
            <a:pPr eaLnBrk="1" hangingPunct="1">
              <a:lnSpc>
                <a:spcPct val="100000"/>
              </a:lnSpc>
              <a:spcBef>
                <a:spcPts val="1200"/>
              </a:spcBef>
            </a:pPr>
            <a:r>
              <a:rPr lang="el-GR" altLang="el-GR" sz="2400" dirty="0" smtClean="0">
                <a:cs typeface="Times New Roman" panose="02020603050405020304" pitchFamily="18" charset="0"/>
              </a:rPr>
              <a:t> Οι </a:t>
            </a:r>
            <a:r>
              <a:rPr lang="en-GB" altLang="el-GR" sz="2400" dirty="0" smtClean="0">
                <a:cs typeface="Times New Roman" panose="02020603050405020304" pitchFamily="18" charset="0"/>
              </a:rPr>
              <a:t>Simpson </a:t>
            </a:r>
            <a:r>
              <a:rPr lang="el-GR" altLang="el-GR" sz="2400" dirty="0" smtClean="0">
                <a:cs typeface="Times New Roman" panose="02020603050405020304" pitchFamily="18" charset="0"/>
              </a:rPr>
              <a:t>και </a:t>
            </a:r>
            <a:r>
              <a:rPr lang="en-GB" altLang="el-GR" sz="2400" dirty="0" smtClean="0">
                <a:cs typeface="Times New Roman" panose="02020603050405020304" pitchFamily="18" charset="0"/>
              </a:rPr>
              <a:t>Roger</a:t>
            </a:r>
            <a:r>
              <a:rPr lang="el-GR" altLang="el-GR" sz="2400" dirty="0" smtClean="0">
                <a:cs typeface="Times New Roman" panose="02020603050405020304" pitchFamily="18" charset="0"/>
              </a:rPr>
              <a:t> (2004)</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δέχονται το όρο </a:t>
            </a:r>
            <a:r>
              <a:rPr lang="el-GR" altLang="el-GR" sz="2400" dirty="0" err="1" smtClean="0">
                <a:cs typeface="Times New Roman" panose="02020603050405020304" pitchFamily="18" charset="0"/>
              </a:rPr>
              <a:t>μονοφυλετικό</a:t>
            </a:r>
            <a:r>
              <a:rPr lang="el-GR" altLang="el-GR" sz="2400" dirty="0" smtClean="0">
                <a:cs typeface="Times New Roman" panose="02020603050405020304" pitchFamily="18" charset="0"/>
              </a:rPr>
              <a:t> και προτείνουν μια διαφορετική ταξινόμηση (δείτε παρακάτω). </a:t>
            </a:r>
          </a:p>
          <a:p>
            <a:pPr algn="ctr" eaLnBrk="1" hangingPunct="1">
              <a:lnSpc>
                <a:spcPct val="100000"/>
              </a:lnSpc>
              <a:spcBef>
                <a:spcPct val="0"/>
              </a:spcBef>
              <a:buFont typeface="Arial" panose="020B0604020202020204" pitchFamily="34" charset="0"/>
              <a:buNone/>
            </a:pPr>
            <a:r>
              <a:rPr lang="el-GR" altLang="el-GR" sz="2400" b="1" dirty="0" smtClean="0">
                <a:cs typeface="Times New Roman" panose="02020603050405020304" pitchFamily="18" charset="0"/>
              </a:rPr>
              <a:t>Και όλοι συμφωνούν ότι διαφωνούν</a:t>
            </a:r>
            <a:r>
              <a:rPr lang="el-GR" altLang="el-GR" sz="2400" dirty="0" smtClean="0">
                <a:cs typeface="Times New Roman" panose="02020603050405020304" pitchFamily="18" charset="0"/>
              </a:rPr>
              <a:t>.....   </a:t>
            </a:r>
          </a:p>
          <a:p>
            <a:pPr eaLnBrk="1" hangingPunct="1"/>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1F9DD168-E186-435D-9DB0-BD7181CB2902}" type="slidenum">
              <a:rPr lang="en-US" altLang="el-GR"/>
              <a:pPr>
                <a:defRPr/>
              </a:pPr>
              <a:t>12</a:t>
            </a:fld>
            <a:endParaRPr lang="en-US" alt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3/15</a:t>
            </a:r>
          </a:p>
        </p:txBody>
      </p:sp>
      <p:sp>
        <p:nvSpPr>
          <p:cNvPr id="20483" name="Θέση κειμένου 7"/>
          <p:cNvSpPr>
            <a:spLocks noGrp="1"/>
          </p:cNvSpPr>
          <p:nvPr>
            <p:ph idx="1"/>
          </p:nvPr>
        </p:nvSpPr>
        <p:spPr>
          <a:xfrm>
            <a:off x="469900" y="1557338"/>
            <a:ext cx="8204200" cy="4351337"/>
          </a:xfrm>
        </p:spPr>
        <p:txBody>
          <a:bodyPr/>
          <a:lstStyle/>
          <a:p>
            <a:pPr indent="0" algn="just" eaLnBrk="1" hangingPunct="1">
              <a:lnSpc>
                <a:spcPct val="100000"/>
              </a:lnSpc>
              <a:spcBef>
                <a:spcPct val="0"/>
              </a:spcBef>
              <a:buFont typeface="Arial" panose="020B0604020202020204" pitchFamily="34" charset="0"/>
              <a:buNone/>
            </a:pPr>
            <a:r>
              <a:rPr lang="el-GR" altLang="el-GR" sz="2400" dirty="0" smtClean="0">
                <a:cs typeface="Times New Roman" panose="02020603050405020304" pitchFamily="18" charset="0"/>
              </a:rPr>
              <a:t>Ο </a:t>
            </a:r>
            <a:r>
              <a:rPr lang="en-GB" altLang="el-GR" sz="2400" dirty="0" smtClean="0">
                <a:cs typeface="Times New Roman" panose="02020603050405020304" pitchFamily="18" charset="0"/>
              </a:rPr>
              <a:t>I. </a:t>
            </a:r>
            <a:r>
              <a:rPr lang="el-GR" altLang="el-GR" sz="2400" dirty="0" err="1" smtClean="0">
                <a:cs typeface="Times New Roman" panose="02020603050405020304" pitchFamily="18" charset="0"/>
              </a:rPr>
              <a:t>Όντριας</a:t>
            </a:r>
            <a:r>
              <a:rPr lang="el-GR" altLang="el-GR" sz="2400" dirty="0" smtClean="0">
                <a:cs typeface="Times New Roman" panose="02020603050405020304" pitchFamily="18" charset="0"/>
              </a:rPr>
              <a:t> (1995) αναγνωρίζει τον όρο Συνομοταξία, </a:t>
            </a:r>
          </a:p>
          <a:p>
            <a:pPr indent="0" algn="just" eaLnBrk="1" hangingPunct="1">
              <a:lnSpc>
                <a:spcPct val="100000"/>
              </a:lnSpc>
              <a:spcBef>
                <a:spcPct val="0"/>
              </a:spcBef>
              <a:buFont typeface="Arial" panose="020B0604020202020204" pitchFamily="34" charset="0"/>
              <a:buNone/>
            </a:pPr>
            <a:r>
              <a:rPr lang="el-GR" altLang="el-GR" sz="2400" dirty="0" smtClean="0">
                <a:cs typeface="Times New Roman" panose="02020603050405020304" pitchFamily="18" charset="0"/>
              </a:rPr>
              <a:t>κατατάσσει τα </a:t>
            </a:r>
            <a:r>
              <a:rPr lang="el-GR" altLang="el-GR" sz="2400" b="1" dirty="0" smtClean="0">
                <a:cs typeface="Times New Roman" panose="02020603050405020304" pitchFamily="18" charset="0"/>
              </a:rPr>
              <a:t>Πρωτόζωα ως Συνομοταξία</a:t>
            </a:r>
            <a:r>
              <a:rPr lang="el-GR" altLang="el-GR" sz="2400" dirty="0" smtClean="0">
                <a:cs typeface="Times New Roman" panose="02020603050405020304" pitchFamily="18" charset="0"/>
              </a:rPr>
              <a:t> </a:t>
            </a:r>
          </a:p>
          <a:p>
            <a:pPr indent="0" algn="just" eaLnBrk="1" hangingPunct="1">
              <a:lnSpc>
                <a:spcPct val="100000"/>
              </a:lnSpc>
              <a:spcBef>
                <a:spcPct val="0"/>
              </a:spcBef>
              <a:buFont typeface="Arial" panose="020B0604020202020204" pitchFamily="34" charset="0"/>
              <a:buNone/>
            </a:pPr>
            <a:r>
              <a:rPr lang="el-GR" altLang="el-GR" sz="2400" dirty="0" smtClean="0">
                <a:cs typeface="Times New Roman" panose="02020603050405020304" pitchFamily="18" charset="0"/>
              </a:rPr>
              <a:t>και αναγνωρίζει </a:t>
            </a:r>
            <a:r>
              <a:rPr lang="el-GR" altLang="el-GR" sz="2400" b="1" dirty="0" smtClean="0">
                <a:cs typeface="Times New Roman" panose="02020603050405020304" pitchFamily="18" charset="0"/>
              </a:rPr>
              <a:t>2 </a:t>
            </a:r>
            <a:r>
              <a:rPr lang="el-GR" altLang="el-GR" sz="2400" b="1" dirty="0" err="1" smtClean="0">
                <a:cs typeface="Times New Roman" panose="02020603050405020304" pitchFamily="18" charset="0"/>
              </a:rPr>
              <a:t>Υποσυνομοταξίες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 </a:t>
            </a:r>
          </a:p>
          <a:p>
            <a:pPr indent="0" algn="just" eaLnBrk="1" hangingPunct="1">
              <a:lnSpc>
                <a:spcPct val="100000"/>
              </a:lnSpc>
              <a:spcBef>
                <a:spcPts val="600"/>
              </a:spcBef>
              <a:buFontTx/>
              <a:buAutoNum type="arabicParenR"/>
            </a:pP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Κυτταρόμορφα</a:t>
            </a:r>
            <a:r>
              <a:rPr lang="el-GR" altLang="el-GR" sz="2400" dirty="0" smtClean="0">
                <a:cs typeface="Times New Roman" panose="02020603050405020304" pitchFamily="18" charset="0"/>
              </a:rPr>
              <a:t> και </a:t>
            </a:r>
          </a:p>
          <a:p>
            <a:pPr indent="0" algn="just" eaLnBrk="1" hangingPunct="1">
              <a:lnSpc>
                <a:spcPct val="100000"/>
              </a:lnSpc>
              <a:spcBef>
                <a:spcPts val="600"/>
              </a:spcBef>
              <a:buFontTx/>
              <a:buAutoNum type="arabicParenR"/>
            </a:pPr>
            <a:r>
              <a:rPr lang="el-GR" altLang="el-GR" sz="2400" b="1" dirty="0" smtClean="0">
                <a:cs typeface="Times New Roman" panose="02020603050405020304" pitchFamily="18" charset="0"/>
              </a:rPr>
              <a:t> Κυτταροειδή </a:t>
            </a:r>
          </a:p>
          <a:p>
            <a:pPr indent="0" eaLnBrk="1" hangingPunct="1">
              <a:lnSpc>
                <a:spcPct val="100000"/>
              </a:lnSpc>
              <a:spcBef>
                <a:spcPts val="1800"/>
              </a:spcBef>
              <a:buFont typeface="Arial" panose="020B0604020202020204" pitchFamily="34" charset="0"/>
              <a:buNone/>
            </a:pPr>
            <a:r>
              <a:rPr lang="el-GR" altLang="el-GR" sz="2400" dirty="0" smtClean="0">
                <a:cs typeface="Times New Roman" panose="02020603050405020304" pitchFamily="18" charset="0"/>
              </a:rPr>
              <a:t>Στα </a:t>
            </a:r>
            <a:r>
              <a:rPr lang="el-GR" altLang="el-GR" sz="2400" b="1" dirty="0" err="1" smtClean="0">
                <a:cs typeface="Times New Roman" panose="02020603050405020304" pitchFamily="18" charset="0"/>
              </a:rPr>
              <a:t>Κυτταρόμορφα</a:t>
            </a:r>
            <a:r>
              <a:rPr lang="el-GR" altLang="el-GR" sz="2400" dirty="0" smtClean="0">
                <a:cs typeface="Times New Roman" panose="02020603050405020304" pitchFamily="18" charset="0"/>
              </a:rPr>
              <a:t> έχουμε τις ομοταξίες: </a:t>
            </a:r>
            <a:r>
              <a:rPr lang="el-GR" altLang="el-GR" sz="2400" b="1" dirty="0" smtClean="0">
                <a:cs typeface="Times New Roman" panose="02020603050405020304" pitchFamily="18" charset="0"/>
              </a:rPr>
              <a:t>Μαστιγοφόρα, Σαρκώδη </a:t>
            </a:r>
            <a:r>
              <a:rPr lang="el-GR" altLang="el-GR" sz="2400" dirty="0" smtClean="0">
                <a:cs typeface="Times New Roman" panose="02020603050405020304" pitchFamily="18" charset="0"/>
              </a:rPr>
              <a:t>(Αμοιβάδες, </a:t>
            </a:r>
            <a:r>
              <a:rPr lang="el-GR" altLang="el-GR" sz="2400" dirty="0" err="1" smtClean="0">
                <a:cs typeface="Times New Roman" panose="02020603050405020304" pitchFamily="18" charset="0"/>
              </a:rPr>
              <a:t>Ηλιόζωα</a:t>
            </a:r>
            <a:r>
              <a:rPr lang="el-GR" altLang="el-GR" sz="2400" dirty="0" smtClean="0">
                <a:cs typeface="Times New Roman" panose="02020603050405020304" pitchFamily="18" charset="0"/>
              </a:rPr>
              <a:t>) και </a:t>
            </a:r>
            <a:r>
              <a:rPr lang="el-GR" altLang="el-GR" sz="2400" b="1" dirty="0" smtClean="0">
                <a:cs typeface="Times New Roman" panose="02020603050405020304" pitchFamily="18" charset="0"/>
              </a:rPr>
              <a:t>Σπορόζωα</a:t>
            </a:r>
            <a:r>
              <a:rPr lang="el-GR" altLang="el-GR" sz="2400" dirty="0" smtClean="0">
                <a:cs typeface="Times New Roman" panose="02020603050405020304" pitchFamily="18" charset="0"/>
              </a:rPr>
              <a:t>. Στα </a:t>
            </a:r>
            <a:r>
              <a:rPr lang="el-GR" altLang="el-GR" sz="2400" b="1" dirty="0" smtClean="0">
                <a:cs typeface="Times New Roman" panose="02020603050405020304" pitchFamily="18" charset="0"/>
              </a:rPr>
              <a:t>Κυτταροειδή</a:t>
            </a:r>
            <a:r>
              <a:rPr lang="el-GR" altLang="el-GR" sz="2400" dirty="0" smtClean="0">
                <a:cs typeface="Times New Roman" panose="02020603050405020304" pitchFamily="18" charset="0"/>
              </a:rPr>
              <a:t> έχουμε μια ομοταξία: </a:t>
            </a:r>
            <a:r>
              <a:rPr lang="el-GR" altLang="el-GR" sz="2400" b="1" dirty="0" smtClean="0">
                <a:cs typeface="Times New Roman" panose="02020603050405020304" pitchFamily="18" charset="0"/>
              </a:rPr>
              <a:t>Βλεφαριδοφόρα</a:t>
            </a:r>
            <a:r>
              <a:rPr lang="el-GR" altLang="el-GR" sz="2400" dirty="0" smtClean="0">
                <a:cs typeface="Times New Roman" panose="02020603050405020304" pitchFamily="18" charset="0"/>
              </a:rPr>
              <a:t>.  </a:t>
            </a:r>
          </a:p>
          <a:p>
            <a:pPr indent="0" eaLnBrk="1" hangingPunct="1"/>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A6602FAA-3BEC-4D99-A9C1-DAB6590E8B53}" type="slidenum">
              <a:rPr lang="en-US" altLang="el-GR"/>
              <a:pPr>
                <a:defRPr/>
              </a:pPr>
              <a:t>13</a:t>
            </a:fld>
            <a:endParaRPr lang="en-US" alt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4/15</a:t>
            </a:r>
          </a:p>
        </p:txBody>
      </p:sp>
      <p:sp>
        <p:nvSpPr>
          <p:cNvPr id="21507" name="Θέση κειμένου 7"/>
          <p:cNvSpPr>
            <a:spLocks noGrp="1"/>
          </p:cNvSpPr>
          <p:nvPr>
            <p:ph idx="1"/>
          </p:nvPr>
        </p:nvSpPr>
        <p:spPr>
          <a:xfrm>
            <a:off x="447675" y="1690688"/>
            <a:ext cx="8202613" cy="4351337"/>
          </a:xfrm>
        </p:spPr>
        <p:txBody>
          <a:bodyPr/>
          <a:lstStyle/>
          <a:p>
            <a:pPr eaLnBrk="1" hangingPunct="1">
              <a:lnSpc>
                <a:spcPct val="100000"/>
              </a:lnSpc>
              <a:spcBef>
                <a:spcPct val="0"/>
              </a:spcBef>
              <a:buFont typeface="Arial" panose="020B0604020202020204" pitchFamily="34" charset="0"/>
              <a:buNone/>
            </a:pPr>
            <a:r>
              <a:rPr lang="el-GR" altLang="el-GR" sz="2400" b="1" dirty="0" smtClean="0"/>
              <a:t>Συνομοταξία: Πρωτόζωα</a:t>
            </a:r>
            <a:endParaRPr lang="en-GB" altLang="el-GR" sz="2400" b="1" dirty="0" smtClean="0"/>
          </a:p>
          <a:p>
            <a:pPr eaLnBrk="1" hangingPunct="1">
              <a:lnSpc>
                <a:spcPct val="100000"/>
              </a:lnSpc>
              <a:spcBef>
                <a:spcPct val="0"/>
              </a:spcBef>
              <a:buFont typeface="Arial" panose="020B0604020202020204" pitchFamily="34" charset="0"/>
              <a:buNone/>
            </a:pPr>
            <a:r>
              <a:rPr lang="el-GR" altLang="el-GR" sz="2400" dirty="0" smtClean="0"/>
              <a:t>		*</a:t>
            </a:r>
            <a:r>
              <a:rPr lang="el-GR" altLang="el-GR" sz="2400" b="1" dirty="0" err="1" smtClean="0"/>
              <a:t>Υποσυνομοταξία</a:t>
            </a:r>
            <a:r>
              <a:rPr lang="el-GR" altLang="el-GR" sz="2400" b="1" dirty="0" smtClean="0"/>
              <a:t>: </a:t>
            </a:r>
            <a:r>
              <a:rPr lang="el-GR" altLang="el-GR" sz="2400" b="1" dirty="0" err="1" smtClean="0"/>
              <a:t>Κυτταρόμορφα</a:t>
            </a:r>
            <a:endParaRPr lang="el-GR" altLang="el-GR" sz="2400" b="1" dirty="0" smtClean="0"/>
          </a:p>
          <a:p>
            <a:pPr eaLnBrk="1" hangingPunct="1">
              <a:lnSpc>
                <a:spcPct val="100000"/>
              </a:lnSpc>
              <a:spcBef>
                <a:spcPct val="0"/>
              </a:spcBef>
              <a:buFont typeface="Arial" panose="020B0604020202020204" pitchFamily="34" charset="0"/>
              <a:buNone/>
            </a:pPr>
            <a:r>
              <a:rPr lang="el-GR" altLang="el-GR" sz="2400" dirty="0" smtClean="0"/>
              <a:t>			*</a:t>
            </a:r>
            <a:r>
              <a:rPr lang="el-GR" altLang="el-GR" sz="2400" b="1" dirty="0" smtClean="0"/>
              <a:t>Ομοταξία</a:t>
            </a:r>
          </a:p>
          <a:p>
            <a:pPr eaLnBrk="1" hangingPunct="1">
              <a:lnSpc>
                <a:spcPct val="100000"/>
              </a:lnSpc>
              <a:spcBef>
                <a:spcPct val="0"/>
              </a:spcBef>
              <a:buFont typeface="Arial" panose="020B0604020202020204" pitchFamily="34" charset="0"/>
              <a:buNone/>
            </a:pPr>
            <a:r>
              <a:rPr lang="el-GR" altLang="el-GR" sz="2400" dirty="0" smtClean="0"/>
              <a:t>			  </a:t>
            </a:r>
            <a:r>
              <a:rPr lang="el-GR" altLang="el-GR" sz="2400" b="1" dirty="0" smtClean="0"/>
              <a:t>Μαστιγοφόρα</a:t>
            </a:r>
          </a:p>
          <a:p>
            <a:pPr eaLnBrk="1" hangingPunct="1">
              <a:lnSpc>
                <a:spcPct val="100000"/>
              </a:lnSpc>
              <a:spcBef>
                <a:spcPct val="0"/>
              </a:spcBef>
              <a:buFont typeface="Arial" panose="020B0604020202020204" pitchFamily="34" charset="0"/>
              <a:buNone/>
            </a:pPr>
            <a:r>
              <a:rPr lang="el-GR" altLang="el-GR" sz="2400" dirty="0" smtClean="0"/>
              <a:t>			  </a:t>
            </a:r>
            <a:r>
              <a:rPr lang="el-GR" altLang="el-GR" sz="2400" b="1" dirty="0" smtClean="0"/>
              <a:t>Σαρκώδη</a:t>
            </a:r>
          </a:p>
          <a:p>
            <a:pPr eaLnBrk="1" hangingPunct="1">
              <a:lnSpc>
                <a:spcPct val="100000"/>
              </a:lnSpc>
              <a:spcBef>
                <a:spcPct val="0"/>
              </a:spcBef>
              <a:buFont typeface="Arial" panose="020B0604020202020204" pitchFamily="34" charset="0"/>
              <a:buNone/>
            </a:pPr>
            <a:r>
              <a:rPr lang="el-GR" altLang="el-GR" sz="2400" dirty="0" smtClean="0"/>
              <a:t>			  </a:t>
            </a:r>
            <a:r>
              <a:rPr lang="el-GR" altLang="el-GR" sz="2400" b="1" dirty="0" smtClean="0"/>
              <a:t>Σπορόζωα</a:t>
            </a:r>
          </a:p>
          <a:p>
            <a:pPr eaLnBrk="1" hangingPunct="1">
              <a:lnSpc>
                <a:spcPct val="100000"/>
              </a:lnSpc>
              <a:spcBef>
                <a:spcPct val="0"/>
              </a:spcBef>
              <a:buFont typeface="Arial" panose="020B0604020202020204" pitchFamily="34" charset="0"/>
              <a:buNone/>
            </a:pPr>
            <a:r>
              <a:rPr lang="el-GR" altLang="el-GR" sz="2400" dirty="0" smtClean="0"/>
              <a:t>	  	   * </a:t>
            </a:r>
            <a:r>
              <a:rPr lang="el-GR" altLang="el-GR" sz="2400" b="1" dirty="0" err="1" smtClean="0"/>
              <a:t>Υποσυνομοταξία</a:t>
            </a:r>
            <a:r>
              <a:rPr lang="el-GR" altLang="el-GR" sz="2400" b="1" dirty="0" smtClean="0"/>
              <a:t>: </a:t>
            </a:r>
            <a:r>
              <a:rPr lang="el-GR" altLang="el-GR" sz="2400" b="1" dirty="0" err="1" smtClean="0"/>
              <a:t>Κυτταρ</a:t>
            </a:r>
            <a:r>
              <a:rPr lang="en-GB" altLang="el-GR" sz="2400" b="1" dirty="0" smtClean="0"/>
              <a:t>o</a:t>
            </a:r>
            <a:r>
              <a:rPr lang="el-GR" altLang="el-GR" sz="2400" b="1" dirty="0" smtClean="0"/>
              <a:t>ειδή</a:t>
            </a:r>
          </a:p>
          <a:p>
            <a:pPr eaLnBrk="1" hangingPunct="1">
              <a:lnSpc>
                <a:spcPct val="100000"/>
              </a:lnSpc>
              <a:spcBef>
                <a:spcPct val="0"/>
              </a:spcBef>
              <a:buFont typeface="Arial" panose="020B0604020202020204" pitchFamily="34" charset="0"/>
              <a:buNone/>
            </a:pPr>
            <a:r>
              <a:rPr lang="el-GR" altLang="el-GR" sz="2400" dirty="0" smtClean="0"/>
              <a:t>		           *</a:t>
            </a:r>
            <a:r>
              <a:rPr lang="el-GR" altLang="el-GR" sz="2400" b="1" dirty="0" smtClean="0"/>
              <a:t>Ομοταξία: Βλεφαριδοφόρα</a:t>
            </a:r>
          </a:p>
          <a:p>
            <a:pPr eaLnBrk="1" hangingPunct="1">
              <a:lnSpc>
                <a:spcPct val="100000"/>
              </a:lnSpc>
              <a:spcBef>
                <a:spcPts val="1800"/>
              </a:spcBef>
              <a:buFont typeface="Arial" panose="020B0604020202020204" pitchFamily="34" charset="0"/>
              <a:buNone/>
            </a:pPr>
            <a:r>
              <a:rPr lang="el-GR" altLang="el-GR" sz="2400" dirty="0" smtClean="0"/>
              <a:t>Ο διαχωρισμός βασιζόταν στη δομή και τις λειτουργίες των </a:t>
            </a:r>
            <a:r>
              <a:rPr lang="el-GR" altLang="el-GR" sz="2400" dirty="0" err="1" smtClean="0"/>
              <a:t>Πρωτοζώων</a:t>
            </a:r>
            <a:r>
              <a:rPr lang="el-GR" altLang="el-GR" sz="2400" dirty="0" smtClean="0"/>
              <a:t>.</a:t>
            </a:r>
          </a:p>
          <a:p>
            <a:pPr eaLnBrk="1" hangingPunct="1"/>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B4D73015-6ED0-4531-9FE9-5D35CF52D1F6}" type="slidenum">
              <a:rPr lang="en-US" altLang="el-GR"/>
              <a:pPr>
                <a:defRPr/>
              </a:pPr>
              <a:t>14</a:t>
            </a:fld>
            <a:endParaRPr lang="en-US" alt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5/15</a:t>
            </a:r>
          </a:p>
        </p:txBody>
      </p:sp>
      <p:sp>
        <p:nvSpPr>
          <p:cNvPr id="22531" name="Θέση κειμένου 7"/>
          <p:cNvSpPr>
            <a:spLocks noGrp="1"/>
          </p:cNvSpPr>
          <p:nvPr>
            <p:ph idx="1"/>
          </p:nvPr>
        </p:nvSpPr>
        <p:spPr>
          <a:xfrm>
            <a:off x="277589" y="1511301"/>
            <a:ext cx="8588821" cy="4841875"/>
          </a:xfrm>
        </p:spPr>
        <p:txBody>
          <a:bodyPr/>
          <a:lstStyle/>
          <a:p>
            <a:pPr marL="182563"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Οι </a:t>
            </a:r>
            <a:r>
              <a:rPr lang="en-GB" altLang="el-GR" sz="2400" b="1" dirty="0" smtClean="0">
                <a:cs typeface="Times New Roman" panose="02020603050405020304" pitchFamily="18" charset="0"/>
              </a:rPr>
              <a:t>Hickman </a:t>
            </a:r>
            <a:r>
              <a:rPr lang="en-GB" altLang="el-GR" sz="2400" b="1" i="1" dirty="0" smtClean="0">
                <a:cs typeface="Times New Roman" panose="02020603050405020304" pitchFamily="18" charset="0"/>
              </a:rPr>
              <a:t>et al</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(2008)</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Integrated Principles of Zoology 14</a:t>
            </a:r>
            <a:r>
              <a:rPr lang="en-GB" altLang="el-GR" sz="2400" b="1" baseline="30000" dirty="0" smtClean="0">
                <a:cs typeface="Times New Roman" panose="02020603050405020304" pitchFamily="18" charset="0"/>
              </a:rPr>
              <a:t>th</a:t>
            </a:r>
            <a:r>
              <a:rPr lang="en-GB" altLang="el-GR" sz="2400" b="1" dirty="0" smtClean="0">
                <a:cs typeface="Times New Roman" panose="02020603050405020304" pitchFamily="18" charset="0"/>
              </a:rPr>
              <a:t> Ed</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δέχονται την ταξινόμηση που προτάθηκε από τους </a:t>
            </a:r>
            <a:r>
              <a:rPr lang="en-GB" altLang="el-GR" sz="2400" b="1" dirty="0" smtClean="0">
                <a:cs typeface="Times New Roman" panose="02020603050405020304" pitchFamily="18" charset="0"/>
              </a:rPr>
              <a:t>Roberts </a:t>
            </a:r>
            <a:r>
              <a:rPr lang="el-GR" altLang="el-GR" sz="2400" b="1" dirty="0" smtClean="0">
                <a:cs typeface="Times New Roman" panose="02020603050405020304" pitchFamily="18" charset="0"/>
              </a:rPr>
              <a:t>και</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Janovy</a:t>
            </a:r>
            <a:r>
              <a:rPr lang="en-GB" altLang="el-GR" sz="2400" b="1" dirty="0" smtClean="0">
                <a:cs typeface="Times New Roman" panose="02020603050405020304" pitchFamily="18" charset="0"/>
              </a:rPr>
              <a:t> </a:t>
            </a:r>
            <a:r>
              <a:rPr lang="en-GB" altLang="el-GR" sz="2400" dirty="0" smtClean="0">
                <a:cs typeface="Times New Roman" panose="02020603050405020304" pitchFamily="18" charset="0"/>
              </a:rPr>
              <a:t>(2005)</a:t>
            </a:r>
            <a:r>
              <a:rPr lang="el-GR" altLang="el-GR" sz="2400" dirty="0" smtClean="0">
                <a:cs typeface="Times New Roman" panose="02020603050405020304" pitchFamily="18" charset="0"/>
              </a:rPr>
              <a:t> </a:t>
            </a:r>
            <a:r>
              <a:rPr lang="en-GB" altLang="el-GR" sz="2400" b="1" dirty="0" smtClean="0">
                <a:cs typeface="Times New Roman" panose="02020603050405020304" pitchFamily="18" charset="0"/>
              </a:rPr>
              <a:t>Foundations of Parasitology (7</a:t>
            </a:r>
            <a:r>
              <a:rPr lang="en-GB" altLang="el-GR" sz="2400" b="1" baseline="30000" dirty="0" smtClean="0">
                <a:cs typeface="Times New Roman" panose="02020603050405020304" pitchFamily="18" charset="0"/>
              </a:rPr>
              <a:t>th</a:t>
            </a:r>
            <a:r>
              <a:rPr lang="en-GB" altLang="el-GR" sz="2400" b="1" dirty="0" smtClean="0">
                <a:cs typeface="Times New Roman" panose="02020603050405020304" pitchFamily="18" charset="0"/>
              </a:rPr>
              <a:t> Ed.)</a:t>
            </a:r>
            <a:r>
              <a:rPr lang="el-GR" altLang="el-GR" sz="2400" dirty="0" smtClean="0">
                <a:cs typeface="Times New Roman" panose="02020603050405020304" pitchFamily="18" charset="0"/>
              </a:rPr>
              <a:t>, ακολουθούν την </a:t>
            </a:r>
            <a:r>
              <a:rPr lang="el-GR" altLang="el-GR" sz="2400" dirty="0" err="1" smtClean="0">
                <a:cs typeface="Times New Roman" panose="02020603050405020304" pitchFamily="18" charset="0"/>
              </a:rPr>
              <a:t>Λινναία</a:t>
            </a:r>
            <a:r>
              <a:rPr lang="el-GR" altLang="el-GR" sz="2400" dirty="0" smtClean="0">
                <a:cs typeface="Times New Roman" panose="02020603050405020304" pitchFamily="18" charset="0"/>
              </a:rPr>
              <a:t> κατηγοριοποίηση και διακρίνουν 7 </a:t>
            </a:r>
            <a:r>
              <a:rPr lang="el-GR" altLang="el-GR" sz="2400" dirty="0" smtClean="0">
                <a:cs typeface="Times New Roman" panose="02020603050405020304" pitchFamily="18" charset="0"/>
              </a:rPr>
              <a:t>φύλα:</a:t>
            </a:r>
            <a:r>
              <a:rPr lang="el-GR" altLang="el-GR" sz="1800" b="1" dirty="0" smtClean="0">
                <a:cs typeface="Times New Roman" panose="02020603050405020304" pitchFamily="18" charset="0"/>
              </a:rPr>
              <a:t>   </a:t>
            </a:r>
            <a:endParaRPr lang="en-US" altLang="el-GR" sz="1800" b="1" dirty="0" smtClean="0">
              <a:cs typeface="Times New Roman" panose="02020603050405020304" pitchFamily="18" charset="0"/>
            </a:endParaRPr>
          </a:p>
          <a:p>
            <a:pPr marL="182563" indent="0" eaLnBrk="1" hangingPunct="1">
              <a:lnSpc>
                <a:spcPct val="100000"/>
              </a:lnSpc>
              <a:buFont typeface="Arial" panose="020B0604020202020204" pitchFamily="34" charset="0"/>
              <a:buNone/>
            </a:pPr>
            <a:r>
              <a:rPr lang="en-US" altLang="el-GR" sz="1800" b="1" dirty="0">
                <a:cs typeface="Times New Roman" panose="02020603050405020304" pitchFamily="18" charset="0"/>
              </a:rPr>
              <a:t> </a:t>
            </a:r>
            <a:r>
              <a:rPr lang="en-US" altLang="el-GR" sz="1800" b="1" dirty="0" smtClean="0">
                <a:cs typeface="Times New Roman" panose="02020603050405020304" pitchFamily="18" charset="0"/>
              </a:rPr>
              <a:t>               </a:t>
            </a:r>
            <a:r>
              <a:rPr lang="el-GR" altLang="el-GR" sz="1800" b="1" dirty="0" smtClean="0">
                <a:cs typeface="Times New Roman" panose="02020603050405020304" pitchFamily="18" charset="0"/>
              </a:rPr>
              <a:t>Φύλο</a:t>
            </a:r>
            <a:endParaRPr lang="el-GR" altLang="el-GR" sz="1800" b="1" dirty="0" smtClean="0">
              <a:cs typeface="Times New Roman" panose="02020603050405020304" pitchFamily="18" charset="0"/>
            </a:endParaRP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Χλωρόφυτα</a:t>
            </a:r>
            <a:r>
              <a:rPr lang="el-GR" altLang="el-GR" sz="1800" dirty="0" smtClean="0">
                <a:cs typeface="Times New Roman" panose="02020603050405020304" pitchFamily="18" charset="0"/>
              </a:rPr>
              <a:t> </a:t>
            </a:r>
            <a:r>
              <a:rPr lang="en-GB" altLang="el-GR" sz="1800" dirty="0" smtClean="0">
                <a:cs typeface="Times New Roman" panose="02020603050405020304" pitchFamily="18" charset="0"/>
              </a:rPr>
              <a:t>(</a:t>
            </a:r>
            <a:r>
              <a:rPr lang="en-GB" altLang="el-GR" sz="1800" dirty="0" err="1" smtClean="0">
                <a:cs typeface="Times New Roman" panose="02020603050405020304" pitchFamily="18" charset="0"/>
              </a:rPr>
              <a:t>Chlorophyta</a:t>
            </a:r>
            <a:r>
              <a:rPr lang="en-GB" altLang="el-GR" sz="1800" dirty="0" smtClean="0">
                <a:cs typeface="Times New Roman" panose="02020603050405020304" pitchFamily="18" charset="0"/>
              </a:rPr>
              <a:t>)</a:t>
            </a:r>
            <a:r>
              <a:rPr lang="el-GR" altLang="el-GR" sz="1800" dirty="0" smtClean="0">
                <a:cs typeface="Times New Roman" panose="02020603050405020304" pitchFamily="18" charset="0"/>
              </a:rPr>
              <a:t> </a:t>
            </a: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Ρετορταμονάδες</a:t>
            </a:r>
            <a:r>
              <a:rPr lang="en-GB" altLang="el-GR" sz="1800" dirty="0" smtClean="0">
                <a:cs typeface="Times New Roman" panose="02020603050405020304" pitchFamily="18" charset="0"/>
              </a:rPr>
              <a:t> (</a:t>
            </a:r>
            <a:r>
              <a:rPr lang="en-GB" altLang="el-GR" sz="1800" dirty="0" err="1" smtClean="0">
                <a:cs typeface="Times New Roman" panose="02020603050405020304" pitchFamily="18" charset="0"/>
              </a:rPr>
              <a:t>Retortamonada</a:t>
            </a:r>
            <a:r>
              <a:rPr lang="en-GB" altLang="el-GR" sz="1800" dirty="0" smtClean="0">
                <a:cs typeface="Times New Roman" panose="02020603050405020304" pitchFamily="18" charset="0"/>
              </a:rPr>
              <a:t>)</a:t>
            </a:r>
            <a:r>
              <a:rPr lang="el-GR" altLang="el-GR" sz="1800" dirty="0" smtClean="0">
                <a:cs typeface="Times New Roman" panose="02020603050405020304" pitchFamily="18" charset="0"/>
              </a:rPr>
              <a:t> </a:t>
            </a:r>
            <a:r>
              <a:rPr lang="el-GR" altLang="el-GR" sz="1800" b="1" dirty="0" smtClean="0">
                <a:cs typeface="Times New Roman" panose="02020603050405020304" pitchFamily="18" charset="0"/>
              </a:rPr>
              <a:t>(περιλαμβάνονται στα </a:t>
            </a:r>
            <a:r>
              <a:rPr lang="en-GB" altLang="el-GR" sz="1800" b="1" dirty="0" err="1" smtClean="0">
                <a:cs typeface="Times New Roman" panose="02020603050405020304" pitchFamily="18" charset="0"/>
              </a:rPr>
              <a:t>Fornicata</a:t>
            </a:r>
            <a:r>
              <a:rPr lang="en-GB" altLang="el-GR" sz="1800" b="1" dirty="0" smtClean="0">
                <a:cs typeface="Times New Roman" panose="02020603050405020304" pitchFamily="18" charset="0"/>
              </a:rPr>
              <a:t>)</a:t>
            </a:r>
            <a:r>
              <a:rPr lang="el-GR" altLang="el-GR" sz="1800" dirty="0" smtClean="0">
                <a:cs typeface="Times New Roman" panose="02020603050405020304" pitchFamily="18" charset="0"/>
              </a:rPr>
              <a:t> </a:t>
            </a: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Αξονοστυλωτά</a:t>
            </a:r>
            <a:r>
              <a:rPr lang="en-GB" altLang="el-GR" sz="1800" dirty="0" smtClean="0">
                <a:cs typeface="Times New Roman" panose="02020603050405020304" pitchFamily="18" charset="0"/>
              </a:rPr>
              <a:t> (</a:t>
            </a:r>
            <a:r>
              <a:rPr lang="en-GB" altLang="el-GR" sz="1800" dirty="0" err="1" smtClean="0">
                <a:cs typeface="Times New Roman" panose="02020603050405020304" pitchFamily="18" charset="0"/>
              </a:rPr>
              <a:t>Axostylata</a:t>
            </a:r>
            <a:r>
              <a:rPr lang="en-GB" altLang="el-GR" sz="1800" dirty="0" smtClean="0">
                <a:cs typeface="Times New Roman" panose="02020603050405020304" pitchFamily="18" charset="0"/>
              </a:rPr>
              <a:t>)</a:t>
            </a:r>
            <a:r>
              <a:rPr lang="el-GR" altLang="el-GR" sz="1800" dirty="0" smtClean="0">
                <a:cs typeface="Times New Roman" panose="02020603050405020304" pitchFamily="18" charset="0"/>
              </a:rPr>
              <a:t> </a:t>
            </a:r>
            <a:r>
              <a:rPr lang="el-GR" altLang="el-GR" sz="1800" b="1" dirty="0" smtClean="0">
                <a:cs typeface="Times New Roman" panose="02020603050405020304" pitchFamily="18" charset="0"/>
              </a:rPr>
              <a:t>(περιλαμβάνουν τα </a:t>
            </a:r>
            <a:r>
              <a:rPr lang="el-GR" altLang="el-GR" sz="1800" b="1" dirty="0" err="1" smtClean="0">
                <a:cs typeface="Times New Roman" panose="02020603050405020304" pitchFamily="18" charset="0"/>
              </a:rPr>
              <a:t>Παραβασικά</a:t>
            </a:r>
            <a:r>
              <a:rPr lang="el-GR" altLang="el-GR" sz="1800" b="1" dirty="0" smtClean="0">
                <a:cs typeface="Times New Roman" panose="02020603050405020304" pitchFamily="18" charset="0"/>
              </a:rPr>
              <a:t>)</a:t>
            </a: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Ευγληνόζωα</a:t>
            </a:r>
            <a:r>
              <a:rPr lang="en-GB" altLang="el-GR" sz="1800" dirty="0" smtClean="0">
                <a:cs typeface="Times New Roman" panose="02020603050405020304" pitchFamily="18" charset="0"/>
              </a:rPr>
              <a:t> (</a:t>
            </a:r>
            <a:r>
              <a:rPr lang="en-GB" altLang="el-GR" sz="1800" dirty="0" err="1" smtClean="0">
                <a:cs typeface="Times New Roman" panose="02020603050405020304" pitchFamily="18" charset="0"/>
              </a:rPr>
              <a:t>Euglenozoa</a:t>
            </a:r>
            <a:r>
              <a:rPr lang="en-GB" altLang="el-GR" sz="1800" dirty="0" smtClean="0">
                <a:cs typeface="Times New Roman" panose="02020603050405020304" pitchFamily="18" charset="0"/>
              </a:rPr>
              <a:t>)</a:t>
            </a:r>
            <a:r>
              <a:rPr lang="el-GR" altLang="el-GR" sz="1800" dirty="0" smtClean="0">
                <a:cs typeface="Times New Roman" panose="02020603050405020304" pitchFamily="18" charset="0"/>
              </a:rPr>
              <a:t> </a:t>
            </a: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Ακροσυμπλεγματικά</a:t>
            </a:r>
            <a:r>
              <a:rPr lang="en-GB" altLang="el-GR" sz="1800" dirty="0" smtClean="0">
                <a:cs typeface="Times New Roman" panose="02020603050405020304" pitchFamily="18" charset="0"/>
              </a:rPr>
              <a:t> (</a:t>
            </a:r>
            <a:r>
              <a:rPr lang="en-GB" altLang="el-GR" sz="1800" dirty="0" err="1" smtClean="0">
                <a:cs typeface="Times New Roman" panose="02020603050405020304" pitchFamily="18" charset="0"/>
              </a:rPr>
              <a:t>Apicomplexa</a:t>
            </a:r>
            <a:r>
              <a:rPr lang="en-GB" altLang="el-GR" sz="1800" dirty="0" smtClean="0">
                <a:cs typeface="Times New Roman" panose="02020603050405020304" pitchFamily="18" charset="0"/>
              </a:rPr>
              <a:t>)</a:t>
            </a:r>
            <a:r>
              <a:rPr lang="el-GR" altLang="el-GR" sz="1800" dirty="0" smtClean="0">
                <a:cs typeface="Times New Roman" panose="02020603050405020304" pitchFamily="18" charset="0"/>
              </a:rPr>
              <a:t> </a:t>
            </a: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Βλεφαριδοφόρα</a:t>
            </a:r>
            <a:r>
              <a:rPr lang="en-GB" altLang="el-GR" sz="1800" dirty="0" smtClean="0">
                <a:cs typeface="Times New Roman" panose="02020603050405020304" pitchFamily="18" charset="0"/>
              </a:rPr>
              <a:t> (</a:t>
            </a:r>
            <a:r>
              <a:rPr lang="en-GB" altLang="el-GR" sz="1800" dirty="0" err="1" smtClean="0">
                <a:cs typeface="Times New Roman" panose="02020603050405020304" pitchFamily="18" charset="0"/>
              </a:rPr>
              <a:t>Ciliophora</a:t>
            </a:r>
            <a:r>
              <a:rPr lang="en-GB" altLang="el-GR" sz="1800" dirty="0" smtClean="0">
                <a:cs typeface="Times New Roman" panose="02020603050405020304" pitchFamily="18" charset="0"/>
              </a:rPr>
              <a:t>)</a:t>
            </a:r>
            <a:r>
              <a:rPr lang="el-GR" altLang="el-GR" sz="1800" dirty="0" smtClean="0">
                <a:cs typeface="Times New Roman" panose="02020603050405020304" pitchFamily="18" charset="0"/>
              </a:rPr>
              <a:t> </a:t>
            </a:r>
            <a:r>
              <a:rPr lang="en-GB" altLang="el-GR" sz="1800" dirty="0" smtClean="0">
                <a:cs typeface="Times New Roman" panose="02020603050405020304" pitchFamily="18" charset="0"/>
              </a:rPr>
              <a:t>	</a:t>
            </a: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Κυψελιδωτά</a:t>
            </a:r>
            <a:r>
              <a:rPr lang="el-GR" altLang="el-GR" sz="1800" dirty="0" smtClean="0">
                <a:cs typeface="Times New Roman" panose="02020603050405020304" pitchFamily="18" charset="0"/>
              </a:rPr>
              <a:t> (</a:t>
            </a:r>
            <a:r>
              <a:rPr lang="en-GB" altLang="el-GR" sz="1800" dirty="0" err="1" smtClean="0">
                <a:cs typeface="Times New Roman" panose="02020603050405020304" pitchFamily="18" charset="0"/>
              </a:rPr>
              <a:t>Alveolata</a:t>
            </a:r>
            <a:r>
              <a:rPr lang="en-GB" altLang="el-GR" sz="1800" dirty="0" smtClean="0">
                <a:cs typeface="Times New Roman" panose="02020603050405020304" pitchFamily="18" charset="0"/>
              </a:rPr>
              <a:t>)</a:t>
            </a:r>
            <a:endParaRPr lang="el-GR" altLang="el-GR" sz="1800" dirty="0" smtClean="0">
              <a:cs typeface="Times New Roman" panose="02020603050405020304" pitchFamily="18" charset="0"/>
            </a:endParaRPr>
          </a:p>
          <a:p>
            <a:pPr marL="182563" indent="0" eaLnBrk="1" hangingPunct="1">
              <a:lnSpc>
                <a:spcPct val="100000"/>
              </a:lnSpc>
              <a:spcBef>
                <a:spcPct val="0"/>
              </a:spcBef>
              <a:buFont typeface="Arial" panose="020B0604020202020204" pitchFamily="34" charset="0"/>
              <a:buNone/>
            </a:pPr>
            <a:r>
              <a:rPr lang="el-GR" altLang="el-GR" sz="1800" dirty="0" smtClean="0">
                <a:cs typeface="Times New Roman" panose="02020603050405020304" pitchFamily="18" charset="0"/>
              </a:rPr>
              <a:t>	  </a:t>
            </a:r>
            <a:r>
              <a:rPr lang="el-GR" altLang="el-GR" sz="1800" dirty="0" err="1" smtClean="0">
                <a:cs typeface="Times New Roman" panose="02020603050405020304" pitchFamily="18" charset="0"/>
              </a:rPr>
              <a:t>Δινομαστιγωτά</a:t>
            </a:r>
            <a:r>
              <a:rPr lang="en-GB" altLang="el-GR" sz="1800" dirty="0" smtClean="0">
                <a:cs typeface="Times New Roman" panose="02020603050405020304" pitchFamily="18" charset="0"/>
              </a:rPr>
              <a:t> (</a:t>
            </a:r>
            <a:r>
              <a:rPr lang="en-GB" altLang="el-GR" sz="1800" dirty="0" err="1" smtClean="0">
                <a:cs typeface="Times New Roman" panose="02020603050405020304" pitchFamily="18" charset="0"/>
              </a:rPr>
              <a:t>Dinoflagellata</a:t>
            </a:r>
            <a:r>
              <a:rPr lang="en-GB" altLang="el-GR" sz="1800" dirty="0" smtClean="0">
                <a:cs typeface="Times New Roman" panose="02020603050405020304" pitchFamily="18" charset="0"/>
              </a:rPr>
              <a:t>)</a:t>
            </a:r>
          </a:p>
          <a:p>
            <a:pPr marL="182563" indent="0" eaLnBrk="1" hangingPunct="1">
              <a:lnSpc>
                <a:spcPct val="100000"/>
              </a:lnSpc>
              <a:buFont typeface="Arial" panose="020B0604020202020204" pitchFamily="34" charset="0"/>
              <a:buNone/>
            </a:pPr>
            <a:r>
              <a:rPr lang="en-US" altLang="el-GR" sz="2400" dirty="0" smtClean="0">
                <a:cs typeface="Times New Roman" panose="02020603050405020304" pitchFamily="18" charset="0"/>
              </a:rPr>
              <a:t>Ε</a:t>
            </a:r>
            <a:r>
              <a:rPr lang="el-GR" altLang="el-GR" sz="2400" dirty="0" err="1" smtClean="0">
                <a:cs typeface="Times New Roman" panose="02020603050405020304" pitchFamily="18" charset="0"/>
              </a:rPr>
              <a:t>νώ</a:t>
            </a:r>
            <a:r>
              <a:rPr lang="el-GR" altLang="el-GR" sz="2400" dirty="0" smtClean="0">
                <a:cs typeface="Times New Roman" panose="02020603050405020304" pitchFamily="18" charset="0"/>
              </a:rPr>
              <a:t> οι </a:t>
            </a:r>
            <a:r>
              <a:rPr lang="el-GR" altLang="el-GR" sz="2400" b="1" dirty="0" smtClean="0">
                <a:cs typeface="Times New Roman" panose="02020603050405020304" pitchFamily="18" charset="0"/>
              </a:rPr>
              <a:t>Αμοιβάδε</a:t>
            </a:r>
            <a:r>
              <a:rPr lang="el-GR" altLang="el-GR" sz="2400" dirty="0" smtClean="0">
                <a:cs typeface="Times New Roman" panose="02020603050405020304" pitchFamily="18" charset="0"/>
              </a:rPr>
              <a:t>ς δε συμπεριλαμβάνονται σε κανένα φύλο ή ομοταξία.</a:t>
            </a:r>
            <a:endParaRPr lang="en-GB" altLang="el-GR" sz="2400" dirty="0" smtClean="0">
              <a:cs typeface="Times New Roman" panose="02020603050405020304" pitchFamily="18" charset="0"/>
            </a:endParaRPr>
          </a:p>
          <a:p>
            <a:pPr marL="182563" indent="0" eaLnBrk="1" hangingPunct="1"/>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D6CBAF0B-2DAE-4E38-AD04-F41783A3B7D7}" type="slidenum">
              <a:rPr lang="en-US" altLang="el-GR"/>
              <a:pPr>
                <a:defRPr/>
              </a:pPr>
              <a:t>15</a:t>
            </a:fld>
            <a:endParaRPr lang="en-US" alt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6/15</a:t>
            </a:r>
          </a:p>
        </p:txBody>
      </p:sp>
      <p:sp>
        <p:nvSpPr>
          <p:cNvPr id="23555" name="Θέση κειμένου 7"/>
          <p:cNvSpPr>
            <a:spLocks noGrp="1"/>
          </p:cNvSpPr>
          <p:nvPr>
            <p:ph idx="1"/>
          </p:nvPr>
        </p:nvSpPr>
        <p:spPr>
          <a:xfrm>
            <a:off x="300038" y="1936750"/>
            <a:ext cx="8202612" cy="4194175"/>
          </a:xfrm>
        </p:spPr>
        <p:txBody>
          <a:bodyPr/>
          <a:lstStyle/>
          <a:p>
            <a:pPr marL="547688" indent="-457200" eaLnBrk="1" hangingPunct="1">
              <a:lnSpc>
                <a:spcPct val="100000"/>
              </a:lnSpc>
              <a:spcBef>
                <a:spcPct val="0"/>
              </a:spcBef>
            </a:pPr>
            <a:r>
              <a:rPr lang="el-GR" altLang="el-GR" sz="2400" dirty="0" smtClean="0">
                <a:cs typeface="Times New Roman" panose="02020603050405020304" pitchFamily="18" charset="0"/>
              </a:rPr>
              <a:t>Ο </a:t>
            </a:r>
            <a:r>
              <a:rPr lang="en-GB" altLang="el-GR" sz="2400" b="1" dirty="0" err="1" smtClean="0">
                <a:cs typeface="Times New Roman" panose="02020603050405020304" pitchFamily="18" charset="0"/>
              </a:rPr>
              <a:t>Pechenik</a:t>
            </a:r>
            <a:r>
              <a:rPr lang="en-GB" altLang="el-GR" sz="2400" b="1" dirty="0" smtClean="0">
                <a:cs typeface="Times New Roman" panose="02020603050405020304" pitchFamily="18" charset="0"/>
              </a:rPr>
              <a:t> J.A</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(20</a:t>
            </a:r>
            <a:r>
              <a:rPr lang="en-GB" altLang="el-GR" sz="2400" dirty="0" smtClean="0">
                <a:cs typeface="Times New Roman" panose="02020603050405020304" pitchFamily="18" charset="0"/>
              </a:rPr>
              <a:t>10</a:t>
            </a:r>
            <a:r>
              <a:rPr lang="el-GR" altLang="el-GR" sz="2400" dirty="0" smtClean="0">
                <a:cs typeface="Times New Roman" panose="02020603050405020304" pitchFamily="18" charset="0"/>
              </a:rPr>
              <a:t>)</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Biology of the Invertebrates 6</a:t>
            </a:r>
            <a:r>
              <a:rPr lang="en-GB" altLang="el-GR" sz="2400" b="1" baseline="30000" dirty="0" smtClean="0">
                <a:cs typeface="Times New Roman" panose="02020603050405020304" pitchFamily="18" charset="0"/>
              </a:rPr>
              <a:t>th</a:t>
            </a:r>
            <a:r>
              <a:rPr lang="en-GB" altLang="el-GR" sz="2400" b="1" dirty="0" smtClean="0">
                <a:cs typeface="Times New Roman" panose="02020603050405020304" pitchFamily="18" charset="0"/>
              </a:rPr>
              <a:t> Ed. </a:t>
            </a:r>
            <a:r>
              <a:rPr lang="el-GR" altLang="el-GR" sz="2400" dirty="0" smtClean="0">
                <a:cs typeface="Times New Roman" panose="02020603050405020304" pitchFamily="18" charset="0"/>
              </a:rPr>
              <a:t>δέχεται την ταξινόμηση που προτείνουν οι </a:t>
            </a:r>
            <a:r>
              <a:rPr lang="en-GB" altLang="el-GR" sz="2400" b="1" dirty="0" err="1" smtClean="0">
                <a:cs typeface="Times New Roman" panose="02020603050405020304" pitchFamily="18" charset="0"/>
              </a:rPr>
              <a:t>Adl</a:t>
            </a:r>
            <a:r>
              <a:rPr lang="en-GB" altLang="el-GR" sz="2400" b="1" dirty="0" smtClean="0">
                <a:cs typeface="Times New Roman" panose="02020603050405020304" pitchFamily="18" charset="0"/>
              </a:rPr>
              <a:t> S.M.  et al. 2005 J. </a:t>
            </a:r>
            <a:r>
              <a:rPr lang="en-GB" altLang="el-GR" sz="2400" b="1" dirty="0" err="1" smtClean="0">
                <a:cs typeface="Times New Roman" panose="02020603050405020304" pitchFamily="18" charset="0"/>
              </a:rPr>
              <a:t>Eukaryot</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Microbiol</a:t>
            </a:r>
            <a:r>
              <a:rPr lang="en-GB" altLang="el-GR" sz="2400" b="1" dirty="0" smtClean="0">
                <a:cs typeface="Times New Roman" panose="02020603050405020304" pitchFamily="18" charset="0"/>
              </a:rPr>
              <a:t>.  52: 399-451 </a:t>
            </a:r>
            <a:r>
              <a:rPr lang="el-GR" altLang="el-GR" sz="2400" dirty="0" smtClean="0">
                <a:cs typeface="Times New Roman" panose="02020603050405020304" pitchFamily="18" charset="0"/>
              </a:rPr>
              <a:t>και</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Keeling I. et al. 2005 Trends Ecol. </a:t>
            </a:r>
            <a:r>
              <a:rPr lang="en-GB" altLang="el-GR" sz="2400" b="1" dirty="0" err="1" smtClean="0">
                <a:cs typeface="Times New Roman" panose="02020603050405020304" pitchFamily="18" charset="0"/>
              </a:rPr>
              <a:t>Evol</a:t>
            </a:r>
            <a:r>
              <a:rPr lang="en-GB" altLang="el-GR" sz="2400" b="1" dirty="0" smtClean="0">
                <a:cs typeface="Times New Roman" panose="02020603050405020304" pitchFamily="18" charset="0"/>
              </a:rPr>
              <a:t>. 20: 670-676</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προτείνει  την τοποθέτηση των </a:t>
            </a:r>
            <a:r>
              <a:rPr lang="el-GR" altLang="el-GR" sz="2400" dirty="0" err="1" smtClean="0">
                <a:cs typeface="Times New Roman" panose="02020603050405020304" pitchFamily="18" charset="0"/>
              </a:rPr>
              <a:t>Πρωτοζώων</a:t>
            </a:r>
            <a:r>
              <a:rPr lang="el-GR" altLang="el-GR" sz="2400" dirty="0" smtClean="0">
                <a:cs typeface="Times New Roman" panose="02020603050405020304" pitchFamily="18" charset="0"/>
              </a:rPr>
              <a:t> ως Βασίλειο με διαφορετικές </a:t>
            </a:r>
            <a:r>
              <a:rPr lang="el-GR" altLang="el-GR" sz="2400" b="1" dirty="0" smtClean="0">
                <a:cs typeface="Times New Roman" panose="02020603050405020304" pitchFamily="18" charset="0"/>
              </a:rPr>
              <a:t>ομάδες</a:t>
            </a:r>
            <a:r>
              <a:rPr lang="el-GR" altLang="el-GR" sz="2400" dirty="0" smtClean="0">
                <a:cs typeface="Times New Roman" panose="02020603050405020304" pitchFamily="18" charset="0"/>
              </a:rPr>
              <a:t> που συμπεριλαμβάνουν διαφορετικά φύλα:</a:t>
            </a:r>
            <a:endParaRPr lang="en-GB" altLang="el-GR" sz="2400" dirty="0" smtClean="0">
              <a:cs typeface="Times New Roman" panose="02020603050405020304" pitchFamily="18" charset="0"/>
            </a:endParaRPr>
          </a:p>
          <a:p>
            <a:pPr marL="547688" indent="-457200" eaLnBrk="1" hangingPunct="1">
              <a:lnSpc>
                <a:spcPct val="100000"/>
              </a:lnSpc>
              <a:spcBef>
                <a:spcPts val="600"/>
              </a:spcBef>
              <a:buFont typeface="Arial" panose="020B0604020202020204" pitchFamily="34" charset="0"/>
              <a:buNone/>
            </a:pPr>
            <a:r>
              <a:rPr lang="el-GR" altLang="el-GR" sz="1800" b="1" dirty="0" smtClean="0">
                <a:cs typeface="Times New Roman" panose="02020603050405020304" pitchFamily="18" charset="0"/>
              </a:rPr>
              <a:t>             </a:t>
            </a:r>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E7F7FFD-17A9-4306-9186-326AF0789268}" type="slidenum">
              <a:rPr lang="en-US" altLang="el-GR"/>
              <a:pPr>
                <a:defRPr/>
              </a:pPr>
              <a:t>16</a:t>
            </a:fld>
            <a:endParaRPr lang="en-US" alt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7/15</a:t>
            </a:r>
          </a:p>
        </p:txBody>
      </p:sp>
      <p:sp>
        <p:nvSpPr>
          <p:cNvPr id="24579" name="Θέση κειμένου 7"/>
          <p:cNvSpPr>
            <a:spLocks noGrp="1"/>
          </p:cNvSpPr>
          <p:nvPr>
            <p:ph idx="1"/>
          </p:nvPr>
        </p:nvSpPr>
        <p:spPr>
          <a:xfrm>
            <a:off x="469900" y="1484313"/>
            <a:ext cx="8204200" cy="4194175"/>
          </a:xfrm>
        </p:spPr>
        <p:txBody>
          <a:bodyPr/>
          <a:lstStyle/>
          <a:p>
            <a:pPr algn="just" eaLnBrk="1" hangingPunct="1">
              <a:lnSpc>
                <a:spcPct val="100000"/>
              </a:lnSpc>
              <a:spcBef>
                <a:spcPct val="0"/>
              </a:spcBef>
              <a:buFont typeface="Arial" panose="020B0604020202020204" pitchFamily="34" charset="0"/>
              <a:buNone/>
            </a:pPr>
            <a:r>
              <a:rPr lang="en-US" altLang="el-GR" sz="1800" b="1" smtClean="0">
                <a:cs typeface="Times New Roman" panose="02020603050405020304" pitchFamily="18" charset="0"/>
              </a:rPr>
              <a:t>*</a:t>
            </a:r>
            <a:r>
              <a:rPr lang="el-GR" altLang="el-GR" sz="1800" b="1" smtClean="0">
                <a:cs typeface="Times New Roman" panose="02020603050405020304" pitchFamily="18" charset="0"/>
              </a:rPr>
              <a:t>Βασίλειο </a:t>
            </a:r>
            <a:r>
              <a:rPr lang="el-GR" altLang="el-GR" sz="1800" smtClean="0">
                <a:cs typeface="Times New Roman" panose="02020603050405020304" pitchFamily="18" charset="0"/>
              </a:rPr>
              <a:t>Πρωτόζωα</a:t>
            </a:r>
          </a:p>
          <a:p>
            <a:pPr algn="just" eaLnBrk="1" hangingPunct="1">
              <a:lnSpc>
                <a:spcPct val="100000"/>
              </a:lnSpc>
              <a:spcBef>
                <a:spcPct val="0"/>
              </a:spcBef>
              <a:buFont typeface="Arial" panose="020B0604020202020204" pitchFamily="34" charset="0"/>
              <a:buNone/>
            </a:pPr>
            <a:r>
              <a:rPr lang="en-GB" altLang="el-GR" sz="1800" smtClean="0">
                <a:cs typeface="Times New Roman" panose="02020603050405020304" pitchFamily="18" charset="0"/>
              </a:rPr>
              <a:t>	*</a:t>
            </a:r>
            <a:r>
              <a:rPr lang="el-GR" altLang="el-GR" sz="1800" b="1" smtClean="0">
                <a:cs typeface="Times New Roman" panose="02020603050405020304" pitchFamily="18" charset="0"/>
              </a:rPr>
              <a:t>Ομάδα </a:t>
            </a:r>
            <a:r>
              <a:rPr lang="el-GR" altLang="el-GR" sz="1800" smtClean="0">
                <a:cs typeface="Times New Roman" panose="02020603050405020304" pitchFamily="18" charset="0"/>
              </a:rPr>
              <a:t>Κυψελιδωτά</a:t>
            </a:r>
            <a:r>
              <a:rPr lang="en-GB" altLang="el-GR" sz="1800" smtClean="0">
                <a:cs typeface="Times New Roman" panose="02020603050405020304" pitchFamily="18" charset="0"/>
              </a:rPr>
              <a:t> (Alveolata)</a:t>
            </a:r>
            <a:endParaRPr lang="el-GR" altLang="el-GR" sz="1800" smtClean="0">
              <a:cs typeface="Times New Roman" panose="02020603050405020304" pitchFamily="18" charset="0"/>
            </a:endParaRPr>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Φύλο </a:t>
            </a:r>
            <a:r>
              <a:rPr lang="en-GB" altLang="el-GR" sz="1800" b="1" smtClean="0"/>
              <a:t> </a:t>
            </a:r>
            <a:r>
              <a:rPr lang="el-GR" altLang="el-GR" sz="1800" smtClean="0"/>
              <a:t>Δινομαστιγωτά</a:t>
            </a:r>
            <a:r>
              <a:rPr lang="en-GB" altLang="el-GR" sz="1800" smtClean="0"/>
              <a:t> (Dinoflagellata), </a:t>
            </a:r>
            <a:r>
              <a:rPr lang="el-GR" altLang="el-GR" sz="1800" smtClean="0"/>
              <a:t>Ακροσυμπλεγματικά</a:t>
            </a:r>
            <a:r>
              <a:rPr lang="en-GB" altLang="el-GR" sz="1800" smtClean="0"/>
              <a:t> (Apicomplexa), </a:t>
            </a:r>
            <a:r>
              <a:rPr lang="el-GR" altLang="el-GR" sz="1800" smtClean="0"/>
              <a:t>Βλεφαριδοφόρα</a:t>
            </a:r>
            <a:r>
              <a:rPr lang="en-GB" altLang="el-GR" sz="1800" smtClean="0"/>
              <a:t> (Ciliophora)</a:t>
            </a:r>
            <a:r>
              <a:rPr lang="el-GR" altLang="el-GR" sz="1800" smtClean="0"/>
              <a:t> </a:t>
            </a:r>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Ομάδα </a:t>
            </a:r>
            <a:r>
              <a:rPr lang="el-GR" altLang="el-GR" sz="1800" smtClean="0"/>
              <a:t>Αυλακωτά (</a:t>
            </a:r>
            <a:r>
              <a:rPr lang="en-GB" altLang="el-GR" sz="1800" smtClean="0"/>
              <a:t>Excavata</a:t>
            </a:r>
            <a:r>
              <a:rPr lang="el-GR" altLang="el-GR" sz="1800" smtClean="0"/>
              <a:t>)</a:t>
            </a:r>
            <a:r>
              <a:rPr lang="en-GB" altLang="el-GR" sz="1800" smtClean="0"/>
              <a:t> </a:t>
            </a:r>
            <a:endParaRPr lang="el-GR" altLang="el-GR" sz="1800" smtClean="0"/>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Φύλο</a:t>
            </a:r>
            <a:r>
              <a:rPr lang="en-GB" altLang="el-GR" sz="1800" b="1" smtClean="0"/>
              <a:t> </a:t>
            </a:r>
            <a:r>
              <a:rPr lang="el-GR" altLang="el-GR" sz="1800" smtClean="0"/>
              <a:t>Παραβασικά</a:t>
            </a:r>
            <a:r>
              <a:rPr lang="en-GB" altLang="el-GR" sz="1800" smtClean="0"/>
              <a:t> </a:t>
            </a:r>
            <a:r>
              <a:rPr lang="en-GB" altLang="el-GR" sz="1800" b="1" u="sng" smtClean="0"/>
              <a:t>(</a:t>
            </a:r>
            <a:r>
              <a:rPr lang="el-GR" altLang="el-GR" sz="1800" b="1" u="sng" smtClean="0"/>
              <a:t>δηλ. Αξονοστυλωτά)</a:t>
            </a:r>
            <a:r>
              <a:rPr lang="el-GR" altLang="el-GR" sz="1800" b="1" smtClean="0"/>
              <a:t> </a:t>
            </a:r>
            <a:r>
              <a:rPr lang="el-GR" altLang="el-GR" sz="1800" smtClean="0"/>
              <a:t>(</a:t>
            </a:r>
            <a:r>
              <a:rPr lang="en-GB" altLang="el-GR" sz="1800" smtClean="0"/>
              <a:t>Parabasalia), </a:t>
            </a:r>
            <a:r>
              <a:rPr lang="el-GR" altLang="el-GR" sz="1800" smtClean="0"/>
              <a:t>Ευγληνόζωα</a:t>
            </a:r>
            <a:r>
              <a:rPr lang="en-GB" altLang="el-GR" sz="1800" smtClean="0"/>
              <a:t> (Euglenozoa), </a:t>
            </a:r>
            <a:r>
              <a:rPr lang="el-GR" altLang="el-GR" sz="1800" smtClean="0"/>
              <a:t>Ετερολοβωτά (</a:t>
            </a:r>
            <a:r>
              <a:rPr lang="en-GB" altLang="el-GR" sz="1800" smtClean="0"/>
              <a:t>Heterolobosea)</a:t>
            </a:r>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Ομάδα </a:t>
            </a:r>
            <a:r>
              <a:rPr lang="el-GR" altLang="el-GR" sz="1800" smtClean="0"/>
              <a:t>Ριζωτά (</a:t>
            </a:r>
            <a:r>
              <a:rPr lang="en-GB" altLang="el-GR" sz="1800" smtClean="0"/>
              <a:t>Rhizaria</a:t>
            </a:r>
            <a:r>
              <a:rPr lang="el-GR" altLang="el-GR" sz="1800" smtClean="0"/>
              <a:t>)</a:t>
            </a:r>
            <a:r>
              <a:rPr lang="en-GB" altLang="el-GR" sz="1800" smtClean="0"/>
              <a:t> </a:t>
            </a:r>
            <a:endParaRPr lang="el-GR" altLang="el-GR" sz="1800" smtClean="0"/>
          </a:p>
          <a:p>
            <a:pPr eaLnBrk="1" hangingPunct="1">
              <a:lnSpc>
                <a:spcPct val="100000"/>
              </a:lnSpc>
              <a:spcBef>
                <a:spcPct val="0"/>
              </a:spcBef>
              <a:buFont typeface="Arial" panose="020B0604020202020204" pitchFamily="34" charset="0"/>
              <a:buNone/>
            </a:pPr>
            <a:r>
              <a:rPr lang="el-GR" altLang="el-GR" sz="1800" smtClean="0"/>
              <a:t>		</a:t>
            </a:r>
            <a:r>
              <a:rPr lang="en-US" altLang="el-GR" sz="1800" smtClean="0"/>
              <a:t>*</a:t>
            </a:r>
            <a:r>
              <a:rPr lang="el-GR" altLang="el-GR" sz="1800" b="1" smtClean="0"/>
              <a:t>Φύλο</a:t>
            </a:r>
            <a:r>
              <a:rPr lang="en-GB" altLang="el-GR" sz="1800" b="1" smtClean="0"/>
              <a:t> </a:t>
            </a:r>
            <a:r>
              <a:rPr lang="el-GR" altLang="el-GR" sz="1800" smtClean="0"/>
              <a:t>Τρηματοφόρα (</a:t>
            </a:r>
            <a:r>
              <a:rPr lang="en-GB" altLang="el-GR" sz="1800" smtClean="0"/>
              <a:t>Foraminifera), </a:t>
            </a:r>
            <a:r>
              <a:rPr lang="el-GR" altLang="el-GR" sz="1800" smtClean="0"/>
              <a:t>Κερκόζωα (</a:t>
            </a:r>
            <a:r>
              <a:rPr lang="en-GB" altLang="el-GR" sz="1800" smtClean="0"/>
              <a:t>Cercozoa)</a:t>
            </a:r>
            <a:r>
              <a:rPr lang="el-GR" altLang="el-GR" sz="1800" smtClean="0"/>
              <a:t>, Ακτινόζωα</a:t>
            </a:r>
            <a:r>
              <a:rPr lang="en-GB" altLang="el-GR" sz="1800" smtClean="0"/>
              <a:t> (Radiolaria)</a:t>
            </a:r>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Ομάδα </a:t>
            </a:r>
            <a:r>
              <a:rPr lang="el-GR" altLang="el-GR" sz="1800" smtClean="0"/>
              <a:t>Χρώμιστα (</a:t>
            </a:r>
            <a:r>
              <a:rPr lang="en-GB" altLang="el-GR" sz="1800" smtClean="0"/>
              <a:t>Chromista</a:t>
            </a:r>
            <a:r>
              <a:rPr lang="el-GR" altLang="el-GR" sz="1800" smtClean="0"/>
              <a:t>)</a:t>
            </a:r>
            <a:r>
              <a:rPr lang="en-GB" altLang="el-GR" sz="1800" smtClean="0"/>
              <a:t> </a:t>
            </a:r>
            <a:endParaRPr lang="el-GR" altLang="el-GR" sz="1800" smtClean="0"/>
          </a:p>
          <a:p>
            <a:pPr eaLnBrk="1" hangingPunct="1">
              <a:lnSpc>
                <a:spcPct val="100000"/>
              </a:lnSpc>
              <a:spcBef>
                <a:spcPct val="0"/>
              </a:spcBef>
              <a:buFont typeface="Arial" panose="020B0604020202020204" pitchFamily="34" charset="0"/>
              <a:buNone/>
            </a:pPr>
            <a:r>
              <a:rPr lang="el-GR" altLang="el-GR" sz="1800" smtClean="0"/>
              <a:t>		</a:t>
            </a:r>
            <a:r>
              <a:rPr lang="en-US" altLang="el-GR" sz="1800" smtClean="0"/>
              <a:t>*</a:t>
            </a:r>
            <a:r>
              <a:rPr lang="el-GR" altLang="el-GR" sz="1800" b="1" smtClean="0"/>
              <a:t>Φύλο</a:t>
            </a:r>
            <a:r>
              <a:rPr lang="en-GB" altLang="el-GR" sz="1800" b="1" smtClean="0"/>
              <a:t> </a:t>
            </a:r>
            <a:r>
              <a:rPr lang="el-GR" altLang="el-GR" sz="1800" smtClean="0"/>
              <a:t>Αχυρότριχα (</a:t>
            </a:r>
            <a:r>
              <a:rPr lang="en-GB" altLang="el-GR" sz="1800" smtClean="0"/>
              <a:t>Stramenopiles) </a:t>
            </a:r>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Ομάδα </a:t>
            </a:r>
            <a:r>
              <a:rPr lang="el-GR" altLang="el-GR" sz="1800" smtClean="0"/>
              <a:t>Αμοιβαδόζωα (</a:t>
            </a:r>
            <a:r>
              <a:rPr lang="en-GB" altLang="el-GR" sz="1800" smtClean="0"/>
              <a:t>Amoebozoa</a:t>
            </a:r>
            <a:r>
              <a:rPr lang="el-GR" altLang="el-GR" sz="1800" smtClean="0"/>
              <a:t>)</a:t>
            </a:r>
            <a:r>
              <a:rPr lang="en-GB" altLang="el-GR" sz="1800" smtClean="0"/>
              <a:t> </a:t>
            </a:r>
            <a:endParaRPr lang="el-GR" altLang="el-GR" sz="1800" smtClean="0"/>
          </a:p>
          <a:p>
            <a:pPr eaLnBrk="1" hangingPunct="1">
              <a:lnSpc>
                <a:spcPct val="100000"/>
              </a:lnSpc>
              <a:spcBef>
                <a:spcPct val="0"/>
              </a:spcBef>
              <a:buFont typeface="Arial" panose="020B0604020202020204" pitchFamily="34" charset="0"/>
              <a:buNone/>
            </a:pPr>
            <a:r>
              <a:rPr lang="el-GR" altLang="el-GR" sz="1800" smtClean="0"/>
              <a:t>		</a:t>
            </a:r>
            <a:r>
              <a:rPr lang="en-US" altLang="el-GR" sz="1800" smtClean="0"/>
              <a:t>*</a:t>
            </a:r>
            <a:r>
              <a:rPr lang="el-GR" altLang="el-GR" sz="1800" b="1" smtClean="0"/>
              <a:t>Φύλο</a:t>
            </a:r>
            <a:r>
              <a:rPr lang="en-GB" altLang="el-GR" sz="1800" b="1" smtClean="0"/>
              <a:t> </a:t>
            </a:r>
            <a:r>
              <a:rPr lang="el-GR" altLang="el-GR" sz="1800" smtClean="0"/>
              <a:t>Μαστιγαμοιβάδες (</a:t>
            </a:r>
            <a:r>
              <a:rPr lang="en-GB" altLang="el-GR" sz="1800" smtClean="0"/>
              <a:t>Mastigamoebidae), </a:t>
            </a:r>
            <a:r>
              <a:rPr lang="el-GR" altLang="el-GR" sz="1800" smtClean="0"/>
              <a:t>Ευμηκυτόζωα (</a:t>
            </a:r>
            <a:r>
              <a:rPr lang="en-GB" altLang="el-GR" sz="1800" smtClean="0"/>
              <a:t>Eumycetozoa)</a:t>
            </a:r>
            <a:r>
              <a:rPr lang="el-GR" altLang="el-GR" sz="1800" smtClean="0"/>
              <a:t> </a:t>
            </a:r>
          </a:p>
          <a:p>
            <a:pPr eaLnBrk="1" hangingPunct="1">
              <a:lnSpc>
                <a:spcPct val="100000"/>
              </a:lnSpc>
              <a:spcBef>
                <a:spcPct val="0"/>
              </a:spcBef>
              <a:buFont typeface="Arial" panose="020B0604020202020204" pitchFamily="34" charset="0"/>
              <a:buNone/>
            </a:pPr>
            <a:r>
              <a:rPr lang="en-GB" altLang="el-GR" sz="1800" smtClean="0"/>
              <a:t>	*</a:t>
            </a:r>
            <a:r>
              <a:rPr lang="el-GR" altLang="el-GR" sz="1800" b="1" smtClean="0"/>
              <a:t>Ομάδα </a:t>
            </a:r>
            <a:r>
              <a:rPr lang="el-GR" altLang="el-GR" sz="1800" smtClean="0"/>
              <a:t>Οπισθόκοντα </a:t>
            </a:r>
            <a:r>
              <a:rPr lang="en-GB" altLang="el-GR" sz="1800" smtClean="0"/>
              <a:t>(Opisthokonta</a:t>
            </a:r>
            <a:r>
              <a:rPr lang="el-GR" altLang="el-GR" sz="1800" smtClean="0"/>
              <a:t>)</a:t>
            </a:r>
            <a:r>
              <a:rPr lang="en-GB" altLang="el-GR" sz="1800" smtClean="0"/>
              <a:t> </a:t>
            </a:r>
            <a:endParaRPr lang="el-GR" altLang="el-GR" sz="1800" smtClean="0"/>
          </a:p>
          <a:p>
            <a:pPr eaLnBrk="1" hangingPunct="1">
              <a:lnSpc>
                <a:spcPct val="100000"/>
              </a:lnSpc>
              <a:spcBef>
                <a:spcPct val="0"/>
              </a:spcBef>
              <a:buFont typeface="Arial" panose="020B0604020202020204" pitchFamily="34" charset="0"/>
              <a:buNone/>
            </a:pPr>
            <a:r>
              <a:rPr lang="el-GR" altLang="el-GR" sz="1800" smtClean="0"/>
              <a:t>		</a:t>
            </a:r>
            <a:r>
              <a:rPr lang="en-US" altLang="el-GR" sz="1800" smtClean="0"/>
              <a:t>*</a:t>
            </a:r>
            <a:r>
              <a:rPr lang="el-GR" altLang="el-GR" sz="1800" b="1" smtClean="0"/>
              <a:t>Φύλο</a:t>
            </a:r>
            <a:r>
              <a:rPr lang="en-GB" altLang="el-GR" sz="1800" b="1" smtClean="0"/>
              <a:t> </a:t>
            </a:r>
            <a:r>
              <a:rPr lang="el-GR" altLang="el-GR" sz="1800" smtClean="0"/>
              <a:t>Χοανομαστιγωτά</a:t>
            </a:r>
            <a:r>
              <a:rPr lang="en-GB" altLang="el-GR" sz="1800" smtClean="0"/>
              <a:t> (Choanoflagellates), </a:t>
            </a:r>
            <a:r>
              <a:rPr lang="el-GR" altLang="el-GR" sz="1800" smtClean="0"/>
              <a:t>Μικροσπορίδια (</a:t>
            </a:r>
            <a:r>
              <a:rPr lang="en-GB" altLang="el-GR" sz="1800" smtClean="0"/>
              <a:t>Microsporidia), </a:t>
            </a:r>
            <a:r>
              <a:rPr lang="el-GR" altLang="el-GR" sz="1800" smtClean="0"/>
              <a:t>Μύκητες </a:t>
            </a:r>
            <a:r>
              <a:rPr lang="en-GB" altLang="el-GR" sz="1800" smtClean="0"/>
              <a:t>(Fungi).</a:t>
            </a:r>
            <a:endParaRPr lang="el-GR" altLang="el-GR" sz="1800" smtClean="0"/>
          </a:p>
          <a:p>
            <a:pPr algn="just" eaLnBrk="1" hangingPunct="1">
              <a:lnSpc>
                <a:spcPct val="100000"/>
              </a:lnSpc>
              <a:spcBef>
                <a:spcPct val="0"/>
              </a:spcBef>
            </a:pPr>
            <a:endParaRPr lang="en-US" altLang="en-US" sz="260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B43F0918-2FF9-4A7F-9733-B3EDBA3DE56F}" type="slidenum">
              <a:rPr lang="en-US" altLang="el-GR"/>
              <a:pPr>
                <a:defRPr/>
              </a:pPr>
              <a:t>17</a:t>
            </a:fld>
            <a:endParaRPr lang="en-US" alt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8/15</a:t>
            </a:r>
          </a:p>
        </p:txBody>
      </p:sp>
      <p:sp>
        <p:nvSpPr>
          <p:cNvPr id="25603" name="Θέση κειμένου 7"/>
          <p:cNvSpPr>
            <a:spLocks noGrp="1"/>
          </p:cNvSpPr>
          <p:nvPr>
            <p:ph idx="1"/>
          </p:nvPr>
        </p:nvSpPr>
        <p:spPr>
          <a:xfrm>
            <a:off x="469900" y="1484313"/>
            <a:ext cx="8204200" cy="4608512"/>
          </a:xfrm>
        </p:spPr>
        <p:txBody>
          <a:bodyPr/>
          <a:lstStyle/>
          <a:p>
            <a:pPr marL="182563" indent="0" algn="just" eaLnBrk="1" hangingPunct="1">
              <a:lnSpc>
                <a:spcPct val="100000"/>
              </a:lnSpc>
              <a:spcBef>
                <a:spcPct val="0"/>
              </a:spcBef>
              <a:buFont typeface="Arial" panose="020B0604020202020204" pitchFamily="34" charset="0"/>
              <a:buNone/>
            </a:pPr>
            <a:r>
              <a:rPr lang="el-GR" altLang="el-GR" sz="2400" dirty="0" smtClean="0">
                <a:cs typeface="Times New Roman" panose="02020603050405020304" pitchFamily="18" charset="0"/>
              </a:rPr>
              <a:t>Ωστόσο</a:t>
            </a:r>
            <a:r>
              <a:rPr lang="en-US" altLang="el-GR" sz="2400" dirty="0" smtClean="0">
                <a:cs typeface="Times New Roman" panose="02020603050405020304" pitchFamily="18" charset="0"/>
              </a:rPr>
              <a:t>,</a:t>
            </a:r>
            <a:endParaRPr lang="en-US" altLang="el-GR" sz="2400" dirty="0" smtClean="0">
              <a:cs typeface="Times New Roman" panose="02020603050405020304" pitchFamily="18" charset="0"/>
            </a:endParaRPr>
          </a:p>
          <a:p>
            <a:pPr marL="182563" indent="0" algn="just" eaLnBrk="1" hangingPunct="1">
              <a:lnSpc>
                <a:spcPct val="100000"/>
              </a:lnSpc>
              <a:spcBef>
                <a:spcPct val="0"/>
              </a:spcBef>
              <a:buFont typeface="Arial" panose="020B0604020202020204" pitchFamily="34" charset="0"/>
              <a:buNone/>
            </a:pPr>
            <a:endParaRPr lang="el-GR" altLang="el-GR" sz="2400" dirty="0" smtClean="0">
              <a:cs typeface="Times New Roman" panose="02020603050405020304" pitchFamily="18" charset="0"/>
            </a:endParaRPr>
          </a:p>
          <a:p>
            <a:pPr marL="182563" indent="0" eaLnBrk="1" hangingPunct="1">
              <a:lnSpc>
                <a:spcPct val="100000"/>
              </a:lnSpc>
              <a:spcBef>
                <a:spcPct val="0"/>
              </a:spcBef>
              <a:buFont typeface="Arial" panose="020B0604020202020204" pitchFamily="34" charset="0"/>
              <a:buNone/>
            </a:pPr>
            <a:r>
              <a:rPr lang="en-US" altLang="el-GR" sz="2400" dirty="0" smtClean="0">
                <a:cs typeface="Times New Roman" panose="02020603050405020304" pitchFamily="18" charset="0"/>
              </a:rPr>
              <a:t>o</a:t>
            </a:r>
            <a:r>
              <a:rPr lang="el-GR" altLang="el-GR" sz="2400" dirty="0" smtClean="0">
                <a:cs typeface="Times New Roman" panose="02020603050405020304" pitchFamily="18" charset="0"/>
              </a:rPr>
              <a:t>ι </a:t>
            </a:r>
            <a:r>
              <a:rPr lang="en-GB" altLang="el-GR" sz="2400" b="1" dirty="0" err="1" smtClean="0">
                <a:cs typeface="Times New Roman" panose="02020603050405020304" pitchFamily="18" charset="0"/>
              </a:rPr>
              <a:t>Adl</a:t>
            </a:r>
            <a:r>
              <a:rPr lang="en-GB" altLang="el-GR" sz="2400" b="1" dirty="0" smtClean="0">
                <a:cs typeface="Times New Roman" panose="02020603050405020304" pitchFamily="18" charset="0"/>
              </a:rPr>
              <a:t> S.M.  et al. 20</a:t>
            </a:r>
            <a:r>
              <a:rPr lang="el-GR" altLang="el-GR" sz="2400" b="1" dirty="0" smtClean="0">
                <a:cs typeface="Times New Roman" panose="02020603050405020304" pitchFamily="18" charset="0"/>
              </a:rPr>
              <a:t>12</a:t>
            </a:r>
            <a:r>
              <a:rPr lang="en-GB" altLang="el-GR" sz="2400" b="1" dirty="0" smtClean="0">
                <a:cs typeface="Times New Roman" panose="02020603050405020304" pitchFamily="18" charset="0"/>
              </a:rPr>
              <a:t> J. </a:t>
            </a:r>
            <a:r>
              <a:rPr lang="en-GB" altLang="el-GR" sz="2400" b="1" dirty="0" err="1" smtClean="0">
                <a:cs typeface="Times New Roman" panose="02020603050405020304" pitchFamily="18" charset="0"/>
              </a:rPr>
              <a:t>Eukaryot</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Microbiol</a:t>
            </a:r>
            <a:r>
              <a:rPr lang="en-GB" altLang="el-GR" sz="2400" b="1" dirty="0" smtClean="0">
                <a:cs typeface="Times New Roman" panose="02020603050405020304" pitchFamily="18" charset="0"/>
              </a:rPr>
              <a:t>. 5</a:t>
            </a:r>
            <a:r>
              <a:rPr lang="el-GR" altLang="el-GR" sz="2400" b="1" dirty="0" smtClean="0">
                <a:cs typeface="Times New Roman" panose="02020603050405020304" pitchFamily="18" charset="0"/>
              </a:rPr>
              <a:t>9</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429-493</a:t>
            </a:r>
            <a:r>
              <a:rPr lang="el-GR" altLang="el-GR" sz="2400" dirty="0" smtClean="0">
                <a:cs typeface="Times New Roman" panose="02020603050405020304" pitchFamily="18" charset="0"/>
              </a:rPr>
              <a:t>, στο πολύ σημαντικό άρθρο τους δεν υιοθετούν το διαχωρισμό του </a:t>
            </a:r>
            <a:r>
              <a:rPr lang="el-GR" altLang="el-GR" sz="2400" dirty="0" err="1" smtClean="0">
                <a:cs typeface="Times New Roman" panose="02020603050405020304" pitchFamily="18" charset="0"/>
              </a:rPr>
              <a:t>Λινναίου</a:t>
            </a:r>
            <a:r>
              <a:rPr lang="el-GR" altLang="el-GR" sz="2400" dirty="0" smtClean="0">
                <a:cs typeface="Times New Roman" panose="02020603050405020304" pitchFamily="18" charset="0"/>
              </a:rPr>
              <a:t> αλλά χρησιμοποιούν τους όρους </a:t>
            </a:r>
            <a:r>
              <a:rPr lang="el-GR" altLang="el-GR" sz="2400" b="1" dirty="0" smtClean="0">
                <a:cs typeface="Times New Roman" panose="02020603050405020304" pitchFamily="18" charset="0"/>
              </a:rPr>
              <a:t>Ομάδα</a:t>
            </a:r>
            <a:r>
              <a:rPr lang="en-GB" altLang="el-GR" sz="2400" b="1" dirty="0" smtClean="0">
                <a:cs typeface="Times New Roman" panose="02020603050405020304" pitchFamily="18" charset="0"/>
              </a:rPr>
              <a:t> (group)</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a:t>
            </a:r>
            <a:r>
              <a:rPr lang="el-GR" altLang="el-GR" sz="2400" b="1" dirty="0" smtClean="0">
                <a:cs typeface="Times New Roman" panose="02020603050405020304" pitchFamily="18" charset="0"/>
              </a:rPr>
              <a:t>Σειρά (</a:t>
            </a:r>
            <a:r>
              <a:rPr lang="en-GB" altLang="el-GR" sz="2400" b="1" dirty="0" smtClean="0">
                <a:cs typeface="Times New Roman" panose="02020603050405020304" pitchFamily="18" charset="0"/>
              </a:rPr>
              <a:t>rank).</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Στις ομάδες </a:t>
            </a:r>
            <a:r>
              <a:rPr lang="en-GB" altLang="el-GR" sz="2400" b="1" dirty="0" smtClean="0">
                <a:cs typeface="Times New Roman" panose="02020603050405020304" pitchFamily="18" charset="0"/>
              </a:rPr>
              <a:t>SAR (</a:t>
            </a:r>
            <a:r>
              <a:rPr lang="en-GB" altLang="el-GR" sz="2400" b="1" dirty="0" err="1" smtClean="0">
                <a:cs typeface="Times New Roman" panose="02020603050405020304" pitchFamily="18" charset="0"/>
              </a:rPr>
              <a:t>Stramenopiles-Alveolata-Rhizaria</a:t>
            </a:r>
            <a:r>
              <a:rPr lang="el-GR" altLang="el-GR" sz="2400" dirty="0" smtClean="0">
                <a:cs typeface="Times New Roman" panose="02020603050405020304" pitchFamily="18" charset="0"/>
              </a:rPr>
              <a:t>) και</a:t>
            </a:r>
            <a:r>
              <a:rPr lang="en-GB" altLang="el-GR" sz="2400" dirty="0" smtClean="0">
                <a:cs typeface="Times New Roman" panose="02020603050405020304" pitchFamily="18" charset="0"/>
              </a:rPr>
              <a:t> </a:t>
            </a:r>
            <a:r>
              <a:rPr lang="en-GB" altLang="el-GR" sz="2400" b="1" dirty="0" err="1" smtClean="0">
                <a:cs typeface="Times New Roman" panose="02020603050405020304" pitchFamily="18" charset="0"/>
              </a:rPr>
              <a:t>Excavata</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ανήκουν τα φύλα στα οποία αναφέρονται οι </a:t>
            </a:r>
            <a:r>
              <a:rPr lang="en-GB" altLang="el-GR" sz="2400" b="1" dirty="0" smtClean="0">
                <a:cs typeface="Times New Roman" panose="02020603050405020304" pitchFamily="18" charset="0"/>
              </a:rPr>
              <a:t>Hickman </a:t>
            </a:r>
            <a:r>
              <a:rPr lang="en-GB" altLang="el-GR" sz="2400" b="1" i="1" dirty="0" smtClean="0">
                <a:cs typeface="Times New Roman" panose="02020603050405020304" pitchFamily="18" charset="0"/>
              </a:rPr>
              <a:t>et al</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(2008)</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Integrated Principles of Zoology </a:t>
            </a:r>
            <a:r>
              <a:rPr lang="el-GR" altLang="el-GR" sz="2400" b="1" dirty="0" smtClean="0">
                <a:cs typeface="Times New Roman" panose="02020603050405020304" pitchFamily="18" charset="0"/>
              </a:rPr>
              <a:t>(</a:t>
            </a:r>
            <a:r>
              <a:rPr lang="en-GB" altLang="el-GR" sz="2400" b="1" dirty="0" smtClean="0">
                <a:cs typeface="Times New Roman" panose="02020603050405020304" pitchFamily="18" charset="0"/>
              </a:rPr>
              <a:t>14</a:t>
            </a:r>
            <a:r>
              <a:rPr lang="en-GB" altLang="el-GR" sz="2400" b="1" baseline="30000" dirty="0" smtClean="0">
                <a:cs typeface="Times New Roman" panose="02020603050405020304" pitchFamily="18" charset="0"/>
              </a:rPr>
              <a:t>th</a:t>
            </a:r>
            <a:r>
              <a:rPr lang="en-GB" altLang="el-GR" sz="2400" b="1" dirty="0" smtClean="0">
                <a:cs typeface="Times New Roman" panose="02020603050405020304" pitchFamily="18" charset="0"/>
              </a:rPr>
              <a:t> ed.</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με τα οποία θα ασχοληθούμε πιο αναλυτικά. Στα </a:t>
            </a:r>
            <a:r>
              <a:rPr lang="en-GB" altLang="el-GR" sz="2400" b="1" dirty="0" smtClean="0">
                <a:cs typeface="Times New Roman" panose="02020603050405020304" pitchFamily="18" charset="0"/>
              </a:rPr>
              <a:t>Foraminifera</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και </a:t>
            </a:r>
            <a:r>
              <a:rPr lang="en-GB" altLang="el-GR" sz="2400" b="1" dirty="0" err="1" smtClean="0">
                <a:cs typeface="Times New Roman" panose="02020603050405020304" pitchFamily="18" charset="0"/>
              </a:rPr>
              <a:t>Cercozoa</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κατατάσσονται μερικές από τις </a:t>
            </a:r>
            <a:r>
              <a:rPr lang="el-GR" altLang="el-GR" sz="2400" b="1" dirty="0" smtClean="0">
                <a:cs typeface="Times New Roman" panose="02020603050405020304" pitchFamily="18" charset="0"/>
              </a:rPr>
              <a:t>Αμοιβάδες</a:t>
            </a:r>
            <a:r>
              <a:rPr lang="el-GR" altLang="el-GR" sz="2400" dirty="0" smtClean="0">
                <a:cs typeface="Times New Roman" panose="02020603050405020304" pitchFamily="18" charset="0"/>
              </a:rPr>
              <a:t>.  </a:t>
            </a:r>
            <a:endParaRPr lang="en-US" altLang="el-GR" sz="2400" dirty="0" smtClean="0">
              <a:cs typeface="Times New Roman" panose="02020603050405020304" pitchFamily="18" charset="0"/>
            </a:endParaRPr>
          </a:p>
          <a:p>
            <a:pPr marL="182563" indent="0" algn="just" eaLnBrk="1" hangingPunct="1">
              <a:lnSpc>
                <a:spcPct val="100000"/>
              </a:lnSpc>
              <a:spcBef>
                <a:spcPct val="0"/>
              </a:spcBef>
            </a:pPr>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D7784B4F-B4AB-4CC4-B70F-C6C200610336}" type="slidenum">
              <a:rPr lang="en-US" altLang="el-GR"/>
              <a:pPr>
                <a:defRPr/>
              </a:pPr>
              <a:t>18</a:t>
            </a:fld>
            <a:endParaRPr lang="en-US" alt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9/15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46F71A7-C89D-4DC6-B6B4-4CF6D0AE8DAD}" type="slidenum">
              <a:rPr lang="en-US" altLang="el-GR"/>
              <a:pPr>
                <a:defRPr/>
              </a:pPr>
              <a:t>19</a:t>
            </a:fld>
            <a:endParaRPr lang="en-US" altLang="el-GR" dirty="0"/>
          </a:p>
        </p:txBody>
      </p:sp>
      <p:pic>
        <p:nvPicPr>
          <p:cNvPr id="26629"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362075"/>
            <a:ext cx="5956300" cy="4883150"/>
          </a:xfrm>
        </p:spPr>
      </p:pic>
      <p:sp>
        <p:nvSpPr>
          <p:cNvPr id="9" name="TextBox 8"/>
          <p:cNvSpPr txBox="1"/>
          <p:nvPr/>
        </p:nvSpPr>
        <p:spPr>
          <a:xfrm>
            <a:off x="7073900" y="5880100"/>
            <a:ext cx="263214" cy="276999"/>
          </a:xfrm>
          <a:prstGeom prst="rect">
            <a:avLst/>
          </a:prstGeom>
          <a:noFill/>
        </p:spPr>
        <p:txBody>
          <a:bodyPr wrap="none">
            <a:spAutoFit/>
          </a:bodyPr>
          <a:lstStyle/>
          <a:p>
            <a:pPr>
              <a:defRPr/>
            </a:pPr>
            <a:r>
              <a:rPr lang="el-GR" sz="1200" b="1" dirty="0" smtClean="0">
                <a:latin typeface="+mj-lt"/>
              </a:rPr>
              <a:t>2</a:t>
            </a:r>
            <a:endParaRPr lang="en-US" sz="1200" b="1" dirty="0">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n-US" smtClean="0">
                <a:solidFill>
                  <a:srgbClr val="0070C0"/>
                </a:solidFill>
              </a:rPr>
              <a:t>Περιεχόμενα ενότητας</a:t>
            </a:r>
          </a:p>
        </p:txBody>
      </p:sp>
      <p:sp>
        <p:nvSpPr>
          <p:cNvPr id="6147"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z="2600" smtClean="0">
                <a:cs typeface="Times New Roman" panose="02020603050405020304" pitchFamily="18" charset="0"/>
              </a:rPr>
              <a:t>Θα αναπτυχθούν τα εξής θέματα:</a:t>
            </a:r>
            <a:endParaRPr lang="en-GB" altLang="en-US" sz="2600" smtClean="0">
              <a:cs typeface="Times New Roman" panose="02020603050405020304" pitchFamily="18" charset="0"/>
            </a:endParaRPr>
          </a:p>
          <a:p>
            <a:pPr marL="0" indent="0" algn="ctr" eaLnBrk="1" hangingPunct="1">
              <a:lnSpc>
                <a:spcPct val="70000"/>
              </a:lnSpc>
            </a:pPr>
            <a:endParaRPr lang="el-GR" altLang="en-US" sz="2600" smtClean="0">
              <a:cs typeface="Times New Roman" panose="02020603050405020304" pitchFamily="18" charset="0"/>
            </a:endParaRPr>
          </a:p>
          <a:p>
            <a:pPr marL="0" indent="0" eaLnBrk="1" hangingPunct="1">
              <a:lnSpc>
                <a:spcPct val="100000"/>
              </a:lnSpc>
            </a:pPr>
            <a:r>
              <a:rPr lang="el-GR" altLang="en-US" sz="2600" smtClean="0">
                <a:cs typeface="Times New Roman" panose="02020603050405020304" pitchFamily="18" charset="0"/>
              </a:rPr>
              <a:t>Οριοθέτηση μορφολογικών χαρακτηριστικών.</a:t>
            </a:r>
            <a:endParaRPr lang="en-GB" altLang="en-US" sz="2600" smtClean="0">
              <a:cs typeface="Times New Roman" panose="02020603050405020304" pitchFamily="18" charset="0"/>
            </a:endParaRPr>
          </a:p>
          <a:p>
            <a:pPr marL="0" indent="0" eaLnBrk="1" hangingPunct="1">
              <a:lnSpc>
                <a:spcPct val="100000"/>
              </a:lnSpc>
            </a:pPr>
            <a:r>
              <a:rPr lang="el-GR" altLang="en-US" sz="2600" smtClean="0">
                <a:cs typeface="Times New Roman" panose="02020603050405020304" pitchFamily="18" charset="0"/>
              </a:rPr>
              <a:t>Ταξινόμηση Πρωτοζώων.</a:t>
            </a:r>
          </a:p>
          <a:p>
            <a:pPr marL="0" indent="0" eaLnBrk="1" hangingPunct="1">
              <a:lnSpc>
                <a:spcPct val="100000"/>
              </a:lnSpc>
            </a:pPr>
            <a:r>
              <a:rPr lang="el-GR" altLang="en-US" sz="2600" smtClean="0">
                <a:cs typeface="Times New Roman" panose="02020603050405020304" pitchFamily="18" charset="0"/>
              </a:rPr>
              <a:t>Μορφή και λειτουργίες Πρωτοζώων.</a:t>
            </a:r>
            <a:endParaRPr lang="en-GB" altLang="en-US" sz="2600" smtClean="0">
              <a:cs typeface="Times New Roman" panose="02020603050405020304" pitchFamily="18" charset="0"/>
            </a:endParaRPr>
          </a:p>
          <a:p>
            <a:pPr marL="0" indent="0" eaLnBrk="1" hangingPunct="1">
              <a:lnSpc>
                <a:spcPct val="100000"/>
              </a:lnSpc>
            </a:pPr>
            <a:r>
              <a:rPr lang="el-GR" altLang="en-US" sz="2600" smtClean="0">
                <a:cs typeface="Times New Roman" panose="02020603050405020304" pitchFamily="18" charset="0"/>
              </a:rPr>
              <a:t>Ομάδες Πρωτοζώων.</a:t>
            </a:r>
          </a:p>
          <a:p>
            <a:pPr marL="0" indent="0" algn="ctr" eaLnBrk="1" hangingPunct="1">
              <a:lnSpc>
                <a:spcPct val="70000"/>
              </a:lnSpc>
              <a:buFont typeface="Arial" panose="020B0604020202020204" pitchFamily="34" charset="0"/>
              <a:buNone/>
            </a:pPr>
            <a:endParaRPr lang="el-GR" altLang="en-US" sz="100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2000" smtClean="0">
                <a:cs typeface="Times New Roman" panose="02020603050405020304" pitchFamily="18" charset="0"/>
              </a:rPr>
              <a:t> Σκαρλάτος Ντέντος</a:t>
            </a:r>
          </a:p>
          <a:p>
            <a:pPr marL="0" indent="0" algn="ctr" eaLnBrk="1" hangingPunct="1">
              <a:lnSpc>
                <a:spcPct val="70000"/>
              </a:lnSpc>
              <a:buFont typeface="Arial" panose="020B0604020202020204" pitchFamily="34" charset="0"/>
              <a:buNone/>
            </a:pPr>
            <a:r>
              <a:rPr lang="en-GB" altLang="en-US" sz="2000" smtClean="0">
                <a:cs typeface="Times New Roman" panose="02020603050405020304" pitchFamily="18" charset="0"/>
              </a:rPr>
              <a:t> sdedos@biol.uoa.gr</a:t>
            </a:r>
          </a:p>
          <a:p>
            <a:pPr marL="0" indent="0" eaLnBrk="1" hangingPunct="1">
              <a:lnSpc>
                <a:spcPct val="70000"/>
              </a:lnSpc>
            </a:pPr>
            <a:endParaRPr lang="el-GR" altLang="en-US" sz="1200" smtClean="0">
              <a:solidFill>
                <a:schemeClr val="bg1"/>
              </a:solidFill>
              <a:cs typeface="Times New Roman" panose="02020603050405020304" pitchFamily="18" charset="0"/>
            </a:endParaRPr>
          </a:p>
          <a:p>
            <a:pPr marL="0" indent="0" eaLnBrk="1" hangingPunct="1">
              <a:lnSpc>
                <a:spcPct val="80000"/>
              </a:lnSpc>
              <a:spcBef>
                <a:spcPct val="0"/>
              </a:spcBef>
            </a:pPr>
            <a:r>
              <a:rPr lang="el-GR" altLang="el-GR" sz="1200" smtClean="0">
                <a:cs typeface="Times New Roman" panose="02020603050405020304" pitchFamily="18" charset="0"/>
              </a:rPr>
              <a:t>Οι εικόνες και τα σχήματα που παρουσιάζονται υπόκεινται σε πνευματικά δικαιώματα από την </a:t>
            </a:r>
            <a:r>
              <a:rPr lang="en-US" altLang="el-GR" sz="1200" smtClean="0">
                <a:cs typeface="Times New Roman" panose="02020603050405020304" pitchFamily="18" charset="0"/>
              </a:rPr>
              <a:t>Utopia Publishing</a:t>
            </a:r>
            <a:r>
              <a:rPr lang="el-GR" altLang="el-GR" sz="1200" smtClean="0">
                <a:cs typeface="Times New Roman" panose="02020603050405020304" pitchFamily="18" charset="0"/>
              </a:rPr>
              <a:t> (2011)</a:t>
            </a:r>
          </a:p>
          <a:p>
            <a:pPr marL="0" indent="0" eaLnBrk="1" hangingPunct="1">
              <a:lnSpc>
                <a:spcPct val="70000"/>
              </a:lnSpc>
            </a:pPr>
            <a:endParaRPr lang="el-GR" altLang="en-US" sz="1000" smtClean="0"/>
          </a:p>
        </p:txBody>
      </p:sp>
      <p:sp>
        <p:nvSpPr>
          <p:cNvPr id="7" name="Θέση υποσέλιδου 6"/>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8" name="Θέση αριθμού διαφάνειας 7"/>
          <p:cNvSpPr>
            <a:spLocks noGrp="1"/>
          </p:cNvSpPr>
          <p:nvPr>
            <p:ph type="sldNum" sz="quarter" idx="11"/>
          </p:nvPr>
        </p:nvSpPr>
        <p:spPr/>
        <p:txBody>
          <a:bodyPr/>
          <a:lstStyle/>
          <a:p>
            <a:pPr>
              <a:defRPr/>
            </a:pPr>
            <a:fld id="{CBC11F7D-3E51-42D6-BF92-642DF4E9FBBC}"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10/15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E5732C1B-A3CE-4211-970A-9C815E511EB6}" type="slidenum">
              <a:rPr lang="en-US" altLang="el-GR"/>
              <a:pPr>
                <a:defRPr/>
              </a:pPr>
              <a:t>20</a:t>
            </a:fld>
            <a:endParaRPr lang="en-US" altLang="el-GR" dirty="0"/>
          </a:p>
        </p:txBody>
      </p:sp>
      <p:sp>
        <p:nvSpPr>
          <p:cNvPr id="28677" name="Θέση περιεχομένου 5"/>
          <p:cNvSpPr>
            <a:spLocks noGrp="1"/>
          </p:cNvSpPr>
          <p:nvPr>
            <p:ph idx="1"/>
          </p:nvPr>
        </p:nvSpPr>
        <p:spPr>
          <a:xfrm>
            <a:off x="631825" y="1974850"/>
            <a:ext cx="7886700" cy="4351338"/>
          </a:xfrm>
        </p:spPr>
        <p:txBody>
          <a:bodyPr/>
          <a:lstStyle/>
          <a:p>
            <a:pPr eaLnBrk="1" hangingPunct="1">
              <a:lnSpc>
                <a:spcPct val="100000"/>
              </a:lnSpc>
            </a:pPr>
            <a:r>
              <a:rPr lang="el-GR" altLang="el-GR" sz="2400" dirty="0" smtClean="0">
                <a:cs typeface="Times New Roman" panose="02020603050405020304" pitchFamily="18" charset="0"/>
              </a:rPr>
              <a:t>Στην κατάταξη των </a:t>
            </a:r>
            <a:r>
              <a:rPr lang="el-GR" altLang="el-GR" sz="2400" dirty="0" err="1" smtClean="0">
                <a:cs typeface="Times New Roman" panose="02020603050405020304" pitchFamily="18" charset="0"/>
              </a:rPr>
              <a:t>ευκαρυωτικών</a:t>
            </a:r>
            <a:r>
              <a:rPr lang="el-GR" altLang="el-GR" sz="2400" dirty="0" smtClean="0">
                <a:cs typeface="Times New Roman" panose="02020603050405020304" pitchFamily="18" charset="0"/>
              </a:rPr>
              <a:t> οργανισμών κατά τους </a:t>
            </a:r>
            <a:r>
              <a:rPr lang="en-GB" altLang="el-GR" sz="2400" b="1" dirty="0" smtClean="0">
                <a:cs typeface="Times New Roman" panose="02020603050405020304" pitchFamily="18" charset="0"/>
              </a:rPr>
              <a:t>Keeling I. et al. 2005 Trends Ecol. </a:t>
            </a:r>
            <a:r>
              <a:rPr lang="en-GB" altLang="el-GR" sz="2400" b="1" dirty="0" err="1" smtClean="0">
                <a:cs typeface="Times New Roman" panose="02020603050405020304" pitchFamily="18" charset="0"/>
              </a:rPr>
              <a:t>Evol</a:t>
            </a:r>
            <a:r>
              <a:rPr lang="en-GB" altLang="el-GR" sz="2400" b="1" dirty="0" smtClean="0">
                <a:cs typeface="Times New Roman" panose="02020603050405020304" pitchFamily="18" charset="0"/>
              </a:rPr>
              <a:t>. 20: 670-676</a:t>
            </a:r>
            <a:r>
              <a:rPr lang="el-GR" altLang="el-GR" sz="2400" dirty="0" smtClean="0">
                <a:cs typeface="Times New Roman" panose="02020603050405020304" pitchFamily="18" charset="0"/>
              </a:rPr>
              <a:t>, διακρίνονται με </a:t>
            </a:r>
            <a:r>
              <a:rPr lang="el-GR" altLang="el-GR" sz="2400" b="1" dirty="0" smtClean="0">
                <a:cs typeface="Times New Roman" panose="02020603050405020304" pitchFamily="18" charset="0"/>
              </a:rPr>
              <a:t>κόκκινο</a:t>
            </a:r>
            <a:r>
              <a:rPr lang="el-GR" altLang="el-GR" sz="2400" dirty="0" smtClean="0">
                <a:cs typeface="Times New Roman" panose="02020603050405020304" pitchFamily="18" charset="0"/>
              </a:rPr>
              <a:t> τα φύλα στα οποία αναφέρονται οι </a:t>
            </a:r>
            <a:r>
              <a:rPr lang="en-GB" altLang="el-GR" sz="2400" b="1" dirty="0" smtClean="0">
                <a:cs typeface="Times New Roman" panose="02020603050405020304" pitchFamily="18" charset="0"/>
              </a:rPr>
              <a:t>Hickman </a:t>
            </a:r>
            <a:r>
              <a:rPr lang="en-GB" altLang="el-GR" sz="2400" b="1" i="1" dirty="0" smtClean="0">
                <a:cs typeface="Times New Roman" panose="02020603050405020304" pitchFamily="18" charset="0"/>
              </a:rPr>
              <a:t>et al</a:t>
            </a:r>
            <a:r>
              <a:rPr lang="en-GB" altLang="el-GR" sz="2400" b="1" dirty="0" smtClean="0">
                <a:cs typeface="Times New Roman" panose="02020603050405020304" pitchFamily="18" charset="0"/>
              </a:rPr>
              <a:t>.</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(2008)</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Integrated Principles of Zoology </a:t>
            </a:r>
            <a:r>
              <a:rPr lang="el-GR" altLang="el-GR" sz="2400" b="1" dirty="0" smtClean="0">
                <a:cs typeface="Times New Roman" panose="02020603050405020304" pitchFamily="18" charset="0"/>
              </a:rPr>
              <a:t>(</a:t>
            </a:r>
            <a:r>
              <a:rPr lang="en-GB" altLang="el-GR" sz="2400" b="1" dirty="0" smtClean="0">
                <a:cs typeface="Times New Roman" panose="02020603050405020304" pitchFamily="18" charset="0"/>
              </a:rPr>
              <a:t>14</a:t>
            </a:r>
            <a:r>
              <a:rPr lang="en-GB" altLang="el-GR" sz="2400" b="1" baseline="30000" dirty="0" smtClean="0">
                <a:cs typeface="Times New Roman" panose="02020603050405020304" pitchFamily="18" charset="0"/>
              </a:rPr>
              <a:t>th</a:t>
            </a:r>
            <a:r>
              <a:rPr lang="en-GB" altLang="el-GR" sz="2400" b="1" dirty="0" smtClean="0">
                <a:cs typeface="Times New Roman" panose="02020603050405020304" pitchFamily="18" charset="0"/>
              </a:rPr>
              <a:t> Ed.</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με τα οποία θα ασχοληθούμε πιο αναλυτικά.  </a:t>
            </a:r>
            <a:endParaRPr lang="en-GB" altLang="el-GR" sz="2400" b="1" dirty="0" smtClean="0">
              <a:cs typeface="Times New Roman" panose="02020603050405020304" pitchFamily="18" charset="0"/>
            </a:endParaRPr>
          </a:p>
          <a:p>
            <a:pPr eaLnBrk="1" hangingPunct="1"/>
            <a:endParaRPr lang="en-US" altLang="en-US"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11/15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B610EB2-18F3-4355-B58A-A2252891DE97}" type="slidenum">
              <a:rPr lang="en-US" altLang="el-GR"/>
              <a:pPr>
                <a:defRPr/>
              </a:pPr>
              <a:t>21</a:t>
            </a:fld>
            <a:endParaRPr lang="en-US" altLang="el-GR" dirty="0"/>
          </a:p>
        </p:txBody>
      </p:sp>
      <p:pic>
        <p:nvPicPr>
          <p:cNvPr id="29701"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 y="1557338"/>
            <a:ext cx="7854950" cy="4768850"/>
          </a:xfrm>
        </p:spPr>
      </p:pic>
      <p:sp>
        <p:nvSpPr>
          <p:cNvPr id="6" name="TextBox 5"/>
          <p:cNvSpPr txBox="1"/>
          <p:nvPr/>
        </p:nvSpPr>
        <p:spPr>
          <a:xfrm>
            <a:off x="8043863" y="5770563"/>
            <a:ext cx="263214" cy="276999"/>
          </a:xfrm>
          <a:prstGeom prst="rect">
            <a:avLst/>
          </a:prstGeom>
          <a:noFill/>
        </p:spPr>
        <p:txBody>
          <a:bodyPr wrap="none">
            <a:spAutoFit/>
          </a:bodyPr>
          <a:lstStyle/>
          <a:p>
            <a:pPr>
              <a:defRPr/>
            </a:pPr>
            <a:r>
              <a:rPr lang="el-GR" sz="1200" b="1" dirty="0" smtClean="0">
                <a:latin typeface="+mj-lt"/>
              </a:rPr>
              <a:t>3</a:t>
            </a:r>
            <a:endParaRPr lang="en-US" sz="1200" b="1"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12/15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EE2A98D8-351F-47D6-87A8-7A8BD9B1DA80}" type="slidenum">
              <a:rPr lang="en-US" altLang="el-GR"/>
              <a:pPr>
                <a:defRPr/>
              </a:pPr>
              <a:t>22</a:t>
            </a:fld>
            <a:endParaRPr lang="en-US" altLang="el-GR" dirty="0"/>
          </a:p>
        </p:txBody>
      </p:sp>
      <p:sp>
        <p:nvSpPr>
          <p:cNvPr id="31749" name="Θέση περιεχομένου 5"/>
          <p:cNvSpPr>
            <a:spLocks noGrp="1"/>
          </p:cNvSpPr>
          <p:nvPr>
            <p:ph idx="1"/>
          </p:nvPr>
        </p:nvSpPr>
        <p:spPr>
          <a:xfrm>
            <a:off x="647700" y="1833563"/>
            <a:ext cx="7886700" cy="4351337"/>
          </a:xfrm>
        </p:spPr>
        <p:txBody>
          <a:bodyPr/>
          <a:lstStyle/>
          <a:p>
            <a:pPr eaLnBrk="1" hangingPunct="1">
              <a:lnSpc>
                <a:spcPct val="100000"/>
              </a:lnSpc>
            </a:pPr>
            <a:r>
              <a:rPr lang="el-GR" altLang="el-GR" sz="2400" dirty="0" smtClean="0">
                <a:cs typeface="Times New Roman" panose="02020603050405020304" pitchFamily="18" charset="0"/>
              </a:rPr>
              <a:t>Η </a:t>
            </a:r>
            <a:r>
              <a:rPr lang="en-GB" altLang="el-GR" sz="2400" b="1" dirty="0" smtClean="0">
                <a:cs typeface="Times New Roman" panose="02020603050405020304" pitchFamily="18" charset="0"/>
              </a:rPr>
              <a:t>Sandra </a:t>
            </a:r>
            <a:r>
              <a:rPr lang="en-GB" altLang="el-GR" sz="2400" b="1" dirty="0" err="1" smtClean="0">
                <a:cs typeface="Times New Roman" panose="02020603050405020304" pitchFamily="18" charset="0"/>
              </a:rPr>
              <a:t>Baldauf</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(2003) </a:t>
            </a:r>
            <a:r>
              <a:rPr lang="en-US" altLang="el-GR" sz="2400" b="1" dirty="0" smtClean="0">
                <a:cs typeface="Times New Roman" panose="02020603050405020304" pitchFamily="18" charset="0"/>
              </a:rPr>
              <a:t>The deep roots of eukaryotes</a:t>
            </a:r>
            <a:r>
              <a:rPr lang="el-GR" altLang="el-GR" sz="2400" b="1" dirty="0" smtClean="0">
                <a:cs typeface="Times New Roman" panose="02020603050405020304" pitchFamily="18" charset="0"/>
              </a:rPr>
              <a:t>. </a:t>
            </a:r>
            <a:r>
              <a:rPr lang="en-US" altLang="el-GR" sz="2400" b="1" i="1" dirty="0" smtClean="0">
                <a:cs typeface="Times New Roman" panose="02020603050405020304" pitchFamily="18" charset="0"/>
              </a:rPr>
              <a:t>Science</a:t>
            </a:r>
            <a:r>
              <a:rPr lang="el-GR" altLang="el-GR" sz="2400" b="1" i="1" dirty="0" smtClean="0">
                <a:cs typeface="Times New Roman" panose="02020603050405020304" pitchFamily="18" charset="0"/>
              </a:rPr>
              <a:t>,</a:t>
            </a:r>
            <a:r>
              <a:rPr lang="en-US" altLang="el-GR" sz="2400" b="1" dirty="0" smtClean="0">
                <a:cs typeface="Times New Roman" panose="02020603050405020304" pitchFamily="18" charset="0"/>
              </a:rPr>
              <a:t> 300</a:t>
            </a:r>
            <a:r>
              <a:rPr lang="el-GR" altLang="el-GR" sz="2400" b="1" dirty="0" smtClean="0">
                <a:cs typeface="Times New Roman" panose="02020603050405020304" pitchFamily="18" charset="0"/>
              </a:rPr>
              <a:t> (5626)</a:t>
            </a:r>
            <a:r>
              <a:rPr lang="en-US" altLang="el-GR" sz="2400" b="1" dirty="0" smtClean="0">
                <a:cs typeface="Times New Roman" panose="02020603050405020304" pitchFamily="18" charset="0"/>
              </a:rPr>
              <a:t>: 1703-</a:t>
            </a:r>
            <a:r>
              <a:rPr lang="el-GR" altLang="el-GR" sz="2400" b="1" dirty="0" smtClean="0">
                <a:cs typeface="Times New Roman" panose="02020603050405020304" pitchFamily="18" charset="0"/>
              </a:rPr>
              <a:t>170</a:t>
            </a:r>
            <a:r>
              <a:rPr lang="en-US" altLang="el-GR" sz="2400" b="1" dirty="0" smtClean="0">
                <a:cs typeface="Times New Roman" panose="02020603050405020304" pitchFamily="18" charset="0"/>
              </a:rPr>
              <a:t>6,</a:t>
            </a:r>
            <a:r>
              <a:rPr lang="el-GR" altLang="el-GR" sz="2400" dirty="0" smtClean="0">
                <a:cs typeface="Times New Roman" panose="02020603050405020304" pitchFamily="18" charset="0"/>
              </a:rPr>
              <a:t> παρουσιάζει μια κατάταξη των </a:t>
            </a:r>
            <a:r>
              <a:rPr lang="el-GR" altLang="el-GR" sz="2400" dirty="0" err="1" smtClean="0">
                <a:cs typeface="Times New Roman" panose="02020603050405020304" pitchFamily="18" charset="0"/>
              </a:rPr>
              <a:t>ευκαρυωτικών</a:t>
            </a:r>
            <a:r>
              <a:rPr lang="el-GR" altLang="el-GR" sz="2400" dirty="0" smtClean="0">
                <a:cs typeface="Times New Roman" panose="02020603050405020304" pitchFamily="18" charset="0"/>
              </a:rPr>
              <a:t> οργανισμών όπου διαχωρίζονται οι </a:t>
            </a:r>
            <a:r>
              <a:rPr lang="el-GR" altLang="el-GR" sz="2400" b="1" dirty="0" smtClean="0">
                <a:cs typeface="Times New Roman" panose="02020603050405020304" pitchFamily="18" charset="0"/>
              </a:rPr>
              <a:t>Αμοιβάδες </a:t>
            </a:r>
            <a:r>
              <a:rPr lang="en-GB" altLang="el-GR" sz="2400" b="1" dirty="0" smtClean="0">
                <a:cs typeface="Times New Roman" panose="02020603050405020304" pitchFamily="18" charset="0"/>
              </a:rPr>
              <a:t>(</a:t>
            </a:r>
            <a:r>
              <a:rPr lang="en-GB" altLang="el-GR" sz="2400" b="1" dirty="0" err="1" smtClean="0">
                <a:cs typeface="Times New Roman" panose="02020603050405020304" pitchFamily="18" charset="0"/>
              </a:rPr>
              <a:t>Cercozoa</a:t>
            </a:r>
            <a:r>
              <a:rPr lang="en-GB" altLang="el-GR" sz="2400" b="1" dirty="0" smtClean="0">
                <a:cs typeface="Times New Roman" panose="02020603050405020304" pitchFamily="18" charset="0"/>
              </a:rPr>
              <a:t> vs. </a:t>
            </a:r>
            <a:r>
              <a:rPr lang="en-GB" altLang="el-GR" sz="2400" b="1" dirty="0" err="1" smtClean="0">
                <a:cs typeface="Times New Roman" panose="02020603050405020304" pitchFamily="18" charset="0"/>
              </a:rPr>
              <a:t>amoebozoa</a:t>
            </a:r>
            <a:r>
              <a:rPr lang="en-GB" altLang="el-GR" sz="2400" b="1" dirty="0" smtClean="0">
                <a:cs typeface="Times New Roman" panose="02020603050405020304" pitchFamily="18" charset="0"/>
              </a:rPr>
              <a:t>)</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και διακρίνεται μια άλλη ομάδα οργανισμών, τα </a:t>
            </a:r>
            <a:r>
              <a:rPr lang="el-GR" altLang="el-GR" sz="2400" b="1" dirty="0" err="1" smtClean="0">
                <a:cs typeface="Times New Roman" panose="02020603050405020304" pitchFamily="18" charset="0"/>
              </a:rPr>
              <a:t>Δισκοελασματικά</a:t>
            </a:r>
            <a:r>
              <a:rPr lang="el-GR" altLang="el-GR" sz="2400" b="1" dirty="0" smtClean="0">
                <a:cs typeface="Times New Roman" panose="02020603050405020304" pitchFamily="18" charset="0"/>
              </a:rPr>
              <a:t> (</a:t>
            </a:r>
            <a:r>
              <a:rPr lang="en-GB" altLang="el-GR" sz="2400" b="1" dirty="0" err="1" smtClean="0">
                <a:cs typeface="Times New Roman" panose="02020603050405020304" pitchFamily="18" charset="0"/>
              </a:rPr>
              <a:t>discicristates</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όπου τοποθετούνται τα </a:t>
            </a:r>
            <a:r>
              <a:rPr lang="el-GR" altLang="el-GR" sz="2400" b="1" dirty="0" err="1" smtClean="0">
                <a:cs typeface="Times New Roman" panose="02020603050405020304" pitchFamily="18" charset="0"/>
              </a:rPr>
              <a:t>Ευγληνόζωα</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a:t>
            </a:r>
            <a:endParaRPr lang="en-GB" altLang="el-GR" sz="2400" b="1" dirty="0" smtClean="0">
              <a:cs typeface="Times New Roman" panose="02020603050405020304" pitchFamily="18" charset="0"/>
            </a:endParaRPr>
          </a:p>
          <a:p>
            <a:pPr eaLnBrk="1" hangingPunct="1"/>
            <a:endParaRPr lang="en-US" altLang="en-US"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13/15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C4E49D9A-20CE-4F9D-8C7F-EF98781E8B9E}" type="slidenum">
              <a:rPr lang="en-US" altLang="el-GR"/>
              <a:pPr>
                <a:defRPr/>
              </a:pPr>
              <a:t>23</a:t>
            </a:fld>
            <a:endParaRPr lang="en-US" altLang="el-GR" dirty="0"/>
          </a:p>
        </p:txBody>
      </p:sp>
      <p:pic>
        <p:nvPicPr>
          <p:cNvPr id="32773"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52525" y="1412875"/>
            <a:ext cx="6945313" cy="4764088"/>
          </a:xfrm>
        </p:spPr>
      </p:pic>
      <p:sp>
        <p:nvSpPr>
          <p:cNvPr id="9" name="TextBox 8"/>
          <p:cNvSpPr txBox="1"/>
          <p:nvPr/>
        </p:nvSpPr>
        <p:spPr>
          <a:xfrm>
            <a:off x="7832725" y="5900738"/>
            <a:ext cx="263214" cy="276999"/>
          </a:xfrm>
          <a:prstGeom prst="rect">
            <a:avLst/>
          </a:prstGeom>
          <a:noFill/>
        </p:spPr>
        <p:txBody>
          <a:bodyPr wrap="none">
            <a:spAutoFit/>
          </a:bodyPr>
          <a:lstStyle/>
          <a:p>
            <a:pPr>
              <a:defRPr/>
            </a:pPr>
            <a:r>
              <a:rPr lang="el-GR" sz="1200" b="1" dirty="0" smtClean="0">
                <a:latin typeface="+mj-lt"/>
              </a:rPr>
              <a:t>4</a:t>
            </a:r>
            <a:endParaRPr lang="en-US" sz="1200" b="1" dirty="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14/15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971766CA-4660-44C6-B66D-139D06832B4E}" type="slidenum">
              <a:rPr lang="en-US" altLang="el-GR"/>
              <a:pPr>
                <a:defRPr/>
              </a:pPr>
              <a:t>24</a:t>
            </a:fld>
            <a:endParaRPr lang="en-US" altLang="el-GR" dirty="0"/>
          </a:p>
        </p:txBody>
      </p:sp>
      <p:sp>
        <p:nvSpPr>
          <p:cNvPr id="34821" name="Θέση περιεχομένου 5"/>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Οι </a:t>
            </a:r>
            <a:r>
              <a:rPr lang="en-GB" altLang="el-GR" sz="2400" b="1" dirty="0" smtClean="0">
                <a:cs typeface="Times New Roman" panose="02020603050405020304" pitchFamily="18" charset="0"/>
              </a:rPr>
              <a:t>Simpson A.G.B. </a:t>
            </a:r>
            <a:r>
              <a:rPr lang="el-GR" altLang="el-GR" sz="2400" b="1" dirty="0" smtClean="0">
                <a:cs typeface="Times New Roman" panose="02020603050405020304" pitchFamily="18" charset="0"/>
              </a:rPr>
              <a:t>και </a:t>
            </a:r>
            <a:r>
              <a:rPr lang="en-GB" altLang="el-GR" sz="2400" b="1" dirty="0" smtClean="0">
                <a:cs typeface="Times New Roman" panose="02020603050405020304" pitchFamily="18" charset="0"/>
              </a:rPr>
              <a:t>Roger A.J.</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(2004) </a:t>
            </a:r>
            <a:r>
              <a:rPr lang="en-US" altLang="el-GR" sz="2400" b="1" dirty="0" smtClean="0">
                <a:cs typeface="Times New Roman" panose="02020603050405020304" pitchFamily="18" charset="0"/>
              </a:rPr>
              <a:t>The real </a:t>
            </a:r>
            <a:r>
              <a:rPr lang="ja-JP" altLang="en-US" sz="2400" b="1" dirty="0" smtClean="0">
                <a:ea typeface="MS PGothic" panose="020B0600070205080204" pitchFamily="34" charset="-128"/>
                <a:cs typeface="Times New Roman" panose="02020603050405020304" pitchFamily="18" charset="0"/>
              </a:rPr>
              <a:t>“</a:t>
            </a:r>
            <a:r>
              <a:rPr lang="en-US" altLang="ja-JP" sz="2400" b="1" dirty="0" smtClean="0">
                <a:ea typeface="MS PGothic" panose="020B0600070205080204" pitchFamily="34" charset="-128"/>
                <a:cs typeface="Times New Roman" panose="02020603050405020304" pitchFamily="18" charset="0"/>
              </a:rPr>
              <a:t>kingdoms</a:t>
            </a:r>
            <a:r>
              <a:rPr lang="en-GB" altLang="en-US" sz="2400" b="1" dirty="0" smtClean="0">
                <a:cs typeface="Times New Roman" panose="02020603050405020304" pitchFamily="18" charset="0"/>
              </a:rPr>
              <a:t>”</a:t>
            </a:r>
            <a:r>
              <a:rPr lang="en-US" altLang="ja-JP" sz="2400" b="1" dirty="0" smtClean="0">
                <a:ea typeface="MS PGothic" panose="020B0600070205080204" pitchFamily="34" charset="-128"/>
              </a:rPr>
              <a:t> of eukaryotes </a:t>
            </a:r>
            <a:r>
              <a:rPr lang="en-US" altLang="ja-JP" sz="2400" b="1" i="1" dirty="0" smtClean="0">
                <a:ea typeface="MS PGothic" panose="020B0600070205080204" pitchFamily="34" charset="-128"/>
              </a:rPr>
              <a:t>Current Biology</a:t>
            </a:r>
            <a:r>
              <a:rPr lang="el-GR" altLang="ja-JP" sz="2400" b="1" i="1" dirty="0" smtClean="0">
                <a:cs typeface="Times New Roman" panose="02020603050405020304" pitchFamily="18" charset="0"/>
              </a:rPr>
              <a:t>,</a:t>
            </a:r>
            <a:r>
              <a:rPr lang="en-US" altLang="ja-JP" sz="2400" b="1" dirty="0" smtClean="0">
                <a:ea typeface="MS PGothic" panose="020B0600070205080204" pitchFamily="34" charset="-128"/>
              </a:rPr>
              <a:t> </a:t>
            </a:r>
            <a:r>
              <a:rPr lang="el-GR" altLang="ja-JP" sz="2400" b="1" dirty="0" smtClean="0">
                <a:cs typeface="Times New Roman" panose="02020603050405020304" pitchFamily="18" charset="0"/>
              </a:rPr>
              <a:t>14</a:t>
            </a:r>
            <a:r>
              <a:rPr lang="en-US" altLang="ja-JP" sz="2400" b="1" dirty="0" smtClean="0">
                <a:ea typeface="MS PGothic" panose="020B0600070205080204" pitchFamily="34" charset="-128"/>
              </a:rPr>
              <a:t>:</a:t>
            </a:r>
            <a:r>
              <a:rPr lang="el-GR" altLang="ja-JP" sz="2400" b="1" dirty="0" smtClean="0">
                <a:cs typeface="Times New Roman" panose="02020603050405020304" pitchFamily="18" charset="0"/>
              </a:rPr>
              <a:t> 693-696</a:t>
            </a:r>
            <a:r>
              <a:rPr lang="en-US" altLang="ja-JP" sz="2400" b="1" dirty="0" smtClean="0">
                <a:ea typeface="MS PGothic" panose="020B0600070205080204" pitchFamily="34" charset="-128"/>
              </a:rPr>
              <a:t>,</a:t>
            </a:r>
            <a:r>
              <a:rPr lang="el-GR" altLang="ja-JP" sz="2400" dirty="0" smtClean="0">
                <a:cs typeface="Times New Roman" panose="02020603050405020304" pitchFamily="18" charset="0"/>
              </a:rPr>
              <a:t> παρουσιάζουν μια διαφορετική κατάταξη των </a:t>
            </a:r>
            <a:r>
              <a:rPr lang="el-GR" altLang="ja-JP" sz="2400" dirty="0" err="1" smtClean="0">
                <a:cs typeface="Times New Roman" panose="02020603050405020304" pitchFamily="18" charset="0"/>
              </a:rPr>
              <a:t>ευκαρυωτικών</a:t>
            </a:r>
            <a:r>
              <a:rPr lang="el-GR" altLang="ja-JP" sz="2400" dirty="0" smtClean="0">
                <a:cs typeface="Times New Roman" panose="02020603050405020304" pitchFamily="18" charset="0"/>
              </a:rPr>
              <a:t> οργανισμών όπου διαχωρίζονται οι </a:t>
            </a:r>
            <a:r>
              <a:rPr lang="el-GR" altLang="ja-JP" sz="2400" b="1" dirty="0" smtClean="0">
                <a:cs typeface="Times New Roman" panose="02020603050405020304" pitchFamily="18" charset="0"/>
              </a:rPr>
              <a:t>Αμοιβάδες </a:t>
            </a:r>
            <a:r>
              <a:rPr lang="en-GB" altLang="ja-JP" sz="2400" b="1" dirty="0" smtClean="0">
                <a:ea typeface="MS PGothic" panose="020B0600070205080204" pitchFamily="34" charset="-128"/>
              </a:rPr>
              <a:t>(</a:t>
            </a:r>
            <a:r>
              <a:rPr lang="el-GR" altLang="ja-JP" sz="2400" b="1" dirty="0" smtClean="0">
                <a:cs typeface="Times New Roman" panose="02020603050405020304" pitchFamily="18" charset="0"/>
              </a:rPr>
              <a:t>αλλά όχι τα </a:t>
            </a:r>
            <a:r>
              <a:rPr lang="en-GB" altLang="ja-JP" sz="2400" b="1" dirty="0" err="1" smtClean="0">
                <a:ea typeface="MS PGothic" panose="020B0600070205080204" pitchFamily="34" charset="-128"/>
              </a:rPr>
              <a:t>Cercozoa</a:t>
            </a:r>
            <a:r>
              <a:rPr lang="en-GB" altLang="ja-JP" sz="2400" b="1" dirty="0" smtClean="0">
                <a:ea typeface="MS PGothic" panose="020B0600070205080204" pitchFamily="34" charset="-128"/>
              </a:rPr>
              <a:t>) </a:t>
            </a:r>
            <a:r>
              <a:rPr lang="el-GR" altLang="ja-JP" sz="2400" dirty="0" smtClean="0">
                <a:cs typeface="Times New Roman" panose="02020603050405020304" pitchFamily="18" charset="0"/>
              </a:rPr>
              <a:t>και διακρίνεται μια άλλη ομάδα οργανισμών, τα </a:t>
            </a:r>
            <a:r>
              <a:rPr lang="el-GR" altLang="ja-JP" sz="2400" dirty="0" err="1" smtClean="0">
                <a:cs typeface="Times New Roman" panose="02020603050405020304" pitchFamily="18" charset="0"/>
              </a:rPr>
              <a:t>Ριζωτά</a:t>
            </a:r>
            <a:r>
              <a:rPr lang="el-GR" altLang="ja-JP" sz="2400" dirty="0" smtClean="0">
                <a:cs typeface="Times New Roman" panose="02020603050405020304" pitchFamily="18" charset="0"/>
              </a:rPr>
              <a:t> (και όχι τα </a:t>
            </a:r>
            <a:r>
              <a:rPr lang="el-GR" altLang="ja-JP" sz="2400" b="1" dirty="0" err="1" smtClean="0">
                <a:cs typeface="Times New Roman" panose="02020603050405020304" pitchFamily="18" charset="0"/>
              </a:rPr>
              <a:t>Δισκοελασματικά</a:t>
            </a:r>
            <a:r>
              <a:rPr lang="el-GR" altLang="ja-JP" sz="2400" b="1" dirty="0" smtClean="0">
                <a:cs typeface="Times New Roman" panose="02020603050405020304" pitchFamily="18" charset="0"/>
              </a:rPr>
              <a:t>)</a:t>
            </a:r>
            <a:r>
              <a:rPr lang="el-GR" altLang="ja-JP" sz="2400" dirty="0" smtClean="0">
                <a:cs typeface="Times New Roman" panose="02020603050405020304" pitchFamily="18" charset="0"/>
              </a:rPr>
              <a:t>, αλλά και τα </a:t>
            </a:r>
            <a:r>
              <a:rPr lang="el-GR" altLang="ja-JP" sz="2400" dirty="0" err="1" smtClean="0">
                <a:cs typeface="Times New Roman" panose="02020603050405020304" pitchFamily="18" charset="0"/>
              </a:rPr>
              <a:t>Χρωμοκυψελιδωτά</a:t>
            </a:r>
            <a:r>
              <a:rPr lang="el-GR" altLang="ja-JP" sz="2400" dirty="0" smtClean="0">
                <a:cs typeface="Times New Roman" panose="02020603050405020304" pitchFamily="18" charset="0"/>
              </a:rPr>
              <a:t>. </a:t>
            </a:r>
            <a:endParaRPr lang="en-GB" altLang="el-GR" sz="2400" b="1" dirty="0" smtClean="0">
              <a:cs typeface="Times New Roman" panose="02020603050405020304" pitchFamily="18" charset="0"/>
            </a:endParaRPr>
          </a:p>
          <a:p>
            <a:pPr eaLnBrk="1" hangingPunct="1"/>
            <a:endParaRPr lang="en-US" alt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1"/>
          <p:cNvSpPr>
            <a:spLocks noGrp="1"/>
          </p:cNvSpPr>
          <p:nvPr>
            <p:ph type="title"/>
          </p:nvPr>
        </p:nvSpPr>
        <p:spPr/>
        <p:txBody>
          <a:bodyPr/>
          <a:lstStyle/>
          <a:p>
            <a:pPr eaLnBrk="1" hangingPunct="1"/>
            <a:r>
              <a:rPr lang="el-GR" altLang="en-US" dirty="0" smtClean="0"/>
              <a:t>Πρωτόζωα: Ταξινόμηση</a:t>
            </a:r>
            <a:r>
              <a:rPr lang="en-US" altLang="en-US" dirty="0" smtClean="0"/>
              <a:t> 15/15</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83665B8E-3F7A-417C-914F-6CB3864EB295}" type="slidenum">
              <a:rPr lang="en-US" altLang="el-GR"/>
              <a:pPr>
                <a:defRPr/>
              </a:pPr>
              <a:t>25</a:t>
            </a:fld>
            <a:endParaRPr lang="en-US" altLang="el-GR" dirty="0"/>
          </a:p>
        </p:txBody>
      </p:sp>
      <p:pic>
        <p:nvPicPr>
          <p:cNvPr id="35845"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557338"/>
            <a:ext cx="7886700" cy="4679950"/>
          </a:xfrm>
        </p:spPr>
      </p:pic>
      <p:sp>
        <p:nvSpPr>
          <p:cNvPr id="6" name="TextBox 5"/>
          <p:cNvSpPr txBox="1"/>
          <p:nvPr/>
        </p:nvSpPr>
        <p:spPr>
          <a:xfrm>
            <a:off x="7966075" y="5588000"/>
            <a:ext cx="263214" cy="276999"/>
          </a:xfrm>
          <a:prstGeom prst="rect">
            <a:avLst/>
          </a:prstGeom>
          <a:noFill/>
        </p:spPr>
        <p:txBody>
          <a:bodyPr wrap="none">
            <a:spAutoFit/>
          </a:bodyPr>
          <a:lstStyle/>
          <a:p>
            <a:pPr>
              <a:defRPr/>
            </a:pPr>
            <a:r>
              <a:rPr lang="el-GR" sz="1200" b="1" dirty="0" smtClean="0">
                <a:latin typeface="+mj-lt"/>
              </a:rPr>
              <a:t>5</a:t>
            </a:r>
            <a:endParaRPr lang="en-US" sz="1200" b="1"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p:cNvSpPr>
            <a:spLocks noGrp="1"/>
          </p:cNvSpPr>
          <p:nvPr>
            <p:ph type="title"/>
          </p:nvPr>
        </p:nvSpPr>
        <p:spPr/>
        <p:txBody>
          <a:bodyPr/>
          <a:lstStyle/>
          <a:p>
            <a:pPr eaLnBrk="1" hangingPunct="1"/>
            <a:r>
              <a:rPr lang="el-GR" altLang="en-US" sz="4000" dirty="0" smtClean="0"/>
              <a:t>Ταξινόμηση</a:t>
            </a:r>
            <a:r>
              <a:rPr lang="en-US" altLang="en-US" sz="4000" dirty="0" smtClean="0"/>
              <a:t> </a:t>
            </a:r>
            <a:r>
              <a:rPr lang="el-GR" altLang="en-US" sz="4000" dirty="0" err="1" smtClean="0"/>
              <a:t>Πρωτοζώων</a:t>
            </a:r>
            <a:r>
              <a:rPr lang="el-GR" altLang="en-US" sz="4000" dirty="0" smtClean="0"/>
              <a:t>:</a:t>
            </a:r>
            <a:r>
              <a:rPr lang="en-US" altLang="en-US" sz="4000" dirty="0" smtClean="0"/>
              <a:t/>
            </a:r>
            <a:br>
              <a:rPr lang="en-US" altLang="en-US" sz="4000" dirty="0" smtClean="0"/>
            </a:br>
            <a:r>
              <a:rPr lang="en-US" altLang="en-US" sz="4000" dirty="0" smtClean="0"/>
              <a:t>Thomas Cavalier Smith</a:t>
            </a:r>
            <a:r>
              <a:rPr lang="el-GR" altLang="en-US" sz="4000" dirty="0" smtClean="0"/>
              <a:t>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9C0DEB7-6D4B-4662-AB6C-A3BB2366E740}" type="slidenum">
              <a:rPr lang="en-US" altLang="el-GR"/>
              <a:pPr>
                <a:defRPr/>
              </a:pPr>
              <a:t>26</a:t>
            </a:fld>
            <a:endParaRPr lang="en-US" altLang="el-GR" dirty="0"/>
          </a:p>
        </p:txBody>
      </p:sp>
      <p:sp>
        <p:nvSpPr>
          <p:cNvPr id="37893" name="Θέση περιεχομένου 5"/>
          <p:cNvSpPr>
            <a:spLocks noGrp="1"/>
          </p:cNvSpPr>
          <p:nvPr>
            <p:ph idx="1"/>
          </p:nvPr>
        </p:nvSpPr>
        <p:spPr>
          <a:xfrm>
            <a:off x="604838" y="1674813"/>
            <a:ext cx="7886700" cy="4930775"/>
          </a:xfrm>
        </p:spPr>
        <p:txBody>
          <a:bodyPr/>
          <a:lstStyle/>
          <a:p>
            <a:pPr indent="0" eaLnBrk="1" hangingPunct="1">
              <a:lnSpc>
                <a:spcPct val="100000"/>
              </a:lnSpc>
              <a:spcBef>
                <a:spcPct val="0"/>
              </a:spcBef>
              <a:buNone/>
            </a:pPr>
            <a:r>
              <a:rPr lang="el-GR" altLang="el-GR" sz="2400" dirty="0" smtClean="0">
                <a:cs typeface="Times New Roman" panose="02020603050405020304" pitchFamily="18" charset="0"/>
              </a:rPr>
              <a:t>Ο</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ερευνητής αυτός έχει δουλέψει εκτενώς στην ταξινόμηση των </a:t>
            </a:r>
            <a:r>
              <a:rPr lang="el-GR" altLang="el-GR" sz="2400" dirty="0" err="1" smtClean="0">
                <a:cs typeface="Times New Roman" panose="02020603050405020304" pitchFamily="18" charset="0"/>
              </a:rPr>
              <a:t>Πρωτοζώων</a:t>
            </a:r>
            <a:r>
              <a:rPr lang="el-GR" altLang="el-GR" sz="2400" dirty="0" smtClean="0">
                <a:cs typeface="Times New Roman" panose="02020603050405020304" pitchFamily="18" charset="0"/>
              </a:rPr>
              <a:t> και το </a:t>
            </a:r>
            <a:r>
              <a:rPr lang="el-GR" altLang="el-GR" sz="2400" b="1" dirty="0" smtClean="0">
                <a:cs typeface="Times New Roman" panose="02020603050405020304" pitchFamily="18" charset="0"/>
              </a:rPr>
              <a:t>2002</a:t>
            </a:r>
            <a:r>
              <a:rPr lang="el-GR" altLang="el-GR" sz="2400" dirty="0" smtClean="0">
                <a:cs typeface="Times New Roman" panose="02020603050405020304" pitchFamily="18" charset="0"/>
              </a:rPr>
              <a:t> πρότεινε την κατηγοριοποίηση τους σε </a:t>
            </a:r>
            <a:r>
              <a:rPr lang="el-GR" altLang="el-GR" sz="2400" b="1" dirty="0" smtClean="0">
                <a:cs typeface="Times New Roman" panose="02020603050405020304" pitchFamily="18" charset="0"/>
              </a:rPr>
              <a:t>13 φύλα: </a:t>
            </a:r>
          </a:p>
          <a:p>
            <a:pPr indent="0" eaLnBrk="1" hangingPunct="1">
              <a:lnSpc>
                <a:spcPct val="100000"/>
              </a:lnSpc>
              <a:spcBef>
                <a:spcPts val="1200"/>
              </a:spcBef>
              <a:buNone/>
            </a:pPr>
            <a:r>
              <a:rPr lang="el-GR" altLang="el-GR" sz="2400" b="1" dirty="0" err="1" smtClean="0">
                <a:cs typeface="Times New Roman" panose="02020603050405020304" pitchFamily="18" charset="0"/>
              </a:rPr>
              <a:t>Χοανόζωα</a:t>
            </a:r>
            <a:r>
              <a:rPr lang="el-GR" altLang="el-GR" sz="2400" b="1" dirty="0" smtClean="0">
                <a:cs typeface="Times New Roman" panose="02020603050405020304" pitchFamily="18" charset="0"/>
              </a:rPr>
              <a:t> (π.χ. </a:t>
            </a:r>
            <a:r>
              <a:rPr lang="el-GR" altLang="el-GR" sz="2400" b="1" dirty="0" err="1" smtClean="0">
                <a:cs typeface="Times New Roman" panose="02020603050405020304" pitchFamily="18" charset="0"/>
              </a:rPr>
              <a:t>Ιχθυοσπόρια</a:t>
            </a:r>
            <a:r>
              <a:rPr lang="el-GR" altLang="el-GR" sz="2400" b="1" dirty="0" smtClean="0">
                <a:cs typeface="Times New Roman" panose="02020603050405020304" pitchFamily="18" charset="0"/>
              </a:rPr>
              <a:t>), Αμοιβάδες, </a:t>
            </a:r>
            <a:r>
              <a:rPr lang="el-GR" altLang="el-GR" sz="2400" b="1" dirty="0" err="1" smtClean="0">
                <a:cs typeface="Times New Roman" panose="02020603050405020304" pitchFamily="18" charset="0"/>
              </a:rPr>
              <a:t>Κερκόζωα</a:t>
            </a:r>
            <a:r>
              <a:rPr lang="el-GR" altLang="el-GR" sz="2400" b="1" dirty="0" smtClean="0">
                <a:cs typeface="Times New Roman" panose="02020603050405020304" pitchFamily="18" charset="0"/>
              </a:rPr>
              <a:t> (π.χ. </a:t>
            </a:r>
            <a:r>
              <a:rPr lang="el-GR" altLang="el-GR" sz="2400" b="1" dirty="0" err="1" smtClean="0">
                <a:cs typeface="Times New Roman" panose="02020603050405020304" pitchFamily="18" charset="0"/>
              </a:rPr>
              <a:t>Σαρκομονάδες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Απουσόζωα</a:t>
            </a:r>
            <a:r>
              <a:rPr lang="el-GR" altLang="el-GR" sz="2400" b="1" dirty="0" smtClean="0">
                <a:cs typeface="Times New Roman" panose="02020603050405020304" pitchFamily="18" charset="0"/>
              </a:rPr>
              <a:t> (π.χ. </a:t>
            </a:r>
            <a:r>
              <a:rPr lang="el-GR" altLang="el-GR" sz="2400" b="1" dirty="0" err="1" smtClean="0">
                <a:cs typeface="Times New Roman" panose="02020603050405020304" pitchFamily="18" charset="0"/>
              </a:rPr>
              <a:t>Θηκαμοιβάδες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Τρηματοφόρα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Ηλιόζωα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Λουκόζωα</a:t>
            </a:r>
            <a:r>
              <a:rPr lang="el-GR" altLang="el-GR" sz="2400" b="1" dirty="0" smtClean="0">
                <a:cs typeface="Times New Roman" panose="02020603050405020304" pitchFamily="18" charset="0"/>
              </a:rPr>
              <a:t> (π.χ. </a:t>
            </a:r>
            <a:r>
              <a:rPr lang="el-GR" altLang="el-GR" sz="2400" b="1" dirty="0" err="1" smtClean="0">
                <a:cs typeface="Times New Roman" panose="02020603050405020304" pitchFamily="18" charset="0"/>
              </a:rPr>
              <a:t>Οξυμονάδες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Περκολόζωα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Ευγληνόζωα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Μεταμονάδες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Παραβασικά</a:t>
            </a:r>
            <a:r>
              <a:rPr lang="el-GR" altLang="el-GR" sz="2400" b="1" dirty="0" smtClean="0">
                <a:cs typeface="Times New Roman" panose="02020603050405020304" pitchFamily="18" charset="0"/>
              </a:rPr>
              <a:t> (π.χ. Τριχομονάδες), </a:t>
            </a:r>
            <a:r>
              <a:rPr lang="el-GR" altLang="el-GR" sz="2400" b="1" dirty="0" err="1" smtClean="0">
                <a:cs typeface="Times New Roman" panose="02020603050405020304" pitchFamily="18" charset="0"/>
              </a:rPr>
              <a:t>Μυόζωα</a:t>
            </a:r>
            <a:r>
              <a:rPr lang="el-GR" altLang="el-GR" sz="2400" b="1" dirty="0" smtClean="0">
                <a:cs typeface="Times New Roman" panose="02020603050405020304" pitchFamily="18" charset="0"/>
              </a:rPr>
              <a:t> (π.χ. </a:t>
            </a:r>
            <a:r>
              <a:rPr lang="en-US" altLang="el-GR" sz="2400" b="1" dirty="0" smtClean="0">
                <a:cs typeface="Times New Roman" panose="02020603050405020304" pitchFamily="18" charset="0"/>
              </a:rPr>
              <a:t>Δ</a:t>
            </a:r>
            <a:r>
              <a:rPr lang="el-GR" altLang="el-GR" sz="2400" b="1" dirty="0" err="1" smtClean="0">
                <a:cs typeface="Times New Roman" panose="02020603050405020304" pitchFamily="18" charset="0"/>
              </a:rPr>
              <a:t>ινομαστιγωτά</a:t>
            </a:r>
            <a:r>
              <a:rPr lang="el-GR" altLang="el-GR" sz="2400" b="1" dirty="0" smtClean="0">
                <a:cs typeface="Times New Roman" panose="02020603050405020304" pitchFamily="18" charset="0"/>
              </a:rPr>
              <a:t>) και Βλεφαριδοφόρα ανάλογα με την παρουσία μιτοχονδρίου και </a:t>
            </a:r>
            <a:r>
              <a:rPr lang="el-GR" altLang="el-GR" sz="2400" b="1" dirty="0" err="1" smtClean="0">
                <a:cs typeface="Times New Roman" panose="02020603050405020304" pitchFamily="18" charset="0"/>
              </a:rPr>
              <a:t>πλαστιδίου</a:t>
            </a:r>
            <a:r>
              <a:rPr lang="el-GR" altLang="el-GR" sz="2400" b="1" dirty="0" smtClean="0">
                <a:cs typeface="Times New Roman" panose="02020603050405020304" pitchFamily="18" charset="0"/>
              </a:rPr>
              <a:t>.</a:t>
            </a:r>
          </a:p>
          <a:p>
            <a:pPr indent="0" eaLnBrk="1" hangingPunct="1">
              <a:lnSpc>
                <a:spcPct val="100000"/>
              </a:lnSpc>
              <a:spcBef>
                <a:spcPts val="1200"/>
              </a:spcBef>
              <a:buNone/>
            </a:pPr>
            <a:r>
              <a:rPr lang="el-GR" altLang="el-GR" sz="2400" dirty="0" smtClean="0">
                <a:cs typeface="Times New Roman" panose="02020603050405020304" pitchFamily="18" charset="0"/>
              </a:rPr>
              <a:t>Οι ταξινομήσεις του αλλάζουν διαρκώς και είναι ιδιαίτερα ανορθόδοξες και αναλυτικές.</a:t>
            </a:r>
            <a:endParaRPr lang="en-GB" altLang="el-GR" sz="2400" dirty="0" smtClean="0">
              <a:cs typeface="Times New Roman" panose="02020603050405020304" pitchFamily="18" charset="0"/>
            </a:endParaRPr>
          </a:p>
          <a:p>
            <a:pPr marL="685800" indent="-457200" eaLnBrk="1" hangingPunct="1"/>
            <a:endParaRPr lang="en-US" altLang="en-US"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p:nvPr>
        </p:nvSpPr>
        <p:spPr/>
        <p:txBody>
          <a:bodyPr/>
          <a:lstStyle/>
          <a:p>
            <a:pPr eaLnBrk="1" hangingPunct="1"/>
            <a:r>
              <a:rPr lang="el-GR" altLang="en-US" sz="4000" dirty="0"/>
              <a:t>Ταξινόμηση </a:t>
            </a:r>
            <a:r>
              <a:rPr lang="el-GR" altLang="en-US" sz="4000" dirty="0" err="1"/>
              <a:t>Πρωτοζώων</a:t>
            </a:r>
            <a:r>
              <a:rPr lang="el-GR" altLang="en-US" sz="4000" dirty="0"/>
              <a:t>:</a:t>
            </a:r>
            <a:br>
              <a:rPr lang="el-GR" altLang="en-US" sz="4000" dirty="0"/>
            </a:br>
            <a:r>
              <a:rPr lang="en-US" altLang="en-US" sz="4000" dirty="0"/>
              <a:t>Thomas Cavalier Smith </a:t>
            </a:r>
            <a:r>
              <a:rPr lang="el-GR" altLang="en-US" sz="4000" dirty="0" smtClean="0"/>
              <a:t>2</a:t>
            </a:r>
            <a:r>
              <a:rPr lang="en-US" altLang="en-US" sz="4000" dirty="0" smtClean="0"/>
              <a:t>/</a:t>
            </a:r>
            <a:r>
              <a:rPr lang="el-GR" altLang="en-US" sz="4000" dirty="0" smtClean="0"/>
              <a:t>2</a:t>
            </a:r>
            <a:endParaRPr lang="en-US" altLang="en-US" sz="4000" dirty="0" smtClean="0"/>
          </a:p>
        </p:txBody>
      </p:sp>
      <p:pic>
        <p:nvPicPr>
          <p:cNvPr id="38916" name="Θέση περιεχομένου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32588" y="2538413"/>
            <a:ext cx="1951037" cy="2890837"/>
          </a:xfrm>
        </p:spPr>
      </p:pic>
      <p:pic>
        <p:nvPicPr>
          <p:cNvPr id="3" name="Content Placeholder 2"/>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2512" y="2012634"/>
            <a:ext cx="6531843" cy="3577667"/>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1E203319-F411-4771-A25A-01FE60257454}" type="slidenum">
              <a:rPr lang="en-US" altLang="el-GR"/>
              <a:pPr>
                <a:defRPr/>
              </a:pPr>
              <a:t>27</a:t>
            </a:fld>
            <a:endParaRPr lang="en-US" altLang="el-GR" dirty="0"/>
          </a:p>
        </p:txBody>
      </p:sp>
      <p:sp>
        <p:nvSpPr>
          <p:cNvPr id="7" name="TextBox 6"/>
          <p:cNvSpPr txBox="1"/>
          <p:nvPr/>
        </p:nvSpPr>
        <p:spPr>
          <a:xfrm>
            <a:off x="6348102" y="5231328"/>
            <a:ext cx="263214" cy="276999"/>
          </a:xfrm>
          <a:prstGeom prst="rect">
            <a:avLst/>
          </a:prstGeom>
          <a:noFill/>
        </p:spPr>
        <p:txBody>
          <a:bodyPr wrap="none">
            <a:spAutoFit/>
          </a:bodyPr>
          <a:lstStyle/>
          <a:p>
            <a:pPr>
              <a:defRPr/>
            </a:pPr>
            <a:r>
              <a:rPr lang="el-GR" sz="1200" b="1" dirty="0" smtClean="0">
                <a:latin typeface="+mj-lt"/>
              </a:rPr>
              <a:t>6</a:t>
            </a:r>
            <a:endParaRPr lang="en-US" sz="1200" b="1" dirty="0">
              <a:latin typeface="+mj-lt"/>
            </a:endParaRPr>
          </a:p>
        </p:txBody>
      </p:sp>
      <p:sp>
        <p:nvSpPr>
          <p:cNvPr id="8" name="TextBox 7"/>
          <p:cNvSpPr txBox="1"/>
          <p:nvPr/>
        </p:nvSpPr>
        <p:spPr>
          <a:xfrm>
            <a:off x="8383588" y="5153025"/>
            <a:ext cx="263214" cy="276999"/>
          </a:xfrm>
          <a:prstGeom prst="rect">
            <a:avLst/>
          </a:prstGeom>
          <a:noFill/>
        </p:spPr>
        <p:txBody>
          <a:bodyPr wrap="none">
            <a:spAutoFit/>
          </a:bodyPr>
          <a:lstStyle/>
          <a:p>
            <a:pPr>
              <a:defRPr/>
            </a:pPr>
            <a:r>
              <a:rPr lang="el-GR" sz="1200" b="1" dirty="0" smtClean="0">
                <a:solidFill>
                  <a:schemeClr val="bg1"/>
                </a:solidFill>
                <a:latin typeface="+mj-lt"/>
              </a:rPr>
              <a:t>7</a:t>
            </a:r>
            <a:endParaRPr lang="en-US" sz="1200" b="1" dirty="0">
              <a:solidFill>
                <a:schemeClr val="bg1"/>
              </a:solidFill>
              <a:latin typeface="+mj-lt"/>
            </a:endParaRPr>
          </a:p>
        </p:txBody>
      </p:sp>
      <p:sp>
        <p:nvSpPr>
          <p:cNvPr id="6" name="TextBox 5"/>
          <p:cNvSpPr txBox="1"/>
          <p:nvPr/>
        </p:nvSpPr>
        <p:spPr>
          <a:xfrm>
            <a:off x="1547664" y="5623183"/>
            <a:ext cx="4289059" cy="338554"/>
          </a:xfrm>
          <a:prstGeom prst="rect">
            <a:avLst/>
          </a:prstGeom>
          <a:noFill/>
        </p:spPr>
        <p:txBody>
          <a:bodyPr wrap="none" rtlCol="0">
            <a:spAutoFit/>
          </a:bodyPr>
          <a:lstStyle/>
          <a:p>
            <a:r>
              <a:rPr lang="en-US" sz="1600" dirty="0">
                <a:latin typeface="+mn-lt"/>
              </a:rPr>
              <a:t>The six-kingdom, two-empire classification of life.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pPr eaLnBrk="1" hangingPunct="1"/>
            <a:r>
              <a:rPr lang="el-GR" altLang="en-US" sz="4000" dirty="0"/>
              <a:t>Ταξινόμηση </a:t>
            </a:r>
            <a:r>
              <a:rPr lang="el-GR" altLang="en-US" sz="4000" dirty="0" err="1"/>
              <a:t>Πρωτοζώων</a:t>
            </a:r>
            <a:r>
              <a:rPr lang="el-GR" altLang="en-US" sz="4000" dirty="0"/>
              <a:t>:</a:t>
            </a:r>
            <a:br>
              <a:rPr lang="el-GR" altLang="en-US" sz="4000" dirty="0"/>
            </a:br>
            <a:r>
              <a:rPr lang="fr-FR" altLang="en-US" sz="4000" dirty="0" err="1" smtClean="0"/>
              <a:t>Hickman</a:t>
            </a:r>
            <a:r>
              <a:rPr lang="fr-FR" altLang="en-US" sz="4000" dirty="0" smtClean="0"/>
              <a:t> et al. (2008)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C8150F25-96D8-459D-BDE9-754A7C756CD5}" type="slidenum">
              <a:rPr lang="en-US" altLang="el-GR"/>
              <a:pPr>
                <a:defRPr/>
              </a:pPr>
              <a:t>28</a:t>
            </a:fld>
            <a:endParaRPr lang="en-US" altLang="el-GR" dirty="0"/>
          </a:p>
        </p:txBody>
      </p:sp>
      <p:sp>
        <p:nvSpPr>
          <p:cNvPr id="40965" name="Θέση περιεχομένου 5"/>
          <p:cNvSpPr>
            <a:spLocks noGrp="1"/>
          </p:cNvSpPr>
          <p:nvPr>
            <p:ph idx="1"/>
          </p:nvPr>
        </p:nvSpPr>
        <p:spPr>
          <a:xfrm>
            <a:off x="642059" y="1690688"/>
            <a:ext cx="8240811" cy="4875077"/>
          </a:xfrm>
        </p:spPr>
        <p:txBody>
          <a:bodyPr/>
          <a:lstStyle/>
          <a:p>
            <a:pPr marL="182563" indent="0" eaLnBrk="1" hangingPunct="1">
              <a:lnSpc>
                <a:spcPct val="100000"/>
              </a:lnSpc>
              <a:spcBef>
                <a:spcPct val="0"/>
              </a:spcBef>
              <a:buNone/>
            </a:pPr>
            <a:r>
              <a:rPr lang="el-GR" altLang="el-GR" sz="2400" dirty="0" smtClean="0">
                <a:cs typeface="Times New Roman" panose="02020603050405020304" pitchFamily="18" charset="0"/>
              </a:rPr>
              <a:t>Οι </a:t>
            </a:r>
            <a:r>
              <a:rPr lang="en-GB" altLang="el-GR" sz="2400" b="1" dirty="0" smtClean="0">
                <a:cs typeface="Times New Roman" panose="02020603050405020304" pitchFamily="18" charset="0"/>
              </a:rPr>
              <a:t>Hickman </a:t>
            </a:r>
            <a:r>
              <a:rPr lang="en-GB" altLang="el-GR" sz="2400" b="1" i="1" dirty="0" smtClean="0">
                <a:cs typeface="Times New Roman" panose="02020603050405020304" pitchFamily="18" charset="0"/>
              </a:rPr>
              <a:t>et al</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(2008)</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Integrated Principles of Zoology 14</a:t>
            </a:r>
            <a:r>
              <a:rPr lang="en-GB" altLang="el-GR" sz="2400" b="1" baseline="30000" dirty="0" smtClean="0">
                <a:cs typeface="Times New Roman" panose="02020603050405020304" pitchFamily="18" charset="0"/>
              </a:rPr>
              <a:t>th</a:t>
            </a:r>
            <a:r>
              <a:rPr lang="en-GB" altLang="el-GR" sz="2400" b="1" dirty="0" smtClean="0">
                <a:cs typeface="Times New Roman" panose="02020603050405020304" pitchFamily="18" charset="0"/>
              </a:rPr>
              <a:t> Ed. </a:t>
            </a:r>
            <a:r>
              <a:rPr lang="el-GR" altLang="el-GR" sz="2400" dirty="0" smtClean="0">
                <a:cs typeface="Times New Roman" panose="02020603050405020304" pitchFamily="18" charset="0"/>
              </a:rPr>
              <a:t>δέχονται την παρακάτω ταξινόμηση </a:t>
            </a:r>
            <a:r>
              <a:rPr lang="el-GR" altLang="el-GR" sz="2400" b="1" dirty="0" smtClean="0">
                <a:cs typeface="Times New Roman" panose="02020603050405020304" pitchFamily="18" charset="0"/>
              </a:rPr>
              <a:t>(που φαίνεται στο σχήμα), </a:t>
            </a:r>
            <a:r>
              <a:rPr lang="el-GR" altLang="el-GR" sz="2400" dirty="0" smtClean="0">
                <a:cs typeface="Times New Roman" panose="02020603050405020304" pitchFamily="18" charset="0"/>
              </a:rPr>
              <a:t>όπου πέρα από τις υποχρεωτικές </a:t>
            </a:r>
            <a:r>
              <a:rPr lang="el-GR" altLang="el-GR" sz="2400" dirty="0" err="1" smtClean="0">
                <a:cs typeface="Times New Roman" panose="02020603050405020304" pitchFamily="18" charset="0"/>
              </a:rPr>
              <a:t>Λινναίες</a:t>
            </a:r>
            <a:r>
              <a:rPr lang="el-GR" altLang="el-GR" sz="2400" dirty="0" smtClean="0">
                <a:cs typeface="Times New Roman" panose="02020603050405020304" pitchFamily="18" charset="0"/>
              </a:rPr>
              <a:t> βαθμίδες της ταξινόμησης υπάρχουν αναφορές σε </a:t>
            </a:r>
            <a:r>
              <a:rPr lang="el-GR" altLang="el-GR" sz="2400" b="1" dirty="0" smtClean="0">
                <a:cs typeface="Times New Roman" panose="02020603050405020304" pitchFamily="18" charset="0"/>
              </a:rPr>
              <a:t>Κλάδους. </a:t>
            </a:r>
          </a:p>
          <a:p>
            <a:pPr marL="182563" indent="0" eaLnBrk="1" hangingPunct="1">
              <a:lnSpc>
                <a:spcPct val="100000"/>
              </a:lnSpc>
              <a:spcBef>
                <a:spcPts val="1800"/>
              </a:spcBef>
              <a:buNone/>
            </a:pPr>
            <a:r>
              <a:rPr lang="el-GR" altLang="el-GR" sz="2400" dirty="0" smtClean="0">
                <a:cs typeface="Times New Roman" panose="02020603050405020304" pitchFamily="18" charset="0"/>
              </a:rPr>
              <a:t>Διακρίνουμε τον κλάδο </a:t>
            </a:r>
            <a:r>
              <a:rPr lang="el-GR" altLang="el-GR" sz="2400" b="1" dirty="0" err="1" smtClean="0">
                <a:cs typeface="Times New Roman" panose="02020603050405020304" pitchFamily="18" charset="0"/>
              </a:rPr>
              <a:t>Οπισθόκοντα</a:t>
            </a:r>
            <a:r>
              <a:rPr lang="el-GR" altLang="el-GR" sz="2400" dirty="0" smtClean="0">
                <a:cs typeface="Times New Roman" panose="02020603050405020304" pitchFamily="18" charset="0"/>
              </a:rPr>
              <a:t> όπου ανήκουν τα μονοκύτταρα </a:t>
            </a:r>
            <a:r>
              <a:rPr lang="el-GR" altLang="el-GR" sz="2400" b="1" dirty="0" err="1" smtClean="0">
                <a:cs typeface="Times New Roman" panose="02020603050405020304" pitchFamily="18" charset="0"/>
              </a:rPr>
              <a:t>Χοανομαστιγωτά</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τα πολυκύτταρα ζώα (</a:t>
            </a:r>
            <a:r>
              <a:rPr lang="el-GR" altLang="el-GR" sz="2400" b="1" dirty="0" err="1" smtClean="0">
                <a:cs typeface="Times New Roman" panose="02020603050405020304" pitchFamily="18" charset="0"/>
              </a:rPr>
              <a:t>Μετάζωα</a:t>
            </a:r>
            <a:r>
              <a:rPr lang="el-GR" altLang="el-GR" sz="2400" dirty="0" smtClean="0">
                <a:cs typeface="Times New Roman" panose="02020603050405020304" pitchFamily="18" charset="0"/>
              </a:rPr>
              <a:t>) και οι </a:t>
            </a:r>
            <a:r>
              <a:rPr lang="el-GR" altLang="el-GR" sz="2400" b="1" dirty="0" smtClean="0">
                <a:cs typeface="Times New Roman" panose="02020603050405020304" pitchFamily="18" charset="0"/>
              </a:rPr>
              <a:t>Μύκητες</a:t>
            </a:r>
            <a:r>
              <a:rPr lang="el-GR" altLang="el-GR" sz="2400" dirty="0" smtClean="0">
                <a:cs typeface="Times New Roman" panose="02020603050405020304" pitchFamily="18" charset="0"/>
              </a:rPr>
              <a:t>. Ένας άλλος κλάδος είναι τα </a:t>
            </a:r>
            <a:r>
              <a:rPr lang="el-GR" altLang="el-GR" sz="2400" dirty="0" err="1" smtClean="0">
                <a:cs typeface="Times New Roman" panose="02020603050405020304" pitchFamily="18" charset="0"/>
              </a:rPr>
              <a:t>Πρασινόφυτα</a:t>
            </a:r>
            <a:r>
              <a:rPr lang="el-GR" altLang="el-GR" sz="2400" dirty="0" smtClean="0">
                <a:cs typeface="Times New Roman" panose="02020603050405020304" pitchFamily="18" charset="0"/>
              </a:rPr>
              <a:t> στον οποίο ανήκουν τα </a:t>
            </a:r>
            <a:r>
              <a:rPr lang="el-GR" altLang="el-GR" sz="2400" dirty="0" err="1" smtClean="0">
                <a:cs typeface="Times New Roman" panose="02020603050405020304" pitchFamily="18" charset="0"/>
              </a:rPr>
              <a:t>Χλωροφύκη</a:t>
            </a:r>
            <a:r>
              <a:rPr lang="el-GR" altLang="el-GR" sz="2400" dirty="0" smtClean="0">
                <a:cs typeface="Times New Roman" panose="02020603050405020304" pitchFamily="18" charset="0"/>
              </a:rPr>
              <a:t>, τα Βρυόφυτα και τα αγγειώδη φυτά. </a:t>
            </a:r>
          </a:p>
          <a:p>
            <a:pPr marL="182563" indent="0" eaLnBrk="1" hangingPunct="1">
              <a:lnSpc>
                <a:spcPct val="100000"/>
              </a:lnSpc>
              <a:spcBef>
                <a:spcPts val="1800"/>
              </a:spcBef>
              <a:buNone/>
            </a:pPr>
            <a:r>
              <a:rPr lang="el-GR" altLang="el-GR" sz="2400" dirty="0" smtClean="0">
                <a:cs typeface="Times New Roman" panose="02020603050405020304" pitchFamily="18" charset="0"/>
              </a:rPr>
              <a:t>Στους άλλους κλάδους ανήκουν οργανισμοί που εξετάζονται στο κεφάλαιο (του βιβλίου τους) των </a:t>
            </a:r>
            <a:r>
              <a:rPr lang="el-GR" altLang="el-GR" sz="2400" dirty="0" err="1" smtClean="0">
                <a:cs typeface="Times New Roman" panose="02020603050405020304" pitchFamily="18" charset="0"/>
              </a:rPr>
              <a:t>Πρωτοζώων</a:t>
            </a:r>
            <a:r>
              <a:rPr lang="el-GR" altLang="el-GR" sz="2400" dirty="0" smtClean="0">
                <a:cs typeface="Times New Roman" panose="02020603050405020304" pitchFamily="18" charset="0"/>
              </a:rPr>
              <a:t>. </a:t>
            </a:r>
          </a:p>
          <a:p>
            <a:pPr marL="639763" indent="-457200" algn="just" eaLnBrk="1" hangingPunct="1">
              <a:lnSpc>
                <a:spcPct val="100000"/>
              </a:lnSpc>
              <a:spcBef>
                <a:spcPct val="0"/>
              </a:spcBef>
              <a:buFont typeface="Arial" panose="020B0604020202020204" pitchFamily="34" charset="0"/>
              <a:buNone/>
            </a:pPr>
            <a:endParaRPr lang="el-GR" altLang="el-GR" sz="3600" dirty="0" smtClean="0">
              <a:cs typeface="Times New Roman" panose="02020603050405020304" pitchFamily="18" charset="0"/>
            </a:endParaRPr>
          </a:p>
          <a:p>
            <a:pPr marL="639763" indent="-457200" eaLnBrk="1" hangingPunct="1"/>
            <a:endParaRPr lang="en-US" alt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pPr eaLnBrk="1" hangingPunct="1"/>
            <a:r>
              <a:rPr lang="el-GR" altLang="en-US" sz="4000" dirty="0"/>
              <a:t>Ταξινόμηση </a:t>
            </a:r>
            <a:r>
              <a:rPr lang="el-GR" altLang="en-US" sz="4000" dirty="0" err="1"/>
              <a:t>Πρωτοζώων</a:t>
            </a:r>
            <a:r>
              <a:rPr lang="el-GR" altLang="en-US" sz="4000" dirty="0"/>
              <a:t>:</a:t>
            </a:r>
            <a:br>
              <a:rPr lang="el-GR" altLang="en-US" sz="4000" dirty="0"/>
            </a:br>
            <a:r>
              <a:rPr lang="en-US" altLang="en-US" sz="4000" dirty="0"/>
              <a:t>Hickman et al. (2008) </a:t>
            </a:r>
            <a:r>
              <a:rPr lang="en-US" altLang="en-US" sz="4000" dirty="0" smtClean="0"/>
              <a:t>2/2</a:t>
            </a:r>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24DD703F-A0FC-4632-BFF7-B76690324A1F}" type="slidenum">
              <a:rPr lang="en-US" altLang="el-GR"/>
              <a:pPr>
                <a:defRPr/>
              </a:pPr>
              <a:t>29</a:t>
            </a:fld>
            <a:endParaRPr lang="en-US" altLang="el-GR" dirty="0"/>
          </a:p>
        </p:txBody>
      </p:sp>
      <p:pic>
        <p:nvPicPr>
          <p:cNvPr id="41989"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0" y="1690688"/>
            <a:ext cx="9209088" cy="4294187"/>
          </a:xfrm>
        </p:spPr>
      </p:pic>
      <p:sp>
        <p:nvSpPr>
          <p:cNvPr id="6" name="TextBox 5"/>
          <p:cNvSpPr txBox="1"/>
          <p:nvPr/>
        </p:nvSpPr>
        <p:spPr>
          <a:xfrm>
            <a:off x="8675688" y="5588000"/>
            <a:ext cx="263214" cy="276999"/>
          </a:xfrm>
          <a:prstGeom prst="rect">
            <a:avLst/>
          </a:prstGeom>
          <a:noFill/>
        </p:spPr>
        <p:txBody>
          <a:bodyPr wrap="none">
            <a:spAutoFit/>
          </a:bodyPr>
          <a:lstStyle/>
          <a:p>
            <a:pPr>
              <a:defRPr/>
            </a:pPr>
            <a:r>
              <a:rPr lang="el-GR" sz="1200" b="1" dirty="0" smtClean="0">
                <a:latin typeface="+mj-lt"/>
              </a:rPr>
              <a:t>8</a:t>
            </a:r>
            <a:endParaRPr lang="en-US" sz="1200" b="1"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pPr eaLnBrk="1" hangingPunct="1"/>
            <a:r>
              <a:rPr lang="el-GR" altLang="en-US" dirty="0" err="1" smtClean="0"/>
              <a:t>Συμβιογένεση</a:t>
            </a:r>
            <a:endParaRPr lang="en-US" altLang="en-US" dirty="0" smtClean="0"/>
          </a:p>
        </p:txBody>
      </p:sp>
      <p:sp>
        <p:nvSpPr>
          <p:cNvPr id="8195" name="Θέση περιεχομένου 2"/>
          <p:cNvSpPr>
            <a:spLocks noGrp="1"/>
          </p:cNvSpPr>
          <p:nvPr>
            <p:ph idx="1"/>
          </p:nvPr>
        </p:nvSpPr>
        <p:spPr>
          <a:xfrm>
            <a:off x="827088" y="1690688"/>
            <a:ext cx="8208962" cy="4351337"/>
          </a:xfrm>
        </p:spPr>
        <p:txBody>
          <a:bodyPr/>
          <a:lstStyle/>
          <a:p>
            <a:pPr eaLnBrk="1" hangingPunct="1">
              <a:lnSpc>
                <a:spcPct val="100000"/>
              </a:lnSpc>
              <a:spcBef>
                <a:spcPct val="0"/>
              </a:spcBef>
            </a:pPr>
            <a:r>
              <a:rPr lang="el-GR" altLang="el-GR" sz="2400" dirty="0" smtClean="0">
                <a:cs typeface="Times New Roman" panose="02020603050405020304" pitchFamily="18" charset="0"/>
              </a:rPr>
              <a:t>Η </a:t>
            </a:r>
            <a:r>
              <a:rPr lang="el-GR" altLang="el-GR" sz="2400" b="1" dirty="0" err="1" smtClean="0">
                <a:cs typeface="Times New Roman" panose="02020603050405020304" pitchFamily="18" charset="0"/>
              </a:rPr>
              <a:t>Συμβιογένεση</a:t>
            </a:r>
            <a:r>
              <a:rPr lang="el-GR" altLang="el-GR" sz="2400" dirty="0" smtClean="0">
                <a:cs typeface="Times New Roman" panose="02020603050405020304" pitchFamily="18" charset="0"/>
              </a:rPr>
              <a:t> εξηγεί την προέλευση ενός </a:t>
            </a:r>
            <a:r>
              <a:rPr lang="el-GR" altLang="el-GR" sz="2400" dirty="0" err="1" smtClean="0">
                <a:cs typeface="Times New Roman" panose="02020603050405020304" pitchFamily="18" charset="0"/>
              </a:rPr>
              <a:t>ευκαρυωτικού</a:t>
            </a:r>
            <a:r>
              <a:rPr lang="el-GR" altLang="el-GR" sz="2400" dirty="0" smtClean="0">
                <a:cs typeface="Times New Roman" panose="02020603050405020304" pitchFamily="18" charset="0"/>
              </a:rPr>
              <a:t> κυττάρου από ένα </a:t>
            </a:r>
            <a:r>
              <a:rPr lang="el-GR" altLang="el-GR" sz="2400" dirty="0" err="1" smtClean="0">
                <a:cs typeface="Times New Roman" panose="02020603050405020304" pitchFamily="18" charset="0"/>
              </a:rPr>
              <a:t>προκαρυωτικό</a:t>
            </a:r>
            <a:r>
              <a:rPr lang="el-GR" altLang="el-GR" sz="2400" dirty="0" smtClean="0">
                <a:cs typeface="Times New Roman" panose="02020603050405020304" pitchFamily="18" charset="0"/>
              </a:rPr>
              <a:t> πρόγονό του</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μέσω της διαδικασίας κατά την οποία ένα </a:t>
            </a:r>
            <a:r>
              <a:rPr lang="el-GR" altLang="el-GR" sz="2400" dirty="0" err="1" smtClean="0">
                <a:cs typeface="Times New Roman" panose="02020603050405020304" pitchFamily="18" charset="0"/>
              </a:rPr>
              <a:t>προκαρυωτικό</a:t>
            </a:r>
            <a:r>
              <a:rPr lang="el-GR" altLang="el-GR" sz="2400" dirty="0" smtClean="0">
                <a:cs typeface="Times New Roman" panose="02020603050405020304" pitchFamily="18" charset="0"/>
              </a:rPr>
              <a:t> κύτταρο </a:t>
            </a:r>
            <a:r>
              <a:rPr lang="el-GR" altLang="el-GR" sz="2400" dirty="0" err="1" smtClean="0">
                <a:cs typeface="Times New Roman" panose="02020603050405020304" pitchFamily="18" charset="0"/>
              </a:rPr>
              <a:t>εγκόλπωσε</a:t>
            </a:r>
            <a:r>
              <a:rPr lang="el-GR" altLang="el-GR" sz="2400" dirty="0" smtClean="0">
                <a:cs typeface="Times New Roman" panose="02020603050405020304" pitchFamily="18" charset="0"/>
              </a:rPr>
              <a:t>, αλλά δεν </a:t>
            </a:r>
            <a:r>
              <a:rPr lang="el-GR" altLang="el-GR" sz="2400" dirty="0" err="1" smtClean="0">
                <a:cs typeface="Times New Roman" panose="02020603050405020304" pitchFamily="18" charset="0"/>
              </a:rPr>
              <a:t>έπεψε</a:t>
            </a:r>
            <a:r>
              <a:rPr lang="el-GR" altLang="el-GR" sz="2400" dirty="0" smtClean="0">
                <a:cs typeface="Times New Roman" panose="02020603050405020304" pitchFamily="18" charset="0"/>
              </a:rPr>
              <a:t>, ένα άλλο. Το κύτταρο που εγκολπώθηκε μετατράπηκε σε κυτταρικό οργανίδιο.</a:t>
            </a:r>
          </a:p>
          <a:p>
            <a:pPr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899078BF-002F-4F78-A919-E7D329A851B6}" type="slidenum">
              <a:rPr lang="en-US" altLang="el-GR"/>
              <a:pPr>
                <a:defRPr/>
              </a:pPr>
              <a:t>3</a:t>
            </a:fld>
            <a:endParaRPr lang="en-US" alt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5"/>
          <p:cNvSpPr>
            <a:spLocks noGrp="1"/>
          </p:cNvSpPr>
          <p:nvPr>
            <p:ph type="title"/>
          </p:nvPr>
        </p:nvSpPr>
        <p:spPr/>
        <p:txBody>
          <a:bodyPr/>
          <a:lstStyle/>
          <a:p>
            <a:pPr eaLnBrk="1" hangingPunct="1"/>
            <a:r>
              <a:rPr lang="el-GR" altLang="en-US" sz="4000" dirty="0" smtClean="0"/>
              <a:t>Δομές και Λειτουργίες </a:t>
            </a:r>
            <a:br>
              <a:rPr lang="el-GR" altLang="en-US" sz="4000" dirty="0" smtClean="0"/>
            </a:br>
            <a:r>
              <a:rPr lang="el-GR" altLang="en-US" sz="4000" dirty="0" err="1" smtClean="0"/>
              <a:t>Πρωτοζώων</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E6D15DA0-4390-4E4D-806C-8653B3065D1A}" type="slidenum">
              <a:rPr lang="en-US" altLang="el-GR"/>
              <a:pPr>
                <a:defRPr/>
              </a:pPr>
              <a:t>30</a:t>
            </a:fld>
            <a:endParaRPr lang="en-US" altLang="el-G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5"/>
          <p:cNvSpPr>
            <a:spLocks noGrp="1"/>
          </p:cNvSpPr>
          <p:nvPr>
            <p:ph type="title"/>
          </p:nvPr>
        </p:nvSpPr>
        <p:spPr/>
        <p:txBody>
          <a:bodyPr/>
          <a:lstStyle/>
          <a:p>
            <a:pPr eaLnBrk="1" hangingPunct="1"/>
            <a:r>
              <a:rPr lang="el-GR" altLang="en-US" sz="4000" dirty="0" smtClean="0"/>
              <a:t>Κίνηση με </a:t>
            </a:r>
            <a:br>
              <a:rPr lang="el-GR" altLang="en-US" sz="4000" dirty="0" smtClean="0"/>
            </a:br>
            <a:r>
              <a:rPr lang="el-GR" altLang="en-US" sz="4000" dirty="0" smtClean="0"/>
              <a:t>Βλεφαρίδες και Μαστίγια </a:t>
            </a:r>
            <a:r>
              <a:rPr lang="el-GR" altLang="en-US" sz="4000" dirty="0" smtClean="0"/>
              <a:t>1/2</a:t>
            </a:r>
            <a:endParaRPr lang="en-US" altLang="en-US" sz="4000" dirty="0" smtClean="0"/>
          </a:p>
        </p:txBody>
      </p:sp>
      <p:sp>
        <p:nvSpPr>
          <p:cNvPr id="45059" name="Θέση περιεχομένου 1"/>
          <p:cNvSpPr>
            <a:spLocks noGrp="1"/>
          </p:cNvSpPr>
          <p:nvPr>
            <p:ph idx="1"/>
          </p:nvPr>
        </p:nvSpPr>
        <p:spPr>
          <a:xfrm>
            <a:off x="498971" y="1753394"/>
            <a:ext cx="8181156" cy="4491037"/>
          </a:xfrm>
        </p:spPr>
        <p:txBody>
          <a:bodyPr/>
          <a:lstStyle/>
          <a:p>
            <a:pPr eaLnBrk="1" hangingPunct="1">
              <a:lnSpc>
                <a:spcPct val="100000"/>
              </a:lnSpc>
            </a:pPr>
            <a:r>
              <a:rPr lang="el-GR" altLang="el-GR" sz="2200" dirty="0" smtClean="0">
                <a:cs typeface="Times New Roman" panose="02020603050405020304" pitchFamily="18" charset="0"/>
              </a:rPr>
              <a:t>Και οι βλεφαρίδες αλλά και τα μαστίγια φέρουν μια κατασκευή από </a:t>
            </a:r>
            <a:r>
              <a:rPr lang="el-GR" altLang="el-GR" sz="2200" b="1" dirty="0" smtClean="0">
                <a:cs typeface="Times New Roman" panose="02020603050405020304" pitchFamily="18" charset="0"/>
              </a:rPr>
              <a:t>9 ζεύγη </a:t>
            </a:r>
            <a:r>
              <a:rPr lang="el-GR" altLang="el-GR" sz="2200" b="1" dirty="0" err="1" smtClean="0">
                <a:cs typeface="Times New Roman" panose="02020603050405020304" pitchFamily="18" charset="0"/>
              </a:rPr>
              <a:t>μικροσωληνίσκων</a:t>
            </a:r>
            <a:r>
              <a:rPr lang="el-GR" altLang="el-GR" sz="2200" b="1" dirty="0" smtClean="0">
                <a:cs typeface="Times New Roman" panose="02020603050405020304" pitchFamily="18" charset="0"/>
              </a:rPr>
              <a:t> περιφερειακά και 2 </a:t>
            </a:r>
            <a:r>
              <a:rPr lang="el-GR" altLang="el-GR" sz="2200" b="1" dirty="0" err="1" smtClean="0">
                <a:cs typeface="Times New Roman" panose="02020603050405020304" pitchFamily="18" charset="0"/>
              </a:rPr>
              <a:t>μικροσωληνίσκους</a:t>
            </a:r>
            <a:r>
              <a:rPr lang="el-GR" altLang="el-GR" sz="2200" b="1" dirty="0" smtClean="0">
                <a:cs typeface="Times New Roman" panose="02020603050405020304" pitchFamily="18" charset="0"/>
              </a:rPr>
              <a:t> στο κέντρο.</a:t>
            </a:r>
            <a:r>
              <a:rPr lang="el-GR" altLang="el-GR" sz="2200" dirty="0" smtClean="0">
                <a:cs typeface="Times New Roman" panose="02020603050405020304" pitchFamily="18" charset="0"/>
              </a:rPr>
              <a:t> Αυτή η κατασκευή λέγεται </a:t>
            </a:r>
            <a:r>
              <a:rPr lang="el-GR" altLang="el-GR" sz="2200" b="1" dirty="0" err="1" smtClean="0">
                <a:cs typeface="Times New Roman" panose="02020603050405020304" pitchFamily="18" charset="0"/>
              </a:rPr>
              <a:t>αξόνημα</a:t>
            </a:r>
            <a:r>
              <a:rPr lang="el-GR" altLang="el-GR" sz="2200" dirty="0" smtClean="0">
                <a:cs typeface="Times New Roman" panose="02020603050405020304" pitchFamily="18" charset="0"/>
              </a:rPr>
              <a:t>. </a:t>
            </a:r>
          </a:p>
          <a:p>
            <a:pPr eaLnBrk="1" hangingPunct="1">
              <a:lnSpc>
                <a:spcPct val="100000"/>
              </a:lnSpc>
            </a:pPr>
            <a:r>
              <a:rPr lang="el-GR" altLang="el-GR" sz="2200" dirty="0" smtClean="0">
                <a:cs typeface="Times New Roman" panose="02020603050405020304" pitchFamily="18" charset="0"/>
              </a:rPr>
              <a:t>Όταν το </a:t>
            </a:r>
            <a:r>
              <a:rPr lang="el-GR" altLang="el-GR" sz="2200" dirty="0" err="1" smtClean="0">
                <a:cs typeface="Times New Roman" panose="02020603050405020304" pitchFamily="18" charset="0"/>
              </a:rPr>
              <a:t>αξόνημα</a:t>
            </a:r>
            <a:r>
              <a:rPr lang="el-GR" altLang="el-GR" sz="2200" dirty="0" smtClean="0">
                <a:cs typeface="Times New Roman" panose="02020603050405020304" pitchFamily="18" charset="0"/>
              </a:rPr>
              <a:t> εισέρχεται στο κυτταρικό σώμα συνδέεται με μια </a:t>
            </a:r>
            <a:r>
              <a:rPr lang="el-GR" altLang="el-GR" sz="2200" b="1" dirty="0" smtClean="0">
                <a:cs typeface="Times New Roman" panose="02020603050405020304" pitchFamily="18" charset="0"/>
              </a:rPr>
              <a:t>κατασκευή από 9 </a:t>
            </a:r>
            <a:r>
              <a:rPr lang="el-GR" altLang="el-GR" sz="2200" b="1" dirty="0" err="1" smtClean="0">
                <a:cs typeface="Times New Roman" panose="02020603050405020304" pitchFamily="18" charset="0"/>
              </a:rPr>
              <a:t>τριπλέτες</a:t>
            </a:r>
            <a:r>
              <a:rPr lang="el-GR" altLang="el-GR" sz="2200" b="1" dirty="0" smtClean="0">
                <a:cs typeface="Times New Roman" panose="02020603050405020304" pitchFamily="18" charset="0"/>
              </a:rPr>
              <a:t> </a:t>
            </a:r>
            <a:r>
              <a:rPr lang="el-GR" altLang="el-GR" sz="2200" b="1" dirty="0" err="1" smtClean="0">
                <a:cs typeface="Times New Roman" panose="02020603050405020304" pitchFamily="18" charset="0"/>
              </a:rPr>
              <a:t>μικροσωληνίσκων</a:t>
            </a:r>
            <a:r>
              <a:rPr lang="el-GR" altLang="el-GR" sz="2200" b="1" dirty="0" smtClean="0">
                <a:cs typeface="Times New Roman" panose="02020603050405020304" pitchFamily="18" charset="0"/>
              </a:rPr>
              <a:t> που ονομάζεται </a:t>
            </a:r>
            <a:r>
              <a:rPr lang="el-GR" altLang="el-GR" sz="2200" b="1" dirty="0" err="1" smtClean="0">
                <a:cs typeface="Times New Roman" panose="02020603050405020304" pitchFamily="18" charset="0"/>
              </a:rPr>
              <a:t>κινητόσωμα</a:t>
            </a:r>
            <a:r>
              <a:rPr lang="el-GR" altLang="el-GR" sz="2200" b="1" dirty="0" smtClean="0">
                <a:cs typeface="Times New Roman" panose="02020603050405020304" pitchFamily="18" charset="0"/>
              </a:rPr>
              <a:t>.</a:t>
            </a:r>
            <a:r>
              <a:rPr lang="el-GR" altLang="el-GR" sz="2200" dirty="0" smtClean="0">
                <a:cs typeface="Times New Roman" panose="02020603050405020304" pitchFamily="18" charset="0"/>
              </a:rPr>
              <a:t> Σε κάθε ζεύγος </a:t>
            </a:r>
            <a:r>
              <a:rPr lang="el-GR" altLang="el-GR" sz="2200" dirty="0" err="1" smtClean="0">
                <a:cs typeface="Times New Roman" panose="02020603050405020304" pitchFamily="18" charset="0"/>
              </a:rPr>
              <a:t>μικροσωληνίσκου</a:t>
            </a:r>
            <a:r>
              <a:rPr lang="el-GR" altLang="el-GR" sz="2200" dirty="0" smtClean="0">
                <a:cs typeface="Times New Roman" panose="02020603050405020304" pitchFamily="18" charset="0"/>
              </a:rPr>
              <a:t> υπάρχουν </a:t>
            </a:r>
            <a:r>
              <a:rPr lang="el-GR" altLang="el-GR" sz="2200" b="1" dirty="0" smtClean="0">
                <a:cs typeface="Times New Roman" panose="02020603050405020304" pitchFamily="18" charset="0"/>
              </a:rPr>
              <a:t>βραχίονες</a:t>
            </a:r>
            <a:r>
              <a:rPr lang="el-GR" altLang="el-GR" sz="2200" dirty="0" smtClean="0">
                <a:cs typeface="Times New Roman" panose="02020603050405020304" pitchFamily="18" charset="0"/>
              </a:rPr>
              <a:t> (2 εντοπίζονται σε κάθετη τομή) που φέρουν την πρωτεΐνη </a:t>
            </a:r>
            <a:r>
              <a:rPr lang="el-GR" altLang="el-GR" sz="2200" b="1" dirty="0" err="1" smtClean="0">
                <a:cs typeface="Times New Roman" panose="02020603050405020304" pitchFamily="18" charset="0"/>
              </a:rPr>
              <a:t>δυνεΐνη</a:t>
            </a:r>
            <a:r>
              <a:rPr lang="el-GR" altLang="el-GR" sz="2200" dirty="0" smtClean="0">
                <a:cs typeface="Times New Roman" panose="02020603050405020304" pitchFamily="18" charset="0"/>
              </a:rPr>
              <a:t> και μια </a:t>
            </a:r>
            <a:r>
              <a:rPr lang="el-GR" altLang="el-GR" sz="2200" b="1" dirty="0" err="1" smtClean="0">
                <a:cs typeface="Times New Roman" panose="02020603050405020304" pitchFamily="18" charset="0"/>
              </a:rPr>
              <a:t>ΑΤΡάση</a:t>
            </a:r>
            <a:r>
              <a:rPr lang="el-GR" altLang="el-GR" sz="2200" dirty="0" smtClean="0">
                <a:cs typeface="Times New Roman" panose="02020603050405020304" pitchFamily="18" charset="0"/>
              </a:rPr>
              <a:t>. </a:t>
            </a:r>
          </a:p>
          <a:p>
            <a:pPr eaLnBrk="1" hangingPunct="1">
              <a:lnSpc>
                <a:spcPct val="100000"/>
              </a:lnSpc>
            </a:pPr>
            <a:r>
              <a:rPr lang="el-GR" altLang="el-GR" sz="2200" dirty="0" smtClean="0">
                <a:cs typeface="Times New Roman" panose="02020603050405020304" pitchFamily="18" charset="0"/>
              </a:rPr>
              <a:t>Η κίνηση απαιτεί ενέργεια από ΑΤΡ ενώ η κάμψη του </a:t>
            </a:r>
            <a:r>
              <a:rPr lang="el-GR" altLang="el-GR" sz="2200" dirty="0" err="1" smtClean="0">
                <a:cs typeface="Times New Roman" panose="02020603050405020304" pitchFamily="18" charset="0"/>
              </a:rPr>
              <a:t>αξονήματος</a:t>
            </a:r>
            <a:r>
              <a:rPr lang="el-GR" altLang="el-GR" sz="2200" dirty="0" smtClean="0">
                <a:cs typeface="Times New Roman" panose="02020603050405020304" pitchFamily="18" charset="0"/>
              </a:rPr>
              <a:t> γίνεται από </a:t>
            </a:r>
            <a:r>
              <a:rPr lang="el-GR" altLang="el-GR" sz="2200" b="1" dirty="0" smtClean="0">
                <a:cs typeface="Times New Roman" panose="02020603050405020304" pitchFamily="18" charset="0"/>
              </a:rPr>
              <a:t>σχηματισμούς που μοιάζουν με </a:t>
            </a:r>
            <a:r>
              <a:rPr lang="en-GB" altLang="en-US" sz="2200" b="1" dirty="0" smtClean="0">
                <a:cs typeface="Times New Roman" panose="02020603050405020304" pitchFamily="18" charset="0"/>
              </a:rPr>
              <a:t>“</a:t>
            </a:r>
            <a:r>
              <a:rPr lang="el-GR" altLang="ja-JP" sz="2200" b="1" dirty="0" smtClean="0">
                <a:cs typeface="Times New Roman" panose="02020603050405020304" pitchFamily="18" charset="0"/>
              </a:rPr>
              <a:t>ακτίνες τροχού</a:t>
            </a:r>
            <a:r>
              <a:rPr lang="en-GB" altLang="en-US" sz="2200" b="1" dirty="0" smtClean="0">
                <a:cs typeface="Times New Roman" panose="02020603050405020304" pitchFamily="18" charset="0"/>
              </a:rPr>
              <a:t>”</a:t>
            </a:r>
            <a:r>
              <a:rPr lang="el-GR" altLang="ja-JP" sz="2200" b="1" dirty="0" smtClean="0">
                <a:cs typeface="Times New Roman" panose="02020603050405020304" pitchFamily="18" charset="0"/>
              </a:rPr>
              <a:t> </a:t>
            </a:r>
            <a:r>
              <a:rPr lang="el-GR" altLang="ja-JP" sz="2200" dirty="0" smtClean="0">
                <a:cs typeface="Times New Roman" panose="02020603050405020304" pitchFamily="18" charset="0"/>
              </a:rPr>
              <a:t>και συνδέουν τους περιφερειακούς </a:t>
            </a:r>
            <a:r>
              <a:rPr lang="el-GR" altLang="ja-JP" sz="2200" dirty="0" err="1" smtClean="0">
                <a:cs typeface="Times New Roman" panose="02020603050405020304" pitchFamily="18" charset="0"/>
              </a:rPr>
              <a:t>μικροσωληνίσκους</a:t>
            </a:r>
            <a:r>
              <a:rPr lang="el-GR" altLang="ja-JP" sz="2200" dirty="0" smtClean="0">
                <a:cs typeface="Times New Roman" panose="02020603050405020304" pitchFamily="18" charset="0"/>
              </a:rPr>
              <a:t> με τους κεντρικούς.</a:t>
            </a:r>
            <a:endParaRPr lang="en-US" altLang="el-GR" sz="2200" dirty="0" smtClean="0">
              <a:cs typeface="Times New Roman" panose="02020603050405020304" pitchFamily="18" charset="0"/>
            </a:endParaRPr>
          </a:p>
          <a:p>
            <a:pPr marL="0" indent="0"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417F0BBD-728F-4FE7-BFD8-EDFD5B4D6468}" type="slidenum">
              <a:rPr lang="en-US" altLang="el-GR"/>
              <a:pPr>
                <a:defRPr/>
              </a:pPr>
              <a:t>31</a:t>
            </a:fld>
            <a:endParaRPr lang="en-US" alt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5"/>
          <p:cNvSpPr>
            <a:spLocks noGrp="1"/>
          </p:cNvSpPr>
          <p:nvPr>
            <p:ph type="title"/>
          </p:nvPr>
        </p:nvSpPr>
        <p:spPr/>
        <p:txBody>
          <a:bodyPr/>
          <a:lstStyle/>
          <a:p>
            <a:pPr eaLnBrk="1" hangingPunct="1"/>
            <a:r>
              <a:rPr lang="el-GR" altLang="en-US" sz="4000" dirty="0"/>
              <a:t>Κίνηση με </a:t>
            </a:r>
            <a:r>
              <a:rPr lang="el-GR" altLang="en-US" sz="4000" dirty="0" smtClean="0"/>
              <a:t/>
            </a:r>
            <a:br>
              <a:rPr lang="el-GR" altLang="en-US" sz="4000" dirty="0" smtClean="0"/>
            </a:br>
            <a:r>
              <a:rPr lang="el-GR" altLang="en-US" sz="4000" dirty="0" smtClean="0"/>
              <a:t>Βλεφαρίδες </a:t>
            </a:r>
            <a:r>
              <a:rPr lang="el-GR" altLang="en-US" sz="4000" dirty="0"/>
              <a:t>και Μαστίγια </a:t>
            </a:r>
            <a:r>
              <a:rPr lang="el-GR" altLang="en-US" sz="4000" dirty="0" smtClean="0"/>
              <a:t>2/2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9404037B-0414-4710-8A53-12A92A6A61A1}" type="slidenum">
              <a:rPr lang="en-US" altLang="el-GR"/>
              <a:pPr>
                <a:defRPr/>
              </a:pPr>
              <a:t>32</a:t>
            </a:fld>
            <a:endParaRPr lang="en-US" altLang="el-GR" dirty="0"/>
          </a:p>
        </p:txBody>
      </p:sp>
      <p:pic>
        <p:nvPicPr>
          <p:cNvPr id="46085" name="Θέση περιεχομένου 12"/>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787900" y="2781300"/>
            <a:ext cx="3886200" cy="2624138"/>
          </a:xfrm>
        </p:spPr>
      </p:pic>
      <p:pic>
        <p:nvPicPr>
          <p:cNvPr id="46086" name="Θέση περιεχομένου 11"/>
          <p:cNvPicPr>
            <a:picLocks noGrp="1" noChangeAspect="1"/>
          </p:cNvPicPr>
          <p:nvPr>
            <p:ph sz="half" idx="1"/>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34975" y="1604963"/>
            <a:ext cx="3992563" cy="4686300"/>
          </a:xfrm>
        </p:spPr>
      </p:pic>
      <p:sp>
        <p:nvSpPr>
          <p:cNvPr id="7" name="TextBox 6"/>
          <p:cNvSpPr txBox="1"/>
          <p:nvPr/>
        </p:nvSpPr>
        <p:spPr>
          <a:xfrm>
            <a:off x="3995738" y="5965825"/>
            <a:ext cx="263214" cy="276999"/>
          </a:xfrm>
          <a:prstGeom prst="rect">
            <a:avLst/>
          </a:prstGeom>
          <a:noFill/>
        </p:spPr>
        <p:txBody>
          <a:bodyPr wrap="none">
            <a:spAutoFit/>
          </a:bodyPr>
          <a:lstStyle/>
          <a:p>
            <a:pPr>
              <a:defRPr/>
            </a:pPr>
            <a:r>
              <a:rPr lang="el-GR" sz="1200" b="1" dirty="0" smtClean="0">
                <a:latin typeface="+mj-lt"/>
              </a:rPr>
              <a:t>9</a:t>
            </a:r>
            <a:endParaRPr lang="en-US" sz="1200" b="1" dirty="0">
              <a:latin typeface="+mj-lt"/>
            </a:endParaRPr>
          </a:p>
        </p:txBody>
      </p:sp>
      <p:sp>
        <p:nvSpPr>
          <p:cNvPr id="8" name="TextBox 7"/>
          <p:cNvSpPr txBox="1"/>
          <p:nvPr/>
        </p:nvSpPr>
        <p:spPr>
          <a:xfrm>
            <a:off x="8175625" y="511968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0</a:t>
            </a:r>
            <a:endParaRPr lang="en-US" sz="1200" b="1" dirty="0">
              <a:latin typeface="+mj-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5"/>
          <p:cNvSpPr>
            <a:spLocks noGrp="1"/>
          </p:cNvSpPr>
          <p:nvPr>
            <p:ph type="title"/>
          </p:nvPr>
        </p:nvSpPr>
        <p:spPr/>
        <p:txBody>
          <a:bodyPr/>
          <a:lstStyle/>
          <a:p>
            <a:pPr eaLnBrk="1" hangingPunct="1"/>
            <a:r>
              <a:rPr lang="el-GR" altLang="en-US" dirty="0" smtClean="0"/>
              <a:t>Κίνηση με </a:t>
            </a:r>
            <a:r>
              <a:rPr lang="el-GR" altLang="en-US" dirty="0" err="1" smtClean="0"/>
              <a:t>Ψευδοπόδια</a:t>
            </a:r>
            <a:r>
              <a:rPr lang="el-GR" altLang="en-US" dirty="0" smtClean="0"/>
              <a:t> 1/4</a:t>
            </a:r>
            <a:endParaRPr lang="en-US" altLang="en-US" dirty="0" smtClean="0"/>
          </a:p>
        </p:txBody>
      </p:sp>
      <p:sp>
        <p:nvSpPr>
          <p:cNvPr id="48131" name="Θέση περιεχομένου 1"/>
          <p:cNvSpPr>
            <a:spLocks noGrp="1"/>
          </p:cNvSpPr>
          <p:nvPr>
            <p:ph idx="1"/>
          </p:nvPr>
        </p:nvSpPr>
        <p:spPr>
          <a:xfrm>
            <a:off x="88515" y="1611893"/>
            <a:ext cx="9055485" cy="4757737"/>
          </a:xfrm>
        </p:spPr>
        <p:txBody>
          <a:bodyPr/>
          <a:lstStyle/>
          <a:p>
            <a:pPr marL="0" indent="0" eaLnBrk="1" hangingPunct="1">
              <a:lnSpc>
                <a:spcPct val="100000"/>
              </a:lnSpc>
              <a:spcBef>
                <a:spcPct val="0"/>
              </a:spcBef>
              <a:buFont typeface="Arial" panose="020B0604020202020204" pitchFamily="34" charset="0"/>
              <a:buNone/>
            </a:pPr>
            <a:r>
              <a:rPr lang="el-GR" altLang="el-GR" sz="2200" dirty="0" smtClean="0">
                <a:cs typeface="Times New Roman" panose="02020603050405020304" pitchFamily="18" charset="0"/>
              </a:rPr>
              <a:t>Στην κίνηση με </a:t>
            </a:r>
            <a:r>
              <a:rPr lang="el-GR" altLang="el-GR" sz="2200" dirty="0" err="1" smtClean="0">
                <a:cs typeface="Times New Roman" panose="02020603050405020304" pitchFamily="18" charset="0"/>
              </a:rPr>
              <a:t>ψευδοπόδια</a:t>
            </a:r>
            <a:r>
              <a:rPr lang="el-GR" altLang="el-GR" sz="2200" dirty="0" smtClean="0">
                <a:cs typeface="Times New Roman" panose="02020603050405020304" pitchFamily="18" charset="0"/>
              </a:rPr>
              <a:t> διακρίνουμε την ύπαρξη </a:t>
            </a:r>
            <a:r>
              <a:rPr lang="el-GR" altLang="el-GR" sz="2200" b="1" dirty="0" err="1" smtClean="0">
                <a:cs typeface="Times New Roman" panose="02020603050405020304" pitchFamily="18" charset="0"/>
              </a:rPr>
              <a:t>εξωπλάσματος</a:t>
            </a:r>
            <a:r>
              <a:rPr lang="el-GR" altLang="el-GR" sz="2200" b="1" dirty="0" smtClean="0">
                <a:cs typeface="Times New Roman" panose="02020603050405020304" pitchFamily="18" charset="0"/>
              </a:rPr>
              <a:t> (άκαμπτο, κολλοειδές πήκτωμα, υαλώδους υφής) και </a:t>
            </a:r>
            <a:r>
              <a:rPr lang="el-GR" altLang="el-GR" sz="2200" b="1" dirty="0" err="1" smtClean="0">
                <a:cs typeface="Times New Roman" panose="02020603050405020304" pitchFamily="18" charset="0"/>
              </a:rPr>
              <a:t>ενδοπλάσματος</a:t>
            </a:r>
            <a:r>
              <a:rPr lang="el-GR" altLang="el-GR" sz="2200" b="1" dirty="0" smtClean="0">
                <a:cs typeface="Times New Roman" panose="02020603050405020304" pitchFamily="18" charset="0"/>
              </a:rPr>
              <a:t> (κοκκιώδους σύστασης σαν λύμα)</a:t>
            </a:r>
            <a:r>
              <a:rPr lang="el-GR" altLang="el-GR" sz="2200" dirty="0" smtClean="0">
                <a:cs typeface="Times New Roman" panose="02020603050405020304" pitchFamily="18" charset="0"/>
              </a:rPr>
              <a:t>. Διακρίνονται διαφόρων ειδών </a:t>
            </a:r>
            <a:r>
              <a:rPr lang="el-GR" altLang="el-GR" sz="2200" dirty="0" err="1" smtClean="0">
                <a:cs typeface="Times New Roman" panose="02020603050405020304" pitchFamily="18" charset="0"/>
              </a:rPr>
              <a:t>ψευδοπόδια</a:t>
            </a:r>
            <a:r>
              <a:rPr lang="el-GR" altLang="el-GR" sz="2200" dirty="0" smtClean="0">
                <a:cs typeface="Times New Roman" panose="02020603050405020304" pitchFamily="18" charset="0"/>
              </a:rPr>
              <a:t>:</a:t>
            </a:r>
          </a:p>
          <a:p>
            <a:pPr marL="0" indent="0" eaLnBrk="1" hangingPunct="1">
              <a:lnSpc>
                <a:spcPct val="100000"/>
              </a:lnSpc>
              <a:spcBef>
                <a:spcPct val="0"/>
              </a:spcBef>
              <a:buFont typeface="Arial" panose="020B0604020202020204" pitchFamily="34" charset="0"/>
              <a:buNone/>
            </a:pPr>
            <a:endParaRPr lang="el-GR" altLang="el-GR" sz="2200" dirty="0" smtClean="0">
              <a:cs typeface="Times New Roman" panose="02020603050405020304" pitchFamily="18" charset="0"/>
            </a:endParaRPr>
          </a:p>
          <a:p>
            <a:pPr eaLnBrk="1" hangingPunct="1">
              <a:lnSpc>
                <a:spcPct val="100000"/>
              </a:lnSpc>
              <a:spcBef>
                <a:spcPts val="600"/>
              </a:spcBef>
            </a:pPr>
            <a:r>
              <a:rPr lang="el-GR" altLang="el-GR" sz="2200" dirty="0" smtClean="0">
                <a:cs typeface="Times New Roman" panose="02020603050405020304" pitchFamily="18" charset="0"/>
              </a:rPr>
              <a:t>Τα </a:t>
            </a:r>
            <a:r>
              <a:rPr lang="el-GR" altLang="el-GR" sz="2200" b="1" dirty="0" err="1" smtClean="0">
                <a:cs typeface="Times New Roman" panose="02020603050405020304" pitchFamily="18" charset="0"/>
              </a:rPr>
              <a:t>λοβοπόδια</a:t>
            </a:r>
            <a:r>
              <a:rPr lang="el-GR" altLang="el-GR" sz="2200" dirty="0" smtClean="0">
                <a:cs typeface="Times New Roman" panose="02020603050405020304" pitchFamily="18" charset="0"/>
              </a:rPr>
              <a:t> είναι ευμεγέθη και περιέχουν </a:t>
            </a:r>
            <a:r>
              <a:rPr lang="el-GR" altLang="el-GR" sz="2200" dirty="0" err="1" smtClean="0">
                <a:cs typeface="Times New Roman" panose="02020603050405020304" pitchFamily="18" charset="0"/>
              </a:rPr>
              <a:t>εξώπλασμα</a:t>
            </a:r>
            <a:r>
              <a:rPr lang="el-GR" altLang="el-GR" sz="2200" dirty="0" smtClean="0">
                <a:cs typeface="Times New Roman" panose="02020603050405020304" pitchFamily="18" charset="0"/>
              </a:rPr>
              <a:t> και </a:t>
            </a:r>
            <a:r>
              <a:rPr lang="el-GR" altLang="el-GR" sz="2200" dirty="0" err="1" smtClean="0">
                <a:cs typeface="Times New Roman" panose="02020603050405020304" pitchFamily="18" charset="0"/>
              </a:rPr>
              <a:t>ενδόπλασμα</a:t>
            </a:r>
            <a:r>
              <a:rPr lang="el-GR" altLang="el-GR" sz="2200" dirty="0" smtClean="0">
                <a:cs typeface="Times New Roman" panose="02020603050405020304" pitchFamily="18" charset="0"/>
              </a:rPr>
              <a:t>.</a:t>
            </a:r>
          </a:p>
          <a:p>
            <a:pPr eaLnBrk="1" hangingPunct="1">
              <a:lnSpc>
                <a:spcPct val="100000"/>
              </a:lnSpc>
              <a:spcBef>
                <a:spcPts val="600"/>
              </a:spcBef>
            </a:pPr>
            <a:r>
              <a:rPr lang="el-GR" altLang="el-GR" sz="2200" dirty="0" smtClean="0">
                <a:cs typeface="Times New Roman" panose="02020603050405020304" pitchFamily="18" charset="0"/>
              </a:rPr>
              <a:t>Τα </a:t>
            </a:r>
            <a:r>
              <a:rPr lang="el-GR" altLang="el-GR" sz="2200" b="1" dirty="0" err="1" smtClean="0">
                <a:cs typeface="Times New Roman" panose="02020603050405020304" pitchFamily="18" charset="0"/>
              </a:rPr>
              <a:t>νηματοπόδια</a:t>
            </a:r>
            <a:r>
              <a:rPr lang="el-GR" altLang="el-GR" sz="2200" dirty="0" smtClean="0">
                <a:cs typeface="Times New Roman" panose="02020603050405020304" pitchFamily="18" charset="0"/>
              </a:rPr>
              <a:t> είναι λεπτά, διακλαδισμένα και περιέχουν </a:t>
            </a:r>
            <a:r>
              <a:rPr lang="el-GR" altLang="el-GR" sz="2200" dirty="0" err="1" smtClean="0">
                <a:cs typeface="Times New Roman" panose="02020603050405020304" pitchFamily="18" charset="0"/>
              </a:rPr>
              <a:t>εξώπλασμα</a:t>
            </a:r>
            <a:r>
              <a:rPr lang="el-GR" altLang="el-GR" sz="2200" dirty="0" smtClean="0">
                <a:cs typeface="Times New Roman" panose="02020603050405020304" pitchFamily="18" charset="0"/>
              </a:rPr>
              <a:t>.</a:t>
            </a:r>
          </a:p>
          <a:p>
            <a:pPr eaLnBrk="1" hangingPunct="1">
              <a:lnSpc>
                <a:spcPct val="100000"/>
              </a:lnSpc>
              <a:spcBef>
                <a:spcPts val="600"/>
              </a:spcBef>
            </a:pPr>
            <a:r>
              <a:rPr lang="el-GR" altLang="el-GR" sz="2200" dirty="0" smtClean="0">
                <a:cs typeface="Times New Roman" panose="02020603050405020304" pitchFamily="18" charset="0"/>
              </a:rPr>
              <a:t>Τα </a:t>
            </a:r>
            <a:r>
              <a:rPr lang="el-GR" altLang="el-GR" sz="2200" b="1" dirty="0" err="1" smtClean="0">
                <a:cs typeface="Times New Roman" panose="02020603050405020304" pitchFamily="18" charset="0"/>
              </a:rPr>
              <a:t>δικτυοπόδια</a:t>
            </a:r>
            <a:r>
              <a:rPr lang="el-GR" altLang="el-GR" sz="2200" dirty="0" smtClean="0">
                <a:cs typeface="Times New Roman" panose="02020603050405020304" pitchFamily="18" charset="0"/>
              </a:rPr>
              <a:t> είναι λεπτά αλλά δημιουργούν </a:t>
            </a:r>
            <a:r>
              <a:rPr lang="el-GR" altLang="el-GR" sz="2200" dirty="0" err="1" smtClean="0">
                <a:cs typeface="Times New Roman" panose="02020603050405020304" pitchFamily="18" charset="0"/>
              </a:rPr>
              <a:t>δικτυοειδείς</a:t>
            </a:r>
            <a:r>
              <a:rPr lang="el-GR" altLang="el-GR" sz="2200" dirty="0" smtClean="0">
                <a:cs typeface="Times New Roman" panose="02020603050405020304" pitchFamily="18" charset="0"/>
              </a:rPr>
              <a:t> σχηματισμούς.</a:t>
            </a:r>
          </a:p>
          <a:p>
            <a:pPr eaLnBrk="1" hangingPunct="1">
              <a:lnSpc>
                <a:spcPct val="100000"/>
              </a:lnSpc>
              <a:spcBef>
                <a:spcPts val="600"/>
              </a:spcBef>
            </a:pPr>
            <a:r>
              <a:rPr lang="el-GR" altLang="el-GR" sz="2200" dirty="0" smtClean="0">
                <a:cs typeface="Times New Roman" panose="02020603050405020304" pitchFamily="18" charset="0"/>
              </a:rPr>
              <a:t>Τα </a:t>
            </a:r>
            <a:r>
              <a:rPr lang="el-GR" altLang="el-GR" sz="2200" b="1" dirty="0" err="1" smtClean="0">
                <a:cs typeface="Times New Roman" panose="02020603050405020304" pitchFamily="18" charset="0"/>
              </a:rPr>
              <a:t>αξονοπόδια</a:t>
            </a:r>
            <a:r>
              <a:rPr lang="el-GR" altLang="el-GR" sz="2200" dirty="0" smtClean="0">
                <a:cs typeface="Times New Roman" panose="02020603050405020304" pitchFamily="18" charset="0"/>
              </a:rPr>
              <a:t> </a:t>
            </a:r>
            <a:r>
              <a:rPr lang="el-GR" altLang="el-GR" sz="2200" b="1" dirty="0" smtClean="0">
                <a:cs typeface="Times New Roman" panose="02020603050405020304" pitchFamily="18" charset="0"/>
              </a:rPr>
              <a:t>(</a:t>
            </a:r>
            <a:r>
              <a:rPr lang="el-GR" altLang="el-GR" sz="2200" b="1" dirty="0" err="1" smtClean="0">
                <a:cs typeface="Times New Roman" panose="02020603050405020304" pitchFamily="18" charset="0"/>
              </a:rPr>
              <a:t>φωτό</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είναι μακριά, λεπτά και φέρουν αξονικά ραβδία </a:t>
            </a:r>
            <a:r>
              <a:rPr lang="el-GR" altLang="el-GR" sz="2200" dirty="0" err="1" smtClean="0">
                <a:cs typeface="Times New Roman" panose="02020603050405020304" pitchFamily="18" charset="0"/>
              </a:rPr>
              <a:t>μικροσωληνίσκων</a:t>
            </a:r>
            <a:r>
              <a:rPr lang="el-GR" altLang="el-GR" sz="2200" dirty="0" smtClean="0">
                <a:cs typeface="Times New Roman" panose="02020603050405020304" pitchFamily="18" charset="0"/>
              </a:rPr>
              <a:t>. Τα </a:t>
            </a:r>
            <a:r>
              <a:rPr lang="el-GR" altLang="el-GR" sz="2200" dirty="0" err="1" smtClean="0">
                <a:cs typeface="Times New Roman" panose="02020603050405020304" pitchFamily="18" charset="0"/>
              </a:rPr>
              <a:t>αξονοπόδια</a:t>
            </a:r>
            <a:r>
              <a:rPr lang="el-GR" altLang="el-GR" sz="2200" dirty="0" smtClean="0">
                <a:cs typeface="Times New Roman" panose="02020603050405020304" pitchFamily="18" charset="0"/>
              </a:rPr>
              <a:t> χαρακτηρίζουν τα </a:t>
            </a:r>
            <a:r>
              <a:rPr lang="el-GR" altLang="el-GR" sz="2200" dirty="0" err="1" smtClean="0">
                <a:cs typeface="Times New Roman" panose="02020603050405020304" pitchFamily="18" charset="0"/>
              </a:rPr>
              <a:t>Ακτινόποδα</a:t>
            </a:r>
            <a:r>
              <a:rPr lang="el-GR" altLang="el-GR" sz="2200" dirty="0" smtClean="0">
                <a:cs typeface="Times New Roman" panose="02020603050405020304" pitchFamily="18" charset="0"/>
              </a:rPr>
              <a:t> και μπορούν να εκτείνονται-συστέλλονται και ο οργανισμός να περιστρέφεται.</a:t>
            </a:r>
            <a:endParaRPr lang="en-US" altLang="el-GR" sz="2200" dirty="0" smtClean="0">
              <a:cs typeface="Times New Roman" panose="02020603050405020304" pitchFamily="18" charset="0"/>
            </a:endParaRPr>
          </a:p>
          <a:p>
            <a:pPr marL="0" indent="0"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E0A0A3D-B2CF-4CB4-9D03-87053BC95903}" type="slidenum">
              <a:rPr lang="en-US" altLang="el-GR"/>
              <a:pPr>
                <a:defRPr/>
              </a:pPr>
              <a:t>33</a:t>
            </a:fld>
            <a:endParaRPr lang="en-US" alt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5"/>
          <p:cNvSpPr>
            <a:spLocks noGrp="1"/>
          </p:cNvSpPr>
          <p:nvPr>
            <p:ph type="title"/>
          </p:nvPr>
        </p:nvSpPr>
        <p:spPr>
          <a:xfrm>
            <a:off x="630238" y="365125"/>
            <a:ext cx="7886700" cy="1325563"/>
          </a:xfrm>
        </p:spPr>
        <p:txBody>
          <a:bodyPr/>
          <a:lstStyle/>
          <a:p>
            <a:pPr eaLnBrk="1" hangingPunct="1"/>
            <a:r>
              <a:rPr lang="el-GR" altLang="en-US" dirty="0"/>
              <a:t>Κίνηση με </a:t>
            </a:r>
            <a:r>
              <a:rPr lang="el-GR" altLang="en-US" dirty="0" err="1"/>
              <a:t>Ψευδοπόδια</a:t>
            </a:r>
            <a:r>
              <a:rPr lang="el-GR" altLang="en-US" dirty="0"/>
              <a:t> </a:t>
            </a:r>
            <a:r>
              <a:rPr lang="el-GR" altLang="en-US" dirty="0" smtClean="0"/>
              <a:t>2/4</a:t>
            </a:r>
            <a:endParaRPr lang="en-US" altLang="en-US" dirty="0" smtClean="0"/>
          </a:p>
        </p:txBody>
      </p:sp>
      <p:pic>
        <p:nvPicPr>
          <p:cNvPr id="49156" name="Θέση περιεχομένου 6"/>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265611" y="1941513"/>
            <a:ext cx="4229100" cy="3394075"/>
          </a:xfrm>
        </p:spPr>
      </p:pic>
      <p:pic>
        <p:nvPicPr>
          <p:cNvPr id="49157" name="Θέση περιεχομένου 7"/>
          <p:cNvPicPr>
            <a:picLocks noGrp="1" noChangeAspect="1"/>
          </p:cNvPicPr>
          <p:nvPr>
            <p:ph sz="quarter" idx="4"/>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629150" y="2795588"/>
            <a:ext cx="4405313" cy="2778125"/>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6C9147FE-D8D0-4BD4-8A98-5AD02034CD0F}" type="slidenum">
              <a:rPr lang="en-US" altLang="el-GR"/>
              <a:pPr>
                <a:defRPr/>
              </a:pPr>
              <a:t>34</a:t>
            </a:fld>
            <a:endParaRPr lang="en-US" altLang="el-GR" dirty="0"/>
          </a:p>
        </p:txBody>
      </p:sp>
      <p:sp>
        <p:nvSpPr>
          <p:cNvPr id="8" name="TextBox 7"/>
          <p:cNvSpPr txBox="1"/>
          <p:nvPr/>
        </p:nvSpPr>
        <p:spPr>
          <a:xfrm>
            <a:off x="4067175" y="501173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1</a:t>
            </a:r>
            <a:endParaRPr lang="en-US" sz="1200" b="1" dirty="0">
              <a:latin typeface="+mj-lt"/>
            </a:endParaRPr>
          </a:p>
        </p:txBody>
      </p:sp>
      <p:sp>
        <p:nvSpPr>
          <p:cNvPr id="9" name="TextBox 8"/>
          <p:cNvSpPr txBox="1"/>
          <p:nvPr/>
        </p:nvSpPr>
        <p:spPr>
          <a:xfrm>
            <a:off x="8604250" y="5287963"/>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2</a:t>
            </a:r>
            <a:endParaRPr lang="en-US" sz="1200" b="1" dirty="0">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5"/>
          <p:cNvSpPr>
            <a:spLocks noGrp="1"/>
          </p:cNvSpPr>
          <p:nvPr>
            <p:ph type="title"/>
          </p:nvPr>
        </p:nvSpPr>
        <p:spPr/>
        <p:txBody>
          <a:bodyPr/>
          <a:lstStyle/>
          <a:p>
            <a:pPr eaLnBrk="1" hangingPunct="1"/>
            <a:r>
              <a:rPr lang="el-GR" altLang="en-US" dirty="0"/>
              <a:t>Κίνηση με </a:t>
            </a:r>
            <a:r>
              <a:rPr lang="el-GR" altLang="en-US" dirty="0" err="1"/>
              <a:t>Ψευδοπόδια</a:t>
            </a:r>
            <a:r>
              <a:rPr lang="el-GR" altLang="en-US" dirty="0"/>
              <a:t> </a:t>
            </a:r>
            <a:r>
              <a:rPr lang="el-GR" altLang="en-US" dirty="0" smtClean="0"/>
              <a:t>3/4</a:t>
            </a:r>
            <a:endParaRPr lang="en-US" altLang="en-US" dirty="0" smtClean="0"/>
          </a:p>
        </p:txBody>
      </p:sp>
      <p:sp>
        <p:nvSpPr>
          <p:cNvPr id="51203" name="Θέση περιεχομένου 1"/>
          <p:cNvSpPr>
            <a:spLocks noGrp="1"/>
          </p:cNvSpPr>
          <p:nvPr>
            <p:ph idx="1"/>
          </p:nvPr>
        </p:nvSpPr>
        <p:spPr>
          <a:xfrm>
            <a:off x="409575" y="1624013"/>
            <a:ext cx="8567738" cy="4841875"/>
          </a:xfrm>
        </p:spPr>
        <p:txBody>
          <a:bodyPr/>
          <a:lstStyle/>
          <a:p>
            <a:pPr eaLnBrk="1" hangingPunct="1">
              <a:lnSpc>
                <a:spcPct val="100000"/>
              </a:lnSpc>
              <a:spcBef>
                <a:spcPts val="1200"/>
              </a:spcBef>
            </a:pPr>
            <a:r>
              <a:rPr lang="el-GR" altLang="el-GR" sz="2400" dirty="0" smtClean="0">
                <a:cs typeface="Times New Roman" panose="02020603050405020304" pitchFamily="18" charset="0"/>
              </a:rPr>
              <a:t>Σε μοριακό επίπεδο η κίνηση με </a:t>
            </a:r>
            <a:r>
              <a:rPr lang="el-GR" altLang="el-GR" sz="2400" dirty="0" err="1" smtClean="0">
                <a:cs typeface="Times New Roman" panose="02020603050405020304" pitchFamily="18" charset="0"/>
              </a:rPr>
              <a:t>ψευδοπόδια</a:t>
            </a:r>
            <a:r>
              <a:rPr lang="el-GR" altLang="el-GR" sz="2400" dirty="0" smtClean="0">
                <a:cs typeface="Times New Roman" panose="02020603050405020304" pitchFamily="18" charset="0"/>
              </a:rPr>
              <a:t> πραγματοποιείται με τη </a:t>
            </a:r>
            <a:r>
              <a:rPr lang="el-GR" altLang="el-GR" sz="2400" b="1" dirty="0" smtClean="0">
                <a:cs typeface="Times New Roman" panose="02020603050405020304" pitchFamily="18" charset="0"/>
              </a:rPr>
              <a:t>δημιουργία του υαλώδους καλύμματος </a:t>
            </a:r>
            <a:r>
              <a:rPr lang="el-GR" altLang="el-GR" sz="2400" dirty="0" smtClean="0">
                <a:cs typeface="Times New Roman" panose="02020603050405020304" pitchFamily="18" charset="0"/>
              </a:rPr>
              <a:t>στο άκρο του </a:t>
            </a:r>
            <a:r>
              <a:rPr lang="el-GR" altLang="el-GR" sz="2400" dirty="0" err="1" smtClean="0">
                <a:cs typeface="Times New Roman" panose="02020603050405020304" pitchFamily="18" charset="0"/>
              </a:rPr>
              <a:t>ψευδοποδίου</a:t>
            </a:r>
            <a:r>
              <a:rPr lang="el-GR" altLang="el-GR" sz="2400" dirty="0" smtClean="0">
                <a:cs typeface="Times New Roman" panose="02020603050405020304" pitchFamily="18" charset="0"/>
              </a:rPr>
              <a:t>, τον </a:t>
            </a:r>
            <a:r>
              <a:rPr lang="el-GR" altLang="el-GR" sz="2400" b="1" dirty="0" smtClean="0">
                <a:cs typeface="Times New Roman" panose="02020603050405020304" pitchFamily="18" charset="0"/>
              </a:rPr>
              <a:t>πολυμερισμό της </a:t>
            </a:r>
            <a:r>
              <a:rPr lang="el-GR" altLang="el-GR" sz="2400" b="1" dirty="0" err="1" smtClean="0">
                <a:cs typeface="Times New Roman" panose="02020603050405020304" pitchFamily="18" charset="0"/>
              </a:rPr>
              <a:t>ακτίνης</a:t>
            </a:r>
            <a:r>
              <a:rPr lang="el-GR" altLang="el-GR" sz="2400" b="1" dirty="0" smtClean="0">
                <a:cs typeface="Times New Roman" panose="02020603050405020304" pitchFamily="18" charset="0"/>
              </a:rPr>
              <a:t> σε νημάτια</a:t>
            </a:r>
            <a:r>
              <a:rPr lang="el-GR" altLang="el-GR" sz="2400" dirty="0" smtClean="0">
                <a:cs typeface="Times New Roman" panose="02020603050405020304" pitchFamily="18" charset="0"/>
              </a:rPr>
              <a:t> στα όρια της περιοχής μεταξύ </a:t>
            </a:r>
            <a:r>
              <a:rPr lang="el-GR" altLang="el-GR" sz="2400" dirty="0" err="1" smtClean="0">
                <a:cs typeface="Times New Roman" panose="02020603050405020304" pitchFamily="18" charset="0"/>
              </a:rPr>
              <a:t>εξωπλάσματος</a:t>
            </a:r>
            <a:r>
              <a:rPr lang="el-GR" altLang="el-GR" sz="2400" dirty="0" smtClean="0">
                <a:cs typeface="Times New Roman" panose="02020603050405020304" pitchFamily="18" charset="0"/>
              </a:rPr>
              <a:t> και υαλώδους καλύμματος και την </a:t>
            </a:r>
            <a:r>
              <a:rPr lang="el-GR" altLang="el-GR" sz="2400" b="1" dirty="0" smtClean="0">
                <a:cs typeface="Times New Roman" panose="02020603050405020304" pitchFamily="18" charset="0"/>
              </a:rPr>
              <a:t>πρόσδεση της </a:t>
            </a:r>
            <a:r>
              <a:rPr lang="el-GR" altLang="el-GR" sz="2400" b="1" dirty="0" err="1" smtClean="0">
                <a:cs typeface="Times New Roman" panose="02020603050405020304" pitchFamily="18" charset="0"/>
              </a:rPr>
              <a:t>μυοσίνης</a:t>
            </a:r>
            <a:r>
              <a:rPr lang="el-GR" altLang="el-GR" sz="2400" b="1" dirty="0" smtClean="0">
                <a:cs typeface="Times New Roman" panose="02020603050405020304" pitchFamily="18" charset="0"/>
              </a:rPr>
              <a:t> με νημάτια της </a:t>
            </a:r>
            <a:r>
              <a:rPr lang="el-GR" altLang="el-GR" sz="2400" b="1" dirty="0" err="1" smtClean="0">
                <a:cs typeface="Times New Roman" panose="02020603050405020304" pitchFamily="18" charset="0"/>
              </a:rPr>
              <a:t>ακτίνης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στο άλλο άκρο του </a:t>
            </a:r>
            <a:r>
              <a:rPr lang="el-GR" altLang="el-GR" sz="2400" dirty="0" err="1" smtClean="0">
                <a:cs typeface="Times New Roman" panose="02020603050405020304" pitchFamily="18" charset="0"/>
              </a:rPr>
              <a:t>εξωσώματος</a:t>
            </a:r>
            <a:r>
              <a:rPr lang="el-GR" altLang="el-GR" sz="2400" dirty="0" smtClean="0">
                <a:cs typeface="Times New Roman" panose="02020603050405020304" pitchFamily="18" charset="0"/>
              </a:rPr>
              <a:t> για τη δημιουργία κίνησης. </a:t>
            </a:r>
          </a:p>
          <a:p>
            <a:pPr eaLnBrk="1" hangingPunct="1">
              <a:lnSpc>
                <a:spcPct val="100000"/>
              </a:lnSpc>
              <a:spcBef>
                <a:spcPts val="1200"/>
              </a:spcBef>
            </a:pPr>
            <a:endParaRPr lang="el-GR" altLang="el-GR" sz="2400" dirty="0" smtClean="0">
              <a:cs typeface="Times New Roman" panose="02020603050405020304" pitchFamily="18" charset="0"/>
            </a:endParaRPr>
          </a:p>
          <a:p>
            <a:pPr eaLnBrk="1" hangingPunct="1">
              <a:lnSpc>
                <a:spcPct val="100000"/>
              </a:lnSpc>
            </a:pPr>
            <a:r>
              <a:rPr lang="el-GR" altLang="el-GR" sz="2400" dirty="0" smtClean="0">
                <a:cs typeface="Times New Roman" panose="02020603050405020304" pitchFamily="18" charset="0"/>
              </a:rPr>
              <a:t>Οι διαδικασίες αυτές φαίνονται στο ακόλουθο σχήμα.</a:t>
            </a:r>
            <a:endParaRPr lang="en-US" altLang="el-GR" sz="2400" dirty="0" smtClean="0">
              <a:cs typeface="Times New Roman" panose="02020603050405020304" pitchFamily="18" charset="0"/>
            </a:endParaRPr>
          </a:p>
          <a:p>
            <a:pPr eaLnBrk="1" hangingPunct="1"/>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7FB8B8B0-3BCE-447F-9FF5-354860B34BB8}" type="slidenum">
              <a:rPr lang="en-US" altLang="el-GR"/>
              <a:pPr>
                <a:defRPr/>
              </a:pPr>
              <a:t>35</a:t>
            </a:fld>
            <a:endParaRPr lang="en-US" alt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5"/>
          <p:cNvSpPr>
            <a:spLocks noGrp="1"/>
          </p:cNvSpPr>
          <p:nvPr>
            <p:ph type="title"/>
          </p:nvPr>
        </p:nvSpPr>
        <p:spPr/>
        <p:txBody>
          <a:bodyPr/>
          <a:lstStyle/>
          <a:p>
            <a:pPr eaLnBrk="1" hangingPunct="1"/>
            <a:r>
              <a:rPr lang="el-GR" altLang="en-US" dirty="0"/>
              <a:t>Κίνηση με </a:t>
            </a:r>
            <a:r>
              <a:rPr lang="el-GR" altLang="en-US" dirty="0" err="1"/>
              <a:t>Ψευδοπόδια</a:t>
            </a:r>
            <a:r>
              <a:rPr lang="el-GR" altLang="en-US" dirty="0"/>
              <a:t> </a:t>
            </a:r>
            <a:r>
              <a:rPr lang="el-GR" altLang="en-US" dirty="0" smtClean="0"/>
              <a:t>4/4</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A47419CA-942C-40AA-9A08-3DAAC5F65760}" type="slidenum">
              <a:rPr lang="en-US" altLang="el-GR"/>
              <a:pPr>
                <a:defRPr/>
              </a:pPr>
              <a:t>36</a:t>
            </a:fld>
            <a:endParaRPr lang="en-US" altLang="el-GR" dirty="0"/>
          </a:p>
        </p:txBody>
      </p:sp>
      <p:pic>
        <p:nvPicPr>
          <p:cNvPr id="52229"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4925" y="1555750"/>
            <a:ext cx="9050338" cy="4681538"/>
          </a:xfrm>
        </p:spPr>
      </p:pic>
      <p:sp>
        <p:nvSpPr>
          <p:cNvPr id="6" name="TextBox 5"/>
          <p:cNvSpPr txBox="1"/>
          <p:nvPr/>
        </p:nvSpPr>
        <p:spPr>
          <a:xfrm>
            <a:off x="8580438" y="5864225"/>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3</a:t>
            </a:r>
            <a:endParaRPr lang="en-US" sz="1200" b="1" dirty="0">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5"/>
          <p:cNvSpPr>
            <a:spLocks noGrp="1"/>
          </p:cNvSpPr>
          <p:nvPr>
            <p:ph type="title"/>
          </p:nvPr>
        </p:nvSpPr>
        <p:spPr/>
        <p:txBody>
          <a:bodyPr/>
          <a:lstStyle/>
          <a:p>
            <a:pPr eaLnBrk="1" hangingPunct="1"/>
            <a:r>
              <a:rPr lang="el-GR" altLang="en-US" sz="4000" dirty="0" smtClean="0"/>
              <a:t>Θρέψη, Απέκκριση, </a:t>
            </a:r>
            <a:r>
              <a:rPr lang="en-US" altLang="en-US" sz="4000" dirty="0" smtClean="0"/>
              <a:t/>
            </a:r>
            <a:br>
              <a:rPr lang="en-US" altLang="en-US" sz="4000" dirty="0" smtClean="0"/>
            </a:br>
            <a:r>
              <a:rPr lang="el-GR" altLang="en-US" sz="4000" dirty="0" err="1" smtClean="0"/>
              <a:t>Ωσμορρύθμιση</a:t>
            </a:r>
            <a:r>
              <a:rPr lang="el-GR" altLang="en-US" sz="4000" dirty="0" smtClean="0"/>
              <a:t> 1/</a:t>
            </a:r>
            <a:r>
              <a:rPr lang="en-US" altLang="en-US" sz="4000" dirty="0" smtClean="0"/>
              <a:t>2</a:t>
            </a:r>
            <a:endParaRPr lang="en-US" altLang="en-US" sz="4000" dirty="0" smtClean="0"/>
          </a:p>
        </p:txBody>
      </p:sp>
      <p:sp>
        <p:nvSpPr>
          <p:cNvPr id="54275" name="Θέση περιεχομένου 1"/>
          <p:cNvSpPr>
            <a:spLocks noGrp="1"/>
          </p:cNvSpPr>
          <p:nvPr>
            <p:ph idx="1"/>
          </p:nvPr>
        </p:nvSpPr>
        <p:spPr>
          <a:xfrm>
            <a:off x="323528" y="1690688"/>
            <a:ext cx="8641085" cy="4624387"/>
          </a:xfrm>
        </p:spPr>
        <p:txBody>
          <a:bodyPr/>
          <a:lstStyle/>
          <a:p>
            <a:pPr marL="0" indent="0" eaLnBrk="1" hangingPunct="1">
              <a:lnSpc>
                <a:spcPct val="100000"/>
              </a:lnSpc>
              <a:spcBef>
                <a:spcPts val="1800"/>
              </a:spcBef>
              <a:buFont typeface="Arial" panose="020B0604020202020204" pitchFamily="34" charset="0"/>
              <a:buNone/>
            </a:pPr>
            <a:r>
              <a:rPr lang="el-GR" altLang="el-GR" sz="2400" dirty="0" smtClean="0">
                <a:cs typeface="Times New Roman" panose="02020603050405020304" pitchFamily="18" charset="0"/>
              </a:rPr>
              <a:t>Η </a:t>
            </a:r>
            <a:r>
              <a:rPr lang="el-GR" altLang="el-GR" sz="2400" b="1" dirty="0" smtClean="0">
                <a:cs typeface="Times New Roman" panose="02020603050405020304" pitchFamily="18" charset="0"/>
              </a:rPr>
              <a:t>ολοζωική διατροφή </a:t>
            </a:r>
            <a:r>
              <a:rPr lang="el-GR" altLang="el-GR" sz="2400" dirty="0" smtClean="0">
                <a:cs typeface="Times New Roman" panose="02020603050405020304" pitchFamily="18" charset="0"/>
              </a:rPr>
              <a:t>συνεπάγεται </a:t>
            </a:r>
            <a:r>
              <a:rPr lang="el-GR" altLang="el-GR" sz="2400" b="1" dirty="0" smtClean="0">
                <a:cs typeface="Times New Roman" panose="02020603050405020304" pitchFamily="18" charset="0"/>
              </a:rPr>
              <a:t>φαγοκυττάρωση </a:t>
            </a:r>
            <a:r>
              <a:rPr lang="el-GR" altLang="el-GR" sz="2400" dirty="0" smtClean="0">
                <a:cs typeface="Times New Roman" panose="02020603050405020304" pitchFamily="18" charset="0"/>
              </a:rPr>
              <a:t>που συμβαίνει και στις Αμοιβάδες. Χαρακτηριστική η παρουσία των </a:t>
            </a:r>
            <a:r>
              <a:rPr lang="el-GR" altLang="el-GR" sz="2400" b="1" dirty="0" smtClean="0">
                <a:cs typeface="Times New Roman" panose="02020603050405020304" pitchFamily="18" charset="0"/>
              </a:rPr>
              <a:t>πεπτικών </a:t>
            </a:r>
            <a:r>
              <a:rPr lang="el-GR" altLang="el-GR" sz="2400" b="1" dirty="0" err="1" smtClean="0">
                <a:cs typeface="Times New Roman" panose="02020603050405020304" pitchFamily="18" charset="0"/>
              </a:rPr>
              <a:t>κενοτοπίων</a:t>
            </a:r>
            <a:r>
              <a:rPr lang="el-GR" altLang="el-GR" sz="2400" dirty="0" smtClean="0">
                <a:cs typeface="Times New Roman" panose="02020603050405020304" pitchFamily="18" charset="0"/>
              </a:rPr>
              <a:t> όπου αδειάζουν το περιεχόμενό τους τα </a:t>
            </a:r>
            <a:r>
              <a:rPr lang="el-GR" altLang="el-GR" sz="2400" dirty="0" err="1" smtClean="0">
                <a:cs typeface="Times New Roman" panose="02020603050405020304" pitchFamily="18" charset="0"/>
              </a:rPr>
              <a:t>λυσοσώματα</a:t>
            </a:r>
            <a:r>
              <a:rPr lang="el-GR" altLang="el-GR" sz="2400" dirty="0" smtClean="0">
                <a:cs typeface="Times New Roman" panose="02020603050405020304" pitchFamily="18" charset="0"/>
              </a:rPr>
              <a:t>. Η </a:t>
            </a:r>
            <a:r>
              <a:rPr lang="el-GR" altLang="el-GR" sz="2400" b="1" dirty="0" err="1" smtClean="0">
                <a:cs typeface="Times New Roman" panose="02020603050405020304" pitchFamily="18" charset="0"/>
              </a:rPr>
              <a:t>σαπροζωική</a:t>
            </a:r>
            <a:r>
              <a:rPr lang="el-GR" altLang="el-GR" sz="2400" b="1" dirty="0" smtClean="0">
                <a:cs typeface="Times New Roman" panose="02020603050405020304" pitchFamily="18" charset="0"/>
              </a:rPr>
              <a:t> διατροφή </a:t>
            </a:r>
            <a:r>
              <a:rPr lang="el-GR" altLang="el-GR" sz="2400" dirty="0" smtClean="0">
                <a:cs typeface="Times New Roman" panose="02020603050405020304" pitchFamily="18" charset="0"/>
              </a:rPr>
              <a:t>επιτυγχάνεται με </a:t>
            </a:r>
            <a:r>
              <a:rPr lang="el-GR" altLang="el-GR" sz="2400" b="1" dirty="0" err="1" smtClean="0">
                <a:cs typeface="Times New Roman" panose="02020603050405020304" pitchFamily="18" charset="0"/>
              </a:rPr>
              <a:t>πινοκυττάρωση</a:t>
            </a:r>
            <a:r>
              <a:rPr lang="el-GR" altLang="el-GR" sz="2400" dirty="0" smtClean="0">
                <a:cs typeface="Times New Roman" panose="02020603050405020304" pitchFamily="18" charset="0"/>
              </a:rPr>
              <a:t>. Υπάρχει όμως και η </a:t>
            </a:r>
            <a:r>
              <a:rPr lang="el-GR" altLang="el-GR" sz="2400" b="1" dirty="0" smtClean="0">
                <a:cs typeface="Times New Roman" panose="02020603050405020304" pitchFamily="18" charset="0"/>
              </a:rPr>
              <a:t>ενεργητική μεταφορά </a:t>
            </a:r>
            <a:r>
              <a:rPr lang="el-GR" altLang="el-GR" sz="2400" dirty="0" smtClean="0">
                <a:cs typeface="Times New Roman" panose="02020603050405020304" pitchFamily="18" charset="0"/>
              </a:rPr>
              <a:t>θρεπτικών συστατικών.</a:t>
            </a:r>
          </a:p>
          <a:p>
            <a:pPr marL="0" indent="0" eaLnBrk="1" hangingPunct="1">
              <a:lnSpc>
                <a:spcPct val="100000"/>
              </a:lnSpc>
              <a:spcBef>
                <a:spcPts val="1800"/>
              </a:spcBef>
              <a:buFont typeface="Arial" panose="020B0604020202020204" pitchFamily="34" charset="0"/>
              <a:buNone/>
            </a:pPr>
            <a:r>
              <a:rPr lang="el-GR" altLang="el-GR" sz="2400" dirty="0" smtClean="0">
                <a:cs typeface="Times New Roman" panose="02020603050405020304" pitchFamily="18" charset="0"/>
              </a:rPr>
              <a:t>Η απέκκριση (π.χ. αμμωνίας) γίνεται με </a:t>
            </a:r>
            <a:r>
              <a:rPr lang="el-GR" altLang="el-GR" sz="2400" b="1" dirty="0" smtClean="0">
                <a:cs typeface="Times New Roman" panose="02020603050405020304" pitchFamily="18" charset="0"/>
              </a:rPr>
              <a:t>διάχυση </a:t>
            </a:r>
            <a:r>
              <a:rPr lang="el-GR" altLang="el-GR" sz="2400" dirty="0" smtClean="0">
                <a:cs typeface="Times New Roman" panose="02020603050405020304" pitchFamily="18" charset="0"/>
              </a:rPr>
              <a:t>από την κυτταρική μεμβράνη.</a:t>
            </a:r>
          </a:p>
          <a:p>
            <a:pPr marL="0" indent="0" eaLnBrk="1" hangingPunct="1">
              <a:lnSpc>
                <a:spcPct val="100000"/>
              </a:lnSpc>
              <a:spcBef>
                <a:spcPts val="1800"/>
              </a:spcBef>
              <a:buFont typeface="Arial" panose="020B0604020202020204" pitchFamily="34" charset="0"/>
              <a:buNone/>
            </a:pPr>
            <a:r>
              <a:rPr lang="el-GR" altLang="el-GR" sz="2400" dirty="0" smtClean="0">
                <a:cs typeface="Times New Roman" panose="02020603050405020304" pitchFamily="18" charset="0"/>
              </a:rPr>
              <a:t>Η </a:t>
            </a:r>
            <a:r>
              <a:rPr lang="el-GR" altLang="el-GR" sz="2400" dirty="0" err="1" smtClean="0">
                <a:cs typeface="Times New Roman" panose="02020603050405020304" pitchFamily="18" charset="0"/>
              </a:rPr>
              <a:t>ωσμορρύθμιση</a:t>
            </a:r>
            <a:r>
              <a:rPr lang="el-GR" altLang="el-GR" sz="2400" dirty="0" smtClean="0">
                <a:cs typeface="Times New Roman" panose="02020603050405020304" pitchFamily="18" charset="0"/>
              </a:rPr>
              <a:t> επιτυγχάνεται με τα </a:t>
            </a:r>
            <a:r>
              <a:rPr lang="el-GR" altLang="el-GR" sz="2400" b="1" dirty="0" err="1" smtClean="0">
                <a:cs typeface="Times New Roman" panose="02020603050405020304" pitchFamily="18" charset="0"/>
              </a:rPr>
              <a:t>σφυγμώδη</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κενοτόπια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που μπορεί να έχουν σταθερό ή μεταβλητό σημείο εκβολής.</a:t>
            </a:r>
            <a:r>
              <a:rPr lang="en-GB" altLang="el-GR" sz="2400" dirty="0" smtClean="0">
                <a:cs typeface="Times New Roman" panose="02020603050405020304" pitchFamily="18" charset="0"/>
              </a:rPr>
              <a:t> </a:t>
            </a:r>
            <a:endParaRPr lang="en-US" altLang="el-GR" sz="2400" b="1" dirty="0" smtClean="0">
              <a:cs typeface="Times New Roman" panose="02020603050405020304" pitchFamily="18" charset="0"/>
            </a:endParaRPr>
          </a:p>
          <a:p>
            <a:pPr marL="0" indent="0"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BE0E2F1D-8018-4373-A0E1-D18BCB89AA50}" type="slidenum">
              <a:rPr lang="en-US" altLang="el-GR"/>
              <a:pPr>
                <a:defRPr/>
              </a:pPr>
              <a:t>37</a:t>
            </a:fld>
            <a:endParaRPr lang="en-US" alt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82C113B1-584B-49B3-9BFF-C3D594B1363E}" type="slidenum">
              <a:rPr lang="en-US" altLang="el-GR"/>
              <a:pPr>
                <a:defRPr/>
              </a:pPr>
              <a:t>38</a:t>
            </a:fld>
            <a:endParaRPr lang="en-US" altLang="el-GR" dirty="0"/>
          </a:p>
        </p:txBody>
      </p:sp>
      <p:pic>
        <p:nvPicPr>
          <p:cNvPr id="55302" name="Θέση περιεχομένου 2"/>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55563" y="1988840"/>
            <a:ext cx="5956300" cy="3343275"/>
          </a:xfrm>
        </p:spPr>
      </p:pic>
      <p:pic>
        <p:nvPicPr>
          <p:cNvPr id="55303" name="Θέση περιεχομένου 10"/>
          <p:cNvPicPr>
            <a:picLocks noGrp="1" noChangeAspect="1"/>
          </p:cNvPicPr>
          <p:nvPr>
            <p:ph sz="quarter" idx="4"/>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6084888" y="2632075"/>
            <a:ext cx="2987675" cy="3163888"/>
          </a:xfrm>
        </p:spPr>
      </p:pic>
      <p:sp>
        <p:nvSpPr>
          <p:cNvPr id="8" name="TextBox 7"/>
          <p:cNvSpPr txBox="1"/>
          <p:nvPr/>
        </p:nvSpPr>
        <p:spPr>
          <a:xfrm>
            <a:off x="5616575" y="5055890"/>
            <a:ext cx="341760" cy="276999"/>
          </a:xfrm>
          <a:prstGeom prst="rect">
            <a:avLst/>
          </a:prstGeom>
          <a:noFill/>
        </p:spPr>
        <p:txBody>
          <a:bodyPr wrap="none">
            <a:spAutoFit/>
          </a:bodyPr>
          <a:lstStyle/>
          <a:p>
            <a:pPr>
              <a:defRPr/>
            </a:pPr>
            <a:r>
              <a:rPr lang="el-GR" sz="1200" b="1" dirty="0" smtClean="0">
                <a:latin typeface="+mj-lt"/>
              </a:rPr>
              <a:t>14</a:t>
            </a:r>
            <a:endParaRPr lang="en-US" sz="1200" b="1" dirty="0">
              <a:latin typeface="+mj-lt"/>
            </a:endParaRPr>
          </a:p>
        </p:txBody>
      </p:sp>
      <p:sp>
        <p:nvSpPr>
          <p:cNvPr id="9" name="TextBox 8"/>
          <p:cNvSpPr txBox="1"/>
          <p:nvPr/>
        </p:nvSpPr>
        <p:spPr>
          <a:xfrm>
            <a:off x="8675688" y="551973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5</a:t>
            </a:r>
            <a:endParaRPr lang="en-US" sz="1200" b="1" dirty="0">
              <a:latin typeface="+mj-lt"/>
            </a:endParaRPr>
          </a:p>
        </p:txBody>
      </p:sp>
      <p:sp>
        <p:nvSpPr>
          <p:cNvPr id="3" name="Title 2"/>
          <p:cNvSpPr>
            <a:spLocks noGrp="1"/>
          </p:cNvSpPr>
          <p:nvPr>
            <p:ph type="title"/>
          </p:nvPr>
        </p:nvSpPr>
        <p:spPr/>
        <p:txBody>
          <a:bodyPr/>
          <a:lstStyle/>
          <a:p>
            <a:r>
              <a:rPr lang="el-GR" dirty="0"/>
              <a:t>Θρέψη, Απέκκριση, </a:t>
            </a:r>
            <a:r>
              <a:rPr lang="el-GR" dirty="0" err="1"/>
              <a:t>Ωσμορρύθμιση</a:t>
            </a:r>
            <a:r>
              <a:rPr lang="el-GR" dirty="0"/>
              <a:t> </a:t>
            </a:r>
            <a:r>
              <a:rPr lang="el-GR" dirty="0" smtClean="0"/>
              <a:t>2/</a:t>
            </a:r>
            <a:r>
              <a:rPr lang="en-US" dirty="0" smtClean="0"/>
              <a:t>2</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5"/>
          <p:cNvSpPr>
            <a:spLocks noGrp="1"/>
          </p:cNvSpPr>
          <p:nvPr>
            <p:ph type="title"/>
          </p:nvPr>
        </p:nvSpPr>
        <p:spPr>
          <a:xfrm>
            <a:off x="605631" y="188640"/>
            <a:ext cx="7886700" cy="1325563"/>
          </a:xfrm>
        </p:spPr>
        <p:txBody>
          <a:bodyPr/>
          <a:lstStyle/>
          <a:p>
            <a:pPr eaLnBrk="1" hangingPunct="1"/>
            <a:r>
              <a:rPr lang="el-GR" altLang="en-US" dirty="0" smtClean="0"/>
              <a:t>Αναπαραγωγή 1/2</a:t>
            </a:r>
            <a:endParaRPr lang="en-US" altLang="en-US" dirty="0" smtClean="0"/>
          </a:p>
        </p:txBody>
      </p:sp>
      <p:sp>
        <p:nvSpPr>
          <p:cNvPr id="57347" name="Θέση περιεχομένου 1"/>
          <p:cNvSpPr>
            <a:spLocks noGrp="1"/>
          </p:cNvSpPr>
          <p:nvPr>
            <p:ph idx="1"/>
          </p:nvPr>
        </p:nvSpPr>
        <p:spPr>
          <a:xfrm>
            <a:off x="178384" y="1268760"/>
            <a:ext cx="8970963" cy="4841875"/>
          </a:xfrm>
        </p:spPr>
        <p:txBody>
          <a:bodyPr/>
          <a:lstStyle/>
          <a:p>
            <a:pPr marL="0" indent="0" eaLnBrk="1" hangingPunct="1">
              <a:lnSpc>
                <a:spcPct val="100000"/>
              </a:lnSpc>
              <a:spcBef>
                <a:spcPts val="1200"/>
              </a:spcBef>
              <a:buFont typeface="Arial" panose="020B0604020202020204" pitchFamily="34" charset="0"/>
              <a:buNone/>
            </a:pPr>
            <a:r>
              <a:rPr lang="el-GR" altLang="el-GR" sz="2400" b="1" dirty="0" smtClean="0">
                <a:cs typeface="Times New Roman" panose="02020603050405020304" pitchFamily="18" charset="0"/>
              </a:rPr>
              <a:t>Η αναπαραγωγή των </a:t>
            </a:r>
            <a:r>
              <a:rPr lang="el-GR" altLang="el-GR" sz="2400" b="1" dirty="0" err="1" smtClean="0">
                <a:cs typeface="Times New Roman" panose="02020603050405020304" pitchFamily="18" charset="0"/>
              </a:rPr>
              <a:t>Πρωτοζώων</a:t>
            </a:r>
            <a:r>
              <a:rPr lang="el-GR" altLang="el-GR" sz="2400" b="1" dirty="0" smtClean="0">
                <a:cs typeface="Times New Roman" panose="02020603050405020304" pitchFamily="18" charset="0"/>
              </a:rPr>
              <a:t> γίνεται αγενώς</a:t>
            </a:r>
            <a:r>
              <a:rPr lang="en-GB" altLang="el-GR" sz="2400" b="1" dirty="0" smtClean="0">
                <a:cs typeface="Times New Roman" panose="02020603050405020304" pitchFamily="18" charset="0"/>
              </a:rPr>
              <a:t> (fission)</a:t>
            </a:r>
            <a:r>
              <a:rPr lang="el-GR" altLang="el-GR" sz="2400" b="1" dirty="0" smtClean="0">
                <a:cs typeface="Times New Roman" panose="02020603050405020304" pitchFamily="18" charset="0"/>
              </a:rPr>
              <a:t> και εγγενώς.</a:t>
            </a:r>
            <a:endParaRPr lang="en-GB" altLang="el-GR" sz="2400" dirty="0" smtClean="0">
              <a:cs typeface="Times New Roman" panose="02020603050405020304" pitchFamily="18" charset="0"/>
            </a:endParaRPr>
          </a:p>
          <a:p>
            <a:pPr marL="0" indent="0" eaLnBrk="1" hangingPunct="1">
              <a:lnSpc>
                <a:spcPct val="100000"/>
              </a:lnSpc>
              <a:spcBef>
                <a:spcPts val="1200"/>
              </a:spcBef>
              <a:buFont typeface="Arial" panose="020B0604020202020204" pitchFamily="34" charset="0"/>
              <a:buNone/>
            </a:pPr>
            <a:r>
              <a:rPr lang="el-GR" altLang="el-GR" sz="2400" dirty="0" smtClean="0">
                <a:cs typeface="Times New Roman" panose="02020603050405020304" pitchFamily="18" charset="0"/>
              </a:rPr>
              <a:t>Ο πιο συχνός τύπος αγενούς διαίρεσης είναι η </a:t>
            </a:r>
            <a:r>
              <a:rPr lang="el-GR" altLang="el-GR" sz="2400" b="1" dirty="0" smtClean="0">
                <a:cs typeface="Times New Roman" panose="02020603050405020304" pitchFamily="18" charset="0"/>
              </a:rPr>
              <a:t>διχοτόμηση</a:t>
            </a:r>
            <a:r>
              <a:rPr lang="en-GB" altLang="el-GR" sz="2400" b="1" dirty="0" smtClean="0">
                <a:cs typeface="Times New Roman" panose="02020603050405020304" pitchFamily="18" charset="0"/>
              </a:rPr>
              <a:t> (fission)</a:t>
            </a:r>
            <a:r>
              <a:rPr lang="el-GR" altLang="el-GR" sz="2400" b="1" dirty="0" smtClean="0">
                <a:cs typeface="Times New Roman" panose="02020603050405020304" pitchFamily="18" charset="0"/>
              </a:rPr>
              <a:t>. Εκβλάστηση</a:t>
            </a:r>
            <a:r>
              <a:rPr lang="el-GR" altLang="el-GR" sz="2400" dirty="0" smtClean="0">
                <a:cs typeface="Times New Roman" panose="02020603050405020304" pitchFamily="18" charset="0"/>
              </a:rPr>
              <a:t> έχουμε όταν από μια διαίρεση προκύπτει ένα μικρότερο σε μέγεθος άτομο. Η </a:t>
            </a:r>
            <a:r>
              <a:rPr lang="el-GR" altLang="el-GR" sz="2400" b="1" dirty="0" smtClean="0">
                <a:cs typeface="Times New Roman" panose="02020603050405020304" pitchFamily="18" charset="0"/>
              </a:rPr>
              <a:t>πολλαπλή διαίρεση στα </a:t>
            </a:r>
            <a:r>
              <a:rPr lang="el-GR" altLang="el-GR" sz="2400" b="1" dirty="0" err="1" smtClean="0">
                <a:cs typeface="Times New Roman" panose="02020603050405020304" pitchFamily="18" charset="0"/>
              </a:rPr>
              <a:t>Ακροσυμπλεγματικά</a:t>
            </a:r>
            <a:r>
              <a:rPr lang="el-GR" altLang="el-GR" sz="2400" dirty="0" smtClean="0">
                <a:cs typeface="Times New Roman" panose="02020603050405020304" pitchFamily="18" charset="0"/>
              </a:rPr>
              <a:t> δίνει πολλά άτομα από ένα άτομο.</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Η μίτωση των </a:t>
            </a:r>
            <a:r>
              <a:rPr lang="el-GR" altLang="el-GR" sz="2400" dirty="0" err="1" smtClean="0">
                <a:cs typeface="Times New Roman" panose="02020603050405020304" pitchFamily="18" charset="0"/>
              </a:rPr>
              <a:t>Πρωτοζώων</a:t>
            </a:r>
            <a:r>
              <a:rPr lang="el-GR" altLang="el-GR" sz="2400" dirty="0" smtClean="0">
                <a:cs typeface="Times New Roman" panose="02020603050405020304" pitchFamily="18" charset="0"/>
              </a:rPr>
              <a:t> συνοδεύεται συχνά από </a:t>
            </a:r>
            <a:r>
              <a:rPr lang="el-GR" altLang="el-GR" sz="2400" b="1" dirty="0" smtClean="0">
                <a:cs typeface="Times New Roman" panose="02020603050405020304" pitchFamily="18" charset="0"/>
              </a:rPr>
              <a:t>διατήρηση της πυρηνικής μεμβράν</a:t>
            </a:r>
            <a:r>
              <a:rPr lang="el-GR" altLang="el-GR" sz="2400" dirty="0" smtClean="0">
                <a:cs typeface="Times New Roman" panose="02020603050405020304" pitchFamily="18" charset="0"/>
              </a:rPr>
              <a:t>ης και </a:t>
            </a:r>
            <a:r>
              <a:rPr lang="el-GR" altLang="el-GR" sz="2400" b="1" dirty="0" smtClean="0">
                <a:cs typeface="Times New Roman" panose="02020603050405020304" pitchFamily="18" charset="0"/>
              </a:rPr>
              <a:t>δε χαρακτηρίζεται από την παρουσία </a:t>
            </a:r>
            <a:r>
              <a:rPr lang="el-GR" altLang="el-GR" sz="2400" b="1" dirty="0" err="1" smtClean="0">
                <a:cs typeface="Times New Roman" panose="02020603050405020304" pitchFamily="18" charset="0"/>
              </a:rPr>
              <a:t>κεντριδίων</a:t>
            </a:r>
            <a:r>
              <a:rPr lang="en-GB" altLang="el-GR" sz="2400" b="1" dirty="0" smtClean="0">
                <a:cs typeface="Times New Roman" panose="02020603050405020304" pitchFamily="18" charset="0"/>
              </a:rPr>
              <a:t> (centrioles)</a:t>
            </a:r>
            <a:r>
              <a:rPr lang="el-GR" altLang="el-GR" sz="2400" b="1" dirty="0" smtClean="0">
                <a:cs typeface="Times New Roman" panose="02020603050405020304" pitchFamily="18" charset="0"/>
              </a:rPr>
              <a:t>.</a:t>
            </a:r>
            <a:endParaRPr lang="en-GB" altLang="el-GR" sz="2400" b="1" dirty="0" smtClean="0">
              <a:cs typeface="Times New Roman" panose="02020603050405020304" pitchFamily="18" charset="0"/>
            </a:endParaRPr>
          </a:p>
          <a:p>
            <a:pPr marL="0" indent="0" eaLnBrk="1" hangingPunct="1">
              <a:lnSpc>
                <a:spcPct val="100000"/>
              </a:lnSpc>
              <a:spcBef>
                <a:spcPts val="1200"/>
              </a:spcBef>
              <a:buFont typeface="Arial" panose="020B0604020202020204" pitchFamily="34" charset="0"/>
              <a:buNone/>
            </a:pPr>
            <a:r>
              <a:rPr lang="el-GR" altLang="el-GR" sz="2400" dirty="0" smtClean="0">
                <a:cs typeface="Times New Roman" panose="02020603050405020304" pitchFamily="18" charset="0"/>
              </a:rPr>
              <a:t>Στην </a:t>
            </a:r>
            <a:r>
              <a:rPr lang="el-GR" altLang="el-GR" sz="2400" b="1" dirty="0" smtClean="0">
                <a:cs typeface="Times New Roman" panose="02020603050405020304" pitchFamily="18" charset="0"/>
              </a:rPr>
              <a:t>εγγενή αναπαραγωγή </a:t>
            </a:r>
            <a:r>
              <a:rPr lang="el-GR" altLang="el-GR" sz="2400" dirty="0" smtClean="0">
                <a:cs typeface="Times New Roman" panose="02020603050405020304" pitchFamily="18" charset="0"/>
              </a:rPr>
              <a:t>διακρίνουμε την </a:t>
            </a:r>
            <a:r>
              <a:rPr lang="el-GR" altLang="el-GR" sz="2400" b="1" dirty="0" err="1" smtClean="0">
                <a:cs typeface="Times New Roman" panose="02020603050405020304" pitchFamily="18" charset="0"/>
              </a:rPr>
              <a:t>συγγαμία</a:t>
            </a:r>
            <a:r>
              <a:rPr lang="el-GR" altLang="el-GR" sz="2400" dirty="0" smtClean="0">
                <a:cs typeface="Times New Roman" panose="02020603050405020304" pitchFamily="18" charset="0"/>
              </a:rPr>
              <a:t> (γονιμοποίηση ενός γαμέτη από άλλον), την </a:t>
            </a:r>
            <a:r>
              <a:rPr lang="el-GR" altLang="el-GR" sz="2400" b="1" dirty="0" smtClean="0">
                <a:cs typeface="Times New Roman" panose="02020603050405020304" pitchFamily="18" charset="0"/>
              </a:rPr>
              <a:t>αυτογαμία</a:t>
            </a:r>
            <a:r>
              <a:rPr lang="el-GR" altLang="el-GR" sz="2400" dirty="0" smtClean="0">
                <a:cs typeface="Times New Roman" panose="02020603050405020304" pitchFamily="18" charset="0"/>
              </a:rPr>
              <a:t> (γαμετικοί πυρήνες μετά από μείωση συντήκονται και δίνουν ένα </a:t>
            </a:r>
            <a:r>
              <a:rPr lang="el-GR" altLang="el-GR" sz="2400" dirty="0" err="1" smtClean="0">
                <a:cs typeface="Times New Roman" panose="02020603050405020304" pitchFamily="18" charset="0"/>
              </a:rPr>
              <a:t>ζυγώτη</a:t>
            </a:r>
            <a:r>
              <a:rPr lang="el-GR" altLang="el-GR" sz="2400" dirty="0" smtClean="0">
                <a:cs typeface="Times New Roman" panose="02020603050405020304" pitchFamily="18" charset="0"/>
              </a:rPr>
              <a:t>) και την </a:t>
            </a:r>
            <a:r>
              <a:rPr lang="el-GR" altLang="el-GR" sz="2400" b="1" dirty="0" smtClean="0">
                <a:cs typeface="Times New Roman" panose="02020603050405020304" pitchFamily="18" charset="0"/>
              </a:rPr>
              <a:t>παροδική σύζευξη </a:t>
            </a:r>
            <a:r>
              <a:rPr lang="el-GR" altLang="el-GR" sz="2400" dirty="0" smtClean="0">
                <a:cs typeface="Times New Roman" panose="02020603050405020304" pitchFamily="18" charset="0"/>
              </a:rPr>
              <a:t>(ανταλλαγή γαμετικών πυρήνων σε συνενωμένα άτομα).</a:t>
            </a:r>
            <a:endParaRPr lang="en-US" altLang="en-US" sz="24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B57803C4-AB69-4196-B2DC-C52D245FC3FA}" type="slidenum">
              <a:rPr lang="en-US" altLang="el-GR"/>
              <a:pPr>
                <a:defRPr/>
              </a:pPr>
              <a:t>39</a:t>
            </a:fld>
            <a:endParaRPr lang="en-US" alt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title"/>
          </p:nvPr>
        </p:nvSpPr>
        <p:spPr/>
        <p:txBody>
          <a:bodyPr/>
          <a:lstStyle/>
          <a:p>
            <a:pPr eaLnBrk="1" hangingPunct="1"/>
            <a:r>
              <a:rPr lang="el-GR" altLang="en-US" dirty="0" err="1" smtClean="0"/>
              <a:t>Ενδοσυμβίωση</a:t>
            </a:r>
            <a:endParaRPr lang="en-US" altLang="en-US" dirty="0" smtClean="0"/>
          </a:p>
        </p:txBody>
      </p:sp>
      <p:sp>
        <p:nvSpPr>
          <p:cNvPr id="9219" name="Θέση περιεχομένου 2"/>
          <p:cNvSpPr>
            <a:spLocks noGrp="1"/>
          </p:cNvSpPr>
          <p:nvPr>
            <p:ph idx="1"/>
          </p:nvPr>
        </p:nvSpPr>
        <p:spPr>
          <a:xfrm>
            <a:off x="515937" y="1549400"/>
            <a:ext cx="8066087" cy="4351338"/>
          </a:xfrm>
        </p:spPr>
        <p:txBody>
          <a:bodyPr/>
          <a:lstStyle/>
          <a:p>
            <a:pPr eaLnBrk="1" hangingPunct="1">
              <a:lnSpc>
                <a:spcPct val="100000"/>
              </a:lnSpc>
              <a:spcBef>
                <a:spcPct val="0"/>
              </a:spcBef>
            </a:pPr>
            <a:r>
              <a:rPr lang="el-GR" altLang="el-GR" sz="2400" b="1" dirty="0" err="1" smtClean="0">
                <a:cs typeface="Times New Roman" panose="02020603050405020304" pitchFamily="18" charset="0"/>
              </a:rPr>
              <a:t>Ενδοσυμβίωση</a:t>
            </a:r>
            <a:r>
              <a:rPr lang="en-GB" altLang="el-GR" sz="2400" b="1" dirty="0" smtClean="0">
                <a:cs typeface="Times New Roman" panose="02020603050405020304" pitchFamily="18" charset="0"/>
              </a:rPr>
              <a:t>:</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Η θεωρία της </a:t>
            </a:r>
            <a:r>
              <a:rPr lang="el-GR" altLang="el-GR" sz="2400" dirty="0" err="1" smtClean="0">
                <a:cs typeface="Times New Roman" panose="02020603050405020304" pitchFamily="18" charset="0"/>
              </a:rPr>
              <a:t>ενδοσυμβίωσης</a:t>
            </a:r>
            <a:r>
              <a:rPr lang="el-GR" altLang="el-GR" sz="2400" dirty="0" smtClean="0">
                <a:cs typeface="Times New Roman" panose="02020603050405020304" pitchFamily="18" charset="0"/>
              </a:rPr>
              <a:t> προτείνει ότι οργανίδια των </a:t>
            </a:r>
            <a:r>
              <a:rPr lang="el-GR" altLang="el-GR" sz="2400" dirty="0" err="1" smtClean="0">
                <a:cs typeface="Times New Roman" panose="02020603050405020304" pitchFamily="18" charset="0"/>
              </a:rPr>
              <a:t>ευκαρυωτικών</a:t>
            </a:r>
            <a:r>
              <a:rPr lang="el-GR" altLang="el-GR" sz="2400" dirty="0" smtClean="0">
                <a:cs typeface="Times New Roman" panose="02020603050405020304" pitchFamily="18" charset="0"/>
              </a:rPr>
              <a:t> οργανισμών, όπως τα μιτοχόνδρια και τα </a:t>
            </a:r>
            <a:r>
              <a:rPr lang="el-GR" altLang="el-GR" sz="2400" dirty="0" err="1" smtClean="0">
                <a:cs typeface="Times New Roman" panose="02020603050405020304" pitchFamily="18" charset="0"/>
              </a:rPr>
              <a:t>πλαστίδια</a:t>
            </a:r>
            <a:r>
              <a:rPr lang="el-GR" altLang="el-GR" sz="2400" dirty="0" smtClean="0">
                <a:cs typeface="Times New Roman" panose="02020603050405020304" pitchFamily="18" charset="0"/>
              </a:rPr>
              <a:t>, π.χ. οι </a:t>
            </a:r>
            <a:r>
              <a:rPr lang="el-GR" altLang="el-GR" sz="2400" dirty="0" err="1" smtClean="0">
                <a:cs typeface="Times New Roman" panose="02020603050405020304" pitchFamily="18" charset="0"/>
              </a:rPr>
              <a:t>χλωροπλάστες</a:t>
            </a:r>
            <a:r>
              <a:rPr lang="el-GR" altLang="el-GR" sz="2400" dirty="0" smtClean="0">
                <a:cs typeface="Times New Roman" panose="02020603050405020304" pitchFamily="18" charset="0"/>
              </a:rPr>
              <a:t>, προήλθαν από βακτήρια που εισήλθαν στο εσωτερικό ενός κυττάρου με φαγοκυττάρωση και μπήκαν σε μια συμβιωτική σχέση με το κύτταρο αυτό.</a:t>
            </a:r>
            <a:endParaRPr lang="en-GB" altLang="el-GR" sz="2400" dirty="0" smtClean="0">
              <a:cs typeface="Times New Roman" panose="02020603050405020304" pitchFamily="18" charset="0"/>
            </a:endParaRPr>
          </a:p>
          <a:p>
            <a:pPr algn="just" eaLnBrk="1" hangingPunct="1">
              <a:lnSpc>
                <a:spcPct val="100000"/>
              </a:lnSpc>
              <a:spcBef>
                <a:spcPts val="1800"/>
              </a:spcBef>
            </a:pPr>
            <a:r>
              <a:rPr lang="el-GR" altLang="el-GR" sz="2400" dirty="0" smtClean="0">
                <a:cs typeface="Times New Roman" panose="02020603050405020304" pitchFamily="18" charset="0"/>
              </a:rPr>
              <a:t>Για τα Πρωτόζωα χρησιμοποιούμε την κατάληξη </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ζώα</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 λόγω της απουσίας κυτταρικού τοιχώματος </a:t>
            </a:r>
            <a:r>
              <a:rPr lang="en-GB" altLang="ja-JP" sz="2400" dirty="0" smtClean="0">
                <a:ea typeface="MS PGothic" panose="020B0600070205080204" pitchFamily="34" charset="-128"/>
                <a:cs typeface="Times New Roman" panose="02020603050405020304" pitchFamily="18" charset="0"/>
              </a:rPr>
              <a:t>(cell wall) </a:t>
            </a:r>
            <a:r>
              <a:rPr lang="el-GR" altLang="ja-JP" sz="2400" dirty="0" smtClean="0">
                <a:cs typeface="Times New Roman" panose="02020603050405020304" pitchFamily="18" charset="0"/>
              </a:rPr>
              <a:t>και της παρουσίας ενός κινούμενου σταδίου στον κύκλο ζωής τους. </a:t>
            </a:r>
          </a:p>
          <a:p>
            <a:pPr eaLnBrk="1" hangingPunct="1">
              <a:lnSpc>
                <a:spcPct val="100000"/>
              </a:lnSpc>
              <a:spcBef>
                <a:spcPts val="1200"/>
              </a:spcBef>
            </a:pPr>
            <a:r>
              <a:rPr lang="el-GR" altLang="el-GR" sz="2400" dirty="0" smtClean="0">
                <a:cs typeface="Times New Roman" panose="02020603050405020304" pitchFamily="18" charset="0"/>
              </a:rPr>
              <a:t>Από τα Πρωτόζωα μόνο 2 ομάδες έχουν </a:t>
            </a:r>
            <a:r>
              <a:rPr lang="el-GR" altLang="el-GR" sz="2400" dirty="0" err="1" smtClean="0">
                <a:cs typeface="Times New Roman" panose="02020603050405020304" pitchFamily="18" charset="0"/>
              </a:rPr>
              <a:t>χλωροπλάστες</a:t>
            </a:r>
            <a:r>
              <a:rPr lang="el-GR" altLang="el-GR" sz="2400" dirty="0" smtClean="0">
                <a:cs typeface="Times New Roman" panose="02020603050405020304" pitchFamily="18" charset="0"/>
              </a:rPr>
              <a:t>: τα </a:t>
            </a:r>
            <a:r>
              <a:rPr lang="el-GR" altLang="el-GR" sz="2400" dirty="0" err="1" smtClean="0">
                <a:cs typeface="Times New Roman" panose="02020603050405020304" pitchFamily="18" charset="0"/>
              </a:rPr>
              <a:t>Ευγληνόζωα</a:t>
            </a:r>
            <a:r>
              <a:rPr lang="el-GR" altLang="el-GR" sz="2400" dirty="0" smtClean="0">
                <a:cs typeface="Times New Roman" panose="02020603050405020304" pitchFamily="18" charset="0"/>
              </a:rPr>
              <a:t> και τα </a:t>
            </a:r>
            <a:r>
              <a:rPr lang="el-GR" altLang="el-GR" sz="2400" dirty="0" err="1" smtClean="0">
                <a:cs typeface="Times New Roman" panose="02020603050405020304" pitchFamily="18" charset="0"/>
              </a:rPr>
              <a:t>Δινομαστιγωτά</a:t>
            </a:r>
            <a:r>
              <a:rPr lang="el-GR" altLang="el-GR" sz="2400" dirty="0" smtClean="0">
                <a:cs typeface="Times New Roman" panose="02020603050405020304" pitchFamily="18" charset="0"/>
              </a:rPr>
              <a:t>.</a:t>
            </a:r>
            <a:endParaRPr lang="en-US" altLang="en-US" sz="24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38B84305-BE61-4274-91F1-BC16E463FD3F}" type="slidenum">
              <a:rPr lang="en-US" altLang="el-GR"/>
              <a:pPr>
                <a:defRPr/>
              </a:pPr>
              <a:t>4</a:t>
            </a:fld>
            <a:endParaRPr lang="en-US" altLang="el-G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5"/>
          <p:cNvSpPr>
            <a:spLocks noGrp="1"/>
          </p:cNvSpPr>
          <p:nvPr>
            <p:ph type="title"/>
          </p:nvPr>
        </p:nvSpPr>
        <p:spPr/>
        <p:txBody>
          <a:bodyPr/>
          <a:lstStyle/>
          <a:p>
            <a:pPr eaLnBrk="1" hangingPunct="1"/>
            <a:r>
              <a:rPr lang="el-GR" altLang="en-US" dirty="0"/>
              <a:t>Αναπαραγωγή </a:t>
            </a:r>
            <a:r>
              <a:rPr lang="el-GR" altLang="en-US" dirty="0" smtClean="0"/>
              <a:t>2/2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D391CF39-43CE-4948-ADEB-2427C5FB97CB}" type="slidenum">
              <a:rPr lang="en-US" altLang="el-GR"/>
              <a:pPr>
                <a:defRPr/>
              </a:pPr>
              <a:t>40</a:t>
            </a:fld>
            <a:endParaRPr lang="en-US" altLang="el-GR" dirty="0"/>
          </a:p>
        </p:txBody>
      </p:sp>
      <p:pic>
        <p:nvPicPr>
          <p:cNvPr id="58373"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582738" y="1611313"/>
            <a:ext cx="5978525" cy="4625975"/>
          </a:xfrm>
        </p:spPr>
      </p:pic>
      <p:sp>
        <p:nvSpPr>
          <p:cNvPr id="6" name="TextBox 5"/>
          <p:cNvSpPr txBox="1"/>
          <p:nvPr/>
        </p:nvSpPr>
        <p:spPr>
          <a:xfrm>
            <a:off x="7019925" y="5864225"/>
            <a:ext cx="341760" cy="276999"/>
          </a:xfrm>
          <a:prstGeom prst="rect">
            <a:avLst/>
          </a:prstGeom>
          <a:noFill/>
        </p:spPr>
        <p:txBody>
          <a:bodyPr wrap="none">
            <a:spAutoFit/>
          </a:bodyPr>
          <a:lstStyle/>
          <a:p>
            <a:pPr>
              <a:defRPr/>
            </a:pPr>
            <a:r>
              <a:rPr lang="el-GR" sz="1200" b="1" dirty="0" smtClean="0">
                <a:latin typeface="+mj-lt"/>
              </a:rPr>
              <a:t>16</a:t>
            </a:r>
            <a:endParaRPr lang="en-US" sz="1200" b="1" dirty="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5"/>
          <p:cNvSpPr>
            <a:spLocks noGrp="1"/>
          </p:cNvSpPr>
          <p:nvPr>
            <p:ph type="title"/>
          </p:nvPr>
        </p:nvSpPr>
        <p:spPr/>
        <p:txBody>
          <a:bodyPr/>
          <a:lstStyle/>
          <a:p>
            <a:pPr eaLnBrk="1" hangingPunct="1"/>
            <a:r>
              <a:rPr lang="el-GR" altLang="en-US" dirty="0" smtClean="0"/>
              <a:t>Εγκύστωση 1/2</a:t>
            </a:r>
            <a:endParaRPr lang="en-US" altLang="en-US" dirty="0" smtClean="0"/>
          </a:p>
        </p:txBody>
      </p:sp>
      <p:sp>
        <p:nvSpPr>
          <p:cNvPr id="60419" name="Θέση περιεχομένου 1"/>
          <p:cNvSpPr>
            <a:spLocks noGrp="1"/>
          </p:cNvSpPr>
          <p:nvPr>
            <p:ph idx="1"/>
          </p:nvPr>
        </p:nvSpPr>
        <p:spPr>
          <a:xfrm>
            <a:off x="673703" y="1587501"/>
            <a:ext cx="7841647" cy="4841875"/>
          </a:xfrm>
        </p:spPr>
        <p:txBody>
          <a:bodyPr/>
          <a:lstStyle/>
          <a:p>
            <a:pPr marL="0" indent="0" eaLnBrk="1" hangingPunct="1">
              <a:lnSpc>
                <a:spcPct val="100000"/>
              </a:lnSpc>
              <a:spcBef>
                <a:spcPts val="1800"/>
              </a:spcBef>
              <a:buFont typeface="Arial" panose="020B0604020202020204" pitchFamily="34" charset="0"/>
              <a:buNone/>
            </a:pPr>
            <a:r>
              <a:rPr lang="el-GR" altLang="el-GR" sz="2400" b="1" dirty="0" smtClean="0">
                <a:cs typeface="Times New Roman" panose="02020603050405020304" pitchFamily="18" charset="0"/>
              </a:rPr>
              <a:t>Όταν οι περιβαλλοντικές συνθήκες δεν είναι ιδανικές, </a:t>
            </a:r>
            <a:r>
              <a:rPr lang="el-GR" altLang="el-GR" sz="2400" dirty="0" smtClean="0">
                <a:cs typeface="Times New Roman" panose="02020603050405020304" pitchFamily="18" charset="0"/>
              </a:rPr>
              <a:t>κάποια Πρωτόζωα μετατρέπονται σε </a:t>
            </a:r>
            <a:r>
              <a:rPr lang="el-GR" altLang="el-GR" sz="2400" b="1" dirty="0" err="1" smtClean="0">
                <a:cs typeface="Times New Roman" panose="02020603050405020304" pitchFamily="18" charset="0"/>
              </a:rPr>
              <a:t>κύστεις</a:t>
            </a:r>
            <a:r>
              <a:rPr lang="el-GR" altLang="el-GR" sz="2400" dirty="0" smtClean="0">
                <a:cs typeface="Times New Roman" panose="02020603050405020304" pitchFamily="18" charset="0"/>
              </a:rPr>
              <a:t> με μια διαδικασία που λέγεται </a:t>
            </a:r>
            <a:r>
              <a:rPr lang="el-GR" altLang="el-GR" sz="2400" b="1" dirty="0" smtClean="0">
                <a:cs typeface="Times New Roman" panose="02020603050405020304" pitchFamily="18" charset="0"/>
              </a:rPr>
              <a:t>εγκύστωση</a:t>
            </a:r>
            <a:r>
              <a:rPr lang="el-GR" altLang="el-GR" sz="2400" dirty="0" smtClean="0">
                <a:cs typeface="Times New Roman" panose="02020603050405020304" pitchFamily="18" charset="0"/>
              </a:rPr>
              <a:t>.  Στη διαδικασία αυτή </a:t>
            </a:r>
            <a:r>
              <a:rPr lang="el-GR" altLang="el-GR" sz="2400" b="1" dirty="0" smtClean="0">
                <a:cs typeface="Times New Roman" panose="02020603050405020304" pitchFamily="18" charset="0"/>
              </a:rPr>
              <a:t>εξαφανίζονται μορφολογικά χαρακτηριστικά όπως οι βλεφαρίδες ή τα μαστίγια και παρατηρούνται διαμορφώσεις με πολλές μεμβράνες. </a:t>
            </a:r>
            <a:r>
              <a:rPr lang="el-GR" altLang="el-GR" sz="2400" dirty="0" smtClean="0">
                <a:cs typeface="Times New Roman" panose="02020603050405020304" pitchFamily="18" charset="0"/>
              </a:rPr>
              <a:t>Δεν παρατηρείται σε θαλάσσια Πρωτόζωα</a:t>
            </a:r>
            <a:r>
              <a:rPr lang="en-GB"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marL="0" indent="0" eaLnBrk="1" hangingPunct="1">
              <a:lnSpc>
                <a:spcPct val="100000"/>
              </a:lnSpc>
              <a:spcBef>
                <a:spcPts val="1800"/>
              </a:spcBef>
              <a:buFont typeface="Arial" panose="020B0604020202020204" pitchFamily="34" charset="0"/>
              <a:buNone/>
            </a:pPr>
            <a:r>
              <a:rPr lang="el-GR" altLang="el-GR" sz="2400" dirty="0" smtClean="0">
                <a:cs typeface="Times New Roman" panose="02020603050405020304" pitchFamily="18" charset="0"/>
              </a:rPr>
              <a:t>Κάποια παρασιτικά Πρωτόζωα δεν εμφανίζουν </a:t>
            </a:r>
            <a:r>
              <a:rPr lang="el-GR" altLang="el-GR" sz="2400" dirty="0" err="1" smtClean="0">
                <a:cs typeface="Times New Roman" panose="02020603050405020304" pitchFamily="18" charset="0"/>
              </a:rPr>
              <a:t>κύστεις</a:t>
            </a:r>
            <a:r>
              <a:rPr lang="el-GR" altLang="el-GR" sz="2400" dirty="0" smtClean="0">
                <a:cs typeface="Times New Roman" panose="02020603050405020304" pitchFamily="18" charset="0"/>
              </a:rPr>
              <a:t> μεταφερόμενα από τον ένα ξενιστή σε άλλον. </a:t>
            </a:r>
          </a:p>
          <a:p>
            <a:pPr marL="0" indent="0" eaLnBrk="1" hangingPunct="1"/>
            <a:endParaRPr lang="en-US" altLang="en-US" sz="24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451AB547-5757-4FA7-97AC-BD6C71733BF7}" type="slidenum">
              <a:rPr lang="en-US" altLang="el-GR"/>
              <a:pPr>
                <a:defRPr/>
              </a:pPr>
              <a:t>41</a:t>
            </a:fld>
            <a:endParaRPr lang="en-US" alt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5"/>
          <p:cNvSpPr>
            <a:spLocks noGrp="1"/>
          </p:cNvSpPr>
          <p:nvPr>
            <p:ph type="title"/>
          </p:nvPr>
        </p:nvSpPr>
        <p:spPr>
          <a:xfrm>
            <a:off x="630238" y="365125"/>
            <a:ext cx="7886700" cy="1325563"/>
          </a:xfrm>
        </p:spPr>
        <p:txBody>
          <a:bodyPr/>
          <a:lstStyle/>
          <a:p>
            <a:pPr eaLnBrk="1" hangingPunct="1"/>
            <a:r>
              <a:rPr lang="el-GR" altLang="en-US" dirty="0"/>
              <a:t>Εγκύστωση </a:t>
            </a:r>
            <a:r>
              <a:rPr lang="el-GR" altLang="en-US" dirty="0" smtClean="0"/>
              <a:t>2/2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20EB6089-65E2-4B8A-BD92-B1DD6995014B}" type="slidenum">
              <a:rPr lang="en-US" altLang="el-GR"/>
              <a:pPr>
                <a:defRPr/>
              </a:pPr>
              <a:t>42</a:t>
            </a:fld>
            <a:endParaRPr lang="en-US" altLang="el-GR" dirty="0"/>
          </a:p>
        </p:txBody>
      </p:sp>
      <p:pic>
        <p:nvPicPr>
          <p:cNvPr id="61446" name="Θέση περιεχομένου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3050" y="1988840"/>
            <a:ext cx="4262438" cy="2921000"/>
          </a:xfrm>
        </p:spPr>
      </p:pic>
      <p:pic>
        <p:nvPicPr>
          <p:cNvPr id="61447" name="Θέση περιεχομένου 9"/>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21213" y="2492375"/>
            <a:ext cx="4271962" cy="2921000"/>
          </a:xfrm>
        </p:spPr>
      </p:pic>
      <p:sp>
        <p:nvSpPr>
          <p:cNvPr id="8" name="TextBox 7"/>
          <p:cNvSpPr txBox="1"/>
          <p:nvPr/>
        </p:nvSpPr>
        <p:spPr>
          <a:xfrm>
            <a:off x="4041775" y="461297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7</a:t>
            </a:r>
            <a:endParaRPr lang="en-US" sz="1200" b="1" dirty="0">
              <a:latin typeface="+mj-lt"/>
            </a:endParaRPr>
          </a:p>
        </p:txBody>
      </p:sp>
      <p:sp>
        <p:nvSpPr>
          <p:cNvPr id="9" name="TextBox 8"/>
          <p:cNvSpPr txBox="1"/>
          <p:nvPr/>
        </p:nvSpPr>
        <p:spPr>
          <a:xfrm>
            <a:off x="8383588" y="5100638"/>
            <a:ext cx="341760" cy="276999"/>
          </a:xfrm>
          <a:prstGeom prst="rect">
            <a:avLst/>
          </a:prstGeom>
          <a:noFill/>
        </p:spPr>
        <p:txBody>
          <a:bodyPr wrap="none">
            <a:spAutoFit/>
          </a:bodyPr>
          <a:lstStyle/>
          <a:p>
            <a:pPr>
              <a:defRPr/>
            </a:pPr>
            <a:r>
              <a:rPr lang="en-US" sz="1200" b="1" dirty="0" smtClean="0">
                <a:latin typeface="+mj-lt"/>
              </a:rPr>
              <a:t>1</a:t>
            </a:r>
            <a:r>
              <a:rPr lang="el-GR" sz="1200" b="1" dirty="0" smtClean="0">
                <a:latin typeface="+mj-lt"/>
              </a:rPr>
              <a:t>8</a:t>
            </a:r>
            <a:endParaRPr lang="en-US" sz="1200" b="1" dirty="0">
              <a:latin typeface="+mj-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8"/>
          <p:cNvSpPr>
            <a:spLocks noGrp="1"/>
          </p:cNvSpPr>
          <p:nvPr>
            <p:ph type="title"/>
          </p:nvPr>
        </p:nvSpPr>
        <p:spPr/>
        <p:txBody>
          <a:bodyPr/>
          <a:lstStyle/>
          <a:p>
            <a:pPr eaLnBrk="1" hangingPunct="1"/>
            <a:r>
              <a:rPr lang="el-GR" altLang="en-US" smtClean="0"/>
              <a:t>Ομάδες Πρωτοζώων</a:t>
            </a:r>
            <a:endParaRPr lang="en-US" altLang="en-US" smtClean="0"/>
          </a:p>
        </p:txBody>
      </p:sp>
      <p:sp>
        <p:nvSpPr>
          <p:cNvPr id="7" name="Θέση υποσέλιδου 6"/>
          <p:cNvSpPr>
            <a:spLocks noGrp="1"/>
          </p:cNvSpPr>
          <p:nvPr>
            <p:ph type="ftr" sz="quarter" idx="10"/>
          </p:nvPr>
        </p:nvSpPr>
        <p:spPr/>
        <p:txBody>
          <a:bodyPr/>
          <a:lstStyle/>
          <a:p>
            <a:pPr>
              <a:defRPr/>
            </a:pPr>
            <a:r>
              <a:rPr lang="el-GR" smtClean="0"/>
              <a:t>Ενότητα 8. Οι Ομάδες των Πρωτοζώων (Διάλεξη 1η)</a:t>
            </a:r>
            <a:endParaRPr lang="en-US"/>
          </a:p>
        </p:txBody>
      </p:sp>
      <p:sp>
        <p:nvSpPr>
          <p:cNvPr id="8" name="Θέση αριθμού διαφάνειας 7"/>
          <p:cNvSpPr>
            <a:spLocks noGrp="1"/>
          </p:cNvSpPr>
          <p:nvPr>
            <p:ph type="sldNum" sz="quarter" idx="11"/>
          </p:nvPr>
        </p:nvSpPr>
        <p:spPr/>
        <p:txBody>
          <a:bodyPr/>
          <a:lstStyle/>
          <a:p>
            <a:pPr>
              <a:defRPr/>
            </a:pPr>
            <a:fld id="{CB0BB1B5-35D2-4B01-9D89-D017C7570AA0}" type="slidenum">
              <a:rPr lang="en-US" altLang="el-GR"/>
              <a:pPr>
                <a:defRPr/>
              </a:pPr>
              <a:t>43</a:t>
            </a:fld>
            <a:endParaRPr lang="en-US" altLang="el-G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5"/>
          <p:cNvSpPr>
            <a:spLocks noGrp="1"/>
          </p:cNvSpPr>
          <p:nvPr>
            <p:ph type="title"/>
          </p:nvPr>
        </p:nvSpPr>
        <p:spPr/>
        <p:txBody>
          <a:bodyPr/>
          <a:lstStyle/>
          <a:p>
            <a:pPr eaLnBrk="1" hangingPunct="1"/>
            <a:r>
              <a:rPr lang="el-GR" altLang="en-US" sz="4000" dirty="0" err="1" smtClean="0"/>
              <a:t>Ευκαριωτικοί</a:t>
            </a:r>
            <a:r>
              <a:rPr lang="el-GR" altLang="en-US" sz="4000" dirty="0" smtClean="0"/>
              <a:t> οργανισμοί: Ταξινόμηση</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53EA2B68-A396-40A4-8569-1D58BFCA6987}" type="slidenum">
              <a:rPr lang="en-US" altLang="el-GR"/>
              <a:pPr>
                <a:defRPr/>
              </a:pPr>
              <a:t>44</a:t>
            </a:fld>
            <a:endParaRPr lang="en-US" altLang="el-GR" dirty="0"/>
          </a:p>
        </p:txBody>
      </p:sp>
      <p:pic>
        <p:nvPicPr>
          <p:cNvPr id="64517"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36550" y="1552575"/>
            <a:ext cx="8424863" cy="4743450"/>
          </a:xfrm>
        </p:spPr>
      </p:pic>
      <p:sp>
        <p:nvSpPr>
          <p:cNvPr id="6" name="TextBox 5"/>
          <p:cNvSpPr txBox="1"/>
          <p:nvPr/>
        </p:nvSpPr>
        <p:spPr>
          <a:xfrm>
            <a:off x="8277225" y="5895975"/>
            <a:ext cx="341760" cy="276999"/>
          </a:xfrm>
          <a:prstGeom prst="rect">
            <a:avLst/>
          </a:prstGeom>
          <a:noFill/>
        </p:spPr>
        <p:txBody>
          <a:bodyPr wrap="none">
            <a:spAutoFit/>
          </a:bodyPr>
          <a:lstStyle/>
          <a:p>
            <a:pPr>
              <a:defRPr/>
            </a:pPr>
            <a:r>
              <a:rPr lang="el-GR" sz="1200" b="1" dirty="0" smtClean="0">
                <a:latin typeface="+mj-lt"/>
              </a:rPr>
              <a:t>19</a:t>
            </a:r>
            <a:endParaRPr lang="en-US" sz="1200" b="1" dirty="0">
              <a:latin typeface="+mj-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5"/>
          <p:cNvSpPr>
            <a:spLocks noGrp="1"/>
          </p:cNvSpPr>
          <p:nvPr>
            <p:ph type="title"/>
          </p:nvPr>
        </p:nvSpPr>
        <p:spPr/>
        <p:txBody>
          <a:bodyPr/>
          <a:lstStyle/>
          <a:p>
            <a:pPr eaLnBrk="1" hangingPunct="1"/>
            <a:r>
              <a:rPr lang="el-GR" altLang="en-US" dirty="0" err="1" smtClean="0"/>
              <a:t>Οπισθόκοντα</a:t>
            </a:r>
            <a:r>
              <a:rPr lang="el-GR" altLang="en-US" dirty="0" smtClean="0"/>
              <a:t>  1/2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18BDA3EE-D8E0-4715-9562-04C85F68CF82}" type="slidenum">
              <a:rPr lang="en-US" altLang="el-GR"/>
              <a:pPr>
                <a:defRPr/>
              </a:pPr>
              <a:t>45</a:t>
            </a:fld>
            <a:endParaRPr lang="en-US" altLang="el-GR" dirty="0"/>
          </a:p>
        </p:txBody>
      </p:sp>
      <p:sp>
        <p:nvSpPr>
          <p:cNvPr id="66565" name="Θέση περιεχομένου 1"/>
          <p:cNvSpPr>
            <a:spLocks noGrp="1"/>
          </p:cNvSpPr>
          <p:nvPr>
            <p:ph idx="1"/>
          </p:nvPr>
        </p:nvSpPr>
        <p:spPr>
          <a:xfrm>
            <a:off x="304577" y="1557338"/>
            <a:ext cx="8534846" cy="4351337"/>
          </a:xfrm>
        </p:spPr>
        <p:txBody>
          <a:bodyPr/>
          <a:lstStyle/>
          <a:p>
            <a:pPr marL="182563" indent="0" eaLnBrk="1" hangingPunct="1">
              <a:lnSpc>
                <a:spcPct val="100000"/>
              </a:lnSpc>
              <a:spcBef>
                <a:spcPts val="1200"/>
              </a:spcBef>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Οπισθόκοντα</a:t>
            </a:r>
            <a:r>
              <a:rPr lang="el-GR" altLang="el-GR" sz="2400" dirty="0" smtClean="0">
                <a:cs typeface="Times New Roman" panose="02020603050405020304" pitchFamily="18" charset="0"/>
              </a:rPr>
              <a:t> αποτελούν μια μεγάλη ομάδα </a:t>
            </a:r>
            <a:r>
              <a:rPr lang="el-GR" altLang="el-GR" sz="2400" b="1" dirty="0" smtClean="0">
                <a:cs typeface="Times New Roman" panose="02020603050405020304" pitchFamily="18" charset="0"/>
              </a:rPr>
              <a:t>διαφορετικών σε εμφάνιση</a:t>
            </a:r>
            <a:r>
              <a:rPr lang="el-GR" altLang="el-GR" sz="2400" dirty="0" smtClean="0">
                <a:cs typeface="Times New Roman" panose="02020603050405020304" pitchFamily="18" charset="0"/>
              </a:rPr>
              <a:t> ζωικών οργανισμών που χαρακτηρίζονται από την παρουσία </a:t>
            </a:r>
            <a:r>
              <a:rPr lang="el-GR" altLang="el-GR" sz="2400" b="1" dirty="0" smtClean="0">
                <a:cs typeface="Times New Roman" panose="02020603050405020304" pitchFamily="18" charset="0"/>
              </a:rPr>
              <a:t>πεπλατυσμένων </a:t>
            </a:r>
            <a:r>
              <a:rPr lang="el-GR" altLang="el-GR" sz="2400" b="1" dirty="0" err="1" smtClean="0">
                <a:cs typeface="Times New Roman" panose="02020603050405020304" pitchFamily="18" charset="0"/>
              </a:rPr>
              <a:t>μιτοχονδριακών</a:t>
            </a:r>
            <a:r>
              <a:rPr lang="el-GR" altLang="el-GR" sz="2400" b="1" dirty="0" smtClean="0">
                <a:cs typeface="Times New Roman" panose="02020603050405020304" pitchFamily="18" charset="0"/>
              </a:rPr>
              <a:t> ελασμάτων</a:t>
            </a:r>
            <a:r>
              <a:rPr lang="el-GR" altLang="el-GR" sz="2400" dirty="0" smtClean="0">
                <a:cs typeface="Times New Roman" panose="02020603050405020304" pitchFamily="18" charset="0"/>
              </a:rPr>
              <a:t> και </a:t>
            </a:r>
            <a:r>
              <a:rPr lang="el-GR" altLang="el-GR" sz="2400" b="1" dirty="0" smtClean="0">
                <a:cs typeface="Times New Roman" panose="02020603050405020304" pitchFamily="18" charset="0"/>
              </a:rPr>
              <a:t>οπίσθιου </a:t>
            </a:r>
            <a:r>
              <a:rPr lang="el-GR" altLang="el-GR" sz="2400" b="1" dirty="0" err="1" smtClean="0">
                <a:cs typeface="Times New Roman" panose="02020603050405020304" pitchFamily="18" charset="0"/>
              </a:rPr>
              <a:t>μαστιγίου</a:t>
            </a:r>
            <a:r>
              <a:rPr lang="el-GR" altLang="el-GR" sz="2400" b="1" dirty="0" smtClean="0">
                <a:cs typeface="Times New Roman" panose="02020603050405020304" pitchFamily="18" charset="0"/>
              </a:rPr>
              <a:t> </a:t>
            </a:r>
            <a:r>
              <a:rPr lang="el-GR" altLang="el-GR" sz="2400" b="1" i="1" dirty="0" smtClean="0">
                <a:cs typeface="Times New Roman" panose="02020603050405020304" pitchFamily="18" charset="0"/>
              </a:rPr>
              <a:t>(κοντός</a:t>
            </a:r>
            <a:r>
              <a:rPr lang="el-GR" altLang="el-GR" sz="2400" b="1" dirty="0" smtClean="0">
                <a:cs typeface="Times New Roman" panose="02020603050405020304" pitchFamily="18" charset="0"/>
              </a:rPr>
              <a:t>, κοντάρι)</a:t>
            </a:r>
            <a:r>
              <a:rPr lang="el-GR" altLang="el-GR" sz="2400" dirty="0" smtClean="0">
                <a:cs typeface="Times New Roman" panose="02020603050405020304" pitchFamily="18" charset="0"/>
              </a:rPr>
              <a:t> σε μαστιγοφόρα κύτταρα</a:t>
            </a:r>
            <a:r>
              <a:rPr lang="en-GB" altLang="el-GR" sz="2400" dirty="0" smtClean="0">
                <a:cs typeface="Times New Roman" panose="02020603050405020304" pitchFamily="18" charset="0"/>
              </a:rPr>
              <a:t>,</a:t>
            </a:r>
            <a:r>
              <a:rPr lang="el-GR" altLang="el-GR" sz="2400" dirty="0" smtClean="0">
                <a:cs typeface="Times New Roman" panose="02020603050405020304" pitchFamily="18" charset="0"/>
              </a:rPr>
              <a:t> όταν </a:t>
            </a:r>
            <a:r>
              <a:rPr lang="el-GR" altLang="el-GR" sz="2400" dirty="0" smtClean="0">
                <a:cs typeface="Times New Roman" panose="02020603050405020304" pitchFamily="18" charset="0"/>
              </a:rPr>
              <a:t>απαντώνται </a:t>
            </a:r>
            <a:r>
              <a:rPr lang="el-GR" altLang="el-GR" sz="2400" dirty="0" smtClean="0">
                <a:cs typeface="Times New Roman" panose="02020603050405020304" pitchFamily="18" charset="0"/>
              </a:rPr>
              <a:t>τέτοια κύτταρα στην ομάδα αυτή. Η κατάταξη στην ομάδα αυτή γίνεται λόγω της παρουσίας της πρωτεΐνης</a:t>
            </a:r>
            <a:r>
              <a:rPr lang="en-GB" altLang="el-GR" sz="2400" dirty="0" smtClean="0">
                <a:cs typeface="Times New Roman" panose="02020603050405020304" pitchFamily="18" charset="0"/>
              </a:rPr>
              <a:t> eEF1A</a:t>
            </a:r>
            <a:r>
              <a:rPr lang="el-GR" altLang="el-GR" sz="2400" dirty="0" smtClean="0">
                <a:cs typeface="Times New Roman" panose="02020603050405020304" pitchFamily="18" charset="0"/>
              </a:rPr>
              <a:t>. </a:t>
            </a:r>
          </a:p>
          <a:p>
            <a:pPr marL="182563" indent="0" eaLnBrk="1" hangingPunct="1">
              <a:lnSpc>
                <a:spcPct val="100000"/>
              </a:lnSpc>
              <a:spcBef>
                <a:spcPts val="1200"/>
              </a:spcBef>
              <a:buNone/>
            </a:pPr>
            <a:r>
              <a:rPr lang="el-GR" altLang="el-GR" sz="2400" dirty="0" smtClean="0">
                <a:cs typeface="Times New Roman" panose="02020603050405020304" pitchFamily="18" charset="0"/>
              </a:rPr>
              <a:t>Οι μονοκύτταροι οργανισμοί της ομάδας αυτής είναι τα </a:t>
            </a:r>
            <a:r>
              <a:rPr lang="el-GR" altLang="el-GR" sz="2400" dirty="0" err="1" smtClean="0">
                <a:cs typeface="Times New Roman" panose="02020603050405020304" pitchFamily="18" charset="0"/>
              </a:rPr>
              <a:t>μικροσπορίδια</a:t>
            </a:r>
            <a:r>
              <a:rPr lang="el-GR" altLang="el-GR" sz="2400" dirty="0" smtClean="0">
                <a:cs typeface="Times New Roman" panose="02020603050405020304" pitchFamily="18" charset="0"/>
              </a:rPr>
              <a:t> (θεωρούνται ως εξειδικευμένοι μύκητες), τα </a:t>
            </a:r>
            <a:r>
              <a:rPr lang="el-GR" altLang="el-GR" sz="2400" dirty="0" err="1" smtClean="0">
                <a:cs typeface="Times New Roman" panose="02020603050405020304" pitchFamily="18" charset="0"/>
              </a:rPr>
              <a:t>Χοανομαστιγωτά</a:t>
            </a:r>
            <a:r>
              <a:rPr lang="el-GR" altLang="el-GR" sz="2400" dirty="0" smtClean="0">
                <a:cs typeface="Times New Roman" panose="02020603050405020304" pitchFamily="18" charset="0"/>
              </a:rPr>
              <a:t> και ορισμένες κατηγορίες αμοιβάδων. Η ομαδοποίηση των </a:t>
            </a:r>
            <a:r>
              <a:rPr lang="el-GR" altLang="el-GR" sz="2400" dirty="0" err="1" smtClean="0">
                <a:cs typeface="Times New Roman" panose="02020603050405020304" pitchFamily="18" charset="0"/>
              </a:rPr>
              <a:t>Οπισθόκοντων</a:t>
            </a:r>
            <a:r>
              <a:rPr lang="el-GR" altLang="el-GR" sz="2400" dirty="0" smtClean="0">
                <a:cs typeface="Times New Roman" panose="02020603050405020304" pitchFamily="18" charset="0"/>
              </a:rPr>
              <a:t> ακολουθεί αυτή της </a:t>
            </a:r>
            <a:r>
              <a:rPr lang="en-GB" altLang="el-GR" sz="2400" dirty="0" smtClean="0">
                <a:cs typeface="Times New Roman" panose="02020603050405020304" pitchFamily="18" charset="0"/>
              </a:rPr>
              <a:t>S. </a:t>
            </a:r>
            <a:r>
              <a:rPr lang="en-GB" altLang="el-GR" sz="2400" dirty="0" err="1" smtClean="0">
                <a:cs typeface="Times New Roman" panose="02020603050405020304" pitchFamily="18" charset="0"/>
              </a:rPr>
              <a:t>Baldauf</a:t>
            </a:r>
            <a:r>
              <a:rPr lang="en-GB" altLang="el-GR" sz="2400" dirty="0" smtClean="0">
                <a:cs typeface="Times New Roman" panose="02020603050405020304" pitchFamily="18" charset="0"/>
              </a:rPr>
              <a:t> (2003) </a:t>
            </a:r>
            <a:r>
              <a:rPr lang="el-GR" altLang="el-GR" sz="2400" dirty="0" smtClean="0">
                <a:cs typeface="Times New Roman" panose="02020603050405020304" pitchFamily="18" charset="0"/>
              </a:rPr>
              <a:t>που παρουσιάστηκε παραπάνω.</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5"/>
          <p:cNvSpPr>
            <a:spLocks noGrp="1"/>
          </p:cNvSpPr>
          <p:nvPr>
            <p:ph type="title"/>
          </p:nvPr>
        </p:nvSpPr>
        <p:spPr/>
        <p:txBody>
          <a:bodyPr/>
          <a:lstStyle/>
          <a:p>
            <a:pPr eaLnBrk="1" hangingPunct="1"/>
            <a:r>
              <a:rPr lang="el-GR" altLang="en-US" dirty="0" err="1" smtClean="0"/>
              <a:t>Οπισθόκοντα</a:t>
            </a:r>
            <a:r>
              <a:rPr lang="el-GR" altLang="en-US" dirty="0" smtClean="0"/>
              <a:t>  2/2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EA4A281D-C8D3-4239-96C6-17BECFD43C8E}" type="slidenum">
              <a:rPr lang="en-US" altLang="el-GR"/>
              <a:pPr>
                <a:defRPr/>
              </a:pPr>
              <a:t>46</a:t>
            </a:fld>
            <a:endParaRPr lang="en-US" altLang="el-GR" dirty="0"/>
          </a:p>
        </p:txBody>
      </p:sp>
      <p:pic>
        <p:nvPicPr>
          <p:cNvPr id="67589"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95288" y="1509713"/>
            <a:ext cx="8280400" cy="4611687"/>
          </a:xfrm>
        </p:spPr>
      </p:pic>
      <p:sp>
        <p:nvSpPr>
          <p:cNvPr id="6" name="TextBox 5"/>
          <p:cNvSpPr txBox="1"/>
          <p:nvPr/>
        </p:nvSpPr>
        <p:spPr>
          <a:xfrm>
            <a:off x="8175625" y="582612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0</a:t>
            </a:r>
            <a:endParaRPr lang="en-US" sz="1200" b="1"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5"/>
          <p:cNvSpPr>
            <a:spLocks noGrp="1"/>
          </p:cNvSpPr>
          <p:nvPr>
            <p:ph type="title"/>
          </p:nvPr>
        </p:nvSpPr>
        <p:spPr/>
        <p:txBody>
          <a:bodyPr/>
          <a:lstStyle/>
          <a:p>
            <a:pPr eaLnBrk="1" hangingPunct="1"/>
            <a:r>
              <a:rPr lang="el-GR" altLang="en-US" sz="4000" dirty="0" err="1" smtClean="0"/>
              <a:t>Αχυρότριχα</a:t>
            </a:r>
            <a:r>
              <a:rPr lang="el-GR" altLang="en-US" sz="4000" dirty="0" smtClean="0"/>
              <a:t> (</a:t>
            </a:r>
            <a:r>
              <a:rPr lang="en-US" altLang="en-US" sz="4000" dirty="0" err="1" smtClean="0"/>
              <a:t>Stramenopiles</a:t>
            </a:r>
            <a:r>
              <a:rPr lang="en-US" altLang="en-US" sz="4000" dirty="0" smtClean="0"/>
              <a:t>)</a:t>
            </a:r>
            <a:r>
              <a:rPr lang="el-GR" altLang="en-US" sz="4000" dirty="0" smtClean="0"/>
              <a:t> </a:t>
            </a:r>
            <a:br>
              <a:rPr lang="el-GR" altLang="en-US" sz="4000" dirty="0" smtClean="0"/>
            </a:br>
            <a:r>
              <a:rPr lang="el-GR" altLang="en-US" sz="4000" dirty="0" smtClean="0"/>
              <a:t>ή </a:t>
            </a:r>
            <a:r>
              <a:rPr lang="el-GR" altLang="en-US" sz="4000" dirty="0" err="1" smtClean="0"/>
              <a:t>Ετερόκοντα</a:t>
            </a:r>
            <a:r>
              <a:rPr lang="el-GR" altLang="en-US" sz="4000" dirty="0" smtClean="0"/>
              <a:t>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ED1EFD9E-ECA2-4329-BB61-3AD3FFCA8CA0}" type="slidenum">
              <a:rPr lang="en-US" altLang="el-GR"/>
              <a:pPr>
                <a:defRPr/>
              </a:pPr>
              <a:t>47</a:t>
            </a:fld>
            <a:endParaRPr lang="en-US" altLang="el-GR" dirty="0"/>
          </a:p>
        </p:txBody>
      </p:sp>
      <p:sp>
        <p:nvSpPr>
          <p:cNvPr id="69637" name="Θέση περιεχομένου 1"/>
          <p:cNvSpPr>
            <a:spLocks noGrp="1"/>
          </p:cNvSpPr>
          <p:nvPr>
            <p:ph idx="1"/>
          </p:nvPr>
        </p:nvSpPr>
        <p:spPr>
          <a:xfrm>
            <a:off x="467544" y="1690688"/>
            <a:ext cx="8174806" cy="4351337"/>
          </a:xfrm>
        </p:spPr>
        <p:txBody>
          <a:bodyPr/>
          <a:lstStyle/>
          <a:p>
            <a:pPr indent="0" eaLnBrk="1" hangingPunct="1">
              <a:lnSpc>
                <a:spcPct val="100000"/>
              </a:lnSpc>
              <a:spcBef>
                <a:spcPts val="1800"/>
              </a:spcBef>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Αχυρότριχα</a:t>
            </a:r>
            <a:r>
              <a:rPr lang="el-GR" altLang="el-GR" sz="2400" b="1" dirty="0" smtClean="0">
                <a:cs typeface="Times New Roman" panose="02020603050405020304" pitchFamily="18" charset="0"/>
              </a:rPr>
              <a:t> ή </a:t>
            </a:r>
            <a:r>
              <a:rPr lang="el-GR" altLang="el-GR" sz="2400" b="1" dirty="0" err="1" smtClean="0">
                <a:cs typeface="Times New Roman" panose="02020603050405020304" pitchFamily="18" charset="0"/>
              </a:rPr>
              <a:t>Ετερόκοντα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χαρακτηρίζονται από την </a:t>
            </a:r>
            <a:r>
              <a:rPr lang="el-GR" altLang="el-GR" sz="2400" b="1" dirty="0" smtClean="0">
                <a:cs typeface="Times New Roman" panose="02020603050405020304" pitchFamily="18" charset="0"/>
              </a:rPr>
              <a:t>παρουσία 2</a:t>
            </a:r>
            <a:r>
              <a:rPr lang="el-GR" altLang="el-GR" sz="2400" dirty="0" smtClean="0">
                <a:cs typeface="Times New Roman" panose="02020603050405020304" pitchFamily="18" charset="0"/>
              </a:rPr>
              <a:t> </a:t>
            </a:r>
            <a:r>
              <a:rPr lang="el-GR" altLang="el-GR" sz="2400" b="1" dirty="0" err="1" smtClean="0">
                <a:cs typeface="Times New Roman" panose="02020603050405020304" pitchFamily="18" charset="0"/>
              </a:rPr>
              <a:t>μαστιγίων</a:t>
            </a:r>
            <a:r>
              <a:rPr lang="el-GR" altLang="el-GR" sz="2400" dirty="0" smtClean="0">
                <a:cs typeface="Times New Roman" panose="02020603050405020304" pitchFamily="18" charset="0"/>
              </a:rPr>
              <a:t> σε κάποια στάδια της ζωής τους: Το ένα εμπρόσθιο μαστίγιο φέρει </a:t>
            </a:r>
            <a:r>
              <a:rPr lang="el-GR" altLang="el-GR" sz="2400" b="1" dirty="0" smtClean="0">
                <a:cs typeface="Times New Roman" panose="02020603050405020304" pitchFamily="18" charset="0"/>
              </a:rPr>
              <a:t>πλευρικά </a:t>
            </a:r>
            <a:r>
              <a:rPr lang="el-GR" altLang="el-GR" sz="2400" b="1" dirty="0" err="1" smtClean="0">
                <a:cs typeface="Times New Roman" panose="02020603050405020304" pitchFamily="18" charset="0"/>
              </a:rPr>
              <a:t>τριχίδια</a:t>
            </a:r>
            <a:r>
              <a:rPr lang="el-GR" altLang="el-GR" sz="2400" dirty="0" smtClean="0">
                <a:cs typeface="Times New Roman" panose="02020603050405020304" pitchFamily="18" charset="0"/>
              </a:rPr>
              <a:t>, ενώ το δεύτερο μαστίγιο είναι λείο και συνήθως μικρότερο. Ο όρος </a:t>
            </a:r>
            <a:r>
              <a:rPr lang="el-GR" altLang="el-GR" sz="2400" b="1" dirty="0" err="1" smtClean="0">
                <a:cs typeface="Times New Roman" panose="02020603050405020304" pitchFamily="18" charset="0"/>
              </a:rPr>
              <a:t>Αχυρότριχα</a:t>
            </a:r>
            <a:r>
              <a:rPr lang="el-GR" altLang="el-GR" sz="2400" b="1" dirty="0" smtClean="0">
                <a:cs typeface="Times New Roman" panose="02020603050405020304" pitchFamily="18" charset="0"/>
              </a:rPr>
              <a:t> αναφέρεται στην παρουσία </a:t>
            </a:r>
            <a:r>
              <a:rPr lang="el-GR" altLang="el-GR" sz="2400" b="1" dirty="0" err="1" smtClean="0">
                <a:cs typeface="Times New Roman" panose="02020603050405020304" pitchFamily="18" charset="0"/>
              </a:rPr>
              <a:t>τριχιδίων</a:t>
            </a:r>
            <a:r>
              <a:rPr lang="el-GR" altLang="el-GR" sz="2400" dirty="0" smtClean="0">
                <a:cs typeface="Times New Roman" panose="02020603050405020304" pitchFamily="18" charset="0"/>
              </a:rPr>
              <a:t> στο ένα μαστίγιο. Στον κλάδο αυτό περιλαμβάνονται τα </a:t>
            </a:r>
            <a:r>
              <a:rPr lang="el-GR" altLang="el-GR" sz="2400" b="1" dirty="0" err="1" smtClean="0">
                <a:cs typeface="Times New Roman" panose="02020603050405020304" pitchFamily="18" charset="0"/>
              </a:rPr>
              <a:t>Φαιοφύκη</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Χρυσοφύκη</a:t>
            </a:r>
            <a:r>
              <a:rPr lang="el-GR" altLang="el-GR" sz="2400" b="1" dirty="0" smtClean="0">
                <a:cs typeface="Times New Roman" panose="02020603050405020304" pitchFamily="18" charset="0"/>
              </a:rPr>
              <a:t> και </a:t>
            </a:r>
            <a:r>
              <a:rPr lang="el-GR" altLang="el-GR" sz="2400" b="1" dirty="0" err="1" smtClean="0">
                <a:cs typeface="Times New Roman" panose="02020603050405020304" pitchFamily="18" charset="0"/>
              </a:rPr>
              <a:t>Διάτομα</a:t>
            </a:r>
            <a:r>
              <a:rPr lang="el-GR" altLang="el-GR" sz="2400" dirty="0" smtClean="0">
                <a:cs typeface="Times New Roman" panose="02020603050405020304" pitchFamily="18" charset="0"/>
              </a:rPr>
              <a:t> που φέρουν </a:t>
            </a:r>
            <a:r>
              <a:rPr lang="el-GR" altLang="el-GR" sz="2400" b="1" dirty="0" err="1" smtClean="0">
                <a:cs typeface="Times New Roman" panose="02020603050405020304" pitchFamily="18" charset="0"/>
              </a:rPr>
              <a:t>πλαστίδια</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αλλά και οι   </a:t>
            </a:r>
            <a:r>
              <a:rPr lang="el-GR" altLang="el-GR" sz="2400" b="1" dirty="0" err="1" smtClean="0">
                <a:cs typeface="Times New Roman" panose="02020603050405020304" pitchFamily="18" charset="0"/>
              </a:rPr>
              <a:t>Οπαλινίδες</a:t>
            </a:r>
            <a:r>
              <a:rPr lang="el-GR" altLang="el-GR" sz="2400" b="1" dirty="0" smtClean="0">
                <a:cs typeface="Times New Roman" panose="02020603050405020304" pitchFamily="18" charset="0"/>
              </a:rPr>
              <a:t> που είναι ζωικά παράσιτα </a:t>
            </a:r>
            <a:r>
              <a:rPr lang="el-GR" altLang="el-GR" sz="2400" dirty="0" smtClean="0">
                <a:cs typeface="Times New Roman" panose="02020603050405020304" pitchFamily="18" charset="0"/>
              </a:rPr>
              <a:t>και μερικά </a:t>
            </a:r>
            <a:r>
              <a:rPr lang="el-GR" altLang="el-GR" sz="2400" dirty="0" err="1" smtClean="0">
                <a:cs typeface="Times New Roman" panose="02020603050405020304" pitchFamily="18" charset="0"/>
              </a:rPr>
              <a:t>Ηλιόζωα</a:t>
            </a:r>
            <a:r>
              <a:rPr lang="el-GR" altLang="el-GR" sz="2400" dirty="0" smtClean="0">
                <a:cs typeface="Times New Roman" panose="02020603050405020304" pitchFamily="18" charset="0"/>
              </a:rPr>
              <a:t>. </a:t>
            </a:r>
          </a:p>
          <a:p>
            <a:pPr indent="0" eaLnBrk="1" hangingPunct="1">
              <a:lnSpc>
                <a:spcPct val="100000"/>
              </a:lnSpc>
              <a:spcBef>
                <a:spcPts val="1800"/>
              </a:spcBef>
              <a:buNone/>
            </a:pPr>
            <a:r>
              <a:rPr lang="el-GR" altLang="el-GR" sz="2400" dirty="0" smtClean="0">
                <a:cs typeface="Times New Roman" panose="02020603050405020304" pitchFamily="18" charset="0"/>
              </a:rPr>
              <a:t>Ο </a:t>
            </a:r>
            <a:r>
              <a:rPr lang="en-GB" altLang="el-GR" sz="2400" b="1" dirty="0" smtClean="0">
                <a:cs typeface="Times New Roman" panose="02020603050405020304" pitchFamily="18" charset="0"/>
              </a:rPr>
              <a:t>T. Cavalier-Smith</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προτείνει οι οργανισμοί αυτοί να καταταχθούν σε ένα Βασίλειο (</a:t>
            </a:r>
            <a:r>
              <a:rPr lang="el-GR" altLang="el-GR" sz="2400" dirty="0" err="1" smtClean="0">
                <a:cs typeface="Times New Roman" panose="02020603050405020304" pitchFamily="18" charset="0"/>
              </a:rPr>
              <a:t>Χρωμοκυψελιδωτά</a:t>
            </a:r>
            <a:r>
              <a:rPr lang="el-GR" altLang="el-GR" sz="2400" dirty="0" smtClean="0">
                <a:cs typeface="Times New Roman" panose="02020603050405020304" pitchFamily="18" charset="0"/>
              </a:rPr>
              <a:t>) μαζί με τα </a:t>
            </a:r>
            <a:r>
              <a:rPr lang="el-GR" altLang="el-GR" sz="2400" dirty="0" err="1" smtClean="0">
                <a:cs typeface="Times New Roman" panose="02020603050405020304" pitchFamily="18" charset="0"/>
              </a:rPr>
              <a:t>Κυψελιδωτά</a:t>
            </a:r>
            <a:r>
              <a:rPr lang="el-GR" altLang="el-GR" sz="2400" dirty="0" smtClean="0">
                <a:cs typeface="Times New Roman" panose="02020603050405020304" pitchFamily="18" charset="0"/>
              </a:rPr>
              <a:t>.</a:t>
            </a:r>
          </a:p>
          <a:p>
            <a:pPr marL="571500" indent="-342900" eaLnBrk="1" hangingPunct="1">
              <a:lnSpc>
                <a:spcPct val="100000"/>
              </a:lnSpc>
              <a:spcBef>
                <a:spcPts val="1200"/>
              </a:spcBef>
            </a:pPr>
            <a:endParaRPr lang="el-GR" altLang="el-GR" sz="2200"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5"/>
          <p:cNvSpPr>
            <a:spLocks noGrp="1"/>
          </p:cNvSpPr>
          <p:nvPr>
            <p:ph type="title"/>
          </p:nvPr>
        </p:nvSpPr>
        <p:spPr/>
        <p:txBody>
          <a:bodyPr/>
          <a:lstStyle/>
          <a:p>
            <a:pPr eaLnBrk="1" hangingPunct="1"/>
            <a:r>
              <a:rPr lang="el-GR" altLang="en-US" sz="4000" dirty="0" err="1" smtClean="0"/>
              <a:t>Αχυρότριχα</a:t>
            </a:r>
            <a:r>
              <a:rPr lang="el-GR" altLang="en-US" sz="4000" dirty="0" smtClean="0"/>
              <a:t> (</a:t>
            </a:r>
            <a:r>
              <a:rPr lang="en-US" altLang="en-US" sz="4000" dirty="0" err="1" smtClean="0"/>
              <a:t>Stramenopiles</a:t>
            </a:r>
            <a:r>
              <a:rPr lang="en-US" altLang="en-US" sz="4000" dirty="0" smtClean="0"/>
              <a:t>)</a:t>
            </a:r>
            <a:r>
              <a:rPr lang="el-GR" altLang="en-US" sz="4000" dirty="0" smtClean="0"/>
              <a:t> </a:t>
            </a:r>
            <a:br>
              <a:rPr lang="el-GR" altLang="en-US" sz="4000" dirty="0" smtClean="0"/>
            </a:br>
            <a:r>
              <a:rPr lang="el-GR" altLang="en-US" sz="4000" dirty="0" smtClean="0"/>
              <a:t>ή </a:t>
            </a:r>
            <a:r>
              <a:rPr lang="el-GR" altLang="en-US" sz="4000" dirty="0" err="1" smtClean="0"/>
              <a:t>Ετερόκοντα</a:t>
            </a:r>
            <a:r>
              <a:rPr lang="el-GR" altLang="en-US" sz="4000" dirty="0" smtClean="0"/>
              <a:t>  2/2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64B3FC31-57F9-4979-92D0-8D7E0AB16C4F}" type="slidenum">
              <a:rPr lang="en-US" altLang="el-GR"/>
              <a:pPr>
                <a:defRPr/>
              </a:pPr>
              <a:t>48</a:t>
            </a:fld>
            <a:endParaRPr lang="en-US" altLang="el-GR" dirty="0"/>
          </a:p>
        </p:txBody>
      </p:sp>
      <p:pic>
        <p:nvPicPr>
          <p:cNvPr id="70662"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l="55676" b="28400"/>
          <a:stretch>
            <a:fillRect/>
          </a:stretch>
        </p:blipFill>
        <p:spPr>
          <a:xfrm>
            <a:off x="2592388" y="1690688"/>
            <a:ext cx="3959225" cy="4387850"/>
          </a:xfrm>
          <a:ln>
            <a:solidFill>
              <a:schemeClr val="accent1"/>
            </a:solidFill>
            <a:miter lim="800000"/>
            <a:headEnd/>
            <a:tailEnd/>
          </a:ln>
        </p:spPr>
      </p:pic>
      <p:sp>
        <p:nvSpPr>
          <p:cNvPr id="6" name="TextBox 5"/>
          <p:cNvSpPr txBox="1"/>
          <p:nvPr/>
        </p:nvSpPr>
        <p:spPr>
          <a:xfrm>
            <a:off x="6221414" y="578686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1</a:t>
            </a:r>
            <a:endParaRPr lang="en-US" sz="1200" b="1" dirty="0">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5"/>
          <p:cNvSpPr>
            <a:spLocks noGrp="1"/>
          </p:cNvSpPr>
          <p:nvPr>
            <p:ph type="title"/>
          </p:nvPr>
        </p:nvSpPr>
        <p:spPr/>
        <p:txBody>
          <a:bodyPr/>
          <a:lstStyle/>
          <a:p>
            <a:pPr eaLnBrk="1" hangingPunct="1"/>
            <a:r>
              <a:rPr lang="el-GR" altLang="en-US" dirty="0" smtClean="0"/>
              <a:t>Φύλο </a:t>
            </a:r>
            <a:r>
              <a:rPr lang="el-GR" altLang="en-US" dirty="0" err="1" smtClean="0"/>
              <a:t>Χλωρόφυτα</a:t>
            </a:r>
            <a:r>
              <a:rPr lang="el-GR" altLang="en-US" dirty="0" smtClean="0"/>
              <a:t>  </a:t>
            </a:r>
            <a:r>
              <a:rPr lang="el-GR" altLang="en-US" dirty="0" smtClean="0"/>
              <a:t>1/2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1D75D014-DD1B-4690-A9FE-86F39A9E08F8}" type="slidenum">
              <a:rPr lang="en-US" altLang="el-GR"/>
              <a:pPr>
                <a:defRPr/>
              </a:pPr>
              <a:t>49</a:t>
            </a:fld>
            <a:endParaRPr lang="en-US" altLang="el-GR" dirty="0"/>
          </a:p>
        </p:txBody>
      </p:sp>
      <p:sp>
        <p:nvSpPr>
          <p:cNvPr id="72709" name="Θέση περιεχομένου 1"/>
          <p:cNvSpPr>
            <a:spLocks noGrp="1"/>
          </p:cNvSpPr>
          <p:nvPr>
            <p:ph idx="1"/>
          </p:nvPr>
        </p:nvSpPr>
        <p:spPr>
          <a:xfrm>
            <a:off x="628650" y="1690688"/>
            <a:ext cx="8174806"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Στα </a:t>
            </a:r>
            <a:r>
              <a:rPr lang="el-GR" altLang="el-GR" sz="2400" b="1" dirty="0" err="1" smtClean="0">
                <a:cs typeface="Times New Roman" panose="02020603050405020304" pitchFamily="18" charset="0"/>
              </a:rPr>
              <a:t>Χλωρόφυτα</a:t>
            </a:r>
            <a:r>
              <a:rPr lang="el-GR" altLang="el-GR" sz="2400" dirty="0" smtClean="0">
                <a:cs typeface="Times New Roman" panose="02020603050405020304" pitchFamily="18" charset="0"/>
              </a:rPr>
              <a:t> ανήκουν </a:t>
            </a:r>
            <a:r>
              <a:rPr lang="el-GR" altLang="el-GR" sz="2400" b="1" dirty="0" err="1" smtClean="0">
                <a:cs typeface="Times New Roman" panose="02020603050405020304" pitchFamily="18" charset="0"/>
              </a:rPr>
              <a:t>αυτότροφα</a:t>
            </a:r>
            <a:r>
              <a:rPr lang="el-GR" altLang="el-GR" sz="2400" b="1" dirty="0" smtClean="0">
                <a:cs typeface="Times New Roman" panose="02020603050405020304" pitchFamily="18" charset="0"/>
              </a:rPr>
              <a:t> μονοκύτταρα </a:t>
            </a:r>
            <a:r>
              <a:rPr lang="el-GR" altLang="el-GR" sz="2400" b="1" dirty="0" err="1" smtClean="0">
                <a:cs typeface="Times New Roman" panose="02020603050405020304" pitchFamily="18" charset="0"/>
              </a:rPr>
              <a:t>φύκη</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όπως το </a:t>
            </a:r>
            <a:r>
              <a:rPr lang="en-GB" altLang="el-GR" sz="2400" b="1" dirty="0" err="1" smtClean="0">
                <a:cs typeface="Times New Roman" panose="02020603050405020304" pitchFamily="18" charset="0"/>
              </a:rPr>
              <a:t>Chlamydomonas</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και </a:t>
            </a:r>
            <a:r>
              <a:rPr lang="el-GR" altLang="el-GR" sz="2400" b="1" dirty="0" smtClean="0">
                <a:cs typeface="Times New Roman" panose="02020603050405020304" pitchFamily="18" charset="0"/>
              </a:rPr>
              <a:t>αποικιακές μορφές </a:t>
            </a:r>
            <a:r>
              <a:rPr lang="el-GR" altLang="el-GR" sz="2400" dirty="0" smtClean="0">
                <a:cs typeface="Times New Roman" panose="02020603050405020304" pitchFamily="18" charset="0"/>
              </a:rPr>
              <a:t>όπως το </a:t>
            </a:r>
            <a:r>
              <a:rPr lang="en-GB" altLang="el-GR" sz="2400" dirty="0" smtClean="0">
                <a:cs typeface="Times New Roman" panose="02020603050405020304" pitchFamily="18" charset="0"/>
              </a:rPr>
              <a:t>Gonium </a:t>
            </a:r>
            <a:r>
              <a:rPr lang="el-GR" altLang="el-GR" sz="2400" dirty="0" smtClean="0">
                <a:cs typeface="Times New Roman" panose="02020603050405020304" pitchFamily="18" charset="0"/>
              </a:rPr>
              <a:t>και το </a:t>
            </a:r>
            <a:r>
              <a:rPr lang="en-GB" altLang="el-GR" sz="2400" b="1" dirty="0" err="1" smtClean="0">
                <a:cs typeface="Times New Roman" panose="02020603050405020304" pitchFamily="18" charset="0"/>
              </a:rPr>
              <a:t>Volvox</a:t>
            </a:r>
            <a:r>
              <a:rPr lang="en-GB" altLang="el-GR" sz="2400" b="1" dirty="0" smtClean="0">
                <a:cs typeface="Times New Roman" panose="02020603050405020304" pitchFamily="18" charset="0"/>
              </a:rPr>
              <a:t>.</a:t>
            </a:r>
            <a:endParaRPr lang="el-GR" altLang="el-GR" sz="2400" b="1" dirty="0" smtClean="0">
              <a:cs typeface="Times New Roman" panose="02020603050405020304" pitchFamily="18" charset="0"/>
            </a:endParaRPr>
          </a:p>
          <a:p>
            <a:pPr marL="182563" indent="0" eaLnBrk="1" hangingPunct="1">
              <a:lnSpc>
                <a:spcPct val="100000"/>
              </a:lnSpc>
              <a:spcBef>
                <a:spcPts val="1800"/>
              </a:spcBef>
              <a:buNone/>
            </a:pPr>
            <a:r>
              <a:rPr lang="el-GR" altLang="el-GR" sz="2400" dirty="0" smtClean="0">
                <a:cs typeface="Times New Roman" panose="02020603050405020304" pitchFamily="18" charset="0"/>
              </a:rPr>
              <a:t>Ιδιαίτερο ενδιαφέρον έχει ο οργανισμός </a:t>
            </a:r>
            <a:r>
              <a:rPr lang="en-GB" altLang="el-GR" sz="2400" b="1" dirty="0" err="1" smtClean="0">
                <a:cs typeface="Times New Roman" panose="02020603050405020304" pitchFamily="18" charset="0"/>
              </a:rPr>
              <a:t>Volvox</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carteri</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Volvicida</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που είναι μια κοίλη σφαίρα περίπου 50,000 κυττάρων. </a:t>
            </a:r>
            <a:r>
              <a:rPr lang="el-GR" altLang="el-GR" sz="2400" b="1" dirty="0" smtClean="0">
                <a:cs typeface="Times New Roman" panose="02020603050405020304" pitchFamily="18" charset="0"/>
              </a:rPr>
              <a:t>Κάθε κύτταρο </a:t>
            </a:r>
            <a:r>
              <a:rPr lang="el-GR" altLang="el-GR" sz="2400" dirty="0" smtClean="0">
                <a:cs typeface="Times New Roman" panose="02020603050405020304" pitchFamily="18" charset="0"/>
              </a:rPr>
              <a:t>μοιάζει με ένα </a:t>
            </a:r>
            <a:r>
              <a:rPr lang="el-GR" altLang="el-GR" sz="2400" dirty="0" err="1" smtClean="0">
                <a:cs typeface="Times New Roman" panose="02020603050405020304" pitchFamily="18" charset="0"/>
              </a:rPr>
              <a:t>ευγληνοειδές</a:t>
            </a:r>
            <a:r>
              <a:rPr lang="el-GR" altLang="el-GR" sz="2400" dirty="0" smtClean="0">
                <a:cs typeface="Times New Roman" panose="02020603050405020304" pitchFamily="18" charset="0"/>
              </a:rPr>
              <a:t> καθώς </a:t>
            </a:r>
            <a:r>
              <a:rPr lang="el-GR" altLang="el-GR" sz="2400" b="1" dirty="0" smtClean="0">
                <a:cs typeface="Times New Roman" panose="02020603050405020304" pitchFamily="18" charset="0"/>
              </a:rPr>
              <a:t>φέρει πυρήνα, ζεύγος </a:t>
            </a:r>
            <a:r>
              <a:rPr lang="el-GR" altLang="el-GR" sz="2400" b="1" dirty="0" err="1" smtClean="0">
                <a:cs typeface="Times New Roman" panose="02020603050405020304" pitchFamily="18" charset="0"/>
              </a:rPr>
              <a:t>μαστιγίων</a:t>
            </a:r>
            <a:r>
              <a:rPr lang="el-GR" altLang="el-GR" sz="2400" b="1" dirty="0" smtClean="0">
                <a:cs typeface="Times New Roman" panose="02020603050405020304" pitchFamily="18" charset="0"/>
              </a:rPr>
              <a:t>, ένα </a:t>
            </a:r>
            <a:r>
              <a:rPr lang="el-GR" altLang="el-GR" sz="2400" b="1" dirty="0" err="1" smtClean="0">
                <a:cs typeface="Times New Roman" panose="02020603050405020304" pitchFamily="18" charset="0"/>
              </a:rPr>
              <a:t>χλωροπλάστη</a:t>
            </a:r>
            <a:r>
              <a:rPr lang="el-GR" altLang="el-GR" sz="2400" b="1" dirty="0" smtClean="0">
                <a:cs typeface="Times New Roman" panose="02020603050405020304" pitchFamily="18" charset="0"/>
              </a:rPr>
              <a:t> και το στίγμα (οπτική κηλίδα). Χαρακτηριστική είναι η αναστροφή της εξωτερικής </a:t>
            </a:r>
            <a:r>
              <a:rPr lang="el-GR" altLang="el-GR" sz="2400" dirty="0" smtClean="0">
                <a:cs typeface="Times New Roman" panose="02020603050405020304" pitchFamily="18" charset="0"/>
              </a:rPr>
              <a:t>επιφάνειας των κυττάρων αλλά και η δυνατότητα του οργανισμού για </a:t>
            </a:r>
            <a:r>
              <a:rPr lang="el-GR" altLang="el-GR" sz="2400" b="1" dirty="0" smtClean="0">
                <a:cs typeface="Times New Roman" panose="02020603050405020304" pitchFamily="18" charset="0"/>
              </a:rPr>
              <a:t>εγγενή και αγενή αναπαραγωγή</a:t>
            </a:r>
            <a:r>
              <a:rPr lang="el-GR" altLang="el-GR" sz="2400" dirty="0" smtClean="0">
                <a:cs typeface="Times New Roman" panose="02020603050405020304" pitchFamily="18" charset="0"/>
              </a:rPr>
              <a:t>.</a:t>
            </a:r>
          </a:p>
          <a:p>
            <a:pPr marL="525463" indent="-342900" eaLnBrk="1" hangingPunct="1">
              <a:lnSpc>
                <a:spcPct val="100000"/>
              </a:lnSpc>
              <a:spcBef>
                <a:spcPts val="1800"/>
              </a:spcBef>
            </a:pPr>
            <a:endParaRPr lang="el-GR" altLang="el-GR" sz="2200"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p:txBody>
          <a:bodyPr/>
          <a:lstStyle/>
          <a:p>
            <a:pPr eaLnBrk="1" hangingPunct="1"/>
            <a:r>
              <a:rPr lang="el-GR" altLang="en-US" dirty="0" smtClean="0"/>
              <a:t>Ορισμός – Οριοθέτηση 1/4</a:t>
            </a:r>
            <a:endParaRPr lang="en-US" altLang="en-US" dirty="0" smtClean="0"/>
          </a:p>
        </p:txBody>
      </p:sp>
      <p:sp>
        <p:nvSpPr>
          <p:cNvPr id="10243" name="Θέση περιεχομένου 2"/>
          <p:cNvSpPr>
            <a:spLocks noGrp="1"/>
          </p:cNvSpPr>
          <p:nvPr>
            <p:ph idx="1"/>
          </p:nvPr>
        </p:nvSpPr>
        <p:spPr>
          <a:xfrm>
            <a:off x="474934" y="1832769"/>
            <a:ext cx="8208963" cy="4351337"/>
          </a:xfrm>
        </p:spPr>
        <p:txBody>
          <a:bodyPr/>
          <a:lstStyle/>
          <a:p>
            <a:pPr eaLnBrk="1" hangingPunct="1">
              <a:lnSpc>
                <a:spcPct val="100000"/>
              </a:lnSpc>
              <a:spcBef>
                <a:spcPct val="0"/>
              </a:spcBef>
            </a:pPr>
            <a:r>
              <a:rPr lang="el-GR" altLang="el-GR" sz="2400" dirty="0" smtClean="0">
                <a:cs typeface="Times New Roman" panose="02020603050405020304" pitchFamily="18" charset="0"/>
              </a:rPr>
              <a:t>Για πολλά χρόνια θεωρούνταν ότι τα </a:t>
            </a:r>
            <a:r>
              <a:rPr lang="el-GR" altLang="el-GR" sz="2400" b="1" dirty="0" smtClean="0">
                <a:cs typeface="Times New Roman" panose="02020603050405020304" pitchFamily="18" charset="0"/>
              </a:rPr>
              <a:t>Πρωτόζωα</a:t>
            </a:r>
            <a:r>
              <a:rPr lang="el-GR" altLang="el-GR" sz="2400" dirty="0" smtClean="0">
                <a:cs typeface="Times New Roman" panose="02020603050405020304" pitchFamily="18" charset="0"/>
              </a:rPr>
              <a:t> αποτελούσαν ένα </a:t>
            </a:r>
            <a:r>
              <a:rPr lang="el-GR" altLang="el-GR" sz="2400" b="1" dirty="0" smtClean="0">
                <a:cs typeface="Times New Roman" panose="02020603050405020304" pitchFamily="18" charset="0"/>
              </a:rPr>
              <a:t>ξεχωριστό φύλο, </a:t>
            </a:r>
            <a:r>
              <a:rPr lang="el-GR" altLang="el-GR" sz="2400" dirty="0" smtClean="0">
                <a:cs typeface="Times New Roman" panose="02020603050405020304" pitchFamily="18" charset="0"/>
              </a:rPr>
              <a:t>αλλά πρόσφατες έρευνες δείχνουν ότι </a:t>
            </a:r>
            <a:r>
              <a:rPr lang="el-GR" altLang="el-GR" sz="2400" b="1" dirty="0" smtClean="0">
                <a:cs typeface="Times New Roman" panose="02020603050405020304" pitchFamily="18" charset="0"/>
              </a:rPr>
              <a:t>τα Πρωτόζωα δεν είναι </a:t>
            </a:r>
            <a:r>
              <a:rPr lang="el-GR" altLang="el-GR" sz="2400" b="1" dirty="0" err="1" smtClean="0">
                <a:cs typeface="Times New Roman" panose="02020603050405020304" pitchFamily="18" charset="0"/>
              </a:rPr>
              <a:t>μονοφυλετικά</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δηλαδή η ομάδα που ορίζεται ως </a:t>
            </a:r>
            <a:r>
              <a:rPr lang="el-GR" altLang="el-GR" sz="2400" b="1" dirty="0" smtClean="0">
                <a:cs typeface="Times New Roman" panose="02020603050405020304" pitchFamily="18" charset="0"/>
              </a:rPr>
              <a:t>Πρωτόζωα δεν περιλαμβάνει τον πλέον πρόσφατο κοινό τους πρόγονο και όλους </a:t>
            </a:r>
            <a:r>
              <a:rPr lang="el-GR" altLang="el-GR" sz="2400" dirty="0" smtClean="0">
                <a:cs typeface="Times New Roman" panose="02020603050405020304" pitchFamily="18" charset="0"/>
              </a:rPr>
              <a:t>τους απογόνους του (</a:t>
            </a:r>
            <a:r>
              <a:rPr lang="el-GR" altLang="el-GR" sz="2400" dirty="0" err="1" smtClean="0">
                <a:cs typeface="Times New Roman" panose="02020603050405020304" pitchFamily="18" charset="0"/>
              </a:rPr>
              <a:t>μονοφυλία</a:t>
            </a:r>
            <a:r>
              <a:rPr lang="el-GR" altLang="el-GR" sz="2400" dirty="0" smtClean="0">
                <a:cs typeface="Times New Roman" panose="02020603050405020304" pitchFamily="18" charset="0"/>
              </a:rPr>
              <a:t>).</a:t>
            </a:r>
          </a:p>
          <a:p>
            <a:pPr eaLnBrk="1" hangingPunct="1">
              <a:lnSpc>
                <a:spcPct val="100000"/>
              </a:lnSpc>
              <a:spcBef>
                <a:spcPts val="1800"/>
              </a:spcBef>
            </a:pPr>
            <a:r>
              <a:rPr lang="el-GR" altLang="el-GR" sz="2400" dirty="0" smtClean="0">
                <a:cs typeface="Times New Roman" panose="02020603050405020304" pitchFamily="18" charset="0"/>
              </a:rPr>
              <a:t>Ο όρος </a:t>
            </a:r>
            <a:r>
              <a:rPr lang="el-GR" altLang="el-GR" sz="2400" b="1" dirty="0" smtClean="0">
                <a:cs typeface="Times New Roman" panose="02020603050405020304" pitchFamily="18" charset="0"/>
              </a:rPr>
              <a:t>Πρώτιστα</a:t>
            </a:r>
            <a:r>
              <a:rPr lang="el-GR" altLang="el-GR" sz="2400" dirty="0" smtClean="0">
                <a:cs typeface="Times New Roman" panose="02020603050405020304" pitchFamily="18" charset="0"/>
              </a:rPr>
              <a:t> δε διευκρινίζει το διαχωρισμό μεταξύ μονοκύτταρων οργανισμών που μοιάζουν με ζώα ή φυτά, ενώ ο όρος </a:t>
            </a:r>
            <a:r>
              <a:rPr lang="el-GR" altLang="el-GR" sz="2400" b="1" dirty="0" smtClean="0">
                <a:cs typeface="Times New Roman" panose="02020603050405020304" pitchFamily="18" charset="0"/>
              </a:rPr>
              <a:t>Πρωτόζωα αναφέρεται σε ομάδες μονοκύτταρων οργανισμών που μοιάζουν με ζώα.</a:t>
            </a:r>
          </a:p>
          <a:p>
            <a:pPr eaLnBrk="1" hangingPunct="1">
              <a:lnSpc>
                <a:spcPct val="100000"/>
              </a:lnSpc>
              <a:spcBef>
                <a:spcPct val="0"/>
              </a:spcBef>
            </a:pPr>
            <a:endParaRPr lang="en-US" altLang="en-US" sz="24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44C1A912-05DC-49E3-A89A-E2FA381D6A79}" type="slidenum">
              <a:rPr lang="en-US" altLang="el-GR"/>
              <a:pPr>
                <a:defRPr/>
              </a:pPr>
              <a:t>5</a:t>
            </a:fld>
            <a:endParaRPr lang="en-US" alt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5"/>
          <p:cNvSpPr>
            <a:spLocks noGrp="1"/>
          </p:cNvSpPr>
          <p:nvPr>
            <p:ph type="title"/>
          </p:nvPr>
        </p:nvSpPr>
        <p:spPr/>
        <p:txBody>
          <a:bodyPr/>
          <a:lstStyle/>
          <a:p>
            <a:pPr eaLnBrk="1" hangingPunct="1"/>
            <a:r>
              <a:rPr lang="el-GR" altLang="en-US" dirty="0" smtClean="0"/>
              <a:t>Φύλο </a:t>
            </a:r>
            <a:r>
              <a:rPr lang="el-GR" altLang="en-US" dirty="0" err="1" smtClean="0"/>
              <a:t>Χλωρόφυτα</a:t>
            </a:r>
            <a:r>
              <a:rPr lang="el-GR" altLang="en-US" dirty="0" smtClean="0"/>
              <a:t>  </a:t>
            </a:r>
            <a:r>
              <a:rPr lang="el-GR" altLang="en-US" dirty="0" smtClean="0"/>
              <a:t>2/2</a:t>
            </a:r>
            <a:endParaRPr lang="en-US" altLang="en-US" dirty="0" smtClean="0"/>
          </a:p>
        </p:txBody>
      </p:sp>
      <p:pic>
        <p:nvPicPr>
          <p:cNvPr id="73731"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175" y="1949450"/>
            <a:ext cx="5537200" cy="3084513"/>
          </a:xfrm>
        </p:spPr>
      </p:pic>
      <p:pic>
        <p:nvPicPr>
          <p:cNvPr id="73732" name="Θέση περιεχομένου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10238" y="2359025"/>
            <a:ext cx="3398837" cy="3294063"/>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375E7773-0419-4A62-873F-8EE00A5B7C43}" type="slidenum">
              <a:rPr lang="en-US" altLang="el-GR"/>
              <a:pPr>
                <a:defRPr/>
              </a:pPr>
              <a:t>50</a:t>
            </a:fld>
            <a:endParaRPr lang="en-US" altLang="el-GR" dirty="0"/>
          </a:p>
        </p:txBody>
      </p:sp>
      <p:sp>
        <p:nvSpPr>
          <p:cNvPr id="7" name="TextBox 6"/>
          <p:cNvSpPr txBox="1"/>
          <p:nvPr/>
        </p:nvSpPr>
        <p:spPr>
          <a:xfrm>
            <a:off x="5076825" y="472757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2</a:t>
            </a:r>
            <a:endParaRPr lang="en-US" sz="1200" b="1" dirty="0">
              <a:latin typeface="+mj-lt"/>
            </a:endParaRPr>
          </a:p>
        </p:txBody>
      </p:sp>
      <p:sp>
        <p:nvSpPr>
          <p:cNvPr id="8" name="TextBox 7"/>
          <p:cNvSpPr txBox="1"/>
          <p:nvPr/>
        </p:nvSpPr>
        <p:spPr>
          <a:xfrm>
            <a:off x="8675688" y="5380038"/>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3</a:t>
            </a:r>
            <a:endParaRPr lang="en-US" sz="1200" b="1" dirty="0">
              <a:latin typeface="+mj-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5"/>
          <p:cNvSpPr>
            <a:spLocks noGrp="1"/>
          </p:cNvSpPr>
          <p:nvPr>
            <p:ph type="title"/>
          </p:nvPr>
        </p:nvSpPr>
        <p:spPr/>
        <p:txBody>
          <a:bodyPr/>
          <a:lstStyle/>
          <a:p>
            <a:pPr eaLnBrk="1" hangingPunct="1"/>
            <a:r>
              <a:rPr lang="el-GR" altLang="en-US" dirty="0" smtClean="0"/>
              <a:t>Φύλο </a:t>
            </a:r>
            <a:r>
              <a:rPr lang="el-GR" altLang="en-US" dirty="0" err="1" smtClean="0"/>
              <a:t>Ευγληνόζωα</a:t>
            </a:r>
            <a:r>
              <a:rPr lang="el-GR" altLang="en-US" dirty="0" smtClean="0"/>
              <a:t>  </a:t>
            </a:r>
            <a:r>
              <a:rPr lang="el-GR" altLang="en-US" dirty="0" smtClean="0"/>
              <a:t>1/2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DC0A7F30-1E65-4FC7-912E-F5BB1DA0A680}" type="slidenum">
              <a:rPr lang="en-US" altLang="el-GR"/>
              <a:pPr>
                <a:defRPr/>
              </a:pPr>
              <a:t>51</a:t>
            </a:fld>
            <a:endParaRPr lang="en-US" altLang="el-GR" dirty="0"/>
          </a:p>
        </p:txBody>
      </p:sp>
      <p:sp>
        <p:nvSpPr>
          <p:cNvPr id="75781" name="Θέση περιεχομένου 1"/>
          <p:cNvSpPr>
            <a:spLocks noGrp="1"/>
          </p:cNvSpPr>
          <p:nvPr>
            <p:ph idx="1"/>
          </p:nvPr>
        </p:nvSpPr>
        <p:spPr>
          <a:xfrm>
            <a:off x="395536" y="1557338"/>
            <a:ext cx="8424936" cy="4351337"/>
          </a:xfrm>
        </p:spPr>
        <p:txBody>
          <a:bodyPr/>
          <a:lstStyle/>
          <a:p>
            <a:pPr marL="182563" indent="0" eaLnBrk="1" hangingPunct="1">
              <a:lnSpc>
                <a:spcPct val="100000"/>
              </a:lnSpc>
              <a:spcBef>
                <a:spcPts val="1800"/>
              </a:spcBef>
              <a:buNone/>
            </a:pPr>
            <a:r>
              <a:rPr lang="el-GR" altLang="el-GR" sz="2200" dirty="0" smtClean="0">
                <a:cs typeface="Times New Roman" panose="02020603050405020304" pitchFamily="18" charset="0"/>
              </a:rPr>
              <a:t>Τα </a:t>
            </a:r>
            <a:r>
              <a:rPr lang="el-GR" altLang="el-GR" sz="2200" b="1" dirty="0" err="1" smtClean="0">
                <a:cs typeface="Times New Roman" panose="02020603050405020304" pitchFamily="18" charset="0"/>
              </a:rPr>
              <a:t>Ευγληνόζωα</a:t>
            </a:r>
            <a:r>
              <a:rPr lang="el-GR" altLang="el-GR" sz="2200" dirty="0" smtClean="0">
                <a:cs typeface="Times New Roman" panose="02020603050405020304" pitchFamily="18" charset="0"/>
              </a:rPr>
              <a:t> χαρακτηρίζονται από τη </a:t>
            </a:r>
            <a:r>
              <a:rPr lang="el-GR" altLang="el-GR" sz="2200" b="1" dirty="0" smtClean="0">
                <a:cs typeface="Times New Roman" panose="02020603050405020304" pitchFamily="18" charset="0"/>
              </a:rPr>
              <a:t>διατήρηση των </a:t>
            </a:r>
            <a:r>
              <a:rPr lang="el-GR" altLang="el-GR" sz="2200" b="1" dirty="0" err="1" smtClean="0">
                <a:cs typeface="Times New Roman" panose="02020603050405020304" pitchFamily="18" charset="0"/>
              </a:rPr>
              <a:t>πυρηνίσκων</a:t>
            </a:r>
            <a:r>
              <a:rPr lang="el-GR" altLang="el-GR" sz="2200" b="1" dirty="0" smtClean="0">
                <a:cs typeface="Times New Roman" panose="02020603050405020304" pitchFamily="18" charset="0"/>
              </a:rPr>
              <a:t> τους κατά τη μίτωση</a:t>
            </a:r>
            <a:r>
              <a:rPr lang="el-GR" altLang="el-GR" sz="2200" dirty="0" smtClean="0">
                <a:cs typeface="Times New Roman" panose="02020603050405020304" pitchFamily="18" charset="0"/>
              </a:rPr>
              <a:t>, την </a:t>
            </a:r>
            <a:r>
              <a:rPr lang="el-GR" altLang="el-GR" sz="2200" b="1" dirty="0" smtClean="0">
                <a:cs typeface="Times New Roman" panose="02020603050405020304" pitchFamily="18" charset="0"/>
              </a:rPr>
              <a:t>παρουσία δισκοειδών </a:t>
            </a:r>
            <a:r>
              <a:rPr lang="el-GR" altLang="el-GR" sz="2200" b="1" dirty="0" err="1" smtClean="0">
                <a:cs typeface="Times New Roman" panose="02020603050405020304" pitchFamily="18" charset="0"/>
              </a:rPr>
              <a:t>μιτοχονδριακών</a:t>
            </a:r>
            <a:r>
              <a:rPr lang="el-GR" altLang="el-GR" sz="2200" b="1" dirty="0" smtClean="0">
                <a:cs typeface="Times New Roman" panose="02020603050405020304" pitchFamily="18" charset="0"/>
              </a:rPr>
              <a:t> ελασμάτων </a:t>
            </a:r>
            <a:r>
              <a:rPr lang="en-GB" altLang="el-GR" sz="2200" b="1" dirty="0" smtClean="0">
                <a:cs typeface="Times New Roman" panose="02020603050405020304" pitchFamily="18" charset="0"/>
              </a:rPr>
              <a:t>(</a:t>
            </a:r>
            <a:r>
              <a:rPr lang="en-GB" altLang="el-GR" sz="2200" b="1" dirty="0" err="1" smtClean="0">
                <a:cs typeface="Times New Roman" panose="02020603050405020304" pitchFamily="18" charset="0"/>
              </a:rPr>
              <a:t>discicristates</a:t>
            </a:r>
            <a:r>
              <a:rPr lang="en-GB" altLang="el-GR" sz="2200" dirty="0" smtClean="0">
                <a:cs typeface="Times New Roman" panose="02020603050405020304" pitchFamily="18" charset="0"/>
              </a:rPr>
              <a:t>) </a:t>
            </a:r>
            <a:r>
              <a:rPr lang="el-GR" altLang="el-GR" sz="2200" dirty="0" smtClean="0">
                <a:cs typeface="Times New Roman" panose="02020603050405020304" pitchFamily="18" charset="0"/>
              </a:rPr>
              <a:t>και την παρουσία σειράς </a:t>
            </a:r>
            <a:r>
              <a:rPr lang="el-GR" altLang="el-GR" sz="2200" b="1" dirty="0" smtClean="0">
                <a:cs typeface="Times New Roman" panose="02020603050405020304" pitchFamily="18" charset="0"/>
              </a:rPr>
              <a:t>επιμηκών </a:t>
            </a:r>
            <a:r>
              <a:rPr lang="el-GR" altLang="el-GR" sz="2200" b="1" dirty="0" err="1" smtClean="0">
                <a:cs typeface="Times New Roman" panose="02020603050405020304" pitchFamily="18" charset="0"/>
              </a:rPr>
              <a:t>μικροσωληνίσκων</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κάτω από την κυτταρική τους μεμβράνη, που επιτρέπει τη  σκλήρυνσή  της  και  τη  </a:t>
            </a:r>
            <a:r>
              <a:rPr lang="el-GR" altLang="el-GR" sz="2200" b="1" dirty="0" smtClean="0">
                <a:cs typeface="Times New Roman" panose="02020603050405020304" pitchFamily="18" charset="0"/>
              </a:rPr>
              <a:t>δημιουργία  </a:t>
            </a:r>
            <a:r>
              <a:rPr lang="el-GR" altLang="el-GR" sz="2200" b="1" dirty="0" err="1" smtClean="0">
                <a:cs typeface="Times New Roman" panose="02020603050405020304" pitchFamily="18" charset="0"/>
              </a:rPr>
              <a:t>δερματίο</a:t>
            </a:r>
            <a:r>
              <a:rPr lang="el-GR" altLang="el-GR" sz="2200" dirty="0" err="1" smtClean="0">
                <a:cs typeface="Times New Roman" panose="02020603050405020304" pitchFamily="18" charset="0"/>
              </a:rPr>
              <a:t>υ</a:t>
            </a:r>
            <a:r>
              <a:rPr lang="el-GR" altLang="el-GR" sz="2200" dirty="0" smtClean="0">
                <a:cs typeface="Times New Roman" panose="02020603050405020304" pitchFamily="18" charset="0"/>
              </a:rPr>
              <a:t>.</a:t>
            </a:r>
            <a:r>
              <a:rPr lang="en-GB" altLang="el-GR" sz="2200" dirty="0" smtClean="0">
                <a:cs typeface="Times New Roman" panose="02020603050405020304" pitchFamily="18" charset="0"/>
              </a:rPr>
              <a:t> </a:t>
            </a:r>
            <a:r>
              <a:rPr lang="el-GR" altLang="el-GR" sz="2200" dirty="0" smtClean="0">
                <a:cs typeface="Times New Roman" panose="02020603050405020304" pitchFamily="18" charset="0"/>
              </a:rPr>
              <a:t>Διαχωρίζονται στα </a:t>
            </a:r>
            <a:r>
              <a:rPr lang="el-GR" altLang="el-GR" sz="2200" b="1" dirty="0" err="1" smtClean="0">
                <a:cs typeface="Times New Roman" panose="02020603050405020304" pitchFamily="18" charset="0"/>
              </a:rPr>
              <a:t>Ευγληνίδια</a:t>
            </a:r>
            <a:r>
              <a:rPr lang="el-GR" altLang="el-GR" sz="2200" dirty="0" smtClean="0">
                <a:cs typeface="Times New Roman" panose="02020603050405020304" pitchFamily="18" charset="0"/>
              </a:rPr>
              <a:t> και τα </a:t>
            </a:r>
            <a:r>
              <a:rPr lang="el-GR" altLang="el-GR" sz="2200" b="1" dirty="0" err="1" smtClean="0">
                <a:cs typeface="Times New Roman" panose="02020603050405020304" pitchFamily="18" charset="0"/>
              </a:rPr>
              <a:t>Κινητόπλαστα</a:t>
            </a:r>
            <a:r>
              <a:rPr lang="el-GR" altLang="el-GR" sz="2200" dirty="0" smtClean="0">
                <a:cs typeface="Times New Roman" panose="02020603050405020304" pitchFamily="18" charset="0"/>
              </a:rPr>
              <a:t>. Τα </a:t>
            </a:r>
            <a:r>
              <a:rPr lang="el-GR" altLang="el-GR" sz="2200" b="1" dirty="0" err="1" smtClean="0">
                <a:cs typeface="Times New Roman" panose="02020603050405020304" pitchFamily="18" charset="0"/>
              </a:rPr>
              <a:t>Κινητόπλαστα</a:t>
            </a:r>
            <a:r>
              <a:rPr lang="el-GR" altLang="el-GR" sz="2200" dirty="0" smtClean="0">
                <a:cs typeface="Times New Roman" panose="02020603050405020304" pitchFamily="18" charset="0"/>
              </a:rPr>
              <a:t> λέγονται έτσι λόγω της παρουσίας του </a:t>
            </a:r>
            <a:r>
              <a:rPr lang="el-GR" altLang="el-GR" sz="2200" b="1" dirty="0" err="1" smtClean="0">
                <a:cs typeface="Times New Roman" panose="02020603050405020304" pitchFamily="18" charset="0"/>
              </a:rPr>
              <a:t>κινητοπλάστη</a:t>
            </a:r>
            <a:r>
              <a:rPr lang="el-GR" altLang="el-GR" sz="2200" dirty="0" smtClean="0">
                <a:cs typeface="Times New Roman" panose="02020603050405020304" pitchFamily="18" charset="0"/>
              </a:rPr>
              <a:t>, ενός </a:t>
            </a:r>
            <a:r>
              <a:rPr lang="el-GR" altLang="el-GR" sz="2200" b="1" dirty="0" smtClean="0">
                <a:cs typeface="Times New Roman" panose="02020603050405020304" pitchFamily="18" charset="0"/>
              </a:rPr>
              <a:t>τροποποιημένου μιτοχονδρίου </a:t>
            </a:r>
            <a:r>
              <a:rPr lang="el-GR" altLang="el-GR" sz="2200" dirty="0" smtClean="0">
                <a:cs typeface="Times New Roman" panose="02020603050405020304" pitchFamily="18" charset="0"/>
              </a:rPr>
              <a:t>που φέρει </a:t>
            </a:r>
            <a:r>
              <a:rPr lang="el-GR" altLang="el-GR" sz="2200" b="1" dirty="0" smtClean="0">
                <a:cs typeface="Times New Roman" panose="02020603050405020304" pitchFamily="18" charset="0"/>
              </a:rPr>
              <a:t>κυκλικό </a:t>
            </a:r>
            <a:r>
              <a:rPr lang="en-GB" altLang="el-GR" sz="2200" b="1" dirty="0" smtClean="0">
                <a:cs typeface="Times New Roman" panose="02020603050405020304" pitchFamily="18" charset="0"/>
              </a:rPr>
              <a:t>DNA</a:t>
            </a:r>
            <a:r>
              <a:rPr lang="en-GB" altLang="el-GR" sz="2200" dirty="0" smtClean="0">
                <a:cs typeface="Times New Roman" panose="02020603050405020304" pitchFamily="18" charset="0"/>
              </a:rPr>
              <a:t>.</a:t>
            </a:r>
            <a:r>
              <a:rPr lang="el-GR" altLang="el-GR" sz="2200" dirty="0" smtClean="0">
                <a:cs typeface="Times New Roman" panose="02020603050405020304" pitchFamily="18" charset="0"/>
              </a:rPr>
              <a:t> </a:t>
            </a:r>
          </a:p>
          <a:p>
            <a:pPr marL="182563" indent="0" eaLnBrk="1" hangingPunct="1">
              <a:lnSpc>
                <a:spcPct val="100000"/>
              </a:lnSpc>
              <a:spcBef>
                <a:spcPts val="1800"/>
              </a:spcBef>
              <a:buNone/>
            </a:pPr>
            <a:r>
              <a:rPr lang="el-GR" altLang="el-GR" sz="2200" dirty="0" smtClean="0">
                <a:cs typeface="Times New Roman" panose="02020603050405020304" pitchFamily="18" charset="0"/>
              </a:rPr>
              <a:t>Τα </a:t>
            </a:r>
            <a:r>
              <a:rPr lang="el-GR" altLang="el-GR" sz="2200" b="1" dirty="0" err="1" smtClean="0">
                <a:cs typeface="Times New Roman" panose="02020603050405020304" pitchFamily="18" charset="0"/>
              </a:rPr>
              <a:t>Ευγληνίδια</a:t>
            </a:r>
            <a:r>
              <a:rPr lang="el-GR" altLang="el-GR" sz="2200" b="1" dirty="0" smtClean="0">
                <a:cs typeface="Times New Roman" panose="02020603050405020304" pitchFamily="18" charset="0"/>
              </a:rPr>
              <a:t> φ</a:t>
            </a:r>
            <a:r>
              <a:rPr lang="el-GR" altLang="el-GR" sz="2200" dirty="0" smtClean="0">
                <a:cs typeface="Times New Roman" panose="02020603050405020304" pitchFamily="18" charset="0"/>
              </a:rPr>
              <a:t>έρουν </a:t>
            </a:r>
            <a:r>
              <a:rPr lang="el-GR" altLang="el-GR" sz="2200" b="1" dirty="0" err="1" smtClean="0">
                <a:cs typeface="Times New Roman" panose="02020603050405020304" pitchFamily="18" charset="0"/>
              </a:rPr>
              <a:t>χλωροπλάστες</a:t>
            </a:r>
            <a:r>
              <a:rPr lang="el-GR" altLang="el-GR" sz="2200" b="1" dirty="0" smtClean="0">
                <a:cs typeface="Times New Roman" panose="02020603050405020304" pitchFamily="18" charset="0"/>
              </a:rPr>
              <a:t> με χλωροφύλλη</a:t>
            </a:r>
            <a:r>
              <a:rPr lang="el-GR" altLang="el-GR" sz="2200" dirty="0" smtClean="0">
                <a:cs typeface="Times New Roman" panose="02020603050405020304" pitchFamily="18" charset="0"/>
              </a:rPr>
              <a:t>, είναι </a:t>
            </a:r>
            <a:r>
              <a:rPr lang="el-GR" altLang="el-GR" sz="2200" b="1" dirty="0" err="1" smtClean="0">
                <a:cs typeface="Times New Roman" panose="02020603050405020304" pitchFamily="18" charset="0"/>
              </a:rPr>
              <a:t>αυτότροφα</a:t>
            </a:r>
            <a:r>
              <a:rPr lang="el-GR" altLang="el-GR" sz="2200" b="1" dirty="0" smtClean="0">
                <a:cs typeface="Times New Roman" panose="02020603050405020304" pitchFamily="18" charset="0"/>
              </a:rPr>
              <a:t> ή </a:t>
            </a:r>
            <a:r>
              <a:rPr lang="el-GR" altLang="el-GR" sz="2200" b="1" dirty="0" err="1" smtClean="0">
                <a:cs typeface="Times New Roman" panose="02020603050405020304" pitchFamily="18" charset="0"/>
              </a:rPr>
              <a:t>εγκυστώνονται</a:t>
            </a:r>
            <a:r>
              <a:rPr lang="el-GR" altLang="el-GR" sz="2200" dirty="0" smtClean="0">
                <a:cs typeface="Times New Roman" panose="02020603050405020304" pitchFamily="18" charset="0"/>
              </a:rPr>
              <a:t>.</a:t>
            </a:r>
          </a:p>
          <a:p>
            <a:pPr marL="182563" indent="0" eaLnBrk="1" hangingPunct="1">
              <a:lnSpc>
                <a:spcPct val="100000"/>
              </a:lnSpc>
              <a:spcBef>
                <a:spcPts val="1800"/>
              </a:spcBef>
              <a:buNone/>
            </a:pPr>
            <a:r>
              <a:rPr lang="el-GR" altLang="el-GR" sz="2200" dirty="0" err="1" smtClean="0">
                <a:cs typeface="Times New Roman" panose="02020603050405020304" pitchFamily="18" charset="0"/>
              </a:rPr>
              <a:t>Χαρακτηριστό</a:t>
            </a:r>
            <a:r>
              <a:rPr lang="el-GR" altLang="el-GR" sz="2200" dirty="0" smtClean="0">
                <a:cs typeface="Times New Roman" panose="02020603050405020304" pitchFamily="18" charset="0"/>
              </a:rPr>
              <a:t> </a:t>
            </a:r>
            <a:r>
              <a:rPr lang="el-GR" altLang="el-GR" sz="2200" dirty="0" err="1" smtClean="0">
                <a:cs typeface="Times New Roman" panose="02020603050405020304" pitchFamily="18" charset="0"/>
              </a:rPr>
              <a:t>Ευγληνίδιο</a:t>
            </a:r>
            <a:r>
              <a:rPr lang="el-GR" altLang="el-GR" sz="2200" dirty="0" smtClean="0">
                <a:cs typeface="Times New Roman" panose="02020603050405020304" pitchFamily="18" charset="0"/>
              </a:rPr>
              <a:t> είναι το </a:t>
            </a:r>
            <a:r>
              <a:rPr lang="en-GB" altLang="el-GR" sz="2200" b="1" dirty="0" smtClean="0">
                <a:cs typeface="Times New Roman" panose="02020603050405020304" pitchFamily="18" charset="0"/>
              </a:rPr>
              <a:t>Euglena </a:t>
            </a:r>
            <a:r>
              <a:rPr lang="en-GB" altLang="el-GR" sz="2200" b="1" dirty="0" err="1" smtClean="0">
                <a:cs typeface="Times New Roman" panose="02020603050405020304" pitchFamily="18" charset="0"/>
              </a:rPr>
              <a:t>viridis</a:t>
            </a:r>
            <a:r>
              <a:rPr lang="en-GB" altLang="el-GR" sz="2200" b="1" dirty="0" smtClean="0">
                <a:cs typeface="Times New Roman" panose="02020603050405020304" pitchFamily="18" charset="0"/>
              </a:rPr>
              <a:t>.</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Στα </a:t>
            </a:r>
            <a:r>
              <a:rPr lang="el-GR" altLang="el-GR" sz="2200" b="1" dirty="0" err="1" smtClean="0">
                <a:cs typeface="Times New Roman" panose="02020603050405020304" pitchFamily="18" charset="0"/>
              </a:rPr>
              <a:t>Κινητόπλαστα</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ανήκουν τα γένη </a:t>
            </a:r>
            <a:r>
              <a:rPr lang="en-GB" altLang="el-GR" sz="2200" b="1" dirty="0" err="1" smtClean="0">
                <a:cs typeface="Times New Roman" panose="02020603050405020304" pitchFamily="18" charset="0"/>
              </a:rPr>
              <a:t>Trypanosoma</a:t>
            </a:r>
            <a:r>
              <a:rPr lang="en-GB" altLang="el-GR" sz="2200" b="1" dirty="0" smtClean="0">
                <a:cs typeface="Times New Roman" panose="02020603050405020304" pitchFamily="18" charset="0"/>
              </a:rPr>
              <a:t> </a:t>
            </a:r>
            <a:r>
              <a:rPr lang="el-GR" altLang="el-GR" sz="2200" dirty="0" smtClean="0">
                <a:cs typeface="Times New Roman" panose="02020603050405020304" pitchFamily="18" charset="0"/>
              </a:rPr>
              <a:t>και </a:t>
            </a:r>
            <a:r>
              <a:rPr lang="en-GB" altLang="el-GR" sz="2200" b="1" dirty="0" err="1" smtClean="0">
                <a:cs typeface="Times New Roman" panose="02020603050405020304" pitchFamily="18" charset="0"/>
              </a:rPr>
              <a:t>Leishmania</a:t>
            </a:r>
            <a:r>
              <a:rPr lang="el-GR" altLang="el-GR" sz="2200" b="1" dirty="0" smtClean="0">
                <a:cs typeface="Times New Roman" panose="02020603050405020304" pitchFamily="18" charset="0"/>
              </a:rPr>
              <a:t>.</a:t>
            </a:r>
            <a:r>
              <a:rPr lang="el-GR" altLang="el-GR" sz="2200" dirty="0" smtClean="0">
                <a:cs typeface="Times New Roman" panose="02020603050405020304" pitchFamily="18" charset="0"/>
              </a:rPr>
              <a:t> </a:t>
            </a:r>
          </a:p>
          <a:p>
            <a:pPr marL="525463" indent="-342900" eaLnBrk="1" hangingPunct="1">
              <a:lnSpc>
                <a:spcPct val="100000"/>
              </a:lnSpc>
              <a:spcBef>
                <a:spcPts val="1800"/>
              </a:spcBef>
              <a:buFont typeface="Arial" panose="020B0604020202020204" pitchFamily="34" charset="0"/>
              <a:buNone/>
            </a:pPr>
            <a:r>
              <a:rPr lang="el-GR" altLang="el-GR" sz="2200" dirty="0" smtClean="0">
                <a:cs typeface="Times New Roman" panose="02020603050405020304" pitchFamily="18" charset="0"/>
              </a:rPr>
              <a:t> </a:t>
            </a:r>
            <a:endParaRPr lang="el-GR" altLang="el-GR" sz="2200" b="1" dirty="0" smtClean="0">
              <a:cs typeface="Times New Roman" panose="02020603050405020304" pitchFamily="18" charset="0"/>
            </a:endParaRPr>
          </a:p>
          <a:p>
            <a:pPr marL="525463" indent="-342900" eaLnBrk="1" hangingPunct="1">
              <a:lnSpc>
                <a:spcPct val="100000"/>
              </a:lnSpc>
              <a:spcBef>
                <a:spcPts val="1800"/>
              </a:spcBef>
            </a:pPr>
            <a:endParaRPr lang="el-GR" altLang="el-GR" sz="2200"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5"/>
          <p:cNvSpPr>
            <a:spLocks noGrp="1"/>
          </p:cNvSpPr>
          <p:nvPr>
            <p:ph type="title"/>
          </p:nvPr>
        </p:nvSpPr>
        <p:spPr/>
        <p:txBody>
          <a:bodyPr/>
          <a:lstStyle/>
          <a:p>
            <a:pPr eaLnBrk="1" hangingPunct="1"/>
            <a:r>
              <a:rPr lang="el-GR" altLang="en-US" dirty="0" smtClean="0"/>
              <a:t>Φύλο </a:t>
            </a:r>
            <a:r>
              <a:rPr lang="el-GR" altLang="en-US" dirty="0" err="1" smtClean="0"/>
              <a:t>Ευγληνόζωα</a:t>
            </a:r>
            <a:r>
              <a:rPr lang="el-GR" altLang="en-US" dirty="0" smtClean="0"/>
              <a:t> </a:t>
            </a:r>
            <a:r>
              <a:rPr lang="el-GR" altLang="en-US" dirty="0" smtClean="0"/>
              <a:t>2/2</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06E500AD-476A-4733-86FB-E2A0FDC1C6D3}" type="slidenum">
              <a:rPr lang="en-US" altLang="el-GR"/>
              <a:pPr>
                <a:defRPr/>
              </a:pPr>
              <a:t>52</a:t>
            </a:fld>
            <a:endParaRPr lang="en-US" altLang="el-GR" dirty="0"/>
          </a:p>
        </p:txBody>
      </p:sp>
      <p:pic>
        <p:nvPicPr>
          <p:cNvPr id="76805"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801813" y="1484313"/>
            <a:ext cx="5494337" cy="4841875"/>
          </a:xfrm>
        </p:spPr>
      </p:pic>
      <p:sp>
        <p:nvSpPr>
          <p:cNvPr id="6" name="TextBox 5"/>
          <p:cNvSpPr txBox="1"/>
          <p:nvPr/>
        </p:nvSpPr>
        <p:spPr>
          <a:xfrm>
            <a:off x="6948488" y="600392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4</a:t>
            </a:r>
            <a:endParaRPr lang="en-US" sz="1200" b="1" dirty="0">
              <a:latin typeface="+mj-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5"/>
          <p:cNvSpPr>
            <a:spLocks noGrp="1"/>
          </p:cNvSpPr>
          <p:nvPr>
            <p:ph type="title"/>
          </p:nvPr>
        </p:nvSpPr>
        <p:spPr/>
        <p:txBody>
          <a:bodyPr/>
          <a:lstStyle/>
          <a:p>
            <a:pPr eaLnBrk="1" hangingPunct="1"/>
            <a:r>
              <a:rPr lang="el-GR" altLang="en-US" sz="4000" dirty="0" smtClean="0"/>
              <a:t>Φύλο </a:t>
            </a:r>
            <a:r>
              <a:rPr lang="el-GR" altLang="en-US" sz="4000" dirty="0" err="1" smtClean="0"/>
              <a:t>Ρετορταμονάδες</a:t>
            </a:r>
            <a:r>
              <a:rPr lang="el-GR" altLang="en-US" sz="4000" dirty="0" smtClean="0"/>
              <a:t> </a:t>
            </a:r>
            <a:r>
              <a:rPr lang="el-GR" altLang="en-US" sz="4000" dirty="0" smtClean="0"/>
              <a:t/>
            </a:r>
            <a:br>
              <a:rPr lang="el-GR" altLang="en-US" sz="4000" dirty="0" smtClean="0"/>
            </a:br>
            <a:r>
              <a:rPr lang="el-GR" altLang="en-US" sz="4000" dirty="0" smtClean="0"/>
              <a:t>και </a:t>
            </a:r>
            <a:r>
              <a:rPr lang="el-GR" altLang="en-US" sz="4000" dirty="0" err="1" smtClean="0"/>
              <a:t>Διπλομονάδες</a:t>
            </a:r>
            <a:r>
              <a:rPr lang="el-GR" altLang="en-US" sz="4000" dirty="0" smtClean="0"/>
              <a:t>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C6D0AE2C-AD36-4068-91B9-47472E7A6271}" type="slidenum">
              <a:rPr lang="en-US" altLang="el-GR"/>
              <a:pPr>
                <a:defRPr/>
              </a:pPr>
              <a:t>53</a:t>
            </a:fld>
            <a:endParaRPr lang="en-US" altLang="el-GR" dirty="0"/>
          </a:p>
        </p:txBody>
      </p:sp>
      <p:sp>
        <p:nvSpPr>
          <p:cNvPr id="78853" name="Θέση περιεχομένου 1"/>
          <p:cNvSpPr>
            <a:spLocks noGrp="1"/>
          </p:cNvSpPr>
          <p:nvPr>
            <p:ph idx="1"/>
          </p:nvPr>
        </p:nvSpPr>
        <p:spPr>
          <a:xfrm>
            <a:off x="796925" y="1968500"/>
            <a:ext cx="8096250" cy="4351338"/>
          </a:xfrm>
        </p:spPr>
        <p:txBody>
          <a:bodyPr/>
          <a:lstStyle/>
          <a:p>
            <a:pPr marL="0" indent="0" eaLnBrk="1" hangingPunct="1">
              <a:lnSpc>
                <a:spcPct val="100000"/>
              </a:lnSpc>
              <a:spcBef>
                <a:spcPct val="0"/>
              </a:spcBef>
              <a:buNone/>
            </a:pPr>
            <a:r>
              <a:rPr lang="el-GR" altLang="el-GR" sz="2400" dirty="0" smtClean="0">
                <a:cs typeface="Times New Roman" panose="02020603050405020304" pitchFamily="18" charset="0"/>
              </a:rPr>
              <a:t>Στις </a:t>
            </a:r>
            <a:r>
              <a:rPr lang="el-GR" altLang="el-GR" sz="2400" b="1" dirty="0" err="1" smtClean="0">
                <a:cs typeface="Times New Roman" panose="02020603050405020304" pitchFamily="18" charset="0"/>
              </a:rPr>
              <a:t>Ρετορταμονάδες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τις </a:t>
            </a:r>
            <a:r>
              <a:rPr lang="el-GR" altLang="el-GR" sz="2400" b="1" dirty="0" err="1" smtClean="0">
                <a:cs typeface="Times New Roman" panose="02020603050405020304" pitchFamily="18" charset="0"/>
              </a:rPr>
              <a:t>Διπλομονάδες</a:t>
            </a:r>
            <a:r>
              <a:rPr lang="el-GR" altLang="el-GR" sz="2400" dirty="0" smtClean="0">
                <a:cs typeface="Times New Roman" panose="02020603050405020304" pitchFamily="18" charset="0"/>
              </a:rPr>
              <a:t> ανήκουν είδη που είναι κυρίως </a:t>
            </a:r>
            <a:r>
              <a:rPr lang="el-GR" altLang="el-GR" sz="2400" b="1" dirty="0" smtClean="0">
                <a:cs typeface="Times New Roman" panose="02020603050405020304" pitchFamily="18" charset="0"/>
              </a:rPr>
              <a:t>παρασιτικά. Δε φέρουν μιτοχόνδρια και σύστημα </a:t>
            </a:r>
            <a:r>
              <a:rPr lang="en-GB" altLang="el-GR" sz="2400" b="1" dirty="0" smtClean="0">
                <a:cs typeface="Times New Roman" panose="02020603050405020304" pitchFamily="18" charset="0"/>
              </a:rPr>
              <a:t>Golgi </a:t>
            </a:r>
            <a:r>
              <a:rPr lang="el-GR" altLang="el-GR" sz="2400" dirty="0" smtClean="0">
                <a:cs typeface="Times New Roman" panose="02020603050405020304" pitchFamily="18" charset="0"/>
              </a:rPr>
              <a:t>αλλά έχει βρεθεί ότι το </a:t>
            </a:r>
            <a:r>
              <a:rPr lang="en-GB" altLang="el-GR" sz="2400" dirty="0" smtClean="0">
                <a:cs typeface="Times New Roman" panose="02020603050405020304" pitchFamily="18" charset="0"/>
              </a:rPr>
              <a:t>DNA </a:t>
            </a:r>
            <a:r>
              <a:rPr lang="el-GR" altLang="el-GR" sz="2400" dirty="0" smtClean="0">
                <a:cs typeface="Times New Roman" panose="02020603050405020304" pitchFamily="18" charset="0"/>
              </a:rPr>
              <a:t>του μιτοχονδρίου είναι μέρος του </a:t>
            </a:r>
            <a:r>
              <a:rPr lang="en-GB" altLang="el-GR" sz="2400" dirty="0" smtClean="0">
                <a:cs typeface="Times New Roman" panose="02020603050405020304" pitchFamily="18" charset="0"/>
              </a:rPr>
              <a:t>DNA </a:t>
            </a:r>
            <a:r>
              <a:rPr lang="el-GR" altLang="el-GR" sz="2400" dirty="0" smtClean="0">
                <a:cs typeface="Times New Roman" panose="02020603050405020304" pitchFamily="18" charset="0"/>
              </a:rPr>
              <a:t>του πυρήνα. Έτσι ενώ θεωρούνταν ότι αποτελούν οργανισμούς που διαχωρίστηκαν πριν τη </a:t>
            </a:r>
            <a:r>
              <a:rPr lang="el-GR" altLang="el-GR" sz="2400" b="1" dirty="0" err="1" smtClean="0">
                <a:cs typeface="Times New Roman" panose="02020603050405020304" pitchFamily="18" charset="0"/>
              </a:rPr>
              <a:t>μιτοχονδριακή</a:t>
            </a:r>
            <a:r>
              <a:rPr lang="el-GR" altLang="el-GR" sz="2400" b="1" dirty="0" smtClean="0">
                <a:cs typeface="Times New Roman" panose="02020603050405020304" pitchFamily="18" charset="0"/>
              </a:rPr>
              <a:t> συμβίω</a:t>
            </a:r>
            <a:r>
              <a:rPr lang="el-GR" altLang="el-GR" sz="2400" dirty="0" smtClean="0">
                <a:cs typeface="Times New Roman" panose="02020603050405020304" pitchFamily="18" charset="0"/>
              </a:rPr>
              <a:t>ση, τώρα θεωρείται ότι η απώλεια του μιτοχονδρίου αποτελεί </a:t>
            </a:r>
            <a:r>
              <a:rPr lang="el-GR" altLang="el-GR" sz="2400" b="1" dirty="0" smtClean="0">
                <a:cs typeface="Times New Roman" panose="02020603050405020304" pitchFamily="18" charset="0"/>
              </a:rPr>
              <a:t>δευτερογενή απώλεια.</a:t>
            </a:r>
          </a:p>
          <a:p>
            <a:pPr eaLnBrk="1" hangingPunct="1">
              <a:lnSpc>
                <a:spcPct val="100000"/>
              </a:lnSpc>
              <a:spcBef>
                <a:spcPts val="1800"/>
              </a:spcBef>
            </a:pPr>
            <a:endParaRPr lang="el-GR" altLang="el-GR" sz="2200"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5"/>
          <p:cNvSpPr>
            <a:spLocks noGrp="1"/>
          </p:cNvSpPr>
          <p:nvPr>
            <p:ph type="title"/>
          </p:nvPr>
        </p:nvSpPr>
        <p:spPr/>
        <p:txBody>
          <a:bodyPr/>
          <a:lstStyle/>
          <a:p>
            <a:pPr eaLnBrk="1" hangingPunct="1"/>
            <a:r>
              <a:rPr lang="el-GR" altLang="en-US" dirty="0" smtClean="0"/>
              <a:t>Φύλο </a:t>
            </a:r>
            <a:r>
              <a:rPr lang="el-GR" altLang="en-US" dirty="0" err="1" smtClean="0"/>
              <a:t>Ρετορταμονάδες</a:t>
            </a:r>
            <a:r>
              <a:rPr lang="el-GR" altLang="en-US" dirty="0" smtClean="0"/>
              <a:t> </a:t>
            </a:r>
            <a:r>
              <a:rPr lang="el-GR" altLang="en-US" dirty="0" smtClean="0"/>
              <a:t/>
            </a:r>
            <a:br>
              <a:rPr lang="el-GR" altLang="en-US" dirty="0" smtClean="0"/>
            </a:br>
            <a:r>
              <a:rPr lang="el-GR" altLang="en-US" dirty="0" smtClean="0"/>
              <a:t>και </a:t>
            </a:r>
            <a:r>
              <a:rPr lang="el-GR" altLang="en-US" dirty="0" err="1" smtClean="0"/>
              <a:t>Διπλομονάδες</a:t>
            </a:r>
            <a:r>
              <a:rPr lang="el-GR" altLang="en-US" dirty="0" smtClean="0"/>
              <a:t> </a:t>
            </a:r>
            <a:r>
              <a:rPr lang="en-US" altLang="en-US" dirty="0" smtClean="0"/>
              <a:t>2</a:t>
            </a:r>
            <a:r>
              <a:rPr lang="el-GR" altLang="en-US" dirty="0" smtClean="0"/>
              <a:t>/2</a:t>
            </a:r>
            <a:endParaRPr lang="en-US" altLang="en-US" dirty="0" smtClean="0"/>
          </a:p>
        </p:txBody>
      </p:sp>
      <p:sp>
        <p:nvSpPr>
          <p:cNvPr id="4" name="Θέση υποσέλιδου 3"/>
          <p:cNvSpPr>
            <a:spLocks noGrp="1"/>
          </p:cNvSpPr>
          <p:nvPr>
            <p:ph type="ftr" sz="quarter" idx="18"/>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9"/>
          </p:nvPr>
        </p:nvSpPr>
        <p:spPr/>
        <p:txBody>
          <a:bodyPr/>
          <a:lstStyle/>
          <a:p>
            <a:pPr>
              <a:defRPr/>
            </a:pPr>
            <a:fld id="{BCDC1D64-E080-4792-A221-67E2FA42BE9D}" type="slidenum">
              <a:rPr lang="en-US" altLang="el-GR"/>
              <a:pPr>
                <a:defRPr/>
              </a:pPr>
              <a:t>54</a:t>
            </a:fld>
            <a:endParaRPr lang="en-US" altLang="el-GR" dirty="0"/>
          </a:p>
        </p:txBody>
      </p:sp>
      <p:pic>
        <p:nvPicPr>
          <p:cNvPr id="79877" name="Θέση εικόνας 1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850" r="2850"/>
          <a:stretch>
            <a:fillRect/>
          </a:stretch>
        </p:blipFill>
        <p:spPr>
          <a:xfrm>
            <a:off x="568325" y="2349500"/>
            <a:ext cx="2630488" cy="2801938"/>
          </a:xfrm>
        </p:spPr>
      </p:pic>
      <p:pic>
        <p:nvPicPr>
          <p:cNvPr id="79878" name="Θέση εικόνας 1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852" r="5852"/>
          <a:stretch>
            <a:fillRect/>
          </a:stretch>
        </p:blipFill>
        <p:spPr>
          <a:xfrm>
            <a:off x="3221038" y="2384425"/>
            <a:ext cx="2608262" cy="2778125"/>
          </a:xfrm>
        </p:spPr>
      </p:pic>
      <p:sp>
        <p:nvSpPr>
          <p:cNvPr id="79879" name="Θέση κειμένου 9"/>
          <p:cNvSpPr>
            <a:spLocks noGrp="1"/>
          </p:cNvSpPr>
          <p:nvPr>
            <p:ph type="body" sz="quarter" idx="15"/>
          </p:nvPr>
        </p:nvSpPr>
        <p:spPr>
          <a:xfrm>
            <a:off x="984250" y="5237163"/>
            <a:ext cx="1836738" cy="431800"/>
          </a:xfrm>
        </p:spPr>
        <p:txBody>
          <a:bodyPr/>
          <a:lstStyle/>
          <a:p>
            <a:pPr marL="0" indent="0" eaLnBrk="1" hangingPunct="1">
              <a:buFont typeface="Arial" panose="020B0604020202020204" pitchFamily="34" charset="0"/>
              <a:buNone/>
            </a:pPr>
            <a:r>
              <a:rPr lang="en-US" altLang="en-US" sz="2200" b="1" smtClean="0"/>
              <a:t>Retortamonas</a:t>
            </a:r>
          </a:p>
        </p:txBody>
      </p:sp>
      <p:sp>
        <p:nvSpPr>
          <p:cNvPr id="79880" name="Θέση κειμένου 10"/>
          <p:cNvSpPr>
            <a:spLocks noGrp="1"/>
          </p:cNvSpPr>
          <p:nvPr>
            <p:ph type="body" sz="quarter" idx="16"/>
          </p:nvPr>
        </p:nvSpPr>
        <p:spPr>
          <a:xfrm>
            <a:off x="3763963" y="5237163"/>
            <a:ext cx="1584325" cy="431800"/>
          </a:xfrm>
        </p:spPr>
        <p:txBody>
          <a:bodyPr/>
          <a:lstStyle/>
          <a:p>
            <a:pPr marL="0" indent="0" eaLnBrk="1" hangingPunct="1">
              <a:buFont typeface="Arial" panose="020B0604020202020204" pitchFamily="34" charset="0"/>
              <a:buNone/>
            </a:pPr>
            <a:r>
              <a:rPr lang="en-US" altLang="en-US" sz="2200" b="1" smtClean="0"/>
              <a:t>Chilomastix</a:t>
            </a:r>
          </a:p>
        </p:txBody>
      </p:sp>
      <p:sp>
        <p:nvSpPr>
          <p:cNvPr id="79881" name="Θέση κειμένου 11"/>
          <p:cNvSpPr>
            <a:spLocks noGrp="1"/>
          </p:cNvSpPr>
          <p:nvPr>
            <p:ph type="body" sz="quarter" idx="17"/>
          </p:nvPr>
        </p:nvSpPr>
        <p:spPr>
          <a:xfrm>
            <a:off x="6772275" y="5233988"/>
            <a:ext cx="1152525" cy="431800"/>
          </a:xfrm>
        </p:spPr>
        <p:txBody>
          <a:bodyPr/>
          <a:lstStyle/>
          <a:p>
            <a:pPr marL="0" indent="0" eaLnBrk="1" hangingPunct="1">
              <a:buFont typeface="Arial" panose="020B0604020202020204" pitchFamily="34" charset="0"/>
              <a:buNone/>
            </a:pPr>
            <a:r>
              <a:rPr lang="en-US" altLang="en-US" sz="2200" b="1" smtClean="0"/>
              <a:t>Giardia</a:t>
            </a:r>
          </a:p>
        </p:txBody>
      </p:sp>
      <p:sp>
        <p:nvSpPr>
          <p:cNvPr id="11" name="TextBox 10"/>
          <p:cNvSpPr txBox="1"/>
          <p:nvPr/>
        </p:nvSpPr>
        <p:spPr>
          <a:xfrm>
            <a:off x="2798763" y="477837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5</a:t>
            </a:r>
            <a:endParaRPr lang="en-US" sz="1200" b="1" dirty="0">
              <a:latin typeface="+mj-lt"/>
            </a:endParaRPr>
          </a:p>
        </p:txBody>
      </p:sp>
      <p:sp>
        <p:nvSpPr>
          <p:cNvPr id="12" name="TextBox 11"/>
          <p:cNvSpPr txBox="1"/>
          <p:nvPr/>
        </p:nvSpPr>
        <p:spPr>
          <a:xfrm>
            <a:off x="5402263" y="477837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6</a:t>
            </a:r>
            <a:endParaRPr lang="en-US" sz="1200" b="1" dirty="0">
              <a:latin typeface="+mj-lt"/>
            </a:endParaRPr>
          </a:p>
        </p:txBody>
      </p:sp>
      <p:pic>
        <p:nvPicPr>
          <p:cNvPr id="79884" name="Θέση εικόνας 2"/>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574" b="2574"/>
          <a:stretch>
            <a:fillRect/>
          </a:stretch>
        </p:blipFill>
        <p:spPr>
          <a:xfrm>
            <a:off x="5908675" y="2384425"/>
            <a:ext cx="2682875" cy="2767013"/>
          </a:xfrm>
        </p:spPr>
      </p:pic>
      <p:sp>
        <p:nvSpPr>
          <p:cNvPr id="13" name="TextBox 12"/>
          <p:cNvSpPr txBox="1"/>
          <p:nvPr/>
        </p:nvSpPr>
        <p:spPr>
          <a:xfrm>
            <a:off x="8097838" y="4779963"/>
            <a:ext cx="341760" cy="276999"/>
          </a:xfrm>
          <a:prstGeom prst="rect">
            <a:avLst/>
          </a:prstGeom>
          <a:noFill/>
        </p:spPr>
        <p:txBody>
          <a:bodyPr wrap="none">
            <a:spAutoFit/>
          </a:bodyPr>
          <a:lstStyle/>
          <a:p>
            <a:pPr>
              <a:defRPr/>
            </a:pPr>
            <a:r>
              <a:rPr lang="en-US" sz="1200" b="1" dirty="0" smtClean="0">
                <a:solidFill>
                  <a:schemeClr val="bg1"/>
                </a:solidFill>
                <a:latin typeface="+mj-lt"/>
              </a:rPr>
              <a:t>2</a:t>
            </a:r>
            <a:r>
              <a:rPr lang="el-GR" sz="1200" b="1" dirty="0" smtClean="0">
                <a:solidFill>
                  <a:schemeClr val="bg1"/>
                </a:solidFill>
                <a:latin typeface="+mj-lt"/>
              </a:rPr>
              <a:t>7</a:t>
            </a:r>
            <a:endParaRPr lang="en-US"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5"/>
          <p:cNvSpPr>
            <a:spLocks noGrp="1"/>
          </p:cNvSpPr>
          <p:nvPr>
            <p:ph type="title"/>
          </p:nvPr>
        </p:nvSpPr>
        <p:spPr/>
        <p:txBody>
          <a:bodyPr/>
          <a:lstStyle/>
          <a:p>
            <a:pPr eaLnBrk="1" hangingPunct="1"/>
            <a:r>
              <a:rPr lang="el-GR" altLang="en-US" dirty="0" err="1" smtClean="0"/>
              <a:t>Κυψελιδωτά</a:t>
            </a:r>
            <a:r>
              <a:rPr lang="el-GR" altLang="en-US" dirty="0" smtClean="0"/>
              <a:t>  1/3</a:t>
            </a:r>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56E51409-98F2-417F-83AB-2B2295D50B06}" type="slidenum">
              <a:rPr lang="en-US" altLang="el-GR"/>
              <a:pPr>
                <a:defRPr/>
              </a:pPr>
              <a:t>55</a:t>
            </a:fld>
            <a:endParaRPr lang="en-US" altLang="el-GR" dirty="0"/>
          </a:p>
        </p:txBody>
      </p:sp>
      <p:sp>
        <p:nvSpPr>
          <p:cNvPr id="81925" name="Θέση περιεχομένου 1"/>
          <p:cNvSpPr>
            <a:spLocks noGrp="1"/>
          </p:cNvSpPr>
          <p:nvPr>
            <p:ph idx="1"/>
          </p:nvPr>
        </p:nvSpPr>
        <p:spPr>
          <a:xfrm>
            <a:off x="595313" y="1557338"/>
            <a:ext cx="8096250"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Στα </a:t>
            </a:r>
            <a:r>
              <a:rPr lang="el-GR" altLang="el-GR" sz="2400" b="1" dirty="0" err="1" smtClean="0">
                <a:cs typeface="Times New Roman" panose="02020603050405020304" pitchFamily="18" charset="0"/>
              </a:rPr>
              <a:t>Κυψελιδωτά</a:t>
            </a:r>
            <a:r>
              <a:rPr lang="el-GR" altLang="el-GR" sz="2400" dirty="0" smtClean="0">
                <a:cs typeface="Times New Roman" panose="02020603050405020304" pitchFamily="18" charset="0"/>
              </a:rPr>
              <a:t> ανήκουν </a:t>
            </a:r>
            <a:r>
              <a:rPr lang="el-GR" altLang="el-GR" sz="2400" b="1" dirty="0" smtClean="0">
                <a:cs typeface="Times New Roman" panose="02020603050405020304" pitchFamily="18" charset="0"/>
              </a:rPr>
              <a:t>τα Βλεφαριδοφόρα, τα </a:t>
            </a:r>
            <a:r>
              <a:rPr lang="el-GR" altLang="el-GR" sz="2400" b="1" dirty="0" err="1" smtClean="0">
                <a:cs typeface="Times New Roman" panose="02020603050405020304" pitchFamily="18" charset="0"/>
              </a:rPr>
              <a:t>Δινομαστιγωτά</a:t>
            </a:r>
            <a:r>
              <a:rPr lang="el-GR" altLang="el-GR" sz="2400" b="1" dirty="0" smtClean="0">
                <a:cs typeface="Times New Roman" panose="02020603050405020304" pitchFamily="18" charset="0"/>
              </a:rPr>
              <a:t> και τα </a:t>
            </a:r>
            <a:r>
              <a:rPr lang="el-GR" altLang="el-GR" sz="2400" b="1" dirty="0" err="1" smtClean="0">
                <a:cs typeface="Times New Roman" panose="02020603050405020304" pitchFamily="18" charset="0"/>
              </a:rPr>
              <a:t>Ακροσυμπλεγματικά</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Χαρακτηρίζονται όλα από την </a:t>
            </a:r>
            <a:r>
              <a:rPr lang="el-GR" altLang="el-GR" sz="2400" b="1" dirty="0" smtClean="0">
                <a:cs typeface="Times New Roman" panose="02020603050405020304" pitchFamily="18" charset="0"/>
              </a:rPr>
              <a:t>παρουσία κυψελίδων</a:t>
            </a:r>
            <a:r>
              <a:rPr lang="el-GR" altLang="el-GR" sz="2400" dirty="0" smtClean="0">
                <a:cs typeface="Times New Roman" panose="02020603050405020304" pitchFamily="18" charset="0"/>
              </a:rPr>
              <a:t>, δηλαδή σάκων που περιβάλλονται από μεμβράνη και βρίσκονται κάτω από την κυτταρική μεμβράνη. Στα </a:t>
            </a:r>
            <a:r>
              <a:rPr lang="el-GR" altLang="el-GR" sz="2400" b="1" dirty="0" smtClean="0">
                <a:cs typeface="Times New Roman" panose="02020603050405020304" pitchFamily="18" charset="0"/>
              </a:rPr>
              <a:t>Βλεφαριδοφόρα οι κυψελίδες σχηματίζουν το </a:t>
            </a:r>
            <a:r>
              <a:rPr lang="el-GR" altLang="el-GR" sz="2400" b="1" dirty="0" err="1" smtClean="0">
                <a:cs typeface="Times New Roman" panose="02020603050405020304" pitchFamily="18" charset="0"/>
              </a:rPr>
              <a:t>δερμάτιο</a:t>
            </a:r>
            <a:r>
              <a:rPr lang="el-GR" altLang="el-GR" sz="2400" dirty="0" smtClean="0">
                <a:cs typeface="Times New Roman" panose="02020603050405020304" pitchFamily="18" charset="0"/>
              </a:rPr>
              <a:t>, στα </a:t>
            </a:r>
            <a:r>
              <a:rPr lang="el-GR" altLang="el-GR" sz="2400" b="1" dirty="0" err="1" smtClean="0">
                <a:cs typeface="Times New Roman" panose="02020603050405020304" pitchFamily="18" charset="0"/>
              </a:rPr>
              <a:t>Δινομαστιγωτά</a:t>
            </a:r>
            <a:r>
              <a:rPr lang="el-GR" altLang="el-GR" sz="2400" b="1" dirty="0" smtClean="0">
                <a:cs typeface="Times New Roman" panose="02020603050405020304" pitchFamily="18" charset="0"/>
              </a:rPr>
              <a:t> παράγουν πλάκες που σχηματίζουν θήκη</a:t>
            </a:r>
            <a:r>
              <a:rPr lang="el-GR" altLang="el-GR" sz="2400" dirty="0" smtClean="0">
                <a:cs typeface="Times New Roman" panose="02020603050405020304" pitchFamily="18" charset="0"/>
              </a:rPr>
              <a:t>, και στα </a:t>
            </a:r>
            <a:r>
              <a:rPr lang="el-GR" altLang="el-GR" sz="2400" b="1" dirty="0" err="1" smtClean="0">
                <a:cs typeface="Times New Roman" panose="02020603050405020304" pitchFamily="18" charset="0"/>
              </a:rPr>
              <a:t>Ακροσυμπλεγματικά</a:t>
            </a:r>
            <a:r>
              <a:rPr lang="el-GR" altLang="el-GR" sz="2400" b="1" dirty="0" smtClean="0">
                <a:cs typeface="Times New Roman" panose="02020603050405020304" pitchFamily="18" charset="0"/>
              </a:rPr>
              <a:t> έχουν δομικές λειτουργίες.</a:t>
            </a:r>
          </a:p>
          <a:p>
            <a:pPr marL="639763" indent="-457200" eaLnBrk="1" hangingPunct="1">
              <a:lnSpc>
                <a:spcPct val="100000"/>
              </a:lnSpc>
              <a:spcBef>
                <a:spcPts val="1800"/>
              </a:spcBef>
            </a:pPr>
            <a:endParaRPr lang="el-GR" altLang="el-GR" sz="2200"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5"/>
          <p:cNvSpPr>
            <a:spLocks noGrp="1"/>
          </p:cNvSpPr>
          <p:nvPr>
            <p:ph type="title"/>
          </p:nvPr>
        </p:nvSpPr>
        <p:spPr/>
        <p:txBody>
          <a:bodyPr/>
          <a:lstStyle/>
          <a:p>
            <a:pPr eaLnBrk="1" hangingPunct="1"/>
            <a:r>
              <a:rPr lang="el-GR" altLang="en-US" dirty="0" err="1" smtClean="0"/>
              <a:t>Κυψελιδωτά</a:t>
            </a:r>
            <a:r>
              <a:rPr lang="el-GR" altLang="en-US" dirty="0" smtClean="0"/>
              <a:t> 2/3</a:t>
            </a:r>
            <a:endParaRPr lang="en-US" altLang="en-US" dirty="0" smtClean="0"/>
          </a:p>
        </p:txBody>
      </p:sp>
      <p:pic>
        <p:nvPicPr>
          <p:cNvPr id="82947" name="Θέση εικόνας 11"/>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95263" y="1541463"/>
            <a:ext cx="4319587" cy="4624387"/>
          </a:xfrm>
        </p:spPr>
      </p:pic>
      <p:pic>
        <p:nvPicPr>
          <p:cNvPr id="82948" name="Θέση εικόνας 12"/>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643438" y="1541463"/>
            <a:ext cx="4314825" cy="4624387"/>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7A236E3D-AB63-4D6D-AC82-1386E3E5AA53}" type="slidenum">
              <a:rPr lang="en-US" altLang="el-GR"/>
              <a:pPr>
                <a:defRPr/>
              </a:pPr>
              <a:t>56</a:t>
            </a:fld>
            <a:endParaRPr lang="en-US" altLang="el-GR" dirty="0"/>
          </a:p>
        </p:txBody>
      </p:sp>
      <p:sp>
        <p:nvSpPr>
          <p:cNvPr id="7" name="TextBox 6"/>
          <p:cNvSpPr txBox="1"/>
          <p:nvPr/>
        </p:nvSpPr>
        <p:spPr>
          <a:xfrm>
            <a:off x="4129088" y="5870575"/>
            <a:ext cx="341760" cy="276999"/>
          </a:xfrm>
          <a:prstGeom prst="rect">
            <a:avLst/>
          </a:prstGeom>
          <a:noFill/>
        </p:spPr>
        <p:txBody>
          <a:bodyPr wrap="none">
            <a:spAutoFit/>
          </a:bodyPr>
          <a:lstStyle/>
          <a:p>
            <a:pPr>
              <a:defRPr/>
            </a:pPr>
            <a:r>
              <a:rPr lang="en-US" sz="1200" b="1" dirty="0" smtClean="0">
                <a:latin typeface="+mj-lt"/>
              </a:rPr>
              <a:t>2</a:t>
            </a:r>
            <a:r>
              <a:rPr lang="el-GR" sz="1200" b="1" dirty="0" smtClean="0">
                <a:latin typeface="+mj-lt"/>
              </a:rPr>
              <a:t>8</a:t>
            </a:r>
            <a:endParaRPr lang="en-US" sz="1200" b="1" dirty="0">
              <a:latin typeface="+mj-lt"/>
            </a:endParaRPr>
          </a:p>
        </p:txBody>
      </p:sp>
      <p:sp>
        <p:nvSpPr>
          <p:cNvPr id="8" name="TextBox 7"/>
          <p:cNvSpPr txBox="1"/>
          <p:nvPr/>
        </p:nvSpPr>
        <p:spPr>
          <a:xfrm>
            <a:off x="8620125" y="5889625"/>
            <a:ext cx="341760" cy="276999"/>
          </a:xfrm>
          <a:prstGeom prst="rect">
            <a:avLst/>
          </a:prstGeom>
          <a:noFill/>
        </p:spPr>
        <p:txBody>
          <a:bodyPr wrap="none">
            <a:spAutoFit/>
          </a:bodyPr>
          <a:lstStyle/>
          <a:p>
            <a:pPr>
              <a:defRPr/>
            </a:pPr>
            <a:r>
              <a:rPr lang="el-GR" sz="1200" b="1" dirty="0" smtClean="0">
                <a:latin typeface="+mj-lt"/>
              </a:rPr>
              <a:t>29</a:t>
            </a:r>
            <a:endParaRPr lang="en-US" sz="1200" b="1" dirty="0">
              <a:latin typeface="+mj-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Τίτλος 5"/>
          <p:cNvSpPr>
            <a:spLocks noGrp="1"/>
          </p:cNvSpPr>
          <p:nvPr>
            <p:ph type="title"/>
          </p:nvPr>
        </p:nvSpPr>
        <p:spPr/>
        <p:txBody>
          <a:bodyPr/>
          <a:lstStyle/>
          <a:p>
            <a:pPr eaLnBrk="1" hangingPunct="1"/>
            <a:r>
              <a:rPr lang="el-GR" altLang="en-US" dirty="0" err="1" smtClean="0"/>
              <a:t>Κυψελιδωτά</a:t>
            </a:r>
            <a:r>
              <a:rPr lang="el-GR" altLang="en-US" dirty="0" smtClean="0"/>
              <a:t>  3/3</a:t>
            </a:r>
            <a:endParaRPr lang="en-US" altLang="en-US" dirty="0" smtClean="0"/>
          </a:p>
        </p:txBody>
      </p:sp>
      <p:pic>
        <p:nvPicPr>
          <p:cNvPr id="84995"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09625" y="1500188"/>
            <a:ext cx="7524750" cy="4819650"/>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194519E5-2EC1-48B7-8C66-E5441826D44E}" type="slidenum">
              <a:rPr lang="en-US" altLang="el-GR"/>
              <a:pPr>
                <a:defRPr/>
              </a:pPr>
              <a:t>57</a:t>
            </a:fld>
            <a:endParaRPr lang="en-US" altLang="el-GR" dirty="0"/>
          </a:p>
        </p:txBody>
      </p:sp>
      <p:sp>
        <p:nvSpPr>
          <p:cNvPr id="6" name="TextBox 5"/>
          <p:cNvSpPr txBox="1"/>
          <p:nvPr/>
        </p:nvSpPr>
        <p:spPr>
          <a:xfrm>
            <a:off x="7926388" y="5983288"/>
            <a:ext cx="341760" cy="276999"/>
          </a:xfrm>
          <a:prstGeom prst="rect">
            <a:avLst/>
          </a:prstGeom>
          <a:noFill/>
        </p:spPr>
        <p:txBody>
          <a:bodyPr wrap="none">
            <a:spAutoFit/>
          </a:bodyPr>
          <a:lstStyle/>
          <a:p>
            <a:pPr>
              <a:defRPr/>
            </a:pPr>
            <a:r>
              <a:rPr lang="el-GR" sz="1200" b="1" dirty="0" smtClean="0">
                <a:latin typeface="+mj-lt"/>
              </a:rPr>
              <a:t>30</a:t>
            </a:r>
            <a:endParaRPr lang="en-US" sz="1200" b="1" dirty="0">
              <a:latin typeface="+mj-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Βλεφαριδοφόρα 1/6</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37FB7ED1-4162-48F8-B3F0-FAD2A6AFB583}" type="slidenum">
              <a:rPr lang="en-US" altLang="el-GR"/>
              <a:pPr>
                <a:defRPr/>
              </a:pPr>
              <a:t>58</a:t>
            </a:fld>
            <a:endParaRPr lang="en-US" altLang="el-GR" dirty="0"/>
          </a:p>
        </p:txBody>
      </p:sp>
      <p:sp>
        <p:nvSpPr>
          <p:cNvPr id="87045" name="Θέση περιεχομένου 1"/>
          <p:cNvSpPr>
            <a:spLocks noGrp="1"/>
          </p:cNvSpPr>
          <p:nvPr>
            <p:ph idx="1"/>
          </p:nvPr>
        </p:nvSpPr>
        <p:spPr>
          <a:xfrm>
            <a:off x="655638" y="1557338"/>
            <a:ext cx="7886700"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Τα </a:t>
            </a:r>
            <a:r>
              <a:rPr lang="el-GR" altLang="el-GR" sz="2400" b="1" dirty="0" smtClean="0">
                <a:cs typeface="Times New Roman" panose="02020603050405020304" pitchFamily="18" charset="0"/>
              </a:rPr>
              <a:t>Βλεφαριδοφόρα</a:t>
            </a:r>
            <a:r>
              <a:rPr lang="el-GR" altLang="el-GR" sz="2400" dirty="0" smtClean="0">
                <a:cs typeface="Times New Roman" panose="02020603050405020304" pitchFamily="18" charset="0"/>
              </a:rPr>
              <a:t> χαρακτηρίζονται από την παρουσία του </a:t>
            </a:r>
            <a:r>
              <a:rPr lang="el-GR" altLang="el-GR" sz="2400" b="1" dirty="0" err="1" smtClean="0">
                <a:cs typeface="Times New Roman" panose="02020603050405020304" pitchFamily="18" charset="0"/>
              </a:rPr>
              <a:t>υποβλεφαριδικού</a:t>
            </a:r>
            <a:r>
              <a:rPr lang="el-GR" altLang="el-GR" sz="2400" b="1" dirty="0" smtClean="0">
                <a:cs typeface="Times New Roman" panose="02020603050405020304" pitchFamily="18" charset="0"/>
              </a:rPr>
              <a:t> συστήματος </a:t>
            </a:r>
            <a:r>
              <a:rPr lang="el-GR" altLang="el-GR" sz="2400" dirty="0" smtClean="0">
                <a:cs typeface="Times New Roman" panose="02020603050405020304" pitchFamily="18" charset="0"/>
              </a:rPr>
              <a:t>κάτω από το </a:t>
            </a:r>
            <a:r>
              <a:rPr lang="el-GR" altLang="el-GR" sz="2400" dirty="0" err="1" smtClean="0">
                <a:cs typeface="Times New Roman" panose="02020603050405020304" pitchFamily="18" charset="0"/>
              </a:rPr>
              <a:t>δερμάτιό</a:t>
            </a:r>
            <a:r>
              <a:rPr lang="el-GR" altLang="el-GR" sz="2400" dirty="0" smtClean="0">
                <a:cs typeface="Times New Roman" panose="02020603050405020304" pitchFamily="18" charset="0"/>
              </a:rPr>
              <a:t> τους ενώ το όλο σύστημα των βλεφαρίδων συνδυάζεται στη δημιουργία του </a:t>
            </a:r>
            <a:r>
              <a:rPr lang="el-GR" altLang="el-GR" sz="2400" b="1" dirty="0" smtClean="0">
                <a:cs typeface="Times New Roman" panose="02020603050405020304" pitchFamily="18" charset="0"/>
              </a:rPr>
              <a:t>κινητικού συστήματος</a:t>
            </a:r>
            <a:r>
              <a:rPr lang="el-GR" altLang="el-GR" sz="2400" dirty="0" smtClean="0">
                <a:cs typeface="Times New Roman" panose="02020603050405020304" pitchFamily="18" charset="0"/>
              </a:rPr>
              <a:t>. </a:t>
            </a:r>
          </a:p>
          <a:p>
            <a:pPr marL="182563" indent="0" eaLnBrk="1" hangingPunct="1">
              <a:lnSpc>
                <a:spcPct val="100000"/>
              </a:lnSpc>
              <a:spcBef>
                <a:spcPts val="1800"/>
              </a:spcBef>
              <a:buNone/>
            </a:pPr>
            <a:r>
              <a:rPr lang="el-GR" altLang="el-GR" sz="2400" dirty="0" smtClean="0">
                <a:cs typeface="Times New Roman" panose="02020603050405020304" pitchFamily="18" charset="0"/>
              </a:rPr>
              <a:t>Φέρουν </a:t>
            </a:r>
            <a:r>
              <a:rPr lang="el-GR" altLang="el-GR" sz="2400" b="1" dirty="0" err="1" smtClean="0">
                <a:cs typeface="Times New Roman" panose="02020603050405020304" pitchFamily="18" charset="0"/>
              </a:rPr>
              <a:t>μακροπυρήνα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 αλλά και </a:t>
            </a:r>
            <a:r>
              <a:rPr lang="el-GR" altLang="el-GR" sz="2400" b="1" dirty="0" err="1" smtClean="0">
                <a:cs typeface="Times New Roman" panose="02020603050405020304" pitchFamily="18" charset="0"/>
              </a:rPr>
              <a:t>μικροπυρήνα</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Ο </a:t>
            </a:r>
            <a:r>
              <a:rPr lang="el-GR" altLang="el-GR" sz="2400" b="1" dirty="0" err="1" smtClean="0">
                <a:cs typeface="Times New Roman" panose="02020603050405020304" pitchFamily="18" charset="0"/>
              </a:rPr>
              <a:t>μακροπυρήνας</a:t>
            </a:r>
            <a:r>
              <a:rPr lang="el-GR" altLang="el-GR" sz="2400" b="1" dirty="0" smtClean="0">
                <a:cs typeface="Times New Roman" panose="02020603050405020304" pitchFamily="18" charset="0"/>
              </a:rPr>
              <a:t> δημιουργείται από τον </a:t>
            </a:r>
            <a:r>
              <a:rPr lang="el-GR" altLang="el-GR" sz="2400" b="1" dirty="0" err="1" smtClean="0">
                <a:cs typeface="Times New Roman" panose="02020603050405020304" pitchFamily="18" charset="0"/>
              </a:rPr>
              <a:t>μικροπυρήνα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μετά την εγγενή αναπαραγωγή και είναι </a:t>
            </a:r>
            <a:r>
              <a:rPr lang="el-GR" altLang="el-GR" sz="2400" b="1" dirty="0" smtClean="0">
                <a:cs typeface="Times New Roman" panose="02020603050405020304" pitchFamily="18" charset="0"/>
              </a:rPr>
              <a:t>υπεύθυνος για  μεταβολικές διεργασίες</a:t>
            </a:r>
            <a:r>
              <a:rPr lang="el-GR" altLang="el-GR" sz="2400" dirty="0" smtClean="0">
                <a:cs typeface="Times New Roman" panose="02020603050405020304" pitchFamily="18" charset="0"/>
              </a:rPr>
              <a:t>.</a:t>
            </a:r>
            <a:endParaRPr lang="en-US" altLang="en-US" sz="2400"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Βλεφαριδοφόρα 2/6</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1E3110B1-9D93-4FA6-AFC5-99505A24D10B}" type="slidenum">
              <a:rPr lang="en-US" altLang="el-GR"/>
              <a:pPr>
                <a:defRPr/>
              </a:pPr>
              <a:t>59</a:t>
            </a:fld>
            <a:endParaRPr lang="en-US" altLang="el-GR" dirty="0"/>
          </a:p>
        </p:txBody>
      </p:sp>
      <p:sp>
        <p:nvSpPr>
          <p:cNvPr id="88069" name="Θέση περιεχομένου 1"/>
          <p:cNvSpPr>
            <a:spLocks noGrp="1"/>
          </p:cNvSpPr>
          <p:nvPr>
            <p:ph idx="1"/>
          </p:nvPr>
        </p:nvSpPr>
        <p:spPr>
          <a:xfrm>
            <a:off x="655638" y="1557338"/>
            <a:ext cx="7886700"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Ο </a:t>
            </a:r>
            <a:r>
              <a:rPr lang="el-GR" altLang="el-GR" sz="2400" b="1" dirty="0" err="1" smtClean="0">
                <a:cs typeface="Times New Roman" panose="02020603050405020304" pitchFamily="18" charset="0"/>
              </a:rPr>
              <a:t>μικροπυρήνας</a:t>
            </a:r>
            <a:r>
              <a:rPr lang="el-GR" altLang="el-GR" sz="2400" b="1" dirty="0" smtClean="0">
                <a:cs typeface="Times New Roman" panose="02020603050405020304" pitchFamily="18" charset="0"/>
              </a:rPr>
              <a:t> παίζει ρόλο στην εγγενή αναπαραγωγή</a:t>
            </a:r>
            <a:r>
              <a:rPr lang="el-GR" altLang="el-GR" sz="2400" dirty="0" smtClean="0">
                <a:cs typeface="Times New Roman" panose="02020603050405020304" pitchFamily="18" charset="0"/>
              </a:rPr>
              <a:t>.</a:t>
            </a:r>
          </a:p>
          <a:p>
            <a:pPr marL="182563" indent="0" eaLnBrk="1" hangingPunct="1">
              <a:lnSpc>
                <a:spcPct val="100000"/>
              </a:lnSpc>
              <a:spcBef>
                <a:spcPts val="1800"/>
              </a:spcBef>
              <a:buNone/>
            </a:pPr>
            <a:r>
              <a:rPr lang="el-GR" altLang="el-GR" sz="2400" dirty="0" smtClean="0">
                <a:cs typeface="Times New Roman" panose="02020603050405020304" pitchFamily="18" charset="0"/>
              </a:rPr>
              <a:t>Έχουν </a:t>
            </a:r>
            <a:r>
              <a:rPr lang="el-GR" altLang="el-GR" sz="2400" b="1" dirty="0" err="1" smtClean="0">
                <a:cs typeface="Times New Roman" panose="02020603050405020304" pitchFamily="18" charset="0"/>
              </a:rPr>
              <a:t>τριχοκύστες</a:t>
            </a:r>
            <a:r>
              <a:rPr lang="el-GR" altLang="el-GR" sz="2400" dirty="0" smtClean="0">
                <a:cs typeface="Times New Roman" panose="02020603050405020304" pitchFamily="18" charset="0"/>
              </a:rPr>
              <a:t> ή </a:t>
            </a:r>
            <a:r>
              <a:rPr lang="el-GR" altLang="el-GR" sz="2400" dirty="0" err="1" smtClean="0">
                <a:cs typeface="Times New Roman" panose="02020603050405020304" pitchFamily="18" charset="0"/>
              </a:rPr>
              <a:t>τοξικύστες</a:t>
            </a:r>
            <a:r>
              <a:rPr lang="el-GR" altLang="el-GR" sz="2400" dirty="0" smtClean="0">
                <a:cs typeface="Times New Roman" panose="02020603050405020304" pitchFamily="18" charset="0"/>
              </a:rPr>
              <a:t> που χρησιμεύουν ως αμυντικοί μηχανισμοί (εκκρίνουν ουσίες). Τα Βλεφαριδοφόρα </a:t>
            </a:r>
            <a:r>
              <a:rPr lang="el-GR" altLang="el-GR" sz="2400" dirty="0" err="1" smtClean="0">
                <a:cs typeface="Times New Roman" panose="02020603050405020304" pitchFamily="18" charset="0"/>
              </a:rPr>
              <a:t>ζούν</a:t>
            </a:r>
            <a:r>
              <a:rPr lang="el-GR" altLang="el-GR" sz="2400" dirty="0" smtClean="0">
                <a:cs typeface="Times New Roman" panose="02020603050405020304" pitchFamily="18" charset="0"/>
              </a:rPr>
              <a:t> είτε ελεύθερα, είτε είναι συμβιωτικά, ενώ υπάρχουν είδη που είναι μυζητικά ή παρασιτικά. Χαρακτηριστική είναι η κίνησή τους και οι </a:t>
            </a:r>
            <a:r>
              <a:rPr lang="el-GR" altLang="el-GR" sz="2400" b="1" dirty="0" smtClean="0">
                <a:cs typeface="Times New Roman" panose="02020603050405020304" pitchFamily="18" charset="0"/>
              </a:rPr>
              <a:t>αντιδράσεις σε ερέθισμα (</a:t>
            </a:r>
            <a:r>
              <a:rPr lang="el-GR" altLang="el-GR" sz="2400" b="1" dirty="0" err="1" smtClean="0">
                <a:cs typeface="Times New Roman" panose="02020603050405020304" pitchFamily="18" charset="0"/>
              </a:rPr>
              <a:t>υπερπόλωση</a:t>
            </a:r>
            <a:r>
              <a:rPr lang="el-GR" altLang="el-GR" sz="2400" b="1" dirty="0" smtClean="0">
                <a:cs typeface="Times New Roman" panose="02020603050405020304" pitchFamily="18" charset="0"/>
              </a:rPr>
              <a:t> της κυτταρικής μεμβράνης σε ελκτικό ερέθισμα).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p:txBody>
          <a:bodyPr/>
          <a:lstStyle/>
          <a:p>
            <a:pPr eaLnBrk="1" hangingPunct="1"/>
            <a:r>
              <a:rPr lang="el-GR" altLang="en-US" dirty="0" smtClean="0"/>
              <a:t>Ορισμός – Οριοθέτηση 2/4</a:t>
            </a:r>
            <a:endParaRPr lang="en-US" altLang="en-US" dirty="0" smtClean="0"/>
          </a:p>
        </p:txBody>
      </p:sp>
      <p:sp>
        <p:nvSpPr>
          <p:cNvPr id="11267" name="Θέση περιεχομένου 2"/>
          <p:cNvSpPr>
            <a:spLocks noGrp="1"/>
          </p:cNvSpPr>
          <p:nvPr>
            <p:ph idx="1"/>
          </p:nvPr>
        </p:nvSpPr>
        <p:spPr>
          <a:xfrm>
            <a:off x="444499" y="1719263"/>
            <a:ext cx="8208963" cy="4351337"/>
          </a:xfrm>
        </p:spPr>
        <p:txBody>
          <a:bodyPr/>
          <a:lstStyle/>
          <a:p>
            <a:pPr marL="571500" indent="-342900" eaLnBrk="1" hangingPunct="1">
              <a:lnSpc>
                <a:spcPct val="100000"/>
              </a:lnSpc>
              <a:spcBef>
                <a:spcPts val="1800"/>
              </a:spcBef>
            </a:pPr>
            <a:r>
              <a:rPr lang="el-GR" altLang="el-GR" sz="2400" b="1" dirty="0" smtClean="0">
                <a:cs typeface="Times New Roman" panose="02020603050405020304" pitchFamily="18" charset="0"/>
              </a:rPr>
              <a:t>Τα φυτά είναι </a:t>
            </a:r>
            <a:r>
              <a:rPr lang="el-GR" altLang="el-GR" sz="2400" b="1" dirty="0" err="1" smtClean="0">
                <a:cs typeface="Times New Roman" panose="02020603050405020304" pitchFamily="18" charset="0"/>
              </a:rPr>
              <a:t>αυτότροφα</a:t>
            </a:r>
            <a:r>
              <a:rPr lang="el-GR" altLang="el-GR" sz="2400" b="1" dirty="0" smtClean="0">
                <a:cs typeface="Times New Roman" panose="02020603050405020304" pitchFamily="18" charset="0"/>
              </a:rPr>
              <a:t> ενώ τα ζώα </a:t>
            </a:r>
            <a:r>
              <a:rPr lang="el-GR" altLang="el-GR" sz="2400" b="1" dirty="0" err="1" smtClean="0">
                <a:cs typeface="Times New Roman" panose="02020603050405020304" pitchFamily="18" charset="0"/>
              </a:rPr>
              <a:t>ετερότροφα</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Έτσι τα </a:t>
            </a:r>
            <a:r>
              <a:rPr lang="el-GR" altLang="el-GR" sz="2400" b="1" dirty="0" err="1" smtClean="0">
                <a:cs typeface="Times New Roman" panose="02020603050405020304" pitchFamily="18" charset="0"/>
              </a:rPr>
              <a:t>ετερότροφα</a:t>
            </a:r>
            <a:r>
              <a:rPr lang="el-GR" altLang="el-GR" sz="2400" b="1" dirty="0" smtClean="0">
                <a:cs typeface="Times New Roman" panose="02020603050405020304" pitchFamily="18" charset="0"/>
              </a:rPr>
              <a:t> Πρωτόζωα </a:t>
            </a:r>
            <a:r>
              <a:rPr lang="el-GR" altLang="el-GR" sz="2400" dirty="0" smtClean="0">
                <a:cs typeface="Times New Roman" panose="02020603050405020304" pitchFamily="18" charset="0"/>
              </a:rPr>
              <a:t>τρέφονται με την πρόσληψη των τροφικών σωματιδίων με </a:t>
            </a:r>
            <a:r>
              <a:rPr lang="el-GR" altLang="el-GR" sz="2400" b="1" dirty="0" smtClean="0">
                <a:cs typeface="Times New Roman" panose="02020603050405020304" pitchFamily="18" charset="0"/>
              </a:rPr>
              <a:t>φαγοκυττάρωση</a:t>
            </a:r>
            <a:r>
              <a:rPr lang="el-GR" altLang="el-GR" sz="2400" dirty="0" smtClean="0">
                <a:cs typeface="Times New Roman" panose="02020603050405020304" pitchFamily="18" charset="0"/>
              </a:rPr>
              <a:t> μέσω εγκόλπωσης της κυτταρικής τους μεμβράνης. Όταν τα Πρωτόζωα τρέφονται με ορατά σωματίδια λέγονται </a:t>
            </a:r>
            <a:r>
              <a:rPr lang="el-GR" altLang="el-GR" sz="2400" b="1" dirty="0" err="1" smtClean="0">
                <a:cs typeface="Times New Roman" panose="02020603050405020304" pitchFamily="18" charset="0"/>
              </a:rPr>
              <a:t>φαγότροφα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όταν προσλαμβάνουν διαλυμένη τροφή λέγονται </a:t>
            </a:r>
            <a:r>
              <a:rPr lang="el-GR" altLang="el-GR" sz="2400" b="1" dirty="0" err="1" smtClean="0">
                <a:cs typeface="Times New Roman" panose="02020603050405020304" pitchFamily="18" charset="0"/>
              </a:rPr>
              <a:t>ωσμώτροφα</a:t>
            </a:r>
            <a:r>
              <a:rPr lang="el-GR" altLang="el-GR" sz="2400" b="1" dirty="0" smtClean="0">
                <a:cs typeface="Times New Roman" panose="02020603050405020304" pitchFamily="18" charset="0"/>
              </a:rPr>
              <a:t>. </a:t>
            </a:r>
          </a:p>
          <a:p>
            <a:pPr marL="571500" indent="-342900" eaLnBrk="1" hangingPunct="1">
              <a:lnSpc>
                <a:spcPct val="100000"/>
              </a:lnSpc>
              <a:spcBef>
                <a:spcPts val="1800"/>
              </a:spcBef>
            </a:pPr>
            <a:r>
              <a:rPr lang="el-GR" altLang="el-GR" sz="2400" dirty="0" smtClean="0">
                <a:cs typeface="Times New Roman" panose="02020603050405020304" pitchFamily="18" charset="0"/>
              </a:rPr>
              <a:t>Επειδή όμως και </a:t>
            </a:r>
            <a:r>
              <a:rPr lang="el-GR" altLang="el-GR" sz="2400" dirty="0" err="1" smtClean="0">
                <a:cs typeface="Times New Roman" panose="02020603050405020304" pitchFamily="18" charset="0"/>
              </a:rPr>
              <a:t>αυτότροφα</a:t>
            </a:r>
            <a:r>
              <a:rPr lang="el-GR" altLang="el-GR" sz="2400" dirty="0" smtClean="0">
                <a:cs typeface="Times New Roman" panose="02020603050405020304" pitchFamily="18" charset="0"/>
              </a:rPr>
              <a:t> Πρωτόζωα μπορεί να έχουν ευκαιριακή </a:t>
            </a:r>
            <a:r>
              <a:rPr lang="el-GR" altLang="el-GR" sz="2400" dirty="0" err="1" smtClean="0">
                <a:cs typeface="Times New Roman" panose="02020603050405020304" pitchFamily="18" charset="0"/>
              </a:rPr>
              <a:t>ετερότροφη</a:t>
            </a:r>
            <a:r>
              <a:rPr lang="el-GR" altLang="el-GR" sz="2400" dirty="0" smtClean="0">
                <a:cs typeface="Times New Roman" panose="02020603050405020304" pitchFamily="18" charset="0"/>
              </a:rPr>
              <a:t> συμπεριφορά, </a:t>
            </a:r>
            <a:r>
              <a:rPr lang="el-GR" altLang="el-GR" sz="2400" b="1" dirty="0" smtClean="0">
                <a:cs typeface="Times New Roman" panose="02020603050405020304" pitchFamily="18" charset="0"/>
              </a:rPr>
              <a:t>η διατροφή δεν αποτελεί στοιχείο κατηγοριοποίησης.</a:t>
            </a:r>
          </a:p>
          <a:p>
            <a:pPr marL="571500" indent="-342900" eaLnBrk="1" hangingPunct="1">
              <a:lnSpc>
                <a:spcPct val="100000"/>
              </a:lnSpc>
              <a:spcBef>
                <a:spcPct val="0"/>
              </a:spcBef>
            </a:pPr>
            <a:endParaRPr lang="en-US" altLang="en-US" sz="24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2D678D7-D3C3-46F7-9BE3-0EE0F94EE9B9}" type="slidenum">
              <a:rPr lang="en-US" altLang="el-GR"/>
              <a:pPr>
                <a:defRPr/>
              </a:pPr>
              <a:t>6</a:t>
            </a:fld>
            <a:endParaRPr lang="en-US" alt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Βλεφαριδοφόρα 3/6</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40CFAB5F-D269-433E-98C7-19F27E9B9DB5}" type="slidenum">
              <a:rPr lang="en-US" altLang="el-GR"/>
              <a:pPr>
                <a:defRPr/>
              </a:pPr>
              <a:t>60</a:t>
            </a:fld>
            <a:endParaRPr lang="en-US" altLang="el-GR" dirty="0"/>
          </a:p>
        </p:txBody>
      </p:sp>
      <p:pic>
        <p:nvPicPr>
          <p:cNvPr id="89093"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660525" y="1557338"/>
            <a:ext cx="6303963" cy="4535487"/>
          </a:xfrm>
        </p:spPr>
      </p:pic>
      <p:sp>
        <p:nvSpPr>
          <p:cNvPr id="6" name="TextBox 5"/>
          <p:cNvSpPr txBox="1"/>
          <p:nvPr/>
        </p:nvSpPr>
        <p:spPr>
          <a:xfrm>
            <a:off x="7585075" y="5726113"/>
            <a:ext cx="341760" cy="276999"/>
          </a:xfrm>
          <a:prstGeom prst="rect">
            <a:avLst/>
          </a:prstGeom>
          <a:noFill/>
        </p:spPr>
        <p:txBody>
          <a:bodyPr wrap="none">
            <a:spAutoFit/>
          </a:bodyPr>
          <a:lstStyle/>
          <a:p>
            <a:pPr>
              <a:defRPr/>
            </a:pPr>
            <a:r>
              <a:rPr lang="el-GR" sz="1200" b="1" dirty="0" smtClean="0">
                <a:latin typeface="+mj-lt"/>
              </a:rPr>
              <a:t>31</a:t>
            </a:r>
            <a:endParaRPr lang="en-US" sz="1200" b="1" dirty="0">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Βλεφαριδοφόρα 4/6</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0A2EC6EB-3232-439F-877D-1631C85123C0}" type="slidenum">
              <a:rPr lang="en-US" altLang="el-GR"/>
              <a:pPr>
                <a:defRPr/>
              </a:pPr>
              <a:t>61</a:t>
            </a:fld>
            <a:endParaRPr lang="en-US" altLang="el-GR" dirty="0"/>
          </a:p>
        </p:txBody>
      </p:sp>
      <p:sp>
        <p:nvSpPr>
          <p:cNvPr id="91141" name="Θέση περιεχομένου 1"/>
          <p:cNvSpPr>
            <a:spLocks noGrp="1"/>
          </p:cNvSpPr>
          <p:nvPr>
            <p:ph idx="1"/>
          </p:nvPr>
        </p:nvSpPr>
        <p:spPr>
          <a:xfrm>
            <a:off x="655638" y="1557338"/>
            <a:ext cx="7886700"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Στα </a:t>
            </a:r>
            <a:r>
              <a:rPr lang="el-GR" altLang="el-GR" sz="2400" b="1" dirty="0" smtClean="0">
                <a:cs typeface="Times New Roman" panose="02020603050405020304" pitchFamily="18" charset="0"/>
              </a:rPr>
              <a:t>Βλεφαριδοφόρα</a:t>
            </a:r>
            <a:r>
              <a:rPr lang="el-GR" altLang="el-GR" sz="2400" dirty="0" smtClean="0">
                <a:cs typeface="Times New Roman" panose="02020603050405020304" pitchFamily="18" charset="0"/>
              </a:rPr>
              <a:t> έχουμε διάφορους τρόπους αναπαραγωγής. Έχουμε την </a:t>
            </a:r>
            <a:r>
              <a:rPr lang="el-GR" altLang="el-GR" sz="2400" b="1" dirty="0" smtClean="0">
                <a:cs typeface="Times New Roman" panose="02020603050405020304" pitchFamily="18" charset="0"/>
              </a:rPr>
              <a:t>αγενή αναπαραγωγή με διχοτόμηση, </a:t>
            </a:r>
            <a:r>
              <a:rPr lang="el-GR" altLang="el-GR" sz="2400" dirty="0" smtClean="0">
                <a:cs typeface="Times New Roman" panose="02020603050405020304" pitchFamily="18" charset="0"/>
              </a:rPr>
              <a:t>αλλά και την </a:t>
            </a:r>
            <a:r>
              <a:rPr lang="el-GR" altLang="el-GR" sz="2400" b="1" dirty="0" smtClean="0">
                <a:cs typeface="Times New Roman" panose="02020603050405020304" pitchFamily="18" charset="0"/>
              </a:rPr>
              <a:t>εγγενή αναπαραγωγή </a:t>
            </a:r>
            <a:r>
              <a:rPr lang="el-GR" altLang="el-GR" sz="2400" dirty="0" smtClean="0">
                <a:cs typeface="Times New Roman" panose="02020603050405020304" pitchFamily="18" charset="0"/>
              </a:rPr>
              <a:t>με </a:t>
            </a:r>
            <a:r>
              <a:rPr lang="el-GR" altLang="el-GR" sz="2400" b="1" dirty="0" smtClean="0">
                <a:cs typeface="Times New Roman" panose="02020603050405020304" pitchFamily="18" charset="0"/>
              </a:rPr>
              <a:t>παροδική σύζευξη (παρουσία 2 ατόμων) ή αυτογαμία (από ένα άτομο)</a:t>
            </a:r>
            <a:r>
              <a:rPr lang="el-GR" altLang="el-GR" sz="2400" dirty="0" smtClean="0">
                <a:cs typeface="Times New Roman" panose="02020603050405020304" pitchFamily="18" charset="0"/>
              </a:rPr>
              <a:t>.</a:t>
            </a:r>
          </a:p>
          <a:p>
            <a:pPr marL="182563" indent="0" eaLnBrk="1" hangingPunct="1">
              <a:lnSpc>
                <a:spcPct val="100000"/>
              </a:lnSpc>
              <a:spcBef>
                <a:spcPts val="1800"/>
              </a:spcBef>
              <a:buNone/>
            </a:pPr>
            <a:r>
              <a:rPr lang="el-GR" altLang="el-GR" sz="2400" dirty="0" smtClean="0">
                <a:cs typeface="Times New Roman" panose="02020603050405020304" pitchFamily="18" charset="0"/>
              </a:rPr>
              <a:t>Η χρήση του κάθε τρόπου σχετίζεται με τις περιβαλλοντικές συνθήκες.</a:t>
            </a:r>
          </a:p>
          <a:p>
            <a:pPr marL="182563" indent="0" algn="just" eaLnBrk="1" hangingPunct="1">
              <a:lnSpc>
                <a:spcPct val="100000"/>
              </a:lnSpc>
              <a:spcBef>
                <a:spcPct val="0"/>
              </a:spcBef>
              <a:buNone/>
            </a:pPr>
            <a:r>
              <a:rPr lang="el-GR" altLang="el-GR" sz="2400" dirty="0" smtClean="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Τίτλος 5"/>
          <p:cNvSpPr>
            <a:spLocks noGrp="1"/>
          </p:cNvSpPr>
          <p:nvPr>
            <p:ph type="title"/>
          </p:nvPr>
        </p:nvSpPr>
        <p:spPr>
          <a:xfrm>
            <a:off x="0" y="753110"/>
            <a:ext cx="3844703" cy="1600200"/>
          </a:xfrm>
        </p:spPr>
        <p:txBody>
          <a:bodyPr/>
          <a:lstStyle/>
          <a:p>
            <a:pPr eaLnBrk="1" hangingPunct="1"/>
            <a:r>
              <a:rPr lang="el-GR" altLang="en-US" sz="4000" dirty="0" err="1" smtClean="0"/>
              <a:t>Κυψελιδωτά</a:t>
            </a:r>
            <a:r>
              <a:rPr lang="el-GR" altLang="en-US" sz="4000" dirty="0" smtClean="0"/>
              <a:t>: Βλεφαριδοφόρα 5/6</a:t>
            </a:r>
            <a:endParaRPr lang="en-US" altLang="en-US" sz="4000" dirty="0" smtClean="0"/>
          </a:p>
        </p:txBody>
      </p:sp>
      <p:pic>
        <p:nvPicPr>
          <p:cNvPr id="92163"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844703" y="19393"/>
            <a:ext cx="5299297" cy="6306795"/>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69C2411C-6592-42DB-84EE-14E68CA9BAF8}" type="slidenum">
              <a:rPr lang="en-US" altLang="el-GR"/>
              <a:pPr>
                <a:defRPr/>
              </a:pPr>
              <a:t>62</a:t>
            </a:fld>
            <a:endParaRPr lang="en-US" altLang="el-GR" dirty="0"/>
          </a:p>
        </p:txBody>
      </p:sp>
      <p:sp>
        <p:nvSpPr>
          <p:cNvPr id="6" name="TextBox 5"/>
          <p:cNvSpPr txBox="1"/>
          <p:nvPr/>
        </p:nvSpPr>
        <p:spPr>
          <a:xfrm>
            <a:off x="8505006" y="5373216"/>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2</a:t>
            </a:r>
            <a:endParaRPr lang="en-US" sz="1200" b="1" dirty="0">
              <a:latin typeface="+mj-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Τίτλος 5"/>
          <p:cNvSpPr>
            <a:spLocks noGrp="1"/>
          </p:cNvSpPr>
          <p:nvPr>
            <p:ph type="title"/>
          </p:nvPr>
        </p:nvSpPr>
        <p:spPr>
          <a:xfrm>
            <a:off x="-180528" y="895986"/>
            <a:ext cx="4446588" cy="1600200"/>
          </a:xfrm>
        </p:spPr>
        <p:txBody>
          <a:bodyPr/>
          <a:lstStyle/>
          <a:p>
            <a:pPr eaLnBrk="1" hangingPunct="1"/>
            <a:r>
              <a:rPr lang="el-GR" altLang="en-US" sz="4000" dirty="0" err="1" smtClean="0"/>
              <a:t>Κυψελιδωτά</a:t>
            </a:r>
            <a:r>
              <a:rPr lang="el-GR" altLang="en-US" sz="4000" dirty="0" smtClean="0"/>
              <a:t>: Βλεφαριδοφόρα 6/6</a:t>
            </a:r>
            <a:endParaRPr lang="en-US" altLang="en-US" sz="4000" dirty="0" smtClean="0"/>
          </a:p>
        </p:txBody>
      </p:sp>
      <p:pic>
        <p:nvPicPr>
          <p:cNvPr id="94211"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995936" y="-4763"/>
            <a:ext cx="5148064" cy="6242051"/>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DC32C92B-211D-497D-A751-B78DCCAFFCB6}" type="slidenum">
              <a:rPr lang="en-US" altLang="el-GR"/>
              <a:pPr>
                <a:defRPr/>
              </a:pPr>
              <a:t>63</a:t>
            </a:fld>
            <a:endParaRPr lang="en-US" altLang="el-GR" dirty="0"/>
          </a:p>
        </p:txBody>
      </p:sp>
      <p:sp>
        <p:nvSpPr>
          <p:cNvPr id="6" name="TextBox 5"/>
          <p:cNvSpPr txBox="1"/>
          <p:nvPr/>
        </p:nvSpPr>
        <p:spPr>
          <a:xfrm>
            <a:off x="8097838" y="5835650"/>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3</a:t>
            </a:r>
            <a:endParaRPr lang="en-US" sz="1200" b="1"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a:t>
            </a:r>
            <a:r>
              <a:rPr lang="el-GR" altLang="en-US" sz="4000" dirty="0" err="1" smtClean="0"/>
              <a:t>Δινομαστιγωτά</a:t>
            </a:r>
            <a:r>
              <a:rPr lang="el-GR" altLang="en-US" sz="4000" dirty="0" smtClean="0"/>
              <a:t>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986FE82F-D90C-4058-B001-4E64B1CE08F3}" type="slidenum">
              <a:rPr lang="en-US" altLang="el-GR"/>
              <a:pPr>
                <a:defRPr/>
              </a:pPr>
              <a:t>64</a:t>
            </a:fld>
            <a:endParaRPr lang="en-US" altLang="el-GR" dirty="0"/>
          </a:p>
        </p:txBody>
      </p:sp>
      <p:sp>
        <p:nvSpPr>
          <p:cNvPr id="96261" name="Θέση περιεχομένου 1"/>
          <p:cNvSpPr>
            <a:spLocks noGrp="1"/>
          </p:cNvSpPr>
          <p:nvPr>
            <p:ph idx="1"/>
          </p:nvPr>
        </p:nvSpPr>
        <p:spPr>
          <a:xfrm>
            <a:off x="490019" y="1690688"/>
            <a:ext cx="8218810"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Τα </a:t>
            </a:r>
            <a:r>
              <a:rPr lang="el-GR" altLang="el-GR" sz="2400" dirty="0" err="1" smtClean="0">
                <a:cs typeface="Times New Roman" panose="02020603050405020304" pitchFamily="18" charset="0"/>
              </a:rPr>
              <a:t>Δινομαστιγωτά</a:t>
            </a:r>
            <a:r>
              <a:rPr lang="el-GR" altLang="el-GR" sz="2400" dirty="0" smtClean="0">
                <a:cs typeface="Times New Roman" panose="02020603050405020304" pitchFamily="18" charset="0"/>
              </a:rPr>
              <a:t> χαρακτηρίζονται από την παρουσία </a:t>
            </a:r>
            <a:r>
              <a:rPr lang="el-GR" altLang="el-GR" sz="2400" dirty="0" err="1" smtClean="0">
                <a:cs typeface="Times New Roman" panose="02020603050405020304" pitchFamily="18" charset="0"/>
              </a:rPr>
              <a:t>μαστιγίου</a:t>
            </a:r>
            <a:r>
              <a:rPr lang="el-GR" altLang="el-GR" sz="2400" dirty="0" smtClean="0">
                <a:cs typeface="Times New Roman" panose="02020603050405020304" pitchFamily="18" charset="0"/>
              </a:rPr>
              <a:t> (συνήθως ζεύγος </a:t>
            </a:r>
            <a:r>
              <a:rPr lang="el-GR" altLang="el-GR" sz="2400" dirty="0" err="1" smtClean="0">
                <a:cs typeface="Times New Roman" panose="02020603050405020304" pitchFamily="18" charset="0"/>
              </a:rPr>
              <a:t>μαστιγίων</a:t>
            </a:r>
            <a:r>
              <a:rPr lang="el-GR" altLang="el-GR" sz="2400" dirty="0" smtClean="0">
                <a:cs typeface="Times New Roman" panose="02020603050405020304" pitchFamily="18" charset="0"/>
              </a:rPr>
              <a:t>). Τα περισσότερα είναι </a:t>
            </a:r>
            <a:r>
              <a:rPr lang="el-GR" altLang="el-GR" sz="2400" b="1" dirty="0" smtClean="0">
                <a:cs typeface="Times New Roman" panose="02020603050405020304" pitchFamily="18" charset="0"/>
              </a:rPr>
              <a:t>θαλάσσιοι πλαγκτονικοί οργανισμοί.</a:t>
            </a:r>
            <a:r>
              <a:rPr lang="el-GR" altLang="el-GR" sz="2400" dirty="0" smtClean="0">
                <a:cs typeface="Times New Roman" panose="02020603050405020304" pitchFamily="18" charset="0"/>
              </a:rPr>
              <a:t> Οι μισοί από αυτούς είναι </a:t>
            </a:r>
            <a:r>
              <a:rPr lang="el-GR" altLang="el-GR" sz="2400" b="1" dirty="0" smtClean="0">
                <a:cs typeface="Times New Roman" panose="02020603050405020304" pitchFamily="18" charset="0"/>
              </a:rPr>
              <a:t>φωτοσυνθετικοί </a:t>
            </a:r>
            <a:r>
              <a:rPr lang="el-GR" altLang="el-GR" sz="2400" dirty="0" smtClean="0">
                <a:cs typeface="Times New Roman" panose="02020603050405020304" pitchFamily="18" charset="0"/>
              </a:rPr>
              <a:t>και αποτελούν τη μεγαλύτερη ομάδα από φωτοσυνθετικά </a:t>
            </a:r>
            <a:r>
              <a:rPr lang="el-GR" altLang="el-GR" sz="2400" dirty="0" err="1" smtClean="0">
                <a:cs typeface="Times New Roman" panose="02020603050405020304" pitchFamily="18" charset="0"/>
              </a:rPr>
              <a:t>φύκη</a:t>
            </a:r>
            <a:r>
              <a:rPr lang="el-GR" altLang="el-GR" sz="2400" dirty="0" smtClean="0">
                <a:cs typeface="Times New Roman" panose="02020603050405020304" pitchFamily="18" charset="0"/>
              </a:rPr>
              <a:t> (</a:t>
            </a:r>
            <a:r>
              <a:rPr lang="en-GB" altLang="el-GR" sz="2400" dirty="0" smtClean="0">
                <a:cs typeface="Times New Roman" panose="02020603050405020304" pitchFamily="18" charset="0"/>
              </a:rPr>
              <a:t>algae)</a:t>
            </a:r>
            <a:r>
              <a:rPr lang="el-GR" altLang="el-GR" sz="2400" dirty="0" smtClean="0">
                <a:cs typeface="Times New Roman" panose="02020603050405020304" pitchFamily="18" charset="0"/>
              </a:rPr>
              <a:t> μετά τα </a:t>
            </a:r>
            <a:r>
              <a:rPr lang="el-GR" altLang="el-GR" sz="2400" dirty="0" err="1" smtClean="0">
                <a:cs typeface="Times New Roman" panose="02020603050405020304" pitchFamily="18" charset="0"/>
              </a:rPr>
              <a:t>Διάτομα</a:t>
            </a:r>
            <a:r>
              <a:rPr lang="el-GR" altLang="el-GR" sz="2400" dirty="0" smtClean="0">
                <a:cs typeface="Times New Roman" panose="02020603050405020304" pitchFamily="18" charset="0"/>
              </a:rPr>
              <a:t>.  </a:t>
            </a:r>
          </a:p>
          <a:p>
            <a:pPr marL="182563" indent="0" eaLnBrk="1" hangingPunct="1">
              <a:lnSpc>
                <a:spcPct val="100000"/>
              </a:lnSpc>
              <a:spcBef>
                <a:spcPts val="1800"/>
              </a:spcBef>
              <a:buNone/>
            </a:pPr>
            <a:r>
              <a:rPr lang="el-GR" altLang="el-GR" sz="2400" dirty="0" smtClean="0">
                <a:cs typeface="Times New Roman" panose="02020603050405020304" pitchFamily="18" charset="0"/>
              </a:rPr>
              <a:t>Ιδιαίτερο ενδιαφέρον παρουσιάζουν οι </a:t>
            </a:r>
            <a:r>
              <a:rPr lang="el-GR" altLang="el-GR" sz="2400" b="1" dirty="0" err="1" smtClean="0">
                <a:cs typeface="Times New Roman" panose="02020603050405020304" pitchFamily="18" charset="0"/>
              </a:rPr>
              <a:t>ζωοξανθέλλες</a:t>
            </a:r>
            <a:r>
              <a:rPr lang="el-GR" altLang="el-GR" sz="2400" b="1" dirty="0" smtClean="0">
                <a:cs typeface="Times New Roman" panose="02020603050405020304" pitchFamily="18" charset="0"/>
              </a:rPr>
              <a:t> (Γένος </a:t>
            </a:r>
            <a:r>
              <a:rPr lang="en-GB" altLang="el-GR" sz="2400" b="1" dirty="0" err="1" smtClean="0">
                <a:cs typeface="Times New Roman" panose="02020603050405020304" pitchFamily="18" charset="0"/>
              </a:rPr>
              <a:t>Symbiodinium</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που αναπτύσσουν συμβιωτικές σχέσεις με </a:t>
            </a:r>
            <a:r>
              <a:rPr lang="el-GR" altLang="el-GR" sz="2400" b="1" dirty="0" err="1" smtClean="0">
                <a:cs typeface="Times New Roman" panose="02020603050405020304" pitchFamily="18" charset="0"/>
              </a:rPr>
              <a:t>Ανθόζωα</a:t>
            </a:r>
            <a:r>
              <a:rPr lang="el-GR" altLang="el-GR" sz="2400" b="1" dirty="0" smtClean="0">
                <a:cs typeface="Times New Roman" panose="02020603050405020304" pitchFamily="18" charset="0"/>
              </a:rPr>
              <a:t> (Κοράλλια)</a:t>
            </a:r>
            <a:r>
              <a:rPr lang="el-GR" altLang="el-GR" sz="2400" dirty="0" smtClean="0">
                <a:cs typeface="Times New Roman" panose="02020603050405020304" pitchFamily="18" charset="0"/>
              </a:rPr>
              <a:t> που τους επιτρέπει τη δημιουργία κοραλλιογενών υφάλων.</a:t>
            </a:r>
          </a:p>
          <a:p>
            <a:pPr marL="182563" indent="0" algn="just" eaLnBrk="1" hangingPunct="1">
              <a:lnSpc>
                <a:spcPct val="100000"/>
              </a:lnSpc>
              <a:spcBef>
                <a:spcPct val="0"/>
              </a:spcBef>
              <a:buNone/>
            </a:pPr>
            <a:r>
              <a:rPr lang="el-GR" altLang="el-GR" sz="2600" dirty="0" smtClean="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a:t>
            </a:r>
            <a:r>
              <a:rPr lang="el-GR" altLang="en-US" sz="4000" dirty="0" err="1" smtClean="0"/>
              <a:t>Δινομαστιγωτά</a:t>
            </a:r>
            <a:r>
              <a:rPr lang="el-GR" altLang="en-US" sz="4000" dirty="0" smtClean="0"/>
              <a:t>  2/2</a:t>
            </a:r>
            <a:endParaRPr lang="en-US" altLang="en-US" sz="4000" dirty="0" smtClean="0"/>
          </a:p>
        </p:txBody>
      </p:sp>
      <p:sp>
        <p:nvSpPr>
          <p:cNvPr id="97283" name="Θέση κειμένου 2"/>
          <p:cNvSpPr>
            <a:spLocks noGrp="1"/>
          </p:cNvSpPr>
          <p:nvPr>
            <p:ph type="body" sz="quarter" idx="13"/>
          </p:nvPr>
        </p:nvSpPr>
        <p:spPr>
          <a:xfrm>
            <a:off x="250824" y="1798638"/>
            <a:ext cx="3745111" cy="4410075"/>
          </a:xfrm>
        </p:spPr>
        <p:txBody>
          <a:bodyPr/>
          <a:lstStyle/>
          <a:p>
            <a:pPr marL="0" indent="0" eaLnBrk="1" hangingPunct="1">
              <a:buNone/>
            </a:pPr>
            <a:r>
              <a:rPr lang="el-GR" altLang="el-GR" sz="2400" dirty="0" smtClean="0">
                <a:cs typeface="Times New Roman" panose="02020603050405020304" pitchFamily="18" charset="0"/>
              </a:rPr>
              <a:t>Κάποια </a:t>
            </a:r>
            <a:r>
              <a:rPr lang="el-GR" altLang="el-GR" sz="2400" dirty="0" err="1" smtClean="0">
                <a:cs typeface="Times New Roman" panose="02020603050405020304" pitchFamily="18" charset="0"/>
              </a:rPr>
              <a:t>Δινομαστιγωτά</a:t>
            </a:r>
            <a:r>
              <a:rPr lang="el-GR" altLang="el-GR" sz="2400" dirty="0" smtClean="0">
                <a:cs typeface="Times New Roman" panose="02020603050405020304" pitchFamily="18" charset="0"/>
              </a:rPr>
              <a:t> προκαλούν τα φαινόμενα που είναι γνωστά ως «</a:t>
            </a:r>
            <a:r>
              <a:rPr lang="el-GR" altLang="el-GR" sz="2400" b="1" dirty="0" smtClean="0">
                <a:cs typeface="Times New Roman" panose="02020603050405020304" pitchFamily="18" charset="0"/>
              </a:rPr>
              <a:t>κόκκινες παλίρροιες</a:t>
            </a:r>
            <a:r>
              <a:rPr lang="el-GR" altLang="el-GR" sz="2400" dirty="0" smtClean="0">
                <a:cs typeface="Times New Roman" panose="02020603050405020304" pitchFamily="18" charset="0"/>
              </a:rPr>
              <a:t>» για τις οποίες είναι υπεύθυνα τα </a:t>
            </a:r>
            <a:r>
              <a:rPr lang="el-GR" altLang="el-GR" sz="2400" b="1" dirty="0" smtClean="0">
                <a:cs typeface="Times New Roman" panose="02020603050405020304" pitchFamily="18" charset="0"/>
              </a:rPr>
              <a:t>Γένη </a:t>
            </a:r>
            <a:r>
              <a:rPr lang="en-GB" altLang="el-GR" sz="2400" b="1" dirty="0" err="1" smtClean="0">
                <a:cs typeface="Times New Roman" panose="02020603050405020304" pitchFamily="18" charset="0"/>
              </a:rPr>
              <a:t>Karenia</a:t>
            </a:r>
            <a:r>
              <a:rPr lang="el-GR" altLang="el-GR" sz="2400" b="1" dirty="0" smtClean="0">
                <a:cs typeface="Times New Roman" panose="02020603050405020304" pitchFamily="18" charset="0"/>
              </a:rPr>
              <a:t> και </a:t>
            </a:r>
            <a:r>
              <a:rPr lang="en-GB" altLang="el-GR" sz="2400" b="1" dirty="0" err="1" smtClean="0">
                <a:cs typeface="Times New Roman" panose="02020603050405020304" pitchFamily="18" charset="0"/>
              </a:rPr>
              <a:t>Alexandrium</a:t>
            </a:r>
            <a:r>
              <a:rPr lang="el-GR" altLang="el-GR" sz="2400" dirty="0" smtClean="0">
                <a:cs typeface="Times New Roman" panose="02020603050405020304" pitchFamily="18" charset="0"/>
              </a:rPr>
              <a:t>.</a:t>
            </a:r>
            <a:r>
              <a:rPr lang="en-GB"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marL="0" indent="0" eaLnBrk="1" hangingPunct="1">
              <a:buNone/>
            </a:pPr>
            <a:r>
              <a:rPr lang="el-GR" altLang="el-GR" sz="2400" dirty="0" smtClean="0">
                <a:cs typeface="Times New Roman" panose="02020603050405020304" pitchFamily="18" charset="0"/>
              </a:rPr>
              <a:t>Άλλα </a:t>
            </a:r>
            <a:r>
              <a:rPr lang="el-GR" altLang="el-GR" sz="2400" dirty="0" smtClean="0">
                <a:cs typeface="Times New Roman" panose="02020603050405020304" pitchFamily="18" charset="0"/>
              </a:rPr>
              <a:t>είδη όπως η </a:t>
            </a:r>
            <a:r>
              <a:rPr lang="en-GB" altLang="el-GR" sz="2400" b="1" dirty="0" err="1" smtClean="0">
                <a:cs typeface="Times New Roman" panose="02020603050405020304" pitchFamily="18" charset="0"/>
              </a:rPr>
              <a:t>Noctiluca</a:t>
            </a:r>
            <a:r>
              <a:rPr lang="el-GR" altLang="el-GR" sz="2400" b="1" dirty="0" smtClean="0">
                <a:cs typeface="Times New Roman" panose="02020603050405020304" pitchFamily="18" charset="0"/>
              </a:rPr>
              <a:t> </a:t>
            </a:r>
            <a:r>
              <a:rPr lang="en-GB" altLang="el-GR" sz="2400" b="1" dirty="0" err="1" smtClean="0">
                <a:cs typeface="Times New Roman" panose="02020603050405020304" pitchFamily="18" charset="0"/>
              </a:rPr>
              <a:t>miliaris</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είναι υπεύθυνα για τα φαινόμενα </a:t>
            </a:r>
            <a:r>
              <a:rPr lang="el-GR" altLang="el-GR" sz="2400" b="1" dirty="0" err="1" smtClean="0">
                <a:cs typeface="Times New Roman" panose="02020603050405020304" pitchFamily="18" charset="0"/>
              </a:rPr>
              <a:t>βιοφωταύγειας</a:t>
            </a:r>
            <a:r>
              <a:rPr lang="el-GR" altLang="el-GR" sz="2400" dirty="0" smtClean="0">
                <a:cs typeface="Times New Roman" panose="02020603050405020304" pitchFamily="18" charset="0"/>
              </a:rPr>
              <a:t> στους ωκεανούς. </a:t>
            </a:r>
          </a:p>
          <a:p>
            <a:pPr eaLnBrk="1" hangingPunct="1"/>
            <a:endParaRPr lang="en-US" altLang="en-US" dirty="0" smtClean="0"/>
          </a:p>
        </p:txBody>
      </p:sp>
      <p:sp>
        <p:nvSpPr>
          <p:cNvPr id="4" name="Θέση υποσέλιδου 3"/>
          <p:cNvSpPr>
            <a:spLocks noGrp="1"/>
          </p:cNvSpPr>
          <p:nvPr>
            <p:ph type="ftr" sz="quarter" idx="14"/>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5"/>
          </p:nvPr>
        </p:nvSpPr>
        <p:spPr/>
        <p:txBody>
          <a:bodyPr/>
          <a:lstStyle/>
          <a:p>
            <a:pPr>
              <a:defRPr/>
            </a:pPr>
            <a:fld id="{3D191145-802A-4319-9ED8-BE267C0437AD}" type="slidenum">
              <a:rPr lang="en-US" altLang="el-GR"/>
              <a:pPr>
                <a:defRPr/>
              </a:pPr>
              <a:t>65</a:t>
            </a:fld>
            <a:endParaRPr lang="en-US" altLang="el-GR" dirty="0"/>
          </a:p>
        </p:txBody>
      </p:sp>
      <p:pic>
        <p:nvPicPr>
          <p:cNvPr id="97286" name="Θέση περιεχομένου 2"/>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3995936" y="1808718"/>
            <a:ext cx="4878388" cy="3671887"/>
          </a:xfrm>
        </p:spPr>
      </p:pic>
      <p:sp>
        <p:nvSpPr>
          <p:cNvPr id="7" name="TextBox 6"/>
          <p:cNvSpPr txBox="1"/>
          <p:nvPr/>
        </p:nvSpPr>
        <p:spPr>
          <a:xfrm>
            <a:off x="8344470" y="5196274"/>
            <a:ext cx="341760" cy="276999"/>
          </a:xfrm>
          <a:prstGeom prst="rect">
            <a:avLst/>
          </a:prstGeom>
          <a:noFill/>
        </p:spPr>
        <p:txBody>
          <a:bodyPr wrap="none">
            <a:spAutoFit/>
          </a:bodyPr>
          <a:lstStyle/>
          <a:p>
            <a:pPr>
              <a:defRPr/>
            </a:pPr>
            <a:r>
              <a:rPr lang="en-US" sz="1200" b="1" dirty="0" smtClean="0">
                <a:solidFill>
                  <a:schemeClr val="bg1"/>
                </a:solidFill>
                <a:latin typeface="+mj-lt"/>
              </a:rPr>
              <a:t>3</a:t>
            </a:r>
            <a:r>
              <a:rPr lang="el-GR" sz="1200" b="1" dirty="0" smtClean="0">
                <a:solidFill>
                  <a:schemeClr val="bg1"/>
                </a:solidFill>
                <a:latin typeface="+mj-lt"/>
              </a:rPr>
              <a:t>4</a:t>
            </a:r>
            <a:endParaRPr lang="en-US"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a:t>
            </a:r>
            <a:br>
              <a:rPr lang="el-GR" altLang="en-US" sz="4000" dirty="0" smtClean="0"/>
            </a:br>
            <a:r>
              <a:rPr lang="el-GR" altLang="en-US" sz="4000" dirty="0" err="1" smtClean="0"/>
              <a:t>Ακροσυμπλεγματικά</a:t>
            </a:r>
            <a:r>
              <a:rPr lang="el-GR" altLang="en-US" sz="4000" dirty="0" smtClean="0"/>
              <a:t>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39CEBCBB-65EC-46F2-AEBA-788506790941}" type="slidenum">
              <a:rPr lang="en-US" altLang="el-GR"/>
              <a:pPr>
                <a:defRPr/>
              </a:pPr>
              <a:t>66</a:t>
            </a:fld>
            <a:endParaRPr lang="en-US" altLang="el-GR" dirty="0"/>
          </a:p>
        </p:txBody>
      </p:sp>
      <p:sp>
        <p:nvSpPr>
          <p:cNvPr id="99333" name="Θέση περιεχομένου 1"/>
          <p:cNvSpPr>
            <a:spLocks noGrp="1"/>
          </p:cNvSpPr>
          <p:nvPr>
            <p:ph idx="1"/>
          </p:nvPr>
        </p:nvSpPr>
        <p:spPr>
          <a:xfrm>
            <a:off x="425859" y="1882299"/>
            <a:ext cx="8246244" cy="4351338"/>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Ακροσυμπλεγματικά</a:t>
            </a:r>
            <a:r>
              <a:rPr lang="el-GR" altLang="el-GR" sz="2400" dirty="0" smtClean="0">
                <a:cs typeface="Times New Roman" panose="02020603050405020304" pitchFamily="18" charset="0"/>
              </a:rPr>
              <a:t> φέρουν ένα συγκεκριμένο οργανίδιο, τον </a:t>
            </a:r>
            <a:r>
              <a:rPr lang="el-GR" altLang="el-GR" sz="2400" b="1" dirty="0" err="1" smtClean="0">
                <a:cs typeface="Times New Roman" panose="02020603050405020304" pitchFamily="18" charset="0"/>
              </a:rPr>
              <a:t>απικοπλάστη</a:t>
            </a:r>
            <a:r>
              <a:rPr lang="el-GR" altLang="el-GR" sz="2400" dirty="0" smtClean="0">
                <a:cs typeface="Times New Roman" panose="02020603050405020304" pitchFamily="18" charset="0"/>
              </a:rPr>
              <a:t>, που είναι ένα </a:t>
            </a:r>
            <a:r>
              <a:rPr lang="el-GR" altLang="el-GR" sz="2400" b="1" dirty="0" smtClean="0">
                <a:cs typeface="Times New Roman" panose="02020603050405020304" pitchFamily="18" charset="0"/>
              </a:rPr>
              <a:t>διαφοροποιημένο </a:t>
            </a:r>
            <a:r>
              <a:rPr lang="el-GR" altLang="el-GR" sz="2400" b="1" dirty="0" err="1" smtClean="0">
                <a:cs typeface="Times New Roman" panose="02020603050405020304" pitchFamily="18" charset="0"/>
              </a:rPr>
              <a:t>πλαστίδιο</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(μη φωτοσυνθετικό). Είναι μέρος του </a:t>
            </a:r>
            <a:r>
              <a:rPr lang="el-GR" altLang="el-GR" sz="2400" b="1" dirty="0" smtClean="0">
                <a:cs typeface="Times New Roman" panose="02020603050405020304" pitchFamily="18" charset="0"/>
              </a:rPr>
              <a:t>ακραίου συμπλέγ</a:t>
            </a:r>
            <a:r>
              <a:rPr lang="el-GR" altLang="el-GR" sz="2400" dirty="0" smtClean="0">
                <a:cs typeface="Times New Roman" panose="02020603050405020304" pitchFamily="18" charset="0"/>
              </a:rPr>
              <a:t>ματος που χρησιμοποιείται για την είσοδο στα κύτταρα των ξενιστών. </a:t>
            </a:r>
          </a:p>
          <a:p>
            <a:pPr marL="182563" indent="0" eaLnBrk="1" hangingPunct="1">
              <a:lnSpc>
                <a:spcPct val="100000"/>
              </a:lnSpc>
              <a:spcBef>
                <a:spcPts val="1800"/>
              </a:spcBef>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ροπτρία</a:t>
            </a:r>
            <a:r>
              <a:rPr lang="el-GR" altLang="el-GR" sz="2400" dirty="0" smtClean="0">
                <a:cs typeface="Times New Roman" panose="02020603050405020304" pitchFamily="18" charset="0"/>
              </a:rPr>
              <a:t> είναι </a:t>
            </a:r>
            <a:r>
              <a:rPr lang="el-GR" altLang="el-GR" sz="2400" b="1" dirty="0" smtClean="0">
                <a:cs typeface="Times New Roman" panose="02020603050405020304" pitchFamily="18" charset="0"/>
              </a:rPr>
              <a:t>όργανα έκκρισης </a:t>
            </a:r>
            <a:r>
              <a:rPr lang="el-GR" altLang="el-GR" sz="2400" dirty="0" smtClean="0">
                <a:cs typeface="Times New Roman" panose="02020603050405020304" pitchFamily="18" charset="0"/>
              </a:rPr>
              <a:t>παραγόντων που χρησιμεύουν στην είσοδο στα κύτταρα. </a:t>
            </a:r>
            <a:r>
              <a:rPr lang="el-GR" altLang="el-GR" sz="2400" b="1" dirty="0" smtClean="0">
                <a:cs typeface="Times New Roman" panose="02020603050405020304" pitchFamily="18" charset="0"/>
              </a:rPr>
              <a:t>Όλα τα </a:t>
            </a:r>
            <a:r>
              <a:rPr lang="el-GR" altLang="el-GR" sz="2400" b="1" dirty="0" err="1" smtClean="0">
                <a:cs typeface="Times New Roman" panose="02020603050405020304" pitchFamily="18" charset="0"/>
              </a:rPr>
              <a:t>Ακροσυμπλεγματικά</a:t>
            </a:r>
            <a:r>
              <a:rPr lang="el-GR" altLang="el-GR" sz="2400" b="1" dirty="0" smtClean="0">
                <a:cs typeface="Times New Roman" panose="02020603050405020304" pitchFamily="18" charset="0"/>
              </a:rPr>
              <a:t> είναι </a:t>
            </a:r>
            <a:r>
              <a:rPr lang="el-GR" altLang="el-GR" sz="2400" b="1" dirty="0" err="1" smtClean="0">
                <a:cs typeface="Times New Roman" panose="02020603050405020304" pitchFamily="18" charset="0"/>
              </a:rPr>
              <a:t>ενδοπαράσιτα</a:t>
            </a:r>
            <a:r>
              <a:rPr lang="el-GR" altLang="el-GR" sz="2400" b="1" dirty="0" smtClean="0">
                <a:cs typeface="Times New Roman" panose="02020603050405020304" pitchFamily="18" charset="0"/>
              </a:rPr>
              <a:t> ζωικών οργανισμών</a:t>
            </a:r>
            <a:r>
              <a:rPr lang="el-GR" altLang="el-GR" sz="2400" dirty="0" smtClean="0">
                <a:cs typeface="Times New Roman" panose="02020603050405020304" pitchFamily="18" charset="0"/>
              </a:rPr>
              <a:t>. Ευθύνονται για την πρόκληση μερικών από τις πλέον σοβαρές ασθένειες σε ανθρώπους και ζώα.</a:t>
            </a:r>
          </a:p>
          <a:p>
            <a:pPr marL="525463" indent="-342900" eaLnBrk="1" hangingPunct="1"/>
            <a:endParaRPr lang="en-US" altLang="en-US" sz="26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Τίτλος 5"/>
          <p:cNvSpPr>
            <a:spLocks noGrp="1"/>
          </p:cNvSpPr>
          <p:nvPr>
            <p:ph type="title"/>
          </p:nvPr>
        </p:nvSpPr>
        <p:spPr/>
        <p:txBody>
          <a:bodyPr/>
          <a:lstStyle/>
          <a:p>
            <a:pPr eaLnBrk="1" hangingPunct="1"/>
            <a:r>
              <a:rPr lang="el-GR" altLang="en-US" sz="4000" dirty="0" err="1" smtClean="0"/>
              <a:t>Κυψελιδωτά</a:t>
            </a:r>
            <a:r>
              <a:rPr lang="el-GR" altLang="en-US" sz="4000" dirty="0" smtClean="0"/>
              <a:t>: </a:t>
            </a:r>
            <a:br>
              <a:rPr lang="el-GR" altLang="en-US" sz="4000" dirty="0" smtClean="0"/>
            </a:br>
            <a:r>
              <a:rPr lang="el-GR" altLang="en-US" sz="4000" dirty="0" err="1" smtClean="0"/>
              <a:t>Ακροσυμπλεγματικά</a:t>
            </a:r>
            <a:r>
              <a:rPr lang="el-GR" altLang="en-US" sz="4000" dirty="0" smtClean="0"/>
              <a:t> 2/2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31498803-792A-4B01-96F5-F807CFDCCD7D}" type="slidenum">
              <a:rPr lang="en-US" altLang="el-GR"/>
              <a:pPr>
                <a:defRPr/>
              </a:pPr>
              <a:t>67</a:t>
            </a:fld>
            <a:endParaRPr lang="en-US" altLang="el-GR" dirty="0"/>
          </a:p>
        </p:txBody>
      </p:sp>
      <p:pic>
        <p:nvPicPr>
          <p:cNvPr id="100357" name="Θέση περιεχομένου 6"/>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628650" y="1690688"/>
            <a:ext cx="7886700" cy="4475162"/>
          </a:xfrm>
        </p:spPr>
      </p:pic>
      <p:sp>
        <p:nvSpPr>
          <p:cNvPr id="6" name="TextBox 5"/>
          <p:cNvSpPr txBox="1"/>
          <p:nvPr/>
        </p:nvSpPr>
        <p:spPr>
          <a:xfrm>
            <a:off x="7766050" y="5821363"/>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5</a:t>
            </a:r>
            <a:endParaRPr lang="en-US" sz="1200" b="1"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Τίτλος 5"/>
          <p:cNvSpPr>
            <a:spLocks noGrp="1"/>
          </p:cNvSpPr>
          <p:nvPr>
            <p:ph type="title"/>
          </p:nvPr>
        </p:nvSpPr>
        <p:spPr/>
        <p:txBody>
          <a:bodyPr/>
          <a:lstStyle/>
          <a:p>
            <a:pPr eaLnBrk="1" hangingPunct="1"/>
            <a:r>
              <a:rPr lang="el-GR" altLang="en-US" sz="4000" dirty="0" err="1" smtClean="0"/>
              <a:t>Παραβασικά</a:t>
            </a:r>
            <a:r>
              <a:rPr lang="el-GR" altLang="en-US" sz="4000" dirty="0" smtClean="0"/>
              <a:t> </a:t>
            </a:r>
            <a:br>
              <a:rPr lang="el-GR" altLang="en-US" sz="4000" dirty="0" smtClean="0"/>
            </a:br>
            <a:r>
              <a:rPr lang="el-GR" altLang="en-US" sz="4000" dirty="0" smtClean="0"/>
              <a:t>(</a:t>
            </a:r>
            <a:r>
              <a:rPr lang="el-GR" altLang="en-US" sz="4000" dirty="0" err="1" smtClean="0"/>
              <a:t>Παραβασαλίδες</a:t>
            </a:r>
            <a:r>
              <a:rPr lang="el-GR" altLang="en-US" sz="4000" dirty="0" smtClean="0"/>
              <a:t>) 1/2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6CDEB916-2511-489C-BBE1-448EB83B27B0}" type="slidenum">
              <a:rPr lang="en-US" altLang="el-GR"/>
              <a:pPr>
                <a:defRPr/>
              </a:pPr>
              <a:t>68</a:t>
            </a:fld>
            <a:endParaRPr lang="en-US" altLang="el-GR" dirty="0"/>
          </a:p>
        </p:txBody>
      </p:sp>
      <p:sp>
        <p:nvSpPr>
          <p:cNvPr id="102405" name="Θέση περιεχομένου 1"/>
          <p:cNvSpPr>
            <a:spLocks noGrp="1"/>
          </p:cNvSpPr>
          <p:nvPr>
            <p:ph idx="1"/>
          </p:nvPr>
        </p:nvSpPr>
        <p:spPr>
          <a:xfrm>
            <a:off x="388938" y="1690688"/>
            <a:ext cx="8091487"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Παραβασικά</a:t>
            </a:r>
            <a:r>
              <a:rPr lang="el-GR" altLang="el-GR" sz="2400" dirty="0" smtClean="0">
                <a:cs typeface="Times New Roman" panose="02020603050405020304" pitchFamily="18" charset="0"/>
              </a:rPr>
              <a:t> είναι ομάδα </a:t>
            </a:r>
            <a:r>
              <a:rPr lang="el-GR" altLang="el-GR" sz="2400" dirty="0" err="1" smtClean="0">
                <a:cs typeface="Times New Roman" panose="02020603050405020304" pitchFamily="18" charset="0"/>
              </a:rPr>
              <a:t>Πρωτοζώων</a:t>
            </a:r>
            <a:r>
              <a:rPr lang="el-GR" altLang="el-GR" sz="2400" dirty="0" smtClean="0">
                <a:cs typeface="Times New Roman" panose="02020603050405020304" pitchFamily="18" charset="0"/>
              </a:rPr>
              <a:t> που χαρακτηρίζονται από </a:t>
            </a:r>
            <a:r>
              <a:rPr lang="el-GR" altLang="el-GR" sz="2400" b="1" dirty="0" smtClean="0">
                <a:cs typeface="Times New Roman" panose="02020603050405020304" pitchFamily="18" charset="0"/>
              </a:rPr>
              <a:t>συμβιωτική ύπαρξη </a:t>
            </a:r>
            <a:r>
              <a:rPr lang="el-GR" altLang="el-GR" sz="2400" dirty="0" smtClean="0">
                <a:cs typeface="Times New Roman" panose="02020603050405020304" pitchFamily="18" charset="0"/>
              </a:rPr>
              <a:t>με άλλα ζώα. Πολλά είδη </a:t>
            </a:r>
            <a:r>
              <a:rPr lang="el-GR" altLang="el-GR" sz="2400" dirty="0" err="1" smtClean="0">
                <a:cs typeface="Times New Roman" panose="02020603050405020304" pitchFamily="18" charset="0"/>
              </a:rPr>
              <a:t>ζούν</a:t>
            </a:r>
            <a:r>
              <a:rPr lang="el-GR" altLang="el-GR" sz="2400" dirty="0" smtClean="0">
                <a:cs typeface="Times New Roman" panose="02020603050405020304" pitchFamily="18" charset="0"/>
              </a:rPr>
              <a:t> στο πεπτικό σύστημα άλλων οργανισμών, ενώ άλλα είναι παθογόνα για τους ανθρώπους.</a:t>
            </a:r>
          </a:p>
          <a:p>
            <a:pPr marL="182563" indent="0" eaLnBrk="1" hangingPunct="1">
              <a:lnSpc>
                <a:spcPct val="100000"/>
              </a:lnSpc>
              <a:spcBef>
                <a:spcPts val="1800"/>
              </a:spcBef>
              <a:buNone/>
            </a:pPr>
            <a:r>
              <a:rPr lang="el-GR" altLang="el-GR" sz="2400" dirty="0" smtClean="0">
                <a:cs typeface="Times New Roman" panose="02020603050405020304" pitchFamily="18" charset="0"/>
              </a:rPr>
              <a:t>Χαρακτηρίζονται από την παρουσία του </a:t>
            </a:r>
            <a:r>
              <a:rPr lang="el-GR" altLang="el-GR" sz="2400" b="1" dirty="0" err="1" smtClean="0">
                <a:cs typeface="Times New Roman" panose="02020603050405020304" pitchFamily="18" charset="0"/>
              </a:rPr>
              <a:t>παραβασικού</a:t>
            </a:r>
            <a:r>
              <a:rPr lang="el-GR" altLang="el-GR" sz="2400" b="1" dirty="0" smtClean="0">
                <a:cs typeface="Times New Roman" panose="02020603050405020304" pitchFamily="18" charset="0"/>
              </a:rPr>
              <a:t> σωματίου </a:t>
            </a:r>
            <a:r>
              <a:rPr lang="el-GR" altLang="el-GR" sz="2400" dirty="0" smtClean="0">
                <a:cs typeface="Times New Roman" panose="02020603050405020304" pitchFamily="18" charset="0"/>
              </a:rPr>
              <a:t>που είναι μια τροποποιημένη περιοχή του συστήματος </a:t>
            </a:r>
            <a:r>
              <a:rPr lang="en-GB" altLang="el-GR" sz="2400" dirty="0" smtClean="0">
                <a:cs typeface="Times New Roman" panose="02020603050405020304" pitchFamily="18" charset="0"/>
              </a:rPr>
              <a:t>Golgi. </a:t>
            </a:r>
            <a:r>
              <a:rPr lang="el-GR" altLang="el-GR" sz="2400" dirty="0" smtClean="0">
                <a:cs typeface="Times New Roman" panose="02020603050405020304" pitchFamily="18" charset="0"/>
              </a:rPr>
              <a:t>Χαρακτηριστικό είναι επίσης το </a:t>
            </a:r>
            <a:r>
              <a:rPr lang="el-GR" altLang="el-GR" sz="2400" b="1" dirty="0" err="1" smtClean="0">
                <a:cs typeface="Times New Roman" panose="02020603050405020304" pitchFamily="18" charset="0"/>
              </a:rPr>
              <a:t>αξονόστυλο</a:t>
            </a:r>
            <a:r>
              <a:rPr lang="el-GR" altLang="el-GR" sz="2400" b="1" dirty="0" smtClean="0">
                <a:cs typeface="Times New Roman" panose="02020603050405020304" pitchFamily="18" charset="0"/>
              </a:rPr>
              <a:t>, ένα σύστημα </a:t>
            </a:r>
            <a:r>
              <a:rPr lang="el-GR" altLang="el-GR" sz="2400" b="1" dirty="0" err="1" smtClean="0">
                <a:cs typeface="Times New Roman" panose="02020603050405020304" pitchFamily="18" charset="0"/>
              </a:rPr>
              <a:t>μικροσωληνίσκων</a:t>
            </a:r>
            <a:r>
              <a:rPr lang="el-GR" altLang="el-GR" sz="2400" dirty="0" smtClean="0">
                <a:cs typeface="Times New Roman" panose="02020603050405020304" pitchFamily="18" charset="0"/>
              </a:rPr>
              <a:t> κατά μήκος του επιμήκους άξονά τους.</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 </a:t>
            </a:r>
          </a:p>
          <a:p>
            <a:pPr marL="182563" indent="0" eaLnBrk="1" hangingPunct="1">
              <a:lnSpc>
                <a:spcPct val="100000"/>
              </a:lnSpc>
              <a:spcBef>
                <a:spcPts val="1800"/>
              </a:spcBef>
              <a:buNone/>
            </a:pPr>
            <a:r>
              <a:rPr lang="el-GR" altLang="el-GR" sz="2400" b="1" dirty="0" smtClean="0">
                <a:cs typeface="Times New Roman" panose="02020603050405020304" pitchFamily="18" charset="0"/>
              </a:rPr>
              <a:t>Δεν φέρουν μιτοχόνδρια </a:t>
            </a:r>
            <a:r>
              <a:rPr lang="el-GR" altLang="el-GR" sz="2400" dirty="0" smtClean="0">
                <a:cs typeface="Times New Roman" panose="02020603050405020304" pitchFamily="18" charset="0"/>
              </a:rPr>
              <a:t>λόγω δευτερογενούς απώλειας του οργανιδίου.</a:t>
            </a:r>
          </a:p>
          <a:p>
            <a:pPr marL="525463" indent="-342900" eaLnBrk="1" hangingPunct="1"/>
            <a:endParaRPr lang="en-US" alt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Τίτλος 5"/>
          <p:cNvSpPr>
            <a:spLocks noGrp="1"/>
          </p:cNvSpPr>
          <p:nvPr>
            <p:ph type="title"/>
          </p:nvPr>
        </p:nvSpPr>
        <p:spPr/>
        <p:txBody>
          <a:bodyPr/>
          <a:lstStyle/>
          <a:p>
            <a:pPr eaLnBrk="1" hangingPunct="1"/>
            <a:r>
              <a:rPr lang="el-GR" altLang="en-US" sz="4000" dirty="0" err="1" smtClean="0"/>
              <a:t>Παραβασικά</a:t>
            </a:r>
            <a:r>
              <a:rPr lang="el-GR" altLang="en-US" sz="4000" dirty="0" smtClean="0"/>
              <a:t> </a:t>
            </a:r>
            <a:br>
              <a:rPr lang="el-GR" altLang="en-US" sz="4000" dirty="0" smtClean="0"/>
            </a:br>
            <a:r>
              <a:rPr lang="el-GR" altLang="en-US" sz="4000" dirty="0" smtClean="0"/>
              <a:t>(</a:t>
            </a:r>
            <a:r>
              <a:rPr lang="el-GR" altLang="en-US" sz="4000" dirty="0" err="1" smtClean="0"/>
              <a:t>Παραβασαλίδες</a:t>
            </a:r>
            <a:r>
              <a:rPr lang="el-GR" altLang="en-US" sz="4000" dirty="0" smtClean="0"/>
              <a:t>) 2/2</a:t>
            </a:r>
            <a:endParaRPr lang="en-US" altLang="en-US" sz="40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FE6A948-F74B-40F6-9EE9-DB1D16F9B6F2}" type="slidenum">
              <a:rPr lang="en-US" altLang="el-GR"/>
              <a:pPr>
                <a:defRPr/>
              </a:pPr>
              <a:t>69</a:t>
            </a:fld>
            <a:endParaRPr lang="en-US" altLang="el-GR" dirty="0"/>
          </a:p>
        </p:txBody>
      </p:sp>
      <p:pic>
        <p:nvPicPr>
          <p:cNvPr id="103429"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503238" y="2060575"/>
            <a:ext cx="8018462" cy="3671888"/>
          </a:xfrm>
        </p:spPr>
      </p:pic>
      <p:sp>
        <p:nvSpPr>
          <p:cNvPr id="6" name="TextBox 5"/>
          <p:cNvSpPr txBox="1"/>
          <p:nvPr/>
        </p:nvSpPr>
        <p:spPr>
          <a:xfrm>
            <a:off x="8043863" y="5157788"/>
            <a:ext cx="341760" cy="276999"/>
          </a:xfrm>
          <a:prstGeom prst="rect">
            <a:avLst/>
          </a:prstGeom>
          <a:noFill/>
        </p:spPr>
        <p:txBody>
          <a:bodyPr wrap="none">
            <a:spAutoFit/>
          </a:bodyPr>
          <a:lstStyle/>
          <a:p>
            <a:pPr>
              <a:defRPr/>
            </a:pPr>
            <a:r>
              <a:rPr lang="en-US" sz="1200" b="1" dirty="0" smtClean="0">
                <a:latin typeface="+mj-lt"/>
              </a:rPr>
              <a:t>3</a:t>
            </a:r>
            <a:r>
              <a:rPr lang="el-GR" sz="1200" b="1" dirty="0" smtClean="0">
                <a:latin typeface="+mj-lt"/>
              </a:rPr>
              <a:t>6</a:t>
            </a:r>
            <a:endParaRPr lang="en-US" sz="1200" b="1"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a:lstStyle/>
          <a:p>
            <a:pPr eaLnBrk="1" hangingPunct="1"/>
            <a:r>
              <a:rPr lang="el-GR" altLang="en-US" dirty="0" smtClean="0"/>
              <a:t>Ορισμός – Οριοθέτηση 3/4</a:t>
            </a:r>
            <a:endParaRPr lang="en-US" altLang="en-US" dirty="0" smtClean="0"/>
          </a:p>
        </p:txBody>
      </p:sp>
      <p:sp>
        <p:nvSpPr>
          <p:cNvPr id="12291" name="Θέση περιεχομένου 2"/>
          <p:cNvSpPr>
            <a:spLocks noGrp="1"/>
          </p:cNvSpPr>
          <p:nvPr>
            <p:ph idx="1"/>
          </p:nvPr>
        </p:nvSpPr>
        <p:spPr>
          <a:xfrm>
            <a:off x="467518" y="1832769"/>
            <a:ext cx="8208963" cy="4351337"/>
          </a:xfrm>
        </p:spPr>
        <p:txBody>
          <a:bodyPr/>
          <a:lstStyle/>
          <a:p>
            <a:pPr eaLnBrk="1" hangingPunct="1">
              <a:lnSpc>
                <a:spcPct val="100000"/>
              </a:lnSpc>
              <a:spcBef>
                <a:spcPct val="0"/>
              </a:spcBef>
            </a:pPr>
            <a:r>
              <a:rPr lang="el-GR" altLang="el-GR" sz="2400" b="1" dirty="0" smtClean="0">
                <a:cs typeface="Times New Roman" panose="02020603050405020304" pitchFamily="18" charset="0"/>
              </a:rPr>
              <a:t>Μια άλλη διαφοροποίηση των </a:t>
            </a:r>
            <a:r>
              <a:rPr lang="el-GR" altLang="el-GR" sz="2400" b="1" dirty="0" err="1" smtClean="0">
                <a:cs typeface="Times New Roman" panose="02020603050405020304" pitchFamily="18" charset="0"/>
              </a:rPr>
              <a:t>Πρωτοζώων</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σε κατηγορίες βασιζόταν στον </a:t>
            </a:r>
            <a:r>
              <a:rPr lang="el-GR" altLang="el-GR" sz="2400" b="1" dirty="0" smtClean="0">
                <a:cs typeface="Times New Roman" panose="02020603050405020304" pitchFamily="18" charset="0"/>
              </a:rPr>
              <a:t>τρόπο κίνησής τους</a:t>
            </a:r>
            <a:r>
              <a:rPr lang="el-GR" altLang="el-GR" sz="2400" dirty="0" smtClean="0">
                <a:cs typeface="Times New Roman" panose="02020603050405020304" pitchFamily="18" charset="0"/>
              </a:rPr>
              <a:t>. Έτσι διακρίνονταν τα </a:t>
            </a:r>
            <a:r>
              <a:rPr lang="el-GR" altLang="el-GR" sz="2400" b="1" dirty="0" smtClean="0">
                <a:cs typeface="Times New Roman" panose="02020603050405020304" pitchFamily="18" charset="0"/>
              </a:rPr>
              <a:t>Σπορόζωα, τα Βλεφαριδωτά</a:t>
            </a:r>
            <a:r>
              <a:rPr lang="el-GR" altLang="el-GR" sz="2400" dirty="0" smtClean="0">
                <a:cs typeface="Times New Roman" panose="02020603050405020304" pitchFamily="18" charset="0"/>
              </a:rPr>
              <a:t>, τα </a:t>
            </a:r>
            <a:r>
              <a:rPr lang="el-GR" altLang="el-GR" sz="2400" b="1" dirty="0" smtClean="0">
                <a:cs typeface="Times New Roman" panose="02020603050405020304" pitchFamily="18" charset="0"/>
              </a:rPr>
              <a:t>Μαστιγωτά</a:t>
            </a:r>
            <a:r>
              <a:rPr lang="el-GR" altLang="el-GR" sz="2400" dirty="0" smtClean="0">
                <a:cs typeface="Times New Roman" panose="02020603050405020304" pitchFamily="18" charset="0"/>
              </a:rPr>
              <a:t> και οι </a:t>
            </a:r>
            <a:r>
              <a:rPr lang="el-GR" altLang="el-GR" sz="2400" b="1" dirty="0" smtClean="0">
                <a:cs typeface="Times New Roman" panose="02020603050405020304" pitchFamily="18" charset="0"/>
              </a:rPr>
              <a:t>Αμοιβάδες</a:t>
            </a:r>
            <a:r>
              <a:rPr lang="el-GR" altLang="el-GR" sz="2400" dirty="0" smtClean="0">
                <a:cs typeface="Times New Roman" panose="02020603050405020304" pitchFamily="18" charset="0"/>
              </a:rPr>
              <a:t>. </a:t>
            </a:r>
          </a:p>
          <a:p>
            <a:pPr algn="just" eaLnBrk="1" hangingPunct="1">
              <a:lnSpc>
                <a:spcPct val="100000"/>
              </a:lnSpc>
              <a:spcBef>
                <a:spcPts val="1800"/>
              </a:spcBef>
              <a:buFont typeface="Arial" panose="020B0604020202020204" pitchFamily="34" charset="0"/>
              <a:buNone/>
            </a:pPr>
            <a:r>
              <a:rPr lang="el-GR" altLang="el-GR" sz="2400" b="1" dirty="0" smtClean="0">
                <a:cs typeface="Times New Roman" panose="02020603050405020304" pitchFamily="18" charset="0"/>
              </a:rPr>
              <a:t>Το φύλο Πρωτόζωα διακρινόταν σε 4 ομοταξίες: </a:t>
            </a:r>
          </a:p>
          <a:p>
            <a:pPr eaLnBrk="1" hangingPunct="1">
              <a:lnSpc>
                <a:spcPct val="100000"/>
              </a:lnSpc>
              <a:spcBef>
                <a:spcPts val="2400"/>
              </a:spcBef>
              <a:buFont typeface="Arial" panose="020B0604020202020204" pitchFamily="34" charset="0"/>
              <a:buNone/>
            </a:pPr>
            <a:r>
              <a:rPr lang="el-GR" altLang="el-GR" sz="2400" dirty="0" smtClean="0">
                <a:cs typeface="Times New Roman" panose="02020603050405020304" pitchFamily="18" charset="0"/>
              </a:rPr>
              <a:t>1) Τα </a:t>
            </a:r>
            <a:r>
              <a:rPr lang="el-GR" altLang="el-GR" sz="2400" b="1" dirty="0" smtClean="0">
                <a:cs typeface="Times New Roman" panose="02020603050405020304" pitchFamily="18" charset="0"/>
              </a:rPr>
              <a:t>Σπορόζωα</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στερούνται μηχανισμών κίνησης και έχουν ένα οργανίδιο (</a:t>
            </a:r>
            <a:r>
              <a:rPr lang="el-GR" altLang="el-GR" sz="2400" b="1" dirty="0" smtClean="0">
                <a:cs typeface="Times New Roman" panose="02020603050405020304" pitchFamily="18" charset="0"/>
              </a:rPr>
              <a:t>ακραίο σύμπλεγμα</a:t>
            </a:r>
            <a:r>
              <a:rPr lang="el-GR" altLang="el-GR" sz="2400" dirty="0" smtClean="0">
                <a:cs typeface="Times New Roman" panose="02020603050405020304" pitchFamily="18" charset="0"/>
              </a:rPr>
              <a:t>) για να εισέρχονται σε κύτταρα ξενιστή. </a:t>
            </a:r>
            <a:r>
              <a:rPr lang="el-GR" altLang="el-GR" sz="2400" b="1" dirty="0" smtClean="0">
                <a:cs typeface="Times New Roman" panose="02020603050405020304" pitchFamily="18" charset="0"/>
              </a:rPr>
              <a:t>Ο όρος Σπορόζωα δεν είναι όμως πλέον αποδεκτός.</a:t>
            </a:r>
          </a:p>
          <a:p>
            <a:pPr eaLnBrk="1" hangingPunct="1">
              <a:lnSpc>
                <a:spcPct val="100000"/>
              </a:lnSpc>
              <a:spcBef>
                <a:spcPct val="0"/>
              </a:spcBef>
            </a:pPr>
            <a:endParaRPr lang="en-US" altLang="en-US" sz="26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95175D48-669B-4599-9707-C57C59B28754}" type="slidenum">
              <a:rPr lang="en-US" altLang="el-GR"/>
              <a:pPr>
                <a:defRPr/>
              </a:pPr>
              <a:t>7</a:t>
            </a:fld>
            <a:endParaRPr lang="en-US" altLang="el-G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Τίτλος 5"/>
          <p:cNvSpPr>
            <a:spLocks noGrp="1"/>
          </p:cNvSpPr>
          <p:nvPr>
            <p:ph type="title"/>
          </p:nvPr>
        </p:nvSpPr>
        <p:spPr/>
        <p:txBody>
          <a:bodyPr/>
          <a:lstStyle/>
          <a:p>
            <a:pPr eaLnBrk="1" hangingPunct="1"/>
            <a:r>
              <a:rPr lang="el-GR" altLang="en-US" dirty="0" smtClean="0"/>
              <a:t>Ταξινόμηση Αμοιβάδων 1/2</a:t>
            </a:r>
            <a:endParaRPr lang="en-US" altLang="en-US" dirty="0" smtClean="0"/>
          </a:p>
        </p:txBody>
      </p:sp>
      <p:sp>
        <p:nvSpPr>
          <p:cNvPr id="105475" name="Θέση περιεχομένου 2"/>
          <p:cNvSpPr>
            <a:spLocks noGrp="1"/>
          </p:cNvSpPr>
          <p:nvPr>
            <p:ph idx="1"/>
          </p:nvPr>
        </p:nvSpPr>
        <p:spPr>
          <a:xfrm>
            <a:off x="628650" y="1670050"/>
            <a:ext cx="8229600" cy="4351338"/>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Στις </a:t>
            </a:r>
            <a:r>
              <a:rPr lang="el-GR" altLang="el-GR" sz="2400" b="1" dirty="0" smtClean="0">
                <a:cs typeface="Times New Roman" panose="02020603050405020304" pitchFamily="18" charset="0"/>
              </a:rPr>
              <a:t>Αμοιβάδες</a:t>
            </a:r>
            <a:r>
              <a:rPr lang="el-GR" altLang="el-GR" sz="2400" dirty="0" smtClean="0">
                <a:cs typeface="Times New Roman" panose="02020603050405020304" pitchFamily="18" charset="0"/>
              </a:rPr>
              <a:t> (όπως αναφέρθηκε παραπάνω) κατατάσσεται μια πλειάδα οργανισμών που </a:t>
            </a:r>
            <a:r>
              <a:rPr lang="el-GR" altLang="el-GR" sz="2400" b="1" dirty="0" smtClean="0">
                <a:cs typeface="Times New Roman" panose="02020603050405020304" pitchFamily="18" charset="0"/>
              </a:rPr>
              <a:t>δεν σχετίζονται φυλογενετικά</a:t>
            </a:r>
            <a:r>
              <a:rPr lang="el-GR" altLang="el-GR" sz="2400" dirty="0" smtClean="0">
                <a:cs typeface="Times New Roman" panose="02020603050405020304" pitchFamily="18" charset="0"/>
              </a:rPr>
              <a:t>. Έτσι η παρουσία </a:t>
            </a:r>
            <a:r>
              <a:rPr lang="el-GR" altLang="el-GR" sz="2400" b="1" dirty="0" err="1" smtClean="0">
                <a:cs typeface="Times New Roman" panose="02020603050405020304" pitchFamily="18" charset="0"/>
              </a:rPr>
              <a:t>αξονοποδίων</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ή μη διαχωρίζει τις Αμοιβάδες σε </a:t>
            </a:r>
            <a:r>
              <a:rPr lang="el-GR" altLang="el-GR" sz="2400" b="1" dirty="0" err="1" smtClean="0">
                <a:cs typeface="Times New Roman" panose="02020603050405020304" pitchFamily="18" charset="0"/>
              </a:rPr>
              <a:t>Ακτινόποδα</a:t>
            </a:r>
            <a:r>
              <a:rPr lang="el-GR" altLang="el-GR" sz="2400" b="1" dirty="0" smtClean="0">
                <a:cs typeface="Times New Roman" panose="02020603050405020304" pitchFamily="18" charset="0"/>
              </a:rPr>
              <a:t>  ή μη </a:t>
            </a:r>
            <a:r>
              <a:rPr lang="el-GR" altLang="el-GR" sz="2400" b="1" dirty="0" err="1" smtClean="0">
                <a:cs typeface="Times New Roman" panose="02020603050405020304" pitchFamily="18" charset="0"/>
              </a:rPr>
              <a:t>Ακτινόποδα</a:t>
            </a:r>
            <a:r>
              <a:rPr lang="el-GR" altLang="el-GR" sz="2400" dirty="0" smtClean="0">
                <a:cs typeface="Times New Roman" panose="02020603050405020304" pitchFamily="18" charset="0"/>
              </a:rPr>
              <a:t>. </a:t>
            </a:r>
          </a:p>
          <a:p>
            <a:pPr marL="182563" indent="0" eaLnBrk="1" hangingPunct="1">
              <a:lnSpc>
                <a:spcPct val="100000"/>
              </a:lnSpc>
              <a:spcBef>
                <a:spcPts val="1800"/>
              </a:spcBef>
              <a:buNone/>
            </a:pPr>
            <a:r>
              <a:rPr lang="el-GR" altLang="el-GR" sz="2400" dirty="0" smtClean="0">
                <a:cs typeface="Times New Roman" panose="02020603050405020304" pitchFamily="18" charset="0"/>
              </a:rPr>
              <a:t>Μια ομάδα που </a:t>
            </a:r>
            <a:r>
              <a:rPr lang="el-GR" altLang="el-GR" sz="2400" b="1" dirty="0" smtClean="0">
                <a:cs typeface="Times New Roman" panose="02020603050405020304" pitchFamily="18" charset="0"/>
              </a:rPr>
              <a:t>δε φέρει </a:t>
            </a:r>
            <a:r>
              <a:rPr lang="el-GR" altLang="el-GR" sz="2400" b="1" dirty="0" err="1" smtClean="0">
                <a:cs typeface="Times New Roman" panose="02020603050405020304" pitchFamily="18" charset="0"/>
              </a:rPr>
              <a:t>αξονοπόδια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κατατάσσεται στα </a:t>
            </a:r>
            <a:r>
              <a:rPr lang="el-GR" altLang="el-GR" sz="2400" b="1" dirty="0" err="1" smtClean="0">
                <a:cs typeface="Times New Roman" panose="02020603050405020304" pitchFamily="18" charset="0"/>
              </a:rPr>
              <a:t>Ετερολοβωτά</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a:t>
            </a:r>
            <a:r>
              <a:rPr lang="en-GB" altLang="el-GR" sz="2400" b="1" dirty="0" err="1" smtClean="0">
                <a:cs typeface="Times New Roman" panose="02020603050405020304" pitchFamily="18" charset="0"/>
              </a:rPr>
              <a:t>Heterolobosea</a:t>
            </a:r>
            <a:r>
              <a:rPr lang="en-GB" altLang="el-GR" sz="2400" b="1" dirty="0" smtClean="0">
                <a:cs typeface="Times New Roman" panose="02020603050405020304" pitchFamily="18" charset="0"/>
              </a:rPr>
              <a:t>)</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που ανήκουν στα </a:t>
            </a:r>
            <a:r>
              <a:rPr lang="el-GR" altLang="el-GR" sz="2400" b="1" dirty="0" err="1" smtClean="0">
                <a:cs typeface="Times New Roman" panose="02020603050405020304" pitchFamily="18" charset="0"/>
              </a:rPr>
              <a:t>Δισκοελασματικά</a:t>
            </a:r>
            <a:r>
              <a:rPr lang="el-GR" altLang="el-GR" sz="2400" b="1" dirty="0" smtClean="0">
                <a:cs typeface="Times New Roman" panose="02020603050405020304" pitchFamily="18" charset="0"/>
              </a:rPr>
              <a:t> (</a:t>
            </a:r>
            <a:r>
              <a:rPr lang="en-GB" altLang="el-GR" sz="2400" b="1" dirty="0" err="1" smtClean="0">
                <a:cs typeface="Times New Roman" panose="02020603050405020304" pitchFamily="18" charset="0"/>
              </a:rPr>
              <a:t>discicristales</a:t>
            </a:r>
            <a:r>
              <a:rPr lang="en-GB" altLang="el-GR" sz="2400" b="1" dirty="0" smtClean="0">
                <a:cs typeface="Times New Roman" panose="02020603050405020304" pitchFamily="18" charset="0"/>
              </a:rPr>
              <a:t>)</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μαζί με τα </a:t>
            </a:r>
            <a:r>
              <a:rPr lang="el-GR" altLang="el-GR" sz="2400" dirty="0" err="1" smtClean="0">
                <a:cs typeface="Times New Roman" panose="02020603050405020304" pitchFamily="18" charset="0"/>
              </a:rPr>
              <a:t>Ευγληνόζωα</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Έχουν αμοιβαδοειδή όσο και μαστιγοφόρα στάδια</a:t>
            </a:r>
            <a:r>
              <a:rPr lang="el-GR" altLang="el-GR" sz="2400" dirty="0" smtClean="0">
                <a:cs typeface="Times New Roman" panose="02020603050405020304" pitchFamily="18" charset="0"/>
              </a:rPr>
              <a:t>. Χαρακτηριστικό είδος η </a:t>
            </a:r>
            <a:r>
              <a:rPr lang="en-GB" altLang="el-GR" sz="2400" b="1" dirty="0" err="1" smtClean="0">
                <a:cs typeface="Times New Roman" panose="02020603050405020304" pitchFamily="18" charset="0"/>
              </a:rPr>
              <a:t>Naegleria</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fowleri</a:t>
            </a:r>
            <a:r>
              <a:rPr lang="en-GB" altLang="el-GR" sz="2400" dirty="0" smtClean="0">
                <a:cs typeface="Times New Roman" panose="02020603050405020304" pitchFamily="18" charset="0"/>
              </a:rPr>
              <a:t>.</a:t>
            </a:r>
            <a:endParaRPr lang="el-GR" altLang="el-GR" sz="2400" dirty="0" smtClean="0">
              <a:cs typeface="Times New Roman" panose="02020603050405020304" pitchFamily="18" charset="0"/>
            </a:endParaRPr>
          </a:p>
          <a:p>
            <a:pPr marL="525463" indent="-342900"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3497E0BA-A8FC-4F7D-AE4B-5438A5BA0010}" type="slidenum">
              <a:rPr lang="en-US" altLang="el-GR"/>
              <a:pPr>
                <a:defRPr/>
              </a:pPr>
              <a:t>70</a:t>
            </a:fld>
            <a:endParaRPr lang="en-US" altLang="el-G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Τίτλος 5"/>
          <p:cNvSpPr>
            <a:spLocks noGrp="1"/>
          </p:cNvSpPr>
          <p:nvPr>
            <p:ph type="title"/>
          </p:nvPr>
        </p:nvSpPr>
        <p:spPr/>
        <p:txBody>
          <a:bodyPr/>
          <a:lstStyle/>
          <a:p>
            <a:pPr eaLnBrk="1" hangingPunct="1"/>
            <a:r>
              <a:rPr lang="el-GR" altLang="en-US" dirty="0" smtClean="0"/>
              <a:t>Ταξινόμηση Αμοιβάδων 2/2</a:t>
            </a:r>
            <a:endParaRPr lang="en-US" altLang="en-US" dirty="0" smtClean="0"/>
          </a:p>
        </p:txBody>
      </p:sp>
      <p:sp>
        <p:nvSpPr>
          <p:cNvPr id="106499" name="Θέση περιεχομένου 2"/>
          <p:cNvSpPr>
            <a:spLocks noGrp="1"/>
          </p:cNvSpPr>
          <p:nvPr>
            <p:ph idx="1"/>
          </p:nvPr>
        </p:nvSpPr>
        <p:spPr>
          <a:xfrm>
            <a:off x="628650" y="1690688"/>
            <a:ext cx="8229600" cy="4351337"/>
          </a:xfrm>
        </p:spPr>
        <p:txBody>
          <a:bodyPr/>
          <a:lstStyle/>
          <a:p>
            <a:pPr marL="182563" indent="0" eaLnBrk="1" hangingPunct="1">
              <a:lnSpc>
                <a:spcPct val="100000"/>
              </a:lnSpc>
              <a:spcBef>
                <a:spcPts val="1800"/>
              </a:spcBef>
              <a:buNone/>
            </a:pPr>
            <a:r>
              <a:rPr lang="el-GR" altLang="el-GR" sz="2400" dirty="0" smtClean="0">
                <a:cs typeface="Times New Roman" panose="02020603050405020304" pitchFamily="18" charset="0"/>
              </a:rPr>
              <a:t>Μια άλλη ομάδα, που κατατάσσεται </a:t>
            </a:r>
            <a:r>
              <a:rPr lang="el-GR" altLang="el-GR" sz="2400" b="1" dirty="0" smtClean="0">
                <a:cs typeface="Times New Roman" panose="02020603050405020304" pitchFamily="18" charset="0"/>
              </a:rPr>
              <a:t>στα Λοβωτά (</a:t>
            </a:r>
            <a:r>
              <a:rPr lang="en-GB" altLang="el-GR" sz="2400" b="1" dirty="0" err="1" smtClean="0">
                <a:cs typeface="Times New Roman" panose="02020603050405020304" pitchFamily="18" charset="0"/>
              </a:rPr>
              <a:t>Lobosea</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ή λέγονται </a:t>
            </a:r>
            <a:r>
              <a:rPr lang="en-GB" altLang="el-GR" sz="2400" b="1" dirty="0" err="1" smtClean="0">
                <a:cs typeface="Times New Roman" panose="02020603050405020304" pitchFamily="18" charset="0"/>
              </a:rPr>
              <a:t>lobose</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amoebas</a:t>
            </a:r>
            <a:r>
              <a:rPr lang="el-GR" altLang="el-GR" sz="2400" b="1" dirty="0" smtClean="0">
                <a:cs typeface="Times New Roman" panose="02020603050405020304" pitchFamily="18" charset="0"/>
              </a:rPr>
              <a:t>, φέρει </a:t>
            </a:r>
            <a:r>
              <a:rPr lang="el-GR" altLang="el-GR" sz="2400" b="1" dirty="0" err="1" smtClean="0">
                <a:cs typeface="Times New Roman" panose="02020603050405020304" pitchFamily="18" charset="0"/>
              </a:rPr>
              <a:t>λοβοπόδι</a:t>
            </a:r>
            <a:r>
              <a:rPr lang="el-GR" altLang="el-GR" sz="2400" dirty="0" err="1" smtClean="0">
                <a:cs typeface="Times New Roman" panose="02020603050405020304" pitchFamily="18" charset="0"/>
              </a:rPr>
              <a:t>α</a:t>
            </a:r>
            <a:r>
              <a:rPr lang="el-GR" altLang="el-GR" sz="2400" dirty="0" smtClean="0">
                <a:cs typeface="Times New Roman" panose="02020603050405020304" pitchFamily="18" charset="0"/>
              </a:rPr>
              <a:t>. Στην κατηγορία αυτή ανήκουν οι </a:t>
            </a:r>
            <a:r>
              <a:rPr lang="el-GR" altLang="el-GR" sz="2400" b="1" dirty="0" err="1" smtClean="0">
                <a:cs typeface="Times New Roman" panose="02020603050405020304" pitchFamily="18" charset="0"/>
              </a:rPr>
              <a:t>ενδαμοιβάδες</a:t>
            </a:r>
            <a:r>
              <a:rPr lang="el-GR" altLang="el-GR" sz="2400" b="1" dirty="0" smtClean="0">
                <a:cs typeface="Times New Roman" panose="02020603050405020304" pitchFamily="18" charset="0"/>
              </a:rPr>
              <a:t> όπως η </a:t>
            </a:r>
            <a:r>
              <a:rPr lang="en-GB" altLang="el-GR" sz="2400" b="1" dirty="0" err="1" smtClean="0">
                <a:cs typeface="Times New Roman" panose="02020603050405020304" pitchFamily="18" charset="0"/>
              </a:rPr>
              <a:t>Entamoeba</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histolytica</a:t>
            </a:r>
            <a:r>
              <a:rPr lang="en-GB" altLang="el-GR" sz="2400" b="1" dirty="0" smtClean="0">
                <a:cs typeface="Times New Roman" panose="02020603050405020304" pitchFamily="18" charset="0"/>
              </a:rPr>
              <a:t>.</a:t>
            </a:r>
          </a:p>
          <a:p>
            <a:pPr marL="182563" indent="0" eaLnBrk="1" hangingPunct="1">
              <a:lnSpc>
                <a:spcPct val="100000"/>
              </a:lnSpc>
              <a:spcBef>
                <a:spcPts val="1800"/>
              </a:spcBef>
              <a:buNone/>
            </a:pPr>
            <a:r>
              <a:rPr lang="el-GR" altLang="el-GR" sz="2400" dirty="0" smtClean="0">
                <a:cs typeface="Times New Roman" panose="02020603050405020304" pitchFamily="18" charset="0"/>
              </a:rPr>
              <a:t>Τα είδη που φέρουν </a:t>
            </a:r>
            <a:r>
              <a:rPr lang="el-GR" altLang="el-GR" sz="2400" b="1" dirty="0" err="1" smtClean="0">
                <a:cs typeface="Times New Roman" panose="02020603050405020304" pitchFamily="18" charset="0"/>
              </a:rPr>
              <a:t>δικτυοπόδια</a:t>
            </a:r>
            <a:r>
              <a:rPr lang="el-GR" altLang="el-GR" sz="2400" dirty="0" smtClean="0">
                <a:cs typeface="Times New Roman" panose="02020603050405020304" pitchFamily="18" charset="0"/>
              </a:rPr>
              <a:t> ανήκουν στα </a:t>
            </a:r>
            <a:r>
              <a:rPr lang="el-GR" altLang="el-GR" sz="2400" b="1" dirty="0" err="1" smtClean="0">
                <a:cs typeface="Times New Roman" panose="02020603050405020304" pitchFamily="18" charset="0"/>
              </a:rPr>
              <a:t>Τρηματοφόρα</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a:t>
            </a:r>
            <a:r>
              <a:rPr lang="en-GB" altLang="el-GR" sz="2400" b="1" dirty="0" smtClean="0">
                <a:cs typeface="Times New Roman" panose="02020603050405020304" pitchFamily="18" charset="0"/>
              </a:rPr>
              <a:t>Foraminifera)</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φέρουν </a:t>
            </a:r>
            <a:r>
              <a:rPr lang="el-GR" altLang="el-GR" sz="2400" b="1" dirty="0" smtClean="0">
                <a:cs typeface="Times New Roman" panose="02020603050405020304" pitchFamily="18" charset="0"/>
              </a:rPr>
              <a:t>κελύφη</a:t>
            </a:r>
            <a:r>
              <a:rPr lang="el-GR" altLang="el-GR" sz="2400" dirty="0" smtClean="0">
                <a:cs typeface="Times New Roman" panose="02020603050405020304" pitchFamily="18" charset="0"/>
              </a:rPr>
              <a:t> ασβεστολιθικής ή πυριτικής προέλευσης. Στα </a:t>
            </a:r>
            <a:r>
              <a:rPr lang="el-GR" altLang="el-GR" sz="2400" dirty="0" err="1" smtClean="0">
                <a:cs typeface="Times New Roman" panose="02020603050405020304" pitchFamily="18" charset="0"/>
              </a:rPr>
              <a:t>Τρηματοφόρα</a:t>
            </a:r>
            <a:r>
              <a:rPr lang="el-GR" altLang="el-GR" sz="2400" dirty="0" smtClean="0">
                <a:cs typeface="Times New Roman" panose="02020603050405020304" pitchFamily="18" charset="0"/>
              </a:rPr>
              <a:t> ανήκει το </a:t>
            </a:r>
            <a:r>
              <a:rPr lang="el-GR" altLang="el-GR" sz="2400" b="1" dirty="0" smtClean="0">
                <a:cs typeface="Times New Roman" panose="02020603050405020304" pitchFamily="18" charset="0"/>
              </a:rPr>
              <a:t>Γένος </a:t>
            </a:r>
            <a:r>
              <a:rPr lang="en-GB" altLang="el-GR" sz="2400" b="1" dirty="0" smtClean="0">
                <a:cs typeface="Times New Roman" panose="02020603050405020304" pitchFamily="18" charset="0"/>
              </a:rPr>
              <a:t>Globigerina</a:t>
            </a:r>
            <a:r>
              <a:rPr lang="el-GR" altLang="el-GR" sz="2400" dirty="0" smtClean="0">
                <a:cs typeface="Times New Roman" panose="02020603050405020304" pitchFamily="18" charset="0"/>
              </a:rPr>
              <a:t>.</a:t>
            </a:r>
          </a:p>
          <a:p>
            <a:pPr marL="525463" indent="-342900"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EF689019-08B4-4258-99AA-DEC7386809BC}" type="slidenum">
              <a:rPr lang="en-US" altLang="el-GR"/>
              <a:pPr>
                <a:defRPr/>
              </a:pPr>
              <a:t>71</a:t>
            </a:fld>
            <a:endParaRPr lang="en-US" alt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Τίτλος 5"/>
          <p:cNvSpPr>
            <a:spLocks noGrp="1"/>
          </p:cNvSpPr>
          <p:nvPr>
            <p:ph type="title"/>
          </p:nvPr>
        </p:nvSpPr>
        <p:spPr/>
        <p:txBody>
          <a:bodyPr/>
          <a:lstStyle/>
          <a:p>
            <a:pPr eaLnBrk="1" hangingPunct="1"/>
            <a:r>
              <a:rPr lang="el-GR" altLang="en-US" dirty="0" smtClean="0"/>
              <a:t>Αμοιβάδες: </a:t>
            </a:r>
            <a:r>
              <a:rPr lang="el-GR" altLang="en-US" dirty="0" err="1" smtClean="0"/>
              <a:t>Ακτινόποδα</a:t>
            </a:r>
            <a:r>
              <a:rPr lang="en-US" altLang="en-US" dirty="0" smtClean="0"/>
              <a:t> 1/2</a:t>
            </a:r>
          </a:p>
        </p:txBody>
      </p:sp>
      <p:sp>
        <p:nvSpPr>
          <p:cNvPr id="107523" name="Θέση περιεχομένου 2"/>
          <p:cNvSpPr>
            <a:spLocks noGrp="1"/>
          </p:cNvSpPr>
          <p:nvPr>
            <p:ph idx="1"/>
          </p:nvPr>
        </p:nvSpPr>
        <p:spPr>
          <a:xfrm>
            <a:off x="628650" y="1690688"/>
            <a:ext cx="7886700" cy="4351337"/>
          </a:xfrm>
        </p:spPr>
        <p:txBody>
          <a:bodyPr/>
          <a:lstStyle/>
          <a:p>
            <a:pPr marL="0" indent="0" eaLnBrk="1" hangingPunct="1">
              <a:lnSpc>
                <a:spcPct val="100000"/>
              </a:lnSpc>
              <a:buNone/>
            </a:pPr>
            <a:r>
              <a:rPr lang="el-GR" altLang="el-GR" sz="2400" dirty="0" smtClean="0">
                <a:cs typeface="Times New Roman" panose="02020603050405020304" pitchFamily="18" charset="0"/>
              </a:rPr>
              <a:t>Τα </a:t>
            </a:r>
            <a:r>
              <a:rPr lang="el-GR" altLang="el-GR" sz="2400" b="1" dirty="0" err="1" smtClean="0">
                <a:cs typeface="Times New Roman" panose="02020603050405020304" pitchFamily="18" charset="0"/>
              </a:rPr>
              <a:t>Ακτινόποδα</a:t>
            </a:r>
            <a:r>
              <a:rPr lang="el-GR" altLang="el-GR" sz="2400" b="1" dirty="0" smtClean="0">
                <a:cs typeface="Times New Roman" panose="02020603050405020304" pitchFamily="18" charset="0"/>
              </a:rPr>
              <a:t> είναι Αμοιβάδες </a:t>
            </a:r>
            <a:r>
              <a:rPr lang="el-GR" altLang="el-GR" sz="2400" dirty="0" smtClean="0">
                <a:cs typeface="Times New Roman" panose="02020603050405020304" pitchFamily="18" charset="0"/>
              </a:rPr>
              <a:t>που φέρουν </a:t>
            </a:r>
            <a:r>
              <a:rPr lang="el-GR" altLang="el-GR" sz="2400" b="1" dirty="0" err="1" smtClean="0">
                <a:cs typeface="Times New Roman" panose="02020603050405020304" pitchFamily="18" charset="0"/>
              </a:rPr>
              <a:t>αξονοπόδια</a:t>
            </a:r>
            <a:r>
              <a:rPr lang="el-GR" altLang="el-GR" sz="2400" dirty="0" smtClean="0">
                <a:cs typeface="Times New Roman" panose="02020603050405020304" pitchFamily="18" charset="0"/>
              </a:rPr>
              <a:t>. Εδώ ανήκουν τα </a:t>
            </a:r>
            <a:r>
              <a:rPr lang="el-GR" altLang="el-GR" sz="2400" b="1" dirty="0" smtClean="0">
                <a:cs typeface="Times New Roman" panose="02020603050405020304" pitchFamily="18" charset="0"/>
              </a:rPr>
              <a:t>λεγόμενα </a:t>
            </a:r>
            <a:r>
              <a:rPr lang="el-GR" altLang="el-GR" sz="2400" b="1" dirty="0" err="1" smtClean="0">
                <a:cs typeface="Times New Roman" panose="02020603050405020304" pitchFamily="18" charset="0"/>
              </a:rPr>
              <a:t>ηλιόζωα</a:t>
            </a:r>
            <a:r>
              <a:rPr lang="el-GR" altLang="el-GR" sz="2400" b="1" dirty="0" smtClean="0">
                <a:cs typeface="Times New Roman" panose="02020603050405020304" pitchFamily="18" charset="0"/>
              </a:rPr>
              <a:t> και </a:t>
            </a:r>
            <a:r>
              <a:rPr lang="el-GR" altLang="el-GR" sz="2400" b="1" dirty="0" err="1" smtClean="0">
                <a:cs typeface="Times New Roman" panose="02020603050405020304" pitchFamily="18" charset="0"/>
              </a:rPr>
              <a:t>ακτινόζωα</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Το σώμα τους διακρίνεται από την παρουσία </a:t>
            </a:r>
            <a:r>
              <a:rPr lang="el-GR" altLang="el-GR" sz="2400" b="1" dirty="0" smtClean="0">
                <a:cs typeface="Times New Roman" panose="02020603050405020304" pitchFamily="18" charset="0"/>
              </a:rPr>
              <a:t>κεντρικής κάψας </a:t>
            </a:r>
            <a:r>
              <a:rPr lang="el-GR" altLang="el-GR" sz="2400" dirty="0" smtClean="0">
                <a:cs typeface="Times New Roman" panose="02020603050405020304" pitchFamily="18" charset="0"/>
              </a:rPr>
              <a:t>γύρω από την οποία εκτείνεται το κυτταρόπλασμα και τα </a:t>
            </a:r>
            <a:r>
              <a:rPr lang="el-GR" altLang="el-GR" sz="2400" b="1" dirty="0" err="1" smtClean="0">
                <a:cs typeface="Times New Roman" panose="02020603050405020304" pitchFamily="18" charset="0"/>
              </a:rPr>
              <a:t>αξονοπόδια</a:t>
            </a:r>
            <a:r>
              <a:rPr lang="el-GR" altLang="el-GR" sz="2400" dirty="0" smtClean="0">
                <a:cs typeface="Times New Roman" panose="02020603050405020304" pitchFamily="18" charset="0"/>
              </a:rPr>
              <a:t>. </a:t>
            </a:r>
            <a:endParaRPr lang="en-US" altLang="el-GR" sz="2400" dirty="0" smtClean="0">
              <a:cs typeface="Times New Roman" panose="02020603050405020304" pitchFamily="18" charset="0"/>
            </a:endParaRPr>
          </a:p>
          <a:p>
            <a:pPr marL="0" indent="0" eaLnBrk="1" hangingPunct="1">
              <a:lnSpc>
                <a:spcPct val="100000"/>
              </a:lnSpc>
              <a:buNone/>
            </a:pPr>
            <a:r>
              <a:rPr lang="el-GR" altLang="el-GR" sz="2400" dirty="0" smtClean="0">
                <a:cs typeface="Times New Roman" panose="02020603050405020304" pitchFamily="18" charset="0"/>
              </a:rPr>
              <a:t>Είναι τα παλιότερα γνωστά Πρωτόζωα.</a:t>
            </a:r>
            <a:r>
              <a:rPr lang="el-GR" altLang="el-GR" sz="2400" dirty="0" smtClean="0">
                <a:solidFill>
                  <a:schemeClr val="bg1"/>
                </a:solidFill>
                <a:cs typeface="Times New Roman" panose="02020603050405020304" pitchFamily="18" charset="0"/>
              </a:rPr>
              <a:t>.</a:t>
            </a:r>
            <a:endParaRPr lang="el-GR" altLang="el-GR" sz="2400" dirty="0" smtClean="0">
              <a:solidFill>
                <a:srgbClr val="FFFF00"/>
              </a:solidFill>
              <a:cs typeface="Times New Roman" panose="02020603050405020304" pitchFamily="18" charset="0"/>
            </a:endParaRPr>
          </a:p>
          <a:p>
            <a:pPr eaLnBrk="1" hangingPunct="1"/>
            <a:endParaRPr lang="en-US" altLang="en-US"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53C461FD-9130-473F-AD11-A6E038EE12CC}" type="slidenum">
              <a:rPr lang="en-US" altLang="el-GR"/>
              <a:pPr>
                <a:defRPr/>
              </a:pPr>
              <a:t>72</a:t>
            </a:fld>
            <a:endParaRPr lang="en-US" altLang="el-G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Τίτλος 5"/>
          <p:cNvSpPr>
            <a:spLocks noGrp="1"/>
          </p:cNvSpPr>
          <p:nvPr>
            <p:ph type="title"/>
          </p:nvPr>
        </p:nvSpPr>
        <p:spPr/>
        <p:txBody>
          <a:bodyPr/>
          <a:lstStyle/>
          <a:p>
            <a:pPr eaLnBrk="1" hangingPunct="1"/>
            <a:r>
              <a:rPr lang="el-GR" altLang="en-US" dirty="0" smtClean="0"/>
              <a:t>Αμοιβάδες: </a:t>
            </a:r>
            <a:r>
              <a:rPr lang="el-GR" altLang="en-US" dirty="0" err="1" smtClean="0"/>
              <a:t>Ακτινόποδα</a:t>
            </a:r>
            <a:r>
              <a:rPr lang="en-US" altLang="en-US" dirty="0" smtClean="0"/>
              <a:t> 2/2</a:t>
            </a:r>
          </a:p>
        </p:txBody>
      </p:sp>
      <p:sp>
        <p:nvSpPr>
          <p:cNvPr id="4" name="Θέση υποσέλιδου 3"/>
          <p:cNvSpPr>
            <a:spLocks noGrp="1"/>
          </p:cNvSpPr>
          <p:nvPr>
            <p:ph type="ftr" sz="quarter" idx="18"/>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9"/>
          </p:nvPr>
        </p:nvSpPr>
        <p:spPr/>
        <p:txBody>
          <a:bodyPr/>
          <a:lstStyle/>
          <a:p>
            <a:pPr>
              <a:defRPr/>
            </a:pPr>
            <a:fld id="{7317014D-CBD0-4478-BA52-8ECD94EFF1AD}" type="slidenum">
              <a:rPr lang="en-US" altLang="el-GR"/>
              <a:pPr>
                <a:defRPr/>
              </a:pPr>
              <a:t>73</a:t>
            </a:fld>
            <a:endParaRPr lang="en-US" altLang="el-GR" dirty="0"/>
          </a:p>
        </p:txBody>
      </p:sp>
      <p:pic>
        <p:nvPicPr>
          <p:cNvPr id="108549" name="Θέση εικόνας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4" t="-15215" r="-64" b="-15215"/>
          <a:stretch>
            <a:fillRect/>
          </a:stretch>
        </p:blipFill>
        <p:spPr>
          <a:xfrm>
            <a:off x="0" y="1433513"/>
            <a:ext cx="3205163" cy="3219450"/>
          </a:xfrm>
        </p:spPr>
      </p:pic>
      <p:pic>
        <p:nvPicPr>
          <p:cNvPr id="108550" name="Θέση εικόνας 11"/>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 t="-4987" r="21" b="-4987"/>
          <a:stretch>
            <a:fillRect/>
          </a:stretch>
        </p:blipFill>
        <p:spPr>
          <a:xfrm>
            <a:off x="3289300" y="2276475"/>
            <a:ext cx="2833688" cy="3017838"/>
          </a:xfrm>
        </p:spPr>
      </p:pic>
      <p:pic>
        <p:nvPicPr>
          <p:cNvPr id="108551" name="Θέση εικόνας 13"/>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75" t="-4684" r="275" b="-4684"/>
          <a:stretch>
            <a:fillRect/>
          </a:stretch>
        </p:blipFill>
        <p:spPr>
          <a:xfrm>
            <a:off x="6234113" y="3062288"/>
            <a:ext cx="2909887" cy="3000375"/>
          </a:xfrm>
        </p:spPr>
      </p:pic>
      <p:sp>
        <p:nvSpPr>
          <p:cNvPr id="8" name="TextBox 7"/>
          <p:cNvSpPr txBox="1"/>
          <p:nvPr/>
        </p:nvSpPr>
        <p:spPr>
          <a:xfrm>
            <a:off x="2700338" y="3732213"/>
            <a:ext cx="341760" cy="276999"/>
          </a:xfrm>
          <a:prstGeom prst="rect">
            <a:avLst/>
          </a:prstGeom>
          <a:noFill/>
        </p:spPr>
        <p:txBody>
          <a:bodyPr wrap="none">
            <a:spAutoFit/>
          </a:bodyPr>
          <a:lstStyle/>
          <a:p>
            <a:pPr>
              <a:defRPr/>
            </a:pPr>
            <a:r>
              <a:rPr lang="en-US" sz="1200" b="1" dirty="0" smtClean="0">
                <a:solidFill>
                  <a:schemeClr val="bg1"/>
                </a:solidFill>
                <a:latin typeface="+mj-lt"/>
              </a:rPr>
              <a:t>3</a:t>
            </a:r>
            <a:r>
              <a:rPr lang="el-GR" sz="1200" b="1" dirty="0" smtClean="0">
                <a:solidFill>
                  <a:schemeClr val="bg1"/>
                </a:solidFill>
                <a:latin typeface="+mj-lt"/>
              </a:rPr>
              <a:t>7</a:t>
            </a:r>
            <a:endParaRPr lang="en-US" sz="1200" b="1" dirty="0">
              <a:solidFill>
                <a:schemeClr val="bg1"/>
              </a:solidFill>
              <a:latin typeface="+mj-lt"/>
            </a:endParaRPr>
          </a:p>
        </p:txBody>
      </p:sp>
      <p:sp>
        <p:nvSpPr>
          <p:cNvPr id="9" name="TextBox 8"/>
          <p:cNvSpPr txBox="1"/>
          <p:nvPr/>
        </p:nvSpPr>
        <p:spPr>
          <a:xfrm>
            <a:off x="5715000" y="4868863"/>
            <a:ext cx="341760" cy="276999"/>
          </a:xfrm>
          <a:prstGeom prst="rect">
            <a:avLst/>
          </a:prstGeom>
          <a:noFill/>
        </p:spPr>
        <p:txBody>
          <a:bodyPr wrap="none">
            <a:spAutoFit/>
          </a:bodyPr>
          <a:lstStyle/>
          <a:p>
            <a:pPr>
              <a:defRPr/>
            </a:pPr>
            <a:r>
              <a:rPr lang="en-US" sz="1200" b="1" dirty="0" smtClean="0">
                <a:solidFill>
                  <a:schemeClr val="bg1"/>
                </a:solidFill>
                <a:latin typeface="+mj-lt"/>
              </a:rPr>
              <a:t>3</a:t>
            </a:r>
            <a:r>
              <a:rPr lang="el-GR" sz="1200" b="1" dirty="0" smtClean="0">
                <a:solidFill>
                  <a:schemeClr val="bg1"/>
                </a:solidFill>
                <a:latin typeface="+mj-lt"/>
              </a:rPr>
              <a:t>8</a:t>
            </a:r>
            <a:endParaRPr lang="en-US" sz="1200" b="1" dirty="0">
              <a:solidFill>
                <a:schemeClr val="bg1"/>
              </a:solidFill>
              <a:latin typeface="+mj-lt"/>
            </a:endParaRPr>
          </a:p>
        </p:txBody>
      </p:sp>
      <p:sp>
        <p:nvSpPr>
          <p:cNvPr id="10" name="TextBox 9"/>
          <p:cNvSpPr txBox="1"/>
          <p:nvPr/>
        </p:nvSpPr>
        <p:spPr>
          <a:xfrm>
            <a:off x="8748713" y="5588000"/>
            <a:ext cx="341760" cy="276999"/>
          </a:xfrm>
          <a:prstGeom prst="rect">
            <a:avLst/>
          </a:prstGeom>
          <a:noFill/>
        </p:spPr>
        <p:txBody>
          <a:bodyPr wrap="none">
            <a:spAutoFit/>
          </a:bodyPr>
          <a:lstStyle/>
          <a:p>
            <a:pPr>
              <a:defRPr/>
            </a:pPr>
            <a:r>
              <a:rPr lang="el-GR" sz="1200" b="1" dirty="0" smtClean="0">
                <a:solidFill>
                  <a:schemeClr val="bg1"/>
                </a:solidFill>
                <a:latin typeface="+mj-lt"/>
              </a:rPr>
              <a:t>39</a:t>
            </a:r>
            <a:endParaRPr lang="en-US"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Τίτλος 1"/>
          <p:cNvSpPr>
            <a:spLocks noGrp="1"/>
          </p:cNvSpPr>
          <p:nvPr>
            <p:ph type="title"/>
          </p:nvPr>
        </p:nvSpPr>
        <p:spPr>
          <a:xfrm>
            <a:off x="623888" y="1709738"/>
            <a:ext cx="7886700" cy="2852737"/>
          </a:xfrm>
        </p:spPr>
        <p:txBody>
          <a:bodyPr/>
          <a:lstStyle/>
          <a:p>
            <a:r>
              <a:rPr lang="el-GR" altLang="en-US" smtClean="0"/>
              <a:t>Τέλος Παρουσίασης</a:t>
            </a:r>
            <a:endParaRPr lang="en-US" altLang="en-US" smtClean="0"/>
          </a:p>
        </p:txBody>
      </p:sp>
      <p:sp useBgFill="1">
        <p:nvSpPr>
          <p:cNvPr id="124931"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dirty="0">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76623B7F-3220-4E95-B9E0-B1E007BEE4E2}" type="slidenum">
              <a:rPr lang="el-GR" smtClean="0"/>
              <a:pPr>
                <a:defRPr/>
              </a:pPr>
              <a:t>74</a:t>
            </a:fld>
            <a:endParaRPr lang="el-GR" dirty="0"/>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26979"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0BF1CB69-40FA-49D0-8E7A-DC73E460FFC9}" type="slidenum">
              <a:rPr lang="el-GR" smtClean="0"/>
              <a:pPr>
                <a:defRPr/>
              </a:pPr>
              <a:t>75</a:t>
            </a:fld>
            <a:endParaRPr lang="el-GR" dirty="0"/>
          </a:p>
        </p:txBody>
      </p:sp>
      <p:pic>
        <p:nvPicPr>
          <p:cNvPr id="126982"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28003"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678E6A2-5115-4F35-BFEC-A1D21FB3749C}" type="slidenum">
              <a:rPr lang="el-GR" smtClean="0"/>
              <a:pPr>
                <a:defRPr/>
              </a:pPr>
              <a:t>76</a:t>
            </a:fld>
            <a:endParaRPr lang="el-G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2902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A3CC2235-38AE-46C7-845A-E1FCEBD43CC2}" type="slidenum">
              <a:rPr lang="el-GR" smtClean="0"/>
              <a:pPr>
                <a:defRPr/>
              </a:pPr>
              <a:t>77</a:t>
            </a:fld>
            <a:endParaRPr lang="el-G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30051"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8. Οι Ομάδες των </a:t>
            </a:r>
            <a:r>
              <a:rPr lang="el-GR" altLang="en-US" sz="2000" dirty="0" err="1" smtClean="0"/>
              <a:t>Πρωτοζώων</a:t>
            </a:r>
            <a:r>
              <a:rPr lang="el-GR" altLang="en-US" sz="2000" dirty="0" smtClean="0"/>
              <a:t>. Διάλεξη 1</a:t>
            </a:r>
            <a:r>
              <a:rPr lang="el-GR" altLang="en-US" sz="2000" baseline="30000" dirty="0" smtClean="0"/>
              <a:t>η</a:t>
            </a:r>
            <a:r>
              <a:rPr lang="el-GR" altLang="en-US" sz="2000" dirty="0" smtClean="0"/>
              <a:t>.».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D795727-34D5-46DE-86D3-5D2164C92DE7}" type="slidenum">
              <a:rPr lang="el-GR" smtClean="0"/>
              <a:pPr>
                <a:defRPr/>
              </a:pPr>
              <a:t>78</a:t>
            </a:fld>
            <a:endParaRPr lang="el-G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F574510F-0A09-42B6-8EF9-E4547801EC3C}" type="slidenum">
              <a:rPr lang="el-GR" smtClean="0"/>
              <a:pPr>
                <a:defRPr/>
              </a:pPr>
              <a:t>79</a:t>
            </a:fld>
            <a:endParaRPr lang="el-GR" dirty="0"/>
          </a:p>
        </p:txBody>
      </p:sp>
      <p:sp>
        <p:nvSpPr>
          <p:cNvPr id="131077"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31078"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pPr eaLnBrk="1" hangingPunct="1"/>
            <a:r>
              <a:rPr lang="el-GR" altLang="en-US" dirty="0" smtClean="0"/>
              <a:t>Ορισμός – Οριοθέτηση 4/4</a:t>
            </a:r>
            <a:endParaRPr lang="en-US" altLang="en-US" dirty="0" smtClean="0"/>
          </a:p>
        </p:txBody>
      </p:sp>
      <p:sp>
        <p:nvSpPr>
          <p:cNvPr id="13315" name="Θέση περιεχομένου 2"/>
          <p:cNvSpPr>
            <a:spLocks noGrp="1"/>
          </p:cNvSpPr>
          <p:nvPr>
            <p:ph idx="1"/>
          </p:nvPr>
        </p:nvSpPr>
        <p:spPr>
          <a:xfrm>
            <a:off x="628650" y="1570037"/>
            <a:ext cx="8208962" cy="4351338"/>
          </a:xfrm>
        </p:spPr>
        <p:txBody>
          <a:bodyPr/>
          <a:lstStyle/>
          <a:p>
            <a:pPr marL="0" indent="0" eaLnBrk="1" hangingPunct="1">
              <a:lnSpc>
                <a:spcPct val="100000"/>
              </a:lnSpc>
              <a:spcBef>
                <a:spcPct val="0"/>
              </a:spcBef>
              <a:buFont typeface="Arial" panose="020B0604020202020204" pitchFamily="34" charset="0"/>
              <a:buNone/>
            </a:pPr>
            <a:r>
              <a:rPr lang="el-GR" altLang="el-GR" sz="2400" dirty="0" smtClean="0">
                <a:cs typeface="Times New Roman" panose="02020603050405020304" pitchFamily="18" charset="0"/>
              </a:rPr>
              <a:t>2) Τα </a:t>
            </a:r>
            <a:r>
              <a:rPr lang="el-GR" altLang="el-GR" sz="2400" b="1" dirty="0" smtClean="0">
                <a:cs typeface="Times New Roman" panose="02020603050405020304" pitchFamily="18" charset="0"/>
              </a:rPr>
              <a:t>Βλεφαριδωτά φέρουν βλεφαρίδες </a:t>
            </a:r>
            <a:r>
              <a:rPr lang="el-GR" altLang="el-GR" sz="2400" dirty="0" smtClean="0">
                <a:cs typeface="Times New Roman" panose="02020603050405020304" pitchFamily="18" charset="0"/>
              </a:rPr>
              <a:t>που έχουν συγκεκριμένο τρόπο κίνησης ενώ </a:t>
            </a:r>
            <a:r>
              <a:rPr lang="el-GR" altLang="el-GR" sz="2400" b="1" dirty="0" smtClean="0">
                <a:cs typeface="Times New Roman" panose="02020603050405020304" pitchFamily="18" charset="0"/>
              </a:rPr>
              <a:t>τα Μαστιγωτά φέρουν μαστίγια </a:t>
            </a:r>
            <a:r>
              <a:rPr lang="el-GR" altLang="el-GR" sz="2400" dirty="0" smtClean="0">
                <a:cs typeface="Times New Roman" panose="02020603050405020304" pitchFamily="18" charset="0"/>
              </a:rPr>
              <a:t>που προκαλούν διαφορετικό τρόπο κίνησης από τις βλεφαρίδες.</a:t>
            </a:r>
          </a:p>
          <a:p>
            <a:pPr marL="0" indent="0" eaLnBrk="1" hangingPunct="1">
              <a:lnSpc>
                <a:spcPct val="100000"/>
              </a:lnSpc>
              <a:spcBef>
                <a:spcPts val="1200"/>
              </a:spcBef>
              <a:buFont typeface="Arial" panose="020B0604020202020204" pitchFamily="34" charset="0"/>
              <a:buNone/>
            </a:pPr>
            <a:r>
              <a:rPr lang="el-GR" altLang="el-GR" sz="2400" dirty="0" smtClean="0">
                <a:cs typeface="Times New Roman" panose="02020603050405020304" pitchFamily="18" charset="0"/>
              </a:rPr>
              <a:t>3) Οι </a:t>
            </a:r>
            <a:r>
              <a:rPr lang="el-GR" altLang="el-GR" sz="2400" b="1" dirty="0" smtClean="0">
                <a:cs typeface="Times New Roman" panose="02020603050405020304" pitchFamily="18" charset="0"/>
              </a:rPr>
              <a:t>Αμοιβάδες κινούνται με </a:t>
            </a:r>
            <a:r>
              <a:rPr lang="el-GR" altLang="el-GR" sz="2400" b="1" dirty="0" err="1" smtClean="0">
                <a:cs typeface="Times New Roman" panose="02020603050405020304" pitchFamily="18" charset="0"/>
              </a:rPr>
              <a:t>ψευδοπό</a:t>
            </a:r>
            <a:r>
              <a:rPr lang="el-GR" altLang="el-GR" sz="2400" dirty="0" err="1" smtClean="0">
                <a:cs typeface="Times New Roman" panose="02020603050405020304" pitchFamily="18" charset="0"/>
              </a:rPr>
              <a:t>δια</a:t>
            </a:r>
            <a:r>
              <a:rPr lang="el-GR" altLang="el-GR" sz="2400" dirty="0" smtClean="0">
                <a:cs typeface="Times New Roman" panose="02020603050405020304" pitchFamily="18" charset="0"/>
              </a:rPr>
              <a:t> διαφορετικών σχημάτων: </a:t>
            </a:r>
            <a:r>
              <a:rPr lang="el-GR" altLang="el-GR" sz="2400" b="1" dirty="0" smtClean="0">
                <a:cs typeface="Times New Roman" panose="02020603050405020304" pitchFamily="18" charset="0"/>
              </a:rPr>
              <a:t>Τα </a:t>
            </a:r>
            <a:r>
              <a:rPr lang="el-GR" altLang="el-GR" sz="2400" b="1" dirty="0" err="1" smtClean="0">
                <a:cs typeface="Times New Roman" panose="02020603050405020304" pitchFamily="18" charset="0"/>
              </a:rPr>
              <a:t>λοβοπόδια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νηματοπόδια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δικτυοπόδια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αξονοπόδια</a:t>
            </a:r>
            <a:r>
              <a:rPr lang="el-GR" altLang="el-GR" sz="2400" b="1" dirty="0" smtClean="0">
                <a:cs typeface="Times New Roman" panose="02020603050405020304" pitchFamily="18" charset="0"/>
              </a:rPr>
              <a:t>.</a:t>
            </a:r>
          </a:p>
          <a:p>
            <a:pPr marL="0" indent="0" eaLnBrk="1" hangingPunct="1">
              <a:lnSpc>
                <a:spcPct val="100000"/>
              </a:lnSpc>
              <a:spcBef>
                <a:spcPts val="1200"/>
              </a:spcBef>
              <a:buFont typeface="Arial" panose="020B0604020202020204" pitchFamily="34" charset="0"/>
              <a:buNone/>
            </a:pPr>
            <a:r>
              <a:rPr lang="el-GR" altLang="el-GR" sz="2400" dirty="0" smtClean="0">
                <a:cs typeface="Times New Roman" panose="02020603050405020304" pitchFamily="18" charset="0"/>
              </a:rPr>
              <a:t>4) Οι </a:t>
            </a:r>
            <a:r>
              <a:rPr lang="el-GR" altLang="el-GR" sz="2400" b="1" dirty="0" smtClean="0">
                <a:cs typeface="Times New Roman" panose="02020603050405020304" pitchFamily="18" charset="0"/>
              </a:rPr>
              <a:t>Αμοιβάδες με κέλυφος ονομάζονται </a:t>
            </a:r>
            <a:r>
              <a:rPr lang="el-GR" altLang="el-GR" sz="2400" b="1" dirty="0" err="1" smtClean="0">
                <a:cs typeface="Times New Roman" panose="02020603050405020304" pitchFamily="18" charset="0"/>
              </a:rPr>
              <a:t>Θηκαμοιβάδες</a:t>
            </a:r>
            <a:r>
              <a:rPr lang="el-GR" altLang="el-GR" sz="2400" dirty="0" smtClean="0">
                <a:cs typeface="Times New Roman" panose="02020603050405020304" pitchFamily="18" charset="0"/>
              </a:rPr>
              <a:t>. Ορισμένες από αυτές τις αμοιβάδες είναι γνωστές ως </a:t>
            </a:r>
            <a:r>
              <a:rPr lang="el-GR" altLang="el-GR" sz="2400" b="1" dirty="0" err="1" smtClean="0">
                <a:cs typeface="Times New Roman" panose="02020603050405020304" pitchFamily="18" charset="0"/>
              </a:rPr>
              <a:t>Τρηματοφόρα</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ενώ άλλες ως </a:t>
            </a:r>
            <a:r>
              <a:rPr lang="el-GR" altLang="el-GR" sz="2400" b="1" dirty="0" err="1" smtClean="0">
                <a:cs typeface="Times New Roman" panose="02020603050405020304" pitchFamily="18" charset="0"/>
              </a:rPr>
              <a:t>Ακτινόζωα</a:t>
            </a:r>
            <a:r>
              <a:rPr lang="el-GR" altLang="el-GR" sz="2400" dirty="0" smtClean="0">
                <a:cs typeface="Times New Roman" panose="02020603050405020304" pitchFamily="18" charset="0"/>
              </a:rPr>
              <a:t>. Ως </a:t>
            </a:r>
            <a:r>
              <a:rPr lang="el-GR" altLang="el-GR" sz="2400" b="1" dirty="0" err="1" smtClean="0">
                <a:cs typeface="Times New Roman" panose="02020603050405020304" pitchFamily="18" charset="0"/>
              </a:rPr>
              <a:t>Ηλιόζωα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αναφέρονται οι </a:t>
            </a:r>
            <a:r>
              <a:rPr lang="el-GR" altLang="el-GR" sz="2400" b="1" dirty="0" smtClean="0">
                <a:cs typeface="Times New Roman" panose="02020603050405020304" pitchFamily="18" charset="0"/>
              </a:rPr>
              <a:t>Αμοιβάδες του γλυκού νερού</a:t>
            </a:r>
            <a:r>
              <a:rPr lang="el-GR" altLang="el-GR" sz="2400" dirty="0" smtClean="0">
                <a:cs typeface="Times New Roman" panose="02020603050405020304" pitchFamily="18" charset="0"/>
              </a:rPr>
              <a:t> που φέρουν </a:t>
            </a:r>
            <a:r>
              <a:rPr lang="el-GR" altLang="el-GR" sz="2400" b="1" dirty="0" err="1" smtClean="0">
                <a:cs typeface="Times New Roman" panose="02020603050405020304" pitchFamily="18" charset="0"/>
              </a:rPr>
              <a:t>αξονοπόδια</a:t>
            </a:r>
            <a:r>
              <a:rPr lang="el-GR" altLang="el-GR" sz="2400" b="1" dirty="0" smtClean="0">
                <a:cs typeface="Times New Roman" panose="02020603050405020304" pitchFamily="18" charset="0"/>
              </a:rPr>
              <a:t>.</a:t>
            </a:r>
            <a:endParaRPr lang="en-GB" altLang="el-GR" sz="2400" b="1" dirty="0" smtClean="0">
              <a:cs typeface="Times New Roman" panose="02020603050405020304" pitchFamily="18" charset="0"/>
            </a:endParaRPr>
          </a:p>
          <a:p>
            <a:pPr marL="0" indent="0" eaLnBrk="1" hangingPunct="1">
              <a:lnSpc>
                <a:spcPct val="100000"/>
              </a:lnSpc>
              <a:spcBef>
                <a:spcPct val="0"/>
              </a:spcBef>
            </a:pPr>
            <a:endParaRPr lang="en-US" altLang="en-US" sz="2400" dirty="0" smtClean="0"/>
          </a:p>
        </p:txBody>
      </p:sp>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290D28E9-767A-461A-B5F8-D546CCA149B6}" type="slidenum">
              <a:rPr lang="en-US" altLang="el-GR"/>
              <a:pPr>
                <a:defRPr/>
              </a:pPr>
              <a:t>8</a:t>
            </a:fld>
            <a:endParaRPr lang="en-US" alt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32099"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8. Οι Ομάδες των Πρωτοζώων (Διάλεξη 1η)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7D41C74F-2B4B-4471-9D5F-9C758585CBA1}" type="slidenum">
              <a:rPr lang="el-GR" smtClean="0"/>
              <a:pPr>
                <a:defRPr/>
              </a:pPr>
              <a:t>80</a:t>
            </a:fld>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40085" y="373062"/>
            <a:ext cx="8263830"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1/7</a:t>
            </a:r>
            <a:endParaRPr lang="el-GR" altLang="en-US" sz="4000" dirty="0" smtClean="0"/>
          </a:p>
        </p:txBody>
      </p:sp>
      <p:sp>
        <p:nvSpPr>
          <p:cNvPr id="120835" name="Content Placeholder 2"/>
          <p:cNvSpPr>
            <a:spLocks noGrp="1"/>
          </p:cNvSpPr>
          <p:nvPr>
            <p:ph idx="1"/>
          </p:nvPr>
        </p:nvSpPr>
        <p:spPr/>
        <p:txBody>
          <a:bodyPr/>
          <a:lstStyle/>
          <a:p>
            <a:pPr marL="0" indent="0">
              <a:buNone/>
            </a:pPr>
            <a:r>
              <a:rPr lang="el-GR" altLang="en-US" sz="1600" dirty="0" smtClean="0"/>
              <a:t>Το Έργο αυτό κάνει χρήση των ακόλουθων έργων:</a:t>
            </a:r>
            <a:endParaRPr lang="en-US" altLang="en-US" sz="1600" dirty="0" smtClean="0"/>
          </a:p>
          <a:p>
            <a:pPr marL="0" indent="0">
              <a:buNone/>
            </a:pPr>
            <a:r>
              <a:rPr lang="el-GR" altLang="en-US" sz="1600" b="1" dirty="0" smtClean="0"/>
              <a:t>Εικόνες</a:t>
            </a:r>
          </a:p>
          <a:p>
            <a:pPr marL="0" indent="0">
              <a:buNone/>
            </a:pPr>
            <a:r>
              <a:rPr lang="el-GR" altLang="en-US" sz="1600" b="1" dirty="0" smtClean="0"/>
              <a:t>Εικόνα 1</a:t>
            </a:r>
            <a:r>
              <a:rPr lang="en-US" altLang="en-US" sz="1600" b="1" dirty="0" smtClean="0"/>
              <a:t>.</a:t>
            </a:r>
            <a:r>
              <a:rPr lang="el-GR" altLang="en-US" sz="1600" b="1" dirty="0" smtClean="0"/>
              <a:t> </a:t>
            </a:r>
            <a:r>
              <a:rPr lang="en-US" altLang="en-US" sz="1600" dirty="0" smtClean="0"/>
              <a:t>This work is licensed under a Creative Commons Attribution-</a:t>
            </a:r>
            <a:r>
              <a:rPr lang="en-US" altLang="en-US" sz="1600" dirty="0" err="1" smtClean="0"/>
              <a:t>NonCommercial</a:t>
            </a:r>
            <a:r>
              <a:rPr lang="en-US" altLang="en-US" sz="1600" dirty="0" smtClean="0"/>
              <a:t>-</a:t>
            </a:r>
            <a:r>
              <a:rPr lang="en-US" altLang="en-US" sz="1600" dirty="0" err="1" smtClean="0"/>
              <a:t>NoDerivs</a:t>
            </a:r>
            <a:r>
              <a:rPr lang="en-US" altLang="en-US" sz="1600" dirty="0" smtClean="0"/>
              <a:t> 3.0 </a:t>
            </a:r>
            <a:r>
              <a:rPr lang="en-US" altLang="en-US" sz="1600" dirty="0" err="1" smtClean="0"/>
              <a:t>Unported</a:t>
            </a:r>
            <a:r>
              <a:rPr lang="en-US" altLang="en-US" sz="1600" dirty="0" smtClean="0"/>
              <a:t> License. To view a copy of this license, visit http://creativecommons.org/licenses/by-nc-nd/3.0/. </a:t>
            </a:r>
            <a:r>
              <a:rPr lang="el-GR" altLang="en-US" sz="1600" dirty="0" smtClean="0"/>
              <a:t>Σύνδεσμος: </a:t>
            </a:r>
            <a:r>
              <a:rPr lang="en-US" altLang="en-US" sz="1600" dirty="0" smtClean="0"/>
              <a:t>http://www.nature.com/srep/2013/131011/srep02893/full/srep02893.html?message-global=remove </a:t>
            </a:r>
            <a:r>
              <a:rPr lang="el-GR" altLang="en-US" sz="1600" dirty="0" smtClean="0"/>
              <a:t>Πηγή: </a:t>
            </a:r>
            <a:r>
              <a:rPr lang="en-US" altLang="en-US" sz="1600" dirty="0" err="1" smtClean="0"/>
              <a:t>Cinzia</a:t>
            </a:r>
            <a:r>
              <a:rPr lang="en-US" altLang="en-US" sz="1600" dirty="0" smtClean="0"/>
              <a:t> </a:t>
            </a:r>
            <a:r>
              <a:rPr lang="en-US" altLang="en-US" sz="1600" dirty="0" err="1" smtClean="0"/>
              <a:t>Cantacessi</a:t>
            </a:r>
            <a:r>
              <a:rPr lang="en-US" altLang="en-US" sz="1600" dirty="0" smtClean="0"/>
              <a:t> et al. A genome-wide analysis of </a:t>
            </a:r>
            <a:r>
              <a:rPr lang="en-US" altLang="en-US" sz="1600" dirty="0" err="1" smtClean="0"/>
              <a:t>annexins</a:t>
            </a:r>
            <a:r>
              <a:rPr lang="en-US" altLang="en-US" sz="1600" dirty="0" smtClean="0"/>
              <a:t> from parasitic organisms and their vectors Scientific Reports 3, Article number: 2893 doi:10.1038/srep02893. Published 11 October 2013. </a:t>
            </a:r>
          </a:p>
          <a:p>
            <a:pPr marL="0" indent="0">
              <a:buNone/>
            </a:pPr>
            <a:r>
              <a:rPr lang="el-GR" altLang="en-US" sz="1600" b="1" dirty="0" smtClean="0"/>
              <a:t>Εικόνα 2</a:t>
            </a:r>
            <a:r>
              <a:rPr lang="en-US" altLang="en-US" sz="1600" b="1" dirty="0" smtClean="0"/>
              <a:t>.</a:t>
            </a:r>
            <a:r>
              <a:rPr lang="el-GR" altLang="en-US" sz="1600" b="1" dirty="0" smtClean="0"/>
              <a:t> </a:t>
            </a:r>
            <a:r>
              <a:rPr lang="en-US" altLang="en-US" sz="1600" dirty="0"/>
              <a:t>© 2012 The Author(s) Journal of Eukaryotic Microbiology © 2012 International Society of </a:t>
            </a:r>
            <a:r>
              <a:rPr lang="en-US" altLang="en-US" sz="1600" dirty="0" err="1"/>
              <a:t>Protistologists</a:t>
            </a:r>
            <a:r>
              <a:rPr lang="en-US" altLang="en-US" sz="1600" dirty="0"/>
              <a:t>.  </a:t>
            </a:r>
            <a:r>
              <a:rPr lang="el-GR" altLang="en-US" sz="1600" dirty="0"/>
              <a:t>Σύνδεσμος: </a:t>
            </a:r>
            <a:r>
              <a:rPr lang="en-US" altLang="en-US" sz="1600" dirty="0"/>
              <a:t>http://onlinelibrary.wiley.com/doi/10.1111/j.1550-7408.2012.00644.x/abstract. </a:t>
            </a:r>
            <a:r>
              <a:rPr lang="el-GR" altLang="en-US" sz="1600" dirty="0"/>
              <a:t>Πηγή: </a:t>
            </a:r>
            <a:r>
              <a:rPr lang="en-US" altLang="en-US" sz="1600" dirty="0"/>
              <a:t>The Revised Classification of Eukaryotes. Journal of Eukaryotic Microbiology Volume 59, Issue 5, pages 429–514, September 2012.</a:t>
            </a:r>
          </a:p>
          <a:p>
            <a:pPr marL="0" indent="0">
              <a:buNone/>
            </a:pPr>
            <a:r>
              <a:rPr lang="el-GR" altLang="en-US" sz="1600" b="1" dirty="0" smtClean="0"/>
              <a:t>Εικόνα 3</a:t>
            </a:r>
            <a:r>
              <a:rPr lang="en-US" altLang="en-US" sz="1600" b="1" dirty="0" smtClean="0"/>
              <a:t>.</a:t>
            </a:r>
            <a:r>
              <a:rPr lang="el-GR" altLang="en-US" sz="1600" dirty="0" smtClean="0"/>
              <a:t> </a:t>
            </a:r>
            <a:r>
              <a:rPr lang="en-US" altLang="en-US" sz="1600" dirty="0" smtClean="0"/>
              <a:t>http://searchpp.com/protozoans-algae-amp-other-protists-kingdom-classifications-cover/i43.tower.com*images*mm113413580*protozoans-algae-other-protists-steve-parker-book-cover-art.jpg/www.tower.com*</a:t>
            </a:r>
            <a:r>
              <a:rPr lang="en-US" altLang="en-US" sz="1600" dirty="0" err="1" smtClean="0"/>
              <a:t>protozoansalgaeotherprotistssteveparkerbook</a:t>
            </a:r>
            <a:r>
              <a:rPr lang="en-US" altLang="en-US" sz="1600" dirty="0" smtClean="0"/>
              <a:t>.../</a:t>
            </a:r>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a:p>
        </p:txBody>
      </p:sp>
      <p:sp>
        <p:nvSpPr>
          <p:cNvPr id="7" name="Θέση αριθμού διαφάνειας 6"/>
          <p:cNvSpPr>
            <a:spLocks noGrp="1"/>
          </p:cNvSpPr>
          <p:nvPr>
            <p:ph type="sldNum" sz="quarter" idx="11"/>
          </p:nvPr>
        </p:nvSpPr>
        <p:spPr/>
        <p:txBody>
          <a:bodyPr/>
          <a:lstStyle/>
          <a:p>
            <a:pPr>
              <a:defRPr/>
            </a:pPr>
            <a:fld id="{475E1E12-9A89-4972-B66D-7CB1EFF5A96D}"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04081" y="350837"/>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2/7</a:t>
            </a:r>
            <a:endParaRPr lang="el-GR" altLang="en-US" sz="4000" dirty="0" smtClean="0"/>
          </a:p>
        </p:txBody>
      </p:sp>
      <p:sp>
        <p:nvSpPr>
          <p:cNvPr id="122883" name="Content Placeholder 2"/>
          <p:cNvSpPr>
            <a:spLocks noGrp="1"/>
          </p:cNvSpPr>
          <p:nvPr>
            <p:ph idx="1"/>
          </p:nvPr>
        </p:nvSpPr>
        <p:spPr/>
        <p:txBody>
          <a:bodyPr/>
          <a:lstStyle/>
          <a:p>
            <a:pPr marL="0" indent="0">
              <a:buNone/>
            </a:pPr>
            <a:r>
              <a:rPr lang="en-US" altLang="en-US" sz="1600" b="1" dirty="0" err="1" smtClean="0"/>
              <a:t>Εικόν</a:t>
            </a:r>
            <a:r>
              <a:rPr lang="en-US" altLang="en-US" sz="1600" b="1" dirty="0" smtClean="0"/>
              <a:t>α </a:t>
            </a:r>
            <a:r>
              <a:rPr lang="en-US" altLang="en-US" sz="1600" b="1" dirty="0"/>
              <a:t>4. </a:t>
            </a:r>
            <a:r>
              <a:rPr lang="en-US" altLang="en-US" sz="1600" dirty="0"/>
              <a:t>"Universe, Life, Science, Future" is published under the GNU license, except where otherwise indicated or determined to be fair use, copyrighted, public domain, CC, GDFL or other license. </a:t>
            </a:r>
            <a:r>
              <a:rPr lang="en-US" altLang="en-US" sz="1600" dirty="0" err="1"/>
              <a:t>Σύνδεσμος</a:t>
            </a:r>
            <a:r>
              <a:rPr lang="en-US" altLang="en-US" sz="1600" dirty="0"/>
              <a:t>: http://ulsfmovie.org/out/ulsfhiout.htm. </a:t>
            </a:r>
            <a:r>
              <a:rPr lang="en-US" altLang="en-US" sz="1600" dirty="0" err="1"/>
              <a:t>Πηγή</a:t>
            </a:r>
            <a:r>
              <a:rPr lang="en-US" altLang="en-US" sz="1600" dirty="0"/>
              <a:t>: http://tedhuntington.com/.</a:t>
            </a:r>
          </a:p>
          <a:p>
            <a:pPr marL="0" indent="0">
              <a:buNone/>
            </a:pPr>
            <a:r>
              <a:rPr lang="en-US" altLang="en-US" sz="1600" b="1" dirty="0" err="1" smtClean="0"/>
              <a:t>Εικόν</a:t>
            </a:r>
            <a:r>
              <a:rPr lang="en-US" altLang="en-US" sz="1600" b="1" dirty="0" smtClean="0"/>
              <a:t>α </a:t>
            </a:r>
            <a:r>
              <a:rPr lang="en-US" altLang="en-US" sz="1600" b="1" dirty="0"/>
              <a:t>5</a:t>
            </a:r>
            <a:r>
              <a:rPr lang="en-US" altLang="en-US" sz="1600" dirty="0"/>
              <a:t>.© Southern Fried Science. </a:t>
            </a:r>
            <a:r>
              <a:rPr lang="en-US" altLang="en-US" sz="1600" dirty="0" err="1"/>
              <a:t>Σύνδεσμος</a:t>
            </a:r>
            <a:r>
              <a:rPr lang="en-US" altLang="en-US" sz="1600" dirty="0"/>
              <a:t>: </a:t>
            </a:r>
            <a:r>
              <a:rPr lang="en-US" altLang="en-US" sz="1600" dirty="0" smtClean="0"/>
              <a:t>http</a:t>
            </a:r>
            <a:r>
              <a:rPr lang="en-US" altLang="en-US" sz="1600" dirty="0"/>
              <a:t>://www.southernfriedscience.com/?p=10395. </a:t>
            </a:r>
            <a:r>
              <a:rPr lang="en-US" altLang="en-US" sz="1600" dirty="0" smtClean="0"/>
              <a:t> </a:t>
            </a:r>
            <a:r>
              <a:rPr lang="en-US" altLang="en-US" sz="1600" dirty="0" err="1" smtClean="0"/>
              <a:t>Πηγή</a:t>
            </a:r>
            <a:r>
              <a:rPr lang="en-US" altLang="en-US" sz="1600" dirty="0"/>
              <a:t>: </a:t>
            </a:r>
            <a:r>
              <a:rPr lang="en-US" altLang="en-US" sz="1600" dirty="0" smtClean="0"/>
              <a:t>http</a:t>
            </a:r>
            <a:r>
              <a:rPr lang="en-US" altLang="en-US" sz="1600" dirty="0"/>
              <a:t>://www.southernfriedscience.com</a:t>
            </a:r>
          </a:p>
          <a:p>
            <a:pPr marL="0" indent="0">
              <a:buNone/>
            </a:pPr>
            <a:r>
              <a:rPr lang="el-GR" altLang="en-US" sz="1600" b="1" dirty="0" smtClean="0"/>
              <a:t>Εικόνα 6. </a:t>
            </a:r>
            <a:r>
              <a:rPr lang="en-US" altLang="en-US" sz="1600" dirty="0" smtClean="0"/>
              <a:t>© </a:t>
            </a:r>
            <a:r>
              <a:rPr lang="en-US" altLang="en-US" sz="1600" dirty="0"/>
              <a:t>2010 The Royal Society. </a:t>
            </a:r>
            <a:r>
              <a:rPr lang="el-GR" altLang="en-US" sz="1600" dirty="0" smtClean="0"/>
              <a:t> </a:t>
            </a:r>
            <a:r>
              <a:rPr lang="en-US" altLang="en-US" sz="1600" dirty="0" err="1" smtClean="0"/>
              <a:t>Σύνδεσμος</a:t>
            </a:r>
            <a:r>
              <a:rPr lang="en-US" altLang="en-US" sz="1600" dirty="0"/>
              <a:t>: http://rstb.royalsocietypublishing.org/content/365/1537/111.figures-only. </a:t>
            </a:r>
            <a:r>
              <a:rPr lang="en-US" altLang="en-US" sz="1600" dirty="0" err="1"/>
              <a:t>Πηγή</a:t>
            </a:r>
            <a:r>
              <a:rPr lang="en-US" altLang="en-US" sz="1600" dirty="0"/>
              <a:t>: Deep phylogeny, ancestral groups and the four ages of life. Thomas </a:t>
            </a:r>
            <a:r>
              <a:rPr lang="en-US" altLang="en-US" sz="1600" dirty="0" smtClean="0"/>
              <a:t>Cavalier-Smith</a:t>
            </a:r>
            <a:r>
              <a:rPr lang="el-GR" altLang="en-US" sz="1600" dirty="0" smtClean="0"/>
              <a:t>. </a:t>
            </a:r>
            <a:r>
              <a:rPr lang="en-US" altLang="en-US" sz="1600" dirty="0"/>
              <a:t>Published 24 November </a:t>
            </a:r>
            <a:r>
              <a:rPr lang="en-US" altLang="en-US" sz="1600" dirty="0" smtClean="0"/>
              <a:t>2009</a:t>
            </a:r>
            <a:r>
              <a:rPr lang="el-GR" altLang="en-US" sz="1600" dirty="0" smtClean="0"/>
              <a:t>. </a:t>
            </a:r>
            <a:r>
              <a:rPr lang="en-US" altLang="en-US" sz="1600" dirty="0" smtClean="0"/>
              <a:t>http</a:t>
            </a:r>
            <a:r>
              <a:rPr lang="en-US" altLang="en-US" sz="1600" dirty="0"/>
              <a:t>://rstb.royalsocietypublishing.org/content/365/1537/111</a:t>
            </a:r>
          </a:p>
          <a:p>
            <a:pPr marL="0" indent="0">
              <a:buNone/>
            </a:pPr>
            <a:r>
              <a:rPr lang="el-GR" altLang="en-US" sz="1600" b="1" dirty="0" smtClean="0"/>
              <a:t>Εικόνα 7. </a:t>
            </a:r>
            <a:r>
              <a:rPr lang="en-US" altLang="en-US" sz="1600" dirty="0" smtClean="0"/>
              <a:t>Public </a:t>
            </a:r>
            <a:r>
              <a:rPr lang="en-US" altLang="en-US" sz="1600" dirty="0"/>
              <a:t>domain.  No rights reserved</a:t>
            </a:r>
            <a:r>
              <a:rPr lang="en-US" altLang="en-US" sz="1600" dirty="0" smtClean="0"/>
              <a:t>.</a:t>
            </a:r>
            <a:r>
              <a:rPr lang="el-GR" altLang="en-US" sz="1600" dirty="0" smtClean="0"/>
              <a:t> </a:t>
            </a:r>
            <a:r>
              <a:rPr lang="en-US" altLang="en-US" sz="1600" dirty="0" smtClean="0"/>
              <a:t>Origins of the </a:t>
            </a:r>
            <a:r>
              <a:rPr lang="en-US" altLang="en-US" sz="1600" dirty="0" err="1" smtClean="0"/>
              <a:t>Eucarea</a:t>
            </a:r>
            <a:r>
              <a:rPr lang="en-US" altLang="en-US" sz="1600" dirty="0" smtClean="0"/>
              <a:t>. </a:t>
            </a:r>
            <a:r>
              <a:rPr lang="el-GR" altLang="en-US" sz="1600" dirty="0" smtClean="0"/>
              <a:t>Σύνδεσμος: http</a:t>
            </a:r>
            <a:r>
              <a:rPr lang="el-GR" altLang="en-US" sz="1600" dirty="0"/>
              <a:t>://palaeos.com/eukarya/eukarya_origins_1.html</a:t>
            </a:r>
          </a:p>
          <a:p>
            <a:pPr marL="0" indent="0">
              <a:buFont typeface="Arial" panose="020B0604020202020204" pitchFamily="34" charset="0"/>
              <a:buNone/>
            </a:pPr>
            <a:r>
              <a:rPr lang="el-GR" altLang="en-US" sz="1600" b="1" dirty="0" smtClean="0"/>
              <a:t>Εικόνα 8.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p>
          <a:p>
            <a:pPr marL="0" indent="0">
              <a:lnSpc>
                <a:spcPct val="100000"/>
              </a:lnSpc>
              <a:spcBef>
                <a:spcPct val="30000"/>
              </a:spcBef>
              <a:buNone/>
            </a:pP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7" name="Θέση αριθμού διαφάνειας 6"/>
          <p:cNvSpPr>
            <a:spLocks noGrp="1"/>
          </p:cNvSpPr>
          <p:nvPr>
            <p:ph type="sldNum" sz="quarter" idx="11"/>
          </p:nvPr>
        </p:nvSpPr>
        <p:spPr/>
        <p:txBody>
          <a:bodyPr/>
          <a:lstStyle/>
          <a:p>
            <a:pPr>
              <a:defRPr/>
            </a:pPr>
            <a:fld id="{99D6EA18-1FF9-4C83-B2D1-B2AB9F238038}"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404081" y="350837"/>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3/7</a:t>
            </a:r>
            <a:endParaRPr lang="el-GR" altLang="en-US" sz="4000" dirty="0" smtClean="0"/>
          </a:p>
        </p:txBody>
      </p:sp>
      <p:sp>
        <p:nvSpPr>
          <p:cNvPr id="124931" name="Content Placeholder 2"/>
          <p:cNvSpPr>
            <a:spLocks noGrp="1"/>
          </p:cNvSpPr>
          <p:nvPr>
            <p:ph idx="1"/>
          </p:nvPr>
        </p:nvSpPr>
        <p:spPr/>
        <p:txBody>
          <a:bodyPr/>
          <a:lstStyle/>
          <a:p>
            <a:pPr marL="0" indent="0">
              <a:lnSpc>
                <a:spcPct val="100000"/>
              </a:lnSpc>
              <a:spcBef>
                <a:spcPct val="30000"/>
              </a:spcBef>
              <a:buNone/>
            </a:pPr>
            <a:r>
              <a:rPr lang="el-GR" altLang="en-US" sz="1600" b="1" dirty="0" smtClean="0"/>
              <a:t>Εικόνα </a:t>
            </a:r>
            <a:r>
              <a:rPr lang="el-GR" altLang="en-US" sz="1600" b="1" dirty="0"/>
              <a:t>9.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a:t>Εικόνα 10.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a:t>Εικόνα 11.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endParaRPr lang="en-US" altLang="en-US" sz="1600" dirty="0" smtClean="0"/>
          </a:p>
          <a:p>
            <a:pPr marL="0" indent="0">
              <a:lnSpc>
                <a:spcPct val="100000"/>
              </a:lnSpc>
              <a:spcBef>
                <a:spcPct val="30000"/>
              </a:spcBef>
              <a:buNone/>
            </a:pPr>
            <a:r>
              <a:rPr lang="el-GR" altLang="en-US" sz="1600" b="1" dirty="0" smtClean="0"/>
              <a:t>Εικόνα 12.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13.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14.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15.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7" name="Θέση αριθμού διαφάνειας 6"/>
          <p:cNvSpPr>
            <a:spLocks noGrp="1"/>
          </p:cNvSpPr>
          <p:nvPr>
            <p:ph type="sldNum" sz="quarter" idx="11"/>
          </p:nvPr>
        </p:nvSpPr>
        <p:spPr/>
        <p:txBody>
          <a:bodyPr/>
          <a:lstStyle/>
          <a:p>
            <a:pPr>
              <a:defRPr/>
            </a:pPr>
            <a:fld id="{C57858B0-CEDC-4DBD-87FF-FC190CF39601}"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04081" y="344487"/>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4/7</a:t>
            </a:r>
            <a:endParaRPr lang="el-GR" altLang="en-US" sz="4000" dirty="0" smtClean="0"/>
          </a:p>
        </p:txBody>
      </p:sp>
      <p:sp>
        <p:nvSpPr>
          <p:cNvPr id="126979" name="Content Placeholder 2"/>
          <p:cNvSpPr>
            <a:spLocks noGrp="1"/>
          </p:cNvSpPr>
          <p:nvPr>
            <p:ph idx="1"/>
          </p:nvPr>
        </p:nvSpPr>
        <p:spPr/>
        <p:txBody>
          <a:bodyPr/>
          <a:lstStyle/>
          <a:p>
            <a:pPr marL="0" indent="0">
              <a:lnSpc>
                <a:spcPct val="100000"/>
              </a:lnSpc>
              <a:spcBef>
                <a:spcPct val="30000"/>
              </a:spcBef>
              <a:buNone/>
            </a:pPr>
            <a:r>
              <a:rPr lang="el-GR" altLang="en-US" sz="1600" b="1" dirty="0" smtClean="0"/>
              <a:t>Εικόνα </a:t>
            </a:r>
            <a:r>
              <a:rPr lang="el-GR" altLang="en-US" sz="1600" b="1" dirty="0"/>
              <a:t>16.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a:t>Εικόνα 17. </a:t>
            </a:r>
            <a:r>
              <a:rPr lang="el-GR" altLang="en-US" sz="1600" dirty="0"/>
              <a:t>© </a:t>
            </a:r>
            <a:r>
              <a:rPr lang="en-US" altLang="en-US" sz="1600" dirty="0"/>
              <a:t>Onview.net Ltd, Microscopy-UK, and all contributors 1995 onwards. All rights reserved. </a:t>
            </a:r>
            <a:r>
              <a:rPr lang="el-GR" altLang="en-US" sz="1600" dirty="0"/>
              <a:t>Σύνδεσμος: </a:t>
            </a:r>
            <a:r>
              <a:rPr lang="en-US" altLang="en-US" sz="1600" dirty="0"/>
              <a:t>http://www.microscopy-uk.org.uk/mag//artmay06/rh-encyst.html. </a:t>
            </a:r>
            <a:r>
              <a:rPr lang="el-GR" altLang="en-US" sz="1600" dirty="0"/>
              <a:t>Πηγή: </a:t>
            </a:r>
            <a:r>
              <a:rPr lang="en-US" altLang="en-US" sz="1600" dirty="0"/>
              <a:t>http://www.microscopy-uk.org.uk/.</a:t>
            </a:r>
          </a:p>
          <a:p>
            <a:pPr marL="0" indent="0">
              <a:lnSpc>
                <a:spcPct val="100000"/>
              </a:lnSpc>
              <a:spcBef>
                <a:spcPct val="30000"/>
              </a:spcBef>
              <a:buNone/>
            </a:pPr>
            <a:r>
              <a:rPr lang="el-GR" altLang="en-US" sz="1600" b="1" dirty="0" smtClean="0"/>
              <a:t>Εικόνα </a:t>
            </a:r>
            <a:r>
              <a:rPr lang="el-GR" altLang="en-US" sz="1600" b="1" dirty="0"/>
              <a:t>18. </a:t>
            </a:r>
            <a:r>
              <a:rPr lang="el-GR" altLang="en-US" sz="1600" dirty="0"/>
              <a:t>© </a:t>
            </a:r>
            <a:r>
              <a:rPr lang="en-US" altLang="en-US" sz="1600" dirty="0"/>
              <a:t>Onview.net Ltd, Microscopy-UK, and all contributors 1995 onwards. All rights reserved. </a:t>
            </a:r>
            <a:r>
              <a:rPr lang="el-GR" altLang="en-US" sz="1600" dirty="0"/>
              <a:t>Σύνδεσμος: </a:t>
            </a:r>
            <a:r>
              <a:rPr lang="en-US" altLang="en-US" sz="1600" dirty="0"/>
              <a:t>http://www.microscopy-uk.org.uk/mag//artmay06/rh-encyst.html. </a:t>
            </a:r>
            <a:r>
              <a:rPr lang="el-GR" altLang="en-US" sz="1600" dirty="0"/>
              <a:t>Πηγή: </a:t>
            </a:r>
            <a:r>
              <a:rPr lang="en-US" altLang="en-US" sz="1600" dirty="0"/>
              <a:t>http://www.microscopy-uk.org.uk/.</a:t>
            </a:r>
          </a:p>
          <a:p>
            <a:pPr marL="0" indent="0">
              <a:lnSpc>
                <a:spcPct val="100000"/>
              </a:lnSpc>
              <a:spcBef>
                <a:spcPct val="30000"/>
              </a:spcBef>
              <a:buNone/>
            </a:pPr>
            <a:r>
              <a:rPr lang="el-GR" altLang="en-US" sz="1600" b="1" dirty="0"/>
              <a:t>Εικόνα </a:t>
            </a:r>
            <a:r>
              <a:rPr lang="el-GR" altLang="en-US" sz="1600" b="1" dirty="0" smtClean="0"/>
              <a:t>19. </a:t>
            </a:r>
            <a:r>
              <a:rPr lang="en-US" altLang="en-US" sz="1600" dirty="0"/>
              <a:t>This work is licensed under a Creative Commons Attribution-</a:t>
            </a:r>
            <a:r>
              <a:rPr lang="en-US" altLang="en-US" sz="1600" dirty="0" err="1"/>
              <a:t>NonCommercial</a:t>
            </a:r>
            <a:r>
              <a:rPr lang="en-US" altLang="en-US" sz="1600" dirty="0"/>
              <a:t>-</a:t>
            </a:r>
            <a:r>
              <a:rPr lang="en-US" altLang="en-US" sz="1600" dirty="0" err="1"/>
              <a:t>NoDerivs</a:t>
            </a:r>
            <a:r>
              <a:rPr lang="en-US" altLang="en-US" sz="1600" dirty="0"/>
              <a:t> 3.0 </a:t>
            </a:r>
            <a:r>
              <a:rPr lang="en-US" altLang="en-US" sz="1600" dirty="0" err="1"/>
              <a:t>Unported</a:t>
            </a:r>
            <a:r>
              <a:rPr lang="en-US" altLang="en-US" sz="1600" dirty="0"/>
              <a:t> License. To view a copy of this license, visit http://creativecommons.org/licenses/by-nc-nd/3.0/. </a:t>
            </a:r>
            <a:r>
              <a:rPr lang="el-GR" altLang="en-US" sz="1600" dirty="0"/>
              <a:t>Σύνδεσμος: </a:t>
            </a:r>
            <a:r>
              <a:rPr lang="en-US" altLang="en-US" sz="1600" dirty="0"/>
              <a:t>http://www.nature.com/srep/2013/131011/srep02893/full/srep02893.html?message-global=remove </a:t>
            </a:r>
            <a:r>
              <a:rPr lang="el-GR" altLang="en-US" sz="1600" dirty="0"/>
              <a:t>Πηγή: </a:t>
            </a:r>
            <a:r>
              <a:rPr lang="en-US" altLang="en-US" sz="1600" dirty="0" err="1"/>
              <a:t>Cinzia</a:t>
            </a:r>
            <a:r>
              <a:rPr lang="en-US" altLang="en-US" sz="1600" dirty="0"/>
              <a:t> </a:t>
            </a:r>
            <a:r>
              <a:rPr lang="en-US" altLang="en-US" sz="1600" dirty="0" err="1"/>
              <a:t>Cantacessi</a:t>
            </a:r>
            <a:r>
              <a:rPr lang="en-US" altLang="en-US" sz="1600" dirty="0"/>
              <a:t> et al. A genome-wide analysis of </a:t>
            </a:r>
            <a:r>
              <a:rPr lang="en-US" altLang="en-US" sz="1600" dirty="0" err="1"/>
              <a:t>annexins</a:t>
            </a:r>
            <a:r>
              <a:rPr lang="en-US" altLang="en-US" sz="1600" dirty="0"/>
              <a:t> from parasitic organisms and their vectors Scientific Reports 3, Article number: 2893 doi:10.1038/srep02893. Published 11 October 2013. </a:t>
            </a:r>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7" name="Θέση αριθμού διαφάνειας 6"/>
          <p:cNvSpPr>
            <a:spLocks noGrp="1"/>
          </p:cNvSpPr>
          <p:nvPr>
            <p:ph type="sldNum" sz="quarter" idx="11"/>
          </p:nvPr>
        </p:nvSpPr>
        <p:spPr/>
        <p:txBody>
          <a:bodyPr/>
          <a:lstStyle/>
          <a:p>
            <a:pPr>
              <a:defRPr/>
            </a:pPr>
            <a:fld id="{9C4E5E84-A949-460A-8284-8A9CB27002B5}"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381062" y="387350"/>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5/7</a:t>
            </a:r>
            <a:endParaRPr lang="el-GR" altLang="en-US" sz="4000" dirty="0" smtClean="0"/>
          </a:p>
        </p:txBody>
      </p:sp>
      <p:sp>
        <p:nvSpPr>
          <p:cNvPr id="129027" name="Content Placeholder 2"/>
          <p:cNvSpPr>
            <a:spLocks noGrp="1"/>
          </p:cNvSpPr>
          <p:nvPr>
            <p:ph idx="1"/>
          </p:nvPr>
        </p:nvSpPr>
        <p:spPr>
          <a:xfrm>
            <a:off x="605631" y="1825625"/>
            <a:ext cx="7886700" cy="4351338"/>
          </a:xfrm>
        </p:spPr>
        <p:txBody>
          <a:bodyPr/>
          <a:lstStyle/>
          <a:p>
            <a:pPr marL="0" indent="0">
              <a:lnSpc>
                <a:spcPct val="100000"/>
              </a:lnSpc>
              <a:spcBef>
                <a:spcPct val="30000"/>
              </a:spcBef>
              <a:buNone/>
            </a:pPr>
            <a:r>
              <a:rPr lang="el-GR" altLang="en-US" sz="1600" b="1" dirty="0" smtClean="0"/>
              <a:t>Εικόνα </a:t>
            </a:r>
            <a:r>
              <a:rPr lang="el-GR" altLang="en-US" sz="1600" b="1" dirty="0" smtClean="0"/>
              <a:t>20</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a:t>Εικόνα </a:t>
            </a:r>
            <a:r>
              <a:rPr lang="el-GR" altLang="en-US" sz="1600" b="1" dirty="0" smtClean="0"/>
              <a:t>21</a:t>
            </a:r>
            <a:r>
              <a:rPr lang="en-US" altLang="en-US" sz="1600" b="1" dirty="0" smtClean="0"/>
              <a:t>.</a:t>
            </a:r>
            <a:r>
              <a:rPr lang="el-GR" altLang="en-US" sz="1600" b="1" dirty="0" smtClean="0"/>
              <a:t> </a:t>
            </a:r>
            <a:r>
              <a:rPr lang="el-GR" altLang="en-US" sz="1600" dirty="0"/>
              <a:t>"</a:t>
            </a:r>
            <a:r>
              <a:rPr lang="en-US" altLang="en-US" sz="1600" dirty="0"/>
              <a:t>Universe, Life, Science, Future" is published under the GNU license, except where otherwise indicated or determined to be fair use, copyrighted, public domain, CC, GDFL or other license. </a:t>
            </a:r>
            <a:r>
              <a:rPr lang="el-GR" altLang="en-US" sz="1600" dirty="0"/>
              <a:t>Σύνδεσμος: </a:t>
            </a:r>
            <a:r>
              <a:rPr lang="en-US" altLang="en-US" sz="1600" dirty="0"/>
              <a:t>http://ulsfmovie.org/out/ulsfhiout.htm. </a:t>
            </a:r>
            <a:r>
              <a:rPr lang="el-GR" altLang="en-US" sz="1600" dirty="0"/>
              <a:t>Πηγή: </a:t>
            </a:r>
            <a:r>
              <a:rPr lang="en-US" altLang="en-US" sz="1600" dirty="0"/>
              <a:t>http://tedhuntington.com/.</a:t>
            </a:r>
          </a:p>
          <a:p>
            <a:pPr marL="0" indent="0">
              <a:lnSpc>
                <a:spcPct val="100000"/>
              </a:lnSpc>
              <a:spcBef>
                <a:spcPct val="30000"/>
              </a:spcBef>
              <a:buNone/>
            </a:pPr>
            <a:r>
              <a:rPr lang="el-GR" altLang="en-US" sz="1600" b="1" dirty="0" smtClean="0"/>
              <a:t>Εικόνα 22</a:t>
            </a:r>
            <a:r>
              <a:rPr lang="en-US" altLang="en-US" sz="1600" b="1" dirty="0" smtClean="0"/>
              <a:t>.</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23</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p>
          <a:p>
            <a:pPr marL="0" indent="0">
              <a:lnSpc>
                <a:spcPct val="100000"/>
              </a:lnSpc>
              <a:spcBef>
                <a:spcPct val="30000"/>
              </a:spcBef>
              <a:buNone/>
            </a:pPr>
            <a:r>
              <a:rPr lang="el-GR" altLang="en-US" sz="1600" b="1" dirty="0" smtClean="0"/>
              <a:t>Εικόνα 24</a:t>
            </a:r>
            <a:r>
              <a:rPr lang="en-US" altLang="en-US" sz="1600" b="1" dirty="0" smtClean="0"/>
              <a:t>.</a:t>
            </a:r>
            <a:r>
              <a:rPr lang="el-GR" altLang="en-US" sz="1600" b="1" dirty="0" smtClean="0"/>
              <a:t> </a:t>
            </a:r>
            <a:r>
              <a:rPr lang="en-US" altLang="en-US" sz="1600" dirty="0" smtClean="0"/>
              <a:t>Copyright 2010 E</a:t>
            </a:r>
            <a:r>
              <a:rPr lang="el-GR" altLang="en-US" sz="1600" dirty="0" err="1" smtClean="0"/>
              <a:t>κδόσεις</a:t>
            </a:r>
            <a:r>
              <a:rPr lang="el-GR" altLang="en-US" sz="1600" dirty="0" smtClean="0"/>
              <a:t> </a:t>
            </a:r>
            <a:r>
              <a:rPr lang="en-US" altLang="en-US" sz="1600" dirty="0" smtClean="0"/>
              <a:t>Utopia E.</a:t>
            </a:r>
            <a:r>
              <a:rPr lang="el-GR" altLang="en-US" sz="1600" dirty="0" smtClean="0"/>
              <a:t>Π.Ε. Πηγή: Ζωολογία: Ολοκληρωμένες Αρχές, </a:t>
            </a:r>
            <a:r>
              <a:rPr lang="en-US" altLang="en-US" sz="1600" dirty="0" smtClean="0"/>
              <a:t>Hickman, Roberts, Keen, Larson, </a:t>
            </a:r>
            <a:r>
              <a:rPr lang="en-US" altLang="en-US" sz="1600" dirty="0" err="1" smtClean="0"/>
              <a:t>L’Anson</a:t>
            </a:r>
            <a:r>
              <a:rPr lang="en-US" altLang="en-US" sz="1600" dirty="0" smtClean="0"/>
              <a:t>, </a:t>
            </a:r>
            <a:r>
              <a:rPr lang="en-US" altLang="en-US" sz="1600" dirty="0" err="1" smtClean="0"/>
              <a:t>Eisenhour</a:t>
            </a:r>
            <a:r>
              <a:rPr lang="en-US" altLang="en-US" sz="1600" dirty="0" smtClean="0"/>
              <a:t>, ISBN: 978-960-99280-3-8. </a:t>
            </a:r>
          </a:p>
          <a:p>
            <a:pPr marL="0" indent="0">
              <a:lnSpc>
                <a:spcPct val="100000"/>
              </a:lnSpc>
              <a:spcBef>
                <a:spcPct val="30000"/>
              </a:spcBef>
              <a:buNone/>
            </a:pPr>
            <a:r>
              <a:rPr lang="el-GR" altLang="en-US" sz="1600" b="1" dirty="0" smtClean="0"/>
              <a:t>Εικόνα 25</a:t>
            </a:r>
            <a:r>
              <a:rPr lang="en-US" altLang="en-US" sz="1600" b="1" dirty="0" smtClean="0"/>
              <a:t>.</a:t>
            </a:r>
            <a:r>
              <a:rPr lang="el-GR" altLang="en-US" sz="1600" b="1" dirty="0" smtClean="0"/>
              <a:t> </a:t>
            </a:r>
            <a:r>
              <a:rPr lang="en-US" altLang="en-US" sz="1600" dirty="0"/>
              <a:t>Creative Commons. Page copyright © 2008 Tree of Life </a:t>
            </a:r>
            <a:r>
              <a:rPr lang="en-US" altLang="en-US" sz="1600" dirty="0" err="1"/>
              <a:t>Octomitus</a:t>
            </a:r>
            <a:r>
              <a:rPr lang="en-US" altLang="en-US" sz="1600" dirty="0"/>
              <a:t>. </a:t>
            </a:r>
            <a:r>
              <a:rPr lang="en-US" altLang="en-US" sz="1600" dirty="0" err="1"/>
              <a:t>Σύνδεσμος</a:t>
            </a:r>
            <a:r>
              <a:rPr lang="en-US" altLang="en-US" sz="1600" dirty="0"/>
              <a:t>: http://tolweb.org/Octomitus/97378. </a:t>
            </a:r>
            <a:r>
              <a:rPr lang="en-US" altLang="en-US" sz="1600" dirty="0" err="1"/>
              <a:t>Πηγή</a:t>
            </a:r>
            <a:r>
              <a:rPr lang="en-US" altLang="en-US" sz="1600" dirty="0"/>
              <a:t>: http://tolweb.org/tree</a:t>
            </a:r>
            <a:r>
              <a:rPr lang="en-US" altLang="en-US" sz="1600" dirty="0" smtClean="0"/>
              <a:t>/.</a:t>
            </a: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7" name="Θέση αριθμού διαφάνειας 6"/>
          <p:cNvSpPr>
            <a:spLocks noGrp="1"/>
          </p:cNvSpPr>
          <p:nvPr>
            <p:ph type="sldNum" sz="quarter" idx="11"/>
          </p:nvPr>
        </p:nvSpPr>
        <p:spPr/>
        <p:txBody>
          <a:bodyPr/>
          <a:lstStyle/>
          <a:p>
            <a:pPr>
              <a:defRPr/>
            </a:pPr>
            <a:fld id="{FF372FED-425E-4E97-95CE-AC0D8C5FE2BC}" type="slidenum">
              <a:rPr lang="en-US" smtClean="0"/>
              <a:pPr>
                <a:defRPr/>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345058" y="350837"/>
            <a:ext cx="8407846"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6/7</a:t>
            </a:r>
            <a:endParaRPr lang="el-GR" altLang="en-US" sz="4000" dirty="0" smtClean="0"/>
          </a:p>
        </p:txBody>
      </p:sp>
      <p:sp>
        <p:nvSpPr>
          <p:cNvPr id="131075" name="Content Placeholder 2"/>
          <p:cNvSpPr>
            <a:spLocks noGrp="1"/>
          </p:cNvSpPr>
          <p:nvPr>
            <p:ph idx="1"/>
          </p:nvPr>
        </p:nvSpPr>
        <p:spPr/>
        <p:txBody>
          <a:bodyPr/>
          <a:lstStyle/>
          <a:p>
            <a:pPr marL="0" indent="0">
              <a:lnSpc>
                <a:spcPct val="100000"/>
              </a:lnSpc>
              <a:spcBef>
                <a:spcPct val="30000"/>
              </a:spcBef>
              <a:buNone/>
            </a:pPr>
            <a:r>
              <a:rPr lang="el-GR" altLang="en-US" sz="1600" b="1" dirty="0" smtClean="0"/>
              <a:t>Εικόνα </a:t>
            </a:r>
            <a:r>
              <a:rPr lang="el-GR" altLang="en-US" sz="1600" b="1" dirty="0"/>
              <a:t>26. </a:t>
            </a:r>
            <a:r>
              <a:rPr lang="en-US" altLang="en-US" sz="1600" dirty="0"/>
              <a:t>Creative Commons. Page copyright © 2008 Tree of Life </a:t>
            </a:r>
            <a:r>
              <a:rPr lang="en-US" altLang="en-US" sz="1600" dirty="0" err="1"/>
              <a:t>Chilomastix</a:t>
            </a:r>
            <a:r>
              <a:rPr lang="en-US" altLang="en-US" sz="1600" dirty="0"/>
              <a:t>. </a:t>
            </a:r>
            <a:r>
              <a:rPr lang="el-GR" altLang="en-US" sz="1600" dirty="0"/>
              <a:t>Σύνδεσμος: </a:t>
            </a:r>
            <a:r>
              <a:rPr lang="en-US" altLang="en-US" sz="1600" dirty="0"/>
              <a:t>http://tolweb.org/Chilomastix/97421. </a:t>
            </a:r>
            <a:r>
              <a:rPr lang="el-GR" altLang="en-US" sz="1600" dirty="0"/>
              <a:t>Πηγή: </a:t>
            </a:r>
            <a:r>
              <a:rPr lang="en-US" altLang="en-US" sz="1600" dirty="0"/>
              <a:t>http://tolweb.org/tree/.</a:t>
            </a:r>
          </a:p>
          <a:p>
            <a:pPr marL="0" indent="0">
              <a:lnSpc>
                <a:spcPct val="100000"/>
              </a:lnSpc>
              <a:spcBef>
                <a:spcPct val="30000"/>
              </a:spcBef>
              <a:buNone/>
            </a:pPr>
            <a:r>
              <a:rPr lang="el-GR" altLang="en-US" sz="1600" b="1" dirty="0"/>
              <a:t>Εικόνα 27. </a:t>
            </a:r>
            <a:r>
              <a:rPr lang="en-US" altLang="en-US" sz="1600" dirty="0"/>
              <a:t>Creative Commons. Page copyright © 2008 Tree of Life </a:t>
            </a:r>
            <a:r>
              <a:rPr lang="en-US" altLang="en-US" sz="1600" dirty="0" err="1"/>
              <a:t>Chilomastix</a:t>
            </a:r>
            <a:r>
              <a:rPr lang="en-US" altLang="en-US" sz="1600" dirty="0"/>
              <a:t>. </a:t>
            </a:r>
            <a:r>
              <a:rPr lang="el-GR" altLang="en-US" sz="1600" dirty="0"/>
              <a:t>Σύνδεσμος: </a:t>
            </a:r>
            <a:r>
              <a:rPr lang="en-US" altLang="en-US" sz="1600" dirty="0"/>
              <a:t>http://tolweb.org/Giardia/97370. </a:t>
            </a:r>
            <a:r>
              <a:rPr lang="el-GR" altLang="en-US" sz="1600" dirty="0"/>
              <a:t>Πηγή: </a:t>
            </a:r>
            <a:r>
              <a:rPr lang="en-US" altLang="en-US" sz="1600" dirty="0"/>
              <a:t>http://tolweb.org/tree/.</a:t>
            </a:r>
          </a:p>
          <a:p>
            <a:pPr marL="0" indent="0">
              <a:lnSpc>
                <a:spcPct val="100000"/>
              </a:lnSpc>
              <a:spcBef>
                <a:spcPct val="30000"/>
              </a:spcBef>
              <a:buNone/>
            </a:pPr>
            <a:r>
              <a:rPr lang="el-GR" altLang="en-US" sz="1600" b="1" dirty="0"/>
              <a:t>Εικόνα 28.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29.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30: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31: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32: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7" name="Θέση αριθμού διαφάνειας 6"/>
          <p:cNvSpPr>
            <a:spLocks noGrp="1"/>
          </p:cNvSpPr>
          <p:nvPr>
            <p:ph type="sldNum" sz="quarter" idx="11"/>
          </p:nvPr>
        </p:nvSpPr>
        <p:spPr/>
        <p:txBody>
          <a:bodyPr/>
          <a:lstStyle/>
          <a:p>
            <a:pPr>
              <a:defRPr/>
            </a:pPr>
            <a:fld id="{570D232B-5630-416E-A6EE-EF33AEB3EFAA}" type="slidenum">
              <a:rPr lang="en-US" smtClean="0"/>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04081" y="358775"/>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7/7</a:t>
            </a:r>
            <a:endParaRPr lang="el-GR" altLang="en-US" sz="4000" dirty="0" smtClean="0"/>
          </a:p>
        </p:txBody>
      </p:sp>
      <p:sp>
        <p:nvSpPr>
          <p:cNvPr id="131075" name="Content Placeholder 2"/>
          <p:cNvSpPr>
            <a:spLocks noGrp="1"/>
          </p:cNvSpPr>
          <p:nvPr>
            <p:ph idx="1"/>
          </p:nvPr>
        </p:nvSpPr>
        <p:spPr>
          <a:xfrm>
            <a:off x="584101" y="1556792"/>
            <a:ext cx="7975798" cy="4351338"/>
          </a:xfrm>
        </p:spPr>
        <p:txBody>
          <a:bodyPr/>
          <a:lstStyle/>
          <a:p>
            <a:pPr marL="0" indent="0">
              <a:lnSpc>
                <a:spcPct val="100000"/>
              </a:lnSpc>
              <a:spcBef>
                <a:spcPct val="30000"/>
              </a:spcBef>
              <a:buNone/>
            </a:pPr>
            <a:r>
              <a:rPr lang="el-GR" altLang="en-US" sz="1600" b="1" dirty="0" smtClean="0"/>
              <a:t>Εικόνα </a:t>
            </a:r>
            <a:r>
              <a:rPr lang="el-GR" altLang="en-US" sz="1600" b="1" dirty="0"/>
              <a:t>33: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a:t>Εικόνα 34</a:t>
            </a:r>
            <a:r>
              <a:rPr lang="el-GR" altLang="en-US" sz="1600" b="1" dirty="0" smtClean="0"/>
              <a:t>:</a:t>
            </a:r>
            <a:r>
              <a:rPr lang="en-US" altLang="en-US" sz="1600" b="1" dirty="0" smtClean="0"/>
              <a:t> </a:t>
            </a:r>
            <a:r>
              <a:rPr lang="el-GR" altLang="en-US" sz="1600" dirty="0" smtClean="0"/>
              <a:t>©</a:t>
            </a:r>
            <a:r>
              <a:rPr lang="el-GR" altLang="en-US" sz="1600" dirty="0"/>
              <a:t>2006   </a:t>
            </a:r>
            <a:r>
              <a:rPr lang="en-US" altLang="en-US" sz="1600" dirty="0"/>
              <a:t>Dr. Joachim Henkel MVM / Klaus Henkel MVM. </a:t>
            </a:r>
            <a:r>
              <a:rPr lang="el-GR" altLang="en-US" sz="1600" dirty="0"/>
              <a:t>Σύνδεσμος: </a:t>
            </a:r>
            <a:r>
              <a:rPr lang="en-US" altLang="en-US" sz="1600" dirty="0"/>
              <a:t>http://www.klaus-henkel.de/noctiluca.html. 100 </a:t>
            </a:r>
            <a:r>
              <a:rPr lang="en-US" altLang="en-US" sz="1600" dirty="0" err="1"/>
              <a:t>Jahre</a:t>
            </a:r>
            <a:r>
              <a:rPr lang="en-US" altLang="en-US" sz="1600" dirty="0"/>
              <a:t>  </a:t>
            </a:r>
            <a:r>
              <a:rPr lang="en-US" altLang="en-US" sz="1600" dirty="0" err="1"/>
              <a:t>Mikrobiologische</a:t>
            </a:r>
            <a:r>
              <a:rPr lang="en-US" altLang="en-US" sz="1600" dirty="0"/>
              <a:t> </a:t>
            </a:r>
            <a:r>
              <a:rPr lang="en-US" altLang="en-US" sz="1600" dirty="0" err="1"/>
              <a:t>Vereinigung</a:t>
            </a:r>
            <a:r>
              <a:rPr lang="en-US" altLang="en-US" sz="1600" dirty="0"/>
              <a:t> </a:t>
            </a:r>
            <a:r>
              <a:rPr lang="en-US" altLang="en-US" sz="1600" dirty="0" err="1"/>
              <a:t>München</a:t>
            </a:r>
            <a:r>
              <a:rPr lang="en-US" altLang="en-US" sz="1600" dirty="0"/>
              <a:t> e. V.  1907 – 2007.  http://www.klaus-henkel.de/. </a:t>
            </a:r>
          </a:p>
          <a:p>
            <a:pPr marL="0" indent="0">
              <a:lnSpc>
                <a:spcPct val="100000"/>
              </a:lnSpc>
              <a:spcBef>
                <a:spcPct val="30000"/>
              </a:spcBef>
              <a:buNone/>
            </a:pPr>
            <a:r>
              <a:rPr lang="el-GR" altLang="en-US" sz="1600" b="1" dirty="0" smtClean="0"/>
              <a:t>Εικόνα 35.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36.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37.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lnSpc>
                <a:spcPct val="100000"/>
              </a:lnSpc>
              <a:spcBef>
                <a:spcPct val="30000"/>
              </a:spcBef>
              <a:buNone/>
            </a:pPr>
            <a:r>
              <a:rPr lang="el-GR" altLang="en-US" sz="1600" b="1" dirty="0" smtClean="0"/>
              <a:t>Εικόνα 38. </a:t>
            </a:r>
            <a:r>
              <a:rPr lang="en-US" altLang="en-US" sz="1600" dirty="0"/>
              <a:t>NOTHING ON THIS WEBSITE IS FOR SALE. </a:t>
            </a:r>
            <a:r>
              <a:rPr lang="en-US" altLang="en-US" sz="1600" dirty="0" err="1"/>
              <a:t>Σύνδεσμος</a:t>
            </a:r>
            <a:r>
              <a:rPr lang="en-US" altLang="en-US" sz="1600" dirty="0"/>
              <a:t>: http://pixshark.com/radiolarians.htm. </a:t>
            </a:r>
            <a:r>
              <a:rPr lang="en-US" altLang="en-US" sz="1600" dirty="0" err="1"/>
              <a:t>Πηγή</a:t>
            </a:r>
            <a:r>
              <a:rPr lang="en-US" altLang="en-US" sz="1600" dirty="0"/>
              <a:t>: http://pixshark.com/.</a:t>
            </a:r>
          </a:p>
          <a:p>
            <a:pPr marL="0" indent="0">
              <a:lnSpc>
                <a:spcPct val="100000"/>
              </a:lnSpc>
              <a:spcBef>
                <a:spcPct val="30000"/>
              </a:spcBef>
              <a:buNone/>
            </a:pPr>
            <a:r>
              <a:rPr lang="el-GR" altLang="en-US" sz="1600" b="1" dirty="0" smtClean="0"/>
              <a:t>Εικόνα 39. </a:t>
            </a:r>
            <a:r>
              <a:rPr lang="en-US" altLang="en-US" sz="1600" dirty="0"/>
              <a:t>© 2014 </a:t>
            </a:r>
            <a:r>
              <a:rPr lang="en-US" altLang="en-US" sz="1600" dirty="0" err="1"/>
              <a:t>StudyBlue</a:t>
            </a:r>
            <a:r>
              <a:rPr lang="en-US" altLang="en-US" sz="1600" dirty="0"/>
              <a:t> Inc. All rights reserved. </a:t>
            </a:r>
            <a:r>
              <a:rPr lang="en-US" altLang="en-US" sz="1600" dirty="0" err="1"/>
              <a:t>Σύνδεσμος</a:t>
            </a:r>
            <a:r>
              <a:rPr lang="en-US" altLang="en-US" sz="1600" dirty="0"/>
              <a:t>: www.studyblue.com/notes/note/n/lab-2-protozoa/deck/2210421. </a:t>
            </a:r>
            <a:r>
              <a:rPr lang="en-US" altLang="en-US" sz="1600" dirty="0" err="1"/>
              <a:t>Πηγή</a:t>
            </a:r>
            <a:r>
              <a:rPr lang="en-US" altLang="en-US" sz="1600" dirty="0"/>
              <a:t>: https://www.studyblue.com/.</a:t>
            </a:r>
          </a:p>
          <a:p>
            <a:pPr marL="0" indent="0">
              <a:lnSpc>
                <a:spcPct val="100000"/>
              </a:lnSpc>
              <a:spcBef>
                <a:spcPct val="30000"/>
              </a:spcBef>
              <a:buNone/>
            </a:pPr>
            <a:endParaRPr lang="en-US" altLang="en-US" sz="1600" b="1" dirty="0"/>
          </a:p>
        </p:txBody>
      </p:sp>
      <p:sp>
        <p:nvSpPr>
          <p:cNvPr id="6" name="Θέση υποσέλιδου 5"/>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7" name="Θέση αριθμού διαφάνειας 6"/>
          <p:cNvSpPr>
            <a:spLocks noGrp="1"/>
          </p:cNvSpPr>
          <p:nvPr>
            <p:ph type="sldNum" sz="quarter" idx="11"/>
          </p:nvPr>
        </p:nvSpPr>
        <p:spPr/>
        <p:txBody>
          <a:bodyPr/>
          <a:lstStyle/>
          <a:p>
            <a:pPr>
              <a:defRPr/>
            </a:pPr>
            <a:fld id="{570D232B-5630-416E-A6EE-EF33AEB3EFAA}" type="slidenum">
              <a:rPr lang="en-US" smtClean="0"/>
              <a:pPr>
                <a:defRPr/>
              </a:pPr>
              <a:t>87</a:t>
            </a:fld>
            <a:endParaRPr lang="en-US"/>
          </a:p>
        </p:txBody>
      </p:sp>
    </p:spTree>
    <p:extLst>
      <p:ext uri="{BB962C8B-B14F-4D97-AF65-F5344CB8AC3E}">
        <p14:creationId xmlns:p14="http://schemas.microsoft.com/office/powerpoint/2010/main" val="2525727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p:cNvSpPr>
            <a:spLocks noGrp="1"/>
          </p:cNvSpPr>
          <p:nvPr>
            <p:ph type="title"/>
          </p:nvPr>
        </p:nvSpPr>
        <p:spPr/>
        <p:txBody>
          <a:bodyPr/>
          <a:lstStyle/>
          <a:p>
            <a:pPr eaLnBrk="1" hangingPunct="1"/>
            <a:r>
              <a:rPr lang="el-GR" altLang="en-US" sz="4000" smtClean="0"/>
              <a:t>Ευκαριωτικοί οργανισμοί: Ταξινόμηση</a:t>
            </a:r>
            <a:endParaRPr lang="en-US" altLang="en-US" sz="4000" smtClean="0"/>
          </a:p>
        </p:txBody>
      </p:sp>
      <p:pic>
        <p:nvPicPr>
          <p:cNvPr id="1433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88963" y="1535113"/>
            <a:ext cx="7708900" cy="4676775"/>
          </a:xfrm>
        </p:spPr>
      </p:pic>
      <p:sp>
        <p:nvSpPr>
          <p:cNvPr id="4" name="Θέση υποσέλιδου 3"/>
          <p:cNvSpPr>
            <a:spLocks noGrp="1"/>
          </p:cNvSpPr>
          <p:nvPr>
            <p:ph type="ftr" sz="quarter" idx="10"/>
          </p:nvPr>
        </p:nvSpPr>
        <p:spPr/>
        <p:txBody>
          <a:bodyPr/>
          <a:lstStyle/>
          <a:p>
            <a:pPr>
              <a:defRPr/>
            </a:pPr>
            <a:r>
              <a:rPr lang="el-GR" smtClean="0"/>
              <a:t>Ενότητα 8. Οι Ομάδες των Πρωτοζώων (Διάλεξη 1η)</a:t>
            </a:r>
            <a:endParaRPr lang="en-US" dirty="0"/>
          </a:p>
        </p:txBody>
      </p:sp>
      <p:sp>
        <p:nvSpPr>
          <p:cNvPr id="5" name="Θέση αριθμού διαφάνειας 4"/>
          <p:cNvSpPr>
            <a:spLocks noGrp="1"/>
          </p:cNvSpPr>
          <p:nvPr>
            <p:ph type="sldNum" sz="quarter" idx="11"/>
          </p:nvPr>
        </p:nvSpPr>
        <p:spPr/>
        <p:txBody>
          <a:bodyPr/>
          <a:lstStyle/>
          <a:p>
            <a:pPr>
              <a:defRPr/>
            </a:pPr>
            <a:fld id="{F515B96C-237A-4604-B5AB-E4E51C6E1C1C}" type="slidenum">
              <a:rPr lang="en-US" altLang="el-GR"/>
              <a:pPr>
                <a:defRPr/>
              </a:pPr>
              <a:t>9</a:t>
            </a:fld>
            <a:endParaRPr lang="en-US" altLang="el-GR" dirty="0"/>
          </a:p>
        </p:txBody>
      </p:sp>
      <p:sp>
        <p:nvSpPr>
          <p:cNvPr id="2" name="TextBox 1"/>
          <p:cNvSpPr txBox="1"/>
          <p:nvPr/>
        </p:nvSpPr>
        <p:spPr>
          <a:xfrm>
            <a:off x="7970838" y="5929313"/>
            <a:ext cx="263525" cy="277812"/>
          </a:xfrm>
          <a:prstGeom prst="rect">
            <a:avLst/>
          </a:prstGeom>
          <a:noFill/>
        </p:spPr>
        <p:txBody>
          <a:bodyPr wrap="none">
            <a:spAutoFit/>
          </a:bodyPr>
          <a:lstStyle/>
          <a:p>
            <a:pPr>
              <a:defRPr/>
            </a:pPr>
            <a:r>
              <a:rPr lang="en-US" sz="1200" b="1" dirty="0">
                <a:latin typeface="+mj-lt"/>
              </a:rPr>
              <a:t>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dos">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dos" id="{74076579-7B22-48E3-AD62-E09D02720B3B}" vid="{BD03F4E4-6DC4-4898-B639-D968220E4F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dedos</Template>
  <TotalTime>14073</TotalTime>
  <Words>5941</Words>
  <Application>Microsoft Office PowerPoint</Application>
  <PresentationFormat>On-screen Show (4:3)</PresentationFormat>
  <Paragraphs>550</Paragraphs>
  <Slides>87</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MS PGothic</vt:lpstr>
      <vt:lpstr>MS PGothic</vt:lpstr>
      <vt:lpstr>Arial</vt:lpstr>
      <vt:lpstr>Calibri</vt:lpstr>
      <vt:lpstr>Tahoma</vt:lpstr>
      <vt:lpstr>Times New Roman</vt:lpstr>
      <vt:lpstr>Wingdings</vt:lpstr>
      <vt:lpstr>dedos</vt:lpstr>
      <vt:lpstr>Ζωολογία Ι</vt:lpstr>
      <vt:lpstr>Περιεχόμενα ενότητας</vt:lpstr>
      <vt:lpstr>Συμβιογένεση</vt:lpstr>
      <vt:lpstr>Ενδοσυμβίωση</vt:lpstr>
      <vt:lpstr>Ορισμός – Οριοθέτηση 1/4</vt:lpstr>
      <vt:lpstr>Ορισμός – Οριοθέτηση 2/4</vt:lpstr>
      <vt:lpstr>Ορισμός – Οριοθέτηση 3/4</vt:lpstr>
      <vt:lpstr>Ορισμός – Οριοθέτηση 4/4</vt:lpstr>
      <vt:lpstr>Ευκαριωτικοί οργανισμοί: Ταξινόμηση</vt:lpstr>
      <vt:lpstr>Ταξινόμηση κατά C. Linnaeus</vt:lpstr>
      <vt:lpstr>Πρωτόζωα: Ταξινόμηση 1/15</vt:lpstr>
      <vt:lpstr>Πρωτόζωα: Ταξινόμηση 2/15</vt:lpstr>
      <vt:lpstr>Πρωτόζωα: Ταξινόμηση 3/15</vt:lpstr>
      <vt:lpstr>Πρωτόζωα: Ταξινόμηση 4/15</vt:lpstr>
      <vt:lpstr>Πρωτόζωα: Ταξινόμηση 5/15</vt:lpstr>
      <vt:lpstr>Πρωτόζωα: Ταξινόμηση 6/15</vt:lpstr>
      <vt:lpstr>Πρωτόζωα: Ταξινόμηση 7/15</vt:lpstr>
      <vt:lpstr>Πρωτόζωα: Ταξινόμηση 8/15</vt:lpstr>
      <vt:lpstr>Πρωτόζωα: Ταξινόμηση 9/15</vt:lpstr>
      <vt:lpstr>Πρωτόζωα: Ταξινόμηση 10/15</vt:lpstr>
      <vt:lpstr>Πρωτόζωα: Ταξινόμηση 11/15</vt:lpstr>
      <vt:lpstr>Πρωτόζωα: Ταξινόμηση 12/15</vt:lpstr>
      <vt:lpstr>Πρωτόζωα: Ταξινόμηση 13/15</vt:lpstr>
      <vt:lpstr>Πρωτόζωα: Ταξινόμηση 14/15</vt:lpstr>
      <vt:lpstr>Πρωτόζωα: Ταξινόμηση 15/15</vt:lpstr>
      <vt:lpstr>Ταξινόμηση Πρωτοζώων: Thomas Cavalier Smith 1/2</vt:lpstr>
      <vt:lpstr>Ταξινόμηση Πρωτοζώων: Thomas Cavalier Smith 2/2</vt:lpstr>
      <vt:lpstr>Ταξινόμηση Πρωτοζώων: Hickman et al. (2008) 1/2</vt:lpstr>
      <vt:lpstr>Ταξινόμηση Πρωτοζώων: Hickman et al. (2008) 2/2</vt:lpstr>
      <vt:lpstr>Δομές και Λειτουργίες  Πρωτοζώων</vt:lpstr>
      <vt:lpstr>Κίνηση με  Βλεφαρίδες και Μαστίγια 1/2</vt:lpstr>
      <vt:lpstr>Κίνηση με  Βλεφαρίδες και Μαστίγια 2/2</vt:lpstr>
      <vt:lpstr>Κίνηση με Ψευδοπόδια 1/4</vt:lpstr>
      <vt:lpstr>Κίνηση με Ψευδοπόδια 2/4</vt:lpstr>
      <vt:lpstr>Κίνηση με Ψευδοπόδια 3/4</vt:lpstr>
      <vt:lpstr>Κίνηση με Ψευδοπόδια 4/4</vt:lpstr>
      <vt:lpstr>Θρέψη, Απέκκριση,  Ωσμορρύθμιση 1/2</vt:lpstr>
      <vt:lpstr>Θρέψη, Απέκκριση, Ωσμορρύθμιση 2/2</vt:lpstr>
      <vt:lpstr>Αναπαραγωγή 1/2</vt:lpstr>
      <vt:lpstr>Αναπαραγωγή 2/2</vt:lpstr>
      <vt:lpstr>Εγκύστωση 1/2</vt:lpstr>
      <vt:lpstr>Εγκύστωση 2/2</vt:lpstr>
      <vt:lpstr>Ομάδες Πρωτοζώων</vt:lpstr>
      <vt:lpstr>Ευκαριωτικοί οργανισμοί: Ταξινόμηση</vt:lpstr>
      <vt:lpstr>Οπισθόκοντα  1/2</vt:lpstr>
      <vt:lpstr>Οπισθόκοντα  2/2</vt:lpstr>
      <vt:lpstr>Αχυρότριχα (Stramenopiles)  ή Ετερόκοντα  1/2</vt:lpstr>
      <vt:lpstr>Αχυρότριχα (Stramenopiles)  ή Ετερόκοντα  2/2</vt:lpstr>
      <vt:lpstr>Φύλο Χλωρόφυτα  1/2</vt:lpstr>
      <vt:lpstr>Φύλο Χλωρόφυτα  2/2</vt:lpstr>
      <vt:lpstr>Φύλο Ευγληνόζωα  1/2</vt:lpstr>
      <vt:lpstr>Φύλο Ευγληνόζωα 2/2</vt:lpstr>
      <vt:lpstr>Φύλο Ρετορταμονάδες  και Διπλομονάδες  1/2</vt:lpstr>
      <vt:lpstr>Φύλο Ρετορταμονάδες  και Διπλομονάδες 2/2</vt:lpstr>
      <vt:lpstr>Κυψελιδωτά  1/3</vt:lpstr>
      <vt:lpstr>Κυψελιδωτά 2/3</vt:lpstr>
      <vt:lpstr>Κυψελιδωτά  3/3</vt:lpstr>
      <vt:lpstr>Κυψελιδωτά: Βλεφαριδοφόρα 1/6</vt:lpstr>
      <vt:lpstr>Κυψελιδωτά: Βλεφαριδοφόρα 2/6</vt:lpstr>
      <vt:lpstr>Κυψελιδωτά: Βλεφαριδοφόρα 3/6</vt:lpstr>
      <vt:lpstr>Κυψελιδωτά: Βλεφαριδοφόρα 4/6</vt:lpstr>
      <vt:lpstr>Κυψελιδωτά: Βλεφαριδοφόρα 5/6</vt:lpstr>
      <vt:lpstr>Κυψελιδωτά: Βλεφαριδοφόρα 6/6</vt:lpstr>
      <vt:lpstr>Κυψελιδωτά: Δινομαστιγωτά  1/2</vt:lpstr>
      <vt:lpstr>Κυψελιδωτά: Δινομαστιγωτά  2/2</vt:lpstr>
      <vt:lpstr>Κυψελιδωτά:  Ακροσυμπλεγματικά  1/2</vt:lpstr>
      <vt:lpstr>Κυψελιδωτά:  Ακροσυμπλεγματικά 2/2</vt:lpstr>
      <vt:lpstr>Παραβασικά  (Παραβασαλίδες) 1/2</vt:lpstr>
      <vt:lpstr>Παραβασικά  (Παραβασαλίδες) 2/2</vt:lpstr>
      <vt:lpstr>Ταξινόμηση Αμοιβάδων 1/2</vt:lpstr>
      <vt:lpstr>Ταξινόμηση Αμοιβάδων 2/2</vt:lpstr>
      <vt:lpstr>Αμοιβάδες: Ακτινόποδα 1/2</vt:lpstr>
      <vt:lpstr>Αμοιβάδες: Ακτινόποδα 2/2</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1/7</vt:lpstr>
      <vt:lpstr>Σημείωμα Χρήσης Έργων Τρίτων 2/7</vt:lpstr>
      <vt:lpstr>Σημείωμα Χρήσης Έργων Τρίτων 3/7</vt:lpstr>
      <vt:lpstr>Σημείωμα Χρήσης Έργων Τρίτων 4/7</vt:lpstr>
      <vt:lpstr>Σημείωμα Χρήσης Έργων Τρίτων 5/7</vt:lpstr>
      <vt:lpstr>Σημείωμα Χρήσης Έργων Τρίτων 6/7</vt:lpstr>
      <vt:lpstr>Σημείωμα Χρήσης Έργων Τρίτων 7/7</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229</cp:revision>
  <dcterms:created xsi:type="dcterms:W3CDTF">2013-03-26T06:42:16Z</dcterms:created>
  <dcterms:modified xsi:type="dcterms:W3CDTF">2015-10-18T05:11:08Z</dcterms:modified>
</cp:coreProperties>
</file>