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62" r:id="rId3"/>
    <p:sldId id="266" r:id="rId4"/>
    <p:sldId id="301" r:id="rId5"/>
    <p:sldId id="265" r:id="rId6"/>
    <p:sldId id="274"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280" r:id="rId33"/>
    <p:sldId id="290" r:id="rId34"/>
    <p:sldId id="295" r:id="rId35"/>
    <p:sldId id="292" r:id="rId36"/>
    <p:sldId id="291" r:id="rId37"/>
    <p:sldId id="294"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2"/>
            <p14:sldId id="266"/>
            <p14:sldId id="301"/>
            <p14:sldId id="265"/>
            <p14:sldId id="274"/>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43767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023550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799134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99650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82431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8296381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341782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287432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6038080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16858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753798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1750875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6887185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9984551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2351035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2841270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8551079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2269755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42650663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3398810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603444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7674266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5449680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1663822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11282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4059703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603117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διερεύνηση της σκέψης των μαθητών σε συγκεκριμένες μαθηματικές περιοχές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t>Διδακτική Μαθηματικών ΙΙ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4</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διερεύνηση της σκέψης των μαθητών σε συγκεκριμένες μαθηματικές περιοχές </a:t>
            </a:r>
            <a:endParaRPr lang="el-GR" sz="2800" dirty="0" smtClean="0"/>
          </a:p>
          <a:p>
            <a:endParaRPr lang="en-US" sz="2800" dirty="0" smtClean="0"/>
          </a:p>
          <a:p>
            <a:r>
              <a:rPr lang="el-GR" altLang="el-GR" sz="2800" dirty="0"/>
              <a:t>Δέσποινα Πόταρη</a:t>
            </a:r>
          </a:p>
          <a:p>
            <a:r>
              <a:rPr lang="el-GR" sz="2800" dirty="0"/>
              <a:t>Σχολή Θετικών επιστημών</a:t>
            </a:r>
          </a:p>
          <a:p>
            <a:r>
              <a:rPr lang="el-GR" sz="2800" dirty="0"/>
              <a:t>Τμήμα Μαθηματικό</a:t>
            </a:r>
            <a:endParaRPr lang="en-US"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Επεισόδιο 1 (Γ΄ Γυμνασίου – Γωνία τριγώνου (σημειώσεις Δέσποινας Πόταρη) </a:t>
            </a:r>
            <a:r>
              <a:rPr lang="el-GR" altLang="el-GR" sz="3200" dirty="0" smtClean="0"/>
              <a:t>(6/6</a:t>
            </a:r>
            <a:r>
              <a:rPr lang="el-GR" alt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Οι μαθητές συνεχίζουν στο να ορίσουν τη διχοτόμο μιας γωνίας «Είναι μια γραμμή που χωρίζει τη γωνία σε 2 ίσα μέρη»</a:t>
            </a:r>
          </a:p>
          <a:p>
            <a:r>
              <a:rPr lang="el-GR" altLang="el-GR" sz="2800" dirty="0"/>
              <a:t>Η καθηγήτρια επαναλαμβάνει το τι λέει ο μαθητής και σχεδιάζει ένα τρίγωνο και το ύψος (ίσως ο μαθητής το κάνει- δεν θυμάμαι)</a:t>
            </a:r>
          </a:p>
          <a:p>
            <a:r>
              <a:rPr lang="el-GR" altLang="el-GR" sz="2800" dirty="0" err="1"/>
              <a:t>Καθ</a:t>
            </a:r>
            <a:r>
              <a:rPr lang="el-GR" altLang="el-GR" sz="2800" dirty="0"/>
              <a:t>: Είναι διχοτόμος; Πώς την βρίσκω;</a:t>
            </a:r>
          </a:p>
          <a:p>
            <a:r>
              <a:rPr lang="el-GR" altLang="el-GR" sz="2800" dirty="0" err="1"/>
              <a:t>Μαθ</a:t>
            </a:r>
            <a:r>
              <a:rPr lang="el-GR" altLang="el-GR" sz="2800" dirty="0"/>
              <a:t>: Βρίσκω τις μοίρες και τις διαιρώ δια δύο.</a:t>
            </a:r>
          </a:p>
        </p:txBody>
      </p:sp>
    </p:spTree>
    <p:extLst>
      <p:ext uri="{BB962C8B-B14F-4D97-AF65-F5344CB8AC3E}">
        <p14:creationId xmlns:p14="http://schemas.microsoft.com/office/powerpoint/2010/main" val="2891199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2800" dirty="0"/>
              <a:t>Επεισόδιο 2 (</a:t>
            </a:r>
            <a:r>
              <a:rPr lang="el-GR" altLang="el-GR" sz="2800" dirty="0" err="1"/>
              <a:t>Α΄Λυκείου</a:t>
            </a:r>
            <a:r>
              <a:rPr lang="el-GR" altLang="el-GR" sz="2800" dirty="0"/>
              <a:t> -Ιδιότητες της διχοτόμου γωνίας) Σημειώσεις Δέσποινας Πόταρη (από 2009</a:t>
            </a:r>
            <a:r>
              <a:rPr lang="el-GR" altLang="el-GR" sz="2800" dirty="0" smtClean="0"/>
              <a:t>) (1/3) </a:t>
            </a:r>
            <a:endParaRPr lang="el-GR" sz="2800" dirty="0"/>
          </a:p>
        </p:txBody>
      </p:sp>
      <p:sp>
        <p:nvSpPr>
          <p:cNvPr id="5" name="Θέση περιεχομένου 4"/>
          <p:cNvSpPr>
            <a:spLocks noGrp="1"/>
          </p:cNvSpPr>
          <p:nvPr>
            <p:ph idx="1"/>
          </p:nvPr>
        </p:nvSpPr>
        <p:spPr/>
        <p:txBody>
          <a:bodyPr>
            <a:noAutofit/>
          </a:bodyPr>
          <a:lstStyle/>
          <a:p>
            <a:pPr>
              <a:defRPr/>
            </a:pPr>
            <a:r>
              <a:rPr lang="el-GR" sz="1400" dirty="0"/>
              <a:t>Στόχος μαθήματος: Ο καθηγητής θέλει να δουν οι μαθητές τη διχοτόμο της γωνίας ως γεωμετρικό τόπο. Μόλις είχαν αντιμετωπίσει τη </a:t>
            </a:r>
            <a:r>
              <a:rPr lang="el-GR" sz="1400" dirty="0" err="1"/>
              <a:t>μεσοκάθετο</a:t>
            </a:r>
            <a:r>
              <a:rPr lang="el-GR" sz="1400" dirty="0"/>
              <a:t> ευθυγράμμου τμήματος μετά από τις ιδιότητες των ισοσκελών τριγώνων που είχαν κάνει στο προηγούμενο μάθημα.</a:t>
            </a:r>
          </a:p>
          <a:p>
            <a:pPr marL="0" indent="0">
              <a:buNone/>
              <a:defRPr/>
            </a:pPr>
            <a:endParaRPr lang="el-GR" sz="1400" dirty="0"/>
          </a:p>
          <a:p>
            <a:pPr>
              <a:defRPr/>
            </a:pPr>
            <a:r>
              <a:rPr lang="el-GR" sz="1400" dirty="0"/>
              <a:t>Κ: Πάμε να δούμε τι γίνεται με τη διχοτόμο. Γράψτε Διχοτόμος γωνίας [υπαγορεύει στο τετράδιο για να γράψουν οι μαθητές]</a:t>
            </a:r>
          </a:p>
          <a:p>
            <a:pPr>
              <a:defRPr/>
            </a:pPr>
            <a:r>
              <a:rPr lang="el-GR" sz="1400" dirty="0"/>
              <a:t>Τι είναι διχοτόμος μια γωνίας;</a:t>
            </a:r>
          </a:p>
          <a:p>
            <a:pPr>
              <a:defRPr/>
            </a:pPr>
            <a:r>
              <a:rPr lang="el-GR" sz="1400" dirty="0"/>
              <a:t>Μ1: Είναι ένα σημείο</a:t>
            </a:r>
          </a:p>
          <a:p>
            <a:pPr>
              <a:defRPr/>
            </a:pPr>
            <a:r>
              <a:rPr lang="el-GR" sz="1400" dirty="0"/>
              <a:t>Μ2: είναι ένα ευθύγραμμο τμήμα</a:t>
            </a:r>
          </a:p>
          <a:p>
            <a:pPr>
              <a:defRPr/>
            </a:pPr>
            <a:r>
              <a:rPr lang="el-GR" sz="1400" dirty="0"/>
              <a:t>Μ3 : Είναι μια </a:t>
            </a:r>
            <a:r>
              <a:rPr lang="el-GR" sz="1400" dirty="0" err="1"/>
              <a:t>ημιευθεία</a:t>
            </a:r>
            <a:r>
              <a:rPr lang="el-GR" sz="1400" dirty="0"/>
              <a:t>…</a:t>
            </a:r>
          </a:p>
          <a:p>
            <a:pPr>
              <a:defRPr/>
            </a:pPr>
            <a:r>
              <a:rPr lang="el-GR" sz="1400" dirty="0"/>
              <a:t>[Λένε διάφορες απαντήσεις (3-4) όχι τόσο ακριβείς)</a:t>
            </a:r>
          </a:p>
          <a:p>
            <a:pPr>
              <a:defRPr/>
            </a:pPr>
            <a:r>
              <a:rPr lang="el-GR" sz="1400" dirty="0"/>
              <a:t>Κ: Έχει αρχή την κορυφή της γωνίας, περιέχεται στη γωνία και χωρίζει τη γωνία σε δύο ίσες γωνίες </a:t>
            </a:r>
          </a:p>
          <a:p>
            <a:pPr>
              <a:defRPr/>
            </a:pPr>
            <a:r>
              <a:rPr lang="el-GR" sz="1400" dirty="0"/>
              <a:t>[σχεδιάζει στον πίνακα]</a:t>
            </a:r>
          </a:p>
        </p:txBody>
      </p:sp>
    </p:spTree>
    <p:extLst>
      <p:ext uri="{BB962C8B-B14F-4D97-AF65-F5344CB8AC3E}">
        <p14:creationId xmlns:p14="http://schemas.microsoft.com/office/powerpoint/2010/main" val="3711197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Επεισόδιο 2 (</a:t>
            </a:r>
            <a:r>
              <a:rPr lang="el-GR" altLang="el-GR" sz="2800" dirty="0" err="1"/>
              <a:t>Α΄Λυκείου</a:t>
            </a:r>
            <a:r>
              <a:rPr lang="el-GR" altLang="el-GR" sz="2800" dirty="0"/>
              <a:t> -Ιδιότητες της διχοτόμου γωνίας) Σημειώσεις Δέσποινας Πόταρη (από 2009) </a:t>
            </a:r>
            <a:r>
              <a:rPr lang="el-GR" altLang="el-GR" sz="2800" dirty="0" smtClean="0"/>
              <a:t>(2/3</a:t>
            </a:r>
            <a:r>
              <a:rPr lang="el-GR" altLang="el-GR" sz="2800" dirty="0"/>
              <a:t>) </a:t>
            </a:r>
            <a:endParaRPr lang="el-GR" sz="2800" dirty="0"/>
          </a:p>
        </p:txBody>
      </p:sp>
      <p:sp>
        <p:nvSpPr>
          <p:cNvPr id="3" name="Θέση περιεχομένου 2"/>
          <p:cNvSpPr>
            <a:spLocks noGrp="1"/>
          </p:cNvSpPr>
          <p:nvPr>
            <p:ph idx="1"/>
          </p:nvPr>
        </p:nvSpPr>
        <p:spPr/>
        <p:txBody>
          <a:bodyPr>
            <a:normAutofit fontScale="62500" lnSpcReduction="20000"/>
          </a:bodyPr>
          <a:lstStyle/>
          <a:p>
            <a:pPr>
              <a:defRPr/>
            </a:pPr>
            <a:r>
              <a:rPr lang="el-GR" sz="2800" dirty="0"/>
              <a:t>[Κάποιος μαθητής ζητάει επεξήγηση. Ο καθηγητής ζητά από μια μαθήτρια να πει τον ορισμό της διχοτόμου.</a:t>
            </a:r>
          </a:p>
          <a:p>
            <a:pPr>
              <a:defRPr/>
            </a:pPr>
            <a:r>
              <a:rPr lang="el-GR" sz="2800" dirty="0"/>
              <a:t>Ένας μαθητής λέει κάτι για τη διχοτόμο και το τρίγωνο  που δεν έχει σχέση με το θέμα που διαπραγματεύονται. Στη συνέχεια μια μαθήτρια λέει την ιδιότητα των σημείων της διχοτόμου. </a:t>
            </a:r>
          </a:p>
          <a:p>
            <a:pPr>
              <a:defRPr/>
            </a:pPr>
            <a:r>
              <a:rPr lang="el-GR" sz="2800" dirty="0"/>
              <a:t>Κ: Αυτό συμβαίνει για οποιοδήποτε σημείο της διχοτόμου. Είναι ακριβώς αντίστοιχο όπως στη </a:t>
            </a:r>
            <a:r>
              <a:rPr lang="el-GR" sz="2800" dirty="0" err="1"/>
              <a:t>μεσοκάθετο</a:t>
            </a:r>
            <a:r>
              <a:rPr lang="el-GR" sz="2800" dirty="0"/>
              <a:t>.</a:t>
            </a:r>
          </a:p>
          <a:p>
            <a:pPr>
              <a:defRPr/>
            </a:pPr>
            <a:r>
              <a:rPr lang="el-GR" sz="2800" dirty="0"/>
              <a:t>[στη συνέχεια ο καθηγητής υπαγορεύει το θεώρημα “Αν ένα σημείο εσωτερικό της γωνίας </a:t>
            </a:r>
            <a:r>
              <a:rPr lang="el-GR" sz="2800" dirty="0" err="1"/>
              <a:t>ισαπέχει</a:t>
            </a:r>
            <a:r>
              <a:rPr lang="el-GR" sz="2800" dirty="0"/>
              <a:t> από τις πλευρές της, τότε αυτό ανήκει στη διχοτόμο», και ένας μαθητής περιγράφει την απόδειξη του. Στην απόδειξη εμφανίζεται πάλι πρόβλημα με την έννοια της γωνίας και της διχοτόμου: «το σημείο είναι διχοτόμος». Το γράφουν στο τετράδιο τους και μετά το αντίστροφο: « Αν ένα σημείο εσωτερικό της γωνίας </a:t>
            </a:r>
            <a:r>
              <a:rPr lang="el-GR" sz="2800" dirty="0" err="1"/>
              <a:t>ισαπέχει</a:t>
            </a:r>
            <a:r>
              <a:rPr lang="el-GR" sz="2800" dirty="0"/>
              <a:t> από τις πλευρές της, τότε αυτό ανήκει στη διχοτόμο της». </a:t>
            </a:r>
          </a:p>
          <a:p>
            <a:pPr>
              <a:defRPr/>
            </a:pPr>
            <a:r>
              <a:rPr lang="el-GR" sz="2800" dirty="0"/>
              <a:t>Κ: Αν διαβάσετε το συμπέρασμα που βγάλαμε για τη </a:t>
            </a:r>
            <a:r>
              <a:rPr lang="el-GR" sz="2800" dirty="0" err="1"/>
              <a:t>μεσοκάθετο</a:t>
            </a:r>
            <a:r>
              <a:rPr lang="el-GR" sz="2800" dirty="0"/>
              <a:t>, μπορείτε να βγάλετε κάτι αντίστοιχο για τη διχοτόμο;</a:t>
            </a:r>
          </a:p>
        </p:txBody>
      </p:sp>
    </p:spTree>
    <p:extLst>
      <p:ext uri="{BB962C8B-B14F-4D97-AF65-F5344CB8AC3E}">
        <p14:creationId xmlns:p14="http://schemas.microsoft.com/office/powerpoint/2010/main" val="2087008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2800" dirty="0"/>
              <a:t>Επεισόδιο 2 (</a:t>
            </a:r>
            <a:r>
              <a:rPr lang="el-GR" altLang="el-GR" sz="2800" dirty="0" err="1"/>
              <a:t>Α΄Λυκείου</a:t>
            </a:r>
            <a:r>
              <a:rPr lang="el-GR" altLang="el-GR" sz="2800" dirty="0"/>
              <a:t> -Ιδιότητες της διχοτόμου γωνίας) Σημειώσεις Δέσποινας Πόταρη (από 2009) </a:t>
            </a:r>
            <a:r>
              <a:rPr lang="el-GR" altLang="el-GR" sz="2800" dirty="0" smtClean="0"/>
              <a:t>(3/3</a:t>
            </a:r>
            <a:r>
              <a:rPr lang="el-GR" altLang="el-GR" sz="2800" dirty="0"/>
              <a:t>) </a:t>
            </a:r>
            <a:endParaRPr lang="el-GR" sz="2800" dirty="0"/>
          </a:p>
        </p:txBody>
      </p:sp>
      <p:sp>
        <p:nvSpPr>
          <p:cNvPr id="5" name="Θέση περιεχομένου 4"/>
          <p:cNvSpPr>
            <a:spLocks noGrp="1"/>
          </p:cNvSpPr>
          <p:nvPr>
            <p:ph idx="1"/>
          </p:nvPr>
        </p:nvSpPr>
        <p:spPr/>
        <p:txBody>
          <a:bodyPr>
            <a:noAutofit/>
          </a:bodyPr>
          <a:lstStyle/>
          <a:p>
            <a:pPr>
              <a:defRPr/>
            </a:pPr>
            <a:r>
              <a:rPr lang="el-GR" sz="2400" dirty="0"/>
              <a:t>Μ: Το σύνολο των σημείων του επιπέδου που </a:t>
            </a:r>
            <a:r>
              <a:rPr lang="el-GR" sz="2400" dirty="0" err="1"/>
              <a:t>ισαπέχει</a:t>
            </a:r>
            <a:r>
              <a:rPr lang="el-GR" sz="2400" dirty="0"/>
              <a:t> από τις πλευρές της γωνίας</a:t>
            </a:r>
          </a:p>
          <a:p>
            <a:pPr>
              <a:defRPr/>
            </a:pPr>
            <a:r>
              <a:rPr lang="el-GR" sz="2400" dirty="0"/>
              <a:t>Μ2: Κύριε είναι το σύνολο των σημείων του επιπέδου ή της γωνίας;</a:t>
            </a:r>
          </a:p>
          <a:p>
            <a:pPr>
              <a:defRPr/>
            </a:pPr>
            <a:r>
              <a:rPr lang="el-GR" sz="2400" dirty="0"/>
              <a:t>Κ: του επιπέδου</a:t>
            </a:r>
          </a:p>
          <a:p>
            <a:pPr>
              <a:defRPr/>
            </a:pPr>
            <a:r>
              <a:rPr lang="el-GR" sz="2400" dirty="0"/>
              <a:t>[ ο καθηγητής γράφει ασκήσεις για το σπίτι, συνοψίζουν το συμπέρασμα ότι «Η διχοτόμος μιας γωνίας είναι το σύνολο των σημείων που </a:t>
            </a:r>
            <a:r>
              <a:rPr lang="el-GR" sz="2400" dirty="0" err="1"/>
              <a:t>ισαπέχουν</a:t>
            </a:r>
            <a:r>
              <a:rPr lang="el-GR" sz="2400" dirty="0"/>
              <a:t> από τις πλευρές της»</a:t>
            </a:r>
          </a:p>
        </p:txBody>
      </p:sp>
    </p:spTree>
    <p:extLst>
      <p:ext uri="{BB962C8B-B14F-4D97-AF65-F5344CB8AC3E}">
        <p14:creationId xmlns:p14="http://schemas.microsoft.com/office/powerpoint/2010/main" val="207705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Σκέψεις πάνω σ’ αυτά τα επεισόδια</a:t>
            </a:r>
          </a:p>
        </p:txBody>
      </p:sp>
      <p:sp>
        <p:nvSpPr>
          <p:cNvPr id="3" name="Θέση περιεχομένου 2"/>
          <p:cNvSpPr>
            <a:spLocks noGrp="1"/>
          </p:cNvSpPr>
          <p:nvPr>
            <p:ph idx="1"/>
          </p:nvPr>
        </p:nvSpPr>
        <p:spPr/>
        <p:txBody>
          <a:bodyPr>
            <a:normAutofit lnSpcReduction="10000"/>
          </a:bodyPr>
          <a:lstStyle/>
          <a:p>
            <a:pPr>
              <a:defRPr/>
            </a:pPr>
            <a:r>
              <a:rPr lang="el-GR" sz="2800" dirty="0"/>
              <a:t>Θα μπορούσαν αυτά τα επεισόδια να χαρακτηριστούν ως κρίσιμα περιστατικά;</a:t>
            </a:r>
          </a:p>
          <a:p>
            <a:pPr>
              <a:defRPr/>
            </a:pPr>
            <a:r>
              <a:rPr lang="el-GR" sz="2800" dirty="0"/>
              <a:t>Τι βλέπουμε ως προς τις ενέργειες του καθηγητή/καθηγήτριας;</a:t>
            </a:r>
          </a:p>
          <a:p>
            <a:pPr>
              <a:defRPr/>
            </a:pPr>
            <a:r>
              <a:rPr lang="el-GR" sz="2800" dirty="0"/>
              <a:t>Τι μαθηματική εμπειρία πιστεύετε ότι μπορούν να προσφέρουν αυτές οι ενέργειες στους μαθητές;</a:t>
            </a:r>
          </a:p>
          <a:p>
            <a:pPr>
              <a:defRPr/>
            </a:pPr>
            <a:r>
              <a:rPr lang="el-GR" sz="2800" dirty="0"/>
              <a:t>Ποιες δυσκολίες φαίνεται να αντιμετωπίζουν οι μαθητές/</a:t>
            </a:r>
            <a:r>
              <a:rPr lang="el-GR" sz="2800" dirty="0" err="1"/>
              <a:t>τριες</a:t>
            </a:r>
            <a:r>
              <a:rPr lang="el-GR" sz="2800" dirty="0"/>
              <a:t>;</a:t>
            </a:r>
          </a:p>
          <a:p>
            <a:pPr>
              <a:defRPr/>
            </a:pPr>
            <a:r>
              <a:rPr lang="el-GR" sz="2800" dirty="0"/>
              <a:t>Πως θα τις αντιμετωπίζατε;</a:t>
            </a:r>
          </a:p>
        </p:txBody>
      </p:sp>
    </p:spTree>
    <p:extLst>
      <p:ext uri="{BB962C8B-B14F-4D97-AF65-F5344CB8AC3E}">
        <p14:creationId xmlns:p14="http://schemas.microsoft.com/office/powerpoint/2010/main" val="40693951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000" dirty="0"/>
              <a:t>Δυσκολίες οικοδόμησης της έννοιας της γωνίας (</a:t>
            </a:r>
            <a:r>
              <a:rPr lang="en-US" sz="2000" dirty="0"/>
              <a:t>Keiser (2004). Struggles with Developing the Concept of Angle: Comparing sixth-grade students’ discourse to the History of the Angle Concept. Mathematical Thinking and Learning 6(3), 285-306</a:t>
            </a:r>
            <a:r>
              <a:rPr lang="en-US" sz="2000" dirty="0" smtClean="0"/>
              <a:t>.</a:t>
            </a:r>
            <a:r>
              <a:rPr lang="el-GR" sz="2000" dirty="0" smtClean="0"/>
              <a:t> (1/2)</a:t>
            </a:r>
            <a:endParaRPr lang="el-GR" sz="2000" dirty="0"/>
          </a:p>
        </p:txBody>
      </p:sp>
      <p:sp>
        <p:nvSpPr>
          <p:cNvPr id="5" name="Θέση περιεχομένου 4"/>
          <p:cNvSpPr>
            <a:spLocks noGrp="1"/>
          </p:cNvSpPr>
          <p:nvPr>
            <p:ph idx="1"/>
          </p:nvPr>
        </p:nvSpPr>
        <p:spPr/>
        <p:txBody>
          <a:bodyPr>
            <a:noAutofit/>
          </a:bodyPr>
          <a:lstStyle/>
          <a:p>
            <a:pPr>
              <a:defRPr/>
            </a:pPr>
            <a:r>
              <a:rPr lang="el-GR" sz="2000" dirty="0"/>
              <a:t>Η γωνία έχει οριστεί με πολλούς διαφορετικούς τρόπους μέσα από την ιστορική της εξέλιξη</a:t>
            </a:r>
          </a:p>
          <a:p>
            <a:pPr>
              <a:defRPr/>
            </a:pPr>
            <a:r>
              <a:rPr lang="el-GR" sz="2000" dirty="0"/>
              <a:t>Οι Αρχαίοι Έλληνες ταξινομούν αντικείμενα σε σχέση με τρεις κατηγορίες – μία σχέση, μία ποιότητα η μια ποσότητα.</a:t>
            </a:r>
          </a:p>
          <a:p>
            <a:pPr>
              <a:defRPr/>
            </a:pPr>
            <a:r>
              <a:rPr lang="el-GR" sz="2000" dirty="0"/>
              <a:t>Ο </a:t>
            </a:r>
            <a:r>
              <a:rPr lang="el-GR" sz="2000" dirty="0" err="1"/>
              <a:t>Πρόκλος</a:t>
            </a:r>
            <a:r>
              <a:rPr lang="el-GR" sz="2000" dirty="0"/>
              <a:t> αποδίδει και τα τρία στοιχεία στην έννοια της γωνίας</a:t>
            </a:r>
          </a:p>
          <a:p>
            <a:pPr>
              <a:defRPr/>
            </a:pPr>
            <a:r>
              <a:rPr lang="el-GR" sz="2000" dirty="0"/>
              <a:t>«Η γωνία χρειάζεται την ποσότητα που αναφέρεται για το μέγεθος της, την ποιότητα με την οποία έχει ένα συγκεκριμένο σχήμα μια ύπαρξη και επιπλέον χρειάζεται τη σχέση των ευθειών που την ορίζουν καθώς και των επιπέδων που την περιέχουν. Η γωνία είναι κάτι που προκύπτει από όλα αυτά και όχι μόνο από ένα από αυτά»</a:t>
            </a:r>
          </a:p>
        </p:txBody>
      </p:sp>
    </p:spTree>
    <p:extLst>
      <p:ext uri="{BB962C8B-B14F-4D97-AF65-F5344CB8AC3E}">
        <p14:creationId xmlns:p14="http://schemas.microsoft.com/office/powerpoint/2010/main" val="35762858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a:t>Δυσκολίες οικοδόμησης της έννοιας της γωνίας (</a:t>
            </a:r>
            <a:r>
              <a:rPr lang="en-US" sz="2000" dirty="0"/>
              <a:t>Keiser (2004). Struggles with Developing the Concept of Angle: Comparing sixth-grade students’ discourse to the History of the Angle Concept. Mathematical Thinking and Learning 6(3), 285-306.</a:t>
            </a:r>
            <a:r>
              <a:rPr lang="el-GR" sz="2000" dirty="0"/>
              <a:t> </a:t>
            </a:r>
            <a:r>
              <a:rPr lang="el-GR" sz="2000" dirty="0" smtClean="0"/>
              <a:t>(2/2</a:t>
            </a:r>
            <a:r>
              <a:rPr lang="el-GR" sz="2000" dirty="0"/>
              <a:t>)</a:t>
            </a:r>
          </a:p>
        </p:txBody>
      </p:sp>
      <p:sp>
        <p:nvSpPr>
          <p:cNvPr id="3" name="Θέση περιεχομένου 2"/>
          <p:cNvSpPr>
            <a:spLocks noGrp="1"/>
          </p:cNvSpPr>
          <p:nvPr>
            <p:ph idx="1"/>
          </p:nvPr>
        </p:nvSpPr>
        <p:spPr/>
        <p:txBody>
          <a:bodyPr>
            <a:noAutofit/>
          </a:bodyPr>
          <a:lstStyle/>
          <a:p>
            <a:pPr>
              <a:defRPr/>
            </a:pPr>
            <a:r>
              <a:rPr lang="el-GR" sz="2400" dirty="0"/>
              <a:t>Μέχρι το 1893 </a:t>
            </a:r>
            <a:r>
              <a:rPr lang="en-US" sz="2400" dirty="0" err="1"/>
              <a:t>Schotten</a:t>
            </a:r>
            <a:r>
              <a:rPr lang="en-US" sz="2400" dirty="0"/>
              <a:t> </a:t>
            </a:r>
            <a:r>
              <a:rPr lang="el-GR" sz="2400" dirty="0"/>
              <a:t>βλέπει τρεις αντιλήψεις που επικρατούν για τη γωνία ανάμεσα στους ανθρώπους</a:t>
            </a:r>
          </a:p>
          <a:p>
            <a:pPr lvl="1">
              <a:defRPr/>
            </a:pPr>
            <a:r>
              <a:rPr lang="el-GR" sz="2400" dirty="0"/>
              <a:t>Η γωνία είναι η διαφορά στην διεύθυνση ανάμεσα σε δύο ευθείες γραμμές.</a:t>
            </a:r>
          </a:p>
          <a:p>
            <a:pPr lvl="1">
              <a:defRPr/>
            </a:pPr>
            <a:r>
              <a:rPr lang="el-GR" sz="2400" dirty="0"/>
              <a:t>Η γωνία είναι το ποσό της περιστροφής που χρειάζεται ώστε να φέρει κανείς μια από τις πλευρές της από τη θέση της στην άλλη πλευρά χωρίς να την μετακινεί από το επίπεδο που περιέχει τις πλευρές.</a:t>
            </a:r>
          </a:p>
          <a:p>
            <a:pPr lvl="1">
              <a:defRPr/>
            </a:pPr>
            <a:r>
              <a:rPr lang="el-GR" sz="2400" dirty="0"/>
              <a:t>Η γωνία είναι το μέρος του επιπέδου που περιλαμβάνεται  ανάμεσα σε δύο ευθείες γραμμές του επιπέδου που τέμνονται σε ένα σημείο.</a:t>
            </a:r>
          </a:p>
        </p:txBody>
      </p:sp>
    </p:spTree>
    <p:extLst>
      <p:ext uri="{BB962C8B-B14F-4D97-AF65-F5344CB8AC3E}">
        <p14:creationId xmlns:p14="http://schemas.microsoft.com/office/powerpoint/2010/main" val="615244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Τι μετράμε όταν αναφερόμαστε στη </a:t>
            </a:r>
            <a:r>
              <a:rPr lang="el-GR" dirty="0" smtClean="0"/>
              <a:t>γωνία (1/3)</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Ο </a:t>
            </a:r>
            <a:r>
              <a:rPr lang="el-GR" sz="2400" dirty="0" err="1"/>
              <a:t>Κάρπος</a:t>
            </a:r>
            <a:r>
              <a:rPr lang="el-GR" sz="2400" dirty="0"/>
              <a:t> ορίζει τη γωνία ως:</a:t>
            </a:r>
          </a:p>
          <a:p>
            <a:pPr>
              <a:defRPr/>
            </a:pPr>
            <a:r>
              <a:rPr lang="el-GR" sz="2400" dirty="0"/>
              <a:t>«μια ποσότητα που ονομάζεται η απόσταση ανάμεσα στις γραμμές ή στις επιφάνειες που την περιέχουν. Αυτό σημαίνει ότι θα ήταν απόσταση με μια οπτική αν και η γωνία δεν είναι ευθεία γραμμή. Δεν είναι ότι πράγμα επεκτείνεται γραμμή.»</a:t>
            </a:r>
          </a:p>
          <a:p>
            <a:pPr>
              <a:defRPr/>
            </a:pPr>
            <a:r>
              <a:rPr lang="el-GR" sz="2400" dirty="0"/>
              <a:t>Σίγουρα δεν εννοεί γραμμική απόσταση αλλά περισσότερο μια περιστρεφόμενη απόσταση αλλά οι υπάρχουσες αντιλήψεις για τα μεγέθη επέτρεπαν μέτρα σε μια  (μήκος), δύο (εμβαδόν), τρείς (όγκος) διαστάσεις.</a:t>
            </a:r>
          </a:p>
        </p:txBody>
      </p:sp>
    </p:spTree>
    <p:extLst>
      <p:ext uri="{BB962C8B-B14F-4D97-AF65-F5344CB8AC3E}">
        <p14:creationId xmlns:p14="http://schemas.microsoft.com/office/powerpoint/2010/main" val="1127731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μετράμε όταν αναφερόμαστε στη γωνία </a:t>
            </a:r>
            <a:r>
              <a:rPr lang="el-GR" dirty="0" smtClean="0"/>
              <a:t>(2/3</a:t>
            </a:r>
            <a:r>
              <a:rPr lang="el-GR" dirty="0"/>
              <a:t>)</a:t>
            </a:r>
          </a:p>
        </p:txBody>
      </p:sp>
      <p:sp>
        <p:nvSpPr>
          <p:cNvPr id="3" name="Θέση περιεχομένου 2"/>
          <p:cNvSpPr>
            <a:spLocks noGrp="1"/>
          </p:cNvSpPr>
          <p:nvPr>
            <p:ph idx="1"/>
          </p:nvPr>
        </p:nvSpPr>
        <p:spPr/>
        <p:txBody>
          <a:bodyPr>
            <a:normAutofit/>
          </a:bodyPr>
          <a:lstStyle/>
          <a:p>
            <a:r>
              <a:rPr lang="el-GR" altLang="el-GR" sz="2400" dirty="0"/>
              <a:t>Η απόσταση ή ο χώρος μεταξύ δύο </a:t>
            </a:r>
            <a:r>
              <a:rPr lang="el-GR" altLang="el-GR" sz="2400" dirty="0" err="1"/>
              <a:t>ημιευθειών</a:t>
            </a:r>
            <a:r>
              <a:rPr lang="el-GR" altLang="el-GR" sz="2400" dirty="0"/>
              <a:t> μπορεί να δημιουργήσει παρανοήσεις καθώς όταν απομακρύνομαι από την κορυφή και μετακινώ επίσης παράλληλα ένα ευθύγραμμο τμήμα που ενώνει τις δύο πλευρές, παρατηρώ ότι τα μήκη αυτά αυξάνονται, οι πλευρές αυξάνονται, η επιφάνεια αυξάνεται ενώ το μέτρο της γωνίας παραμένει σταθερό</a:t>
            </a:r>
          </a:p>
        </p:txBody>
      </p:sp>
    </p:spTree>
    <p:extLst>
      <p:ext uri="{BB962C8B-B14F-4D97-AF65-F5344CB8AC3E}">
        <p14:creationId xmlns:p14="http://schemas.microsoft.com/office/powerpoint/2010/main" val="40998457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Τι μετράμε όταν αναφερόμαστε στη γωνία </a:t>
            </a:r>
            <a:r>
              <a:rPr lang="el-GR" dirty="0" smtClean="0"/>
              <a:t>(3/3</a:t>
            </a:r>
            <a:r>
              <a:rPr lang="el-GR" dirty="0"/>
              <a:t>)</a:t>
            </a:r>
          </a:p>
        </p:txBody>
      </p:sp>
      <p:sp>
        <p:nvSpPr>
          <p:cNvPr id="5" name="Θέση περιεχομένου 4"/>
          <p:cNvSpPr>
            <a:spLocks noGrp="1"/>
          </p:cNvSpPr>
          <p:nvPr>
            <p:ph idx="1"/>
          </p:nvPr>
        </p:nvSpPr>
        <p:spPr/>
        <p:txBody>
          <a:bodyPr>
            <a:noAutofit/>
          </a:bodyPr>
          <a:lstStyle/>
          <a:p>
            <a:pPr>
              <a:defRPr/>
            </a:pPr>
            <a:r>
              <a:rPr lang="el-GR" sz="2400" dirty="0"/>
              <a:t>Ο ορισμός του Ευκλείδη στα στοιχεία ορίζει τη γωνία ως</a:t>
            </a:r>
          </a:p>
          <a:p>
            <a:pPr>
              <a:defRPr/>
            </a:pPr>
            <a:r>
              <a:rPr lang="el-GR" sz="2400" dirty="0"/>
              <a:t>«η κλίση ανάμεσα σε δύο ευθείες στο επίπεδο που τέμνονται και δεν βρίσκονται στην ίδια ευθεία» – η γωνία αντιμετωπίζεται ως σχέση αλλά δεν διαφοροποιεί γωνίες όπως 90 μοίρες, 270, 630, -450….</a:t>
            </a:r>
          </a:p>
          <a:p>
            <a:pPr>
              <a:defRPr/>
            </a:pPr>
            <a:r>
              <a:rPr lang="el-GR" sz="2400" dirty="0"/>
              <a:t>Αντιμετωπίζοντας τη γωνία ως ποιότητα δεν έχει τις ιδιότητες της ισότητας ή της ανισότητας ή τη δυνατότητα να διαιρεθεί σε δύο μέρη</a:t>
            </a:r>
          </a:p>
        </p:txBody>
      </p:sp>
    </p:spTree>
    <p:extLst>
      <p:ext uri="{BB962C8B-B14F-4D97-AF65-F5344CB8AC3E}">
        <p14:creationId xmlns:p14="http://schemas.microsoft.com/office/powerpoint/2010/main" val="2876844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Περιεχόμενα ενότητας</a:t>
            </a:r>
            <a:endParaRPr lang="el-GR" dirty="0"/>
          </a:p>
        </p:txBody>
      </p:sp>
      <p:sp>
        <p:nvSpPr>
          <p:cNvPr id="3" name="Content Placeholder 2"/>
          <p:cNvSpPr>
            <a:spLocks noGrp="1"/>
          </p:cNvSpPr>
          <p:nvPr>
            <p:ph idx="1"/>
          </p:nvPr>
        </p:nvSpPr>
        <p:spPr/>
        <p:txBody>
          <a:bodyPr>
            <a:normAutofit/>
          </a:bodyPr>
          <a:lstStyle/>
          <a:p>
            <a:r>
              <a:rPr lang="el-GR" altLang="el-GR" dirty="0" smtClean="0"/>
              <a:t>Διδασκαλία και μάθηση της έννοιας της γωνίας</a:t>
            </a:r>
          </a:p>
          <a:p>
            <a:r>
              <a:rPr lang="en-US" altLang="el-GR" dirty="0" smtClean="0"/>
              <a:t>H</a:t>
            </a:r>
            <a:r>
              <a:rPr lang="el-GR" altLang="el-GR" dirty="0" smtClean="0"/>
              <a:t> </a:t>
            </a:r>
            <a:r>
              <a:rPr lang="el-GR" altLang="el-GR" dirty="0"/>
              <a:t>έννοια της συνάρτησης</a:t>
            </a:r>
            <a:endParaRPr lang="el-GR" dirty="0"/>
          </a:p>
        </p:txBody>
      </p:sp>
    </p:spTree>
    <p:extLst>
      <p:ext uri="{BB962C8B-B14F-4D97-AF65-F5344CB8AC3E}">
        <p14:creationId xmlns:p14="http://schemas.microsoft.com/office/powerpoint/2010/main" val="30382952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μαθητών με το μέγεθος των </a:t>
            </a:r>
            <a:r>
              <a:rPr lang="el-GR" dirty="0" smtClean="0"/>
              <a:t>γωνιών (1/3)</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smtClean="0"/>
              <a:t>(Οι </a:t>
            </a:r>
            <a:r>
              <a:rPr lang="el-GR" sz="2800" dirty="0"/>
              <a:t>μαθητές συγκρίνουν τις γωνίες ανάμεσα σε ένα κανονικό εξάγωνο και ένα κανονικό οκτάγωνο)</a:t>
            </a:r>
          </a:p>
          <a:p>
            <a:pPr>
              <a:defRPr/>
            </a:pPr>
            <a:r>
              <a:rPr lang="el-GR" sz="2800" dirty="0"/>
              <a:t>Μ1: Στο εξάγωνο, η πλευρά, η γωνία έρχεται σε ένα πιο μυτερό σημείο απ’ ότι στο οκτάγωνο</a:t>
            </a:r>
          </a:p>
          <a:p>
            <a:pPr>
              <a:defRPr/>
            </a:pPr>
            <a:r>
              <a:rPr lang="el-GR" sz="2800" dirty="0"/>
              <a:t>Τ: Τι μπορείς να πεις για τη γωνία; Τι εννοείς πιο μυτερή γωνία, τι εννοείς με αυτό;</a:t>
            </a:r>
          </a:p>
          <a:p>
            <a:pPr>
              <a:defRPr/>
            </a:pPr>
            <a:r>
              <a:rPr lang="el-GR" sz="2800" dirty="0"/>
              <a:t>Μ1 Προεξέχει</a:t>
            </a:r>
          </a:p>
          <a:p>
            <a:pPr>
              <a:defRPr/>
            </a:pPr>
            <a:r>
              <a:rPr lang="el-GR" sz="2800" dirty="0"/>
              <a:t>Τ: Είναι μικρότερη του </a:t>
            </a:r>
            <a:r>
              <a:rPr lang="el-GR" sz="2800" dirty="0" err="1"/>
              <a:t>εξαγώνου</a:t>
            </a:r>
            <a:r>
              <a:rPr lang="el-GR" sz="2800" dirty="0"/>
              <a:t> ή μεγαλύτερη;</a:t>
            </a:r>
          </a:p>
          <a:p>
            <a:pPr>
              <a:defRPr/>
            </a:pPr>
            <a:r>
              <a:rPr lang="el-GR" sz="2800" dirty="0"/>
              <a:t>Μ: Είναι μεγαλύτερη</a:t>
            </a:r>
          </a:p>
          <a:p>
            <a:pPr>
              <a:defRPr/>
            </a:pPr>
            <a:r>
              <a:rPr lang="el-GR" sz="2800" dirty="0"/>
              <a:t>(ο μαθητής κοιτάει στο εξωτερικό αντί στο εσωτερικό)</a:t>
            </a:r>
          </a:p>
          <a:p>
            <a:pPr>
              <a:buNone/>
              <a:defRPr/>
            </a:pPr>
            <a:r>
              <a:rPr lang="el-GR" sz="2800" dirty="0"/>
              <a:t>(ταξινόμηση γωνίας σε σχέση με την </a:t>
            </a:r>
            <a:r>
              <a:rPr lang="el-GR" sz="2800" b="1" dirty="0"/>
              <a:t>ποιότητα</a:t>
            </a:r>
            <a:r>
              <a:rPr lang="el-GR" sz="2800" dirty="0"/>
              <a:t> της)</a:t>
            </a:r>
          </a:p>
        </p:txBody>
      </p:sp>
    </p:spTree>
    <p:extLst>
      <p:ext uri="{BB962C8B-B14F-4D97-AF65-F5344CB8AC3E}">
        <p14:creationId xmlns:p14="http://schemas.microsoft.com/office/powerpoint/2010/main" val="344462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Δυσκολίες μαθητών με το μέγεθος των γωνιών </a:t>
            </a:r>
            <a:r>
              <a:rPr lang="el-GR" dirty="0" smtClean="0"/>
              <a:t>(2/3</a:t>
            </a:r>
            <a:r>
              <a:rPr lang="el-GR" dirty="0"/>
              <a:t>)</a:t>
            </a:r>
          </a:p>
        </p:txBody>
      </p:sp>
      <p:sp>
        <p:nvSpPr>
          <p:cNvPr id="5" name="Θέση περιεχομένου 4"/>
          <p:cNvSpPr>
            <a:spLocks noGrp="1"/>
          </p:cNvSpPr>
          <p:nvPr>
            <p:ph idx="1"/>
          </p:nvPr>
        </p:nvSpPr>
        <p:spPr/>
        <p:txBody>
          <a:bodyPr>
            <a:noAutofit/>
          </a:bodyPr>
          <a:lstStyle/>
          <a:p>
            <a:r>
              <a:rPr lang="el-GR" altLang="el-GR" sz="2400" dirty="0"/>
              <a:t>(έμφαση στην ποσότητα)</a:t>
            </a:r>
          </a:p>
          <a:p>
            <a:r>
              <a:rPr lang="el-GR" altLang="el-GR" sz="2400" dirty="0"/>
              <a:t>Μέτρηση των πλευρών</a:t>
            </a:r>
          </a:p>
          <a:p>
            <a:r>
              <a:rPr lang="el-GR" altLang="el-GR" sz="2400" dirty="0"/>
              <a:t>Μεγαλύτερος ο χώρος ανάμεσα στις πλευρές, μεγαλύτερη η γωνία  (</a:t>
            </a:r>
            <a:r>
              <a:rPr lang="el-GR" altLang="el-GR" sz="2400" dirty="0" smtClean="0"/>
              <a:t>π.χ. μεγεθύνω </a:t>
            </a:r>
            <a:r>
              <a:rPr lang="el-GR" altLang="el-GR" sz="2400" dirty="0"/>
              <a:t>ένα μέρος ενός χάρτη, ένα ισόπλευρο τρίγωνο τι συμβαίνει με τις γωνίες;)</a:t>
            </a:r>
          </a:p>
        </p:txBody>
      </p:sp>
    </p:spTree>
    <p:extLst>
      <p:ext uri="{BB962C8B-B14F-4D97-AF65-F5344CB8AC3E}">
        <p14:creationId xmlns:p14="http://schemas.microsoft.com/office/powerpoint/2010/main" val="2614979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μαθητών με το μέγεθος των γωνιών </a:t>
            </a:r>
            <a:r>
              <a:rPr lang="el-GR" dirty="0" smtClean="0"/>
              <a:t>(3/3</a:t>
            </a:r>
            <a:r>
              <a:rPr lang="el-GR" dirty="0"/>
              <a:t>)</a:t>
            </a:r>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Έμφαση στη σχέση</a:t>
            </a:r>
          </a:p>
          <a:p>
            <a:pPr>
              <a:defRPr/>
            </a:pPr>
            <a:r>
              <a:rPr lang="el-GR" sz="2800" dirty="0"/>
              <a:t>(μιλώντας για τη γωνία)</a:t>
            </a:r>
          </a:p>
          <a:p>
            <a:pPr>
              <a:defRPr/>
            </a:pPr>
            <a:r>
              <a:rPr lang="el-GR" sz="2800" dirty="0"/>
              <a:t>Μ1: Είναι το πλάτος ανάμεσα σε δύο γραμμές.</a:t>
            </a:r>
          </a:p>
          <a:p>
            <a:pPr>
              <a:defRPr/>
            </a:pPr>
            <a:r>
              <a:rPr lang="el-GR" sz="2800" dirty="0"/>
              <a:t>Τ: Τι εννοείς;</a:t>
            </a:r>
          </a:p>
          <a:p>
            <a:pPr>
              <a:defRPr/>
            </a:pPr>
            <a:r>
              <a:rPr lang="el-GR" sz="2800" dirty="0"/>
              <a:t>Μ1: Συναντιούνται και φαντάζεσαι το χώρο ανάμεσα τους</a:t>
            </a:r>
          </a:p>
          <a:p>
            <a:pPr>
              <a:defRPr/>
            </a:pPr>
            <a:r>
              <a:rPr lang="el-GR" sz="2800" dirty="0"/>
              <a:t>Συμφωνείτε;</a:t>
            </a:r>
          </a:p>
          <a:p>
            <a:pPr>
              <a:defRPr/>
            </a:pPr>
            <a:r>
              <a:rPr lang="el-GR" sz="2800" dirty="0"/>
              <a:t>Μ2: Όχι γιατί όταν περιστρέψεις αυτό (την πλευρά) κάτω μέχρι το 270 δεν μετράς το πλάτος ανάμεσα στις δύο γραμμές.</a:t>
            </a:r>
          </a:p>
        </p:txBody>
      </p:sp>
    </p:spTree>
    <p:extLst>
      <p:ext uri="{BB962C8B-B14F-4D97-AF65-F5344CB8AC3E}">
        <p14:creationId xmlns:p14="http://schemas.microsoft.com/office/powerpoint/2010/main" val="2176848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Μπορούν οι γωνίες να περιέχουν καμπύλες;</a:t>
            </a:r>
          </a:p>
        </p:txBody>
      </p:sp>
      <p:sp>
        <p:nvSpPr>
          <p:cNvPr id="5" name="Θέση περιεχομένου 4"/>
          <p:cNvSpPr>
            <a:spLocks noGrp="1"/>
          </p:cNvSpPr>
          <p:nvPr>
            <p:ph idx="1"/>
          </p:nvPr>
        </p:nvSpPr>
        <p:spPr/>
        <p:txBody>
          <a:bodyPr>
            <a:noAutofit/>
          </a:bodyPr>
          <a:lstStyle/>
          <a:p>
            <a:r>
              <a:rPr lang="el-GR" altLang="el-GR" sz="2400" dirty="0"/>
              <a:t>Ο Ευκλείδης στα στοιχεία του δέχεται γωνίες με καμπύλες πλευρές (τόξα κύκλου – γωνία ανάμεσα στο τόξο και στην εφαπτομένη του ή ανάμεσα σε δύο εφαπτόμενους κύκλους)</a:t>
            </a:r>
          </a:p>
          <a:p>
            <a:r>
              <a:rPr lang="el-GR" altLang="el-GR" sz="2400" dirty="0"/>
              <a:t>Περιορισμοί αυτών των γωνιών είναι η δυσκολία να μετρήσει κανείς τέτοιες γωνίες.</a:t>
            </a:r>
          </a:p>
        </p:txBody>
      </p:sp>
    </p:spTree>
    <p:extLst>
      <p:ext uri="{BB962C8B-B14F-4D97-AF65-F5344CB8AC3E}">
        <p14:creationId xmlns:p14="http://schemas.microsoft.com/office/powerpoint/2010/main" val="159023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Στην τάξη</a:t>
            </a:r>
            <a:endParaRPr lang="el-GR" dirty="0"/>
          </a:p>
        </p:txBody>
      </p:sp>
      <p:sp>
        <p:nvSpPr>
          <p:cNvPr id="3" name="Θέση περιεχομένου 2"/>
          <p:cNvSpPr>
            <a:spLocks noGrp="1"/>
          </p:cNvSpPr>
          <p:nvPr>
            <p:ph idx="1"/>
          </p:nvPr>
        </p:nvSpPr>
        <p:spPr/>
        <p:txBody>
          <a:bodyPr>
            <a:normAutofit/>
          </a:bodyPr>
          <a:lstStyle/>
          <a:p>
            <a:pPr>
              <a:defRPr/>
            </a:pPr>
            <a:r>
              <a:rPr lang="el-GR" sz="2800" dirty="0"/>
              <a:t>Γωνίες σε γράμματα του αλφάβητου  (</a:t>
            </a:r>
            <a:r>
              <a:rPr lang="en-US" sz="2800" dirty="0"/>
              <a:t>S, J, P</a:t>
            </a:r>
            <a:r>
              <a:rPr lang="en-US" sz="2800" dirty="0" smtClean="0"/>
              <a:t>)</a:t>
            </a:r>
            <a:endParaRPr lang="en-US" sz="2800" dirty="0"/>
          </a:p>
          <a:p>
            <a:pPr>
              <a:defRPr/>
            </a:pPr>
            <a:r>
              <a:rPr lang="en-US" sz="2800" dirty="0"/>
              <a:t>To </a:t>
            </a:r>
            <a:r>
              <a:rPr lang="el-GR" sz="2800" dirty="0"/>
              <a:t>γράμμα </a:t>
            </a:r>
            <a:r>
              <a:rPr lang="en-US" sz="2800" dirty="0"/>
              <a:t>P </a:t>
            </a:r>
            <a:r>
              <a:rPr lang="el-GR" sz="2800" dirty="0"/>
              <a:t>Πίστευαν ότι έχει γωνίες γιατί υπήρχε τομή ανάμεσα σε ευθεία και καμπύλη ενώ το </a:t>
            </a:r>
            <a:r>
              <a:rPr lang="en-US" sz="2800" dirty="0"/>
              <a:t>S </a:t>
            </a:r>
            <a:r>
              <a:rPr lang="el-GR" sz="2800" dirty="0"/>
              <a:t>δεν έχει ανάλογη τομή</a:t>
            </a:r>
          </a:p>
          <a:p>
            <a:pPr>
              <a:defRPr/>
            </a:pPr>
            <a:r>
              <a:rPr lang="el-GR" sz="2800" dirty="0"/>
              <a:t>Δεν είναι σαφείς στους μαθητές οι σημερινές συμβάσεις που ισχύουν για τη γωνία και ακολουθούν ανάλογες με αυτές που υπήρξαν ιστορικά.</a:t>
            </a:r>
          </a:p>
        </p:txBody>
      </p:sp>
    </p:spTree>
    <p:extLst>
      <p:ext uri="{BB962C8B-B14F-4D97-AF65-F5344CB8AC3E}">
        <p14:creationId xmlns:p14="http://schemas.microsoft.com/office/powerpoint/2010/main" val="8866609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Δυσκολίες με γωνίες όπως 0 μοίρες, 180 και </a:t>
            </a:r>
            <a:r>
              <a:rPr lang="el-GR" dirty="0" smtClean="0"/>
              <a:t>360 (1/2)</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Ιστορική θεώρηση</a:t>
            </a:r>
          </a:p>
          <a:p>
            <a:pPr>
              <a:defRPr/>
            </a:pPr>
            <a:r>
              <a:rPr lang="el-GR" sz="2400" dirty="0" smtClean="0"/>
              <a:t>«Η </a:t>
            </a:r>
            <a:r>
              <a:rPr lang="el-GR" sz="2400" dirty="0"/>
              <a:t>τομή δύο </a:t>
            </a:r>
            <a:r>
              <a:rPr lang="el-GR" sz="2400" dirty="0" err="1"/>
              <a:t>ημιεπιπέδων</a:t>
            </a:r>
            <a:r>
              <a:rPr lang="el-GR" sz="2400" dirty="0"/>
              <a:t> που ορίζονται από τις ευθείες τους» (</a:t>
            </a:r>
            <a:r>
              <a:rPr lang="en-US" sz="2400" dirty="0"/>
              <a:t>Louis- </a:t>
            </a:r>
            <a:r>
              <a:rPr lang="en-US" sz="2400" dirty="0" err="1"/>
              <a:t>Betrand</a:t>
            </a:r>
            <a:r>
              <a:rPr lang="en-US" sz="2400" dirty="0"/>
              <a:t>)</a:t>
            </a:r>
          </a:p>
          <a:p>
            <a:pPr>
              <a:defRPr/>
            </a:pPr>
            <a:r>
              <a:rPr lang="el-GR" sz="2400" dirty="0" smtClean="0"/>
              <a:t>«Έστω </a:t>
            </a:r>
            <a:r>
              <a:rPr lang="el-GR" sz="2400" dirty="0"/>
              <a:t>α είναι ένα επίπεδο και ε και ζ δύο ακτίνες που διέρχονται από το Ο στο α και βρίσκονται σε διαφορετικές ευθείες. Το ζεύγος των </a:t>
            </a:r>
            <a:r>
              <a:rPr lang="el-GR" sz="2400" dirty="0" err="1"/>
              <a:t>ακτίνων</a:t>
            </a:r>
            <a:r>
              <a:rPr lang="el-GR" sz="2400" dirty="0"/>
              <a:t> ε και ζ ονομάζονται γωνίες και συμβολίζονται με  </a:t>
            </a:r>
          </a:p>
          <a:p>
            <a:pPr>
              <a:buNone/>
              <a:defRPr/>
            </a:pPr>
            <a:r>
              <a:rPr lang="el-GR" sz="2400" dirty="0"/>
              <a:t>        (ε, ζ) ή (ζ, ε) (</a:t>
            </a:r>
            <a:r>
              <a:rPr lang="en-US" sz="2400" dirty="0"/>
              <a:t>Hilbert)</a:t>
            </a:r>
          </a:p>
          <a:p>
            <a:pPr>
              <a:defRPr/>
            </a:pPr>
            <a:r>
              <a:rPr lang="el-GR" sz="2400" dirty="0"/>
              <a:t>Με </a:t>
            </a:r>
            <a:r>
              <a:rPr lang="el-GR" sz="2400" dirty="0" smtClean="0"/>
              <a:t>αυτούς </a:t>
            </a:r>
            <a:r>
              <a:rPr lang="el-GR" sz="2400" dirty="0"/>
              <a:t>τους ορισμούς υπάρχει πρόβλημα για κάποιες γωνίες</a:t>
            </a:r>
          </a:p>
        </p:txBody>
      </p:sp>
      <p:cxnSp>
        <p:nvCxnSpPr>
          <p:cNvPr id="6" name="4 - Ευθεία γραμμή σύνδεσης"/>
          <p:cNvCxnSpPr/>
          <p:nvPr/>
        </p:nvCxnSpPr>
        <p:spPr>
          <a:xfrm rot="5400000">
            <a:off x="719857" y="4688855"/>
            <a:ext cx="214312"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6 - Ευθεία γραμμή σύνδεσης"/>
          <p:cNvCxnSpPr/>
          <p:nvPr/>
        </p:nvCxnSpPr>
        <p:spPr>
          <a:xfrm>
            <a:off x="755575" y="4867449"/>
            <a:ext cx="285750" cy="14287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60320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με γωνίες όπως 0 μοίρες, 180 και 360 </a:t>
            </a:r>
            <a:r>
              <a:rPr lang="el-GR" dirty="0" smtClean="0"/>
              <a:t>(2/2</a:t>
            </a:r>
            <a:r>
              <a:rPr lang="el-GR" dirty="0"/>
              <a:t>)</a:t>
            </a:r>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smtClean="0"/>
              <a:t>«Μια </a:t>
            </a:r>
            <a:r>
              <a:rPr lang="el-GR" sz="2800" dirty="0"/>
              <a:t>απλή γωνία είναι η ένωση δύο μη </a:t>
            </a:r>
            <a:r>
              <a:rPr lang="el-GR" sz="2800" dirty="0" err="1"/>
              <a:t>συγγραμμικών</a:t>
            </a:r>
            <a:r>
              <a:rPr lang="el-GR" sz="2800" dirty="0"/>
              <a:t> ακτινών που έχουν την ίδια αρχή. Έχω εξαιρέσει ακτίνες που είναι </a:t>
            </a:r>
            <a:r>
              <a:rPr lang="el-GR" sz="2800" dirty="0" err="1"/>
              <a:t>συγγραμμικές</a:t>
            </a:r>
            <a:r>
              <a:rPr lang="el-GR" sz="2800" dirty="0"/>
              <a:t> γιατί δημιουργούν πρόβλημα με τον ορισμό του εσωτερικού της γωνίας. Εάν οι ακτίνες δεν είναι </a:t>
            </a:r>
            <a:r>
              <a:rPr lang="el-GR" sz="2800" dirty="0" err="1"/>
              <a:t>συγγραμμικές</a:t>
            </a:r>
            <a:r>
              <a:rPr lang="el-GR" sz="2800" dirty="0"/>
              <a:t> αλλά ταυτίζονται τότε το εσωτερικό μπορεί να είναι κενό σύνολο και τότε το πρόβλημα λύνεται. Αν θέλουμε μπορούμε να ονομάσουμε αυτή τη γωνία μηδενική και να την συμπεριλάβουμε στις απλές γωνίες. Αλλά αν η φορά των </a:t>
            </a:r>
            <a:r>
              <a:rPr lang="el-GR" sz="2800" dirty="0" err="1"/>
              <a:t>συγγραμμικών</a:t>
            </a:r>
            <a:r>
              <a:rPr lang="el-GR" sz="2800" dirty="0"/>
              <a:t> ευθειών είναι αντίθετη δεν μπορούμε να αποφασίσουμε ποιο </a:t>
            </a:r>
            <a:r>
              <a:rPr lang="el-GR" sz="2800" dirty="0" err="1"/>
              <a:t>ημιεπίπεδο</a:t>
            </a:r>
            <a:r>
              <a:rPr lang="el-GR" sz="2800" dirty="0"/>
              <a:t> να διαλέξουμε ως εσωτερικό. Παρόλα αυτά ονομάζουμε αυτό το σχήμα «ευθεία γωνία» και τη διακρίνουμε από τις απλές γωνίες» </a:t>
            </a:r>
            <a:r>
              <a:rPr lang="en-US" sz="2800" dirty="0" err="1"/>
              <a:t>Allendoerfer</a:t>
            </a:r>
            <a:r>
              <a:rPr lang="en-US" sz="2800" dirty="0"/>
              <a:t> (1965)</a:t>
            </a:r>
            <a:endParaRPr lang="el-GR" sz="2800" dirty="0"/>
          </a:p>
        </p:txBody>
      </p:sp>
    </p:spTree>
    <p:extLst>
      <p:ext uri="{BB962C8B-B14F-4D97-AF65-F5344CB8AC3E}">
        <p14:creationId xmlns:p14="http://schemas.microsoft.com/office/powerpoint/2010/main" val="17180945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Στην τάξη</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«Έχω μια απορία για την γωνία των 360 μοιρών. Δεν είναι μια γωνία σαν ένα σημείο σε κάτι. Είμαι μπερδεμένη με τη γωνία των 180 μοιρών επίσης. Η 360 είναι ένας κύκλος τότε δεν ξέρω γιατί την θεωρούμε γωνία».</a:t>
            </a:r>
          </a:p>
          <a:p>
            <a:pPr>
              <a:defRPr/>
            </a:pPr>
            <a:r>
              <a:rPr lang="el-GR" sz="2400" dirty="0" smtClean="0"/>
              <a:t>«Οι </a:t>
            </a:r>
            <a:r>
              <a:rPr lang="el-GR" sz="2400" dirty="0"/>
              <a:t>γωνίες είναι οι πλευρές πως τις βάζουμε μαζί στη γωνία»</a:t>
            </a:r>
          </a:p>
          <a:p>
            <a:pPr>
              <a:defRPr/>
            </a:pPr>
            <a:r>
              <a:rPr lang="el-GR" sz="2400" dirty="0"/>
              <a:t>Οι γωνίες αυτές συνδέονται με την περιστροφική όψη της γωνίας που δεν τονίζεται ούτε και στην ιστορία.</a:t>
            </a:r>
          </a:p>
        </p:txBody>
      </p:sp>
    </p:spTree>
    <p:extLst>
      <p:ext uri="{BB962C8B-B14F-4D97-AF65-F5344CB8AC3E}">
        <p14:creationId xmlns:p14="http://schemas.microsoft.com/office/powerpoint/2010/main" val="3814536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a:t>
            </a:r>
            <a:r>
              <a:rPr lang="el-GR" altLang="el-GR" dirty="0" smtClean="0"/>
              <a:t>γωνίας (1/4)</a:t>
            </a:r>
            <a:endParaRPr lang="el-GR" dirty="0"/>
          </a:p>
        </p:txBody>
      </p:sp>
      <p:sp>
        <p:nvSpPr>
          <p:cNvPr id="3" name="Θέση περιεχομένου 2"/>
          <p:cNvSpPr>
            <a:spLocks noGrp="1"/>
          </p:cNvSpPr>
          <p:nvPr>
            <p:ph idx="1"/>
          </p:nvPr>
        </p:nvSpPr>
        <p:spPr/>
        <p:txBody>
          <a:bodyPr>
            <a:normAutofit lnSpcReduction="10000"/>
          </a:bodyPr>
          <a:lstStyle/>
          <a:p>
            <a:pPr>
              <a:defRPr/>
            </a:pPr>
            <a:r>
              <a:rPr lang="el-GR" dirty="0"/>
              <a:t>Σφήνα</a:t>
            </a:r>
          </a:p>
          <a:p>
            <a:pPr lvl="1">
              <a:defRPr/>
            </a:pPr>
            <a:r>
              <a:rPr lang="el-GR" dirty="0"/>
              <a:t>Δίνεται στους μαθητές ένα λεπτό χαρτί (σαν αυτά που τυλίγουν τα χάμπουργκερ) και τους ζητείται να επινοήσουν μια διάταξη που θα τους επιτρέπει να μετρούν διάφορες γωνίες.</a:t>
            </a:r>
          </a:p>
          <a:p>
            <a:pPr lvl="1">
              <a:defRPr/>
            </a:pPr>
            <a:r>
              <a:rPr lang="el-GR" dirty="0"/>
              <a:t>Τους λέμε ότι δεν  έχουν εφευρεθεί ούτε το μοιρογνωμόνιο ούτε οι μοίρες.</a:t>
            </a:r>
          </a:p>
          <a:p>
            <a:pPr lvl="1">
              <a:defRPr/>
            </a:pPr>
            <a:r>
              <a:rPr lang="el-GR" dirty="0"/>
              <a:t>Ενθαρρύνουμε τους μαθητές να αναπτύξουν την δική  τους μονάδα μέτρησης και ένα εργαλείο μέτρησης  με το χαρτί που τους δόθηκε.</a:t>
            </a:r>
          </a:p>
        </p:txBody>
      </p:sp>
    </p:spTree>
    <p:extLst>
      <p:ext uri="{BB962C8B-B14F-4D97-AF65-F5344CB8AC3E}">
        <p14:creationId xmlns:p14="http://schemas.microsoft.com/office/powerpoint/2010/main" val="20750758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(2/4</a:t>
            </a:r>
            <a:r>
              <a:rPr lang="el-GR" altLang="el-GR" dirty="0"/>
              <a:t>)</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Παρουσιάζονται ποικίλες ιδέες, από την δίπλωση του χαρτιού τους σε βεντάλια,  μέχρι μια σειρά από πτυχές που όλες συναντώνται στο κέντρο όταν τις  ανοίγουμε (μοιάζει με ένα μοιρογνωμόνιο 360</a:t>
            </a:r>
            <a:r>
              <a:rPr lang="el-GR" sz="2400" baseline="30000" dirty="0"/>
              <a:t>ο</a:t>
            </a:r>
            <a:r>
              <a:rPr lang="el-GR" sz="2400" dirty="0"/>
              <a:t>). Πολλοί μαθητές διπλώνουν τα χαρτιά τους σε πρόχειρες τριγωνικές σφήνες ποικίλων μεγεθών, διαπιστώνοντας έτσι κατά πόσο η σφήνα μετρά το χώρο που μοιράζεται ανάμεσα στις δυο ακτίνες με κοινή κορυφή.</a:t>
            </a:r>
          </a:p>
        </p:txBody>
      </p:sp>
    </p:spTree>
    <p:extLst>
      <p:ext uri="{BB962C8B-B14F-4D97-AF65-F5344CB8AC3E}">
        <p14:creationId xmlns:p14="http://schemas.microsoft.com/office/powerpoint/2010/main" val="1632928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altLang="el-GR" dirty="0"/>
              <a:t>Διδακτική Μαθηματικών ΙΙ</a:t>
            </a:r>
            <a:endParaRPr lang="el-GR" dirty="0"/>
          </a:p>
        </p:txBody>
      </p:sp>
      <p:sp>
        <p:nvSpPr>
          <p:cNvPr id="5" name="Υπότιτλος 4"/>
          <p:cNvSpPr>
            <a:spLocks noGrp="1"/>
          </p:cNvSpPr>
          <p:nvPr>
            <p:ph type="subTitle" idx="1"/>
          </p:nvPr>
        </p:nvSpPr>
        <p:spPr/>
        <p:txBody>
          <a:bodyPr/>
          <a:lstStyle/>
          <a:p>
            <a:r>
              <a:rPr lang="el-GR" altLang="el-GR" dirty="0"/>
              <a:t>Δέσποινα Πόταρη</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(3/4</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Τα ποικίλα μεγέθη των σφηνών  δεν αποτελούν πρότυπα μέτρα και αυτό θέτει προς συζήτηση πώς η ίδια γωνία μπορεί να συσχετιστεί  με  διαφορετικές μετρήσεις,  βοηθώντας έτσι τους μαθητές να συνειδητοποιήσουν ότι το μέγεθος της μονάδας μέτρησης καθορίζει και το μέτρο της γωνίας.</a:t>
            </a:r>
          </a:p>
        </p:txBody>
      </p:sp>
    </p:spTree>
    <p:extLst>
      <p:ext uri="{BB962C8B-B14F-4D97-AF65-F5344CB8AC3E}">
        <p14:creationId xmlns:p14="http://schemas.microsoft.com/office/powerpoint/2010/main" val="2636615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(4/4</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Οι μαθητές μπορούν να δουν  ότι το μήκος των πλευρών της γωνίας δεν έχει καμία σχέση με την ποσότητα του αναπτύγματος που μετριέται από την σφήνα.</a:t>
            </a:r>
          </a:p>
          <a:p>
            <a:r>
              <a:rPr lang="el-GR" altLang="el-GR" sz="2400" dirty="0"/>
              <a:t>Η έννοια της μοίρας έρχεται ως μια παραδοσιακά  αποδεκτή μονάδα μέτρησης, που τώρα οι μαθητές μπορούν να την δουν ως μια πολύ </a:t>
            </a:r>
            <a:r>
              <a:rPr lang="el-GR" altLang="el-GR" sz="2400" dirty="0" err="1"/>
              <a:t>πολύ</a:t>
            </a:r>
            <a:r>
              <a:rPr lang="el-GR" altLang="el-GR" sz="2400" dirty="0"/>
              <a:t>  μικρή πρότυπη σφήνα. </a:t>
            </a:r>
          </a:p>
        </p:txBody>
      </p:sp>
    </p:spTree>
    <p:extLst>
      <p:ext uri="{BB962C8B-B14F-4D97-AF65-F5344CB8AC3E}">
        <p14:creationId xmlns:p14="http://schemas.microsoft.com/office/powerpoint/2010/main" val="38628780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a:t>Δέσποινα </a:t>
            </a:r>
            <a:r>
              <a:rPr lang="el-GR" altLang="el-GR" sz="2000" dirty="0" smtClean="0"/>
              <a:t>Πόταρη</a:t>
            </a:r>
            <a:r>
              <a:rPr lang="el-GR" sz="2000" dirty="0" smtClean="0"/>
              <a:t>. </a:t>
            </a:r>
            <a:r>
              <a:rPr lang="el-GR" altLang="el-GR" sz="2000" dirty="0"/>
              <a:t>Δέσποινα </a:t>
            </a:r>
            <a:r>
              <a:rPr lang="el-GR" altLang="el-GR" sz="2000" dirty="0" smtClean="0"/>
              <a:t>Πόταρη</a:t>
            </a:r>
            <a:r>
              <a:rPr lang="el-GR" sz="2000" dirty="0" smtClean="0"/>
              <a:t>. «</a:t>
            </a:r>
            <a:r>
              <a:rPr lang="el-GR" altLang="el-GR" sz="2000" dirty="0"/>
              <a:t>Διδακτική Μαθηματικών ΙΙ</a:t>
            </a:r>
            <a:r>
              <a:rPr lang="el-GR" sz="2000" dirty="0" smtClean="0"/>
              <a:t>. </a:t>
            </a:r>
            <a:r>
              <a:rPr lang="el-GR" sz="2000" dirty="0"/>
              <a:t>Η διερεύνηση της σκέψης των μαθητών σε συγκεκριμένες μαθηματικές </a:t>
            </a:r>
            <a:r>
              <a:rPr lang="el-GR" sz="2000" dirty="0" smtClean="0"/>
              <a:t>περιοχές».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 MATH220</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normAutofit/>
          </a:bodyPr>
          <a:lstStyle/>
          <a:p>
            <a:r>
              <a:rPr lang="el-GR" sz="3200" dirty="0"/>
              <a:t>Η διερεύνηση της σκέψης των μαθητών σε συγκεκριμένες μαθηματικές περιοχές</a:t>
            </a:r>
          </a:p>
        </p:txBody>
      </p:sp>
      <p:sp>
        <p:nvSpPr>
          <p:cNvPr id="5" name="Υπότιτλος 4"/>
          <p:cNvSpPr>
            <a:spLocks noGrp="1"/>
          </p:cNvSpPr>
          <p:nvPr>
            <p:ph type="subTitle" idx="1"/>
          </p:nvPr>
        </p:nvSpPr>
        <p:spPr/>
        <p:txBody>
          <a:bodyPr>
            <a:normAutofit/>
          </a:bodyPr>
          <a:lstStyle/>
          <a:p>
            <a:r>
              <a:rPr lang="el-GR" altLang="el-GR" sz="2800" dirty="0"/>
              <a:t>Διδασκαλία και </a:t>
            </a:r>
            <a:r>
              <a:rPr lang="el-GR" altLang="el-GR" sz="2800" dirty="0" smtClean="0"/>
              <a:t>μάθηση</a:t>
            </a:r>
          </a:p>
          <a:p>
            <a:r>
              <a:rPr lang="el-GR" altLang="el-GR" sz="2800" dirty="0" smtClean="0"/>
              <a:t>της </a:t>
            </a:r>
            <a:r>
              <a:rPr lang="el-GR" altLang="el-GR" sz="2800" dirty="0"/>
              <a:t>έννοιας της γωνίας</a:t>
            </a:r>
          </a:p>
        </p:txBody>
      </p:sp>
    </p:spTree>
    <p:extLst>
      <p:ext uri="{BB962C8B-B14F-4D97-AF65-F5344CB8AC3E}">
        <p14:creationId xmlns:p14="http://schemas.microsoft.com/office/powerpoint/2010/main" val="4078893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Επεισόδιο 1 (Γ</a:t>
            </a:r>
            <a:r>
              <a:rPr lang="el-GR" altLang="el-GR" sz="3200" dirty="0" smtClean="0"/>
              <a:t>΄ Γυμνασίου – Γωνία τριγώνου </a:t>
            </a:r>
            <a:r>
              <a:rPr lang="el-GR" altLang="el-GR" sz="3200" dirty="0"/>
              <a:t>(σημειώσεις Δέσποινας Πόταρη</a:t>
            </a:r>
            <a:r>
              <a:rPr lang="el-GR" altLang="el-GR" sz="3200" dirty="0" smtClean="0"/>
              <a:t>) (1/6)</a:t>
            </a:r>
            <a:endParaRPr lang="el-GR" sz="3200" dirty="0"/>
          </a:p>
        </p:txBody>
      </p:sp>
      <p:sp>
        <p:nvSpPr>
          <p:cNvPr id="5" name="Θέση περιεχομένου 4"/>
          <p:cNvSpPr>
            <a:spLocks noGrp="1"/>
          </p:cNvSpPr>
          <p:nvPr>
            <p:ph idx="1"/>
          </p:nvPr>
        </p:nvSpPr>
        <p:spPr/>
        <p:txBody>
          <a:bodyPr>
            <a:noAutofit/>
          </a:bodyPr>
          <a:lstStyle/>
          <a:p>
            <a:pPr marL="0" indent="0">
              <a:buNone/>
              <a:defRPr/>
            </a:pPr>
            <a:r>
              <a:rPr lang="el-GR" sz="2400" dirty="0"/>
              <a:t>Οι μαθητές φτιάχνουν τρίγωνα χρησιμοποιώντας λαστιχάκια και οδοντογλυφίδες που τους έχει δώσει η καθηγήτρια. Έχουν γράψει στον πίνακα μια αρχική ταξινόμηση των τριγώνων σε σχέση με τις πλευρές και τις γωνίες τους.</a:t>
            </a:r>
          </a:p>
          <a:p>
            <a:pPr marL="0" indent="0">
              <a:buNone/>
              <a:defRPr/>
            </a:pPr>
            <a:r>
              <a:rPr lang="el-GR" sz="2400" dirty="0"/>
              <a:t>Η καθηγήτρια τους ζητά να σχηματίσουν με το λάστιχο διάφορες μορφές τριγώνων και μέσα από αυτά να δουν τις κρίσιμες ιδιότητες τους και να τις συνδέσουν με τον ορισμό των τριγώνων</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Επεισόδιο 1 (Γ΄ Γυμνασίου – Γωνία τριγώνου (σημειώσεις Δέσποινας Πόταρη) </a:t>
            </a:r>
            <a:r>
              <a:rPr lang="el-GR" altLang="el-GR" sz="3200" dirty="0" smtClean="0"/>
              <a:t>(2/6</a:t>
            </a:r>
            <a:r>
              <a:rPr lang="el-GR" altLang="el-GR" sz="3200" dirty="0"/>
              <a:t>)</a:t>
            </a:r>
            <a:endParaRPr lang="el-GR" sz="3200" dirty="0"/>
          </a:p>
        </p:txBody>
      </p:sp>
      <p:sp>
        <p:nvSpPr>
          <p:cNvPr id="3" name="Θέση περιεχομένου 2"/>
          <p:cNvSpPr>
            <a:spLocks noGrp="1"/>
          </p:cNvSpPr>
          <p:nvPr>
            <p:ph idx="1"/>
          </p:nvPr>
        </p:nvSpPr>
        <p:spPr/>
        <p:txBody>
          <a:bodyPr>
            <a:normAutofit lnSpcReduction="10000"/>
          </a:bodyPr>
          <a:lstStyle/>
          <a:p>
            <a:r>
              <a:rPr lang="el-GR" altLang="el-GR" sz="2800" dirty="0"/>
              <a:t>Τους βάζει διάφορα ερωτήματα όπως </a:t>
            </a:r>
          </a:p>
          <a:p>
            <a:r>
              <a:rPr lang="el-GR" altLang="el-GR" sz="2800" dirty="0"/>
              <a:t>«Μπορείτε να φτιάξετε τρίγωνο με δύο αμβλείες;»</a:t>
            </a:r>
          </a:p>
          <a:p>
            <a:r>
              <a:rPr lang="el-GR" altLang="el-GR" sz="2800" dirty="0"/>
              <a:t>«Μπορείτε να φτιάξετε ένα ορθογώνιο σκαληνό;»</a:t>
            </a:r>
          </a:p>
          <a:p>
            <a:r>
              <a:rPr lang="el-GR" altLang="el-GR" sz="2800" dirty="0"/>
              <a:t>«Μπορείτε να φτιάξετε ένα οξυγώνιο ισοσκελές – ένα αμβλυγώνιο ισοσκελές – ένα ορθογώνιο ισοσκελές;»</a:t>
            </a:r>
          </a:p>
          <a:p>
            <a:r>
              <a:rPr lang="el-GR" altLang="el-GR" sz="2800" dirty="0"/>
              <a:t>«Μπορείτε να φτιάξετε ένα ισόπλευρο αμβλυγώνιο – ένα ισόπλευρο οξυγώνιο – ένα ισόπλευρο αμβλυγώνιο;»</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Επεισόδιο 1 (Γ΄ Γυμνασίου – Γωνία τριγώνου (σημειώσεις Δέσποινας Πόταρη) </a:t>
            </a:r>
            <a:r>
              <a:rPr lang="el-GR" altLang="el-GR" sz="3200" dirty="0" smtClean="0"/>
              <a:t>(3/6</a:t>
            </a:r>
            <a:r>
              <a:rPr lang="el-GR" altLang="el-GR" sz="3200" dirty="0"/>
              <a:t>)</a:t>
            </a:r>
            <a:endParaRPr lang="el-GR" sz="3200" dirty="0"/>
          </a:p>
        </p:txBody>
      </p:sp>
      <p:sp>
        <p:nvSpPr>
          <p:cNvPr id="5" name="Θέση περιεχομένου 4"/>
          <p:cNvSpPr>
            <a:spLocks noGrp="1"/>
          </p:cNvSpPr>
          <p:nvPr>
            <p:ph idx="1"/>
          </p:nvPr>
        </p:nvSpPr>
        <p:spPr/>
        <p:txBody>
          <a:bodyPr>
            <a:noAutofit/>
          </a:bodyPr>
          <a:lstStyle/>
          <a:p>
            <a:r>
              <a:rPr lang="el-GR" altLang="el-GR" sz="2400" dirty="0"/>
              <a:t>Οι μαθητές κάνουν συλλογισμούς και αιτιολογήσεις όπως </a:t>
            </a:r>
          </a:p>
          <a:p>
            <a:r>
              <a:rPr lang="el-GR" altLang="el-GR" sz="2400" dirty="0"/>
              <a:t>«Δεν μπορεί να έχει δύο αμβλείες γωνίες γιατί τότε το άθροισμα των γωνιών θα ήταν μεγαλύτερο από 180 μοίρες»</a:t>
            </a:r>
          </a:p>
          <a:p>
            <a:r>
              <a:rPr lang="el-GR" altLang="el-GR" sz="2400" dirty="0"/>
              <a:t>« Δεν μπορεί να είναι ισόπλευρο και ορθογώνιο γιατί θα είναι πιο μεγάλη η μια πλευρά του»</a:t>
            </a:r>
          </a:p>
        </p:txBody>
      </p:sp>
    </p:spTree>
    <p:extLst>
      <p:ext uri="{BB962C8B-B14F-4D97-AF65-F5344CB8AC3E}">
        <p14:creationId xmlns:p14="http://schemas.microsoft.com/office/powerpoint/2010/main" val="672452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Επεισόδιο 1 (Γ΄ Γυμνασίου – Γωνία τριγώνου (σημειώσεις Δέσποινας Πόταρη) </a:t>
            </a:r>
            <a:r>
              <a:rPr lang="el-GR" altLang="el-GR" sz="3200" dirty="0" smtClean="0"/>
              <a:t>(4/6</a:t>
            </a:r>
            <a:r>
              <a:rPr lang="el-GR" alt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Στο σχεδιασμό των τριγώνων η καθηγήτρια «γεμίζει» τις γωνίες στις οποίες αναφέρεται.</a:t>
            </a:r>
          </a:p>
          <a:p>
            <a:r>
              <a:rPr lang="el-GR" altLang="el-GR" sz="2800" dirty="0"/>
              <a:t>Σε κάποια στιγμή του μαθήματος (9.40) σηκώνεται μια μαθήτρια στον πίνακα για να σχεδιάσει ένα τρίγωνο και να μιλήσουν για τη διχοτόμο της γωνίας. Στην πορεία μιλάνε για τη γωνία.</a:t>
            </a:r>
          </a:p>
          <a:p>
            <a:r>
              <a:rPr lang="el-GR" altLang="el-GR" sz="2800" dirty="0"/>
              <a:t>Η μαθήτρια δείχνει την κορυφή και τις πλευρές</a:t>
            </a:r>
          </a:p>
        </p:txBody>
      </p:sp>
    </p:spTree>
    <p:extLst>
      <p:ext uri="{BB962C8B-B14F-4D97-AF65-F5344CB8AC3E}">
        <p14:creationId xmlns:p14="http://schemas.microsoft.com/office/powerpoint/2010/main" val="1752004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Επεισόδιο 1 (Γ΄ Γυμνασίου – Γωνία τριγώνου (σημειώσεις Δέσποινας Πόταρη) </a:t>
            </a:r>
            <a:r>
              <a:rPr lang="el-GR" altLang="el-GR" sz="3200" dirty="0" smtClean="0"/>
              <a:t>(5/6</a:t>
            </a:r>
            <a:r>
              <a:rPr lang="el-GR" altLang="el-GR" sz="3200" dirty="0"/>
              <a:t>)</a:t>
            </a:r>
            <a:endParaRPr lang="el-GR" sz="3200" dirty="0"/>
          </a:p>
        </p:txBody>
      </p:sp>
      <p:sp>
        <p:nvSpPr>
          <p:cNvPr id="5" name="Θέση περιεχομένου 4"/>
          <p:cNvSpPr>
            <a:spLocks noGrp="1"/>
          </p:cNvSpPr>
          <p:nvPr>
            <p:ph idx="1"/>
          </p:nvPr>
        </p:nvSpPr>
        <p:spPr/>
        <p:txBody>
          <a:bodyPr>
            <a:noAutofit/>
          </a:bodyPr>
          <a:lstStyle/>
          <a:p>
            <a:r>
              <a:rPr lang="el-GR" altLang="el-GR" sz="2400" dirty="0" err="1"/>
              <a:t>Καθ</a:t>
            </a:r>
            <a:r>
              <a:rPr lang="el-GR" altLang="el-GR" sz="2400" dirty="0"/>
              <a:t>: Είναι τρύπιο το τρίγωνο;</a:t>
            </a:r>
          </a:p>
          <a:p>
            <a:r>
              <a:rPr lang="el-GR" altLang="el-GR" sz="2400" dirty="0" err="1"/>
              <a:t>Μαθ</a:t>
            </a:r>
            <a:r>
              <a:rPr lang="el-GR" altLang="el-GR" sz="2400" dirty="0"/>
              <a:t>: …</a:t>
            </a:r>
          </a:p>
          <a:p>
            <a:r>
              <a:rPr lang="el-GR" altLang="el-GR" sz="2400" dirty="0" err="1"/>
              <a:t>Καθ</a:t>
            </a:r>
            <a:r>
              <a:rPr lang="el-GR" altLang="el-GR" sz="2400" dirty="0"/>
              <a:t>: Αν το βάλουμε στον τοίχο;</a:t>
            </a:r>
          </a:p>
          <a:p>
            <a:r>
              <a:rPr lang="el-GR" altLang="el-GR" sz="2400" dirty="0"/>
              <a:t>[Οι μαθητές φαίνεται να συνειδητοποιούν το μέσα]</a:t>
            </a:r>
          </a:p>
          <a:p>
            <a:r>
              <a:rPr lang="el-GR" altLang="el-GR" sz="2400" dirty="0" err="1"/>
              <a:t>Καθ</a:t>
            </a:r>
            <a:r>
              <a:rPr lang="el-GR" altLang="el-GR" sz="2400" dirty="0"/>
              <a:t>: Είναι ένα μέρος του επιπέδου, γι’ αυτό το λέμε επίπεδο σχήμα</a:t>
            </a:r>
          </a:p>
          <a:p>
            <a:r>
              <a:rPr lang="el-GR" altLang="el-GR" sz="2400" dirty="0"/>
              <a:t>Επανέρχονται στη γωνία ως μέρος του επιπέδου. Η καθηγήτρια «γεμίζει» τη γωνία και την προεκτείνει πέρα από τα όρια του τριγώνου</a:t>
            </a:r>
          </a:p>
        </p:txBody>
      </p:sp>
    </p:spTree>
    <p:extLst>
      <p:ext uri="{BB962C8B-B14F-4D97-AF65-F5344CB8AC3E}">
        <p14:creationId xmlns:p14="http://schemas.microsoft.com/office/powerpoint/2010/main" val="18323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1584</TotalTime>
  <Words>2721</Words>
  <Application>Microsoft Office PowerPoint</Application>
  <PresentationFormat>Προβολή στην οθόνη (4:3)</PresentationFormat>
  <Paragraphs>235</Paragraphs>
  <Slides>37</Slides>
  <Notes>37</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37</vt:i4>
      </vt:variant>
    </vt:vector>
  </HeadingPairs>
  <TitlesOfParts>
    <vt:vector size="42" baseType="lpstr">
      <vt:lpstr>ＭＳ Ｐゴシック</vt:lpstr>
      <vt:lpstr>Arial</vt:lpstr>
      <vt:lpstr>Calibri</vt:lpstr>
      <vt:lpstr>Wingdings</vt:lpstr>
      <vt:lpstr>Θέμα του Office</vt:lpstr>
      <vt:lpstr>Διδακτική Μαθηματικών ΙΙ</vt:lpstr>
      <vt:lpstr>Περιεχόμενα ενότητας</vt:lpstr>
      <vt:lpstr>Διδακτική Μαθηματικών ΙΙ</vt:lpstr>
      <vt:lpstr>Η διερεύνηση της σκέψης των μαθητών σε συγκεκριμένες μαθηματικές περιοχές</vt:lpstr>
      <vt:lpstr>Επεισόδιο 1 (Γ΄ Γυμνασίου – Γωνία τριγώνου (σημειώσεις Δέσποινας Πόταρη) (1/6)</vt:lpstr>
      <vt:lpstr>Επεισόδιο 1 (Γ΄ Γυμνασίου – Γωνία τριγώνου (σημειώσεις Δέσποινας Πόταρη) (2/6)</vt:lpstr>
      <vt:lpstr>Επεισόδιο 1 (Γ΄ Γυμνασίου – Γωνία τριγώνου (σημειώσεις Δέσποινας Πόταρη) (3/6)</vt:lpstr>
      <vt:lpstr>Επεισόδιο 1 (Γ΄ Γυμνασίου – Γωνία τριγώνου (σημειώσεις Δέσποινας Πόταρη) (4/6)</vt:lpstr>
      <vt:lpstr>Επεισόδιο 1 (Γ΄ Γυμνασίου – Γωνία τριγώνου (σημειώσεις Δέσποινας Πόταρη) (5/6)</vt:lpstr>
      <vt:lpstr>Επεισόδιο 1 (Γ΄ Γυμνασίου – Γωνία τριγώνου (σημειώσεις Δέσποινας Πόταρη) (6/6)</vt:lpstr>
      <vt:lpstr>Επεισόδιο 2 (Α΄Λυκείου -Ιδιότητες της διχοτόμου γωνίας) Σημειώσεις Δέσποινας Πόταρη (από 2009) (1/3) </vt:lpstr>
      <vt:lpstr>Επεισόδιο 2 (Α΄Λυκείου -Ιδιότητες της διχοτόμου γωνίας) Σημειώσεις Δέσποινας Πόταρη (από 2009) (2/3) </vt:lpstr>
      <vt:lpstr>Επεισόδιο 2 (Α΄Λυκείου -Ιδιότητες της διχοτόμου γωνίας) Σημειώσεις Δέσποινας Πόταρη (από 2009) (3/3) </vt:lpstr>
      <vt:lpstr>Σκέψεις πάνω σ’ αυτά τα επεισόδια</vt:lpstr>
      <vt:lpstr>Δυσκολίες οικοδόμησης της έννοιας της γωνίας (Keiser (2004). Struggles with Developing the Concept of Angle: Comparing sixth-grade students’ discourse to the History of the Angle Concept. Mathematical Thinking and Learning 6(3), 285-306. (1/2)</vt:lpstr>
      <vt:lpstr>Δυσκολίες οικοδόμησης της έννοιας της γωνίας (Keiser (2004). Struggles with Developing the Concept of Angle: Comparing sixth-grade students’ discourse to the History of the Angle Concept. Mathematical Thinking and Learning 6(3), 285-306. (2/2)</vt:lpstr>
      <vt:lpstr>Τι μετράμε όταν αναφερόμαστε στη γωνία (1/3)</vt:lpstr>
      <vt:lpstr>Τι μετράμε όταν αναφερόμαστε στη γωνία (2/3)</vt:lpstr>
      <vt:lpstr>Τι μετράμε όταν αναφερόμαστε στη γωνία (3/3)</vt:lpstr>
      <vt:lpstr>Δυσκολίες μαθητών με το μέγεθος των γωνιών (1/3)</vt:lpstr>
      <vt:lpstr>Δυσκολίες μαθητών με το μέγεθος των γωνιών (2/3)</vt:lpstr>
      <vt:lpstr>Δυσκολίες μαθητών με το μέγεθος των γωνιών (3/3)</vt:lpstr>
      <vt:lpstr>Μπορούν οι γωνίες να περιέχουν καμπύλες;</vt:lpstr>
      <vt:lpstr>Στην τάξη</vt:lpstr>
      <vt:lpstr>Δυσκολίες με γωνίες όπως 0 μοίρες, 180 και 360 (1/2)</vt:lpstr>
      <vt:lpstr>Δυσκολίες με γωνίες όπως 0 μοίρες, 180 και 360 (2/2)</vt:lpstr>
      <vt:lpstr>Στην τάξη</vt:lpstr>
      <vt:lpstr>Ιδέες για τη διδασκαλία της γωνίας (1/4)</vt:lpstr>
      <vt:lpstr>Ιδέες για τη διδασκαλία της γωνίας (2/4)</vt:lpstr>
      <vt:lpstr>Ιδέες για τη διδασκαλία της γωνίας (3/4)</vt:lpstr>
      <vt:lpstr>Ιδέες για τη διδασκαλία της γωνίας (4/4)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187</cp:revision>
  <dcterms:created xsi:type="dcterms:W3CDTF">2012-09-06T09:03:05Z</dcterms:created>
  <dcterms:modified xsi:type="dcterms:W3CDTF">2015-07-06T00:26:21Z</dcterms:modified>
</cp:coreProperties>
</file>