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6"/>
  </p:notesMasterIdLst>
  <p:sldIdLst>
    <p:sldId id="456" r:id="rId2"/>
    <p:sldId id="457" r:id="rId3"/>
    <p:sldId id="458" r:id="rId4"/>
    <p:sldId id="502" r:id="rId5"/>
    <p:sldId id="503" r:id="rId6"/>
    <p:sldId id="460" r:id="rId7"/>
    <p:sldId id="461" r:id="rId8"/>
    <p:sldId id="504" r:id="rId9"/>
    <p:sldId id="505" r:id="rId10"/>
    <p:sldId id="506" r:id="rId11"/>
    <p:sldId id="507" r:id="rId12"/>
    <p:sldId id="508" r:id="rId13"/>
    <p:sldId id="509" r:id="rId14"/>
    <p:sldId id="468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5" r:id="rId31"/>
    <p:sldId id="526" r:id="rId32"/>
    <p:sldId id="527" r:id="rId33"/>
    <p:sldId id="528" r:id="rId34"/>
    <p:sldId id="529" r:id="rId35"/>
    <p:sldId id="530" r:id="rId36"/>
    <p:sldId id="531" r:id="rId37"/>
    <p:sldId id="532" r:id="rId38"/>
    <p:sldId id="533" r:id="rId39"/>
    <p:sldId id="534" r:id="rId40"/>
    <p:sldId id="535" r:id="rId41"/>
    <p:sldId id="536" r:id="rId42"/>
    <p:sldId id="537" r:id="rId43"/>
    <p:sldId id="538" r:id="rId44"/>
    <p:sldId id="539" r:id="rId45"/>
    <p:sldId id="540" r:id="rId46"/>
    <p:sldId id="541" r:id="rId47"/>
    <p:sldId id="542" r:id="rId48"/>
    <p:sldId id="543" r:id="rId49"/>
    <p:sldId id="544" r:id="rId50"/>
    <p:sldId id="545" r:id="rId51"/>
    <p:sldId id="546" r:id="rId52"/>
    <p:sldId id="547" r:id="rId53"/>
    <p:sldId id="549" r:id="rId54"/>
    <p:sldId id="550" r:id="rId55"/>
    <p:sldId id="551" r:id="rId56"/>
    <p:sldId id="410" r:id="rId57"/>
    <p:sldId id="411" r:id="rId58"/>
    <p:sldId id="412" r:id="rId59"/>
    <p:sldId id="552" r:id="rId60"/>
    <p:sldId id="553" r:id="rId61"/>
    <p:sldId id="414" r:id="rId62"/>
    <p:sldId id="415" r:id="rId63"/>
    <p:sldId id="416" r:id="rId64"/>
    <p:sldId id="55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1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0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9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6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Copyright</a:t>
            </a:r>
            <a:r>
              <a:rPr lang="en-US" baseline="0" dirty="0" smtClean="0"/>
              <a:t> © 2015 FineArtamerica.com </a:t>
            </a:r>
            <a:r>
              <a:rPr lang="en-US" dirty="0" smtClean="0"/>
              <a:t>http</a:t>
            </a:r>
            <a:r>
              <a:rPr lang="en-US" smtClean="0"/>
              <a:t>://fineartamerica.com/featured/honeypot-ant-camponotus-inflatus-mike-gillam.html.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8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3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63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727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7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3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2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1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6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2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Ζωική Ποικιλότητα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3602037"/>
            <a:ext cx="8001001" cy="2710273"/>
          </a:xfrm>
        </p:spPr>
        <p:txBody>
          <a:bodyPr>
            <a:normAutofit/>
          </a:bodyPr>
          <a:lstStyle/>
          <a:p>
            <a:pPr lvl="0"/>
            <a:r>
              <a:rPr lang="el-GR" sz="2800" dirty="0">
                <a:solidFill>
                  <a:srgbClr val="5982DB">
                    <a:lumMod val="75000"/>
                  </a:srgbClr>
                </a:solidFill>
              </a:rPr>
              <a:t>Ενότητα</a:t>
            </a:r>
            <a:r>
              <a:rPr lang="en-US" sz="2800" dirty="0">
                <a:solidFill>
                  <a:srgbClr val="5982DB">
                    <a:lumMod val="75000"/>
                  </a:srgbClr>
                </a:solidFill>
              </a:rPr>
              <a:t> 8. </a:t>
            </a:r>
            <a:r>
              <a:rPr lang="el-GR" sz="2800" dirty="0">
                <a:solidFill>
                  <a:srgbClr val="5982DB">
                    <a:lumMod val="75000"/>
                  </a:srgbClr>
                </a:solidFill>
              </a:rPr>
              <a:t>Προσαρμογές Ι</a:t>
            </a:r>
            <a:r>
              <a:rPr lang="en-US" sz="2800" dirty="0">
                <a:solidFill>
                  <a:srgbClr val="5982DB">
                    <a:lumMod val="75000"/>
                  </a:srgbClr>
                </a:solidFill>
              </a:rPr>
              <a:t>I</a:t>
            </a:r>
          </a:p>
          <a:p>
            <a:endParaRPr lang="el-GR" sz="2800" dirty="0"/>
          </a:p>
          <a:p>
            <a:r>
              <a:rPr lang="el-GR" dirty="0" err="1" smtClean="0"/>
              <a:t>Ρόζα</a:t>
            </a:r>
            <a:r>
              <a:rPr lang="el-GR" dirty="0" smtClean="0"/>
              <a:t> Μαρία </a:t>
            </a:r>
            <a:r>
              <a:rPr lang="el-GR" dirty="0" err="1" smtClean="0"/>
              <a:t>Τζαννετάτου</a:t>
            </a:r>
            <a:r>
              <a:rPr lang="el-GR" dirty="0" smtClean="0"/>
              <a:t> </a:t>
            </a:r>
            <a:r>
              <a:rPr lang="el-GR" dirty="0" err="1" smtClean="0"/>
              <a:t>Πολυμένη</a:t>
            </a:r>
            <a:r>
              <a:rPr lang="el-GR" dirty="0" smtClean="0"/>
              <a:t>, Επίκουρη Καθηγήτρια</a:t>
            </a:r>
            <a:endParaRPr lang="el-GR" dirty="0"/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Προσαρμογές για κατάδυση</a:t>
            </a:r>
            <a:r>
              <a:rPr lang="en-US" dirty="0" smtClean="0"/>
              <a:t> 2/2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2" y="2140842"/>
            <a:ext cx="3401568" cy="3017520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el-GR" dirty="0">
                <a:ea typeface="ＭＳ Ｐゴシック" pitchFamily="-112" charset="-128"/>
              </a:rPr>
              <a:t>Όταν μια φώκια </a:t>
            </a:r>
            <a:r>
              <a:rPr lang="en-US" b="1" dirty="0">
                <a:ea typeface="ＭＳ Ｐゴシック" pitchFamily="-112" charset="-128"/>
              </a:rPr>
              <a:t>Weddell</a:t>
            </a:r>
            <a:r>
              <a:rPr lang="el-GR" dirty="0">
                <a:ea typeface="ＭＳ Ｐゴシック" pitchFamily="-112" charset="-128"/>
              </a:rPr>
              <a:t> καταδύεται, </a:t>
            </a:r>
            <a:r>
              <a:rPr lang="el-GR" dirty="0" smtClean="0">
                <a:ea typeface="ＭＳ Ｐゴシック" pitchFamily="-112" charset="-128"/>
              </a:rPr>
              <a:t>διατηρεί τα </a:t>
            </a:r>
            <a:r>
              <a:rPr lang="el-GR" dirty="0">
                <a:ea typeface="ＭＳ Ｐゴシック" pitchFamily="-112" charset="-128"/>
              </a:rPr>
              <a:t>αποθέματα οξυγόνου αποκόπτοντας την </a:t>
            </a:r>
            <a:r>
              <a:rPr lang="el-GR" dirty="0" smtClean="0">
                <a:ea typeface="ＭＳ Ｐゴシック" pitchFamily="-112" charset="-128"/>
              </a:rPr>
              <a:t>παροχή </a:t>
            </a:r>
            <a:r>
              <a:rPr lang="el-GR" dirty="0">
                <a:ea typeface="ＭＳ Ｐゴシック" pitchFamily="-112" charset="-128"/>
              </a:rPr>
              <a:t>οξυγονωμένου αίματος, σε όλα τα όργανα </a:t>
            </a:r>
            <a:r>
              <a:rPr lang="el-GR" dirty="0" smtClean="0">
                <a:ea typeface="ＭＳ Ｐゴシック" pitchFamily="-112" charset="-128"/>
              </a:rPr>
              <a:t>εκτός </a:t>
            </a:r>
            <a:r>
              <a:rPr lang="el-GR" dirty="0">
                <a:ea typeface="ＭＳ Ｐゴシック" pitchFamily="-112" charset="-128"/>
              </a:rPr>
              <a:t>από αυτά που είναι απαραίτητα για </a:t>
            </a:r>
            <a:r>
              <a:rPr lang="el-GR" dirty="0" smtClean="0">
                <a:ea typeface="ＭＳ Ｐゴシック" pitchFamily="-112" charset="-128"/>
              </a:rPr>
              <a:t>την κίνηση </a:t>
            </a:r>
            <a:r>
              <a:rPr lang="el-GR" dirty="0">
                <a:ea typeface="ＭＳ Ｐゴシック" pitchFamily="-112" charset="-128"/>
              </a:rPr>
              <a:t>και την πλοήγηση ( φαίνονται με </a:t>
            </a:r>
            <a:r>
              <a:rPr lang="el-GR" dirty="0" smtClean="0">
                <a:ea typeface="ＭＳ Ｐゴシック" pitchFamily="-112" charset="-128"/>
              </a:rPr>
              <a:t>κόκκινο χρώμα</a:t>
            </a:r>
            <a:r>
              <a:rPr lang="el-GR" dirty="0">
                <a:ea typeface="ＭＳ Ｐゴシック" pitchFamily="-112" charset="-128"/>
              </a:rPr>
              <a:t>).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l-GR" dirty="0">
                <a:ea typeface="ＭＳ Ｐゴシック" pitchFamily="-112" charset="-128"/>
              </a:rPr>
              <a:t>Ο καρδιακός μυς συνεχίζει να δέχεται αίμα αλλά </a:t>
            </a:r>
            <a:r>
              <a:rPr lang="el-GR" dirty="0" smtClean="0">
                <a:ea typeface="ＭＳ Ｐゴシック" pitchFamily="-112" charset="-128"/>
              </a:rPr>
              <a:t>σε </a:t>
            </a:r>
            <a:r>
              <a:rPr lang="el-GR" dirty="0">
                <a:ea typeface="ＭＳ Ｐゴシック" pitchFamily="-112" charset="-128"/>
              </a:rPr>
              <a:t>μειωμένες ποσότητες.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95826" y="488136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80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Προσαρμογές </a:t>
            </a:r>
            <a:br>
              <a:rPr lang="el-GR" sz="3600" dirty="0" smtClean="0"/>
            </a:br>
            <a:r>
              <a:rPr lang="el-GR" sz="3600" dirty="0" smtClean="0"/>
              <a:t>για την αντιμετώπιση του ψύχους</a:t>
            </a:r>
            <a:r>
              <a:rPr lang="en-US" sz="3600" dirty="0" smtClean="0"/>
              <a:t> 1/2</a:t>
            </a:r>
            <a:endParaRPr lang="el-GR" sz="36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Η κατάσταση νάρκης επιτρέπει σε ζώα όπως ο τυφλοπόντικας, να ξεφεύγουν από τον δριμύ χειμωνιάτικο καιρό και την πενιχρή παροχή τροφής.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Η θερμοκρασία του σώματος</a:t>
            </a:r>
            <a:r>
              <a:rPr lang="en-US" altLang="el-GR" dirty="0"/>
              <a:t> </a:t>
            </a:r>
            <a:r>
              <a:rPr lang="el-GR" altLang="el-GR" dirty="0"/>
              <a:t>πέφτει και ο καρδιακός ρυθμός </a:t>
            </a:r>
            <a:r>
              <a:rPr lang="el-GR" altLang="el-GR" dirty="0" smtClean="0"/>
              <a:t>επιβραδύνεται, έτσι </a:t>
            </a:r>
            <a:r>
              <a:rPr lang="el-GR" altLang="el-GR" dirty="0"/>
              <a:t>ώστε να δαπανάται η ελάχιστη ενέργεια για τη διατήρηση του </a:t>
            </a:r>
            <a:r>
              <a:rPr lang="el-GR" altLang="el-GR" dirty="0" smtClean="0"/>
              <a:t>σώματος σε </a:t>
            </a:r>
            <a:r>
              <a:rPr lang="el-GR" altLang="el-GR" dirty="0"/>
              <a:t>ζωή, και το ζώο πέφτει σε μια ψυχρή κατάσταση που μοιάζει με ύπνο.</a:t>
            </a:r>
          </a:p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" y="2607274"/>
            <a:ext cx="3886200" cy="2319116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59596" y="46493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Προσαρμογές </a:t>
            </a:r>
            <a:br>
              <a:rPr lang="el-GR" sz="4000" dirty="0" smtClean="0"/>
            </a:br>
            <a:r>
              <a:rPr lang="el-GR" sz="4000" dirty="0" smtClean="0"/>
              <a:t>για την αντιμετώπιση του ψύχους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7067"/>
            <a:ext cx="4245011" cy="2600265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half" idx="2"/>
          </p:nvPr>
        </p:nvSpPr>
        <p:spPr>
          <a:xfrm>
            <a:off x="5280694" y="1806072"/>
            <a:ext cx="35277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Η νάρκη επιτρέπει σε ένα ζώο </a:t>
            </a:r>
            <a:r>
              <a:rPr lang="el-GR" sz="2000" dirty="0" smtClean="0"/>
              <a:t>την εξοικονόμηση </a:t>
            </a:r>
            <a:r>
              <a:rPr lang="el-GR" sz="2000" dirty="0"/>
              <a:t>ενέργειας, η οποία </a:t>
            </a:r>
            <a:r>
              <a:rPr lang="el-GR" sz="2000" dirty="0" smtClean="0"/>
              <a:t>μπορεί </a:t>
            </a:r>
            <a:r>
              <a:rPr lang="el-GR" sz="2000" dirty="0"/>
              <a:t>να καθορίσει και το αν θα </a:t>
            </a:r>
            <a:r>
              <a:rPr lang="el-GR" sz="2000" dirty="0" smtClean="0"/>
              <a:t>επιβιώσει </a:t>
            </a:r>
            <a:r>
              <a:rPr lang="el-GR" sz="2000" dirty="0"/>
              <a:t>ή όχι το χειμώνα. </a:t>
            </a:r>
          </a:p>
          <a:p>
            <a:pPr marL="0" indent="0">
              <a:buNone/>
            </a:pPr>
            <a:r>
              <a:rPr lang="el-GR" sz="2000" dirty="0"/>
              <a:t>Μερικοί επιστήμονες πιστεύουν ότι </a:t>
            </a:r>
            <a:r>
              <a:rPr lang="el-GR" sz="2000" dirty="0" smtClean="0"/>
              <a:t>η διαχείμαση </a:t>
            </a:r>
            <a:r>
              <a:rPr lang="el-GR" sz="2000" dirty="0"/>
              <a:t>σε κατάσταση </a:t>
            </a:r>
            <a:r>
              <a:rPr lang="el-GR" sz="2000" dirty="0" smtClean="0"/>
              <a:t>νάρκης αναπτύχθηκε </a:t>
            </a:r>
            <a:r>
              <a:rPr lang="el-GR" sz="2000" dirty="0"/>
              <a:t>πρώτα σε ζώα που </a:t>
            </a:r>
            <a:r>
              <a:rPr lang="el-GR" sz="2000" dirty="0" smtClean="0"/>
              <a:t>είχαν προέλθει </a:t>
            </a:r>
            <a:r>
              <a:rPr lang="el-GR" sz="2000" dirty="0"/>
              <a:t>από θερμά κλίματα και </a:t>
            </a:r>
            <a:r>
              <a:rPr lang="el-GR" sz="2000" dirty="0" smtClean="0"/>
              <a:t>δεν μπορούσαν </a:t>
            </a:r>
            <a:r>
              <a:rPr lang="el-GR" sz="2000" dirty="0"/>
              <a:t>να πραγματοποιήσουν </a:t>
            </a:r>
            <a:r>
              <a:rPr lang="el-GR" sz="2000" dirty="0" smtClean="0"/>
              <a:t>τις αναγκαίες </a:t>
            </a:r>
            <a:r>
              <a:rPr lang="el-GR" sz="2000" dirty="0"/>
              <a:t>φυσιολογικές </a:t>
            </a:r>
            <a:r>
              <a:rPr lang="el-GR" sz="2000" dirty="0" smtClean="0"/>
              <a:t>προσαρμογές για </a:t>
            </a:r>
            <a:r>
              <a:rPr lang="el-GR" sz="2000" dirty="0"/>
              <a:t>να ζήσουν σε ψυχρές συνθήκες. </a:t>
            </a:r>
          </a:p>
        </p:txBody>
      </p:sp>
      <p:sp>
        <p:nvSpPr>
          <p:cNvPr id="13" name="Θέση περιεχομένου 7"/>
          <p:cNvSpPr txBox="1">
            <a:spLocks/>
          </p:cNvSpPr>
          <p:nvPr/>
        </p:nvSpPr>
        <p:spPr>
          <a:xfrm>
            <a:off x="628650" y="4303710"/>
            <a:ext cx="4736123" cy="1947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l-GR" sz="3400" dirty="0" smtClean="0">
                <a:ea typeface="ＭＳ Ｐゴシック" pitchFamily="-112" charset="-128"/>
              </a:rPr>
              <a:t>Ζώα σαν το σκίουρο του εδάφους ξεκινούν τη διαχείμασή τους σε κατάσταση νάρκης το φθινόπωρο.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l-GR" sz="3400" dirty="0" smtClean="0">
                <a:ea typeface="ＭＳ Ｐゴシック" pitchFamily="-112" charset="-128"/>
              </a:rPr>
              <a:t>Κάθε βράδυ η θερμοκρασία του ζώου πέφτει λίγο, μέχρι να φτάσει τους 5 </a:t>
            </a:r>
            <a:r>
              <a:rPr lang="en-US" sz="3400" dirty="0" smtClean="0">
                <a:ea typeface="ＭＳ Ｐゴシック" pitchFamily="-112" charset="-128"/>
              </a:rPr>
              <a:t>ºC(41ºF)</a:t>
            </a:r>
            <a:r>
              <a:rPr lang="en-US" sz="34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12" charset="-128"/>
              </a:rPr>
              <a:t>.</a:t>
            </a:r>
            <a:r>
              <a:rPr lang="el-GR" sz="34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12" charset="-128"/>
              </a:rPr>
              <a:t>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l-GR" sz="3400" dirty="0" smtClean="0">
                <a:ea typeface="ＭＳ Ｐゴシック" pitchFamily="-112" charset="-128"/>
              </a:rPr>
              <a:t>Όμως</a:t>
            </a:r>
            <a:r>
              <a:rPr lang="el-GR" sz="34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12" charset="-128"/>
              </a:rPr>
              <a:t> </a:t>
            </a:r>
            <a:r>
              <a:rPr lang="el-GR" sz="3400" dirty="0" smtClean="0">
                <a:ea typeface="ＭＳ Ｐゴシック" pitchFamily="-112" charset="-128"/>
              </a:rPr>
              <a:t>περιοδικά και κατά διαστήματα μερικών εβδομάδων το ζώο ξυπνάει για λίγο και η θερμοκρασία του επανέρχεται στη φυσιολογική.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44068" y="39427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85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Προσαρμογές για την ανάπτυξη μεγάλης ταχύτητας</a:t>
            </a:r>
            <a:endParaRPr lang="el-GR" sz="4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71" y="1812822"/>
            <a:ext cx="5291504" cy="2059489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57604" y="3994444"/>
            <a:ext cx="7886700" cy="216017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400" dirty="0"/>
              <a:t>Φυσιολογικές και δομικές προσαρμογές βοηθούν την αντιλόπη να χρησιμοποιήσει το </a:t>
            </a:r>
            <a:r>
              <a:rPr lang="el-GR" altLang="el-GR" sz="2400" dirty="0" smtClean="0"/>
              <a:t>οξυγόνο </a:t>
            </a:r>
            <a:r>
              <a:rPr lang="el-GR" altLang="el-GR" sz="2400" dirty="0"/>
              <a:t>τόσο αποτελεσματικά, έτσι ώστε το ζώο αυτό να είναι το ταχύτερο όλων </a:t>
            </a:r>
            <a:r>
              <a:rPr lang="el-GR" altLang="el-GR" sz="2400" dirty="0" smtClean="0"/>
              <a:t>των ζώων </a:t>
            </a:r>
            <a:r>
              <a:rPr lang="el-GR" altLang="el-GR" sz="2400" dirty="0"/>
              <a:t>και μάλιστα διανύοντας μεγάλες αποστάσεις</a:t>
            </a:r>
            <a:r>
              <a:rPr lang="el-GR" altLang="el-GR" sz="2400" dirty="0" smtClean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2400" dirty="0"/>
              <a:t>Χαρακτηριστικά όπως το ιδιαίτερα μεγάλο μέγεθος των πνευμόνων και της καρδιάς, το </a:t>
            </a:r>
            <a:r>
              <a:rPr lang="el-GR" altLang="el-GR" sz="2400" dirty="0" smtClean="0"/>
              <a:t>βοηθούν </a:t>
            </a:r>
            <a:r>
              <a:rPr lang="el-GR" altLang="el-GR" sz="2400" dirty="0"/>
              <a:t>να χρησιμοποιεί περισσότερο οξυγόνο από ότι άλλα ζώα του ιδίου μεγέθους.</a:t>
            </a:r>
          </a:p>
          <a:p>
            <a:pPr marL="0" indent="0">
              <a:lnSpc>
                <a:spcPct val="110000"/>
              </a:lnSpc>
              <a:buNone/>
            </a:pP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3215" y="35953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3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3. Προσαρμογή των Αισθητηρίων</a:t>
            </a:r>
            <a:r>
              <a:rPr lang="en-US" sz="3600" dirty="0" smtClean="0"/>
              <a:t> 1/3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400" dirty="0"/>
              <a:t>Διαφορετικοί οργανισμοί που, είτε ζουν σε παρόμοια, είτε στο ίδιο </a:t>
            </a:r>
            <a:r>
              <a:rPr lang="el-GR" altLang="el-GR" sz="2400" dirty="0" smtClean="0"/>
              <a:t>περιβάλλον αναπτύσσουν </a:t>
            </a:r>
            <a:r>
              <a:rPr lang="el-GR" altLang="el-GR" sz="2400" dirty="0"/>
              <a:t>διαφορετικούς μηχανισμούς – προσαρμογές για να αντιλαμβάνονται </a:t>
            </a:r>
            <a:r>
              <a:rPr lang="el-GR" altLang="el-GR" sz="2400" dirty="0" smtClean="0"/>
              <a:t> με </a:t>
            </a:r>
            <a:r>
              <a:rPr lang="el-GR" altLang="el-GR" sz="2400" dirty="0"/>
              <a:t>τις αισθήσεις τους τις περιβαλλοντικές μεταβολές και </a:t>
            </a:r>
            <a:r>
              <a:rPr lang="el-GR" altLang="el-GR" sz="2400" dirty="0" smtClean="0"/>
              <a:t>να ανταποκρίνονται </a:t>
            </a:r>
            <a:r>
              <a:rPr lang="el-GR" altLang="el-GR" sz="2400" dirty="0" err="1" smtClean="0"/>
              <a:t>σ’αυτές</a:t>
            </a:r>
            <a:r>
              <a:rPr lang="el-GR" altLang="el-GR" sz="2400" b="1" dirty="0"/>
              <a:t>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3. Προσαρμογή των Αισθητηρίων</a:t>
            </a:r>
            <a:r>
              <a:rPr lang="en-US" sz="3600" dirty="0" smtClean="0"/>
              <a:t> 2/3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9749"/>
            <a:ext cx="3886200" cy="2972813"/>
          </a:xfr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4863611" y="1825625"/>
            <a:ext cx="3459773" cy="409452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l-GR" altLang="el-GR" sz="2600" dirty="0"/>
              <a:t>Χρησιμοποιώντας την </a:t>
            </a:r>
            <a:r>
              <a:rPr lang="el-GR" altLang="el-GR" sz="2600" dirty="0" smtClean="0"/>
              <a:t>τεράστια αισθητήρια </a:t>
            </a:r>
            <a:r>
              <a:rPr lang="el-GR" altLang="el-GR" sz="2600" dirty="0"/>
              <a:t>κεραία, που </a:t>
            </a:r>
            <a:r>
              <a:rPr lang="el-GR" altLang="el-GR" sz="2600" dirty="0" smtClean="0"/>
              <a:t>βρίσκεται στην </a:t>
            </a:r>
            <a:r>
              <a:rPr lang="el-GR" altLang="el-GR" sz="2600" dirty="0"/>
              <a:t>κορυφή της κεφαλής του, </a:t>
            </a:r>
            <a:r>
              <a:rPr lang="el-GR" altLang="el-GR" sz="2600" dirty="0" smtClean="0"/>
              <a:t>το αρσενικό </a:t>
            </a:r>
            <a:r>
              <a:rPr lang="el-GR" altLang="el-GR" sz="2600" dirty="0"/>
              <a:t>άτομο του σκώρου </a:t>
            </a:r>
            <a:r>
              <a:rPr lang="en-US" altLang="el-GR" sz="2600" b="1" i="1" dirty="0" err="1" smtClean="0"/>
              <a:t>Attacus</a:t>
            </a:r>
            <a:r>
              <a:rPr lang="el-GR" altLang="el-GR" sz="2600" b="1" i="1" dirty="0" smtClean="0"/>
              <a:t> </a:t>
            </a:r>
            <a:r>
              <a:rPr lang="en-US" altLang="el-GR" sz="2600" b="1" i="1" dirty="0" smtClean="0"/>
              <a:t>atlas</a:t>
            </a:r>
            <a:r>
              <a:rPr lang="el-GR" altLang="el-GR" sz="2600" dirty="0"/>
              <a:t>, μπορεί να ανιχνεύσει τα </a:t>
            </a:r>
            <a:r>
              <a:rPr lang="el-GR" altLang="el-GR" sz="2600" dirty="0" smtClean="0"/>
              <a:t>χημικά οσφρητικά </a:t>
            </a:r>
            <a:r>
              <a:rPr lang="el-GR" altLang="el-GR" sz="2600" dirty="0"/>
              <a:t>σήματα που εκλύουν </a:t>
            </a:r>
            <a:r>
              <a:rPr lang="el-GR" altLang="el-GR" sz="2600" dirty="0" smtClean="0"/>
              <a:t>τα θηλυκά </a:t>
            </a:r>
            <a:r>
              <a:rPr lang="el-GR" altLang="el-GR" sz="2600" dirty="0"/>
              <a:t>άτομα</a:t>
            </a:r>
            <a:r>
              <a:rPr lang="el-GR" altLang="el-GR" sz="26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l-GR" altLang="el-GR" sz="2600" dirty="0"/>
              <a:t>Επειδή οι σκώροι πετούν τη </a:t>
            </a:r>
            <a:r>
              <a:rPr lang="el-GR" altLang="el-GR" sz="2600" dirty="0" smtClean="0"/>
              <a:t>νύχτα, τα </a:t>
            </a:r>
            <a:r>
              <a:rPr lang="el-GR" altLang="el-GR" sz="2600" dirty="0"/>
              <a:t>σήματα αυτά τους βοηθούν να </a:t>
            </a:r>
            <a:r>
              <a:rPr lang="el-GR" altLang="el-GR" sz="2600" dirty="0" smtClean="0"/>
              <a:t>βρουν </a:t>
            </a:r>
            <a:r>
              <a:rPr lang="el-GR" altLang="el-GR" sz="2600" dirty="0"/>
              <a:t>ταίρι.</a:t>
            </a:r>
          </a:p>
          <a:p>
            <a:pPr>
              <a:lnSpc>
                <a:spcPct val="100000"/>
              </a:lnSpc>
            </a:pPr>
            <a:endParaRPr lang="el-GR" altLang="el-GR" dirty="0">
              <a:solidFill>
                <a:schemeClr val="folHlink"/>
              </a:solidFill>
            </a:endParaRPr>
          </a:p>
          <a:p>
            <a:pPr>
              <a:lnSpc>
                <a:spcPct val="100000"/>
              </a:lnSpc>
            </a:pP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30240" y="48245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3. Προσαρμογή των Αισθητηρίων</a:t>
            </a:r>
            <a:r>
              <a:rPr lang="en-US" sz="3600" dirty="0" smtClean="0"/>
              <a:t> 3/3</a:t>
            </a:r>
            <a:endParaRPr lang="el-GR" sz="36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2750001" y="1557909"/>
            <a:ext cx="6107724" cy="514769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5000" dirty="0"/>
              <a:t>Τα υπερευαίσθητα κύτταρα που βρίσκονται στις κεραίες </a:t>
            </a:r>
            <a:r>
              <a:rPr lang="el-GR" altLang="el-GR" sz="5000" dirty="0" smtClean="0"/>
              <a:t>του σκώρου</a:t>
            </a:r>
            <a:r>
              <a:rPr lang="el-GR" altLang="el-GR" sz="5000" dirty="0"/>
              <a:t>, ανταποκρίνονται στις </a:t>
            </a:r>
            <a:r>
              <a:rPr lang="el-GR" altLang="el-GR" sz="5000" dirty="0" err="1"/>
              <a:t>φερορμόνες</a:t>
            </a:r>
            <a:r>
              <a:rPr lang="el-GR" altLang="el-GR" sz="5000" dirty="0"/>
              <a:t>, τις σεξουαλικές </a:t>
            </a:r>
            <a:r>
              <a:rPr lang="el-GR" altLang="el-GR" sz="5000" dirty="0" smtClean="0"/>
              <a:t>οσμές </a:t>
            </a:r>
            <a:r>
              <a:rPr lang="el-GR" altLang="el-GR" sz="5000" dirty="0"/>
              <a:t>που αναδύουν τα θηλυκά.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5000" dirty="0"/>
              <a:t>Κάθε πλευρικός κλάδος της κεραίας</a:t>
            </a:r>
            <a:r>
              <a:rPr lang="el-GR" altLang="el-GR" sz="5000" b="1" dirty="0" smtClean="0"/>
              <a:t>:</a:t>
            </a:r>
            <a:r>
              <a:rPr lang="el-GR" altLang="el-GR" sz="5000" b="1" dirty="0"/>
              <a:t> </a:t>
            </a:r>
            <a:r>
              <a:rPr lang="el-GR" altLang="el-GR" sz="5000" b="1" dirty="0" smtClean="0"/>
              <a:t>α) </a:t>
            </a:r>
            <a:r>
              <a:rPr lang="el-GR" altLang="el-GR" sz="5000" dirty="0" smtClean="0"/>
              <a:t>καλύπτεται </a:t>
            </a:r>
            <a:r>
              <a:rPr lang="el-GR" altLang="el-GR" sz="5000" dirty="0"/>
              <a:t>από μικρούς κλαδίσκους, οι οποίοι είναι </a:t>
            </a:r>
            <a:r>
              <a:rPr lang="el-GR" altLang="el-GR" sz="5000" dirty="0" smtClean="0"/>
              <a:t>διάστικτοι με </a:t>
            </a:r>
            <a:r>
              <a:rPr lang="el-GR" altLang="el-GR" sz="5000" dirty="0"/>
              <a:t>μικροσκοπικούς </a:t>
            </a:r>
            <a:r>
              <a:rPr lang="el-GR" altLang="el-GR" sz="5000" dirty="0" smtClean="0"/>
              <a:t>πόρους, </a:t>
            </a:r>
            <a:r>
              <a:rPr lang="el-GR" altLang="el-GR" sz="5000" b="1" dirty="0" smtClean="0"/>
              <a:t>β)</a:t>
            </a:r>
            <a:r>
              <a:rPr lang="el-GR" altLang="el-GR" sz="5000" dirty="0"/>
              <a:t> ένα δίκτυο λεπτών νευρώνων συνδέουν κάθε πόρο με τα </a:t>
            </a:r>
            <a:r>
              <a:rPr lang="el-GR" altLang="el-GR" sz="5000" dirty="0" smtClean="0"/>
              <a:t>αισθητήρια </a:t>
            </a:r>
            <a:r>
              <a:rPr lang="el-GR" altLang="el-GR" sz="5000" dirty="0"/>
              <a:t>οσφρητικά κύτταρα που βρίσκονται μέσα </a:t>
            </a:r>
            <a:r>
              <a:rPr lang="el-GR" altLang="el-GR" sz="5000" dirty="0" smtClean="0"/>
              <a:t>στον κλαδίσκο, </a:t>
            </a:r>
            <a:r>
              <a:rPr lang="el-GR" altLang="el-GR" sz="5000" b="1" dirty="0" smtClean="0"/>
              <a:t>γ)</a:t>
            </a:r>
            <a:r>
              <a:rPr lang="el-GR" altLang="el-GR" sz="5000" dirty="0"/>
              <a:t> μόρια που υπάρχουν στον αέρα και διεγείρουν την </a:t>
            </a:r>
            <a:r>
              <a:rPr lang="el-GR" altLang="el-GR" sz="5000" dirty="0" smtClean="0"/>
              <a:t>όσφρηση, εισέρχονται </a:t>
            </a:r>
            <a:r>
              <a:rPr lang="el-GR" altLang="el-GR" sz="5000" dirty="0"/>
              <a:t>στους πόρους, όπου εφάπτονται με τις νευρικές </a:t>
            </a:r>
            <a:r>
              <a:rPr lang="el-GR" altLang="el-GR" sz="5000" dirty="0" smtClean="0"/>
              <a:t>απολήξεις</a:t>
            </a:r>
            <a:r>
              <a:rPr lang="el-GR" altLang="el-GR" sz="5000" dirty="0"/>
              <a:t>. Αυτές προκαλούν τη διέγερση των νευρώνων </a:t>
            </a:r>
            <a:r>
              <a:rPr lang="el-GR" altLang="el-GR" sz="5000" dirty="0" smtClean="0"/>
              <a:t>και μεταβιβάζουν </a:t>
            </a:r>
            <a:r>
              <a:rPr lang="el-GR" altLang="el-GR" sz="5000" dirty="0"/>
              <a:t>το μήνυμα στα αισθητήρια κύτταρα.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l-GR" sz="5000" dirty="0">
                <a:ea typeface="ＭＳ Ｐゴシック" pitchFamily="-112" charset="-128"/>
              </a:rPr>
              <a:t>Οι πόροι είναι συντονισμένοι ώστε να αποκρίνονται </a:t>
            </a:r>
            <a:r>
              <a:rPr lang="el-GR" sz="5000" dirty="0" smtClean="0">
                <a:ea typeface="ＭＳ Ｐゴシック" pitchFamily="-112" charset="-128"/>
              </a:rPr>
              <a:t>μόνο στα </a:t>
            </a:r>
            <a:r>
              <a:rPr lang="el-GR" sz="5000" dirty="0">
                <a:ea typeface="ＭＳ Ｐゴシック" pitchFamily="-112" charset="-128"/>
              </a:rPr>
              <a:t>μόρια που εκλύουν άτομα σκώρων του </a:t>
            </a:r>
            <a:r>
              <a:rPr lang="el-GR" sz="5000" b="1" dirty="0">
                <a:ea typeface="ＭＳ Ｐゴシック" pitchFamily="-112" charset="-128"/>
              </a:rPr>
              <a:t>ιδίου</a:t>
            </a:r>
            <a:r>
              <a:rPr lang="el-GR" sz="5000" dirty="0">
                <a:ea typeface="ＭＳ Ｐゴシック" pitchFamily="-112" charset="-128"/>
              </a:rPr>
              <a:t> είδους.</a:t>
            </a:r>
          </a:p>
          <a:p>
            <a:pPr>
              <a:lnSpc>
                <a:spcPct val="100000"/>
              </a:lnSpc>
            </a:pPr>
            <a:endParaRPr lang="el-GR" altLang="el-GR" sz="5000" dirty="0">
              <a:solidFill>
                <a:schemeClr val="folHlink"/>
              </a:solidFill>
            </a:endParaRPr>
          </a:p>
          <a:p>
            <a:pPr>
              <a:lnSpc>
                <a:spcPct val="100000"/>
              </a:lnSpc>
            </a:pP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8" y="1557909"/>
            <a:ext cx="2121351" cy="472456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7994" y="59491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43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Θερμοευαισθησία</a:t>
            </a:r>
            <a:r>
              <a:rPr lang="en-US" dirty="0" smtClean="0"/>
              <a:t> 1/4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" y="2338587"/>
            <a:ext cx="3361923" cy="2295158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267105" y="1690689"/>
            <a:ext cx="4523642" cy="487210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 smtClean="0"/>
              <a:t>Στο κεφάλι ενός κροταλία, υπάρχουν </a:t>
            </a:r>
            <a:r>
              <a:rPr lang="el-GR" altLang="el-GR" sz="3600" b="1" dirty="0" smtClean="0"/>
              <a:t>4 αισθητήρια συστήματα</a:t>
            </a:r>
            <a:r>
              <a:rPr lang="el-GR" altLang="el-GR" sz="3600" dirty="0" smtClean="0"/>
              <a:t>, όλα ζωτικά για μια επιτυχημένη θήρευση. </a:t>
            </a:r>
          </a:p>
          <a:p>
            <a:pPr marL="0" indent="0">
              <a:buNone/>
            </a:pPr>
            <a:r>
              <a:rPr lang="el-GR" sz="3600" b="1" dirty="0" smtClean="0">
                <a:ea typeface="ＭＳ Ｐゴシック" pitchFamily="-112" charset="-128"/>
              </a:rPr>
              <a:t>1.  μάτια</a:t>
            </a:r>
          </a:p>
          <a:p>
            <a:pPr marL="0" indent="0">
              <a:buNone/>
            </a:pPr>
            <a:r>
              <a:rPr lang="el-GR" sz="3600" b="1" dirty="0" smtClean="0">
                <a:ea typeface="ＭＳ Ｐゴシック" pitchFamily="-112" charset="-128"/>
              </a:rPr>
              <a:t>2. ευαίσθητη διχαλωτή γλώσσα</a:t>
            </a:r>
          </a:p>
          <a:p>
            <a:pPr marL="0" indent="0">
              <a:buNone/>
            </a:pPr>
            <a:r>
              <a:rPr lang="el-GR" sz="3600" b="1" dirty="0">
                <a:ea typeface="ＭＳ Ｐゴシック" pitchFamily="-112" charset="-128"/>
              </a:rPr>
              <a:t>3. ρουθούνια</a:t>
            </a:r>
          </a:p>
          <a:p>
            <a:pPr marL="0" indent="0">
              <a:buNone/>
            </a:pPr>
            <a:r>
              <a:rPr lang="el-GR" sz="3600" b="1" dirty="0">
                <a:ea typeface="ＭＳ Ｐゴシック" pitchFamily="-112" charset="-128"/>
              </a:rPr>
              <a:t>4. Άνοιγμα ή </a:t>
            </a:r>
            <a:r>
              <a:rPr lang="el-GR" sz="3600" b="1" dirty="0" err="1">
                <a:ea typeface="ＭＳ Ｐゴシック" pitchFamily="-112" charset="-128"/>
              </a:rPr>
              <a:t>βοθρίο</a:t>
            </a:r>
            <a:r>
              <a:rPr lang="el-GR" sz="3600" b="1" dirty="0">
                <a:ea typeface="ＭＳ Ｐゴシック" pitchFamily="-112" charset="-128"/>
              </a:rPr>
              <a:t>.</a:t>
            </a:r>
            <a:r>
              <a:rPr lang="el-GR" sz="3600" dirty="0">
                <a:ea typeface="ＭＳ Ｐゴシック" pitchFamily="-112" charset="-128"/>
              </a:rPr>
              <a:t>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l-GR" sz="3600" dirty="0">
                <a:ea typeface="ＭＳ Ｐゴシック" pitchFamily="-112" charset="-128"/>
              </a:rPr>
              <a:t>Βρίσκεται κάτω από τα ρουθούνια </a:t>
            </a:r>
            <a:r>
              <a:rPr lang="el-GR" sz="3600" dirty="0" smtClean="0">
                <a:ea typeface="ＭＳ Ｐゴシック" pitchFamily="-112" charset="-128"/>
              </a:rPr>
              <a:t>και αποτελεί </a:t>
            </a:r>
            <a:r>
              <a:rPr lang="el-GR" sz="3600" dirty="0">
                <a:ea typeface="ＭＳ Ｐゴシック" pitchFamily="-112" charset="-128"/>
              </a:rPr>
              <a:t>τη θέση των </a:t>
            </a:r>
            <a:r>
              <a:rPr lang="el-GR" sz="3600" dirty="0" err="1" smtClean="0">
                <a:ea typeface="ＭＳ Ｐゴシック" pitchFamily="-112" charset="-128"/>
              </a:rPr>
              <a:t>θερμοϋποδοχέων</a:t>
            </a:r>
            <a:r>
              <a:rPr lang="el-GR" sz="3600" dirty="0" smtClean="0">
                <a:ea typeface="ＭＳ Ｐゴシック" pitchFamily="-112" charset="-128"/>
              </a:rPr>
              <a:t> υπέρυθρης </a:t>
            </a:r>
            <a:r>
              <a:rPr lang="el-GR" sz="3600" dirty="0">
                <a:ea typeface="ＭＳ Ｐゴシック" pitchFamily="-112" charset="-128"/>
              </a:rPr>
              <a:t>ακτινοβολίας.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Η γλώσσα εκτινάσσεται για να </a:t>
            </a:r>
            <a:r>
              <a:rPr lang="en-US" altLang="el-GR" sz="3600" dirty="0"/>
              <a:t>“</a:t>
            </a:r>
            <a:r>
              <a:rPr lang="el-GR" altLang="el-GR" sz="3600" dirty="0"/>
              <a:t>γευτεί</a:t>
            </a:r>
            <a:r>
              <a:rPr lang="en-US" altLang="el-GR" sz="3600" dirty="0"/>
              <a:t>”</a:t>
            </a:r>
            <a:r>
              <a:rPr lang="el-GR" altLang="el-GR" sz="3600" dirty="0"/>
              <a:t> χημικά στοιχεία γειτονικών ζώων που αποτελούν </a:t>
            </a:r>
            <a:r>
              <a:rPr lang="el-GR" altLang="el-GR" sz="3600" dirty="0" smtClean="0"/>
              <a:t>μια πιθανή </a:t>
            </a:r>
            <a:r>
              <a:rPr lang="el-GR" altLang="el-GR" sz="3600" dirty="0"/>
              <a:t>λεία</a:t>
            </a:r>
            <a:r>
              <a:rPr lang="el-GR" altLang="el-GR" sz="3600" dirty="0" smtClean="0"/>
              <a:t>.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8588" y="43567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9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Θερμοευαισθησία</a:t>
            </a:r>
            <a:r>
              <a:rPr lang="en-US" dirty="0" smtClean="0"/>
              <a:t> 2/4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489938" y="1690689"/>
            <a:ext cx="4196862" cy="4123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Ο κροταλίας μπορεί να εντοπίσει ένα θερμόαιμο </a:t>
            </a:r>
            <a:r>
              <a:rPr lang="el-GR" altLang="el-GR" sz="2000" dirty="0" smtClean="0"/>
              <a:t>ζώο</a:t>
            </a:r>
            <a:r>
              <a:rPr lang="el-GR" altLang="el-GR" sz="2000" dirty="0"/>
              <a:t>, όπως έναν αρουραίο που αποτελεί τη λεία </a:t>
            </a:r>
            <a:r>
              <a:rPr lang="el-GR" altLang="el-GR" sz="2000" dirty="0" smtClean="0"/>
              <a:t>του</a:t>
            </a:r>
            <a:r>
              <a:rPr lang="el-GR" altLang="el-GR" sz="2000" dirty="0"/>
              <a:t>, ακόμα και στο απόλυτο σκοτάδι</a:t>
            </a:r>
            <a:r>
              <a:rPr lang="el-GR" altLang="el-GR" sz="2000" dirty="0" smtClean="0"/>
              <a:t>.</a:t>
            </a:r>
          </a:p>
          <a:p>
            <a:pPr marL="0" indent="0">
              <a:buNone/>
            </a:pPr>
            <a:r>
              <a:rPr lang="el-GR" altLang="el-GR" sz="2000" dirty="0"/>
              <a:t>Οι υποδοχείς υπέρυθρης ακτινοβολίας </a:t>
            </a:r>
            <a:r>
              <a:rPr lang="el-GR" altLang="el-GR" sz="2000" dirty="0" smtClean="0"/>
              <a:t>που βρίσκονται </a:t>
            </a:r>
            <a:r>
              <a:rPr lang="el-GR" altLang="el-GR" sz="2000" dirty="0"/>
              <a:t>μέσα στα </a:t>
            </a:r>
            <a:r>
              <a:rPr lang="el-GR" altLang="el-GR" sz="2000" dirty="0" err="1"/>
              <a:t>βοθρία</a:t>
            </a:r>
            <a:r>
              <a:rPr lang="el-GR" altLang="el-GR" sz="2000" dirty="0"/>
              <a:t> στο κεφάλι </a:t>
            </a:r>
            <a:r>
              <a:rPr lang="el-GR" altLang="el-GR" sz="2000" dirty="0" smtClean="0"/>
              <a:t>του φιδιού</a:t>
            </a:r>
            <a:r>
              <a:rPr lang="el-GR" altLang="el-GR" sz="2000" dirty="0"/>
              <a:t>, μπορούν να δημιουργήσουν μια </a:t>
            </a:r>
            <a:r>
              <a:rPr lang="en-US" altLang="el-GR" sz="2000" dirty="0"/>
              <a:t>“</a:t>
            </a:r>
            <a:r>
              <a:rPr lang="el-GR" altLang="el-GR" sz="2000" dirty="0" smtClean="0"/>
              <a:t>θερμική εικόνα</a:t>
            </a:r>
            <a:r>
              <a:rPr lang="en-US" altLang="el-GR" sz="2000" dirty="0"/>
              <a:t>”</a:t>
            </a:r>
            <a:r>
              <a:rPr lang="el-GR" altLang="el-GR" sz="2000" dirty="0"/>
              <a:t> του άμεσα γειτονικού περιβάλλοντος.</a:t>
            </a:r>
          </a:p>
          <a:p>
            <a:pPr marL="0" indent="0">
              <a:buNone/>
            </a:pPr>
            <a:r>
              <a:rPr lang="el-GR" altLang="el-GR" sz="2000" dirty="0"/>
              <a:t>Σε μια τέτοια εικόνα ο αρουραίος θα </a:t>
            </a:r>
            <a:r>
              <a:rPr lang="en-US" altLang="el-GR" sz="2000" dirty="0"/>
              <a:t>“</a:t>
            </a:r>
            <a:r>
              <a:rPr lang="el-GR" altLang="el-GR" sz="2000" dirty="0"/>
              <a:t>λάμπει</a:t>
            </a:r>
            <a:r>
              <a:rPr lang="en-US" altLang="el-GR" sz="2000" dirty="0" smtClean="0"/>
              <a:t>”</a:t>
            </a:r>
            <a:r>
              <a:rPr lang="el-GR" altLang="el-GR" sz="2000" dirty="0" smtClean="0"/>
              <a:t>μέσα </a:t>
            </a:r>
            <a:r>
              <a:rPr lang="el-GR" altLang="el-GR" sz="2000" dirty="0"/>
              <a:t>στον ψυχρότερο περίγυρό του.</a:t>
            </a:r>
          </a:p>
          <a:p>
            <a:endParaRPr lang="el-GR" altLang="el-GR" sz="2000" dirty="0">
              <a:solidFill>
                <a:schemeClr val="folHlink"/>
              </a:solidFill>
            </a:endParaRPr>
          </a:p>
          <a:p>
            <a:endParaRPr lang="el-GR" altLang="el-GR" sz="2000" dirty="0">
              <a:solidFill>
                <a:schemeClr val="folHlink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18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56" y="2384157"/>
            <a:ext cx="3405649" cy="2295835"/>
          </a:xfrm>
        </p:spPr>
      </p:pic>
      <p:sp>
        <p:nvSpPr>
          <p:cNvPr id="7" name="TextBox 6"/>
          <p:cNvSpPr txBox="1"/>
          <p:nvPr/>
        </p:nvSpPr>
        <p:spPr>
          <a:xfrm>
            <a:off x="3871688" y="44029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Θερμοευαισθησία</a:t>
            </a:r>
            <a:r>
              <a:rPr lang="en-US" dirty="0" smtClean="0"/>
              <a:t> 3/4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14849" y="1690689"/>
            <a:ext cx="4230565" cy="44287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l-GR" sz="2000" dirty="0" smtClean="0"/>
              <a:t>Κάθε </a:t>
            </a:r>
            <a:r>
              <a:rPr lang="el-GR" altLang="el-GR" sz="2000" dirty="0" err="1"/>
              <a:t>βοθρίο</a:t>
            </a:r>
            <a:r>
              <a:rPr lang="el-GR" altLang="el-GR" sz="2000" dirty="0"/>
              <a:t> περιέχει τους υποδοχείς </a:t>
            </a:r>
            <a:r>
              <a:rPr lang="el-GR" altLang="el-GR" sz="2000" dirty="0" smtClean="0"/>
              <a:t>υπέρυθρης </a:t>
            </a:r>
            <a:r>
              <a:rPr lang="el-GR" altLang="el-GR" sz="2000" dirty="0"/>
              <a:t>ακτινοβολίας. </a:t>
            </a:r>
          </a:p>
          <a:p>
            <a:pPr marL="0" indent="0">
              <a:buNone/>
            </a:pPr>
            <a:r>
              <a:rPr lang="el-GR" altLang="el-GR" sz="2000" dirty="0" smtClean="0"/>
              <a:t>Η </a:t>
            </a:r>
            <a:r>
              <a:rPr lang="el-GR" altLang="el-GR" sz="2000" dirty="0"/>
              <a:t>λεπτή μεμβράνη του οπίσθιου </a:t>
            </a:r>
            <a:r>
              <a:rPr lang="el-GR" altLang="el-GR" sz="2000" dirty="0" smtClean="0"/>
              <a:t>τοιχώματος του </a:t>
            </a:r>
            <a:r>
              <a:rPr lang="el-GR" altLang="el-GR" sz="2000" dirty="0" err="1"/>
              <a:t>βοθρίου</a:t>
            </a:r>
            <a:r>
              <a:rPr lang="el-GR" altLang="el-GR" sz="2000" dirty="0"/>
              <a:t>, περιέχει αισθητήριες </a:t>
            </a:r>
            <a:r>
              <a:rPr lang="el-GR" altLang="el-GR" sz="2000" dirty="0" smtClean="0"/>
              <a:t>νευρικές απολήξεις</a:t>
            </a:r>
            <a:r>
              <a:rPr lang="el-GR" altLang="el-GR" sz="2000" dirty="0"/>
              <a:t>, που είναι λεπτά διακλαδισμένες </a:t>
            </a:r>
            <a:r>
              <a:rPr lang="el-GR" altLang="el-GR" sz="2000" dirty="0" smtClean="0"/>
              <a:t>και </a:t>
            </a:r>
            <a:r>
              <a:rPr lang="el-GR" altLang="el-GR" sz="2000" dirty="0"/>
              <a:t>αποκρίνονται στις ελάχιστες μεταβολές </a:t>
            </a:r>
            <a:r>
              <a:rPr lang="el-GR" altLang="el-GR" sz="2000" dirty="0" smtClean="0"/>
              <a:t>της </a:t>
            </a:r>
            <a:r>
              <a:rPr lang="el-GR" altLang="el-GR" sz="2000" dirty="0"/>
              <a:t>θερμοκρασίας.</a:t>
            </a:r>
          </a:p>
          <a:p>
            <a:pPr marL="0" indent="0">
              <a:buNone/>
            </a:pPr>
            <a:r>
              <a:rPr lang="el-GR" altLang="el-GR" sz="2000" dirty="0" smtClean="0"/>
              <a:t>Η </a:t>
            </a:r>
            <a:r>
              <a:rPr lang="en-US" altLang="el-GR" sz="2000" dirty="0"/>
              <a:t>“</a:t>
            </a:r>
            <a:r>
              <a:rPr lang="el-GR" altLang="el-GR" sz="2000" dirty="0"/>
              <a:t>θερμική εικόνα</a:t>
            </a:r>
            <a:r>
              <a:rPr lang="en-US" altLang="el-GR" sz="2000" dirty="0"/>
              <a:t>”</a:t>
            </a:r>
            <a:r>
              <a:rPr lang="el-GR" altLang="el-GR" sz="2000" dirty="0"/>
              <a:t> των μεταβολών της </a:t>
            </a:r>
            <a:r>
              <a:rPr lang="el-GR" altLang="el-GR" sz="2000" dirty="0" smtClean="0"/>
              <a:t>θερμοκρασίας </a:t>
            </a:r>
            <a:r>
              <a:rPr lang="el-GR" altLang="el-GR" sz="2000" dirty="0"/>
              <a:t>που παράγεται στη μεμβράνη, </a:t>
            </a:r>
            <a:r>
              <a:rPr lang="el-GR" altLang="el-GR" sz="2000" dirty="0" smtClean="0"/>
              <a:t>καθιστά </a:t>
            </a:r>
            <a:r>
              <a:rPr lang="el-GR" altLang="el-GR" sz="2000" dirty="0"/>
              <a:t>το φίδι ικανό να ανιχνεύσει όχι </a:t>
            </a:r>
            <a:r>
              <a:rPr lang="el-GR" altLang="el-GR" sz="2000" dirty="0" smtClean="0"/>
              <a:t>μόνο την </a:t>
            </a:r>
            <a:r>
              <a:rPr lang="el-GR" altLang="el-GR" sz="2000" dirty="0"/>
              <a:t>παρουσία μιας λείας του, αλλά και </a:t>
            </a:r>
            <a:r>
              <a:rPr lang="el-GR" altLang="el-GR" sz="2000" dirty="0" smtClean="0"/>
              <a:t>την κατεύθυνση </a:t>
            </a:r>
            <a:r>
              <a:rPr lang="el-GR" altLang="el-GR" sz="2000" dirty="0"/>
              <a:t>στην οποία βρίσκεται.</a:t>
            </a:r>
          </a:p>
          <a:p>
            <a:endParaRPr lang="el-GR" altLang="el-GR" sz="2000" dirty="0">
              <a:solidFill>
                <a:schemeClr val="folHlink"/>
              </a:solidFill>
            </a:endParaRPr>
          </a:p>
          <a:p>
            <a:endParaRPr lang="el-GR" altLang="el-GR" sz="2000" dirty="0">
              <a:solidFill>
                <a:schemeClr val="folHlink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19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1690689"/>
            <a:ext cx="3886200" cy="3301122"/>
          </a:xfr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86203" y="47148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28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1. Δομικές Προσαρμογές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600" b="1" dirty="0" smtClean="0">
                <a:ea typeface="ＭＳ Ｐゴシック" pitchFamily="-112" charset="-128"/>
              </a:rPr>
              <a:t>Δομή </a:t>
            </a:r>
            <a:r>
              <a:rPr lang="el-GR" sz="2600" b="1" dirty="0">
                <a:ea typeface="ＭＳ Ｐゴシック" pitchFamily="-112" charset="-128"/>
              </a:rPr>
              <a:t>ενός οργανισμού :</a:t>
            </a:r>
          </a:p>
          <a:p>
            <a:pPr marL="540000"/>
            <a:r>
              <a:rPr lang="el-GR" altLang="el-GR" sz="2400" dirty="0"/>
              <a:t>το αποκορύφωμα της εξελικτικής του ιστορίας.</a:t>
            </a:r>
          </a:p>
          <a:p>
            <a:pPr marL="540000"/>
            <a:r>
              <a:rPr lang="el-GR" altLang="el-GR" sz="2400" dirty="0"/>
              <a:t>καθορίζεται από τα κληρονομούμενα γονίδια</a:t>
            </a:r>
            <a:r>
              <a:rPr lang="el-GR" altLang="el-GR" sz="2400" dirty="0" smtClean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l-GR" sz="2600" b="1" dirty="0" smtClean="0">
                <a:ea typeface="ＭＳ Ｐゴシック" pitchFamily="-112" charset="-128"/>
              </a:rPr>
              <a:t>Εξελικτικές </a:t>
            </a:r>
            <a:r>
              <a:rPr lang="el-GR" sz="2600" b="1" dirty="0">
                <a:ea typeface="ＭＳ Ｐゴシック" pitchFamily="-112" charset="-128"/>
              </a:rPr>
              <a:t>Προσαρμογές :</a:t>
            </a:r>
          </a:p>
          <a:p>
            <a:pPr marL="540000"/>
            <a:r>
              <a:rPr lang="el-GR" sz="2400" dirty="0">
                <a:ea typeface="ＭＳ Ｐゴシック" pitchFamily="-112" charset="-128"/>
              </a:rPr>
              <a:t>Επιφέρουν μεταβολές, οι οποίες εξαρτώνται από το </a:t>
            </a:r>
            <a:r>
              <a:rPr lang="el-GR" sz="2400" b="1" dirty="0">
                <a:ea typeface="ＭＳ Ｐゴシック" pitchFamily="-112" charset="-128"/>
              </a:rPr>
              <a:t>γονότυπο </a:t>
            </a:r>
            <a:r>
              <a:rPr lang="el-GR" sz="2400" dirty="0">
                <a:ea typeface="ＭＳ Ｐゴシック" pitchFamily="-112" charset="-128"/>
              </a:rPr>
              <a:t>και από το ειδικό </a:t>
            </a:r>
            <a:r>
              <a:rPr lang="el-GR" sz="2400" b="1" dirty="0">
                <a:ea typeface="ＭＳ Ｐゴシック" pitchFamily="-112" charset="-128"/>
              </a:rPr>
              <a:t>περιβάλλον</a:t>
            </a:r>
            <a:r>
              <a:rPr lang="el-GR" sz="2400" dirty="0">
                <a:ea typeface="ＭＳ Ｐゴシック" pitchFamily="-112" charset="-128"/>
              </a:rPr>
              <a:t>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Θερμοευαισθησία</a:t>
            </a:r>
            <a:r>
              <a:rPr lang="en-US" dirty="0" smtClean="0"/>
              <a:t> 4/4</a:t>
            </a:r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sz="2400" dirty="0"/>
              <a:t>Ένα ακόμα </a:t>
            </a:r>
            <a:r>
              <a:rPr lang="el-GR" altLang="el-GR" sz="2400" b="1" dirty="0"/>
              <a:t>αισθητήριο σύστημα</a:t>
            </a:r>
            <a:r>
              <a:rPr lang="el-GR" altLang="el-GR" sz="2400" dirty="0"/>
              <a:t> που διαθέτουν τα φίδια, είναι το όργανο </a:t>
            </a:r>
            <a:r>
              <a:rPr lang="el-GR" altLang="el-GR" sz="2400" dirty="0" smtClean="0"/>
              <a:t>του </a:t>
            </a:r>
            <a:r>
              <a:rPr lang="en-US" altLang="el-GR" sz="2400" b="1" dirty="0" smtClean="0"/>
              <a:t>Jacobson</a:t>
            </a:r>
            <a:r>
              <a:rPr lang="el-GR" altLang="el-GR" sz="2400" dirty="0"/>
              <a:t>, μια εξειδικευμένη αισθητική περιοχή στην οροφή της </a:t>
            </a:r>
            <a:r>
              <a:rPr lang="el-GR" altLang="el-GR" sz="2400" dirty="0" smtClean="0"/>
              <a:t>στοματικής κοιλότητας</a:t>
            </a:r>
            <a:r>
              <a:rPr lang="el-GR" altLang="el-GR" sz="2400" dirty="0"/>
              <a:t>. Το όργανο αυτό</a:t>
            </a:r>
            <a:r>
              <a:rPr lang="en-US" altLang="el-GR" sz="2400" dirty="0"/>
              <a:t> </a:t>
            </a:r>
            <a:r>
              <a:rPr lang="el-GR" altLang="el-GR" sz="2400" dirty="0"/>
              <a:t>είναι το ίδιο σημαντικό για την ανίχνευση οσμών, </a:t>
            </a:r>
            <a:r>
              <a:rPr lang="el-GR" altLang="el-GR" sz="2400" dirty="0" smtClean="0"/>
              <a:t>όσο </a:t>
            </a:r>
            <a:r>
              <a:rPr lang="el-GR" altLang="el-GR" sz="2400" dirty="0"/>
              <a:t>και τα ρουθούνια. </a:t>
            </a:r>
            <a:endParaRPr lang="en-US" altLang="el-GR" sz="2400" dirty="0"/>
          </a:p>
          <a:p>
            <a:r>
              <a:rPr lang="en-US" altLang="el-GR" sz="2400" dirty="0"/>
              <a:t>T</a:t>
            </a:r>
            <a:r>
              <a:rPr lang="el-GR" altLang="el-GR" sz="2400" dirty="0"/>
              <a:t>ο φίδι χρησιμοποιώντας τη γλώσσα του μεταφέρει τα</a:t>
            </a:r>
            <a:r>
              <a:rPr lang="en-US" altLang="el-GR" sz="2400" dirty="0"/>
              <a:t> </a:t>
            </a:r>
            <a:r>
              <a:rPr lang="el-GR" altLang="el-GR" sz="2400" dirty="0"/>
              <a:t>σωματίδια που </a:t>
            </a:r>
            <a:r>
              <a:rPr lang="el-GR" altLang="el-GR" sz="2400" dirty="0" smtClean="0"/>
              <a:t>διεγείρουν την </a:t>
            </a:r>
            <a:r>
              <a:rPr lang="el-GR" altLang="el-GR" sz="2400" dirty="0"/>
              <a:t>όσφρηση</a:t>
            </a:r>
            <a:r>
              <a:rPr lang="en-US" altLang="el-GR" sz="2400" dirty="0"/>
              <a:t> </a:t>
            </a:r>
            <a:r>
              <a:rPr lang="el-GR" altLang="el-GR" sz="2400" dirty="0"/>
              <a:t>στο όργανο </a:t>
            </a:r>
            <a:r>
              <a:rPr lang="en-US" altLang="el-GR" sz="2400" dirty="0"/>
              <a:t>Jacobson</a:t>
            </a:r>
            <a:r>
              <a:rPr lang="el-GR" altLang="el-GR" sz="2400" dirty="0"/>
              <a:t>, που πραγματοποιεί την ανάλυση τους.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2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Ευαισθησία στους Υπερήχους</a:t>
            </a:r>
            <a:r>
              <a:rPr lang="en-US" sz="4000" dirty="0" smtClean="0"/>
              <a:t> 1/5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7" y="1825625"/>
            <a:ext cx="3161181" cy="3813175"/>
          </a:xfrm>
        </p:spPr>
      </p:pic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4047393" y="1968649"/>
            <a:ext cx="4381500" cy="464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Οι νυχτερίδες πετούν το ίδιο καλά με τα </a:t>
            </a:r>
            <a:r>
              <a:rPr lang="el-GR" altLang="el-GR" sz="2000" dirty="0" smtClean="0"/>
              <a:t>πουλιά και </a:t>
            </a:r>
            <a:r>
              <a:rPr lang="el-GR" altLang="el-GR" sz="2000" dirty="0"/>
              <a:t>συλλαμβάνουν τη λεία τους στον αέρα και </a:t>
            </a:r>
            <a:r>
              <a:rPr lang="el-GR" altLang="el-GR" sz="2000" dirty="0" smtClean="0"/>
              <a:t>σε απόλυτο </a:t>
            </a:r>
            <a:r>
              <a:rPr lang="el-GR" altLang="el-GR" sz="2000" dirty="0"/>
              <a:t>σκοτάδι.</a:t>
            </a:r>
          </a:p>
          <a:p>
            <a:pPr marL="0" indent="0">
              <a:buNone/>
            </a:pPr>
            <a:r>
              <a:rPr lang="el-GR" altLang="el-GR" sz="2000" dirty="0"/>
              <a:t>Στην πραγματικότητα παρουσιάζουν </a:t>
            </a:r>
            <a:r>
              <a:rPr lang="el-GR" altLang="el-GR" sz="2000" dirty="0" smtClean="0"/>
              <a:t>εξαιρετικές προσαρμογές </a:t>
            </a:r>
            <a:r>
              <a:rPr lang="el-GR" altLang="el-GR" sz="2000" dirty="0"/>
              <a:t>για τη ζωή στον αέρα</a:t>
            </a:r>
            <a:r>
              <a:rPr lang="el-GR" altLang="el-GR" sz="2000" dirty="0" smtClean="0"/>
              <a:t>.</a:t>
            </a:r>
          </a:p>
          <a:p>
            <a:pPr marL="0" indent="0">
              <a:buNone/>
            </a:pPr>
            <a:r>
              <a:rPr lang="el-GR" altLang="el-GR" sz="2000" dirty="0" smtClean="0"/>
              <a:t>Μόλις </a:t>
            </a:r>
            <a:r>
              <a:rPr lang="el-GR" altLang="el-GR" sz="2000" dirty="0"/>
              <a:t>μια νυχτερίδα εντοπίσει τη λεία της με </a:t>
            </a:r>
            <a:r>
              <a:rPr lang="el-GR" altLang="el-GR" sz="2000" dirty="0" smtClean="0"/>
              <a:t>το σύστημα </a:t>
            </a:r>
            <a:r>
              <a:rPr lang="el-GR" altLang="el-GR" sz="2000" dirty="0" err="1"/>
              <a:t>ηχοεντοπισμού</a:t>
            </a:r>
            <a:r>
              <a:rPr lang="el-GR" altLang="el-GR" sz="2000" dirty="0"/>
              <a:t> (ραντάρ) που </a:t>
            </a:r>
            <a:r>
              <a:rPr lang="el-GR" altLang="el-GR" sz="2000" dirty="0" smtClean="0"/>
              <a:t>διαθέτει, μπορεί </a:t>
            </a:r>
            <a:r>
              <a:rPr lang="el-GR" altLang="el-GR" sz="2000" dirty="0"/>
              <a:t>να χρησιμοποιήσει τις πτέρυγές της </a:t>
            </a:r>
            <a:r>
              <a:rPr lang="el-GR" altLang="el-GR" sz="2000" dirty="0" smtClean="0"/>
              <a:t>για να </a:t>
            </a:r>
            <a:r>
              <a:rPr lang="el-GR" altLang="el-GR" sz="2000" dirty="0"/>
              <a:t>συλλάβει τη λεία στον αέρα και να τη </a:t>
            </a:r>
            <a:r>
              <a:rPr lang="el-GR" altLang="el-GR" sz="2000" dirty="0" smtClean="0"/>
              <a:t>τοποθετήσει </a:t>
            </a:r>
            <a:r>
              <a:rPr lang="el-GR" altLang="el-GR" sz="2000" dirty="0"/>
              <a:t>στο στόμα της.</a:t>
            </a:r>
          </a:p>
          <a:p>
            <a:endParaRPr lang="el-GR" altLang="el-GR" sz="2000" dirty="0">
              <a:solidFill>
                <a:schemeClr val="folHlink"/>
              </a:solidFill>
            </a:endParaRPr>
          </a:p>
          <a:p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77676" y="53618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5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Ευαισθησία στους Υπερήχους</a:t>
            </a:r>
            <a:r>
              <a:rPr lang="en-US" sz="4000" dirty="0" smtClean="0"/>
              <a:t> 2/5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4133850" y="1825623"/>
            <a:ext cx="4381500" cy="464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Το επίπεδο ρινικό πτερύγιο της κεφαλής </a:t>
            </a:r>
            <a:r>
              <a:rPr lang="el-GR" altLang="el-GR" sz="2000" dirty="0" smtClean="0"/>
              <a:t>αυτής της </a:t>
            </a:r>
            <a:r>
              <a:rPr lang="el-GR" altLang="el-GR" sz="2000" dirty="0"/>
              <a:t>νυχτερίδας με τα μεγάλα αυτιά </a:t>
            </a:r>
            <a:r>
              <a:rPr lang="en-US" altLang="el-GR" sz="2000" b="1" i="1" dirty="0" err="1" smtClean="0"/>
              <a:t>Micronycteris</a:t>
            </a:r>
            <a:r>
              <a:rPr lang="el-GR" altLang="el-GR" sz="2000" b="1" i="1" dirty="0" smtClean="0"/>
              <a:t> </a:t>
            </a:r>
            <a:r>
              <a:rPr lang="en-US" altLang="el-GR" sz="2000" b="1" i="1" dirty="0" err="1" smtClean="0"/>
              <a:t>megalotis</a:t>
            </a:r>
            <a:r>
              <a:rPr lang="el-GR" altLang="el-GR" sz="2000" dirty="0"/>
              <a:t>, είναι μέρος του αισθητηρίου συστήματος.</a:t>
            </a:r>
            <a:endParaRPr lang="en-US" altLang="el-GR" sz="2000" dirty="0"/>
          </a:p>
          <a:p>
            <a:pPr marL="0" indent="0">
              <a:buNone/>
            </a:pPr>
            <a:r>
              <a:rPr lang="el-GR" altLang="el-GR" sz="2000" dirty="0"/>
              <a:t>Οι υπερηχητικές κραυγές και τα τιτιβίσματα </a:t>
            </a:r>
            <a:r>
              <a:rPr lang="el-GR" altLang="el-GR" sz="2000" dirty="0" smtClean="0"/>
              <a:t>που εκπέμπει </a:t>
            </a:r>
            <a:r>
              <a:rPr lang="el-GR" altLang="el-GR" sz="2000" dirty="0"/>
              <a:t>η νυχτερίδα αυτή από τη μύτη </a:t>
            </a:r>
            <a:r>
              <a:rPr lang="el-GR" altLang="el-GR" sz="2000" dirty="0" smtClean="0"/>
              <a:t>της, κατευθύνονται </a:t>
            </a:r>
            <a:r>
              <a:rPr lang="el-GR" altLang="el-GR" sz="2000" dirty="0"/>
              <a:t>από το ρινικό της πτερύγιο σε </a:t>
            </a:r>
            <a:r>
              <a:rPr lang="el-GR" altLang="el-GR" sz="2000" dirty="0" smtClean="0"/>
              <a:t>έναν κώνο </a:t>
            </a:r>
            <a:r>
              <a:rPr lang="el-GR" altLang="el-GR" sz="2000" dirty="0"/>
              <a:t>που βρίσκεται μπροστά από τη νυχτερίδα.</a:t>
            </a:r>
          </a:p>
          <a:p>
            <a:pPr marL="0" indent="0">
              <a:buNone/>
            </a:pPr>
            <a:r>
              <a:rPr lang="el-GR" altLang="el-GR" sz="2000" dirty="0"/>
              <a:t>Τα τεράστια αυτιά με σχήμα δίσκου, </a:t>
            </a:r>
            <a:r>
              <a:rPr lang="el-GR" altLang="el-GR" sz="2000" dirty="0" smtClean="0"/>
              <a:t>συλλαμβάνουν </a:t>
            </a:r>
            <a:r>
              <a:rPr lang="el-GR" altLang="el-GR" sz="2000" dirty="0"/>
              <a:t>οποιαδήποτε ανακλώμενη ηχώ.</a:t>
            </a:r>
          </a:p>
          <a:p>
            <a:endParaRPr lang="el-GR" altLang="el-GR" sz="2000" dirty="0">
              <a:solidFill>
                <a:schemeClr val="folHlink"/>
              </a:solidFill>
            </a:endParaRPr>
          </a:p>
          <a:p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14118"/>
            <a:ext cx="3383574" cy="3883236"/>
          </a:xfrm>
        </p:spPr>
      </p:pic>
      <p:sp>
        <p:nvSpPr>
          <p:cNvPr id="7" name="TextBox 6"/>
          <p:cNvSpPr txBox="1"/>
          <p:nvPr/>
        </p:nvSpPr>
        <p:spPr>
          <a:xfrm>
            <a:off x="3670464" y="54203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8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Ευαισθησία στους Υπερήχους</a:t>
            </a:r>
            <a:r>
              <a:rPr lang="en-US" sz="4000" dirty="0" smtClean="0"/>
              <a:t> 3/5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4069279" y="1685164"/>
            <a:ext cx="4605798" cy="464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Πληροφορίες διαφορετικού τύπου μπορούν να </a:t>
            </a:r>
            <a:r>
              <a:rPr lang="el-GR" altLang="el-GR" sz="2000" dirty="0" smtClean="0"/>
              <a:t>συλλεχθούν από </a:t>
            </a:r>
            <a:r>
              <a:rPr lang="el-GR" altLang="el-GR" sz="2000" dirty="0"/>
              <a:t>το αισθητήριο σύστημα υπερήχων που έχουν οι </a:t>
            </a:r>
            <a:r>
              <a:rPr lang="el-GR" altLang="el-GR" sz="2000" dirty="0" smtClean="0"/>
              <a:t>νυχτερίδες</a:t>
            </a:r>
            <a:r>
              <a:rPr lang="el-GR" altLang="el-GR" sz="2000" dirty="0"/>
              <a:t>. </a:t>
            </a:r>
          </a:p>
          <a:p>
            <a:pPr marL="0" indent="0">
              <a:buNone/>
            </a:pPr>
            <a:r>
              <a:rPr lang="el-GR" altLang="el-GR" sz="2000" dirty="0"/>
              <a:t>Αρχικά, η χρονική υστέρηση μεταξύ της στιγμής που η </a:t>
            </a:r>
            <a:r>
              <a:rPr lang="el-GR" altLang="el-GR" sz="2000" dirty="0" smtClean="0"/>
              <a:t>νυχτερίδα </a:t>
            </a:r>
            <a:r>
              <a:rPr lang="el-GR" altLang="el-GR" sz="2000" dirty="0"/>
              <a:t>εκπέμπει ένα υπερηχητικό γρύλισμα, μέχρι τη στιγμή </a:t>
            </a:r>
            <a:r>
              <a:rPr lang="el-GR" altLang="el-GR" sz="2000" dirty="0" smtClean="0"/>
              <a:t>που τα </a:t>
            </a:r>
            <a:r>
              <a:rPr lang="el-GR" altLang="el-GR" sz="2000" dirty="0"/>
              <a:t>αυτιά της θα συλλάβουν τον ανακλώμενο ήχο, μπορεί να </a:t>
            </a:r>
            <a:r>
              <a:rPr lang="el-GR" altLang="el-GR" sz="2000" dirty="0" smtClean="0"/>
              <a:t>χρησιμοποιηθεί </a:t>
            </a:r>
            <a:r>
              <a:rPr lang="el-GR" altLang="el-GR" sz="2000" dirty="0"/>
              <a:t>για τον υπολογισμό της απόστασης της λείας. </a:t>
            </a:r>
          </a:p>
          <a:p>
            <a:pPr marL="0" indent="0">
              <a:buNone/>
            </a:pPr>
            <a:r>
              <a:rPr lang="el-GR" altLang="el-GR" sz="2000" dirty="0"/>
              <a:t>Όσο μακρύτερα βρίσκεται η λεία, τόσο περισσότερος </a:t>
            </a:r>
            <a:r>
              <a:rPr lang="el-GR" altLang="el-GR" sz="2000" dirty="0" smtClean="0"/>
              <a:t>χρόνος απαιτείται </a:t>
            </a:r>
            <a:r>
              <a:rPr lang="el-GR" altLang="el-GR" sz="2000" dirty="0"/>
              <a:t>για να επιστρέψει στη νυχτερίδα ο ανακλώμενος </a:t>
            </a:r>
            <a:r>
              <a:rPr lang="el-GR" altLang="el-GR" sz="2000" dirty="0" smtClean="0"/>
              <a:t>ήχος</a:t>
            </a:r>
            <a:r>
              <a:rPr lang="el-GR" altLang="el-GR" sz="2000" dirty="0"/>
              <a:t>.</a:t>
            </a:r>
          </a:p>
          <a:p>
            <a:endParaRPr lang="el-GR" altLang="el-GR" sz="2000" dirty="0">
              <a:solidFill>
                <a:schemeClr val="folHlink"/>
              </a:solidFill>
            </a:endParaRPr>
          </a:p>
          <a:p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23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2" y="2262554"/>
            <a:ext cx="3596994" cy="2918316"/>
          </a:xfrm>
        </p:spPr>
      </p:pic>
      <p:sp>
        <p:nvSpPr>
          <p:cNvPr id="9" name="TextBox 8"/>
          <p:cNvSpPr txBox="1"/>
          <p:nvPr/>
        </p:nvSpPr>
        <p:spPr>
          <a:xfrm>
            <a:off x="3652642" y="49038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571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Ευαισθησία στους Υπερήχους</a:t>
            </a:r>
            <a:r>
              <a:rPr lang="en-US" sz="4000" dirty="0" smtClean="0"/>
              <a:t> 4/5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4180743" y="2083988"/>
            <a:ext cx="4334607" cy="384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Μόλις υπολογιστεί η απόσταση της λείας, μπορούν να </a:t>
            </a:r>
            <a:r>
              <a:rPr lang="el-GR" altLang="el-GR" sz="2000" dirty="0" smtClean="0"/>
              <a:t>χρησιμοποιηθούν </a:t>
            </a:r>
            <a:r>
              <a:rPr lang="el-GR" altLang="el-GR" sz="2000" dirty="0"/>
              <a:t>άλλες πληροφορίες που περιέχονται </a:t>
            </a:r>
            <a:r>
              <a:rPr lang="el-GR" altLang="el-GR" sz="2000" dirty="0" smtClean="0"/>
              <a:t>στο </a:t>
            </a:r>
            <a:r>
              <a:rPr lang="el-GR" altLang="el-GR" sz="2000" dirty="0"/>
              <a:t>ανακλώμενο ηχητικό κύμα, για να υπολογιστεί </a:t>
            </a:r>
            <a:r>
              <a:rPr lang="el-GR" altLang="el-GR" sz="2000" dirty="0" smtClean="0"/>
              <a:t>το μέγεθος </a:t>
            </a:r>
            <a:r>
              <a:rPr lang="el-GR" altLang="el-GR" sz="2000" dirty="0"/>
              <a:t>της λείας. Μια λεία μεγάλου μεγέθους </a:t>
            </a:r>
            <a:r>
              <a:rPr lang="el-GR" altLang="el-GR" sz="2000" dirty="0" smtClean="0"/>
              <a:t>ανακλά μεγαλύτερη </a:t>
            </a:r>
            <a:r>
              <a:rPr lang="el-GR" altLang="el-GR" sz="2000" dirty="0"/>
              <a:t>ποσότητα ήχου από μια μικρότερη, ο </a:t>
            </a:r>
            <a:r>
              <a:rPr lang="el-GR" altLang="el-GR" sz="2000" dirty="0" smtClean="0"/>
              <a:t>ήχος είναι </a:t>
            </a:r>
            <a:r>
              <a:rPr lang="el-GR" altLang="el-GR" sz="2000" dirty="0"/>
              <a:t>δυνατότερος.</a:t>
            </a:r>
          </a:p>
          <a:p>
            <a:pPr marL="0" indent="0">
              <a:buNone/>
            </a:pPr>
            <a:r>
              <a:rPr lang="el-GR" altLang="el-GR" sz="2000" dirty="0" smtClean="0"/>
              <a:t>Αυτή </a:t>
            </a:r>
            <a:r>
              <a:rPr lang="el-GR" altLang="el-GR" sz="2000" dirty="0"/>
              <a:t>η διαφορά στην ένταση του ήχου απεικονίζεται </a:t>
            </a:r>
            <a:r>
              <a:rPr lang="el-GR" altLang="el-GR" sz="2000" dirty="0" smtClean="0"/>
              <a:t>εδώ </a:t>
            </a:r>
            <a:r>
              <a:rPr lang="el-GR" altLang="el-GR" sz="2000" dirty="0"/>
              <a:t>σαν διαφορετικό ύψος των ηχητικών κυμάτων.</a:t>
            </a:r>
          </a:p>
          <a:p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24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1" y="2520462"/>
            <a:ext cx="3322565" cy="2632976"/>
          </a:xfrm>
        </p:spPr>
      </p:pic>
      <p:sp>
        <p:nvSpPr>
          <p:cNvPr id="7" name="TextBox 6"/>
          <p:cNvSpPr txBox="1"/>
          <p:nvPr/>
        </p:nvSpPr>
        <p:spPr>
          <a:xfrm>
            <a:off x="3708374" y="48764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666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Ευαισθησία στους Υπερήχους</a:t>
            </a:r>
            <a:r>
              <a:rPr lang="en-US" sz="4000" dirty="0" smtClean="0"/>
              <a:t> 5/5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2"/>
          </p:nvPr>
        </p:nvSpPr>
        <p:spPr>
          <a:xfrm>
            <a:off x="4129455" y="2083988"/>
            <a:ext cx="4275991" cy="384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Τμήμα της υπερηχητικής κραυγής εκπέμπεται σε μια</a:t>
            </a:r>
            <a:r>
              <a:rPr lang="en-US" altLang="el-GR" sz="2000" dirty="0"/>
              <a:t> </a:t>
            </a:r>
            <a:r>
              <a:rPr lang="el-GR" altLang="el-GR" sz="2000" dirty="0"/>
              <a:t>πολύ συγκεκριμένη συχνότητα. </a:t>
            </a:r>
          </a:p>
          <a:p>
            <a:pPr marL="0" indent="0">
              <a:buNone/>
            </a:pPr>
            <a:r>
              <a:rPr lang="el-GR" altLang="el-GR" sz="2000" dirty="0"/>
              <a:t>Η συχνότητα αυτή, όταν ανακλάται από έναν κινούμενο στόχο, μεταβάλλεται ανάλογα με την κίνηση του στόχου,</a:t>
            </a:r>
            <a:r>
              <a:rPr lang="en-US" altLang="el-GR" sz="2000" dirty="0"/>
              <a:t> </a:t>
            </a:r>
            <a:r>
              <a:rPr lang="el-GR" altLang="el-GR" sz="2000" dirty="0"/>
              <a:t>μια μεταβολή γνωστή σαν φαινόμενο </a:t>
            </a:r>
            <a:r>
              <a:rPr lang="en-US" altLang="el-GR" sz="2000" dirty="0"/>
              <a:t>Doppler.</a:t>
            </a:r>
            <a:endParaRPr lang="el-GR" altLang="el-GR" sz="2000" dirty="0"/>
          </a:p>
          <a:p>
            <a:pPr marL="0" indent="0">
              <a:buNone/>
              <a:defRPr/>
            </a:pPr>
            <a:r>
              <a:rPr lang="el-GR" sz="2000" dirty="0">
                <a:ea typeface="ＭＳ Ｐゴシック" pitchFamily="-112" charset="-128"/>
              </a:rPr>
              <a:t>Αν η λεία απομακρύνεται από την νυχτερίδα</a:t>
            </a:r>
            <a:r>
              <a:rPr lang="en-US" sz="2000" dirty="0">
                <a:ea typeface="ＭＳ Ｐゴシック" pitchFamily="-112" charset="-128"/>
              </a:rPr>
              <a:t>,</a:t>
            </a:r>
            <a:r>
              <a:rPr lang="el-GR" sz="2000" dirty="0">
                <a:ea typeface="ＭＳ Ｐゴシック" pitchFamily="-112" charset="-128"/>
              </a:rPr>
              <a:t> η συχνότητα</a:t>
            </a:r>
            <a:r>
              <a:rPr lang="en-US" sz="2000" dirty="0">
                <a:ea typeface="ＭＳ Ｐゴシック" pitchFamily="-112" charset="-128"/>
              </a:rPr>
              <a:t> </a:t>
            </a:r>
            <a:r>
              <a:rPr lang="el-GR" sz="2000" b="1" dirty="0">
                <a:ea typeface="ＭＳ Ｐゴシック" pitchFamily="-112" charset="-128"/>
              </a:rPr>
              <a:t>μειώνεται.</a:t>
            </a:r>
            <a:endParaRPr lang="en-US" sz="2000" b="1" dirty="0">
              <a:ea typeface="ＭＳ Ｐゴシック" pitchFamily="-112" charset="-128"/>
            </a:endParaRPr>
          </a:p>
          <a:p>
            <a:pPr marL="0" indent="0">
              <a:buNone/>
              <a:defRPr/>
            </a:pPr>
            <a:r>
              <a:rPr lang="el-GR" sz="2000" dirty="0" smtClean="0">
                <a:ea typeface="ＭＳ Ｐゴシック" pitchFamily="-112" charset="-128"/>
              </a:rPr>
              <a:t>Αν </a:t>
            </a:r>
            <a:r>
              <a:rPr lang="el-GR" sz="2000" dirty="0">
                <a:ea typeface="ＭＳ Ｐゴシック" pitchFamily="-112" charset="-128"/>
              </a:rPr>
              <a:t>όμως κινείται προς την νυχτερίδα, η συχνότητα</a:t>
            </a:r>
            <a:r>
              <a:rPr lang="en-US" sz="2000" dirty="0">
                <a:ea typeface="ＭＳ Ｐゴシック" pitchFamily="-112" charset="-128"/>
              </a:rPr>
              <a:t> </a:t>
            </a:r>
            <a:r>
              <a:rPr lang="el-GR" sz="2000" b="1" dirty="0">
                <a:ea typeface="ＭＳ Ｐゴシック" pitchFamily="-112" charset="-128"/>
              </a:rPr>
              <a:t>αυξάνεται.</a:t>
            </a:r>
          </a:p>
          <a:p>
            <a:pPr>
              <a:defRPr/>
            </a:pPr>
            <a:endParaRPr lang="el-GR" sz="2000" dirty="0">
              <a:solidFill>
                <a:schemeClr val="folHlink"/>
              </a:solidFill>
              <a:latin typeface="Comic Sans MS" pitchFamily="-112" charset="0"/>
              <a:ea typeface="ＭＳ Ｐゴシック" pitchFamily="-112" charset="-128"/>
            </a:endParaRPr>
          </a:p>
          <a:p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25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0" y="2566234"/>
            <a:ext cx="3048000" cy="2286000"/>
          </a:xfrm>
        </p:spPr>
      </p:pic>
      <p:sp>
        <p:nvSpPr>
          <p:cNvPr id="9" name="TextBox 8"/>
          <p:cNvSpPr txBox="1"/>
          <p:nvPr/>
        </p:nvSpPr>
        <p:spPr>
          <a:xfrm>
            <a:off x="3493723" y="45752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2699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i="1" dirty="0" err="1"/>
              <a:t>Ornithorhynchus</a:t>
            </a:r>
            <a:r>
              <a:rPr lang="en-US" altLang="el-GR" i="1" dirty="0"/>
              <a:t> </a:t>
            </a:r>
            <a:r>
              <a:rPr lang="en-US" altLang="el-GR" i="1" dirty="0" err="1"/>
              <a:t>anatinus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96586"/>
            <a:ext cx="3886200" cy="1543323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Ο </a:t>
            </a:r>
            <a:r>
              <a:rPr lang="el-GR" altLang="el-GR" dirty="0" err="1"/>
              <a:t>πλατύπους</a:t>
            </a:r>
            <a:r>
              <a:rPr lang="el-GR" altLang="el-GR" dirty="0"/>
              <a:t> </a:t>
            </a:r>
            <a:r>
              <a:rPr lang="en-US" altLang="el-GR" b="1" i="1" dirty="0" err="1"/>
              <a:t>Ornithorhynchus</a:t>
            </a:r>
            <a:r>
              <a:rPr lang="en-US" altLang="el-GR" b="1" i="1" dirty="0"/>
              <a:t> </a:t>
            </a:r>
            <a:r>
              <a:rPr lang="en-US" altLang="el-GR" b="1" i="1" dirty="0" err="1"/>
              <a:t>anatinus</a:t>
            </a:r>
            <a:r>
              <a:rPr lang="el-GR" altLang="el-GR" dirty="0"/>
              <a:t>, διαθέτει μερικές </a:t>
            </a:r>
            <a:r>
              <a:rPr lang="el-GR" altLang="el-GR" dirty="0" smtClean="0"/>
              <a:t>εκπληκτικές</a:t>
            </a:r>
            <a:r>
              <a:rPr lang="en-US" altLang="el-GR" dirty="0" smtClean="0"/>
              <a:t> </a:t>
            </a:r>
            <a:r>
              <a:rPr lang="el-GR" altLang="el-GR" dirty="0" smtClean="0"/>
              <a:t>προσαρμογές-φέρει </a:t>
            </a:r>
            <a:r>
              <a:rPr lang="el-GR" altLang="el-GR" dirty="0"/>
              <a:t>χιλιάδες ηλεκτρικούς υποδοχείς πάνω στο ρύγχος </a:t>
            </a:r>
            <a:r>
              <a:rPr lang="el-GR" altLang="el-GR" dirty="0" smtClean="0"/>
              <a:t>του,</a:t>
            </a:r>
            <a:r>
              <a:rPr lang="en-US" altLang="el-GR" dirty="0" smtClean="0"/>
              <a:t> </a:t>
            </a:r>
            <a:r>
              <a:rPr lang="el-GR" altLang="el-GR" dirty="0" smtClean="0"/>
              <a:t>που </a:t>
            </a:r>
            <a:r>
              <a:rPr lang="el-GR" altLang="el-GR" dirty="0"/>
              <a:t>μοιάζει με ράμφος πάπιας</a:t>
            </a:r>
            <a:r>
              <a:rPr lang="el-GR" altLang="el-GR" dirty="0" smtClean="0"/>
              <a:t>.</a:t>
            </a:r>
            <a:endParaRPr lang="en-US" altLang="el-GR" dirty="0" smtClean="0"/>
          </a:p>
          <a:p>
            <a:pPr marL="0" indent="0">
              <a:lnSpc>
                <a:spcPct val="110000"/>
              </a:lnSpc>
              <a:buNone/>
            </a:pPr>
            <a:endParaRPr lang="en-US" altLang="el-GR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Ο </a:t>
            </a:r>
            <a:r>
              <a:rPr lang="el-GR" altLang="el-GR" dirty="0" err="1"/>
              <a:t>πλατύπους</a:t>
            </a:r>
            <a:r>
              <a:rPr lang="el-GR" altLang="el-GR" dirty="0"/>
              <a:t> βρίσκει τη τροφή του στο βυθό θολών λιμνών και ποταμών </a:t>
            </a:r>
            <a:r>
              <a:rPr lang="el-GR" altLang="el-GR" dirty="0" smtClean="0"/>
              <a:t>και</a:t>
            </a:r>
            <a:r>
              <a:rPr lang="en-US" altLang="el-GR" dirty="0" smtClean="0"/>
              <a:t> </a:t>
            </a:r>
            <a:r>
              <a:rPr lang="el-GR" altLang="el-GR" dirty="0" smtClean="0"/>
              <a:t>οι </a:t>
            </a:r>
            <a:r>
              <a:rPr lang="el-GR" altLang="el-GR" dirty="0"/>
              <a:t>υποδοχείς του τον βοηθούν να βρει τη λεία του και να πραγματοποιήσει </a:t>
            </a:r>
            <a:r>
              <a:rPr lang="el-GR" altLang="el-GR" dirty="0" smtClean="0"/>
              <a:t>την</a:t>
            </a:r>
            <a:r>
              <a:rPr lang="en-US" altLang="el-GR" dirty="0" smtClean="0"/>
              <a:t> </a:t>
            </a:r>
            <a:r>
              <a:rPr lang="el-GR" altLang="el-GR" dirty="0" smtClean="0"/>
              <a:t>πλοήγησή </a:t>
            </a:r>
            <a:r>
              <a:rPr lang="el-GR" altLang="el-GR" dirty="0"/>
              <a:t>του ανάμεσα στα διάφορα αντικείμενα.</a:t>
            </a:r>
          </a:p>
          <a:p>
            <a:endParaRPr lang="el-GR" altLang="el-GR" dirty="0">
              <a:solidFill>
                <a:schemeClr val="folHlink"/>
              </a:solidFill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3090" y="38627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9377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Σύνθετα μάτια</a:t>
            </a:r>
            <a:r>
              <a:rPr lang="en-US" dirty="0" smtClean="0"/>
              <a:t> 1/4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0" y="2267644"/>
            <a:ext cx="3621024" cy="3480816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49" y="1825624"/>
            <a:ext cx="3799743" cy="4680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400" dirty="0" smtClean="0"/>
              <a:t>Το </a:t>
            </a:r>
            <a:r>
              <a:rPr lang="el-GR" altLang="el-GR" sz="2400" dirty="0"/>
              <a:t>χταπόδι ανέπτυξε </a:t>
            </a:r>
            <a:r>
              <a:rPr lang="el-GR" altLang="el-GR" sz="2400" b="1" dirty="0"/>
              <a:t>οπτικές </a:t>
            </a:r>
            <a:r>
              <a:rPr lang="el-GR" altLang="el-GR" sz="2400" dirty="0"/>
              <a:t>και </a:t>
            </a:r>
            <a:r>
              <a:rPr lang="el-GR" altLang="el-GR" sz="2400" b="1" dirty="0"/>
              <a:t>απτικές </a:t>
            </a:r>
            <a:r>
              <a:rPr lang="el-GR" altLang="el-GR" sz="2400" dirty="0" smtClean="0"/>
              <a:t>ικανότητες υψηλής </a:t>
            </a:r>
            <a:r>
              <a:rPr lang="el-GR" altLang="el-GR" sz="2400" dirty="0"/>
              <a:t>ευαισθησίας. </a:t>
            </a:r>
          </a:p>
          <a:p>
            <a:pPr marL="0" indent="0">
              <a:buNone/>
            </a:pPr>
            <a:r>
              <a:rPr lang="el-GR" altLang="el-GR" sz="2400" dirty="0" smtClean="0"/>
              <a:t>Οι </a:t>
            </a:r>
            <a:r>
              <a:rPr lang="el-GR" altLang="el-GR" sz="2400" dirty="0"/>
              <a:t>πολυάριθμοι μυζητήρες που βρίσκονται σε κάθε </a:t>
            </a:r>
            <a:r>
              <a:rPr lang="el-GR" altLang="el-GR" sz="2400" dirty="0" smtClean="0"/>
              <a:t>ένα </a:t>
            </a:r>
            <a:r>
              <a:rPr lang="el-GR" altLang="el-GR" sz="2400" dirty="0"/>
              <a:t>από τα 8 του πλοκάμια, είναι μηχανικές κατασκευές </a:t>
            </a:r>
            <a:r>
              <a:rPr lang="el-GR" altLang="el-GR" sz="2400" dirty="0" smtClean="0"/>
              <a:t>που </a:t>
            </a:r>
            <a:r>
              <a:rPr lang="el-GR" altLang="el-GR" sz="2400" dirty="0"/>
              <a:t>βοηθούν στη σύλληψη </a:t>
            </a:r>
            <a:r>
              <a:rPr lang="el-GR" altLang="el-GR" sz="2400" dirty="0" smtClean="0"/>
              <a:t>αντικειμένων </a:t>
            </a:r>
            <a:r>
              <a:rPr lang="el-GR" altLang="el-GR" sz="2400" dirty="0"/>
              <a:t>και στη μετακίνηση </a:t>
            </a:r>
            <a:r>
              <a:rPr lang="el-GR" altLang="el-GR" sz="2400" dirty="0" smtClean="0"/>
              <a:t>του</a:t>
            </a:r>
            <a:r>
              <a:rPr lang="el-GR" altLang="el-GR" sz="2400" dirty="0"/>
              <a:t>, αλλά περιέχουν και μερικούς αισθητικούς νευρώνες</a:t>
            </a:r>
            <a:r>
              <a:rPr lang="el-GR" altLang="el-GR" sz="2400" dirty="0" smtClean="0"/>
              <a:t>.</a:t>
            </a:r>
          </a:p>
          <a:p>
            <a:pPr marL="0" indent="0">
              <a:buNone/>
            </a:pPr>
            <a:endParaRPr lang="el-GR" altLang="el-GR" dirty="0">
              <a:solidFill>
                <a:srgbClr val="FF9933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1026" y="54424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45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Σύνθετα μάτια</a:t>
            </a:r>
            <a:r>
              <a:rPr lang="en-US" dirty="0" smtClean="0"/>
              <a:t> 2/4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209287" y="1795358"/>
            <a:ext cx="5306063" cy="403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 smtClean="0"/>
              <a:t>Τα </a:t>
            </a:r>
            <a:r>
              <a:rPr lang="el-GR" altLang="el-GR" sz="2000" dirty="0"/>
              <a:t>μάτια του χταποδιού είναι κατά πάσα πιθανότητα </a:t>
            </a:r>
            <a:r>
              <a:rPr lang="el-GR" altLang="el-GR" sz="2000" dirty="0" smtClean="0"/>
              <a:t>τα πιο </a:t>
            </a:r>
            <a:r>
              <a:rPr lang="el-GR" altLang="el-GR" sz="2000" dirty="0"/>
              <a:t>πολύπλοκα από αυτά οποιοδήποτε </a:t>
            </a:r>
            <a:r>
              <a:rPr lang="el-GR" altLang="el-GR" sz="2000" dirty="0" err="1"/>
              <a:t>ασπονδύλου</a:t>
            </a:r>
            <a:r>
              <a:rPr lang="el-GR" altLang="el-GR" sz="2000" dirty="0"/>
              <a:t>, και </a:t>
            </a:r>
            <a:r>
              <a:rPr lang="el-GR" altLang="el-GR" sz="2000" dirty="0" smtClean="0"/>
              <a:t>είναι κατασκευασμένα </a:t>
            </a:r>
            <a:r>
              <a:rPr lang="el-GR" altLang="el-GR" sz="2000" dirty="0"/>
              <a:t>με τις ίδιες βασικές αρχές κατασκευής </a:t>
            </a:r>
            <a:r>
              <a:rPr lang="el-GR" altLang="el-GR" sz="2000" dirty="0" smtClean="0"/>
              <a:t>των ματιών </a:t>
            </a:r>
            <a:r>
              <a:rPr lang="el-GR" altLang="el-GR" sz="2000" dirty="0"/>
              <a:t>των θηλαστικών</a:t>
            </a:r>
            <a:r>
              <a:rPr lang="el-GR" altLang="el-GR" sz="2000" dirty="0" smtClean="0"/>
              <a:t>.</a:t>
            </a:r>
          </a:p>
          <a:p>
            <a:pPr marL="0" indent="0">
              <a:buNone/>
            </a:pPr>
            <a:r>
              <a:rPr lang="el-GR" altLang="el-GR" sz="2000" dirty="0" smtClean="0"/>
              <a:t>Παρά </a:t>
            </a:r>
            <a:r>
              <a:rPr lang="el-GR" altLang="el-GR" sz="2000" dirty="0"/>
              <a:t>τις ομοιότητές τους τα δύο συστήματα </a:t>
            </a:r>
            <a:r>
              <a:rPr lang="el-GR" altLang="el-GR" sz="2000" dirty="0" smtClean="0"/>
              <a:t>εξελίχθηκαν χωριστά </a:t>
            </a:r>
            <a:r>
              <a:rPr lang="el-GR" altLang="el-GR" sz="2000" dirty="0"/>
              <a:t>– δύο εξελικτικές γραμμές έδωσαν ουσιαστικά </a:t>
            </a:r>
            <a:r>
              <a:rPr lang="el-GR" altLang="el-GR" sz="2000" dirty="0" smtClean="0"/>
              <a:t>την ίδια </a:t>
            </a:r>
            <a:r>
              <a:rPr lang="el-GR" altLang="el-GR" sz="2000" dirty="0"/>
              <a:t>απάντηση στο πρόβλημα της όρασης υψηλής ευκρίνειας. </a:t>
            </a:r>
            <a:endParaRPr lang="el-GR" altLang="el-GR" sz="2000" dirty="0" smtClean="0"/>
          </a:p>
          <a:p>
            <a:pPr marL="0" indent="0">
              <a:buNone/>
            </a:pPr>
            <a:r>
              <a:rPr lang="el-GR" altLang="el-GR" sz="2000" dirty="0" smtClean="0"/>
              <a:t>Το </a:t>
            </a:r>
            <a:r>
              <a:rPr lang="el-GR" altLang="el-GR" sz="2000" dirty="0"/>
              <a:t>εξελικτικό χάσμα μεταξύ των δύο, γίνεται φανερό </a:t>
            </a:r>
            <a:r>
              <a:rPr lang="el-GR" altLang="el-GR" sz="2000" dirty="0" smtClean="0"/>
              <a:t>όταν συγκριθούν </a:t>
            </a:r>
            <a:r>
              <a:rPr lang="el-GR" altLang="el-GR" sz="2000" dirty="0"/>
              <a:t>οι αμφιβληστροειδείς, που είναι </a:t>
            </a:r>
            <a:r>
              <a:rPr lang="el-GR" altLang="el-GR" sz="2000" dirty="0" smtClean="0"/>
              <a:t>κατασκευασμένοι με </a:t>
            </a:r>
            <a:r>
              <a:rPr lang="el-GR" altLang="el-GR" sz="2000" dirty="0"/>
              <a:t>βάση τελείως διαφορετικών αρχών. 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altLang="el-GR" sz="2400" dirty="0">
              <a:solidFill>
                <a:srgbClr val="FF9933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l-GR" altLang="el-GR" sz="2400" dirty="0">
              <a:solidFill>
                <a:schemeClr val="folHlink"/>
              </a:solidFill>
            </a:endParaRPr>
          </a:p>
          <a:p>
            <a:pPr marL="0" indent="0">
              <a:buNone/>
            </a:pPr>
            <a:endParaRPr lang="el-GR" altLang="el-GR" dirty="0">
              <a:solidFill>
                <a:srgbClr val="FF9933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6" y="1509798"/>
            <a:ext cx="2457040" cy="4607674"/>
          </a:xfrm>
        </p:spPr>
      </p:pic>
      <p:sp>
        <p:nvSpPr>
          <p:cNvPr id="7" name="TextBox 6"/>
          <p:cNvSpPr txBox="1"/>
          <p:nvPr/>
        </p:nvSpPr>
        <p:spPr>
          <a:xfrm>
            <a:off x="2969606" y="58319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805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Σύνθετα μάτια</a:t>
            </a:r>
            <a:r>
              <a:rPr lang="en-US" dirty="0" smtClean="0"/>
              <a:t> 3/4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7" y="1690689"/>
            <a:ext cx="2320349" cy="4351338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>
          <a:xfrm>
            <a:off x="3631750" y="2023822"/>
            <a:ext cx="4456235" cy="369020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600" b="1" dirty="0"/>
              <a:t>το χταπόδι</a:t>
            </a:r>
            <a:r>
              <a:rPr lang="el-GR" altLang="el-GR" sz="2600" dirty="0"/>
              <a:t> έχει έναν άμεσο αμφιβληστροειδή, στον </a:t>
            </a:r>
            <a:r>
              <a:rPr lang="el-GR" altLang="el-GR" sz="2600" dirty="0" smtClean="0"/>
              <a:t>οποίο  </a:t>
            </a:r>
            <a:r>
              <a:rPr lang="el-GR" altLang="el-GR" sz="2600" dirty="0"/>
              <a:t>τα κύτταρα του </a:t>
            </a:r>
            <a:r>
              <a:rPr lang="el-GR" altLang="el-GR" sz="2600" dirty="0" err="1"/>
              <a:t>φωτοϋποδοχέα</a:t>
            </a:r>
            <a:r>
              <a:rPr lang="el-GR" altLang="el-GR" sz="2600" dirty="0"/>
              <a:t> είναι πιο κοντά στο </a:t>
            </a:r>
            <a:r>
              <a:rPr lang="el-GR" altLang="el-GR" sz="2600" dirty="0" smtClean="0"/>
              <a:t>εισερχόμενο φως</a:t>
            </a:r>
            <a:r>
              <a:rPr lang="el-GR" altLang="el-GR" sz="2600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2600" b="1" dirty="0"/>
              <a:t>το ανθρώπινο μάτι</a:t>
            </a:r>
            <a:r>
              <a:rPr lang="el-GR" altLang="el-GR" sz="2600" dirty="0"/>
              <a:t> έχει έναν έμμεσο αμφιβληστροειδή – </a:t>
            </a:r>
            <a:r>
              <a:rPr lang="el-GR" altLang="el-GR" sz="2600" dirty="0" smtClean="0"/>
              <a:t>οι </a:t>
            </a:r>
            <a:r>
              <a:rPr lang="el-GR" altLang="el-GR" sz="2600" dirty="0" err="1" smtClean="0"/>
              <a:t>φωτοϋποδοχείς</a:t>
            </a:r>
            <a:r>
              <a:rPr lang="el-GR" altLang="el-GR" sz="2600" dirty="0" smtClean="0"/>
              <a:t> </a:t>
            </a:r>
            <a:r>
              <a:rPr lang="el-GR" altLang="el-GR" sz="2600" dirty="0"/>
              <a:t>κατευθύνονται μακριά από το εισερχόμενο </a:t>
            </a:r>
            <a:r>
              <a:rPr lang="el-GR" altLang="el-GR" sz="2600" dirty="0" smtClean="0"/>
              <a:t>φως και </a:t>
            </a:r>
            <a:r>
              <a:rPr lang="el-GR" altLang="el-GR" sz="2600" dirty="0"/>
              <a:t>καλύπτονται από μια στοιβάδα άλλων νευρικών κυττάρων </a:t>
            </a:r>
            <a:r>
              <a:rPr lang="el-GR" altLang="el-GR" sz="2600" dirty="0" smtClean="0"/>
              <a:t>και αιμοφόρων </a:t>
            </a:r>
            <a:r>
              <a:rPr lang="el-GR" altLang="el-GR" sz="2600" dirty="0"/>
              <a:t>αγγείων.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196559" y="5765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016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Προσαρμογή </a:t>
            </a:r>
            <a:br>
              <a:rPr lang="el-GR" sz="4000" dirty="0" smtClean="0"/>
            </a:br>
            <a:r>
              <a:rPr lang="el-GR" sz="4000" dirty="0" smtClean="0"/>
              <a:t>των φυτοφάγων Ζώων</a:t>
            </a:r>
            <a:endParaRPr lang="el-GR" sz="4000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97" y="1835150"/>
            <a:ext cx="1517744" cy="2068513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5758"/>
            <a:ext cx="3824545" cy="2356988"/>
          </a:xfrm>
        </p:spPr>
      </p:pic>
      <p:sp>
        <p:nvSpPr>
          <p:cNvPr id="10" name="Θέση περιεχομένου 9"/>
          <p:cNvSpPr>
            <a:spLocks noGrp="1"/>
          </p:cNvSpPr>
          <p:nvPr>
            <p:ph sz="quarter" idx="14"/>
          </p:nvPr>
        </p:nvSpPr>
        <p:spPr>
          <a:xfrm>
            <a:off x="933450" y="1849175"/>
            <a:ext cx="3509596" cy="430924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900" dirty="0"/>
              <a:t>Το γιγαντιαίο πάντα διαθέτει έναν έκτο δάκτυλο – έναν</a:t>
            </a:r>
            <a:r>
              <a:rPr lang="en-US" altLang="el-GR" sz="2900" dirty="0"/>
              <a:t>“</a:t>
            </a:r>
            <a:r>
              <a:rPr lang="el-GR" altLang="el-GR" sz="2900" dirty="0"/>
              <a:t>αντίχειρα</a:t>
            </a:r>
            <a:r>
              <a:rPr lang="en-US" altLang="el-GR" sz="2900" dirty="0"/>
              <a:t>“</a:t>
            </a:r>
            <a:r>
              <a:rPr lang="el-GR" altLang="el-GR" sz="2900" dirty="0"/>
              <a:t>, ο οποίος εξελίχθηκε από το ακτινωτό </a:t>
            </a:r>
            <a:r>
              <a:rPr lang="el-GR" altLang="el-GR" sz="2900" dirty="0" err="1"/>
              <a:t>σησαμοειδές</a:t>
            </a:r>
            <a:r>
              <a:rPr lang="el-GR" altLang="el-GR" sz="2900" dirty="0"/>
              <a:t> οστό του καρπού.</a:t>
            </a:r>
            <a:endParaRPr lang="en-US" altLang="el-GR" sz="2900" dirty="0"/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2900" dirty="0"/>
              <a:t>Αυτή η προσαρμογή βοηθά το πάντα να πιάνει σταθερά και αποτελεσματικά τους βλαστούς του μπαμπού</a:t>
            </a:r>
            <a:r>
              <a:rPr lang="en-US" altLang="el-GR" sz="2900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2900" dirty="0"/>
              <a:t>Ούτε οι αρκούδες, ούτε και τα ρακούν-οι 2 πιο στενοί συγγενείς του-διαθέτουν</a:t>
            </a:r>
            <a:r>
              <a:rPr lang="en-US" altLang="el-GR" sz="2900" dirty="0"/>
              <a:t> </a:t>
            </a:r>
            <a:r>
              <a:rPr lang="el-GR" altLang="el-GR" sz="2900" dirty="0"/>
              <a:t>κάποια προσαρμογή αυτού του είδους.</a:t>
            </a:r>
          </a:p>
          <a:p>
            <a:endParaRPr lang="el-GR" dirty="0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6146190" y="5187461"/>
            <a:ext cx="0" cy="6492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6088" y="36879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62888" y="58264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Σύνθετα μάτια</a:t>
            </a:r>
            <a:r>
              <a:rPr lang="en-US" dirty="0" smtClean="0"/>
              <a:t> 4/4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" y="1671364"/>
            <a:ext cx="2830713" cy="3170180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94" y="1393317"/>
            <a:ext cx="4185044" cy="3366870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8650" y="4921760"/>
            <a:ext cx="80581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l-GR" dirty="0">
                <a:latin typeface="+mn-lt"/>
              </a:rPr>
              <a:t>Το σύνθετο μάτι των εντόμων αποτελείται από εκατοντάδες κυλινδρικά στοιχεία, που το</a:t>
            </a:r>
          </a:p>
          <a:p>
            <a:pPr eaLnBrk="1" hangingPunct="1"/>
            <a:r>
              <a:rPr lang="el-GR" altLang="el-GR" dirty="0">
                <a:latin typeface="+mn-lt"/>
              </a:rPr>
              <a:t>καθένα έχει μια όψη στην εξωτερική επιφάνεια. Έτσι η επιφάνεια του ματιού αποτελεί ένα </a:t>
            </a:r>
          </a:p>
          <a:p>
            <a:pPr eaLnBrk="1" hangingPunct="1"/>
            <a:r>
              <a:rPr lang="el-GR" altLang="el-GR" dirty="0">
                <a:latin typeface="+mn-lt"/>
              </a:rPr>
              <a:t>κανονικό πλέγμα αυτών των μικροσκοπικών όψεων. Το φως που διέρχεται από τις όψεις </a:t>
            </a:r>
          </a:p>
          <a:p>
            <a:pPr eaLnBrk="1" hangingPunct="1"/>
            <a:r>
              <a:rPr lang="el-GR" altLang="el-GR" dirty="0">
                <a:latin typeface="+mn-lt"/>
              </a:rPr>
              <a:t>αυτές, προσλαμβάνεται από τα κύτταρα του αμφιβληστροειδούς στα ραβδία, που βρίσκονται </a:t>
            </a:r>
          </a:p>
          <a:p>
            <a:pPr eaLnBrk="1" hangingPunct="1"/>
            <a:r>
              <a:rPr lang="el-GR" altLang="el-GR" dirty="0">
                <a:latin typeface="+mn-lt"/>
              </a:rPr>
              <a:t>στη βάση κάθε σωλήνα.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5468" y="45639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4538" y="452329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870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4. Ηθολογικές Προσαρμογές</a:t>
            </a:r>
            <a:r>
              <a:rPr lang="en-US" dirty="0" smtClean="0"/>
              <a:t> 1/3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1854200"/>
            <a:ext cx="3738563" cy="2250768"/>
          </a:xfrm>
        </p:spPr>
      </p:pic>
      <p:sp>
        <p:nvSpPr>
          <p:cNvPr id="8" name="Θέση περιεχομένου 7"/>
          <p:cNvSpPr>
            <a:spLocks noGrp="1"/>
          </p:cNvSpPr>
          <p:nvPr>
            <p:ph sz="quarter" idx="13"/>
          </p:nvPr>
        </p:nvSpPr>
        <p:spPr>
          <a:xfrm>
            <a:off x="4630034" y="4240804"/>
            <a:ext cx="3804504" cy="176652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2400" dirty="0"/>
              <a:t>Τα πιο αδύναμα πουλιά εγκαταλείπουν </a:t>
            </a:r>
            <a:r>
              <a:rPr lang="el-GR" altLang="el-GR" sz="2400" dirty="0" smtClean="0"/>
              <a:t>τον αγώνα</a:t>
            </a:r>
            <a:r>
              <a:rPr lang="el-GR" altLang="el-GR" sz="2400" dirty="0"/>
              <a:t>, ενώ τα κυρίαρχα αρσενικά </a:t>
            </a:r>
            <a:r>
              <a:rPr lang="el-GR" altLang="el-GR" sz="2400" dirty="0" smtClean="0"/>
              <a:t>ξεχωρίζουν και </a:t>
            </a:r>
            <a:r>
              <a:rPr lang="el-GR" altLang="el-GR" sz="2400" dirty="0"/>
              <a:t>έτσι ζευγαρώνουν με τα </a:t>
            </a:r>
            <a:r>
              <a:rPr lang="el-GR" altLang="el-GR" sz="2400" dirty="0" smtClean="0"/>
              <a:t>περισσότερα θηλυκά </a:t>
            </a:r>
            <a:r>
              <a:rPr lang="el-GR" altLang="el-GR" sz="2400" dirty="0"/>
              <a:t>άτομα.</a:t>
            </a:r>
          </a:p>
          <a:p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4"/>
          </p:nvPr>
        </p:nvSpPr>
        <p:spPr>
          <a:xfrm>
            <a:off x="400108" y="1690689"/>
            <a:ext cx="4149115" cy="475290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dirty="0"/>
              <a:t>Πρότυπα Συμπεριφοράς: </a:t>
            </a:r>
            <a:r>
              <a:rPr lang="el-GR" altLang="el-GR" dirty="0" smtClean="0"/>
              <a:t>κληρονομήσιμα.</a:t>
            </a:r>
            <a:endParaRPr lang="el-GR" altLang="el-GR" dirty="0"/>
          </a:p>
          <a:p>
            <a:pPr>
              <a:lnSpc>
                <a:spcPct val="110000"/>
              </a:lnSpc>
              <a:buFontTx/>
              <a:buChar char="•"/>
            </a:pPr>
            <a:r>
              <a:rPr lang="el-GR" altLang="el-GR" dirty="0"/>
              <a:t>Ενστικτώδης, στερεότυπη </a:t>
            </a:r>
            <a:r>
              <a:rPr lang="el-GR" altLang="el-GR" dirty="0" smtClean="0"/>
              <a:t>συμπεριφορά, </a:t>
            </a:r>
            <a:r>
              <a:rPr lang="el-GR" altLang="el-GR" dirty="0" err="1" smtClean="0"/>
              <a:t>π.χ</a:t>
            </a:r>
            <a:r>
              <a:rPr lang="el-GR" altLang="el-GR" dirty="0" smtClean="0"/>
              <a:t>  </a:t>
            </a:r>
            <a:r>
              <a:rPr lang="el-GR" altLang="el-GR" dirty="0"/>
              <a:t>ύφανση ιστού από </a:t>
            </a:r>
            <a:r>
              <a:rPr lang="el-GR" altLang="el-GR" dirty="0" smtClean="0"/>
              <a:t>αράχνες.</a:t>
            </a:r>
            <a:endParaRPr lang="el-GR" altLang="el-GR" dirty="0"/>
          </a:p>
          <a:p>
            <a:pPr>
              <a:lnSpc>
                <a:spcPct val="110000"/>
              </a:lnSpc>
            </a:pPr>
            <a:r>
              <a:rPr lang="el-GR" altLang="el-GR" dirty="0"/>
              <a:t>Επίκτητη </a:t>
            </a:r>
            <a:r>
              <a:rPr lang="el-GR" altLang="el-GR" dirty="0" smtClean="0"/>
              <a:t>Συμπεριφορά, </a:t>
            </a:r>
            <a:r>
              <a:rPr lang="el-GR" altLang="el-GR" dirty="0" err="1"/>
              <a:t>π.χ</a:t>
            </a:r>
            <a:r>
              <a:rPr lang="el-GR" altLang="el-GR" dirty="0"/>
              <a:t> </a:t>
            </a:r>
            <a:r>
              <a:rPr lang="el-GR" altLang="el-GR" dirty="0" smtClean="0"/>
              <a:t>Πρωτεύοντα.</a:t>
            </a:r>
          </a:p>
          <a:p>
            <a:pPr>
              <a:lnSpc>
                <a:spcPct val="110000"/>
              </a:lnSpc>
            </a:pPr>
            <a:r>
              <a:rPr lang="el-GR" altLang="el-GR" dirty="0"/>
              <a:t>Στη διάρκεια της αναπαραγωγικής </a:t>
            </a:r>
            <a:r>
              <a:rPr lang="el-GR" altLang="el-GR" dirty="0" smtClean="0"/>
              <a:t>περιόδου τα </a:t>
            </a:r>
            <a:r>
              <a:rPr lang="el-GR" altLang="el-GR" dirty="0"/>
              <a:t>αρσενικά πουλιά του είδους </a:t>
            </a:r>
            <a:r>
              <a:rPr lang="en-US" altLang="el-GR" b="1" i="1" dirty="0" err="1" smtClean="0"/>
              <a:t>Philomachus</a:t>
            </a:r>
            <a:r>
              <a:rPr lang="el-GR" altLang="el-GR" b="1" i="1" dirty="0" smtClean="0"/>
              <a:t> </a:t>
            </a:r>
            <a:r>
              <a:rPr lang="en-US" altLang="el-GR" b="1" i="1" dirty="0" err="1" smtClean="0"/>
              <a:t>pugnax</a:t>
            </a:r>
            <a:r>
              <a:rPr lang="el-GR" altLang="el-GR" dirty="0"/>
              <a:t>, πραγματοποιούν μονομαχίες ή </a:t>
            </a:r>
            <a:r>
              <a:rPr lang="el-GR" altLang="el-GR" dirty="0" smtClean="0"/>
              <a:t>ημερήσιες </a:t>
            </a:r>
            <a:r>
              <a:rPr lang="el-GR" altLang="el-GR" dirty="0"/>
              <a:t>κοινωνικές επιδείξεις, που </a:t>
            </a:r>
            <a:r>
              <a:rPr lang="el-GR" altLang="el-GR" dirty="0" smtClean="0"/>
              <a:t>σκοπό έχουν </a:t>
            </a:r>
            <a:r>
              <a:rPr lang="el-GR" altLang="el-GR" dirty="0"/>
              <a:t>να προσελκύσουν το ταίρι τους .</a:t>
            </a:r>
          </a:p>
          <a:p>
            <a:endParaRPr lang="el-GR" altLang="el-GR" dirty="0">
              <a:solidFill>
                <a:schemeClr val="hlink"/>
              </a:solidFill>
            </a:endParaRPr>
          </a:p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7964557" y="38485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28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Ηθολογικές </a:t>
            </a:r>
            <a:r>
              <a:rPr lang="el-GR" dirty="0" smtClean="0"/>
              <a:t>Προσαρμογές</a:t>
            </a:r>
            <a:r>
              <a:rPr lang="en-US" dirty="0" smtClean="0"/>
              <a:t> 2/3</a:t>
            </a: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6" y="1834188"/>
            <a:ext cx="7577212" cy="2110892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half" idx="2"/>
          </p:nvPr>
        </p:nvSpPr>
        <p:spPr>
          <a:xfrm>
            <a:off x="820615" y="4255820"/>
            <a:ext cx="7694735" cy="175885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400" dirty="0"/>
              <a:t>Οι </a:t>
            </a:r>
            <a:r>
              <a:rPr lang="el-GR" altLang="el-GR" sz="2400" b="1" dirty="0"/>
              <a:t>παλάμες </a:t>
            </a:r>
            <a:r>
              <a:rPr lang="el-GR" altLang="el-GR" sz="2400" dirty="0"/>
              <a:t>των διαφόρων πρωτευόντων παρουσιάζουν ποικιλομορφία ως προς </a:t>
            </a:r>
            <a:r>
              <a:rPr lang="el-GR" altLang="el-GR" sz="2400" dirty="0" smtClean="0"/>
              <a:t>το μήκος </a:t>
            </a:r>
            <a:r>
              <a:rPr lang="el-GR" altLang="el-GR" sz="2400" dirty="0"/>
              <a:t>του αντίχειρα, σε σχέση με το μήκος των άλλων δακτύλων. Οι σχετικά </a:t>
            </a:r>
            <a:r>
              <a:rPr lang="el-GR" altLang="el-GR" sz="2400" dirty="0" err="1" smtClean="0"/>
              <a:t>μακρείς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αντιτακτοί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αντίχειρες του χιμπαντζή, του γορίλα και του ανθρώπου, </a:t>
            </a:r>
            <a:r>
              <a:rPr lang="el-GR" altLang="el-GR" sz="2400" dirty="0" smtClean="0"/>
              <a:t>εξασφαλίζουν τους </a:t>
            </a:r>
            <a:r>
              <a:rPr lang="el-GR" altLang="el-GR" sz="2400" dirty="0"/>
              <a:t>λεπτούς χειρισμούς της τροφής και των άλλων αντικειμένων.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93374" y="36849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8964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Ηθολογικές </a:t>
            </a:r>
            <a:r>
              <a:rPr lang="el-GR" dirty="0" smtClean="0"/>
              <a:t>Προσαρμογές</a:t>
            </a:r>
            <a:r>
              <a:rPr lang="en-US" dirty="0" smtClean="0"/>
              <a:t> 3/3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3" y="1690689"/>
            <a:ext cx="3111008" cy="3365931"/>
          </a:xfrm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3598982" y="1579440"/>
            <a:ext cx="5146434" cy="444622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600" dirty="0"/>
              <a:t>Η επιδεξιότητα του χιμπαντζή του επιτρέπει </a:t>
            </a:r>
            <a:r>
              <a:rPr lang="el-GR" altLang="el-GR" sz="3600" dirty="0" smtClean="0"/>
              <a:t>να χρησιμοποιεί </a:t>
            </a:r>
            <a:r>
              <a:rPr lang="el-GR" altLang="el-GR" sz="3600" dirty="0"/>
              <a:t>ορισμένα αντικείμενα σαν εργαλεία. </a:t>
            </a:r>
            <a:r>
              <a:rPr lang="el-GR" altLang="el-GR" sz="3600" dirty="0" smtClean="0"/>
              <a:t> Οι </a:t>
            </a:r>
            <a:r>
              <a:rPr lang="el-GR" altLang="el-GR" sz="3600" dirty="0"/>
              <a:t>χιμπαντζήδες που ζουν στα τροπικά δάση </a:t>
            </a:r>
            <a:r>
              <a:rPr lang="el-GR" altLang="el-GR" sz="3600" dirty="0" smtClean="0"/>
              <a:t>της Ακτής </a:t>
            </a:r>
            <a:r>
              <a:rPr lang="el-GR" altLang="el-GR" sz="3600" dirty="0"/>
              <a:t>του Ελεφαντοστού, έχει παρατηρηθεί </a:t>
            </a:r>
            <a:r>
              <a:rPr lang="el-GR" altLang="el-GR" sz="3600" dirty="0" smtClean="0"/>
              <a:t>ότι χρησιμοποιούν </a:t>
            </a:r>
            <a:r>
              <a:rPr lang="el-GR" altLang="el-GR" sz="3600" dirty="0"/>
              <a:t>πέτρες για να ανοίξουν τους  </a:t>
            </a:r>
            <a:r>
              <a:rPr lang="el-GR" altLang="el-GR" sz="3600" dirty="0" smtClean="0"/>
              <a:t>καρπούς </a:t>
            </a:r>
            <a:r>
              <a:rPr lang="el-GR" altLang="el-GR" sz="3600" dirty="0"/>
              <a:t>του δέντρου </a:t>
            </a:r>
            <a:r>
              <a:rPr lang="en-US" altLang="el-GR" sz="3600" b="1" i="1" dirty="0"/>
              <a:t>Panda </a:t>
            </a:r>
            <a:r>
              <a:rPr lang="en-US" altLang="el-GR" sz="3600" b="1" i="1" dirty="0" err="1"/>
              <a:t>oleosa</a:t>
            </a:r>
            <a:r>
              <a:rPr lang="el-GR" altLang="el-GR" sz="3600" dirty="0"/>
              <a:t>, που </a:t>
            </a:r>
            <a:r>
              <a:rPr lang="el-GR" altLang="el-GR" sz="3600" dirty="0" smtClean="0"/>
              <a:t>έχουν σκληρό </a:t>
            </a:r>
            <a:r>
              <a:rPr lang="el-GR" altLang="el-GR" sz="3600" dirty="0"/>
              <a:t>τοίχωμα. </a:t>
            </a:r>
            <a:endParaRPr lang="el-GR" altLang="el-GR" sz="3600" dirty="0" smtClean="0"/>
          </a:p>
          <a:p>
            <a:pPr>
              <a:lnSpc>
                <a:spcPct val="110000"/>
              </a:lnSpc>
            </a:pPr>
            <a:r>
              <a:rPr lang="el-GR" altLang="el-GR" sz="3600" dirty="0" smtClean="0"/>
              <a:t>Με </a:t>
            </a:r>
            <a:r>
              <a:rPr lang="el-GR" altLang="el-GR" sz="3600" dirty="0"/>
              <a:t>σκοπό να πετύχουν τη </a:t>
            </a:r>
            <a:r>
              <a:rPr lang="el-GR" altLang="el-GR" sz="3600" dirty="0" smtClean="0"/>
              <a:t>διάνοιξη </a:t>
            </a:r>
            <a:r>
              <a:rPr lang="el-GR" altLang="el-GR" sz="3600" dirty="0"/>
              <a:t>των καρπών, μπορούν και επιλέγουν </a:t>
            </a:r>
            <a:r>
              <a:rPr lang="el-GR" altLang="el-GR" sz="3600" dirty="0" smtClean="0"/>
              <a:t>πέτρες </a:t>
            </a:r>
            <a:r>
              <a:rPr lang="el-GR" altLang="el-GR" sz="3600" dirty="0"/>
              <a:t>κατάλληλου μεγέθους και ασκούν </a:t>
            </a:r>
            <a:r>
              <a:rPr lang="el-GR" altLang="el-GR" sz="3600" dirty="0" smtClean="0"/>
              <a:t>χτυπήματα διαφορετικής </a:t>
            </a:r>
            <a:r>
              <a:rPr lang="el-GR" altLang="el-GR" sz="3600" dirty="0"/>
              <a:t>ισχύος, τα οποία κατευθύνουν με </a:t>
            </a:r>
            <a:r>
              <a:rPr lang="el-GR" altLang="el-GR" sz="3600" dirty="0" smtClean="0"/>
              <a:t>καταπληκτική </a:t>
            </a:r>
            <a:r>
              <a:rPr lang="el-GR" altLang="el-GR" sz="3600" dirty="0"/>
              <a:t>ακρίβεια. Αυτή τη συμπεριφορά την </a:t>
            </a:r>
            <a:r>
              <a:rPr lang="el-GR" altLang="el-GR" sz="3600" dirty="0" smtClean="0"/>
              <a:t>μαθαίνουν</a:t>
            </a:r>
            <a:r>
              <a:rPr lang="el-GR" altLang="el-GR" sz="3600" dirty="0"/>
              <a:t>, αλλά την ικανότητα και την εξυπνάδα που </a:t>
            </a:r>
            <a:r>
              <a:rPr lang="el-GR" altLang="el-GR" sz="3600" dirty="0" smtClean="0"/>
              <a:t>απαιτούνται </a:t>
            </a:r>
            <a:r>
              <a:rPr lang="el-GR" altLang="el-GR" sz="3600" dirty="0"/>
              <a:t>για να το πετύχουν τις κληρονομούν.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257222" y="44438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2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Μεταναστευτική συμπεριφορά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130005" y="4754768"/>
            <a:ext cx="6834552" cy="157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Όπως και πολλά άλλα είδη </a:t>
            </a:r>
            <a:r>
              <a:rPr lang="el-GR" altLang="el-GR" sz="2200" dirty="0" err="1"/>
              <a:t>σολωμού</a:t>
            </a:r>
            <a:r>
              <a:rPr lang="el-GR" altLang="el-GR" sz="2200" dirty="0"/>
              <a:t>, ο </a:t>
            </a:r>
            <a:r>
              <a:rPr lang="el-GR" altLang="el-GR" sz="2200" dirty="0" err="1"/>
              <a:t>σολωμός</a:t>
            </a:r>
            <a:r>
              <a:rPr lang="el-GR" altLang="el-GR" sz="2200" dirty="0"/>
              <a:t> του Ατλαντικού, </a:t>
            </a:r>
            <a:r>
              <a:rPr lang="en-US" altLang="el-GR" sz="2200" b="1" i="1" dirty="0" err="1" smtClean="0"/>
              <a:t>Salmo</a:t>
            </a:r>
            <a:r>
              <a:rPr lang="en-US" altLang="el-GR" sz="2200" b="1" i="1" dirty="0" smtClean="0"/>
              <a:t> </a:t>
            </a:r>
            <a:r>
              <a:rPr lang="en-US" altLang="el-GR" sz="2200" b="1" i="1" dirty="0" err="1"/>
              <a:t>salar</a:t>
            </a:r>
            <a:r>
              <a:rPr lang="el-GR" altLang="el-GR" sz="2200" dirty="0"/>
              <a:t>, γεννιέται στα γλυκά νερά και αργότερα μεταναστεύει </a:t>
            </a:r>
            <a:r>
              <a:rPr lang="el-GR" altLang="el-GR" sz="2200" dirty="0" smtClean="0"/>
              <a:t>σε </a:t>
            </a:r>
            <a:r>
              <a:rPr lang="el-GR" altLang="el-GR" sz="2200" dirty="0"/>
              <a:t>θαλάσσιες περιοχές  πλούσιες σε τροφικές πηγές.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2" y="1477061"/>
            <a:ext cx="5137957" cy="3139863"/>
          </a:xfrm>
        </p:spPr>
      </p:pic>
      <p:sp>
        <p:nvSpPr>
          <p:cNvPr id="7" name="TextBox 6"/>
          <p:cNvSpPr txBox="1"/>
          <p:nvPr/>
        </p:nvSpPr>
        <p:spPr>
          <a:xfrm>
            <a:off x="6774499" y="43353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9272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Μεταναστευτική συμπεριφορά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1825625"/>
            <a:ext cx="2057107" cy="3948202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774832" y="1825625"/>
            <a:ext cx="4337538" cy="4094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altLang="el-GR" sz="2400" dirty="0"/>
              <a:t>Κατόπιν επιστρέφει στους ποταμούς στους οποίους γεννήθηκε για να γεννήσει και ο κύκλος αρχίζει πάλι. Από ότι φαίνεται, ο </a:t>
            </a:r>
            <a:r>
              <a:rPr lang="el-GR" altLang="el-GR" sz="2400" dirty="0" err="1"/>
              <a:t>σολωμός</a:t>
            </a:r>
            <a:r>
              <a:rPr lang="el-GR" altLang="el-GR" sz="2400" dirty="0"/>
              <a:t> για να αποθέσει τα αυγά του χρειάζεται τις συνθήκες των ποταμών, όπου  τα νερά είναι ρηχά και ο πυθμένας καλύπτεται από μικρά βότσαλα. </a:t>
            </a:r>
          </a:p>
          <a:p>
            <a:pPr marL="0" indent="0">
              <a:buNone/>
            </a:pPr>
            <a:r>
              <a:rPr lang="el-GR" altLang="el-GR" sz="2400" dirty="0"/>
              <a:t>Η μετανάστευση σε θαλάσσια νερά μπορεί να είναι μια προσαρμογή της συμπεριφοράς του, με σκοπό να τους βοηθήσει να αποκτήσει πρόσβαση σε τροφικές πηγές.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94991" y="54968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2685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5. Αναπαραγωγικές Προσαρμογές</a:t>
            </a:r>
            <a:r>
              <a:rPr lang="en-US" sz="3600" dirty="0" smtClean="0"/>
              <a:t> 1/6</a:t>
            </a:r>
            <a:endParaRPr lang="el-GR" sz="36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3" y="2132080"/>
            <a:ext cx="3886200" cy="2988150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69827" y="1882858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Το θηλυκό άτομο του δηλητηριώδους </a:t>
            </a:r>
            <a:r>
              <a:rPr lang="el-GR" altLang="el-GR" sz="2200" dirty="0" smtClean="0"/>
              <a:t>βατράχου </a:t>
            </a:r>
            <a:r>
              <a:rPr lang="en-US" altLang="el-GR" sz="2200" b="1" i="1" dirty="0" err="1" smtClean="0"/>
              <a:t>Dendrobates</a:t>
            </a:r>
            <a:r>
              <a:rPr lang="en-US" altLang="el-GR" sz="2200" b="1" i="1" dirty="0" smtClean="0"/>
              <a:t> </a:t>
            </a:r>
            <a:r>
              <a:rPr lang="en-US" altLang="el-GR" sz="2200" b="1" i="1" dirty="0" err="1"/>
              <a:t>pumilio</a:t>
            </a:r>
            <a:r>
              <a:rPr lang="en-US" altLang="el-GR" sz="2200" dirty="0"/>
              <a:t>,</a:t>
            </a:r>
            <a:r>
              <a:rPr lang="el-GR" altLang="el-GR" sz="2200" dirty="0"/>
              <a:t> φτάνει στα άκρα για </a:t>
            </a:r>
            <a:r>
              <a:rPr lang="el-GR" altLang="el-GR" sz="2200" dirty="0" smtClean="0"/>
              <a:t>να εξασφαλίσει </a:t>
            </a:r>
            <a:r>
              <a:rPr lang="el-GR" altLang="el-GR" sz="2200" dirty="0"/>
              <a:t>την επιβίωση των απογόνων του. </a:t>
            </a:r>
          </a:p>
          <a:p>
            <a:pPr marL="0" indent="0">
              <a:buNone/>
            </a:pPr>
            <a:r>
              <a:rPr lang="el-GR" altLang="el-GR" sz="2200" dirty="0"/>
              <a:t>Κουβαλά τους γυρίνους στην πλάτη της και τους </a:t>
            </a:r>
            <a:r>
              <a:rPr lang="el-GR" altLang="el-GR" sz="2200" dirty="0" smtClean="0"/>
              <a:t>μεταφέρει </a:t>
            </a:r>
            <a:r>
              <a:rPr lang="el-GR" altLang="el-GR" sz="2200" dirty="0"/>
              <a:t>σε μικρές λιμνούλες που σχηματίζει </a:t>
            </a:r>
            <a:r>
              <a:rPr lang="el-GR" altLang="el-GR" sz="2200" dirty="0" smtClean="0"/>
              <a:t>το νερό </a:t>
            </a:r>
            <a:r>
              <a:rPr lang="el-GR" altLang="el-GR" sz="2200" dirty="0"/>
              <a:t>πάνω στα φυλλώματα του θόλου </a:t>
            </a:r>
            <a:r>
              <a:rPr lang="el-GR" altLang="el-GR" sz="2200" dirty="0" smtClean="0"/>
              <a:t>της ζούγκλας</a:t>
            </a:r>
            <a:r>
              <a:rPr lang="el-GR" altLang="el-GR" sz="2200" dirty="0"/>
              <a:t>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7463" y="48432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5316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5. Αναπαραγωγικές Προσαρμογές</a:t>
            </a:r>
            <a:r>
              <a:rPr lang="en-US" sz="3600" dirty="0" smtClean="0"/>
              <a:t> 2/6</a:t>
            </a:r>
            <a:endParaRPr lang="el-GR" sz="36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69827" y="1882858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Ένα θηλυκό </a:t>
            </a:r>
            <a:r>
              <a:rPr lang="el-GR" altLang="el-GR" sz="2200" dirty="0" err="1"/>
              <a:t>κανγκουρώ</a:t>
            </a:r>
            <a:r>
              <a:rPr lang="el-GR" altLang="el-GR" sz="2200" dirty="0"/>
              <a:t> μπορεί να θρέψει </a:t>
            </a:r>
            <a:r>
              <a:rPr lang="el-GR" altLang="el-GR" sz="2200" dirty="0" smtClean="0"/>
              <a:t>συγχρόνως, απογόνους </a:t>
            </a:r>
            <a:r>
              <a:rPr lang="el-GR" altLang="el-GR" sz="2200" dirty="0"/>
              <a:t>που βρίσκονται σε </a:t>
            </a:r>
            <a:r>
              <a:rPr lang="el-GR" altLang="el-GR" sz="2200" b="1" dirty="0"/>
              <a:t>τρία </a:t>
            </a:r>
            <a:r>
              <a:rPr lang="el-GR" altLang="el-GR" sz="2200" dirty="0"/>
              <a:t>διαφορετικά </a:t>
            </a:r>
            <a:r>
              <a:rPr lang="el-GR" altLang="el-GR" sz="2200" dirty="0" smtClean="0"/>
              <a:t>στάδια ανάπτυξης</a:t>
            </a:r>
            <a:r>
              <a:rPr lang="el-GR" altLang="el-GR" sz="2200" dirty="0"/>
              <a:t>. </a:t>
            </a:r>
          </a:p>
          <a:p>
            <a:pPr marL="0" indent="0">
              <a:buNone/>
            </a:pPr>
            <a:r>
              <a:rPr lang="el-GR" altLang="el-GR" sz="2200" dirty="0"/>
              <a:t>Ένα καλά ανεπτυγμένο νεαρό άτομο ζει έξω από </a:t>
            </a:r>
            <a:r>
              <a:rPr lang="el-GR" altLang="el-GR" sz="2200" dirty="0" smtClean="0"/>
              <a:t>τον </a:t>
            </a:r>
            <a:r>
              <a:rPr lang="el-GR" altLang="el-GR" sz="2200" dirty="0" err="1"/>
              <a:t>μάρσιπο</a:t>
            </a:r>
            <a:r>
              <a:rPr lang="el-GR" altLang="el-GR" sz="2200" dirty="0"/>
              <a:t>, τρεφόμενο περιστασιακά από τη </a:t>
            </a:r>
            <a:r>
              <a:rPr lang="el-GR" altLang="el-GR" sz="2200" dirty="0" smtClean="0"/>
              <a:t>μητέρα, ενώ </a:t>
            </a:r>
            <a:r>
              <a:rPr lang="el-GR" altLang="el-GR" sz="2200" dirty="0"/>
              <a:t>ένα μικροσκοπικό μωρό θηλάζει μέσα στο </a:t>
            </a:r>
            <a:r>
              <a:rPr lang="el-GR" altLang="el-GR" sz="2200" dirty="0" err="1"/>
              <a:t>μάρσιπο</a:t>
            </a:r>
            <a:r>
              <a:rPr lang="el-GR" altLang="el-GR" sz="2200" dirty="0"/>
              <a:t>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01724"/>
            <a:ext cx="3886200" cy="2555077"/>
          </a:xfrm>
        </p:spPr>
      </p:pic>
      <p:sp>
        <p:nvSpPr>
          <p:cNvPr id="7" name="TextBox 6"/>
          <p:cNvSpPr txBox="1"/>
          <p:nvPr/>
        </p:nvSpPr>
        <p:spPr>
          <a:xfrm>
            <a:off x="4276093" y="43266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2778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5. Αναπαραγωγικές Προσαρμογές</a:t>
            </a:r>
            <a:r>
              <a:rPr lang="en-US" sz="3600" dirty="0" smtClean="0"/>
              <a:t> 3/6</a:t>
            </a:r>
            <a:endParaRPr lang="el-GR" sz="36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32080" y="3289628"/>
            <a:ext cx="3886200" cy="192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Κατά τη γέννηση το μωρό πρέπει </a:t>
            </a:r>
            <a:r>
              <a:rPr lang="el-GR" altLang="el-GR" sz="2200" dirty="0" smtClean="0"/>
              <a:t>να </a:t>
            </a:r>
            <a:r>
              <a:rPr lang="el-GR" altLang="el-GR" sz="2200" dirty="0"/>
              <a:t>σκαρφαλώσει μέσα στο </a:t>
            </a:r>
            <a:r>
              <a:rPr lang="el-GR" altLang="el-GR" sz="2200" dirty="0" err="1"/>
              <a:t>μάρσιπο</a:t>
            </a:r>
            <a:r>
              <a:rPr lang="el-GR" altLang="el-GR" sz="2200" dirty="0"/>
              <a:t>, </a:t>
            </a:r>
            <a:r>
              <a:rPr lang="el-GR" altLang="el-GR" sz="2200" dirty="0" smtClean="0"/>
              <a:t>φεύγοντας </a:t>
            </a:r>
            <a:r>
              <a:rPr lang="el-GR" altLang="el-GR" sz="2200" dirty="0"/>
              <a:t>από την αναπαραγωγική </a:t>
            </a:r>
            <a:r>
              <a:rPr lang="el-GR" altLang="el-GR" sz="2200" dirty="0" smtClean="0"/>
              <a:t>οπή </a:t>
            </a:r>
            <a:r>
              <a:rPr lang="el-GR" altLang="el-GR" sz="2200" dirty="0"/>
              <a:t>της μητέρας του.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7" y="1690689"/>
            <a:ext cx="3572256" cy="4059936"/>
          </a:xfrm>
        </p:spPr>
      </p:pic>
      <p:sp>
        <p:nvSpPr>
          <p:cNvPr id="8" name="TextBox 7"/>
          <p:cNvSpPr txBox="1"/>
          <p:nvPr/>
        </p:nvSpPr>
        <p:spPr>
          <a:xfrm>
            <a:off x="4027866" y="54281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20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5. Αναπαραγωγικές </a:t>
            </a:r>
            <a:r>
              <a:rPr lang="el-GR" sz="3600" dirty="0" smtClean="0"/>
              <a:t>Προσαρμογές</a:t>
            </a:r>
            <a:r>
              <a:rPr lang="en-US" sz="3600" dirty="0" smtClean="0"/>
              <a:t> 4/6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33" y="1897856"/>
            <a:ext cx="2481072" cy="1981200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58" y="4048125"/>
            <a:ext cx="3350821" cy="2114550"/>
          </a:xfrm>
        </p:spPr>
      </p:pic>
      <p:sp>
        <p:nvSpPr>
          <p:cNvPr id="10" name="Θέση περιεχομένου 9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Το πτηνό </a:t>
            </a:r>
            <a:r>
              <a:rPr lang="el-GR" altLang="el-GR" dirty="0" err="1"/>
              <a:t>κίβι</a:t>
            </a:r>
            <a:r>
              <a:rPr lang="el-GR" altLang="el-GR" dirty="0"/>
              <a:t> αποθέτει ένα αυγό που έχει βάρος ίσο με το 25% του ολικού βάρους του.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Στην ακτινογραφία αυτή φαίνεται πόσο μεγάλο τμήμα του σώματος του πτηνού </a:t>
            </a:r>
            <a:r>
              <a:rPr lang="el-GR" altLang="el-GR" dirty="0" smtClean="0"/>
              <a:t>καταλαμβάνεται από </a:t>
            </a:r>
            <a:r>
              <a:rPr lang="el-GR" altLang="el-GR" dirty="0"/>
              <a:t>το αυγό. </a:t>
            </a:r>
            <a:endParaRPr lang="el-GR" altLang="el-GR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Τα πουλιά </a:t>
            </a:r>
            <a:r>
              <a:rPr lang="el-GR" altLang="el-GR" dirty="0" err="1"/>
              <a:t>κίβι</a:t>
            </a:r>
            <a:r>
              <a:rPr lang="el-GR" altLang="el-GR" dirty="0"/>
              <a:t> είναι απόγονοι των πουλιών </a:t>
            </a:r>
            <a:r>
              <a:rPr lang="el-GR" altLang="el-GR" dirty="0" err="1"/>
              <a:t>μόα</a:t>
            </a:r>
            <a:r>
              <a:rPr lang="el-GR" altLang="el-GR" dirty="0"/>
              <a:t>, τα οποία είναι τα μεγαλύτερα πτηνά που </a:t>
            </a:r>
            <a:r>
              <a:rPr lang="el-GR" altLang="el-GR" dirty="0" smtClean="0"/>
              <a:t>έζησαν ποτέ</a:t>
            </a:r>
            <a:r>
              <a:rPr lang="el-GR" altLang="el-GR" dirty="0"/>
              <a:t>, και συνεπώς το μεγάλο μέγεθος των αυγών είναι πιθανά ένα κληρονομήσιμο χαρακτηριστικό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468645" y="35449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21836" y="58285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66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Προσαρμογές των Φιδιών 1/2</a:t>
            </a:r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half" idx="1"/>
          </p:nvPr>
        </p:nvSpPr>
        <p:spPr>
          <a:xfrm>
            <a:off x="531933" y="1690689"/>
            <a:ext cx="38862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3100" dirty="0"/>
              <a:t>Τα φίδια είναι θηρευτές και τα κρανία τους έχουν υποστεί δραματικές προσαρμογές τέτοιες, που </a:t>
            </a:r>
            <a:r>
              <a:rPr lang="el-GR" altLang="el-GR" sz="3100" dirty="0" smtClean="0"/>
              <a:t>να </a:t>
            </a:r>
            <a:r>
              <a:rPr lang="el-GR" altLang="el-GR" sz="3100" dirty="0"/>
              <a:t>τα βοηθούν να συλλάβουν και να φάνε τη λεία τους. </a:t>
            </a:r>
            <a:endParaRPr lang="el-GR" altLang="el-GR" sz="31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100" dirty="0" smtClean="0"/>
              <a:t>Στα </a:t>
            </a:r>
            <a:r>
              <a:rPr lang="el-GR" altLang="el-GR" sz="3100" dirty="0"/>
              <a:t>δηλητηριώδη φίδια, όπως οι </a:t>
            </a:r>
            <a:r>
              <a:rPr lang="el-GR" altLang="el-GR" sz="3100" dirty="0" smtClean="0"/>
              <a:t>κόμπρες, υπάρχει </a:t>
            </a:r>
            <a:r>
              <a:rPr lang="el-GR" altLang="el-GR" sz="3100" dirty="0"/>
              <a:t>μια σειρά οστέινων μοχλών που εξασφαλίζει την αυτόματη προεκβολή των οργάνων </a:t>
            </a:r>
            <a:r>
              <a:rPr lang="el-GR" altLang="el-GR" sz="3100" dirty="0" smtClean="0"/>
              <a:t>έκχυσης </a:t>
            </a:r>
            <a:r>
              <a:rPr lang="el-GR" altLang="el-GR" sz="3100" dirty="0"/>
              <a:t>του δηλητηρίου με το άνοιγμα του στόματος. </a:t>
            </a:r>
          </a:p>
          <a:p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33" y="2567354"/>
            <a:ext cx="4318177" cy="2393936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2136" y="46842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4728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5. Αναπαραγωγικές </a:t>
            </a:r>
            <a:r>
              <a:rPr lang="el-GR" sz="3600" dirty="0" smtClean="0"/>
              <a:t>Προσαρμογές</a:t>
            </a:r>
            <a:r>
              <a:rPr lang="en-US" sz="3600" dirty="0" smtClean="0"/>
              <a:t> 5/6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40</a:t>
            </a:fld>
            <a:endParaRPr lang="en-US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quarter" idx="4294967295"/>
          </p:nvPr>
        </p:nvSpPr>
        <p:spPr>
          <a:xfrm>
            <a:off x="8781421" y="2134348"/>
            <a:ext cx="4352925" cy="44719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l-GR" altLang="el-GR" dirty="0" smtClean="0"/>
          </a:p>
          <a:p>
            <a:pPr>
              <a:lnSpc>
                <a:spcPct val="110000"/>
              </a:lnSpc>
            </a:pPr>
            <a:endParaRPr lang="el-GR" altLang="el-GR" dirty="0"/>
          </a:p>
        </p:txBody>
      </p:sp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435259" y="1894582"/>
            <a:ext cx="38862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Η ομαδική εργασία βοηθά τις </a:t>
            </a:r>
            <a:r>
              <a:rPr lang="el-GR" altLang="el-GR" dirty="0" err="1"/>
              <a:t>μαγκούστες</a:t>
            </a:r>
            <a:r>
              <a:rPr lang="el-GR" altLang="el-GR" dirty="0"/>
              <a:t> να επιβιώσουν στην έρημο </a:t>
            </a:r>
            <a:r>
              <a:rPr lang="en-US" altLang="el-GR" dirty="0"/>
              <a:t>Kalahari</a:t>
            </a:r>
            <a:r>
              <a:rPr lang="el-GR" altLang="el-GR" dirty="0"/>
              <a:t> της Αφρικής.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Η </a:t>
            </a:r>
            <a:r>
              <a:rPr lang="en-US" altLang="el-GR" b="1" i="1" dirty="0" err="1"/>
              <a:t>Suricata</a:t>
            </a:r>
            <a:r>
              <a:rPr lang="en-US" altLang="el-GR" b="1" i="1" dirty="0"/>
              <a:t> </a:t>
            </a:r>
            <a:r>
              <a:rPr lang="en-US" altLang="el-GR" b="1" i="1" dirty="0" err="1"/>
              <a:t>suricatta</a:t>
            </a:r>
            <a:r>
              <a:rPr lang="en-US" altLang="el-GR" dirty="0"/>
              <a:t> </a:t>
            </a:r>
            <a:r>
              <a:rPr lang="el-GR" altLang="el-GR" dirty="0"/>
              <a:t>είναι ένα είδος </a:t>
            </a:r>
            <a:r>
              <a:rPr lang="el-GR" altLang="el-GR" dirty="0" err="1"/>
              <a:t>μαγκούστας</a:t>
            </a:r>
            <a:r>
              <a:rPr lang="el-GR" altLang="el-GR" dirty="0"/>
              <a:t> που ζει σε ιδιαίτερα κοινωνικές αποικίες που αποτελούνται από 20 </a:t>
            </a:r>
            <a:r>
              <a:rPr lang="el-GR" altLang="el-GR" dirty="0" err="1"/>
              <a:t>εώς</a:t>
            </a:r>
            <a:r>
              <a:rPr lang="el-GR" altLang="el-GR" dirty="0"/>
              <a:t> 30 ζώα.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Όλα τα ενήλικα άτομα της ομάδας ζευγαρώνουν και συνεργάζονται για τη θρέψη και υπεράσπιση των νεαρών ατόμων, καθώς και για την άμυνα της αποικίας.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59" y="2488162"/>
            <a:ext cx="4378912" cy="2177404"/>
          </a:xfrm>
        </p:spPr>
      </p:pic>
      <p:sp>
        <p:nvSpPr>
          <p:cNvPr id="8" name="TextBox 7"/>
          <p:cNvSpPr txBox="1"/>
          <p:nvPr/>
        </p:nvSpPr>
        <p:spPr>
          <a:xfrm>
            <a:off x="8261329" y="43610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82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5. Αναπαραγωγικές </a:t>
            </a:r>
            <a:r>
              <a:rPr lang="el-GR" sz="3600" dirty="0" smtClean="0"/>
              <a:t>Προσαρμογές</a:t>
            </a:r>
            <a:r>
              <a:rPr lang="en-US" sz="3600" dirty="0" smtClean="0"/>
              <a:t> 6/6</a:t>
            </a:r>
            <a:endParaRPr lang="el-GR" sz="3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quarter" idx="4294967295"/>
          </p:nvPr>
        </p:nvSpPr>
        <p:spPr>
          <a:xfrm>
            <a:off x="8781421" y="2134348"/>
            <a:ext cx="4352925" cy="44719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l-GR" altLang="el-GR" dirty="0" smtClean="0"/>
          </a:p>
          <a:p>
            <a:pPr>
              <a:lnSpc>
                <a:spcPct val="110000"/>
              </a:lnSpc>
            </a:pPr>
            <a:endParaRPr lang="el-GR" altLang="el-GR" dirty="0"/>
          </a:p>
        </p:txBody>
      </p:sp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502115" y="1460245"/>
            <a:ext cx="3886199" cy="486517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Αποικίες </a:t>
            </a:r>
            <a:r>
              <a:rPr lang="el-GR" altLang="el-GR" b="1" dirty="0"/>
              <a:t>μελισσοφάγων με λευκό μέτωπο</a:t>
            </a:r>
            <a:r>
              <a:rPr lang="el-GR" altLang="el-GR" dirty="0"/>
              <a:t> κατασκευάζουν τις τρύπες της φωλιάς </a:t>
            </a:r>
            <a:r>
              <a:rPr lang="el-GR" altLang="el-GR" dirty="0" smtClean="0"/>
              <a:t>τους πάνω </a:t>
            </a:r>
            <a:r>
              <a:rPr lang="el-GR" altLang="el-GR" dirty="0"/>
              <a:t>στη πλευρά ενός βράχου</a:t>
            </a:r>
            <a:r>
              <a:rPr lang="el-GR" altLang="el-GR" dirty="0" smtClean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 smtClean="0"/>
              <a:t>Όμως</a:t>
            </a:r>
            <a:r>
              <a:rPr lang="el-GR" altLang="el-GR" dirty="0"/>
              <a:t>, μόνο μερικά κυρίαρχα ζεύγη αρσενικών </a:t>
            </a:r>
            <a:r>
              <a:rPr lang="el-GR" altLang="el-GR" dirty="0" smtClean="0"/>
              <a:t>και θηλυκών </a:t>
            </a:r>
            <a:r>
              <a:rPr lang="el-GR" altLang="el-GR" dirty="0"/>
              <a:t>της αποικίας θα αναπαραχθούν. Καθένα από αυτά τα αναπαραγωγικά </a:t>
            </a:r>
            <a:r>
              <a:rPr lang="el-GR" altLang="el-GR" dirty="0" smtClean="0"/>
              <a:t>ζεύγη θα </a:t>
            </a:r>
            <a:r>
              <a:rPr lang="el-GR" altLang="el-GR" dirty="0"/>
              <a:t>βοηθηθεί στο χτίσιμο της φωλιάς του, στην υπεράσπιση και τη θρέψη των </a:t>
            </a:r>
            <a:r>
              <a:rPr lang="el-GR" altLang="el-GR" dirty="0" smtClean="0"/>
              <a:t>νεαρών απογόνων </a:t>
            </a:r>
            <a:r>
              <a:rPr lang="el-GR" altLang="el-GR" dirty="0"/>
              <a:t>του, από μια μικρή ομάδα συγγενικών πουλιών που, αν και είναι αναπαραγωγικά </a:t>
            </a:r>
            <a:r>
              <a:rPr lang="el-GR" altLang="el-GR" dirty="0" smtClean="0"/>
              <a:t>ώριμα</a:t>
            </a:r>
            <a:r>
              <a:rPr lang="el-GR" altLang="el-GR" dirty="0"/>
              <a:t>, δεν αναπαράγονται αυτήν τη περίοδο.</a:t>
            </a:r>
          </a:p>
          <a:p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50" y="2460371"/>
            <a:ext cx="4127035" cy="1909970"/>
          </a:xfrm>
        </p:spPr>
      </p:pic>
      <p:sp>
        <p:nvSpPr>
          <p:cNvPr id="9" name="TextBox 8"/>
          <p:cNvSpPr txBox="1"/>
          <p:nvPr/>
        </p:nvSpPr>
        <p:spPr>
          <a:xfrm>
            <a:off x="8306626" y="40933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2704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Αποικίες τερμιτών</a:t>
            </a:r>
            <a:r>
              <a:rPr lang="en-US" dirty="0" smtClean="0"/>
              <a:t> 1/2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974078"/>
            <a:ext cx="3886200" cy="3464326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42</a:t>
            </a:fld>
            <a:endParaRPr lang="en-US"/>
          </a:p>
        </p:txBody>
      </p:sp>
      <p:sp>
        <p:nvSpPr>
          <p:cNvPr id="8" name="Θέση περιεχομένου 7"/>
          <p:cNvSpPr>
            <a:spLocks noGrp="1"/>
          </p:cNvSpPr>
          <p:nvPr>
            <p:ph sz="half" idx="1"/>
          </p:nvPr>
        </p:nvSpPr>
        <p:spPr>
          <a:xfrm>
            <a:off x="685800" y="2208539"/>
            <a:ext cx="3886200" cy="2808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Οι αρσενικοί και θηλυκοί μη </a:t>
            </a:r>
            <a:r>
              <a:rPr lang="el-GR" altLang="el-GR" sz="2200" dirty="0" smtClean="0"/>
              <a:t>αναπαραγόμενοι εργάτες </a:t>
            </a:r>
            <a:r>
              <a:rPr lang="el-GR" altLang="el-GR" sz="2200" dirty="0"/>
              <a:t>κοινωνικών ειδών τερμιτών, όπως </a:t>
            </a:r>
            <a:r>
              <a:rPr lang="el-GR" altLang="el-GR" sz="2200" dirty="0" smtClean="0"/>
              <a:t>οι τερμίτες </a:t>
            </a:r>
            <a:r>
              <a:rPr lang="en-US" altLang="el-GR" sz="2200" b="1" i="1" dirty="0" err="1"/>
              <a:t>Macrotermes</a:t>
            </a:r>
            <a:r>
              <a:rPr lang="en-US" altLang="el-GR" sz="2200" b="1" i="1" dirty="0"/>
              <a:t> sp</a:t>
            </a:r>
            <a:r>
              <a:rPr lang="en-US" altLang="el-GR" sz="2200" dirty="0"/>
              <a:t>.</a:t>
            </a:r>
            <a:r>
              <a:rPr lang="el-GR" altLang="el-GR" sz="2200" dirty="0"/>
              <a:t>, κατασκευάζουν </a:t>
            </a:r>
            <a:r>
              <a:rPr lang="el-GR" altLang="el-GR" sz="2200" dirty="0" smtClean="0"/>
              <a:t>πολύπλοκες </a:t>
            </a:r>
            <a:r>
              <a:rPr lang="el-GR" altLang="el-GR" sz="2200" dirty="0"/>
              <a:t>φωλιές που έχουν στην </a:t>
            </a:r>
            <a:r>
              <a:rPr lang="el-GR" altLang="el-GR" sz="2200" dirty="0" smtClean="0"/>
              <a:t>κορυφή τους </a:t>
            </a:r>
            <a:r>
              <a:rPr lang="el-GR" altLang="el-GR" sz="2200" dirty="0"/>
              <a:t>ένα λόφο ύψους μέχρι και 7.5</a:t>
            </a:r>
            <a:r>
              <a:rPr lang="en-US" altLang="el-GR" sz="2200" dirty="0"/>
              <a:t>m</a:t>
            </a:r>
            <a:r>
              <a:rPr lang="el-GR" altLang="el-GR" sz="2200" dirty="0"/>
              <a:t>. </a:t>
            </a:r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8173590" y="50698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70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Αποικίες </a:t>
            </a:r>
            <a:r>
              <a:rPr lang="el-GR" dirty="0" smtClean="0"/>
              <a:t>τερμιτών</a:t>
            </a:r>
            <a:r>
              <a:rPr lang="en-US" dirty="0" smtClean="0"/>
              <a:t> 2/2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79314" y="1685296"/>
            <a:ext cx="3908181" cy="464551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Κάτω από την επιφάνεια του εδάφους </a:t>
            </a:r>
            <a:r>
              <a:rPr lang="el-GR" altLang="el-GR" dirty="0" smtClean="0"/>
              <a:t>βρίσκονται χώροι </a:t>
            </a:r>
            <a:r>
              <a:rPr lang="el-GR" altLang="el-GR" dirty="0"/>
              <a:t>αποθήκευσης τροφής, ένα βασιλικό </a:t>
            </a:r>
            <a:r>
              <a:rPr lang="el-GR" altLang="el-GR" dirty="0" smtClean="0"/>
              <a:t>κελί στο </a:t>
            </a:r>
            <a:r>
              <a:rPr lang="el-GR" altLang="el-GR" dirty="0"/>
              <a:t>οποί ζει η βασίλισσα, και θάλαμοι για τη </a:t>
            </a:r>
            <a:r>
              <a:rPr lang="el-GR" altLang="el-GR" dirty="0" smtClean="0"/>
              <a:t>διαμονή των </a:t>
            </a:r>
            <a:r>
              <a:rPr lang="el-GR" altLang="el-GR" dirty="0"/>
              <a:t>προνυμφών και για την καλλιέργεια </a:t>
            </a:r>
            <a:r>
              <a:rPr lang="el-GR" altLang="el-GR" dirty="0" smtClean="0"/>
              <a:t>θρεπτικών υλικών </a:t>
            </a:r>
            <a:r>
              <a:rPr lang="el-GR" altLang="el-GR" dirty="0"/>
              <a:t>με τη μορφή μυκήτων</a:t>
            </a:r>
            <a:r>
              <a:rPr lang="el-GR" altLang="el-GR" dirty="0" smtClean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dirty="0"/>
              <a:t>Το σύστημα εξαερισμού που διαθέτει ο </a:t>
            </a:r>
            <a:r>
              <a:rPr lang="el-GR" altLang="el-GR" dirty="0" smtClean="0"/>
              <a:t>λοφίσκος της </a:t>
            </a:r>
            <a:r>
              <a:rPr lang="el-GR" altLang="el-GR" dirty="0"/>
              <a:t>φωλιάς των τερμιτών, βοηθά στη ρύθμιση </a:t>
            </a:r>
            <a:r>
              <a:rPr lang="el-GR" altLang="el-GR" dirty="0" smtClean="0"/>
              <a:t>των κλιματικών </a:t>
            </a:r>
            <a:r>
              <a:rPr lang="el-GR" altLang="el-GR" dirty="0"/>
              <a:t>συνθηκών στο εσωτερικό της φωλιάς.</a:t>
            </a:r>
          </a:p>
          <a:p>
            <a:endParaRPr lang="el-GR" altLang="el-GR" dirty="0">
              <a:solidFill>
                <a:srgbClr val="FF9933"/>
              </a:solidFill>
            </a:endParaRP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58" y="1602886"/>
            <a:ext cx="3877192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39953" y="56772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9796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μυρμήγκια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03" y="1704574"/>
            <a:ext cx="2731952" cy="1867082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quarter" idx="13"/>
          </p:nvPr>
        </p:nvSpPr>
        <p:spPr>
          <a:xfrm>
            <a:off x="4615467" y="3693171"/>
            <a:ext cx="4313423" cy="277270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4200" dirty="0"/>
              <a:t>Έτσι, περνούν τη ζωή τους κρεμασμένα στην οροφή της υπόγειας φωλιάς τους. Όταν </a:t>
            </a:r>
            <a:r>
              <a:rPr lang="el-GR" altLang="el-GR" sz="4200" dirty="0" smtClean="0"/>
              <a:t>επικρατούν συνθήκες </a:t>
            </a:r>
            <a:r>
              <a:rPr lang="el-GR" altLang="el-GR" sz="4200" dirty="0"/>
              <a:t>ξηρασίας ή έλλειψης τροφής, η αποικία τρέφεται με αυτά τα αποθέματα. Τα </a:t>
            </a:r>
            <a:r>
              <a:rPr lang="el-GR" altLang="el-GR" sz="4200" dirty="0" smtClean="0"/>
              <a:t>μυρμήγκια απλώς </a:t>
            </a:r>
            <a:r>
              <a:rPr lang="el-GR" altLang="el-GR" sz="4200" dirty="0"/>
              <a:t>χαϊδεύουν τα </a:t>
            </a:r>
            <a:r>
              <a:rPr lang="en-US" altLang="el-GR" sz="4200" dirty="0"/>
              <a:t>“</a:t>
            </a:r>
            <a:r>
              <a:rPr lang="el-GR" altLang="el-GR" sz="4200" dirty="0"/>
              <a:t>κορεσμένα</a:t>
            </a:r>
            <a:r>
              <a:rPr lang="en-US" altLang="el-GR" sz="4200" dirty="0"/>
              <a:t>”</a:t>
            </a:r>
            <a:r>
              <a:rPr lang="el-GR" altLang="el-GR" sz="4200" dirty="0"/>
              <a:t> άτομα, προκαλώντας τα έτσι να βγάλουν τη τροφή που </a:t>
            </a:r>
            <a:r>
              <a:rPr lang="el-GR" altLang="el-GR" sz="4200" dirty="0" smtClean="0"/>
              <a:t>έχουν αποθηκεύσει</a:t>
            </a:r>
            <a:r>
              <a:rPr lang="el-GR" altLang="el-GR" sz="4200" dirty="0"/>
              <a:t>.</a:t>
            </a:r>
          </a:p>
          <a:p>
            <a:endParaRPr lang="el-GR" dirty="0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quarter" idx="14"/>
          </p:nvPr>
        </p:nvSpPr>
        <p:spPr>
          <a:xfrm>
            <a:off x="376285" y="1767072"/>
            <a:ext cx="4305427" cy="484044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4200" dirty="0"/>
              <a:t>Παραγεμισμένα με υγρό νέκταρ, αυτά τα μυρμήγκια του μελιού, μοιάζουν με ζωντανά αποθηκευτικά δοχεία.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4200" dirty="0"/>
              <a:t>Σε πολλά είδη μυρμηγκιών υπάρχει μια ειδική </a:t>
            </a:r>
            <a:r>
              <a:rPr lang="en-US" altLang="el-GR" sz="4200" dirty="0" smtClean="0"/>
              <a:t>“</a:t>
            </a:r>
            <a:r>
              <a:rPr lang="el-GR" altLang="el-GR" sz="4200" dirty="0"/>
              <a:t>κάστα</a:t>
            </a:r>
            <a:r>
              <a:rPr lang="en-US" altLang="el-GR" sz="4200" dirty="0"/>
              <a:t>”</a:t>
            </a:r>
            <a:r>
              <a:rPr lang="el-GR" altLang="el-GR" sz="4200" dirty="0"/>
              <a:t> μη αναπαραγόμενων εργατών, που </a:t>
            </a:r>
            <a:r>
              <a:rPr lang="el-GR" altLang="el-GR" sz="4200" dirty="0" smtClean="0"/>
              <a:t>είναι </a:t>
            </a:r>
            <a:r>
              <a:rPr lang="el-GR" altLang="el-GR" sz="4200" dirty="0"/>
              <a:t>γνωστοί σαν </a:t>
            </a:r>
            <a:r>
              <a:rPr lang="en-US" altLang="el-GR" sz="4200" dirty="0"/>
              <a:t>“</a:t>
            </a:r>
            <a:r>
              <a:rPr lang="el-GR" altLang="el-GR" sz="4200" dirty="0"/>
              <a:t>κορεσμένοι</a:t>
            </a:r>
            <a:r>
              <a:rPr lang="en-US" altLang="el-GR" sz="4200" dirty="0"/>
              <a:t>”</a:t>
            </a:r>
            <a:r>
              <a:rPr lang="el-GR" altLang="el-GR" sz="4200" dirty="0" smtClean="0"/>
              <a:t>. Τα </a:t>
            </a:r>
            <a:r>
              <a:rPr lang="el-GR" altLang="el-GR" sz="4200" dirty="0"/>
              <a:t>μυρμήγκια αυτά τρώνε τόσο πολύ </a:t>
            </a:r>
            <a:r>
              <a:rPr lang="el-GR" altLang="el-GR" sz="4200" dirty="0" smtClean="0"/>
              <a:t>νέκταρ και </a:t>
            </a:r>
            <a:r>
              <a:rPr lang="el-GR" altLang="el-GR" sz="4200" dirty="0"/>
              <a:t>μελίτωμα που τους προσφέρουν </a:t>
            </a:r>
            <a:r>
              <a:rPr lang="el-GR" altLang="el-GR" sz="4200" dirty="0" smtClean="0"/>
              <a:t>άλλοι εργάτες</a:t>
            </a:r>
            <a:r>
              <a:rPr lang="el-GR" altLang="el-GR" sz="4200" dirty="0"/>
              <a:t>, που τα κοιλιακά τους </a:t>
            </a:r>
            <a:r>
              <a:rPr lang="el-GR" altLang="el-GR" sz="4200" dirty="0" smtClean="0"/>
              <a:t>τοιχώματα υφίστανται </a:t>
            </a:r>
            <a:r>
              <a:rPr lang="el-GR" altLang="el-GR" sz="4200" dirty="0"/>
              <a:t>μια τρομακτική διάταση που </a:t>
            </a:r>
            <a:r>
              <a:rPr lang="el-GR" altLang="el-GR" sz="4200" dirty="0" smtClean="0"/>
              <a:t>δεν επιτρέπει </a:t>
            </a:r>
            <a:r>
              <a:rPr lang="el-GR" altLang="el-GR" sz="4200" dirty="0"/>
              <a:t>την οποιαδήποτε μετακίνησή τους.</a:t>
            </a:r>
          </a:p>
          <a:p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7832950" y="32721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4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αποικιακό Θηλαστικό</a:t>
            </a:r>
            <a:r>
              <a:rPr lang="en-US" dirty="0" smtClean="0"/>
              <a:t> 1/4</a:t>
            </a: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" y="1780527"/>
            <a:ext cx="3238145" cy="3895237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half" idx="2"/>
          </p:nvPr>
        </p:nvSpPr>
        <p:spPr>
          <a:xfrm>
            <a:off x="3878873" y="1479267"/>
            <a:ext cx="5065834" cy="537873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Οι άτριχοι τυφλοπόντικες </a:t>
            </a:r>
            <a:r>
              <a:rPr lang="en-US" altLang="el-GR" sz="3600" b="1" i="1" dirty="0" err="1"/>
              <a:t>Heterocephalus</a:t>
            </a:r>
            <a:r>
              <a:rPr lang="en-US" altLang="el-GR" sz="3600" b="1" i="1" dirty="0"/>
              <a:t> </a:t>
            </a:r>
            <a:r>
              <a:rPr lang="en-US" altLang="el-GR" sz="3600" b="1" i="1" dirty="0" err="1"/>
              <a:t>glaber</a:t>
            </a:r>
            <a:r>
              <a:rPr lang="el-GR" altLang="el-GR" sz="3600" dirty="0" smtClean="0"/>
              <a:t>, ζούνε </a:t>
            </a:r>
            <a:r>
              <a:rPr lang="el-GR" altLang="el-GR" sz="3600" dirty="0"/>
              <a:t>σε αποικίες που καταλαμβάνουν </a:t>
            </a:r>
            <a:r>
              <a:rPr lang="el-GR" altLang="el-GR" sz="3600" dirty="0" smtClean="0"/>
              <a:t>εκτενή δίκτυα </a:t>
            </a:r>
            <a:r>
              <a:rPr lang="el-GR" altLang="el-GR" sz="3600" dirty="0"/>
              <a:t>υπογείων σηράγγων που βρίσκονται κάτω </a:t>
            </a:r>
            <a:r>
              <a:rPr lang="el-GR" altLang="el-GR" sz="3600" dirty="0" smtClean="0"/>
              <a:t>από </a:t>
            </a:r>
            <a:r>
              <a:rPr lang="el-GR" altLang="el-GR" sz="3600" dirty="0"/>
              <a:t>το ηλιοψημένο έδαφος τμημάτων της Α. Αφρικής.</a:t>
            </a:r>
            <a:endParaRPr lang="en-US" altLang="el-GR" sz="3600" dirty="0"/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Αυτά τα ζώα με την παράξενη όψη, και με μήκος μόλις 10</a:t>
            </a:r>
            <a:r>
              <a:rPr lang="en-US" altLang="el-GR" sz="3600" dirty="0"/>
              <a:t>cm</a:t>
            </a:r>
            <a:r>
              <a:rPr lang="el-GR" altLang="el-GR" sz="3600" dirty="0"/>
              <a:t>,έχουν </a:t>
            </a:r>
            <a:r>
              <a:rPr lang="el-GR" altLang="el-GR" sz="3600" dirty="0" err="1"/>
              <a:t>σακκουλιασμένο</a:t>
            </a:r>
            <a:r>
              <a:rPr lang="el-GR" altLang="el-GR" sz="3600" dirty="0"/>
              <a:t> ροδόχρωμο </a:t>
            </a:r>
            <a:r>
              <a:rPr lang="el-GR" altLang="el-GR" sz="3600" dirty="0" err="1"/>
              <a:t>δέρμα,σχεδόν</a:t>
            </a:r>
            <a:r>
              <a:rPr lang="el-GR" altLang="el-GR" sz="3600" dirty="0"/>
              <a:t> καθόλου τρίχωμα και δύο ζεύγη κοφτερών </a:t>
            </a:r>
            <a:r>
              <a:rPr lang="el-GR" altLang="el-GR" sz="3600" dirty="0" err="1"/>
              <a:t>προεκβαλόμενων</a:t>
            </a:r>
            <a:r>
              <a:rPr lang="el-GR" altLang="el-GR" sz="3600" dirty="0"/>
              <a:t> δοντιών.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Κατασκευάζουν σκάβοντας ένα τεράστιο δίκτυο </a:t>
            </a:r>
            <a:r>
              <a:rPr lang="el-GR" altLang="el-GR" sz="3600" dirty="0" smtClean="0"/>
              <a:t>σηράγγων</a:t>
            </a:r>
            <a:r>
              <a:rPr lang="el-GR" altLang="el-GR" sz="3600" dirty="0"/>
              <a:t>, με σκοπό να φτάσουν τους υπόγειους </a:t>
            </a:r>
            <a:r>
              <a:rPr lang="el-GR" altLang="el-GR" sz="3600" dirty="0" smtClean="0"/>
              <a:t>κονδύλους </a:t>
            </a:r>
            <a:r>
              <a:rPr lang="el-GR" altLang="el-GR" sz="3600" dirty="0"/>
              <a:t>που αποτελούν την τροφή τους. Το </a:t>
            </a:r>
            <a:r>
              <a:rPr lang="el-GR" altLang="el-GR" sz="3600" dirty="0" smtClean="0"/>
              <a:t>δίκτυο μπορεί </a:t>
            </a:r>
            <a:r>
              <a:rPr lang="el-GR" altLang="el-GR" sz="3600" dirty="0"/>
              <a:t>να είναι πελώριο. Έχουν ανακαλυφθεί </a:t>
            </a:r>
            <a:r>
              <a:rPr lang="el-GR" altLang="el-GR" sz="3600" dirty="0" smtClean="0"/>
              <a:t>μερικά δίκτυα </a:t>
            </a:r>
            <a:r>
              <a:rPr lang="el-GR" altLang="el-GR" sz="3600" dirty="0"/>
              <a:t>που έχουν μήκος περίπου 3 </a:t>
            </a:r>
            <a:r>
              <a:rPr lang="en-US" altLang="el-GR" sz="3600" dirty="0"/>
              <a:t>km.</a:t>
            </a:r>
            <a:endParaRPr lang="el-GR" altLang="el-GR" sz="3600" dirty="0"/>
          </a:p>
          <a:p>
            <a:endParaRPr lang="el-GR" altLang="el-GR" dirty="0">
              <a:solidFill>
                <a:schemeClr val="folHlink"/>
              </a:solidFill>
            </a:endParaRP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13536" y="53860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αποικιακό Θηλαστικό</a:t>
            </a:r>
            <a:r>
              <a:rPr lang="en-US" dirty="0" smtClean="0"/>
              <a:t> 1/3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2800382"/>
            <a:ext cx="3840480" cy="2401824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l-GR" sz="2000" dirty="0"/>
              <a:t>Οι σήραγγες αυτές κατασκευάζονται από τους </a:t>
            </a:r>
            <a:r>
              <a:rPr lang="el-GR" altLang="el-GR" sz="2000" dirty="0" smtClean="0"/>
              <a:t>εργάτες της </a:t>
            </a:r>
            <a:r>
              <a:rPr lang="el-GR" altLang="el-GR" sz="2000" dirty="0"/>
              <a:t>αποικίας. Μερικοί από αυτούς σκάβουν, ενώ </a:t>
            </a:r>
            <a:r>
              <a:rPr lang="el-GR" altLang="el-GR" sz="2000" dirty="0" smtClean="0"/>
              <a:t>άλλοι μεταφέρουν </a:t>
            </a:r>
            <a:r>
              <a:rPr lang="el-GR" altLang="el-GR" sz="2000" dirty="0"/>
              <a:t>τα χώματα σε ένα άνοιγμα στην </a:t>
            </a:r>
            <a:r>
              <a:rPr lang="el-GR" altLang="el-GR" sz="2000" dirty="0" smtClean="0"/>
              <a:t>επιφάνεια του </a:t>
            </a:r>
            <a:r>
              <a:rPr lang="el-GR" altLang="el-GR" sz="2000" dirty="0"/>
              <a:t>εδάφους. Επίσης, όπως και τα έντομα </a:t>
            </a:r>
            <a:r>
              <a:rPr lang="el-GR" altLang="el-GR" sz="2000" dirty="0" smtClean="0"/>
              <a:t>εργάτες, υπερασπίζονται </a:t>
            </a:r>
            <a:r>
              <a:rPr lang="el-GR" altLang="el-GR" sz="2000" dirty="0"/>
              <a:t>την αποικία και φροντίζουν </a:t>
            </a:r>
            <a:r>
              <a:rPr lang="el-GR" altLang="el-GR" sz="2000" dirty="0" smtClean="0"/>
              <a:t>τους νεαρούς </a:t>
            </a:r>
            <a:r>
              <a:rPr lang="el-GR" altLang="el-GR" sz="2000" dirty="0"/>
              <a:t>απογόνους της βασίλισσας. </a:t>
            </a:r>
          </a:p>
          <a:p>
            <a:pPr marL="0" indent="0">
              <a:buNone/>
            </a:pPr>
            <a:r>
              <a:rPr lang="el-GR" altLang="el-GR" sz="2000" dirty="0"/>
              <a:t>Οι απόγονοι αυτοί θα </a:t>
            </a:r>
            <a:r>
              <a:rPr lang="el-GR" altLang="el-GR" sz="2000" dirty="0" smtClean="0"/>
              <a:t>είναι αδέλφια </a:t>
            </a:r>
            <a:r>
              <a:rPr lang="el-GR" altLang="el-GR" sz="2000" dirty="0"/>
              <a:t>των εργατών της </a:t>
            </a:r>
            <a:r>
              <a:rPr lang="el-GR" altLang="el-GR" sz="2000" dirty="0" smtClean="0"/>
              <a:t>αποικίας</a:t>
            </a:r>
            <a:r>
              <a:rPr lang="el-GR" altLang="el-GR" sz="2000" dirty="0"/>
              <a:t>, επομένως τα </a:t>
            </a:r>
            <a:r>
              <a:rPr lang="el-GR" altLang="el-GR" sz="2000" dirty="0" smtClean="0"/>
              <a:t>γονίδιά </a:t>
            </a:r>
            <a:r>
              <a:rPr lang="el-GR" altLang="el-GR" sz="2000" dirty="0"/>
              <a:t>τους θα είναι κοινά</a:t>
            </a:r>
            <a:r>
              <a:rPr lang="el-GR" altLang="el-GR" sz="2000" dirty="0" smtClean="0"/>
              <a:t>.</a:t>
            </a:r>
            <a:endParaRPr lang="el-GR" altLang="el-GR" sz="2000" i="1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65749" y="49252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4516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αποικιακό Θηλαστικό</a:t>
            </a:r>
            <a:r>
              <a:rPr lang="en-US" dirty="0" smtClean="0"/>
              <a:t> 2/3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2800382"/>
            <a:ext cx="3840480" cy="2401824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l-GR" altLang="el-GR" dirty="0">
              <a:solidFill>
                <a:schemeClr val="folHlink"/>
              </a:solidFill>
            </a:endParaRP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47</a:t>
            </a:fld>
            <a:endParaRPr lang="en-US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4294967295"/>
          </p:nvPr>
        </p:nvSpPr>
        <p:spPr>
          <a:xfrm>
            <a:off x="4725035" y="1486756"/>
            <a:ext cx="3927475" cy="4386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l-GR" sz="2000" dirty="0"/>
              <a:t>Σε κάθε γέννα παράγονται κατά μέσο όρο 14 μικρά, αλλά μπορεί να παραχθούν και περισσότερα από 20. Η αναπαραγόμενη βασίλισσα διαθέτει μια ειδική προσαρμογή που της επιτρέπει να γεννά μεγάλο αριθμό απογόνων κάθε φορά.</a:t>
            </a:r>
            <a:endParaRPr lang="el-GR" sz="2000" dirty="0"/>
          </a:p>
          <a:p>
            <a:pPr marL="0" indent="0">
              <a:buNone/>
            </a:pPr>
            <a:r>
              <a:rPr lang="el-GR" altLang="el-GR" sz="2000" dirty="0"/>
              <a:t>Όταν αρχίσει να αναπαράγεται, επιμηκύνεται το σώμα της–οι σπόνδυλοι απομακρύνονται ο ένας από τον άλλο. Αυτό της επιτρέπει να φέρει πολλά έμβρυα στο σώμα της, χωρίς όμως να μεγαλώνει ο όγκος της τόσο που να δυσχεραίνει τη μετακίνησή της μέσα στις σήραγγες.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5749" y="49252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0469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Ένα αποικιακό Θηλαστικό</a:t>
            </a:r>
            <a:r>
              <a:rPr lang="en-US" dirty="0" smtClean="0"/>
              <a:t> 3/3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48</a:t>
            </a:fld>
            <a:endParaRPr lang="en-US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3"/>
          </p:nvPr>
        </p:nvSpPr>
        <p:spPr>
          <a:xfrm>
            <a:off x="9144000" y="3872547"/>
            <a:ext cx="4044463" cy="2356562"/>
          </a:xfrm>
        </p:spPr>
        <p:txBody>
          <a:bodyPr>
            <a:normAutofit/>
          </a:bodyPr>
          <a:lstStyle/>
          <a:p>
            <a:endParaRPr lang="el-GR" altLang="el-GR" dirty="0">
              <a:solidFill>
                <a:schemeClr val="folHlink"/>
              </a:solidFill>
            </a:endParaRPr>
          </a:p>
          <a:p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14"/>
          </p:nvPr>
        </p:nvSpPr>
        <p:spPr>
          <a:xfrm>
            <a:off x="628650" y="3920889"/>
            <a:ext cx="8499231" cy="2381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l-GR" sz="2000" dirty="0"/>
              <a:t>Σ’ αυτήν την αποικία οι εργάτες </a:t>
            </a:r>
            <a:r>
              <a:rPr lang="el-GR" altLang="el-GR" sz="2000" b="1" dirty="0"/>
              <a:t>(1)</a:t>
            </a:r>
            <a:r>
              <a:rPr lang="el-GR" altLang="el-GR" sz="2000" dirty="0"/>
              <a:t> κατασκευάζουν σήραγγες και </a:t>
            </a:r>
            <a:r>
              <a:rPr lang="el-GR" altLang="el-GR" sz="2000" b="1" dirty="0"/>
              <a:t>(2)</a:t>
            </a:r>
            <a:r>
              <a:rPr lang="el-GR" altLang="el-GR" sz="2000" dirty="0"/>
              <a:t> καθαρίζουν τους </a:t>
            </a:r>
            <a:r>
              <a:rPr lang="el-GR" altLang="el-GR" sz="2000" dirty="0" smtClean="0"/>
              <a:t>διαδρόμους από </a:t>
            </a:r>
            <a:r>
              <a:rPr lang="el-GR" altLang="el-GR" sz="2000" dirty="0"/>
              <a:t>τα τοιχώματα και τις πέτρες , ενώ </a:t>
            </a:r>
            <a:r>
              <a:rPr lang="el-GR" altLang="el-GR" sz="2000" b="1" dirty="0"/>
              <a:t>(3)</a:t>
            </a:r>
            <a:r>
              <a:rPr lang="el-GR" altLang="el-GR" sz="2000" dirty="0"/>
              <a:t> άλλοι τυφλοπόντικες ροκανίζουν ένα βολβό. </a:t>
            </a:r>
            <a:r>
              <a:rPr lang="el-GR" altLang="el-GR" sz="2000" dirty="0" smtClean="0"/>
              <a:t>Άλλοι εργάτες </a:t>
            </a:r>
            <a:r>
              <a:rPr lang="el-GR" altLang="el-GR" sz="2000" b="1" dirty="0"/>
              <a:t>(4)</a:t>
            </a:r>
            <a:r>
              <a:rPr lang="el-GR" altLang="el-GR" sz="2000" dirty="0"/>
              <a:t> προσπαθούν να αποκλείσουν μια σήραγγα στην οποία εισέβαλλε ένα φίδι. Η </a:t>
            </a:r>
            <a:r>
              <a:rPr lang="el-GR" altLang="el-GR" sz="2000" dirty="0" smtClean="0"/>
              <a:t>βασίλισσα βρίσκεται </a:t>
            </a:r>
            <a:r>
              <a:rPr lang="el-GR" altLang="el-GR" sz="2000" dirty="0"/>
              <a:t>στο θάλαμό της περιτριγυρισμένη από τους απογόνους της </a:t>
            </a:r>
            <a:r>
              <a:rPr lang="el-GR" altLang="el-GR" sz="2000" b="1" dirty="0"/>
              <a:t>(5).</a:t>
            </a:r>
            <a:r>
              <a:rPr lang="el-GR" altLang="el-GR" sz="2000" dirty="0"/>
              <a:t> Υπάρχει ένας ειδικός </a:t>
            </a:r>
            <a:r>
              <a:rPr lang="el-GR" altLang="el-GR" sz="2000" dirty="0" smtClean="0"/>
              <a:t>χώρος </a:t>
            </a:r>
            <a:r>
              <a:rPr lang="el-GR" altLang="el-GR" sz="2000" dirty="0" err="1"/>
              <a:t>αφόδευσης,οπού</a:t>
            </a:r>
            <a:r>
              <a:rPr lang="el-GR" altLang="el-GR" sz="2000" dirty="0"/>
              <a:t> οδηγεί ένας εργάτης ένα νεαρό άτομο </a:t>
            </a:r>
            <a:r>
              <a:rPr lang="el-GR" altLang="el-GR" sz="2000" b="1" dirty="0"/>
              <a:t>(6).</a:t>
            </a:r>
            <a:r>
              <a:rPr lang="el-GR" altLang="el-GR" sz="2000" dirty="0"/>
              <a:t> Πάντως, η ζωή της αποικίας </a:t>
            </a:r>
            <a:r>
              <a:rPr lang="el-GR" altLang="el-GR" sz="2000" dirty="0" err="1" smtClean="0"/>
              <a:t>δενείναι</a:t>
            </a:r>
            <a:r>
              <a:rPr lang="el-GR" altLang="el-GR" sz="2000" dirty="0" smtClean="0"/>
              <a:t> </a:t>
            </a:r>
            <a:r>
              <a:rPr lang="el-GR" altLang="el-GR" sz="2000" dirty="0"/>
              <a:t>πάντα συνεργατική και συχνά ξεσπούν καβγάδες μεταξύ των μελών της </a:t>
            </a:r>
            <a:r>
              <a:rPr lang="el-GR" altLang="el-GR" sz="2000" b="1" dirty="0"/>
              <a:t>(7).</a:t>
            </a:r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9" y="1435587"/>
            <a:ext cx="4365382" cy="2436960"/>
          </a:xfrm>
        </p:spPr>
      </p:pic>
      <p:sp>
        <p:nvSpPr>
          <p:cNvPr id="8" name="TextBox 7"/>
          <p:cNvSpPr txBox="1"/>
          <p:nvPr/>
        </p:nvSpPr>
        <p:spPr>
          <a:xfrm>
            <a:off x="6754691" y="36321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243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6. Προσαρμογές μέσω </a:t>
            </a:r>
            <a:r>
              <a:rPr lang="el-GR" sz="3600" dirty="0" err="1" smtClean="0"/>
              <a:t>Συνεξέλιξης</a:t>
            </a:r>
            <a:r>
              <a:rPr lang="en-US" sz="3600" dirty="0" smtClean="0"/>
              <a:t> 1/2</a:t>
            </a:r>
            <a:endParaRPr lang="el-GR" sz="3600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l-GR" altLang="el-GR" sz="2200" b="1" dirty="0"/>
              <a:t>Είδη που ζουν σε στενή συνάφεια </a:t>
            </a:r>
            <a:r>
              <a:rPr lang="el-GR" altLang="el-GR" sz="2200" b="1" dirty="0" err="1" smtClean="0"/>
              <a:t>συνεξελίσσονται</a:t>
            </a:r>
            <a:endParaRPr lang="el-GR" altLang="el-GR" sz="2200" b="1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l-GR" altLang="el-GR" sz="2200" b="1" dirty="0"/>
          </a:p>
          <a:p>
            <a:pPr>
              <a:lnSpc>
                <a:spcPct val="100000"/>
              </a:lnSpc>
            </a:pPr>
            <a:r>
              <a:rPr lang="el-GR" altLang="el-GR" sz="2200" b="1" dirty="0"/>
              <a:t>Μια εκλεπτυσμένη ανταλλαγή</a:t>
            </a:r>
            <a:r>
              <a:rPr lang="el-GR" altLang="el-GR" sz="2200" dirty="0"/>
              <a:t> υπάρχει μεταξύ </a:t>
            </a:r>
            <a:r>
              <a:rPr lang="el-GR" altLang="el-GR" sz="2200" dirty="0" smtClean="0"/>
              <a:t>των διαφόρων φυτικών </a:t>
            </a:r>
            <a:r>
              <a:rPr lang="el-GR" altLang="el-GR" sz="2200" dirty="0"/>
              <a:t>ειδών και των </a:t>
            </a:r>
            <a:r>
              <a:rPr lang="el-GR" altLang="el-GR" sz="2200" dirty="0" err="1"/>
              <a:t>επικονιαστών</a:t>
            </a:r>
            <a:r>
              <a:rPr lang="el-GR" altLang="el-GR" sz="2200" dirty="0"/>
              <a:t> τους.</a:t>
            </a:r>
            <a:r>
              <a:rPr lang="en-US" altLang="el-GR" sz="2200" dirty="0"/>
              <a:t> To </a:t>
            </a:r>
            <a:r>
              <a:rPr lang="el-GR" altLang="el-GR" sz="2200" dirty="0"/>
              <a:t>φυτό πρέπει </a:t>
            </a:r>
            <a:r>
              <a:rPr lang="el-GR" altLang="el-GR" sz="2200" dirty="0" smtClean="0"/>
              <a:t>να παρέχει </a:t>
            </a:r>
            <a:r>
              <a:rPr lang="el-GR" altLang="el-GR" sz="2200" dirty="0"/>
              <a:t>στον </a:t>
            </a:r>
            <a:r>
              <a:rPr lang="el-GR" altLang="el-GR" sz="2200" dirty="0" err="1"/>
              <a:t>επικονιαστή</a:t>
            </a:r>
            <a:r>
              <a:rPr lang="el-GR" altLang="el-GR" sz="2200" dirty="0"/>
              <a:t> κάτι που θα τον προσελκύσει και </a:t>
            </a:r>
            <a:r>
              <a:rPr lang="el-GR" altLang="el-GR" sz="2200" dirty="0" smtClean="0"/>
              <a:t>θα κάνει </a:t>
            </a:r>
            <a:r>
              <a:rPr lang="el-GR" altLang="el-GR" sz="2200" dirty="0"/>
              <a:t>την επίσκεψή του άξια των κόπων του. </a:t>
            </a:r>
          </a:p>
          <a:p>
            <a:pPr>
              <a:lnSpc>
                <a:spcPct val="100000"/>
              </a:lnSpc>
            </a:pPr>
            <a:r>
              <a:rPr lang="el-GR" altLang="el-GR" sz="2200" dirty="0"/>
              <a:t>Η αμοιβή του συνήθως είναι το νέκταρ, ένα θρεπτικό </a:t>
            </a:r>
            <a:r>
              <a:rPr lang="el-GR" altLang="el-GR" sz="2200" dirty="0" smtClean="0"/>
              <a:t>έκκριμα υδατανθράκων</a:t>
            </a:r>
            <a:r>
              <a:rPr lang="el-GR" altLang="el-GR" sz="2200" dirty="0"/>
              <a:t>, ή ακόμη και η ίδια η γύρη, μια και που και τα </a:t>
            </a:r>
            <a:r>
              <a:rPr lang="el-GR" altLang="el-GR" sz="2200" dirty="0" smtClean="0"/>
              <a:t>δύο αποτελούν </a:t>
            </a:r>
            <a:r>
              <a:rPr lang="el-GR" altLang="el-GR" sz="2200" dirty="0"/>
              <a:t>τροφή των εντόμων και πουλιών </a:t>
            </a:r>
            <a:r>
              <a:rPr lang="el-GR" altLang="el-GR" sz="2200" dirty="0" err="1"/>
              <a:t>επικονιαστών</a:t>
            </a:r>
            <a:r>
              <a:rPr lang="el-GR" altLang="el-GR" sz="2200" dirty="0"/>
              <a:t>.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6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Προσαρμογές των Φιδιών 2/2</a:t>
            </a:r>
            <a:endParaRPr lang="el-GR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half" idx="1"/>
          </p:nvPr>
        </p:nvSpPr>
        <p:spPr>
          <a:xfrm>
            <a:off x="871902" y="1690689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Στα φίδια που τρέφονται με αυγά, όπως το είδος </a:t>
            </a:r>
            <a:r>
              <a:rPr lang="en-US" altLang="el-GR" sz="2200" i="1" dirty="0" err="1"/>
              <a:t>Dasypeltis</a:t>
            </a:r>
            <a:r>
              <a:rPr lang="el-GR" altLang="el-GR" sz="2200" dirty="0"/>
              <a:t> </a:t>
            </a:r>
            <a:r>
              <a:rPr lang="en-US" altLang="el-GR" sz="2200" i="1" dirty="0"/>
              <a:t>sabra, </a:t>
            </a:r>
            <a:r>
              <a:rPr lang="el-GR" altLang="el-GR" sz="2200" dirty="0"/>
              <a:t>όλη η κάτω σιαγόνα μπορεί </a:t>
            </a:r>
            <a:r>
              <a:rPr lang="el-GR" altLang="el-GR" sz="2200" dirty="0" smtClean="0"/>
              <a:t>να υποστεί </a:t>
            </a:r>
            <a:r>
              <a:rPr lang="el-GR" altLang="el-GR" sz="2200" dirty="0"/>
              <a:t>εξάρθρωση από το κρανίο, επιτρέποντας έτσι να χωρέσει όλο το αυγό μέσα στο στόμα. </a:t>
            </a:r>
          </a:p>
          <a:p>
            <a:pPr marL="0" indent="0">
              <a:buNone/>
            </a:pPr>
            <a:r>
              <a:rPr lang="el-GR" altLang="el-GR" sz="2200" dirty="0"/>
              <a:t>Καθώς το φίδι καταπίνει το αυγό, αυτό συνθλίβεται από προεκβολές των σπονδύλων που υπάρχουν </a:t>
            </a:r>
            <a:r>
              <a:rPr lang="el-GR" altLang="el-GR" sz="2200" dirty="0" smtClean="0"/>
              <a:t>πίσω </a:t>
            </a:r>
            <a:r>
              <a:rPr lang="el-GR" altLang="el-GR" sz="2200" dirty="0"/>
              <a:t>από το κρανίο.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11" y="2649717"/>
            <a:ext cx="3323877" cy="2703153"/>
          </a:xfrm>
        </p:spPr>
      </p:pic>
      <p:sp>
        <p:nvSpPr>
          <p:cNvPr id="7" name="TextBox 6"/>
          <p:cNvSpPr txBox="1"/>
          <p:nvPr/>
        </p:nvSpPr>
        <p:spPr>
          <a:xfrm>
            <a:off x="7964557" y="50758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66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6. Προσαρμογές μέσω </a:t>
            </a:r>
            <a:r>
              <a:rPr lang="el-GR" sz="3600" dirty="0" err="1" smtClean="0"/>
              <a:t>Συνεξέλιξης</a:t>
            </a:r>
            <a:r>
              <a:rPr lang="en-US" sz="3600" dirty="0" smtClean="0"/>
              <a:t> 2/2</a:t>
            </a:r>
            <a:endParaRPr lang="el-GR" sz="3600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half" idx="1"/>
          </p:nvPr>
        </p:nvSpPr>
        <p:spPr>
          <a:xfrm>
            <a:off x="1159475" y="1614642"/>
            <a:ext cx="4136876" cy="465188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600" dirty="0"/>
              <a:t>Αυτό το λουλούδι διαθέτει ειδικές προσαρμογές οι οποίες εξασφαλίζουν </a:t>
            </a:r>
            <a:r>
              <a:rPr lang="el-GR" altLang="el-GR" sz="2600" dirty="0" smtClean="0"/>
              <a:t>την </a:t>
            </a:r>
            <a:r>
              <a:rPr lang="el-GR" altLang="el-GR" sz="2600" dirty="0"/>
              <a:t>επικονίαση του. Όταν μια μέλισσα μπαίνει μέσα στο λουλούδι για </a:t>
            </a:r>
            <a:r>
              <a:rPr lang="el-GR" altLang="el-GR" sz="2600" dirty="0" smtClean="0"/>
              <a:t>να συλλέξει </a:t>
            </a:r>
            <a:r>
              <a:rPr lang="el-GR" altLang="el-GR" sz="2600" dirty="0"/>
              <a:t>νέκταρ, διεγείρει με τις κινήσεις της τους αρθρωτούς </a:t>
            </a:r>
            <a:r>
              <a:rPr lang="el-GR" altLang="el-GR" sz="2600" dirty="0" smtClean="0"/>
              <a:t>στήμονες, οι </a:t>
            </a:r>
            <a:r>
              <a:rPr lang="el-GR" altLang="el-GR" sz="2600" dirty="0"/>
              <a:t>οποίοι αιωρούνται προς τα κάτω, αλείφοντας τη μέλισσα με γύρη</a:t>
            </a:r>
            <a:r>
              <a:rPr lang="el-GR" altLang="el-GR" sz="2600" dirty="0" smtClean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2600" dirty="0"/>
              <a:t>Όταν η μέλισσα επισκεφθεί το επόμενο λουλούδι, θα αφήσει ένα </a:t>
            </a:r>
            <a:r>
              <a:rPr lang="el-GR" altLang="el-GR" sz="2600" dirty="0" smtClean="0"/>
              <a:t>μέρος της </a:t>
            </a:r>
            <a:r>
              <a:rPr lang="el-GR" altLang="el-GR" sz="2600" dirty="0"/>
              <a:t>γύρης που κουβαλά στο θηλυκό στίγμα, εξασφαλίζοντας έτσι </a:t>
            </a:r>
            <a:r>
              <a:rPr lang="el-GR" altLang="el-GR" sz="2600" dirty="0" smtClean="0"/>
              <a:t>την επικονίαση </a:t>
            </a:r>
            <a:r>
              <a:rPr lang="el-GR" altLang="el-GR" sz="2600" dirty="0"/>
              <a:t>των λουλουδιών.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16" y="1435956"/>
            <a:ext cx="1839658" cy="4754524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22814" y="58804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0602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Αμοιβαίο κέρδος</a:t>
            </a:r>
            <a:r>
              <a:rPr lang="en-US" dirty="0" smtClean="0"/>
              <a:t> 1/3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51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7" y="1621003"/>
            <a:ext cx="2982250" cy="2354916"/>
          </a:xfrm>
        </p:spPr>
      </p:pic>
      <p:sp>
        <p:nvSpPr>
          <p:cNvPr id="9" name="Θέση περιεχομένου 8"/>
          <p:cNvSpPr>
            <a:spLocks noGrp="1"/>
          </p:cNvSpPr>
          <p:nvPr>
            <p:ph sz="quarter" idx="13"/>
          </p:nvPr>
        </p:nvSpPr>
        <p:spPr>
          <a:xfrm>
            <a:off x="4759569" y="4093392"/>
            <a:ext cx="3890962" cy="211455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2900" b="1" dirty="0"/>
              <a:t>Αν όμως τα ψάρια αυτά μοιραστούν το καταφύγιο με μια γαρίδα, θα βρεθούν και οι δύο οργανισμοί σε καλύτερη θέση. Το ψάρι θα έχει προστασία, ενώ η γαρίδα θα έχει ένα φύλακα με οξεία όραση.</a:t>
            </a:r>
          </a:p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quarter" idx="14"/>
          </p:nvPr>
        </p:nvSpPr>
        <p:spPr>
          <a:xfrm>
            <a:off x="523142" y="1513774"/>
            <a:ext cx="4236427" cy="475290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Ζώα που ομαδοποιούνται και ζούνε μαζί, </a:t>
            </a:r>
            <a:r>
              <a:rPr lang="el-GR" altLang="el-GR" sz="3600" dirty="0" smtClean="0"/>
              <a:t>κερδίζουν εξελικτικά </a:t>
            </a:r>
            <a:r>
              <a:rPr lang="el-GR" altLang="el-GR" sz="3600" dirty="0"/>
              <a:t>πλεονεκτήματα. Οι γαρίδες της </a:t>
            </a:r>
            <a:r>
              <a:rPr lang="el-GR" altLang="el-GR" sz="3600" dirty="0" smtClean="0"/>
              <a:t>οικογένειας </a:t>
            </a:r>
            <a:r>
              <a:rPr lang="en-US" altLang="el-GR" sz="3600" b="1" i="1" dirty="0" err="1" smtClean="0"/>
              <a:t>Alphaeidae</a:t>
            </a:r>
            <a:r>
              <a:rPr lang="el-GR" altLang="el-GR" sz="3600" dirty="0"/>
              <a:t>,</a:t>
            </a:r>
            <a:r>
              <a:rPr lang="en-US" altLang="el-GR" sz="3600" dirty="0"/>
              <a:t> </a:t>
            </a:r>
            <a:r>
              <a:rPr lang="el-GR" altLang="el-GR" sz="3600" dirty="0"/>
              <a:t>ζούνε στον αμμώδη βυθό και </a:t>
            </a:r>
            <a:r>
              <a:rPr lang="el-GR" altLang="el-GR" sz="3600" dirty="0" smtClean="0"/>
              <a:t>σκάβουν αυλάκια </a:t>
            </a:r>
            <a:r>
              <a:rPr lang="el-GR" altLang="el-GR" sz="3600" dirty="0"/>
              <a:t>στα οποία κρύβονται για να προστατευθούν.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Οι γαρίδες αυτές όμως, είναι τυφλές και </a:t>
            </a:r>
            <a:r>
              <a:rPr lang="el-GR" altLang="el-GR" sz="3600" dirty="0" smtClean="0"/>
              <a:t>έτσι κινδυνεύουν </a:t>
            </a:r>
            <a:r>
              <a:rPr lang="el-GR" altLang="el-GR" sz="3600" dirty="0"/>
              <a:t>από τους θηρευτές τους κάθε </a:t>
            </a:r>
            <a:r>
              <a:rPr lang="el-GR" altLang="el-GR" sz="3600" dirty="0" smtClean="0"/>
              <a:t>φορά που </a:t>
            </a:r>
            <a:r>
              <a:rPr lang="el-GR" altLang="el-GR" sz="3600" dirty="0"/>
              <a:t>εγκαταλείπουν το καταφύγιό τους.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600" dirty="0"/>
              <a:t>Τα ψάρια της οικογένειας </a:t>
            </a:r>
            <a:r>
              <a:rPr lang="en-US" altLang="el-GR" sz="3600" b="1" i="1" dirty="0"/>
              <a:t> </a:t>
            </a:r>
            <a:r>
              <a:rPr lang="en-US" altLang="el-GR" sz="3600" b="1" i="1" dirty="0" err="1"/>
              <a:t>Gobidae</a:t>
            </a:r>
            <a:r>
              <a:rPr lang="el-GR" altLang="el-GR" sz="3600" dirty="0"/>
              <a:t> χρειάζονται και </a:t>
            </a:r>
            <a:r>
              <a:rPr lang="el-GR" altLang="el-GR" sz="3600" dirty="0" smtClean="0"/>
              <a:t>αυτά </a:t>
            </a:r>
            <a:r>
              <a:rPr lang="el-GR" altLang="el-GR" sz="3600" dirty="0"/>
              <a:t>κάποιες θέσεις για να καλυφθούν από τους </a:t>
            </a:r>
            <a:r>
              <a:rPr lang="el-GR" altLang="el-GR" sz="3600" dirty="0" smtClean="0"/>
              <a:t>εχθρούς</a:t>
            </a:r>
            <a:r>
              <a:rPr lang="en-US" altLang="el-GR" sz="3600" dirty="0" smtClean="0"/>
              <a:t> </a:t>
            </a:r>
            <a:r>
              <a:rPr lang="el-GR" altLang="el-GR" sz="3600" dirty="0"/>
              <a:t>τους, αλλά δεν μπορούν να σκάψουν. 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622797" y="37016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2918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Αμοιβαίο κέρδος</a:t>
            </a:r>
            <a:r>
              <a:rPr lang="en-US" dirty="0" smtClean="0"/>
              <a:t> 2/3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25718"/>
            <a:ext cx="3295009" cy="4264634"/>
          </a:xfrm>
        </p:spPr>
      </p:pic>
      <p:sp>
        <p:nvSpPr>
          <p:cNvPr id="10" name="Θέση περιεχομένου 9"/>
          <p:cNvSpPr>
            <a:spLocks noGrp="1"/>
          </p:cNvSpPr>
          <p:nvPr>
            <p:ph sz="half" idx="2"/>
          </p:nvPr>
        </p:nvSpPr>
        <p:spPr>
          <a:xfrm>
            <a:off x="4056185" y="1500554"/>
            <a:ext cx="4900246" cy="51057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l-GR" altLang="el-GR" sz="2000" dirty="0"/>
              <a:t>Η γαρίδα φαίνεται να έχει αναπτύξει ένα </a:t>
            </a:r>
            <a:r>
              <a:rPr lang="el-GR" altLang="el-GR" sz="2000" dirty="0" smtClean="0"/>
              <a:t>σύστημα επικοινωνίας </a:t>
            </a:r>
            <a:r>
              <a:rPr lang="el-GR" altLang="el-GR" sz="2000" dirty="0"/>
              <a:t>με τα ψάρια και αφήνει το αυλάκι </a:t>
            </a:r>
            <a:r>
              <a:rPr lang="el-GR" altLang="el-GR" sz="2000" dirty="0" err="1" smtClean="0"/>
              <a:t>τηςμόνο</a:t>
            </a:r>
            <a:r>
              <a:rPr lang="el-GR" altLang="el-GR" sz="2000" dirty="0" smtClean="0"/>
              <a:t> </a:t>
            </a:r>
            <a:r>
              <a:rPr lang="el-GR" altLang="el-GR" sz="2000" dirty="0"/>
              <a:t>όταν το ψάρι βρίσκεται στην είσοδό του. </a:t>
            </a:r>
            <a:endParaRPr lang="el-GR" altLang="el-GR" sz="2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l-GR" altLang="el-GR" sz="2000" dirty="0"/>
              <a:t>Όταν εμφανίζεται η γαρίδα, κρατά τη μια κεραία </a:t>
            </a:r>
            <a:r>
              <a:rPr lang="el-GR" altLang="el-GR" sz="2000" dirty="0" smtClean="0"/>
              <a:t>της σε </a:t>
            </a:r>
            <a:r>
              <a:rPr lang="el-GR" altLang="el-GR" sz="2000" dirty="0"/>
              <a:t>επαφή με το ψάρι. Όταν απειληθούν από </a:t>
            </a:r>
            <a:r>
              <a:rPr lang="el-GR" altLang="el-GR" sz="2000" dirty="0" smtClean="0"/>
              <a:t>κάποιον κίνδυνο</a:t>
            </a:r>
            <a:r>
              <a:rPr lang="el-GR" altLang="el-GR" sz="2000" dirty="0"/>
              <a:t>, η γαρίδα αποκρίνεται στις κινήσεις </a:t>
            </a:r>
            <a:r>
              <a:rPr lang="el-GR" altLang="el-GR" sz="2000" dirty="0" smtClean="0"/>
              <a:t>διαφυγής που </a:t>
            </a:r>
            <a:r>
              <a:rPr lang="el-GR" altLang="el-GR" sz="2000" dirty="0"/>
              <a:t>κάνει το ψάρι και έτσι και οι δύο μπαίνουν μέσα </a:t>
            </a:r>
            <a:r>
              <a:rPr lang="el-GR" altLang="el-GR" sz="2000" dirty="0" smtClean="0"/>
              <a:t>στο </a:t>
            </a:r>
            <a:r>
              <a:rPr lang="el-GR" altLang="el-GR" sz="2000" dirty="0"/>
              <a:t>αυλάκι.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l-GR" altLang="el-GR" sz="2000" dirty="0"/>
              <a:t>Παρατήρηση της συμπεριφοράς των δύο </a:t>
            </a:r>
            <a:r>
              <a:rPr lang="el-GR" altLang="el-GR" sz="2000" dirty="0" smtClean="0"/>
              <a:t>αυτών συνεργατών</a:t>
            </a:r>
            <a:r>
              <a:rPr lang="el-GR" altLang="el-GR" sz="2000" dirty="0"/>
              <a:t>, έδειξε ότι η γαρίδα δεν </a:t>
            </a:r>
            <a:r>
              <a:rPr lang="el-GR" altLang="el-GR" sz="2000" dirty="0" smtClean="0"/>
              <a:t>αντιλαμβάνεται τον </a:t>
            </a:r>
            <a:r>
              <a:rPr lang="el-GR" altLang="el-GR" sz="2000" dirty="0"/>
              <a:t>κίνδυνο αν απομακρυνθεί το ψάρι, και </a:t>
            </a:r>
            <a:r>
              <a:rPr lang="el-GR" altLang="el-GR" sz="2000" dirty="0" smtClean="0"/>
              <a:t>επομένως εξαρτάται </a:t>
            </a:r>
            <a:r>
              <a:rPr lang="el-GR" altLang="el-GR" sz="2000" dirty="0"/>
              <a:t>από το </a:t>
            </a:r>
            <a:r>
              <a:rPr lang="en-US" altLang="el-GR" sz="2000" dirty="0"/>
              <a:t>“</a:t>
            </a:r>
            <a:r>
              <a:rPr lang="el-GR" altLang="el-GR" sz="2000" dirty="0"/>
              <a:t>σύστημα προειδοποίησης</a:t>
            </a:r>
            <a:r>
              <a:rPr lang="en-US" altLang="el-GR" sz="2000" dirty="0"/>
              <a:t>”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του ψαριού</a:t>
            </a:r>
            <a:r>
              <a:rPr lang="el-GR" altLang="el-GR" sz="2000" dirty="0"/>
              <a:t>.</a:t>
            </a:r>
          </a:p>
          <a:p>
            <a:endParaRPr lang="el-GR" altLang="el-GR" sz="2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899" y="55133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6553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Αμοιβαίο κέρδος</a:t>
            </a:r>
            <a:r>
              <a:rPr lang="en-US" dirty="0" smtClean="0"/>
              <a:t> 3/3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25718"/>
            <a:ext cx="3295009" cy="4264634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  <p:sp>
        <p:nvSpPr>
          <p:cNvPr id="8" name="Θέση περιεχομένου 8"/>
          <p:cNvSpPr txBox="1">
            <a:spLocks/>
          </p:cNvSpPr>
          <p:nvPr/>
        </p:nvSpPr>
        <p:spPr>
          <a:xfrm>
            <a:off x="8382669" y="4100840"/>
            <a:ext cx="4759570" cy="25129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l-GR" dirty="0"/>
          </a:p>
        </p:txBody>
      </p:sp>
      <p:sp>
        <p:nvSpPr>
          <p:cNvPr id="2" name="Θέση περιεχομένου 1"/>
          <p:cNvSpPr>
            <a:spLocks noGrp="1"/>
          </p:cNvSpPr>
          <p:nvPr>
            <p:ph sz="half" idx="2"/>
          </p:nvPr>
        </p:nvSpPr>
        <p:spPr>
          <a:xfrm>
            <a:off x="4183673" y="2251765"/>
            <a:ext cx="4514850" cy="301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 smtClean="0"/>
              <a:t>Η συνεργασία όμως περιλαμβάνει και ένα άλλο στοιχείο, που είναι ο καθαρισμός του ψαριού από τη γαρίδα. Αυτή απομακρύνει και τρώει εξωτερικά παράσιτα που υπάρχουν στην επιφάνεια του </a:t>
            </a:r>
            <a:r>
              <a:rPr lang="el-GR" altLang="el-GR" sz="2200" dirty="0"/>
              <a:t>ψαριού </a:t>
            </a:r>
            <a:r>
              <a:rPr lang="el-GR" altLang="el-GR" sz="2200" dirty="0" smtClean="0"/>
              <a:t>καθώς </a:t>
            </a:r>
            <a:r>
              <a:rPr lang="el-GR" altLang="el-GR" sz="2200" dirty="0"/>
              <a:t>και τις επιφάνειες ιστών του ψαριού που έχουν υποστεί κάποια βλάβη από τα παράσιτα.</a:t>
            </a:r>
          </a:p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581899" y="552701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897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Οι προσαρμογές ενός Κούκου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96110"/>
            <a:ext cx="3886200" cy="2461550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2435225"/>
            <a:ext cx="3886200" cy="355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Ένας κούκος που φωλιάζει έχει απομακρύνει τους πολύ μικρότερους νεοσσούς του θετού γονέα </a:t>
            </a:r>
            <a:r>
              <a:rPr lang="el-GR" altLang="el-GR" sz="2000" dirty="0" smtClean="0"/>
              <a:t>του </a:t>
            </a:r>
            <a:r>
              <a:rPr lang="el-GR" altLang="el-GR" sz="2000" dirty="0"/>
              <a:t>από τη φωλιά. Οι νεοσσοί αυτοί θα πεθάνουν, μειώνοντας την αναπαραγωγική επιτυχία </a:t>
            </a:r>
            <a:r>
              <a:rPr lang="el-GR" altLang="el-GR" sz="2000" dirty="0" smtClean="0"/>
              <a:t>του ζεύγους </a:t>
            </a:r>
            <a:r>
              <a:rPr lang="el-GR" altLang="el-GR" sz="2000" dirty="0"/>
              <a:t>των ξενιστών στο μηδέν για εκείνη την αναπαραγωγική περίοδο. Οι νεοσσοί όμως </a:t>
            </a:r>
            <a:r>
              <a:rPr lang="el-GR" altLang="el-GR" sz="2000" dirty="0" smtClean="0"/>
              <a:t>του κούκου</a:t>
            </a:r>
            <a:r>
              <a:rPr lang="el-GR" altLang="el-GR" sz="2000" dirty="0"/>
              <a:t>, έχουν μεγάλη πιθανότητα να ζήσουν και να αναπαραχθούν.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8149" y="418066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61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Οι προσαρμογές ενός </a:t>
            </a:r>
            <a:r>
              <a:rPr lang="el-GR" sz="4000" dirty="0" smtClean="0"/>
              <a:t>Κούκου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17" y="1503789"/>
            <a:ext cx="3217712" cy="4351338"/>
          </a:xfrm>
        </p:spPr>
      </p:pic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38296" y="1919074"/>
            <a:ext cx="3886200" cy="3707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Ο ενστικτώδης δεσμός μεταξύ γονέα και </a:t>
            </a:r>
            <a:r>
              <a:rPr lang="el-GR" altLang="el-GR" sz="2200" dirty="0" smtClean="0"/>
              <a:t>απογόνου </a:t>
            </a:r>
            <a:r>
              <a:rPr lang="el-GR" altLang="el-GR" sz="2200" dirty="0"/>
              <a:t>μέσα στη φωλιά, κάνει το πουλί </a:t>
            </a:r>
            <a:r>
              <a:rPr lang="el-GR" altLang="el-GR" sz="2200" dirty="0" smtClean="0"/>
              <a:t>ξενιστή </a:t>
            </a:r>
            <a:r>
              <a:rPr lang="el-GR" altLang="el-GR" sz="2200" dirty="0"/>
              <a:t>να εξακολουθεί να φροντίζει </a:t>
            </a:r>
            <a:r>
              <a:rPr lang="el-GR" altLang="el-GR" sz="2200" dirty="0" smtClean="0"/>
              <a:t>τους κούκους.</a:t>
            </a:r>
          </a:p>
          <a:p>
            <a:pPr marL="0" indent="0">
              <a:buNone/>
            </a:pPr>
            <a:r>
              <a:rPr lang="el-GR" altLang="el-GR" sz="2200" dirty="0"/>
              <a:t>Η </a:t>
            </a:r>
            <a:r>
              <a:rPr lang="el-GR" altLang="el-GR" sz="2200" dirty="0" err="1"/>
              <a:t>καλαμοποταμίδα</a:t>
            </a:r>
            <a:r>
              <a:rPr lang="el-GR" altLang="el-GR" sz="2200" dirty="0"/>
              <a:t> (</a:t>
            </a:r>
            <a:r>
              <a:rPr lang="en-US" altLang="el-GR" sz="2200" b="1" i="1" dirty="0" err="1"/>
              <a:t>Acrocephalus</a:t>
            </a:r>
            <a:r>
              <a:rPr lang="en-US" altLang="el-GR" sz="2200" b="1" i="1" dirty="0"/>
              <a:t> </a:t>
            </a:r>
            <a:r>
              <a:rPr lang="en-US" altLang="el-GR" sz="2200" b="1" i="1" dirty="0" err="1"/>
              <a:t>cirpaceus</a:t>
            </a:r>
            <a:r>
              <a:rPr lang="en-US" altLang="el-GR" sz="2200" dirty="0"/>
              <a:t>)</a:t>
            </a:r>
            <a:r>
              <a:rPr lang="el-GR" altLang="el-GR" sz="2200" dirty="0" smtClean="0"/>
              <a:t>, παρέχει </a:t>
            </a:r>
            <a:r>
              <a:rPr lang="el-GR" altLang="el-GR" sz="2200" dirty="0"/>
              <a:t>τροφή σε νεοσσό κούκου, που είναι </a:t>
            </a:r>
            <a:r>
              <a:rPr lang="el-GR" altLang="el-GR" sz="2200" dirty="0" smtClean="0"/>
              <a:t>ήδη πολύ </a:t>
            </a:r>
            <a:r>
              <a:rPr lang="el-GR" altLang="el-GR" sz="2200" dirty="0"/>
              <a:t>μεγαλύτερος από το θετό του γονέα.</a:t>
            </a:r>
          </a:p>
          <a:p>
            <a:endParaRPr lang="el-GR" altLang="el-GR" dirty="0">
              <a:solidFill>
                <a:schemeClr val="folHlink"/>
              </a:solidFill>
            </a:endParaRP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4111" y="53932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94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dirty="0" smtClean="0"/>
              <a:t>Σημείωμα Ιστορικού Εκδόσεων</a:t>
            </a:r>
            <a:r>
              <a:rPr lang="en-US" altLang="en-US" sz="4000" dirty="0" smtClean="0"/>
              <a:t> </a:t>
            </a:r>
            <a:r>
              <a:rPr lang="el-GR" altLang="en-US" sz="4000" dirty="0" smtClean="0"/>
              <a:t>Έργου</a:t>
            </a:r>
            <a:endParaRPr lang="en-US" altLang="en-US" sz="4000" dirty="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dirty="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8. Προσαρμογές ΙΙ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2. Φυσιολογικές Προσαρμογές</a:t>
            </a:r>
            <a:r>
              <a:rPr lang="en-US" sz="4000" dirty="0" smtClean="0"/>
              <a:t> 1/3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462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200" dirty="0"/>
              <a:t>Γονιδιακές μεταλλάξεις δημιουργούν νέες πρωτεΐνες, οι οποίες μεταβάλλουν ή </a:t>
            </a:r>
            <a:r>
              <a:rPr lang="el-GR" altLang="el-GR" sz="2200" dirty="0" smtClean="0"/>
              <a:t>ελέγχουν εσωτερικές </a:t>
            </a:r>
            <a:r>
              <a:rPr lang="el-GR" altLang="el-GR" sz="2200" dirty="0"/>
              <a:t>διαδικασίες όπως η απώλεια νερού, η αναπνοή, η πέψη, η φωτοσύνθεση </a:t>
            </a:r>
            <a:r>
              <a:rPr lang="el-GR" altLang="el-GR" sz="2200" dirty="0" smtClean="0"/>
              <a:t>κ.α.   </a:t>
            </a:r>
          </a:p>
          <a:p>
            <a:pPr marL="0" indent="0">
              <a:buNone/>
            </a:pPr>
            <a:r>
              <a:rPr lang="el-GR" altLang="el-GR" sz="2200" dirty="0" smtClean="0"/>
              <a:t>π</a:t>
            </a:r>
            <a:r>
              <a:rPr lang="el-GR" altLang="el-GR" sz="2200" dirty="0"/>
              <a:t>. χ </a:t>
            </a:r>
            <a:r>
              <a:rPr lang="el-GR" altLang="el-GR" sz="2200" dirty="0" smtClean="0"/>
              <a:t> η </a:t>
            </a:r>
            <a:r>
              <a:rPr lang="el-GR" altLang="el-GR" sz="2200" dirty="0"/>
              <a:t>αιμοσφαιρίνη ζώων σε υψηλά και χαμηλά </a:t>
            </a:r>
            <a:r>
              <a:rPr lang="el-GR" altLang="el-GR" sz="2200" dirty="0" smtClean="0"/>
              <a:t>υψόμετρα.</a:t>
            </a:r>
            <a:endParaRPr lang="el-GR" altLang="el-GR" sz="2200" dirty="0"/>
          </a:p>
          <a:p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18" y="1840331"/>
            <a:ext cx="3886200" cy="2655477"/>
          </a:xfrm>
        </p:spPr>
      </p:pic>
      <p:sp>
        <p:nvSpPr>
          <p:cNvPr id="6" name="Ορθογώνιο 5"/>
          <p:cNvSpPr/>
          <p:nvPr/>
        </p:nvSpPr>
        <p:spPr>
          <a:xfrm>
            <a:off x="4128889" y="4607303"/>
            <a:ext cx="4160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1600" dirty="0"/>
              <a:t>Στηριζόμενο πάνω στο κεφάλι του, το σκαθάρι</a:t>
            </a:r>
          </a:p>
          <a:p>
            <a:r>
              <a:rPr lang="el-GR" altLang="el-GR" sz="1600" dirty="0"/>
              <a:t>της ερήμου</a:t>
            </a:r>
            <a:r>
              <a:rPr lang="el-GR" altLang="el-GR" sz="1600" dirty="0" smtClean="0"/>
              <a:t>, </a:t>
            </a:r>
            <a:r>
              <a:rPr lang="en-US" altLang="el-GR" sz="1600" b="1" i="1" dirty="0" err="1" smtClean="0"/>
              <a:t>Onymacris</a:t>
            </a:r>
            <a:r>
              <a:rPr lang="el-GR" altLang="el-GR" sz="1600" b="1" i="1" dirty="0" smtClean="0"/>
              <a:t> </a:t>
            </a:r>
            <a:r>
              <a:rPr lang="en-US" altLang="el-GR" sz="1600" b="1" i="1" dirty="0" err="1"/>
              <a:t>unguicularis</a:t>
            </a:r>
            <a:r>
              <a:rPr lang="el-GR" altLang="el-GR" sz="1600" dirty="0"/>
              <a:t>, συλλέγει </a:t>
            </a:r>
            <a:endParaRPr lang="en-US" altLang="el-GR" sz="1600" dirty="0"/>
          </a:p>
          <a:p>
            <a:r>
              <a:rPr lang="el-GR" altLang="el-GR" sz="1600" dirty="0"/>
              <a:t>κάθε μια σταγόνα</a:t>
            </a:r>
            <a:r>
              <a:rPr lang="en-US" altLang="el-GR" sz="1600" dirty="0"/>
              <a:t> </a:t>
            </a:r>
            <a:r>
              <a:rPr lang="el-GR" altLang="el-GR" sz="1600" dirty="0"/>
              <a:t>της υγρασίας, καθώς αυτή </a:t>
            </a:r>
            <a:endParaRPr lang="en-US" altLang="el-GR" sz="1600" dirty="0"/>
          </a:p>
          <a:p>
            <a:r>
              <a:rPr lang="el-GR" altLang="el-GR" sz="1600" dirty="0"/>
              <a:t>συμπυκνώνεται</a:t>
            </a:r>
            <a:r>
              <a:rPr lang="en-US" altLang="el-GR" sz="1600" dirty="0"/>
              <a:t> </a:t>
            </a:r>
            <a:r>
              <a:rPr lang="el-GR" altLang="el-GR" sz="1600" dirty="0"/>
              <a:t>κυλώντας στο σώμα του.</a:t>
            </a:r>
          </a:p>
          <a:p>
            <a:r>
              <a:rPr lang="el-GR" altLang="el-GR" sz="1600" dirty="0"/>
              <a:t>Σε μια τέτοια περίπτωση μπορεί να αυξήσει το </a:t>
            </a:r>
          </a:p>
          <a:p>
            <a:r>
              <a:rPr lang="el-GR" altLang="el-GR" sz="1600" dirty="0"/>
              <a:t>βάρος του κατά 40%.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90530" y="42188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Ρόζα – Μαρία Τζαννετάτου Πολυμένη, Επίκουρη Καθηγήτρια. «Ζωική Ποικιλότητα.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8</a:t>
            </a:r>
            <a:r>
              <a:rPr lang="el-GR" altLang="en-US" sz="2000" dirty="0" smtClean="0"/>
              <a:t>. Προσαρμογές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00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8. Προσαρμογές ΙΙ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(1/</a:t>
            </a:r>
            <a:r>
              <a:rPr lang="el-GR" sz="4000" b="1" dirty="0" smtClean="0"/>
              <a:t>2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r>
              <a:rPr lang="el-GR" sz="1600" b="1" dirty="0" smtClean="0"/>
              <a:t>Εικόνα 1 </a:t>
            </a:r>
            <a:r>
              <a:rPr lang="el-GR" sz="1600" b="1" dirty="0"/>
              <a:t>- 12. </a:t>
            </a:r>
            <a:r>
              <a:rPr lang="el-GR" sz="1600" dirty="0"/>
              <a:t>Πηγή: Η εξέλιξη της Ζωής. </a:t>
            </a:r>
            <a:r>
              <a:rPr lang="en-US" sz="1600" dirty="0"/>
              <a:t>Philip Whitefield. Copyright © 1993 Marshall Editions Developments Ltd. Foreword copyright © 1993 by Roger </a:t>
            </a:r>
            <a:r>
              <a:rPr lang="en-US" sz="1600" dirty="0" err="1"/>
              <a:t>Lewin</a:t>
            </a:r>
            <a:r>
              <a:rPr lang="en-US" sz="1600" dirty="0"/>
              <a:t>. E</a:t>
            </a:r>
            <a:r>
              <a:rPr lang="el-GR" sz="1600" dirty="0" err="1"/>
              <a:t>κδόσεις</a:t>
            </a:r>
            <a:r>
              <a:rPr lang="el-GR" sz="1600" dirty="0"/>
              <a:t> ΣΙΡΡΙΣ.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l-GR" sz="1600" dirty="0"/>
              <a:t>Α</a:t>
            </a:r>
            <a:r>
              <a:rPr lang="en-US" sz="1600" dirty="0"/>
              <a:t>ntennesdepapillondenuit.jpg –</a:t>
            </a:r>
            <a:r>
              <a:rPr lang="en-US" sz="1600" dirty="0" err="1"/>
              <a:t>Encyclopedie</a:t>
            </a:r>
            <a:r>
              <a:rPr lang="en-US" sz="1600" dirty="0"/>
              <a:t> Encarta, MPL </a:t>
            </a:r>
            <a:r>
              <a:rPr lang="en-US" sz="1600" dirty="0" err="1"/>
              <a:t>Fogden</a:t>
            </a:r>
            <a:r>
              <a:rPr lang="en-US" sz="1600" dirty="0"/>
              <a:t>/Oxford Scientific Films. </a:t>
            </a:r>
            <a:r>
              <a:rPr lang="el-GR" sz="1600" dirty="0"/>
              <a:t>Σύνδεσμος: </a:t>
            </a:r>
            <a:r>
              <a:rPr lang="en-US" sz="1600" dirty="0"/>
              <a:t>http://www.geoforum.fr/topic/6441-nouvelle-decouverte-sur-les-plumes-fossiles/page-2.  </a:t>
            </a:r>
            <a:r>
              <a:rPr lang="el-GR" sz="1600" dirty="0"/>
              <a:t>Πηγή: </a:t>
            </a:r>
            <a:r>
              <a:rPr lang="en-US" sz="1600" dirty="0"/>
              <a:t>http://www.geoforum.fr.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14 - 17. </a:t>
            </a:r>
            <a:r>
              <a:rPr lang="el-GR" sz="1600" dirty="0"/>
              <a:t>Πηγή: Η εξέλιξη της Ζωής. </a:t>
            </a:r>
            <a:r>
              <a:rPr lang="en-US" sz="1600" dirty="0"/>
              <a:t>Philip Whitefield. Copyright © 1993 Marshall Editions Developments Ltd. Foreword copyright © 1993 by Roger </a:t>
            </a:r>
            <a:r>
              <a:rPr lang="en-US" sz="1600" dirty="0" err="1"/>
              <a:t>Lewin</a:t>
            </a:r>
            <a:r>
              <a:rPr lang="en-US" sz="1600" dirty="0"/>
              <a:t>. E</a:t>
            </a:r>
            <a:r>
              <a:rPr lang="el-GR" sz="1600" dirty="0" err="1"/>
              <a:t>κδόσεις</a:t>
            </a:r>
            <a:r>
              <a:rPr lang="el-GR" sz="1600" dirty="0"/>
              <a:t> ΣΙΡΡΙΣ.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l-GR" sz="1600" dirty="0"/>
              <a:t>Σύνδεσμος: </a:t>
            </a:r>
            <a:r>
              <a:rPr lang="en-US" sz="1600" dirty="0"/>
              <a:t>http://www.deolhonasorigens.org.br/deolhonasorigens/inspiracao/naturezaviva/2k21210.asp. </a:t>
            </a:r>
            <a:r>
              <a:rPr lang="el-GR" sz="1600" dirty="0"/>
              <a:t>Πηγή. </a:t>
            </a:r>
            <a:r>
              <a:rPr lang="en-US" sz="1600" dirty="0"/>
              <a:t>http://www.deolhonasorigens.org.br/.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19 - 32. </a:t>
            </a:r>
            <a:r>
              <a:rPr lang="el-GR" sz="1600" dirty="0"/>
              <a:t>Πηγή: Η εξέλιξη της Ζωής. </a:t>
            </a:r>
            <a:r>
              <a:rPr lang="en-US" sz="1600" dirty="0"/>
              <a:t>Philip Whitefield. Copyright © 1993 Marshall Editions Developments Ltd. Foreword copyright © 1993 by Roger </a:t>
            </a:r>
            <a:r>
              <a:rPr lang="en-US" sz="1600" dirty="0" err="1"/>
              <a:t>Lewin</a:t>
            </a:r>
            <a:r>
              <a:rPr lang="en-US" sz="1600" dirty="0"/>
              <a:t>. E</a:t>
            </a:r>
            <a:r>
              <a:rPr lang="el-GR" sz="1600" dirty="0" err="1"/>
              <a:t>κδόσεις</a:t>
            </a:r>
            <a:r>
              <a:rPr lang="el-GR" sz="1600" dirty="0"/>
              <a:t> ΣΙΡΡΙΣ.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33. </a:t>
            </a:r>
            <a:r>
              <a:rPr lang="el-GR" sz="1600" dirty="0"/>
              <a:t>Σύνδεσμος: </a:t>
            </a:r>
            <a:r>
              <a:rPr lang="en-US" sz="1600" dirty="0"/>
              <a:t>http://www.deolhonasorigens.org.br/deolhonasorigens/inspiracao/naturezaviva/2k20731.asp. </a:t>
            </a:r>
            <a:r>
              <a:rPr lang="el-GR" sz="1600" dirty="0"/>
              <a:t>Πηγή: </a:t>
            </a:r>
            <a:r>
              <a:rPr lang="en-US" sz="1600" dirty="0"/>
              <a:t>http://www.deolhonasorigens.org.br/.</a:t>
            </a:r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8. Προσαρμογές ΙΙ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2</a:t>
            </a:r>
            <a:r>
              <a:rPr lang="en-US" sz="4000" b="1" dirty="0" smtClean="0"/>
              <a:t>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r>
              <a:rPr lang="el-GR" sz="1600" b="1" dirty="0"/>
              <a:t>Εικόνα 34 - 36. </a:t>
            </a:r>
            <a:r>
              <a:rPr lang="el-GR" sz="1600" dirty="0"/>
              <a:t>Πηγή: Η εξέλιξη της Ζωής. </a:t>
            </a:r>
            <a:r>
              <a:rPr lang="en-US" sz="1600" dirty="0"/>
              <a:t>Philip Whitefield. Copyright © 1993 Marshall Editions Developments Ltd. Foreword copyright © 1993 by Roger </a:t>
            </a:r>
            <a:r>
              <a:rPr lang="en-US" sz="1600" dirty="0" err="1"/>
              <a:t>Lewin</a:t>
            </a:r>
            <a:r>
              <a:rPr lang="en-US" sz="1600" dirty="0"/>
              <a:t>. E</a:t>
            </a:r>
            <a:r>
              <a:rPr lang="el-GR" sz="1600" dirty="0" err="1"/>
              <a:t>κδόσεις</a:t>
            </a:r>
            <a:r>
              <a:rPr lang="el-GR" sz="1600" dirty="0"/>
              <a:t> ΣΙΡΡΙΣ. 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37. </a:t>
            </a:r>
            <a:r>
              <a:rPr lang="en-US" sz="1600" dirty="0"/>
              <a:t>©AG2001</a:t>
            </a:r>
            <a:r>
              <a:rPr lang="el-GR" sz="1600" dirty="0"/>
              <a:t>. Σύνδεσμος: </a:t>
            </a:r>
            <a:r>
              <a:rPr lang="en-US" sz="1600" dirty="0"/>
              <a:t>http://aves.do.sapo.pt/ordens/apterigif.htm</a:t>
            </a:r>
            <a:r>
              <a:rPr lang="el-GR" sz="1600" dirty="0"/>
              <a:t>. Πηγή: </a:t>
            </a:r>
            <a:r>
              <a:rPr lang="en-US" sz="1600" dirty="0"/>
              <a:t>http://aves.do.sapo.pt/</a:t>
            </a:r>
            <a:r>
              <a:rPr lang="el-GR" sz="1600" dirty="0"/>
              <a:t>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n-US" sz="1600" dirty="0"/>
              <a:t>© </a:t>
            </a:r>
            <a:r>
              <a:rPr lang="en-US" sz="1600" dirty="0" err="1"/>
              <a:t>HispaVista</a:t>
            </a:r>
            <a:r>
              <a:rPr lang="en-US" sz="1600" dirty="0"/>
              <a:t> </a:t>
            </a:r>
            <a:r>
              <a:rPr lang="en-US" sz="1600" dirty="0" err="1"/>
              <a:t>Globedia</a:t>
            </a:r>
            <a:r>
              <a:rPr lang="el-GR" sz="1600" dirty="0"/>
              <a:t>. Σύνδεσμος: </a:t>
            </a:r>
            <a:r>
              <a:rPr lang="en-US" sz="1600" dirty="0"/>
              <a:t>http://globedia.com/kiwi-ave-vuela</a:t>
            </a:r>
            <a:r>
              <a:rPr lang="el-GR" sz="1600" dirty="0"/>
              <a:t>. Πηγή: </a:t>
            </a:r>
            <a:r>
              <a:rPr lang="en-US" sz="1600" dirty="0"/>
              <a:t>http://globedia.com/.</a:t>
            </a:r>
          </a:p>
          <a:p>
            <a:r>
              <a:rPr lang="el-GR" sz="1600" b="1" dirty="0" smtClean="0"/>
              <a:t>Εικόνα </a:t>
            </a:r>
            <a:r>
              <a:rPr lang="el-GR" sz="1600" b="1" dirty="0"/>
              <a:t>39 - 53. </a:t>
            </a:r>
            <a:r>
              <a:rPr lang="el-GR" sz="1600" dirty="0"/>
              <a:t>Πηγή: Η εξέλιξη της Ζωής. </a:t>
            </a:r>
            <a:r>
              <a:rPr lang="en-US" sz="1600" dirty="0"/>
              <a:t>Philip Whitefield. Copyright © 1993 Marshall Editions Developments Ltd. Foreword copyright © 1993 by Roger </a:t>
            </a:r>
            <a:r>
              <a:rPr lang="en-US" sz="1600" dirty="0" err="1"/>
              <a:t>Lewin</a:t>
            </a:r>
            <a:r>
              <a:rPr lang="en-US" sz="1600" dirty="0"/>
              <a:t>. E</a:t>
            </a:r>
            <a:r>
              <a:rPr lang="el-GR" sz="1600" dirty="0" err="1"/>
              <a:t>κδόσεις</a:t>
            </a:r>
            <a:r>
              <a:rPr lang="el-GR" sz="1600" dirty="0"/>
              <a:t> ΣΙΡΡΙΣ. </a:t>
            </a:r>
          </a:p>
          <a:p>
            <a:pPr>
              <a:spcBef>
                <a:spcPts val="600"/>
              </a:spcBef>
            </a:pPr>
            <a:endParaRPr lang="el-GR" sz="1600" dirty="0"/>
          </a:p>
          <a:p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8. Προσαρμογές ΙΙ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2. Φυσιολογικές </a:t>
            </a:r>
            <a:r>
              <a:rPr lang="el-GR" sz="4000" dirty="0" smtClean="0"/>
              <a:t>Προσαρμογές</a:t>
            </a:r>
            <a:r>
              <a:rPr lang="en-US" sz="4000" dirty="0" smtClean="0"/>
              <a:t> 2/3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65" y="1825625"/>
            <a:ext cx="5747270" cy="4351338"/>
          </a:xfrm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156070" y="2155459"/>
            <a:ext cx="676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b="1" dirty="0" err="1">
                <a:ea typeface="ＭＳ Ｐゴシック" pitchFamily="-112" charset="-128"/>
              </a:rPr>
              <a:t>Όρυξ</a:t>
            </a:r>
            <a:endParaRPr lang="el-GR" b="1" dirty="0">
              <a:ea typeface="ＭＳ Ｐゴシック" pitchFamily="-112" charset="-128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2421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2. Φυσιολογικές Προσαρμογές</a:t>
            </a:r>
            <a:r>
              <a:rPr lang="en-US" sz="4000" dirty="0" smtClean="0"/>
              <a:t> 3/3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39897" y="1853408"/>
            <a:ext cx="4341935" cy="257651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200" b="1" dirty="0">
                <a:ea typeface="ＭＳ Ｐゴシック" pitchFamily="-112" charset="-128"/>
              </a:rPr>
              <a:t>Ένα σύστημα </a:t>
            </a:r>
            <a:r>
              <a:rPr lang="el-GR" sz="2200" b="1" dirty="0" err="1">
                <a:ea typeface="ＭＳ Ｐゴシック" pitchFamily="-112" charset="-128"/>
              </a:rPr>
              <a:t>αντιρροής</a:t>
            </a:r>
            <a:r>
              <a:rPr lang="el-GR" sz="2200" b="1" dirty="0">
                <a:ea typeface="ＭＳ Ｐゴシック" pitchFamily="-112" charset="-128"/>
              </a:rPr>
              <a:t> για την ανταλλαγή </a:t>
            </a:r>
            <a:r>
              <a:rPr lang="el-GR" sz="2200" b="1" dirty="0" smtClean="0">
                <a:ea typeface="ＭＳ Ｐゴシック" pitchFamily="-112" charset="-128"/>
              </a:rPr>
              <a:t>θερμότητας </a:t>
            </a:r>
            <a:r>
              <a:rPr lang="el-GR" sz="2200" dirty="0" smtClean="0">
                <a:ea typeface="ＭＳ Ｐゴシック" pitchFamily="-112" charset="-128"/>
              </a:rPr>
              <a:t>έχει </a:t>
            </a:r>
            <a:r>
              <a:rPr lang="el-GR" sz="2200" dirty="0">
                <a:ea typeface="ＭＳ Ｐゴシック" pitchFamily="-112" charset="-128"/>
              </a:rPr>
              <a:t>αναπτυχθεί σε μερικά πλάσματα της ερήμου, όπως η </a:t>
            </a:r>
            <a:r>
              <a:rPr lang="el-GR" sz="2200" dirty="0" smtClean="0">
                <a:ea typeface="ＭＳ Ｐゴシック" pitchFamily="-112" charset="-128"/>
              </a:rPr>
              <a:t>γαζέλα</a:t>
            </a:r>
            <a:r>
              <a:rPr lang="el-GR" sz="2200" dirty="0">
                <a:ea typeface="ＭＳ Ｐゴシック" pitchFamily="-112" charset="-128"/>
              </a:rPr>
              <a:t>, για να μπορέσουν αυτά να λειτουργήσουν σε ακραίες </a:t>
            </a:r>
            <a:r>
              <a:rPr lang="el-GR" sz="2200" dirty="0" smtClean="0">
                <a:ea typeface="ＭＳ Ｐゴシック" pitchFamily="-112" charset="-128"/>
              </a:rPr>
              <a:t>συνθήκες </a:t>
            </a:r>
            <a:r>
              <a:rPr lang="el-GR" sz="2200" dirty="0">
                <a:ea typeface="ＭＳ Ｐゴシック" pitchFamily="-112" charset="-128"/>
              </a:rPr>
              <a:t>υψηλής θερμοκρασίας.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39897" y="4568834"/>
            <a:ext cx="5498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1600" dirty="0"/>
              <a:t>Στον σηραγγώδη κόλπο, που βρίσκεται κάτω από τον </a:t>
            </a:r>
            <a:r>
              <a:rPr lang="el-GR" altLang="el-GR" sz="1600" dirty="0" smtClean="0"/>
              <a:t>εγκέφαλο</a:t>
            </a:r>
            <a:r>
              <a:rPr lang="el-GR" altLang="el-GR" sz="1600" dirty="0"/>
              <a:t>,</a:t>
            </a:r>
            <a:r>
              <a:rPr lang="en-US" altLang="el-GR" sz="1600" dirty="0"/>
              <a:t> </a:t>
            </a:r>
            <a:r>
              <a:rPr lang="el-GR" altLang="el-GR" sz="1600" dirty="0"/>
              <a:t>συμβαίνει απώλεια θερμότητας από το </a:t>
            </a:r>
            <a:r>
              <a:rPr lang="el-GR" altLang="el-GR" sz="1600" dirty="0" smtClean="0"/>
              <a:t>θερμό αρτηριακό </a:t>
            </a:r>
            <a:r>
              <a:rPr lang="el-GR" altLang="el-GR" sz="1600" dirty="0"/>
              <a:t>αίμα, προς το ψυχρότερο φλεβικό αίμα. </a:t>
            </a:r>
          </a:p>
          <a:p>
            <a:r>
              <a:rPr lang="el-GR" altLang="el-GR" sz="1600" dirty="0"/>
              <a:t>Το αρτηριακό αίμα, μετά την απώλεια </a:t>
            </a:r>
            <a:r>
              <a:rPr lang="el-GR" altLang="el-GR" sz="1600" dirty="0" smtClean="0"/>
              <a:t>θερμότητας , ρέει προς</a:t>
            </a:r>
            <a:r>
              <a:rPr lang="en-US" altLang="el-GR" sz="1600" dirty="0" smtClean="0"/>
              <a:t> </a:t>
            </a:r>
            <a:r>
              <a:rPr lang="el-GR" altLang="el-GR" sz="1600" dirty="0"/>
              <a:t>τον εγκέφαλο, παρεμποδίζοντας με τον τρόπο </a:t>
            </a:r>
            <a:r>
              <a:rPr lang="el-GR" altLang="el-GR" sz="1600" dirty="0" smtClean="0"/>
              <a:t>αυτό την</a:t>
            </a:r>
            <a:r>
              <a:rPr lang="en-US" altLang="el-GR" sz="1600" dirty="0" smtClean="0"/>
              <a:t> </a:t>
            </a:r>
            <a:r>
              <a:rPr lang="el-GR" altLang="el-GR" sz="1600" dirty="0"/>
              <a:t>υπερθέρμανση αυτού του οργάνου. 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30" y="1520825"/>
            <a:ext cx="1990969" cy="471077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64557" y="59546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4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1485900" y="2805113"/>
            <a:ext cx="234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l-GR" altLang="el-GR">
                <a:solidFill>
                  <a:schemeClr val="hlink"/>
                </a:solidFill>
              </a:rPr>
              <a:t>.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303213" y="28289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Προσαρμογές για κατάδυση</a:t>
            </a:r>
            <a:r>
              <a:rPr lang="en-US" dirty="0" smtClean="0"/>
              <a:t>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993382"/>
            <a:ext cx="3955073" cy="270757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800" b="1" dirty="0" smtClean="0">
                <a:ea typeface="ＭＳ Ｐゴシック" pitchFamily="-112" charset="-128"/>
              </a:rPr>
              <a:t>Μεταβολές : </a:t>
            </a:r>
          </a:p>
          <a:p>
            <a:r>
              <a:rPr lang="el-GR" altLang="el-GR" sz="2400" dirty="0" smtClean="0"/>
              <a:t>στη λειτουργία του κυκλοφορικού συστήματος,</a:t>
            </a:r>
          </a:p>
          <a:p>
            <a:r>
              <a:rPr lang="el-GR" altLang="el-GR" sz="2400" dirty="0" smtClean="0"/>
              <a:t>της αναπνοής,</a:t>
            </a:r>
          </a:p>
          <a:p>
            <a:r>
              <a:rPr lang="el-GR" altLang="el-GR" sz="2400" dirty="0"/>
              <a:t>του κυτταρικού </a:t>
            </a:r>
            <a:r>
              <a:rPr lang="el-GR" altLang="el-GR" sz="2400" dirty="0" smtClean="0"/>
              <a:t>μεταβολισμού.</a:t>
            </a:r>
            <a:endParaRPr lang="el-GR" altLang="el-GR" sz="2400" dirty="0"/>
          </a:p>
          <a:p>
            <a:pPr marL="0" indent="0">
              <a:buNone/>
            </a:pPr>
            <a:endParaRPr lang="el-GR" altLang="el-GR" dirty="0" smtClean="0">
              <a:solidFill>
                <a:schemeClr val="folHlink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798276" y="4942972"/>
            <a:ext cx="4982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1600" dirty="0"/>
              <a:t>Μια από  τις φώκιες που καταδύονται </a:t>
            </a:r>
            <a:r>
              <a:rPr lang="el-GR" altLang="el-GR" sz="1600" dirty="0" smtClean="0"/>
              <a:t>σε μεγάλα </a:t>
            </a:r>
            <a:r>
              <a:rPr lang="el-GR" altLang="el-GR" sz="1600" dirty="0"/>
              <a:t>βάθη, είναι η φώκια </a:t>
            </a:r>
            <a:r>
              <a:rPr lang="el-GR" altLang="el-GR" sz="1600" dirty="0" err="1"/>
              <a:t>Weddell</a:t>
            </a:r>
            <a:r>
              <a:rPr lang="el-GR" altLang="el-GR" sz="1600" dirty="0"/>
              <a:t>, </a:t>
            </a:r>
            <a:r>
              <a:rPr lang="el-GR" altLang="el-GR" sz="1600" dirty="0" smtClean="0"/>
              <a:t>που ανήκει </a:t>
            </a:r>
            <a:r>
              <a:rPr lang="el-GR" altLang="el-GR" sz="1600" dirty="0"/>
              <a:t>στο είδος </a:t>
            </a:r>
            <a:r>
              <a:rPr lang="el-GR" altLang="el-GR" sz="1600" dirty="0" err="1"/>
              <a:t>Leptonychotes</a:t>
            </a:r>
            <a:r>
              <a:rPr lang="el-GR" altLang="el-GR" sz="1600" dirty="0"/>
              <a:t> </a:t>
            </a:r>
            <a:r>
              <a:rPr lang="el-GR" altLang="el-GR" sz="1600" dirty="0" err="1"/>
              <a:t>weddelli</a:t>
            </a:r>
            <a:r>
              <a:rPr lang="el-GR" altLang="el-GR" sz="1600" dirty="0"/>
              <a:t>.</a:t>
            </a:r>
          </a:p>
          <a:p>
            <a:r>
              <a:rPr lang="el-GR" altLang="el-GR" sz="1600" dirty="0"/>
              <a:t>Οι φυσιολογικές προσαρμογές της, την </a:t>
            </a:r>
            <a:r>
              <a:rPr lang="el-GR" altLang="el-GR" sz="1600" dirty="0" err="1" smtClean="0"/>
              <a:t>βοηθούννα</a:t>
            </a:r>
            <a:r>
              <a:rPr lang="el-GR" altLang="el-GR" sz="1600" dirty="0" smtClean="0"/>
              <a:t> </a:t>
            </a:r>
            <a:r>
              <a:rPr lang="el-GR" altLang="el-GR" sz="1600" dirty="0"/>
              <a:t>καταδύεται σε βάθη μεγαλύτερα των 500m.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60" y="1816631"/>
            <a:ext cx="3223939" cy="300039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8. Προσαρμογές ΙΙ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76342" y="44979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91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4748</Words>
  <Application>Microsoft Office PowerPoint</Application>
  <PresentationFormat>On-screen Show (4:3)</PresentationFormat>
  <Paragraphs>457</Paragraphs>
  <Slides>64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Comic Sans MS</vt:lpstr>
      <vt:lpstr>MS PGothic</vt:lpstr>
      <vt:lpstr>MS PGothic</vt:lpstr>
      <vt:lpstr>Tahoma</vt:lpstr>
      <vt:lpstr>Wingdings</vt:lpstr>
      <vt:lpstr>Θέμα του Office</vt:lpstr>
      <vt:lpstr>Ζωική Ποικιλότητα</vt:lpstr>
      <vt:lpstr>1. Δομικές Προσαρμογές</vt:lpstr>
      <vt:lpstr>Προσαρμογή  των φυτοφάγων Ζώων</vt:lpstr>
      <vt:lpstr>Προσαρμογές των Φιδιών 1/2</vt:lpstr>
      <vt:lpstr>Προσαρμογές των Φιδιών 2/2</vt:lpstr>
      <vt:lpstr>2. Φυσιολογικές Προσαρμογές 1/3</vt:lpstr>
      <vt:lpstr>2. Φυσιολογικές Προσαρμογές 2/3</vt:lpstr>
      <vt:lpstr>2. Φυσιολογικές Προσαρμογές 3/3</vt:lpstr>
      <vt:lpstr>Προσαρμογές για κατάδυση 1/2</vt:lpstr>
      <vt:lpstr>Προσαρμογές για κατάδυση 2/2</vt:lpstr>
      <vt:lpstr>Προσαρμογές  για την αντιμετώπιση του ψύχους 1/2</vt:lpstr>
      <vt:lpstr>Προσαρμογές  για την αντιμετώπιση του ψύχους 2/2</vt:lpstr>
      <vt:lpstr>Προσαρμογές για την ανάπτυξη μεγάλης ταχύτητας</vt:lpstr>
      <vt:lpstr>3. Προσαρμογή των Αισθητηρίων 1/3</vt:lpstr>
      <vt:lpstr>3. Προσαρμογή των Αισθητηρίων 2/3</vt:lpstr>
      <vt:lpstr>3. Προσαρμογή των Αισθητηρίων 3/3</vt:lpstr>
      <vt:lpstr>Θερμοευαισθησία 1/4</vt:lpstr>
      <vt:lpstr>Θερμοευαισθησία 2/4</vt:lpstr>
      <vt:lpstr>Θερμοευαισθησία 3/4</vt:lpstr>
      <vt:lpstr>Θερμοευαισθησία 4/4</vt:lpstr>
      <vt:lpstr>Ευαισθησία στους Υπερήχους 1/5 </vt:lpstr>
      <vt:lpstr>Ευαισθησία στους Υπερήχους 2/5 </vt:lpstr>
      <vt:lpstr>Ευαισθησία στους Υπερήχους 3/5 </vt:lpstr>
      <vt:lpstr>Ευαισθησία στους Υπερήχους 4/5 </vt:lpstr>
      <vt:lpstr>Ευαισθησία στους Υπερήχους 5/5 </vt:lpstr>
      <vt:lpstr>Ornithorhynchus anatinus</vt:lpstr>
      <vt:lpstr>Σύνθετα μάτια 1/4</vt:lpstr>
      <vt:lpstr>Σύνθετα μάτια 2/4</vt:lpstr>
      <vt:lpstr>Σύνθετα μάτια 3/4</vt:lpstr>
      <vt:lpstr>Σύνθετα μάτια 4/4</vt:lpstr>
      <vt:lpstr>4. Ηθολογικές Προσαρμογές 1/3</vt:lpstr>
      <vt:lpstr>4. Ηθολογικές Προσαρμογές 2/3</vt:lpstr>
      <vt:lpstr>4. Ηθολογικές Προσαρμογές 3/3</vt:lpstr>
      <vt:lpstr>Μεταναστευτική συμπεριφορά 1/2</vt:lpstr>
      <vt:lpstr>Μεταναστευτική συμπεριφορά 2/2</vt:lpstr>
      <vt:lpstr>5. Αναπαραγωγικές Προσαρμογές 1/6</vt:lpstr>
      <vt:lpstr>5. Αναπαραγωγικές Προσαρμογές 2/6</vt:lpstr>
      <vt:lpstr>5. Αναπαραγωγικές Προσαρμογές 3/6</vt:lpstr>
      <vt:lpstr>5. Αναπαραγωγικές Προσαρμογές 4/6</vt:lpstr>
      <vt:lpstr>5. Αναπαραγωγικές Προσαρμογές 5/6</vt:lpstr>
      <vt:lpstr>5. Αναπαραγωγικές Προσαρμογές 6/6</vt:lpstr>
      <vt:lpstr>Αποικίες τερμιτών 1/2</vt:lpstr>
      <vt:lpstr>Αποικίες τερμιτών 2/2</vt:lpstr>
      <vt:lpstr>Τα μυρμήγκια</vt:lpstr>
      <vt:lpstr>Ένα αποικιακό Θηλαστικό 1/4</vt:lpstr>
      <vt:lpstr>Ένα αποικιακό Θηλαστικό 1/3</vt:lpstr>
      <vt:lpstr>Ένα αποικιακό Θηλαστικό 2/3</vt:lpstr>
      <vt:lpstr>Ένα αποικιακό Θηλαστικό 3/3</vt:lpstr>
      <vt:lpstr>6. Προσαρμογές μέσω Συνεξέλιξης 1/2</vt:lpstr>
      <vt:lpstr>6. Προσαρμογές μέσω Συνεξέλιξης 2/2</vt:lpstr>
      <vt:lpstr>Αμοιβαίο κέρδος 1/3</vt:lpstr>
      <vt:lpstr>Αμοιβαίο κέρδος 2/3</vt:lpstr>
      <vt:lpstr>Αμοιβαίο κέρδος 3/3</vt:lpstr>
      <vt:lpstr>Οι προσαρμογές ενός Κούκου 1/2</vt:lpstr>
      <vt:lpstr>Οι προσαρμογές ενός Κούκου 2/2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(1/2)</vt:lpstr>
      <vt:lpstr>Σημείωμα  Χρήσης Έργων Τρίτων (2/2)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187</cp:revision>
  <dcterms:created xsi:type="dcterms:W3CDTF">2015-03-24T06:43:16Z</dcterms:created>
  <dcterms:modified xsi:type="dcterms:W3CDTF">2015-11-22T21:18:45Z</dcterms:modified>
</cp:coreProperties>
</file>