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3"/>
  </p:notesMasterIdLst>
  <p:sldIdLst>
    <p:sldId id="25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280" r:id="rId16"/>
    <p:sldId id="290" r:id="rId17"/>
    <p:sldId id="295" r:id="rId18"/>
    <p:sldId id="299" r:id="rId19"/>
    <p:sldId id="292" r:id="rId20"/>
    <p:sldId id="291" r:id="rId21"/>
    <p:sldId id="294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7/5/2015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310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Ιστορία της Μουσικής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5: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Οι Εθνικές Σχολές</a:t>
            </a:r>
            <a:endParaRPr lang="en-US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Νικόλαος </a:t>
            </a:r>
            <a:r>
              <a:rPr lang="el-GR" sz="2800" dirty="0" err="1" smtClean="0"/>
              <a:t>Μαλιάρας</a:t>
            </a:r>
            <a:endParaRPr lang="el-GR" sz="2800" dirty="0" smtClean="0"/>
          </a:p>
          <a:p>
            <a:r>
              <a:rPr lang="el-GR" sz="2800" dirty="0" smtClean="0"/>
              <a:t>Φιλοσοφική Σχολή</a:t>
            </a:r>
          </a:p>
          <a:p>
            <a:r>
              <a:rPr lang="el-GR" sz="2800" dirty="0" smtClean="0"/>
              <a:t>Τμήμα Μουσικών Σπουδών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Ελληνική Εθνική Σχολή</a:t>
            </a:r>
            <a:endParaRPr lang="en-GB" altLang="el-G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/>
              <a:t>Αθήνα: υποτυπώδης μουσική κίνηση</a:t>
            </a:r>
          </a:p>
          <a:p>
            <a:pPr>
              <a:lnSpc>
                <a:spcPct val="90000"/>
              </a:lnSpc>
            </a:pPr>
            <a:r>
              <a:rPr lang="el-GR" altLang="el-GR"/>
              <a:t>Μετά το 1870 η πρώτη ανάπτυξη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Ίδρυση Ωδείου Αθηνών</a:t>
            </a:r>
            <a:r>
              <a:rPr lang="en-US" altLang="el-GR"/>
              <a:t> (1871)</a:t>
            </a:r>
            <a:endParaRPr lang="el-GR" altLang="el-GR"/>
          </a:p>
          <a:p>
            <a:pPr lvl="1">
              <a:lnSpc>
                <a:spcPct val="90000"/>
              </a:lnSpc>
            </a:pPr>
            <a:r>
              <a:rPr lang="el-GR" altLang="el-GR"/>
              <a:t>Έλευση επτανησίων μουσικών μετά την Ένωση (1864)</a:t>
            </a:r>
          </a:p>
          <a:p>
            <a:pPr>
              <a:lnSpc>
                <a:spcPct val="90000"/>
              </a:lnSpc>
            </a:pPr>
            <a:r>
              <a:rPr lang="el-GR" altLang="el-GR"/>
              <a:t>Μετά το 1900 τα πρώτα έργα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Γ. Λαμπελέτ (Ελληνική Σουίτα)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Δ. Λαυράγκας (Γιορτή)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Μ. Καλομοίρης (Ρωμέικη Σουίτα)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594214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Μανώλης Καλομοίρης</a:t>
            </a:r>
            <a:endParaRPr lang="en-GB" alt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Η Συναυλία-μανιφέστο του 1908</a:t>
            </a:r>
          </a:p>
          <a:p>
            <a:pPr>
              <a:lnSpc>
                <a:spcPct val="90000"/>
              </a:lnSpc>
            </a:pPr>
            <a:r>
              <a:rPr lang="el-GR" altLang="el-GR"/>
              <a:t>Ανοίγει η συζήτηση 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για την επεξεργασία του δημοτικού τραγουδιού 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για τη φύση της Εθνικής Σχολής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για τη διατήρηση ή την προσαρμογή της παράδοσης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Πατριωτικό πνεύμα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Βαλκανικοί Πόλεμοι, Μεγάλη Ιδέα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Εθνική Αναγέννηση με το Βενιζέλο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506388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Η πρώτη γενιά</a:t>
            </a:r>
            <a:endParaRPr lang="en-GB" alt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Εθνική όπερα</a:t>
            </a:r>
          </a:p>
          <a:p>
            <a:pPr lvl="1"/>
            <a:r>
              <a:rPr lang="el-GR" altLang="el-GR"/>
              <a:t>Πρωτομάστορας, Δαχτυλίδι της Μάνας</a:t>
            </a:r>
          </a:p>
          <a:p>
            <a:pPr lvl="1"/>
            <a:r>
              <a:rPr lang="el-GR" altLang="el-GR"/>
              <a:t>Συμφωνία της Λεβεντιάς</a:t>
            </a:r>
          </a:p>
          <a:p>
            <a:r>
              <a:rPr lang="el-GR" altLang="el-GR"/>
              <a:t>Μάριος Βάρβογλης</a:t>
            </a:r>
          </a:p>
          <a:p>
            <a:pPr lvl="1"/>
            <a:r>
              <a:rPr lang="el-GR" altLang="el-GR"/>
              <a:t>Ποιμενική Σουίτα, Δάφνες και Κυπαρίσια</a:t>
            </a:r>
          </a:p>
          <a:p>
            <a:r>
              <a:rPr lang="el-GR" altLang="el-GR"/>
              <a:t>Αιμίλιος Ριάδης</a:t>
            </a:r>
          </a:p>
          <a:p>
            <a:pPr lvl="1"/>
            <a:r>
              <a:rPr lang="el-GR" altLang="el-GR"/>
              <a:t>Τραγούδια</a:t>
            </a:r>
            <a:endParaRPr lang="en-GB" altLang="el-GR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492500" y="5876925"/>
            <a:ext cx="4765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el-GR"/>
              <a:t>Καλομοίρης, Ο Θάνατος της Ανδρειωμένης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625433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Η δεύτερη γενιά</a:t>
            </a:r>
            <a:endParaRPr lang="en-GB" alt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Πέτρος Πετρίδης</a:t>
            </a:r>
          </a:p>
          <a:p>
            <a:r>
              <a:rPr lang="el-GR" altLang="el-GR"/>
              <a:t>Πονηρίδης, Σκλάβος, Ξένος, Νεζερίτης</a:t>
            </a:r>
          </a:p>
          <a:p>
            <a:r>
              <a:rPr lang="el-GR" altLang="el-GR"/>
              <a:t>Αντίοχος Ευαγγελάτος</a:t>
            </a:r>
          </a:p>
          <a:p>
            <a:r>
              <a:rPr lang="el-GR" altLang="el-GR"/>
              <a:t>Κωνσταντίνος Κυδωνιάτης</a:t>
            </a:r>
          </a:p>
          <a:p>
            <a:r>
              <a:rPr lang="el-GR" altLang="el-GR"/>
              <a:t>Νίκος Σκαλκώτας</a:t>
            </a:r>
          </a:p>
          <a:p>
            <a:pPr lvl="1"/>
            <a:r>
              <a:rPr lang="el-GR" altLang="el-GR"/>
              <a:t>Εθνική Σχολή υπό προϋποθέσεις</a:t>
            </a:r>
          </a:p>
          <a:p>
            <a:pPr lvl="1"/>
            <a:r>
              <a:rPr lang="el-GR" altLang="el-GR"/>
              <a:t>36 Ελληνικοί Χοροί</a:t>
            </a:r>
            <a:endParaRPr lang="en-GB" altLang="el-GR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975100" y="5905500"/>
            <a:ext cx="3571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el-GR"/>
              <a:t>Σκαλκώτας, Ηπειρώτικος χορός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612514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</a:t>
            </a:r>
            <a:r>
              <a:rPr lang="el-GR" sz="2000" dirty="0" smtClean="0"/>
              <a:t>έκδοση</a:t>
            </a:r>
            <a:r>
              <a:rPr lang="en-US" sz="2000" dirty="0" smtClean="0"/>
              <a:t> 1.0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Νικόλαος </a:t>
            </a:r>
            <a:r>
              <a:rPr lang="el-GR" sz="2000" dirty="0" err="1"/>
              <a:t>Mαλιάρας</a:t>
            </a:r>
            <a:r>
              <a:rPr lang="el-GR" sz="2000" dirty="0"/>
              <a:t>, 2015. Νικόλαος </a:t>
            </a:r>
            <a:r>
              <a:rPr lang="el-GR" sz="2000" dirty="0" err="1"/>
              <a:t>Μαλιάρας</a:t>
            </a:r>
            <a:r>
              <a:rPr lang="el-GR" sz="2000" dirty="0"/>
              <a:t>. «Συνοπτική Ιστορία της Ευρωπαϊκής Μουσικής. </a:t>
            </a:r>
            <a:r>
              <a:rPr lang="el-GR" sz="2000" dirty="0" smtClean="0"/>
              <a:t>Οι Εθνικές Σχολές». </a:t>
            </a:r>
            <a:r>
              <a:rPr lang="el-GR" sz="2000" dirty="0"/>
              <a:t>Έκδοση: 1.0. Αθήνα 2015. Διαθέσιμο από τη δικτυακή διεύθυνση: http://opencourses.uoa.gr/courses/MUSIC100/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Εισαγωγικά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Αφύπνιση των εθνικών συνειδήσεων</a:t>
            </a:r>
          </a:p>
          <a:p>
            <a:r>
              <a:rPr lang="el-GR" altLang="el-GR" dirty="0"/>
              <a:t>Γενικό αίτημα για την αποτίναξη των αυτοκρατοριών (Γαλλ. Επανάσταση)</a:t>
            </a:r>
          </a:p>
          <a:p>
            <a:r>
              <a:rPr lang="el-GR" altLang="el-GR" dirty="0"/>
              <a:t>Αναζήτηση των επιμέρους εθνικών ταυτοτήτων</a:t>
            </a:r>
          </a:p>
          <a:p>
            <a:pPr lvl="1"/>
            <a:r>
              <a:rPr lang="el-GR" altLang="el-GR" dirty="0"/>
              <a:t>Στους μύθους και τις παραδόσεις</a:t>
            </a:r>
          </a:p>
          <a:p>
            <a:pPr lvl="1"/>
            <a:r>
              <a:rPr lang="el-GR" altLang="el-GR" dirty="0"/>
              <a:t>Στα λαϊκά τραγούδια και ρυθμούς </a:t>
            </a:r>
            <a:r>
              <a:rPr lang="en-US" altLang="el-GR" dirty="0"/>
              <a:t>(Herder)</a:t>
            </a:r>
            <a:endParaRPr lang="el-GR" altLang="el-GR" dirty="0"/>
          </a:p>
          <a:p>
            <a:r>
              <a:rPr lang="el-GR" altLang="el-GR" dirty="0"/>
              <a:t>Ανάπτυξη της Εθνικής όπερας</a:t>
            </a:r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410626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Εισαγωγικά 2</a:t>
            </a:r>
            <a:endParaRPr lang="en-GB" altLang="el-G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Εμπλέκονται περιοχές που ως τότε δεν είχαν συμμετοχή στο επίκεντρο του μουσικού «γίγνεσθαι»</a:t>
            </a:r>
          </a:p>
          <a:p>
            <a:pPr>
              <a:lnSpc>
                <a:spcPct val="90000"/>
              </a:lnSpc>
            </a:pPr>
            <a:r>
              <a:rPr lang="el-GR" altLang="el-GR"/>
              <a:t>Προσπάθεια για αποτίναξη της μουσικής καταδυνάστευσης των Γερμανών, Ιταλών και Γάλλων</a:t>
            </a:r>
          </a:p>
          <a:p>
            <a:pPr>
              <a:lnSpc>
                <a:spcPct val="90000"/>
              </a:lnSpc>
            </a:pPr>
            <a:r>
              <a:rPr lang="el-GR" altLang="el-GR"/>
              <a:t>Ωστόσο, ακόμη και οι Ιταλοί, Γερμανοί και Γάλλοι χρησιμοποίησαν το εθνικό στοιχείο στη μουσική τους στον 19</a:t>
            </a:r>
            <a:r>
              <a:rPr lang="el-GR" altLang="el-GR" baseline="30000"/>
              <a:t>ο</a:t>
            </a:r>
            <a:r>
              <a:rPr lang="el-GR" altLang="el-GR"/>
              <a:t> αι.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598273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Ρωσία</a:t>
            </a:r>
            <a:endParaRPr lang="en-GB" altLang="el-G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899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/>
              <a:t>Η πρώτη χρονικά Εθνική Σχολή (1835)</a:t>
            </a:r>
          </a:p>
          <a:p>
            <a:pPr>
              <a:lnSpc>
                <a:spcPct val="90000"/>
              </a:lnSpc>
            </a:pPr>
            <a:r>
              <a:rPr lang="el-GR" altLang="el-GR" sz="2800"/>
              <a:t>Αντί αιτήματος εθνικής αποκατάστασης</a:t>
            </a:r>
          </a:p>
          <a:p>
            <a:pPr lvl="1">
              <a:lnSpc>
                <a:spcPct val="90000"/>
              </a:lnSpc>
            </a:pPr>
            <a:r>
              <a:rPr lang="el-GR" altLang="el-GR" sz="2400"/>
              <a:t>προβολή της ρωσικής ταυτότητας εναντίον της υποταγής στα δυτικοευρωπαϊκά πρότυπα των ανώτερων τάξεων</a:t>
            </a:r>
            <a:endParaRPr lang="en-US" altLang="el-GR" sz="2400"/>
          </a:p>
          <a:p>
            <a:pPr>
              <a:lnSpc>
                <a:spcPct val="90000"/>
              </a:lnSpc>
            </a:pPr>
            <a:r>
              <a:rPr lang="el-GR" altLang="el-GR" sz="2800"/>
              <a:t>Όπερες με θέματα από τη ρωσική ιστορία</a:t>
            </a:r>
          </a:p>
          <a:p>
            <a:pPr>
              <a:lnSpc>
                <a:spcPct val="90000"/>
              </a:lnSpc>
            </a:pPr>
            <a:r>
              <a:rPr lang="el-GR" altLang="el-GR" sz="2800"/>
              <a:t>Η πρώτη γενιά: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Glinka, Dargomishky, Balakirev</a:t>
            </a:r>
          </a:p>
          <a:p>
            <a:pPr>
              <a:lnSpc>
                <a:spcPct val="90000"/>
              </a:lnSpc>
            </a:pPr>
            <a:r>
              <a:rPr lang="el-GR" altLang="el-GR" sz="2800"/>
              <a:t>Η ομάδα των Πέντε: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Mussorgski, Borodin, Rimsky-Korsakov</a:t>
            </a:r>
          </a:p>
          <a:p>
            <a:pPr lvl="1">
              <a:lnSpc>
                <a:spcPct val="90000"/>
              </a:lnSpc>
            </a:pPr>
            <a:r>
              <a:rPr lang="en-US" altLang="el-GR" sz="2400"/>
              <a:t>Tchaikovski</a:t>
            </a:r>
            <a:endParaRPr lang="el-GR" altLang="el-GR" sz="2400"/>
          </a:p>
          <a:p>
            <a:pPr>
              <a:lnSpc>
                <a:spcPct val="90000"/>
              </a:lnSpc>
            </a:pPr>
            <a:endParaRPr lang="en-GB" altLang="el-GR" sz="280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543300" y="5616575"/>
            <a:ext cx="1895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/>
              <a:t>Glinka, Mazurka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52118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Βόρεια Ευρώπη</a:t>
            </a:r>
            <a:endParaRPr lang="en-GB" altLang="el-G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Νορβηγία: </a:t>
            </a:r>
            <a:r>
              <a:rPr lang="en-US" altLang="el-GR"/>
              <a:t>Edvard Grieg</a:t>
            </a:r>
            <a:endParaRPr lang="el-GR" altLang="el-GR"/>
          </a:p>
          <a:p>
            <a:pPr lvl="1"/>
            <a:r>
              <a:rPr lang="el-GR" altLang="el-GR"/>
              <a:t>Αξιοποιεί τη συλλογή </a:t>
            </a:r>
            <a:r>
              <a:rPr lang="en-US" altLang="el-GR"/>
              <a:t>Lindemann</a:t>
            </a:r>
            <a:endParaRPr lang="el-GR" altLang="el-GR"/>
          </a:p>
          <a:p>
            <a:pPr lvl="1"/>
            <a:r>
              <a:rPr lang="el-GR" altLang="el-GR"/>
              <a:t>Ήρεμες μελωδίες, ενδιαφέροντες ρυθμοί</a:t>
            </a:r>
          </a:p>
          <a:p>
            <a:r>
              <a:rPr lang="el-GR" altLang="el-GR"/>
              <a:t>Φινλανδία: </a:t>
            </a:r>
            <a:r>
              <a:rPr lang="en-US" altLang="el-GR"/>
              <a:t>Jan Sibelius</a:t>
            </a:r>
          </a:p>
          <a:p>
            <a:pPr lvl="1"/>
            <a:r>
              <a:rPr lang="el-GR" altLang="el-GR"/>
              <a:t>Με έργα και πράξεις εμπλέκεται στους εθνικούς αγώνες για απελευθέρωση από τη Ρωσική αυτοκρατορία: </a:t>
            </a:r>
            <a:r>
              <a:rPr lang="en-US" altLang="el-GR"/>
              <a:t>Finlandia</a:t>
            </a:r>
          </a:p>
          <a:p>
            <a:pPr lvl="1"/>
            <a:r>
              <a:rPr lang="el-GR" altLang="el-GR"/>
              <a:t>Εξαιρετικός ενορχηστρωτής</a:t>
            </a:r>
            <a:endParaRPr lang="en-GB" altLang="el-GR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064250" y="1368425"/>
            <a:ext cx="2820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/>
              <a:t>Grieg, </a:t>
            </a:r>
            <a:r>
              <a:rPr lang="el-GR" altLang="el-GR"/>
              <a:t>Νορβηγικός χορός</a:t>
            </a:r>
            <a:endParaRPr lang="en-GB" altLang="el-GR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471863" y="5976938"/>
            <a:ext cx="2212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/>
              <a:t>Sibelius, Valse triste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730180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Κεντρική Ευρώπη</a:t>
            </a:r>
            <a:endParaRPr lang="en-GB" altLang="el-G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Βοημία</a:t>
            </a:r>
          </a:p>
          <a:p>
            <a:pPr lvl="1"/>
            <a:r>
              <a:rPr lang="el-GR" altLang="el-GR"/>
              <a:t>Αλληλεπίδραση με τη γειτονική Γερμανία</a:t>
            </a:r>
          </a:p>
          <a:p>
            <a:pPr lvl="1"/>
            <a:r>
              <a:rPr lang="en-US" altLang="el-GR"/>
              <a:t>Smetana, Dvorzak, Janacek</a:t>
            </a:r>
          </a:p>
          <a:p>
            <a:r>
              <a:rPr lang="el-GR" altLang="el-GR"/>
              <a:t>Ουγγαρία</a:t>
            </a:r>
            <a:r>
              <a:rPr lang="en-US" altLang="el-GR"/>
              <a:t> </a:t>
            </a:r>
            <a:endParaRPr lang="el-GR" altLang="el-GR"/>
          </a:p>
          <a:p>
            <a:pPr lvl="1"/>
            <a:r>
              <a:rPr lang="el-GR" altLang="el-GR"/>
              <a:t>σύνδεση με τον 20</a:t>
            </a:r>
            <a:r>
              <a:rPr lang="el-GR" altLang="el-GR" baseline="30000"/>
              <a:t>ο</a:t>
            </a:r>
            <a:r>
              <a:rPr lang="el-GR" altLang="el-GR"/>
              <a:t> αιώνα</a:t>
            </a:r>
          </a:p>
          <a:p>
            <a:pPr lvl="1"/>
            <a:r>
              <a:rPr lang="el-GR" altLang="el-GR"/>
              <a:t>Εθνομουσικολογική έρευνα</a:t>
            </a:r>
          </a:p>
          <a:p>
            <a:pPr lvl="1"/>
            <a:r>
              <a:rPr lang="en-US" altLang="el-GR"/>
              <a:t>Bartok, Kodaly</a:t>
            </a:r>
            <a:endParaRPr lang="en-GB" altLang="el-GR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479925" y="5545138"/>
            <a:ext cx="3281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/>
              <a:t>Dvorzak, </a:t>
            </a:r>
            <a:r>
              <a:rPr lang="el-GR" altLang="el-GR"/>
              <a:t>Σλαβονικός χορός 6</a:t>
            </a:r>
            <a:endParaRPr lang="en-GB" altLang="el-GR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00563" y="580548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l-GR"/>
              <a:t>Bartok, </a:t>
            </a:r>
            <a:r>
              <a:rPr lang="el-GR" altLang="el-GR"/>
              <a:t>Ρουμάνικοι χοροί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982717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4000"/>
              <a:t>Ελλάδα – Επτανησιακή Σχολή</a:t>
            </a:r>
            <a:endParaRPr lang="en-GB" altLang="el-GR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/>
              <a:t>Στον 19</a:t>
            </a:r>
            <a:r>
              <a:rPr lang="el-GR" altLang="el-GR" baseline="30000"/>
              <a:t>ο</a:t>
            </a:r>
            <a:r>
              <a:rPr lang="el-GR" altLang="el-GR"/>
              <a:t> αι. τα Επτάνησα έχουν τη μόνη αξιομνημόνευτη μουσική κίνηση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Παραστάσεις όπερας από περιοδεύοντες ιταλικούς θιάσους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Συνθετική παραγωγή υπό ιταλική επίδραση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Φιλαρμονικές Εταιρείες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Όμως: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Ελληνότροπες μελωδίες χρησιμοποιούνται σε πολλά έργα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Δημιουργία όπερας με θέματα από την Επανάσταση του 1821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892446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Επτανησιακή Σχολή - 2</a:t>
            </a:r>
            <a:endParaRPr lang="en-GB" altLang="el-G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Νικόλαος Μάντζαρος (Κέρκυρα)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Ύμνος εις την Ελευθερίαν (Σολωμός)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Συμφωνίες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Προσφορά στη μουσική εκπαίδευση</a:t>
            </a:r>
          </a:p>
          <a:p>
            <a:pPr>
              <a:lnSpc>
                <a:spcPct val="90000"/>
              </a:lnSpc>
            </a:pPr>
            <a:r>
              <a:rPr lang="el-GR" altLang="el-GR"/>
              <a:t>Παύλος Καρρέρ (Ζάκυνθος)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Μάρκος Μπότσαρης, Δέσπω, Κυρά Φροσύνη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Μαραθών-Σαλαμίς</a:t>
            </a:r>
          </a:p>
          <a:p>
            <a:pPr>
              <a:lnSpc>
                <a:spcPct val="90000"/>
              </a:lnSpc>
            </a:pPr>
            <a:r>
              <a:rPr lang="el-GR" altLang="el-GR"/>
              <a:t>Σπυρίδων Ξύνδας </a:t>
            </a:r>
          </a:p>
          <a:p>
            <a:pPr lvl="1">
              <a:lnSpc>
                <a:spcPct val="90000"/>
              </a:lnSpc>
            </a:pPr>
            <a:r>
              <a:rPr lang="el-GR" altLang="el-GR"/>
              <a:t>Υποψήφιος Βουλευτής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52004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Επτανησιακή Σχολή - 3</a:t>
            </a:r>
            <a:endParaRPr lang="en-GB" altLang="el-G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Σπύρος Σαμάρας</a:t>
            </a:r>
          </a:p>
          <a:p>
            <a:pPr lvl="1"/>
            <a:r>
              <a:rPr lang="el-GR" altLang="el-GR"/>
              <a:t>Σταδιοδρομία στο Παρίσι και την Ιταλία</a:t>
            </a:r>
          </a:p>
          <a:p>
            <a:pPr lvl="1"/>
            <a:r>
              <a:rPr lang="el-GR" altLang="el-GR"/>
              <a:t>Φλόρα Μιράμπιλις, Μετζέ, Ρέα</a:t>
            </a:r>
          </a:p>
          <a:p>
            <a:pPr lvl="1"/>
            <a:r>
              <a:rPr lang="el-GR" altLang="el-GR"/>
              <a:t>Ολυμπιακός Ύμνος</a:t>
            </a:r>
          </a:p>
          <a:p>
            <a:pPr lvl="1"/>
            <a:r>
              <a:rPr lang="el-GR" altLang="el-GR"/>
              <a:t>Κατατάσσεται στους πρωτοπόρους του Βερισμού</a:t>
            </a:r>
          </a:p>
          <a:p>
            <a:pPr lvl="1"/>
            <a:r>
              <a:rPr lang="el-GR" altLang="el-GR"/>
              <a:t>Στροφή στην οπερέτα στο τέλος της ζωής του</a:t>
            </a:r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20695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3391F1E9-1611-40B7-85EE-35D1049913F2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791</Words>
  <Application>Microsoft Office PowerPoint</Application>
  <PresentationFormat>Προβολή στην οθόνη (4:3)</PresentationFormat>
  <Paragraphs>145</Paragraphs>
  <Slides>20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ＭＳ Ｐゴシック</vt:lpstr>
      <vt:lpstr>Arial</vt:lpstr>
      <vt:lpstr>Calibri</vt:lpstr>
      <vt:lpstr>Wingdings</vt:lpstr>
      <vt:lpstr>Θέμα του Office</vt:lpstr>
      <vt:lpstr>Ιστορία της Μουσικής</vt:lpstr>
      <vt:lpstr>Εισαγωγικά 1</vt:lpstr>
      <vt:lpstr>Εισαγωγικά 2</vt:lpstr>
      <vt:lpstr>Ρωσία</vt:lpstr>
      <vt:lpstr>Βόρεια Ευρώπη</vt:lpstr>
      <vt:lpstr>Κεντρική Ευρώπη</vt:lpstr>
      <vt:lpstr>Ελλάδα – Επτανησιακή Σχολή</vt:lpstr>
      <vt:lpstr>Επτανησιακή Σχολή - 2</vt:lpstr>
      <vt:lpstr>Επτανησιακή Σχολή - 3</vt:lpstr>
      <vt:lpstr>Ελληνική Εθνική Σχολή</vt:lpstr>
      <vt:lpstr>Μανώλης Καλομοίρης</vt:lpstr>
      <vt:lpstr>Η πρώτη γενιά</vt:lpstr>
      <vt:lpstr>Η δεύτερη γενιά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Fotis</cp:lastModifiedBy>
  <cp:revision>195</cp:revision>
  <dcterms:created xsi:type="dcterms:W3CDTF">2012-09-06T09:03:05Z</dcterms:created>
  <dcterms:modified xsi:type="dcterms:W3CDTF">2015-05-07T16:56:36Z</dcterms:modified>
</cp:coreProperties>
</file>