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2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29"/>
  </p:notesMasterIdLst>
  <p:sldIdLst>
    <p:sldId id="256" r:id="rId3"/>
    <p:sldId id="261" r:id="rId4"/>
    <p:sldId id="262" r:id="rId5"/>
    <p:sldId id="264" r:id="rId6"/>
    <p:sldId id="301" r:id="rId7"/>
    <p:sldId id="277" r:id="rId8"/>
    <p:sldId id="269" r:id="rId9"/>
    <p:sldId id="278" r:id="rId10"/>
    <p:sldId id="270" r:id="rId11"/>
    <p:sldId id="272" r:id="rId12"/>
    <p:sldId id="303" r:id="rId13"/>
    <p:sldId id="279" r:id="rId14"/>
    <p:sldId id="273" r:id="rId15"/>
    <p:sldId id="281" r:id="rId16"/>
    <p:sldId id="284" r:id="rId17"/>
    <p:sldId id="283" r:id="rId18"/>
    <p:sldId id="285" r:id="rId19"/>
    <p:sldId id="280" r:id="rId20"/>
    <p:sldId id="290" r:id="rId21"/>
    <p:sldId id="295" r:id="rId22"/>
    <p:sldId id="299" r:id="rId23"/>
    <p:sldId id="292" r:id="rId24"/>
    <p:sldId id="291" r:id="rId25"/>
    <p:sldId id="294" r:id="rId26"/>
    <p:sldId id="293" r:id="rId27"/>
    <p:sldId id="300" r:id="rId28"/>
  </p:sldIdLst>
  <p:sldSz cx="9144000" cy="6858000" type="screen4x3"/>
  <p:notesSz cx="6858000" cy="9144000"/>
  <p:custDataLst>
    <p:tags r:id="rId30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512F115-2FCC-49EE-8759-A71F26F5819E}">
          <p14:sldIdLst>
            <p14:sldId id="256"/>
            <p14:sldId id="261"/>
            <p14:sldId id="262"/>
            <p14:sldId id="264"/>
            <p14:sldId id="301"/>
            <p14:sldId id="277"/>
            <p14:sldId id="269"/>
            <p14:sldId id="278"/>
            <p14:sldId id="270"/>
            <p14:sldId id="272"/>
            <p14:sldId id="303"/>
            <p14:sldId id="279"/>
            <p14:sldId id="273"/>
            <p14:sldId id="281"/>
            <p14:sldId id="284"/>
            <p14:sldId id="283"/>
            <p14:sldId id="285"/>
            <p14:sldId id="280"/>
            <p14:sldId id="290"/>
            <p14:sldId id="295"/>
            <p14:sldId id="299"/>
            <p14:sldId id="292"/>
            <p14:sldId id="291"/>
            <p14:sldId id="294"/>
          </p14:sldIdLst>
        </p14:section>
        <p14:section name="Untitled Section" id="{0F1CB131-A6BD-43D0-B8D4-1F27CEF7A05E}">
          <p14:sldIdLst>
            <p14:sldId id="293"/>
            <p14:sldId id="300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75BC"/>
    <a:srgbClr val="4F81BD"/>
    <a:srgbClr val="50AB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Χωρίς στυλ, πλέγμα πίνακα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Χωρίς στυλ, χωρίς πλέγμα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77" autoAdjust="0"/>
    <p:restoredTop sz="99309" autoAdjust="0"/>
  </p:normalViewPr>
  <p:slideViewPr>
    <p:cSldViewPr>
      <p:cViewPr varScale="1">
        <p:scale>
          <a:sx n="71" d="100"/>
          <a:sy n="71" d="100"/>
        </p:scale>
        <p:origin x="-72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ags" Target="tags/tag1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t>23/7/2015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044804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955853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01566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 smtClean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417991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 smtClean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686691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n-US" baseline="0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044648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00B050"/>
                </a:solidFill>
              </a:rPr>
              <a:t> </a:t>
            </a:r>
            <a:endParaRPr lang="el-GR" dirty="0">
              <a:solidFill>
                <a:srgbClr val="00B05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566696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68307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51807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4512316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70570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537989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062154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43433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70160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 smtClean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850884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10261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04480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Τεχνικές ανάλυσης οργανικής γεωχημείας 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5259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Θέση αριθμού διαφάνειας 5" descr="[DECORATIVE]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 descr="[DECORATIVE]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Τεχνικές ανάλυσης οργανικής γεωχημείας </a:t>
            </a:r>
          </a:p>
        </p:txBody>
      </p:sp>
      <p:pic>
        <p:nvPicPr>
          <p:cNvPr id="6" name="Picture 5" descr="[DECORATIVE]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none" baseline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Τεχνικές ανάλυσης οργανικής γεωχημείας 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8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Τεχνικές ανάλυσης οργανικής γεωχημείας 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4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Τεχνικές ανάλυσης οργανικής γεωχημείας 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 descr="[DECORATIVE]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7" name="2 - Θέση υποσέλιδου" descr="[DECORATIVE]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Τεχνικές ανάλυσης οργανικής γεωχημείας </a:t>
            </a:r>
          </a:p>
        </p:txBody>
      </p:sp>
      <p:pic>
        <p:nvPicPr>
          <p:cNvPr id="8" name="Picture 7" descr="[DECORATIVE]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Τεχνικές ανάλυσης οργανικής γεωχημείας 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http://upload.wikimedia.org/wikipedia/commons/b/b8/Mass_spectrometer_schematics.png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Λογότυπο Εθνικόν και Καποδιστριακόν Πανεπιστήμιον Αθηνών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404664"/>
            <a:ext cx="4147938" cy="817388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006575"/>
            <a:ext cx="7772400" cy="1470025"/>
          </a:xfrm>
        </p:spPr>
        <p:txBody>
          <a:bodyPr/>
          <a:lstStyle/>
          <a:p>
            <a:r>
              <a:rPr lang="el-GR" dirty="0" err="1" smtClean="0">
                <a:solidFill>
                  <a:srgbClr val="5075BC"/>
                </a:solidFill>
              </a:rPr>
              <a:t>Υδρογεωχημεία</a:t>
            </a:r>
            <a:r>
              <a:rPr lang="el-GR" dirty="0" smtClean="0">
                <a:solidFill>
                  <a:srgbClr val="5075BC"/>
                </a:solidFill>
              </a:rPr>
              <a:t> – </a:t>
            </a:r>
            <a:br>
              <a:rPr lang="el-GR" dirty="0" smtClean="0">
                <a:solidFill>
                  <a:srgbClr val="5075BC"/>
                </a:solidFill>
              </a:rPr>
            </a:br>
            <a:r>
              <a:rPr lang="el-GR" dirty="0" smtClean="0">
                <a:solidFill>
                  <a:srgbClr val="5075BC"/>
                </a:solidFill>
              </a:rPr>
              <a:t>Αναλυτική Γεωχημεία</a:t>
            </a:r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384823"/>
            <a:ext cx="7776864" cy="1752600"/>
          </a:xfrm>
        </p:spPr>
        <p:txBody>
          <a:bodyPr>
            <a:noAutofit/>
          </a:bodyPr>
          <a:lstStyle/>
          <a:p>
            <a:r>
              <a:rPr lang="el-GR" sz="2800" dirty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Ενότητα </a:t>
            </a:r>
            <a:r>
              <a:rPr lang="el-GR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6:</a:t>
            </a:r>
            <a:r>
              <a:rPr lang="en-US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 </a:t>
            </a:r>
            <a:r>
              <a:rPr lang="el-GR" sz="2800" dirty="0" smtClean="0"/>
              <a:t>Τεχνικές ανάλυσης οργανικής </a:t>
            </a:r>
            <a:r>
              <a:rPr lang="el-GR" sz="2800" dirty="0" smtClean="0"/>
              <a:t>γεωχημείας</a:t>
            </a:r>
          </a:p>
          <a:p>
            <a:endParaRPr lang="el-GR" sz="2800" dirty="0"/>
          </a:p>
          <a:p>
            <a:r>
              <a:rPr lang="el-GR" sz="2800" dirty="0" smtClean="0"/>
              <a:t>Αριάδνη Αργυράκη</a:t>
            </a:r>
            <a:endParaRPr lang="el-GR" sz="2800" dirty="0"/>
          </a:p>
          <a:p>
            <a:r>
              <a:rPr lang="el-GR" sz="2800" dirty="0"/>
              <a:t>Σχολή Θετικών Επιστημών </a:t>
            </a:r>
          </a:p>
          <a:p>
            <a:r>
              <a:rPr lang="el-GR" sz="2800" dirty="0"/>
              <a:t>Τμήμα Γεωλογίας και </a:t>
            </a:r>
            <a:r>
              <a:rPr lang="el-GR" sz="2800" dirty="0" err="1"/>
              <a:t>Γεωπεριβάλλοντος</a:t>
            </a:r>
            <a:endParaRPr lang="el-GR" sz="2800" dirty="0"/>
          </a:p>
          <a:p>
            <a:endParaRPr lang="el-GR" sz="2800" dirty="0" smtClean="0"/>
          </a:p>
        </p:txBody>
      </p:sp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sz="3200" dirty="0" smtClean="0"/>
              <a:t>Μεταλλικό κάνιστρο συλλογής δείγματος αεροζόλ για ανάλυση με </a:t>
            </a:r>
            <a:r>
              <a:rPr lang="en-US" altLang="el-GR" sz="3200" dirty="0" smtClean="0"/>
              <a:t>GC-MS</a:t>
            </a:r>
            <a:endParaRPr lang="el-GR" altLang="el-GR" sz="3200" dirty="0"/>
          </a:p>
        </p:txBody>
      </p:sp>
      <p:pic>
        <p:nvPicPr>
          <p:cNvPr id="4" name="Picture 4" descr="P4120069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471" y="1557338"/>
            <a:ext cx="3393758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133336" y="5831520"/>
            <a:ext cx="1156608" cy="432048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 smtClean="0"/>
              <a:t>Εικόνα </a:t>
            </a:r>
            <a:r>
              <a:rPr lang="el-GR" dirty="0"/>
              <a:t>7</a:t>
            </a:r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416472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sz="4000" dirty="0" smtClean="0"/>
              <a:t>Φάσμα </a:t>
            </a:r>
            <a:r>
              <a:rPr lang="en-US" altLang="el-GR" sz="4000" dirty="0" smtClean="0"/>
              <a:t>GC-MS</a:t>
            </a:r>
            <a:endParaRPr lang="el-GR" altLang="el-GR" sz="4000" dirty="0"/>
          </a:p>
        </p:txBody>
      </p:sp>
      <p:pic>
        <p:nvPicPr>
          <p:cNvPr id="4" name="Picture 3" descr="Φάσμα GC-MS" title="Φάσμα GC-MS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12775"/>
            <a:ext cx="7159808" cy="478464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987392" y="5624440"/>
            <a:ext cx="1156608" cy="432048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 smtClean="0"/>
              <a:t>Εικόνα </a:t>
            </a:r>
            <a:r>
              <a:rPr lang="en-US" dirty="0" smtClean="0"/>
              <a:t>8</a:t>
            </a:r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2037652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200" dirty="0"/>
              <a:t>Οργανολογία GC-MS με φίλτρο </a:t>
            </a:r>
            <a:r>
              <a:rPr lang="el-GR" sz="3200" dirty="0" err="1"/>
              <a:t>τετραπόλου</a:t>
            </a:r>
            <a:endParaRPr lang="el-GR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7380312" y="5805264"/>
            <a:ext cx="1156608" cy="432048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 smtClean="0"/>
              <a:t>Εικόνα 1</a:t>
            </a:r>
            <a:r>
              <a:rPr lang="en-US" dirty="0" smtClean="0"/>
              <a:t>4</a:t>
            </a:r>
            <a:endParaRPr lang="el-GR" dirty="0" smtClean="0"/>
          </a:p>
        </p:txBody>
      </p:sp>
      <p:pic>
        <p:nvPicPr>
          <p:cNvPr id="13" name="Picture 1" descr="GCMS.jpg" title="Οργανολογία GC-MS με φίλτρο τετραπόλου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232681"/>
            <a:ext cx="6120680" cy="4977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9911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200" dirty="0" err="1"/>
              <a:t>Φασματομετρία</a:t>
            </a:r>
            <a:r>
              <a:rPr lang="el-GR" sz="3200" dirty="0"/>
              <a:t> μάζας με εφαρμογή στατικού μαγνητικού πεδίου (</a:t>
            </a:r>
            <a:r>
              <a:rPr lang="el-GR" sz="3200" dirty="0" err="1"/>
              <a:t>Magnetic</a:t>
            </a:r>
            <a:r>
              <a:rPr lang="el-GR" sz="3200" dirty="0"/>
              <a:t> </a:t>
            </a:r>
            <a:r>
              <a:rPr lang="el-GR" sz="3200" dirty="0" err="1"/>
              <a:t>sector</a:t>
            </a:r>
            <a:r>
              <a:rPr lang="el-GR" sz="3200" dirty="0"/>
              <a:t> MS)</a:t>
            </a:r>
          </a:p>
        </p:txBody>
      </p:sp>
      <p:pic>
        <p:nvPicPr>
          <p:cNvPr id="4" name="Picture 4" descr="Image:Mass spectrometer schematics.png" title="Φασματομετρία μάζας με εφαρμογή στατικού μαγνητικού πεδίου "/>
          <p:cNvPicPr>
            <a:picLocks noGrp="1" noChangeAspect="1" noChangeArrowheads="1"/>
          </p:cNvPicPr>
          <p:nvPr>
            <p:ph idx="1"/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560202"/>
            <a:ext cx="4680520" cy="456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380312" y="5805264"/>
            <a:ext cx="1156608" cy="432048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 smtClean="0"/>
              <a:t>Εικόνα 1</a:t>
            </a:r>
            <a:r>
              <a:rPr lang="el-GR" dirty="0"/>
              <a:t>5</a:t>
            </a:r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3888775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GC/ C/ IRMS</a:t>
            </a:r>
            <a:endParaRPr lang="el-GR" sz="3600" dirty="0"/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Gas Chromatography Combustion Isotope Ratio Mass Spectrometry</a:t>
            </a:r>
          </a:p>
          <a:p>
            <a:endParaRPr lang="en-US" dirty="0"/>
          </a:p>
          <a:p>
            <a:r>
              <a:rPr lang="el-GR" dirty="0"/>
              <a:t>Σχετικός λόγος ελαφρών σταθερών ισοτόπων </a:t>
            </a:r>
            <a:r>
              <a:rPr lang="en-US" dirty="0"/>
              <a:t>C, H, N, </a:t>
            </a:r>
            <a:r>
              <a:rPr lang="el-GR" dirty="0"/>
              <a:t>Ο, </a:t>
            </a:r>
            <a:r>
              <a:rPr lang="en-US" dirty="0"/>
              <a:t>S</a:t>
            </a:r>
          </a:p>
          <a:p>
            <a:r>
              <a:rPr lang="el-GR" dirty="0"/>
              <a:t>Διάγνωση περιβαλλοντικών συνθηκών/ διεργασιών</a:t>
            </a:r>
          </a:p>
          <a:p>
            <a:r>
              <a:rPr lang="el-GR" dirty="0"/>
              <a:t>Προϋποθέτει περιεκτικότητα σε θερμικά σταθερές ενώσεις (χρωματογραφία</a:t>
            </a:r>
            <a:r>
              <a:rPr lang="el-GR" dirty="0" smtClean="0"/>
              <a:t>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17380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Autofit/>
          </a:bodyPr>
          <a:lstStyle/>
          <a:p>
            <a:r>
              <a:rPr lang="el-GR" sz="2400" dirty="0"/>
              <a:t>Συγκεντρώσεις σταθερών ισοτόπων </a:t>
            </a:r>
            <a:r>
              <a:rPr lang="en-US" sz="2400" dirty="0"/>
              <a:t>H, C, N, O, S </a:t>
            </a:r>
            <a:r>
              <a:rPr lang="el-GR" sz="2400" dirty="0"/>
              <a:t>στη φύση (</a:t>
            </a:r>
            <a:r>
              <a:rPr lang="en-US" sz="2400" dirty="0" err="1"/>
              <a:t>Mattey</a:t>
            </a:r>
            <a:r>
              <a:rPr lang="el-GR" sz="2400" dirty="0"/>
              <a:t>, 2002)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68344" y="5728038"/>
            <a:ext cx="1156608" cy="432048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 smtClean="0"/>
              <a:t>Πίνακας 1</a:t>
            </a:r>
          </a:p>
        </p:txBody>
      </p:sp>
      <p:graphicFrame>
        <p:nvGraphicFramePr>
          <p:cNvPr id="4" name="Θέση περιεχομένου 3" title="Συγκεντρώσεις σταθερών ισοτόπων H, C, N, O, S στη φύση "/>
          <p:cNvGraphicFramePr>
            <a:graphicFrameLocks noGrp="1"/>
          </p:cNvGraphicFramePr>
          <p:nvPr>
            <p:ph idx="1"/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61464966"/>
              </p:ext>
            </p:extLst>
          </p:nvPr>
        </p:nvGraphicFramePr>
        <p:xfrm>
          <a:off x="463550" y="1196749"/>
          <a:ext cx="7963918" cy="44805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32104"/>
                <a:gridCol w="1094550"/>
                <a:gridCol w="776478"/>
                <a:gridCol w="1909255"/>
                <a:gridCol w="1649159"/>
                <a:gridCol w="1702372"/>
              </a:tblGrid>
              <a:tr h="44135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Element</a:t>
                      </a:r>
                      <a:endParaRPr lang="el-GR" sz="1400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Analysed</a:t>
                      </a:r>
                      <a:r>
                        <a:rPr lang="en-US" sz="1400" dirty="0" smtClean="0"/>
                        <a:t> as</a:t>
                      </a:r>
                      <a:endParaRPr lang="el-GR" sz="1400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Isotope</a:t>
                      </a:r>
                      <a:endParaRPr lang="el-GR" sz="1400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Natural</a:t>
                      </a:r>
                      <a:r>
                        <a:rPr lang="en-US" sz="1400" baseline="0" dirty="0" smtClean="0"/>
                        <a:t> a</a:t>
                      </a:r>
                      <a:r>
                        <a:rPr lang="en-US" sz="1400" dirty="0" smtClean="0"/>
                        <a:t>bundance (%)</a:t>
                      </a:r>
                      <a:endParaRPr lang="el-GR" sz="1400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Reference standard</a:t>
                      </a:r>
                      <a:endParaRPr lang="el-GR" sz="1400" dirty="0" smtClean="0"/>
                    </a:p>
                    <a:p>
                      <a:endParaRPr lang="el-GR" sz="1400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Terrestrial range (%)</a:t>
                      </a:r>
                      <a:endParaRPr lang="el-GR" sz="1400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62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</a:t>
                      </a:r>
                      <a:endParaRPr lang="el-GR" sz="1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</a:t>
                      </a:r>
                      <a:r>
                        <a:rPr lang="en-US" sz="1400" baseline="-25000" dirty="0" smtClean="0"/>
                        <a:t>2</a:t>
                      </a:r>
                      <a:endParaRPr lang="el-GR" sz="1400" baseline="-250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aseline="30000" dirty="0" smtClean="0"/>
                        <a:t>1</a:t>
                      </a:r>
                      <a:r>
                        <a:rPr lang="en-US" sz="1400" dirty="0" smtClean="0"/>
                        <a:t>H</a:t>
                      </a:r>
                      <a:endParaRPr lang="el-GR" sz="1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99.984</a:t>
                      </a:r>
                      <a:endParaRPr lang="el-GR" sz="1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V-SMOW</a:t>
                      </a:r>
                      <a:endParaRPr lang="el-GR" sz="1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l-GR" sz="1400" dirty="0" smtClean="0"/>
                        <a:t>δ</a:t>
                      </a:r>
                      <a:r>
                        <a:rPr lang="en-US" sz="1400" dirty="0" smtClean="0"/>
                        <a:t>D = -450</a:t>
                      </a:r>
                      <a:r>
                        <a:rPr lang="en-US" sz="1400" baseline="0" dirty="0" smtClean="0"/>
                        <a:t> - +50</a:t>
                      </a:r>
                      <a:endParaRPr lang="el-GR" sz="1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59621">
                <a:tc>
                  <a:txBody>
                    <a:bodyPr/>
                    <a:lstStyle/>
                    <a:p>
                      <a:endParaRPr lang="el-GR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30000" dirty="0" smtClean="0"/>
                        <a:t>2</a:t>
                      </a:r>
                      <a:r>
                        <a:rPr lang="en-US" sz="1400" dirty="0" smtClean="0"/>
                        <a:t>H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0.01557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sz="1400"/>
                    </a:p>
                  </a:txBody>
                  <a:tcPr/>
                </a:tc>
              </a:tr>
              <a:tr h="25962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</a:t>
                      </a:r>
                      <a:r>
                        <a:rPr lang="en-US" sz="1400" baseline="-25000" dirty="0" smtClean="0"/>
                        <a:t>2</a:t>
                      </a:r>
                      <a:endParaRPr lang="el-GR" sz="1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30000" dirty="0" smtClean="0"/>
                        <a:t>12</a:t>
                      </a:r>
                      <a:r>
                        <a:rPr lang="en-US" sz="1400" dirty="0" smtClean="0"/>
                        <a:t>C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98.888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PDB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 smtClean="0"/>
                        <a:t>δ</a:t>
                      </a:r>
                      <a:r>
                        <a:rPr lang="el-GR" sz="1400" baseline="30000" dirty="0" smtClean="0"/>
                        <a:t>13</a:t>
                      </a:r>
                      <a:r>
                        <a:rPr lang="en-US" sz="1400" dirty="0" smtClean="0"/>
                        <a:t>C = -120</a:t>
                      </a:r>
                      <a:r>
                        <a:rPr lang="en-US" sz="1400" baseline="0" dirty="0" smtClean="0"/>
                        <a:t> - +15</a:t>
                      </a:r>
                      <a:endParaRPr lang="el-GR" sz="1400" dirty="0"/>
                    </a:p>
                  </a:txBody>
                  <a:tcPr/>
                </a:tc>
              </a:tr>
              <a:tr h="259621">
                <a:tc>
                  <a:txBody>
                    <a:bodyPr/>
                    <a:lstStyle/>
                    <a:p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30000" dirty="0" smtClean="0"/>
                        <a:t>13</a:t>
                      </a:r>
                      <a:r>
                        <a:rPr lang="en-US" sz="1400" dirty="0" smtClean="0"/>
                        <a:t>C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1.1112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sz="1400"/>
                    </a:p>
                  </a:txBody>
                  <a:tcPr/>
                </a:tc>
              </a:tr>
              <a:tr h="25962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</a:t>
                      </a:r>
                      <a:r>
                        <a:rPr lang="en-US" sz="1400" baseline="-25000" dirty="0" smtClean="0"/>
                        <a:t>2</a:t>
                      </a:r>
                      <a:endParaRPr lang="el-GR" sz="1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30000" dirty="0" smtClean="0"/>
                        <a:t>14</a:t>
                      </a:r>
                      <a:r>
                        <a:rPr lang="en-US" sz="1400" dirty="0" smtClean="0"/>
                        <a:t>N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99.634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Air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baseline="0" dirty="0" smtClean="0"/>
                        <a:t>δ</a:t>
                      </a:r>
                      <a:r>
                        <a:rPr lang="en-US" sz="1400" baseline="30000" dirty="0" smtClean="0"/>
                        <a:t>15</a:t>
                      </a:r>
                      <a:r>
                        <a:rPr lang="en-US" sz="1400" dirty="0" smtClean="0"/>
                        <a:t>N</a:t>
                      </a:r>
                      <a:r>
                        <a:rPr lang="en-US" sz="1400" baseline="0" dirty="0" smtClean="0"/>
                        <a:t> = -20 - +30</a:t>
                      </a:r>
                      <a:endParaRPr lang="el-GR" sz="1400" dirty="0"/>
                    </a:p>
                  </a:txBody>
                  <a:tcPr/>
                </a:tc>
              </a:tr>
              <a:tr h="259621">
                <a:tc>
                  <a:txBody>
                    <a:bodyPr/>
                    <a:lstStyle/>
                    <a:p>
                      <a:endParaRPr lang="el-GR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30000" dirty="0" smtClean="0"/>
                        <a:t>15</a:t>
                      </a:r>
                      <a:r>
                        <a:rPr lang="en-US" sz="1400" dirty="0" smtClean="0"/>
                        <a:t>N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0.366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sz="1400" dirty="0"/>
                    </a:p>
                  </a:txBody>
                  <a:tcPr/>
                </a:tc>
              </a:tr>
              <a:tr h="25962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</a:t>
                      </a:r>
                      <a:r>
                        <a:rPr lang="en-US" sz="1400" baseline="-25000" dirty="0" smtClean="0"/>
                        <a:t>2</a:t>
                      </a:r>
                      <a:r>
                        <a:rPr lang="en-US" sz="1400" dirty="0" smtClean="0"/>
                        <a:t> (O</a:t>
                      </a:r>
                      <a:r>
                        <a:rPr lang="en-US" sz="1400" baseline="-25000" dirty="0" smtClean="0"/>
                        <a:t>2</a:t>
                      </a:r>
                      <a:r>
                        <a:rPr lang="en-US" sz="1400" dirty="0" smtClean="0"/>
                        <a:t>)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30000" dirty="0" smtClean="0"/>
                        <a:t>16</a:t>
                      </a:r>
                      <a:r>
                        <a:rPr lang="en-US" sz="1400" dirty="0" smtClean="0"/>
                        <a:t>O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99.759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V-SMOW or PDB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 smtClean="0"/>
                        <a:t>δ</a:t>
                      </a:r>
                      <a:r>
                        <a:rPr lang="en-US" sz="1400" baseline="30000" dirty="0" smtClean="0"/>
                        <a:t>18</a:t>
                      </a:r>
                      <a:r>
                        <a:rPr lang="en-US" sz="1400" dirty="0" smtClean="0"/>
                        <a:t>O = -50 - +40</a:t>
                      </a:r>
                      <a:endParaRPr lang="el-GR" sz="1400" dirty="0"/>
                    </a:p>
                  </a:txBody>
                  <a:tcPr/>
                </a:tc>
              </a:tr>
              <a:tr h="259621">
                <a:tc>
                  <a:txBody>
                    <a:bodyPr/>
                    <a:lstStyle/>
                    <a:p>
                      <a:endParaRPr lang="el-GR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30000" dirty="0" smtClean="0"/>
                        <a:t>17</a:t>
                      </a:r>
                      <a:r>
                        <a:rPr lang="en-US" sz="1400" dirty="0" smtClean="0"/>
                        <a:t>O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0.037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sz="1400" dirty="0"/>
                    </a:p>
                  </a:txBody>
                  <a:tcPr/>
                </a:tc>
              </a:tr>
              <a:tr h="259621">
                <a:tc>
                  <a:txBody>
                    <a:bodyPr/>
                    <a:lstStyle/>
                    <a:p>
                      <a:endParaRPr lang="el-GR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30000" dirty="0" smtClean="0"/>
                        <a:t>18</a:t>
                      </a:r>
                      <a:r>
                        <a:rPr lang="en-US" sz="1400" dirty="0" smtClean="0"/>
                        <a:t>O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0.204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sz="1400" dirty="0"/>
                    </a:p>
                  </a:txBody>
                  <a:tcPr/>
                </a:tc>
              </a:tr>
              <a:tr h="25962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SO</a:t>
                      </a:r>
                      <a:r>
                        <a:rPr lang="en-US" sz="1400" baseline="-25000" dirty="0" smtClean="0"/>
                        <a:t>2</a:t>
                      </a:r>
                      <a:r>
                        <a:rPr lang="en-US" sz="1400" dirty="0" smtClean="0"/>
                        <a:t> (SF</a:t>
                      </a:r>
                      <a:r>
                        <a:rPr lang="en-US" sz="1400" baseline="-25000" dirty="0" smtClean="0"/>
                        <a:t>6</a:t>
                      </a:r>
                      <a:r>
                        <a:rPr lang="en-US" sz="1400" dirty="0" smtClean="0"/>
                        <a:t>)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30000" dirty="0" smtClean="0"/>
                        <a:t>32</a:t>
                      </a:r>
                      <a:r>
                        <a:rPr lang="en-US" sz="1400" dirty="0" smtClean="0"/>
                        <a:t>S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95.0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CDT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 smtClean="0"/>
                        <a:t>δ</a:t>
                      </a:r>
                      <a:r>
                        <a:rPr lang="en-US" sz="1400" baseline="30000" dirty="0" smtClean="0"/>
                        <a:t>34</a:t>
                      </a:r>
                      <a:r>
                        <a:rPr lang="en-US" sz="1400" dirty="0" smtClean="0"/>
                        <a:t>S</a:t>
                      </a:r>
                      <a:r>
                        <a:rPr lang="en-US" sz="1400" baseline="0" dirty="0" smtClean="0"/>
                        <a:t> = -65 - +90</a:t>
                      </a:r>
                      <a:endParaRPr lang="el-GR" sz="1400" dirty="0"/>
                    </a:p>
                  </a:txBody>
                  <a:tcPr/>
                </a:tc>
              </a:tr>
              <a:tr h="259621">
                <a:tc>
                  <a:txBody>
                    <a:bodyPr/>
                    <a:lstStyle/>
                    <a:p>
                      <a:endParaRPr lang="el-GR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30000" dirty="0" smtClean="0"/>
                        <a:t>33</a:t>
                      </a:r>
                      <a:r>
                        <a:rPr lang="en-US" sz="1400" dirty="0" smtClean="0"/>
                        <a:t>S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0.76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sz="1400" dirty="0"/>
                    </a:p>
                  </a:txBody>
                  <a:tcPr/>
                </a:tc>
              </a:tr>
              <a:tr h="259621">
                <a:tc>
                  <a:txBody>
                    <a:bodyPr/>
                    <a:lstStyle/>
                    <a:p>
                      <a:endParaRPr lang="el-GR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30000" dirty="0" smtClean="0"/>
                        <a:t>34</a:t>
                      </a:r>
                      <a:r>
                        <a:rPr lang="en-US" sz="1400" dirty="0" smtClean="0"/>
                        <a:t>S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4.22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sz="1400" dirty="0"/>
                    </a:p>
                  </a:txBody>
                  <a:tcPr/>
                </a:tc>
              </a:tr>
              <a:tr h="259621">
                <a:tc>
                  <a:txBody>
                    <a:bodyPr/>
                    <a:lstStyle/>
                    <a:p>
                      <a:endParaRPr lang="el-GR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30000" dirty="0" smtClean="0"/>
                        <a:t>36</a:t>
                      </a:r>
                      <a:r>
                        <a:rPr lang="en-US" sz="1400" dirty="0" smtClean="0"/>
                        <a:t>S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0.014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sz="1400" dirty="0"/>
                    </a:p>
                  </a:txBody>
                  <a:tcPr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995936" y="5517232"/>
                <a:ext cx="3384376" cy="884030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l-GR" b="0" i="1" smtClean="0">
                        <a:latin typeface="Cambria Math"/>
                      </a:rPr>
                      <m:t>𝛿</m:t>
                    </m:r>
                    <m:sPre>
                      <m:sPrePr>
                        <m:ctrlPr>
                          <a:rPr lang="el-GR" b="0" i="1" smtClean="0">
                            <a:latin typeface="Cambria Math"/>
                          </a:rPr>
                        </m:ctrlPr>
                      </m:sPrePr>
                      <m:sub/>
                      <m:sup>
                        <m:r>
                          <a:rPr lang="el-GR" b="0" i="1" smtClean="0">
                            <a:latin typeface="Cambria Math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</a:rPr>
                          <m:t>𝑁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el-GR" b="0" i="0" smtClean="0">
                            <a:latin typeface="Cambria Math"/>
                          </a:rPr>
                          <m:t>Ε</m:t>
                        </m:r>
                      </m:e>
                    </m:sPre>
                    <m:r>
                      <a:rPr lang="el-GR" b="0" i="1" smtClean="0"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l-GR" b="0" i="1" smtClean="0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l-GR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/>
                                  </a:rPr>
                                  <m:t>R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𝑠𝑎𝑚𝑝𝑙𝑒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𝑠𝑡𝑎𝑛𝑑𝑎𝑟𝑑</m:t>
                                </m:r>
                              </m:sub>
                            </m:sSub>
                          </m:den>
                        </m:f>
                        <m:r>
                          <a:rPr lang="en-US" b="0" i="1" smtClean="0">
                            <a:latin typeface="Cambria Math"/>
                          </a:rPr>
                          <m:t>−1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∗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dirty="0" smtClean="0"/>
                  <a:t> </a:t>
                </a:r>
                <a:r>
                  <a:rPr lang="en-US" altLang="el-GR" dirty="0" smtClean="0"/>
                  <a:t>(‰)</a:t>
                </a:r>
                <a:endParaRPr lang="el-GR" altLang="el-GR" dirty="0">
                  <a:latin typeface="Arial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936" y="5517232"/>
                <a:ext cx="3384376" cy="88403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4160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Θέση κειμένου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l-GR" altLang="el-GR" dirty="0">
                <a:latin typeface="Arial" pitchFamily="34" charset="0"/>
                <a:sym typeface="Wingdings" pitchFamily="2" charset="2"/>
              </a:rPr>
              <a:t>αντιδραστήρας </a:t>
            </a:r>
            <a:endParaRPr lang="en-US" altLang="el-GR" dirty="0">
              <a:latin typeface="Arial" pitchFamily="34" charset="0"/>
              <a:sym typeface="Wingdings" pitchFamily="2" charset="2"/>
            </a:endParaRPr>
          </a:p>
          <a:p>
            <a:r>
              <a:rPr lang="el-GR" altLang="el-GR" dirty="0">
                <a:latin typeface="Arial" pitchFamily="34" charset="0"/>
                <a:sym typeface="Wingdings" pitchFamily="2" charset="2"/>
              </a:rPr>
              <a:t>καύσης</a:t>
            </a:r>
            <a:r>
              <a:rPr lang="en-US" altLang="el-GR" dirty="0">
                <a:latin typeface="Arial" pitchFamily="34" charset="0"/>
                <a:sym typeface="Wingdings" pitchFamily="2" charset="2"/>
              </a:rPr>
              <a:t>  </a:t>
            </a:r>
          </a:p>
          <a:p>
            <a:endParaRPr lang="en-US" altLang="el-GR" dirty="0">
              <a:latin typeface="Arial" pitchFamily="34" charset="0"/>
              <a:sym typeface="Wingdings" pitchFamily="2" charset="2"/>
            </a:endParaRPr>
          </a:p>
          <a:p>
            <a:r>
              <a:rPr lang="el-GR" altLang="el-GR" dirty="0">
                <a:latin typeface="Arial" pitchFamily="34" charset="0"/>
                <a:sym typeface="Wingdings" pitchFamily="2" charset="2"/>
              </a:rPr>
              <a:t>αντιδραστήρας </a:t>
            </a:r>
            <a:endParaRPr lang="en-US" altLang="el-GR" dirty="0">
              <a:latin typeface="Arial" pitchFamily="34" charset="0"/>
              <a:sym typeface="Wingdings" pitchFamily="2" charset="2"/>
            </a:endParaRPr>
          </a:p>
          <a:p>
            <a:r>
              <a:rPr lang="el-GR" altLang="el-GR" dirty="0">
                <a:latin typeface="Arial" pitchFamily="34" charset="0"/>
                <a:sym typeface="Wingdings" pitchFamily="2" charset="2"/>
              </a:rPr>
              <a:t>αναγωγής </a:t>
            </a:r>
            <a:r>
              <a:rPr lang="en-US" altLang="el-GR" dirty="0">
                <a:latin typeface="Arial" pitchFamily="34" charset="0"/>
                <a:sym typeface="Wingdings" pitchFamily="2" charset="2"/>
              </a:rPr>
              <a:t> </a:t>
            </a:r>
          </a:p>
          <a:p>
            <a:endParaRPr lang="en-US" altLang="el-GR" dirty="0">
              <a:latin typeface="Arial" pitchFamily="34" charset="0"/>
              <a:sym typeface="Wingdings" pitchFamily="2" charset="2"/>
            </a:endParaRPr>
          </a:p>
          <a:p>
            <a:r>
              <a:rPr lang="el-GR" altLang="el-GR" dirty="0">
                <a:latin typeface="Arial" pitchFamily="34" charset="0"/>
                <a:sym typeface="Wingdings" pitchFamily="2" charset="2"/>
              </a:rPr>
              <a:t>αφυδάτωση </a:t>
            </a:r>
            <a:r>
              <a:rPr lang="en-US" altLang="el-GR" dirty="0">
                <a:latin typeface="Arial" pitchFamily="34" charset="0"/>
                <a:sym typeface="Wingdings" pitchFamily="2" charset="2"/>
              </a:rPr>
              <a:t> </a:t>
            </a:r>
          </a:p>
          <a:p>
            <a:endParaRPr lang="en-US" altLang="el-GR" dirty="0">
              <a:latin typeface="Arial" pitchFamily="34" charset="0"/>
              <a:sym typeface="Wingdings" pitchFamily="2" charset="2"/>
            </a:endParaRPr>
          </a:p>
          <a:p>
            <a:r>
              <a:rPr lang="en-US" altLang="el-GR" dirty="0">
                <a:latin typeface="Arial" pitchFamily="34" charset="0"/>
              </a:rPr>
              <a:t>x</a:t>
            </a:r>
            <a:r>
              <a:rPr lang="el-GR" altLang="el-GR" dirty="0" err="1">
                <a:latin typeface="Arial" pitchFamily="34" charset="0"/>
              </a:rPr>
              <a:t>ρωμ</a:t>
            </a:r>
            <a:r>
              <a:rPr lang="el-GR" altLang="el-GR" dirty="0">
                <a:latin typeface="Arial" pitchFamily="34" charset="0"/>
              </a:rPr>
              <a:t>/</a:t>
            </a:r>
            <a:r>
              <a:rPr lang="el-GR" altLang="el-GR" dirty="0" err="1">
                <a:latin typeface="Arial" pitchFamily="34" charset="0"/>
              </a:rPr>
              <a:t>κή</a:t>
            </a:r>
            <a:r>
              <a:rPr lang="el-GR" altLang="el-GR" dirty="0">
                <a:latin typeface="Arial" pitchFamily="34" charset="0"/>
              </a:rPr>
              <a:t> στήλη </a:t>
            </a:r>
            <a:r>
              <a:rPr lang="en-US" altLang="el-GR" dirty="0">
                <a:latin typeface="Arial" pitchFamily="34" charset="0"/>
                <a:sym typeface="Wingdings" pitchFamily="2" charset="2"/>
              </a:rPr>
              <a:t> </a:t>
            </a:r>
          </a:p>
          <a:p>
            <a:endParaRPr lang="en-US" altLang="el-GR" dirty="0">
              <a:latin typeface="Arial" pitchFamily="34" charset="0"/>
              <a:sym typeface="Wingdings" pitchFamily="2" charset="2"/>
            </a:endParaRPr>
          </a:p>
          <a:p>
            <a:endParaRPr lang="en-US" altLang="el-GR" dirty="0">
              <a:latin typeface="Arial" pitchFamily="34" charset="0"/>
              <a:sym typeface="Wingdings" pitchFamily="2" charset="2"/>
            </a:endParaRPr>
          </a:p>
          <a:p>
            <a:r>
              <a:rPr lang="el-GR" altLang="el-GR" dirty="0" err="1">
                <a:latin typeface="Arial" pitchFamily="34" charset="0"/>
                <a:sym typeface="Wingdings" pitchFamily="2" charset="2"/>
              </a:rPr>
              <a:t>φασματομετρία</a:t>
            </a:r>
            <a:r>
              <a:rPr lang="el-GR" altLang="el-GR" dirty="0">
                <a:latin typeface="Arial" pitchFamily="34" charset="0"/>
                <a:sym typeface="Wingdings" pitchFamily="2" charset="2"/>
              </a:rPr>
              <a:t> μάζας</a:t>
            </a:r>
          </a:p>
          <a:p>
            <a:endParaRPr lang="el-G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ΔΙΑΤΑΞΗ </a:t>
            </a:r>
            <a:r>
              <a:rPr lang="en-US" dirty="0" smtClean="0"/>
              <a:t>GC</a:t>
            </a:r>
            <a:r>
              <a:rPr lang="en-US" dirty="0"/>
              <a:t>/ C/ IRMS</a:t>
            </a:r>
            <a:endParaRPr lang="el-GR" dirty="0"/>
          </a:p>
        </p:txBody>
      </p:sp>
      <p:pic>
        <p:nvPicPr>
          <p:cNvPr id="6" name="Content Placeholder 3" descr="GC_C_IRMS.jpg" title="ΔΙΑΤΑΞΗ GC/ C/ IRMS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75857" y="1395213"/>
            <a:ext cx="4477064" cy="4807803"/>
          </a:xfrm>
        </p:spPr>
      </p:pic>
      <p:sp>
        <p:nvSpPr>
          <p:cNvPr id="7" name="TextBox 6"/>
          <p:cNvSpPr txBox="1"/>
          <p:nvPr/>
        </p:nvSpPr>
        <p:spPr>
          <a:xfrm>
            <a:off x="7740352" y="5805264"/>
            <a:ext cx="1156608" cy="432048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 smtClean="0"/>
              <a:t>Εικόνα 16</a:t>
            </a:r>
          </a:p>
        </p:txBody>
      </p:sp>
    </p:spTree>
    <p:extLst>
      <p:ext uri="{BB962C8B-B14F-4D97-AF65-F5344CB8AC3E}">
        <p14:creationId xmlns:p14="http://schemas.microsoft.com/office/powerpoint/2010/main" val="4076666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n-US" dirty="0"/>
              <a:t>GC/ C/ IRMS</a:t>
            </a:r>
            <a:r>
              <a:rPr lang="el-GR" dirty="0"/>
              <a:t> </a:t>
            </a:r>
            <a:r>
              <a:rPr lang="en-US" dirty="0"/>
              <a:t>- </a:t>
            </a:r>
            <a:r>
              <a:rPr lang="el-GR" dirty="0"/>
              <a:t>ΕΦΑΡΜΟΓΕΣ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800" b="1" dirty="0"/>
              <a:t>Υδρογεωλογία:</a:t>
            </a:r>
          </a:p>
          <a:p>
            <a:pPr marL="0" indent="0">
              <a:buNone/>
            </a:pPr>
            <a:r>
              <a:rPr lang="el-GR" sz="2800" dirty="0"/>
              <a:t>Ισοτοπικός λόγος υδρογόνου </a:t>
            </a:r>
            <a:r>
              <a:rPr lang="en-US" sz="2800" b="1" dirty="0">
                <a:latin typeface="Arial" charset="0"/>
                <a:sym typeface="Wingdings" pitchFamily="2" charset="2"/>
              </a:rPr>
              <a:t> </a:t>
            </a:r>
            <a:r>
              <a:rPr lang="el-GR" sz="2800" dirty="0" smtClean="0"/>
              <a:t>μόρια </a:t>
            </a:r>
            <a:r>
              <a:rPr lang="el-GR" sz="2800" dirty="0"/>
              <a:t>νερού με </a:t>
            </a:r>
            <a:r>
              <a:rPr lang="el-GR" sz="2800" dirty="0" err="1"/>
              <a:t>δευτέριο</a:t>
            </a:r>
            <a:r>
              <a:rPr lang="el-GR" sz="2800" dirty="0"/>
              <a:t> 5% βαρύτερα από απλά μόρια νερού </a:t>
            </a:r>
            <a:r>
              <a:rPr lang="en-US" sz="2800" b="1" dirty="0">
                <a:latin typeface="Arial" charset="0"/>
                <a:sym typeface="Wingdings" pitchFamily="2" charset="2"/>
              </a:rPr>
              <a:t></a:t>
            </a:r>
            <a:r>
              <a:rPr lang="el-GR" sz="2800" dirty="0" smtClean="0"/>
              <a:t> </a:t>
            </a:r>
            <a:r>
              <a:rPr lang="el-GR" sz="2800" dirty="0"/>
              <a:t>ένδειξη για θαλάσσια ή μετεωρική προέλευση νερού.</a:t>
            </a:r>
          </a:p>
          <a:p>
            <a:pPr marL="0" indent="0">
              <a:buNone/>
            </a:pPr>
            <a:endParaRPr lang="el-GR" sz="2800" dirty="0" smtClean="0"/>
          </a:p>
          <a:p>
            <a:pPr marL="0" indent="0">
              <a:buNone/>
            </a:pPr>
            <a:r>
              <a:rPr lang="el-GR" sz="2800" b="1" dirty="0" smtClean="0"/>
              <a:t>Παλαιοκλιματολογία</a:t>
            </a:r>
            <a:r>
              <a:rPr lang="el-GR" sz="2800" b="1" dirty="0"/>
              <a:t>:</a:t>
            </a:r>
          </a:p>
          <a:p>
            <a:pPr marL="0" indent="0">
              <a:buNone/>
            </a:pPr>
            <a:r>
              <a:rPr lang="el-GR" sz="2800" dirty="0" err="1"/>
              <a:t>Παλαιοθερμοκρασία</a:t>
            </a:r>
            <a:r>
              <a:rPr lang="el-GR" sz="2800" dirty="0"/>
              <a:t> με βάση μεταβολές ισοτοπικού λόγου Ο σε κελύφη </a:t>
            </a:r>
            <a:r>
              <a:rPr lang="el-GR" sz="2800" dirty="0" err="1"/>
              <a:t>μικροαπολιθωμάτων</a:t>
            </a:r>
            <a:r>
              <a:rPr lang="el-GR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7695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/>
              <a:t>Τεχνικές ανάλυσης οργανικής </a:t>
            </a:r>
            <a:r>
              <a:rPr lang="el-GR" dirty="0" smtClean="0"/>
              <a:t>γεωχημείας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45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altLang="el-GR" sz="4000" dirty="0"/>
              <a:t>ΠΕΡΙΕΧΟΜΕΝΑ</a:t>
            </a:r>
            <a:endParaRPr lang="el-GR" sz="4000" dirty="0"/>
          </a:p>
        </p:txBody>
      </p:sp>
      <p:sp>
        <p:nvSpPr>
          <p:cNvPr id="4" name="Θέση κειμένου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buFont typeface="Wingdings" pitchFamily="2" charset="2"/>
              <a:buAutoNum type="arabicPeriod"/>
            </a:pPr>
            <a:endParaRPr lang="el-GR" altLang="el-GR" dirty="0" smtClean="0"/>
          </a:p>
          <a:p>
            <a:pPr marL="609600" indent="-609600">
              <a:buFont typeface="Wingdings" pitchFamily="2" charset="2"/>
              <a:buAutoNum type="arabicPeriod"/>
            </a:pPr>
            <a:r>
              <a:rPr lang="el-GR" altLang="el-GR" dirty="0"/>
              <a:t>Ιστορικά στοιχεία GC-MS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el-GR" altLang="el-GR" dirty="0"/>
              <a:t>Αρχή λειτουργίας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el-GR" altLang="el-GR" dirty="0"/>
              <a:t>Οργανολογία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el-GR" altLang="el-GR" dirty="0"/>
              <a:t> Αναλυτικές δυνατότητες</a:t>
            </a:r>
          </a:p>
        </p:txBody>
      </p:sp>
    </p:spTree>
    <p:extLst>
      <p:ext uri="{BB962C8B-B14F-4D97-AF65-F5344CB8AC3E}">
        <p14:creationId xmlns:p14="http://schemas.microsoft.com/office/powerpoint/2010/main" val="20614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 smtClean="0"/>
              <a:t>Σημειώματα</a:t>
            </a:r>
            <a:endParaRPr lang="el-GR" sz="4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4857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Ιστορικού </a:t>
            </a:r>
            <a:r>
              <a:rPr lang="el-GR" dirty="0" smtClean="0"/>
              <a:t>Εκδόσεων</a:t>
            </a:r>
            <a:r>
              <a:rPr lang="en-US" dirty="0" smtClean="0"/>
              <a:t> </a:t>
            </a:r>
            <a:r>
              <a:rPr lang="el-GR" dirty="0" smtClean="0"/>
              <a:t>Έργου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4220" y="1556792"/>
            <a:ext cx="858625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έργο αποτελεί την έκδοση </a:t>
            </a:r>
            <a:r>
              <a:rPr lang="el-GR" sz="2000" dirty="0" smtClean="0"/>
              <a:t>1.0.</a:t>
            </a:r>
            <a:endParaRPr lang="el-GR" sz="2000" dirty="0"/>
          </a:p>
          <a:p>
            <a:pPr marL="0" indent="0">
              <a:buNone/>
            </a:pP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16057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</a:t>
            </a:r>
            <a:r>
              <a:rPr lang="el-GR" sz="2000" dirty="0" err="1" smtClean="0"/>
              <a:t>Εθνικόν</a:t>
            </a:r>
            <a:r>
              <a:rPr lang="el-GR" sz="2000" dirty="0" smtClean="0"/>
              <a:t> και </a:t>
            </a:r>
            <a:r>
              <a:rPr lang="el-GR" sz="2000" dirty="0" err="1" smtClean="0"/>
              <a:t>Καποδιστριακόν</a:t>
            </a:r>
            <a:r>
              <a:rPr lang="el-GR" sz="2000" dirty="0" smtClean="0"/>
              <a:t> Πανεπιστήμιον </a:t>
            </a:r>
            <a:r>
              <a:rPr lang="el-GR" sz="2000" dirty="0" err="1"/>
              <a:t>ΑθηνώνΑριάδνη</a:t>
            </a:r>
            <a:r>
              <a:rPr lang="el-GR" sz="2000" dirty="0"/>
              <a:t> Αργυράκη, Αναπληρώτρια Καθηγήτρια. «</a:t>
            </a:r>
            <a:r>
              <a:rPr lang="el-GR" sz="2000" dirty="0" err="1"/>
              <a:t>Υδρογεωχημεία</a:t>
            </a:r>
            <a:r>
              <a:rPr lang="el-GR" sz="2000" dirty="0"/>
              <a:t>-Αναλυτική Γεωχημεία. Τεχνικές ανάλυσης οργανικής </a:t>
            </a:r>
            <a:r>
              <a:rPr lang="el-GR" sz="2000" dirty="0" smtClean="0"/>
              <a:t>γεωχημείας». </a:t>
            </a:r>
            <a:r>
              <a:rPr lang="el-GR" sz="2000" dirty="0"/>
              <a:t>Έκδοση: 1.0. Αθήνα 2015. Διαθέσιμο από τη δικτυακή διεύθυνση: </a:t>
            </a:r>
            <a:r>
              <a:rPr lang="en-US" sz="2000" dirty="0"/>
              <a:t>http://opencourses.uoa.gr/courses/GEOL103/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20825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14401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2000" dirty="0" err="1"/>
              <a:t>κ.λ.π</a:t>
            </a:r>
            <a:r>
              <a:rPr lang="el-GR" sz="20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2000" dirty="0" smtClean="0"/>
              <a:t>».                     </a:t>
            </a:r>
          </a:p>
          <a:p>
            <a:pPr marL="0" indent="0">
              <a:buNone/>
            </a:pPr>
            <a:endParaRPr lang="el-GR" sz="2000" dirty="0"/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670" y="2420888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504" y="2924944"/>
            <a:ext cx="9036496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/>
              <a:t>[1] http://creativecommons.org/licenses/by-nc-sa/4.0/ </a:t>
            </a:r>
            <a:endParaRPr lang="en-US" smtClean="0"/>
          </a:p>
          <a:p>
            <a:endParaRPr lang="el-GR" dirty="0"/>
          </a:p>
          <a:p>
            <a:r>
              <a:rPr lang="el-GR" dirty="0"/>
              <a:t>Ως </a:t>
            </a:r>
            <a:r>
              <a:rPr lang="el-GR" b="1" dirty="0"/>
              <a:t>Μη Εμπορική</a:t>
            </a:r>
            <a:r>
              <a:rPr lang="el-GR" dirty="0"/>
              <a:t> ορίζεται η χρήση: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/>
              <a:t>αδειοδόχο</a:t>
            </a:r>
            <a:endParaRPr lang="el-GR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προσπορίζει στο διανομέα του έργου και</a:t>
            </a:r>
            <a:r>
              <a:rPr lang="en-GB" dirty="0"/>
              <a:t> </a:t>
            </a:r>
            <a:r>
              <a:rPr lang="el-GR" dirty="0" err="1"/>
              <a:t>αδειοδόχο</a:t>
            </a:r>
            <a:r>
              <a:rPr lang="en-GB" dirty="0"/>
              <a:t> </a:t>
            </a:r>
            <a:r>
              <a:rPr lang="el-GR" dirty="0"/>
              <a:t>έμμεσο οικονομικό όφελος (π.χ. διαφημίσεις) από την προβολή του έργου σε διαδικτυακό </a:t>
            </a:r>
            <a:r>
              <a:rPr lang="el-GR" dirty="0" smtClean="0"/>
              <a:t>τόπο</a:t>
            </a:r>
            <a:endParaRPr lang="en-US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l-GR" dirty="0"/>
          </a:p>
          <a:p>
            <a:r>
              <a:rPr lang="el-GR" dirty="0" smtClean="0"/>
              <a:t>Ο </a:t>
            </a:r>
            <a:r>
              <a:rPr lang="el-GR" dirty="0"/>
              <a:t>δικαιούχος μπορεί να παρέχει στον </a:t>
            </a:r>
            <a:r>
              <a:rPr lang="el-GR" dirty="0" err="1"/>
              <a:t>αδειοδόχο</a:t>
            </a:r>
            <a:r>
              <a:rPr lang="el-GR" dirty="0"/>
              <a:t> ξεχωριστή άδεια να χρησιμοποιεί το έργο για εμπορική χρήση, εφόσον αυτό του ζητηθεί</a:t>
            </a:r>
            <a:r>
              <a:rPr lang="el-GR" dirty="0" smtClean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2364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2475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r>
              <a:rPr lang="en-US" dirty="0" smtClean="0"/>
              <a:t> (1/2)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των ακόλουθων έργων:</a:t>
            </a:r>
          </a:p>
          <a:p>
            <a:pPr marL="0" indent="0">
              <a:buNone/>
            </a:pPr>
            <a:r>
              <a:rPr lang="el-GR" sz="2000" b="1" dirty="0" smtClean="0"/>
              <a:t>Εικόνες/Σχήματα/Διαγράμματα</a:t>
            </a:r>
            <a:r>
              <a:rPr lang="en-US" sz="2000" b="1" dirty="0" smtClean="0"/>
              <a:t>/</a:t>
            </a:r>
            <a:r>
              <a:rPr lang="el-GR" sz="2000" b="1" dirty="0" smtClean="0"/>
              <a:t>Φωτογραφίες</a:t>
            </a:r>
          </a:p>
          <a:p>
            <a:pPr marL="0" indent="0">
              <a:buNone/>
            </a:pPr>
            <a:r>
              <a:rPr lang="el-GR" sz="2000" dirty="0" smtClean="0"/>
              <a:t>Εικόνες 2,3: Διαχωρισμός πετρελαίου. </a:t>
            </a:r>
            <a:r>
              <a:rPr lang="en-US" sz="2000" dirty="0" smtClean="0"/>
              <a:t>Copyright Addison Wesley Longman Ltd, 1997. </a:t>
            </a:r>
            <a:r>
              <a:rPr lang="el-GR" sz="2000" dirty="0" smtClean="0"/>
              <a:t>Πηγή: </a:t>
            </a:r>
            <a:r>
              <a:rPr lang="en-US" sz="2000" dirty="0" smtClean="0"/>
              <a:t>Modern analytical geochemistry. Edited by Robin Gill.</a:t>
            </a:r>
          </a:p>
          <a:p>
            <a:pPr marL="0" indent="0">
              <a:buNone/>
            </a:pPr>
            <a:r>
              <a:rPr lang="el-GR" sz="2000" dirty="0" smtClean="0"/>
              <a:t>Εικόνα 4: Διάταξη </a:t>
            </a:r>
            <a:r>
              <a:rPr lang="en-US" sz="2000" dirty="0" smtClean="0"/>
              <a:t>GC-MS. </a:t>
            </a:r>
            <a:r>
              <a:rPr lang="el-GR" sz="2000" dirty="0" smtClean="0"/>
              <a:t>Ελεύθερη διανομή. Σύνδεσμος: </a:t>
            </a:r>
            <a:r>
              <a:rPr lang="en-US" sz="2000" dirty="0"/>
              <a:t>https://</a:t>
            </a:r>
            <a:r>
              <a:rPr lang="en-US" sz="2000" dirty="0" smtClean="0"/>
              <a:t>en.wikipedia.org</a:t>
            </a:r>
          </a:p>
          <a:p>
            <a:pPr marL="0" indent="0">
              <a:buNone/>
            </a:pPr>
            <a:r>
              <a:rPr lang="el-GR" sz="2000" dirty="0" smtClean="0"/>
              <a:t>Εικόνα 14: Οργανολογία </a:t>
            </a:r>
            <a:r>
              <a:rPr lang="el-GR" sz="2000" dirty="0"/>
              <a:t>GC-MS με φίλτρο </a:t>
            </a:r>
            <a:r>
              <a:rPr lang="el-GR" sz="2000" dirty="0" err="1" smtClean="0"/>
              <a:t>τετραπόλου</a:t>
            </a:r>
            <a:r>
              <a:rPr lang="en-US" sz="2000" dirty="0" smtClean="0"/>
              <a:t>.</a:t>
            </a:r>
            <a:r>
              <a:rPr lang="el-GR" sz="2000" dirty="0"/>
              <a:t> </a:t>
            </a:r>
            <a:r>
              <a:rPr lang="en-US" sz="2000" dirty="0" smtClean="0"/>
              <a:t>Copyright </a:t>
            </a:r>
            <a:r>
              <a:rPr lang="en-US" sz="2000" dirty="0"/>
              <a:t>Addison Wesley Longman Ltd, 1997. </a:t>
            </a:r>
            <a:r>
              <a:rPr lang="el-GR" sz="2000" dirty="0" smtClean="0"/>
              <a:t>Πηγή: </a:t>
            </a:r>
            <a:r>
              <a:rPr lang="en-US" sz="2000" dirty="0"/>
              <a:t>Modern analytical geochemistry. Edited by Robin Gill</a:t>
            </a:r>
            <a:r>
              <a:rPr lang="en-US" sz="2000" dirty="0" smtClean="0"/>
              <a:t>.</a:t>
            </a:r>
            <a:endParaRPr lang="el-GR" sz="2000" dirty="0" smtClean="0"/>
          </a:p>
          <a:p>
            <a:pPr marL="0" indent="0">
              <a:buNone/>
            </a:pPr>
            <a:r>
              <a:rPr lang="el-GR" sz="2000" dirty="0" smtClean="0"/>
              <a:t>Εικόνα 15: </a:t>
            </a:r>
            <a:r>
              <a:rPr lang="el-GR" sz="2000" dirty="0" err="1" smtClean="0"/>
              <a:t>Φασματομετρία</a:t>
            </a:r>
            <a:r>
              <a:rPr lang="el-GR" sz="2000" dirty="0" smtClean="0"/>
              <a:t> </a:t>
            </a:r>
            <a:r>
              <a:rPr lang="el-GR" sz="2000" dirty="0"/>
              <a:t>μάζας με εφαρμογή στατικού μαγνητικού </a:t>
            </a:r>
            <a:r>
              <a:rPr lang="el-GR" sz="2000" dirty="0" smtClean="0"/>
              <a:t>πεδίου. </a:t>
            </a:r>
            <a:r>
              <a:rPr lang="en-US" sz="2000" dirty="0" smtClean="0"/>
              <a:t>Copyright U.S. Geological Survey. </a:t>
            </a:r>
            <a:r>
              <a:rPr lang="el-GR" sz="2000" dirty="0" smtClean="0"/>
              <a:t>Σύνδεσμος: </a:t>
            </a:r>
            <a:r>
              <a:rPr lang="en-US" sz="2000" dirty="0" smtClean="0"/>
              <a:t>www.usgs.gov.</a:t>
            </a:r>
          </a:p>
          <a:p>
            <a:pPr marL="0" indent="0">
              <a:buNone/>
            </a:pPr>
            <a:r>
              <a:rPr lang="el-GR" sz="2000" dirty="0" smtClean="0"/>
              <a:t>Εικόνα 16. Διάταξη </a:t>
            </a:r>
            <a:r>
              <a:rPr lang="en-US" sz="2000" dirty="0"/>
              <a:t>GC/ C/ </a:t>
            </a:r>
            <a:r>
              <a:rPr lang="en-US" sz="2000" dirty="0" smtClean="0"/>
              <a:t>IRMS</a:t>
            </a:r>
            <a:r>
              <a:rPr lang="el-GR" sz="2000" dirty="0" smtClean="0"/>
              <a:t>. </a:t>
            </a:r>
            <a:r>
              <a:rPr lang="en-US" sz="2000" dirty="0" smtClean="0"/>
              <a:t>Copyright </a:t>
            </a:r>
            <a:r>
              <a:rPr lang="en-US" sz="2000" dirty="0"/>
              <a:t>Addison Wesley Longman Ltd, 1997. </a:t>
            </a:r>
            <a:r>
              <a:rPr lang="el-GR" sz="2000" dirty="0" smtClean="0"/>
              <a:t>Πηγή: </a:t>
            </a:r>
            <a:r>
              <a:rPr lang="en-US" sz="2000" dirty="0"/>
              <a:t>Modern analytical geochemistry. Edited by Robin Gill.</a:t>
            </a:r>
          </a:p>
          <a:p>
            <a:pPr marL="0" indent="0">
              <a:buNone/>
            </a:pPr>
            <a:endParaRPr lang="en-US" altLang="el-GR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04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856984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r>
              <a:rPr lang="en-US" dirty="0" smtClean="0"/>
              <a:t> (2/2)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71296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των ακόλουθων έργων:</a:t>
            </a:r>
          </a:p>
          <a:p>
            <a:pPr marL="0" indent="0">
              <a:buNone/>
            </a:pPr>
            <a:r>
              <a:rPr lang="el-GR" sz="2000" b="1" dirty="0" smtClean="0"/>
              <a:t>Πίνακες</a:t>
            </a:r>
          </a:p>
          <a:p>
            <a:pPr marL="0" indent="0">
              <a:buNone/>
            </a:pPr>
            <a:r>
              <a:rPr lang="el-GR" sz="2000" dirty="0" smtClean="0"/>
              <a:t>Πίνακας 1: </a:t>
            </a:r>
            <a:r>
              <a:rPr lang="el-GR" sz="2000" dirty="0"/>
              <a:t>Συγκεντρώσεις σταθερών ισοτόπων </a:t>
            </a:r>
            <a:r>
              <a:rPr lang="en-US" sz="2000" dirty="0"/>
              <a:t>H, C, N, O, S </a:t>
            </a:r>
            <a:r>
              <a:rPr lang="el-GR" sz="2000" dirty="0"/>
              <a:t>στη </a:t>
            </a:r>
            <a:r>
              <a:rPr lang="el-GR" sz="2000" dirty="0" smtClean="0"/>
              <a:t>φύση</a:t>
            </a:r>
            <a:r>
              <a:rPr lang="en-US" sz="2000" dirty="0" smtClean="0"/>
              <a:t>. Copyright </a:t>
            </a:r>
            <a:r>
              <a:rPr lang="en-US" sz="2000" dirty="0" smtClean="0"/>
              <a:t>Addison </a:t>
            </a:r>
            <a:r>
              <a:rPr lang="en-US" sz="2000" dirty="0"/>
              <a:t>Wesley Longman Ltd, 1997. </a:t>
            </a:r>
            <a:r>
              <a:rPr lang="el-GR" sz="2000" dirty="0" smtClean="0"/>
              <a:t>Πηγή: </a:t>
            </a:r>
            <a:r>
              <a:rPr lang="en-US" sz="2000" dirty="0"/>
              <a:t>Modern analytical geochemistry. Edited by Robin Gill.</a:t>
            </a:r>
          </a:p>
          <a:p>
            <a:pPr marL="0" indent="0">
              <a:buNone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681137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ΟΡΓΑΝΙΚΗ ΓΕΩΧΗΜΕΙΑ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l-GR" altLang="el-GR" dirty="0"/>
              <a:t>Μελέτη οργανικών ενώσεων της </a:t>
            </a:r>
            <a:r>
              <a:rPr lang="el-GR" altLang="el-GR" dirty="0" smtClean="0"/>
              <a:t>γεώσφαιρας</a:t>
            </a:r>
            <a:endParaRPr lang="el-GR" altLang="el-GR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l-GR" altLang="el-GR" dirty="0"/>
              <a:t>Διάφορες ειδικότητες </a:t>
            </a:r>
            <a:endParaRPr lang="el-GR" altLang="el-GR" dirty="0" smtClean="0"/>
          </a:p>
          <a:p>
            <a:pPr marL="0" indent="0">
              <a:lnSpc>
                <a:spcPct val="90000"/>
              </a:lnSpc>
              <a:buNone/>
            </a:pPr>
            <a:r>
              <a:rPr lang="el-GR" altLang="el-GR" dirty="0" smtClean="0"/>
              <a:t>(</a:t>
            </a:r>
            <a:r>
              <a:rPr lang="el-GR" altLang="el-GR" dirty="0" err="1" smtClean="0"/>
              <a:t>βιογεωχημεία</a:t>
            </a:r>
            <a:r>
              <a:rPr lang="el-GR" altLang="el-GR" dirty="0"/>
              <a:t>, οργανική χημεία, </a:t>
            </a:r>
            <a:r>
              <a:rPr lang="el-GR" altLang="el-GR" dirty="0" err="1"/>
              <a:t>ιζηματολογία</a:t>
            </a:r>
            <a:r>
              <a:rPr lang="el-GR" altLang="el-GR" dirty="0"/>
              <a:t> κλπ</a:t>
            </a:r>
            <a:r>
              <a:rPr lang="el-GR" altLang="el-GR" dirty="0" smtClean="0"/>
              <a:t>)</a:t>
            </a:r>
            <a:endParaRPr lang="el-GR" altLang="el-GR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l-GR" altLang="el-GR" dirty="0"/>
              <a:t>Ποικιλία οργανικών ενώσεων </a:t>
            </a:r>
            <a:r>
              <a:rPr lang="el-GR" dirty="0">
                <a:latin typeface="Cambria"/>
              </a:rPr>
              <a:t>⤍</a:t>
            </a:r>
            <a:r>
              <a:rPr lang="el-GR" altLang="el-GR" dirty="0" smtClean="0"/>
              <a:t> </a:t>
            </a:r>
            <a:r>
              <a:rPr lang="el-GR" altLang="el-GR" dirty="0"/>
              <a:t>Διάκριση βάσει της διαλυτότητάς </a:t>
            </a:r>
            <a:r>
              <a:rPr lang="el-GR" altLang="el-GR" dirty="0" smtClean="0"/>
              <a:t>τους</a:t>
            </a:r>
            <a:endParaRPr lang="el-GR" altLang="el-GR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l-GR" altLang="el-GR" dirty="0"/>
              <a:t>Συχνά μίγματα ενώσεων </a:t>
            </a:r>
            <a:endParaRPr lang="el-GR" altLang="el-GR" dirty="0" smtClean="0"/>
          </a:p>
          <a:p>
            <a:pPr marL="0" indent="0">
              <a:lnSpc>
                <a:spcPct val="90000"/>
              </a:lnSpc>
              <a:buNone/>
            </a:pPr>
            <a:r>
              <a:rPr lang="el-GR" altLang="el-GR" dirty="0" smtClean="0"/>
              <a:t>(</a:t>
            </a:r>
            <a:r>
              <a:rPr lang="el-GR" altLang="el-GR" dirty="0"/>
              <a:t>π.χ. λιπίδια = </a:t>
            </a:r>
            <a:r>
              <a:rPr lang="el-GR" altLang="el-GR" dirty="0" err="1"/>
              <a:t>αλιφατικοί</a:t>
            </a:r>
            <a:r>
              <a:rPr lang="el-GR" altLang="el-GR" dirty="0"/>
              <a:t> </a:t>
            </a:r>
            <a:r>
              <a:rPr lang="el-GR" altLang="el-GR" dirty="0" smtClean="0"/>
              <a:t>υδρογονάνθρακες </a:t>
            </a:r>
            <a:r>
              <a:rPr lang="el-GR" altLang="el-GR" dirty="0"/>
              <a:t>+ αρωματικοί </a:t>
            </a:r>
            <a:r>
              <a:rPr lang="el-GR" altLang="el-GR" dirty="0" smtClean="0"/>
              <a:t>υδρογονάνθρακες </a:t>
            </a:r>
            <a:r>
              <a:rPr lang="el-GR" altLang="el-GR" dirty="0"/>
              <a:t>+ αλκοόλες + οξέα + κετόνες +αλδεΰδες + </a:t>
            </a:r>
            <a:r>
              <a:rPr lang="el-GR" altLang="el-GR" dirty="0" err="1" smtClean="0"/>
              <a:t>καροτενοειδή</a:t>
            </a:r>
            <a:r>
              <a:rPr lang="el-GR" altLang="el-GR" dirty="0" smtClean="0"/>
              <a:t>)</a:t>
            </a:r>
            <a:endParaRPr lang="el-GR" altLang="el-GR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l-GR" altLang="el-GR" dirty="0"/>
              <a:t>Ποικιλία τεχνικών διαχωρισμού και ανάλυσης</a:t>
            </a:r>
          </a:p>
        </p:txBody>
      </p:sp>
    </p:spTree>
    <p:extLst>
      <p:ext uri="{BB962C8B-B14F-4D97-AF65-F5344CB8AC3E}">
        <p14:creationId xmlns:p14="http://schemas.microsoft.com/office/powerpoint/2010/main" val="303829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altLang="el-GR" sz="3600" dirty="0"/>
              <a:t>ΠΡΟΕΤΟΙΜΑΣΙΑ ΔΕΙΓΜΑΤΩΝ</a:t>
            </a:r>
            <a:endParaRPr lang="el-GR" sz="3600" dirty="0"/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l-GR" dirty="0"/>
              <a:t>Πτητικές ενώσεις </a:t>
            </a:r>
            <a:r>
              <a:rPr lang="el-GR" dirty="0" smtClean="0">
                <a:latin typeface="Cambria"/>
              </a:rPr>
              <a:t>⤍</a:t>
            </a:r>
            <a:r>
              <a:rPr lang="el-GR" dirty="0" smtClean="0"/>
              <a:t> </a:t>
            </a:r>
            <a:r>
              <a:rPr lang="el-GR" dirty="0"/>
              <a:t>κίνδυνος απώλειας </a:t>
            </a:r>
            <a:r>
              <a:rPr lang="el-GR" dirty="0" smtClean="0"/>
              <a:t>αναλυτή</a:t>
            </a:r>
            <a:endParaRPr lang="el-GR" dirty="0"/>
          </a:p>
          <a:p>
            <a:pPr>
              <a:buFont typeface="Wingdings" panose="05000000000000000000" pitchFamily="2" charset="2"/>
              <a:buChar char="§"/>
            </a:pPr>
            <a:r>
              <a:rPr lang="el-GR" dirty="0"/>
              <a:t>Δοχεία δειγματοληψίας, μεταφοράς </a:t>
            </a:r>
            <a:r>
              <a:rPr lang="el-GR" dirty="0">
                <a:latin typeface="Cambria"/>
              </a:rPr>
              <a:t>⤍</a:t>
            </a:r>
            <a:r>
              <a:rPr lang="el-GR" dirty="0" smtClean="0"/>
              <a:t> </a:t>
            </a:r>
            <a:r>
              <a:rPr lang="el-GR" dirty="0"/>
              <a:t>αποφυγή πλαστικών (μόλυνση με </a:t>
            </a:r>
            <a:r>
              <a:rPr lang="el-GR" dirty="0" err="1"/>
              <a:t>φθαλικές</a:t>
            </a:r>
            <a:r>
              <a:rPr lang="el-GR" dirty="0"/>
              <a:t> ενώσεις</a:t>
            </a:r>
            <a:r>
              <a:rPr lang="el-GR" dirty="0" smtClean="0"/>
              <a:t>)</a:t>
            </a:r>
            <a:endParaRPr lang="el-GR" dirty="0"/>
          </a:p>
          <a:p>
            <a:pPr>
              <a:buFont typeface="Wingdings" panose="05000000000000000000" pitchFamily="2" charset="2"/>
              <a:buChar char="§"/>
            </a:pPr>
            <a:r>
              <a:rPr lang="el-GR" dirty="0"/>
              <a:t>Σκεύη από γυαλί, </a:t>
            </a:r>
            <a:r>
              <a:rPr lang="el-GR" dirty="0" smtClean="0"/>
              <a:t>μέταλλο</a:t>
            </a:r>
            <a:endParaRPr lang="el-GR" dirty="0"/>
          </a:p>
          <a:p>
            <a:pPr>
              <a:buFont typeface="Wingdings" panose="05000000000000000000" pitchFamily="2" charset="2"/>
              <a:buChar char="§"/>
            </a:pPr>
            <a:r>
              <a:rPr lang="el-GR" dirty="0"/>
              <a:t>Συντήρηση με κατάψυξη – αποφυγή ξήρανσης σε </a:t>
            </a:r>
            <a:r>
              <a:rPr lang="el-GR" dirty="0" smtClean="0"/>
              <a:t>φούρνο</a:t>
            </a:r>
            <a:endParaRPr lang="el-GR" dirty="0"/>
          </a:p>
          <a:p>
            <a:pPr>
              <a:buFont typeface="Wingdings" panose="05000000000000000000" pitchFamily="2" charset="2"/>
              <a:buChar char="§"/>
            </a:pPr>
            <a:r>
              <a:rPr lang="el-GR" dirty="0"/>
              <a:t>Χρήση οργανικών διαλυτών </a:t>
            </a:r>
            <a:r>
              <a:rPr lang="el-GR" dirty="0">
                <a:latin typeface="Cambria"/>
              </a:rPr>
              <a:t>⤍</a:t>
            </a:r>
            <a:r>
              <a:rPr lang="el-GR" dirty="0" smtClean="0"/>
              <a:t> </a:t>
            </a:r>
            <a:r>
              <a:rPr lang="el-GR" dirty="0"/>
              <a:t>επικινδυνότητα</a:t>
            </a:r>
          </a:p>
          <a:p>
            <a:pPr>
              <a:buFont typeface="Wingdings" panose="05000000000000000000" pitchFamily="2" charset="2"/>
              <a:buChar char="§"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52273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Χρωματογραφία –</a:t>
            </a:r>
            <a:br>
              <a:rPr lang="el-GR" dirty="0"/>
            </a:br>
            <a:r>
              <a:rPr lang="el-GR" dirty="0"/>
              <a:t>ΑΡΧΗ ΛΕΙΤΟΥΡΓΙΑΣ </a:t>
            </a:r>
          </a:p>
        </p:txBody>
      </p:sp>
      <p:sp>
        <p:nvSpPr>
          <p:cNvPr id="11" name="Θέση περιεχομένου 10" title="Αρχή λειτουργίας χρωματογραφίας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l-GR" altLang="el-GR" dirty="0" smtClean="0">
              <a:latin typeface="Arial" pitchFamily="34" charset="0"/>
            </a:endParaRPr>
          </a:p>
          <a:p>
            <a:pPr marL="0" indent="0">
              <a:buNone/>
            </a:pPr>
            <a:endParaRPr lang="el-GR" altLang="el-GR" dirty="0">
              <a:latin typeface="Arial" pitchFamily="34" charset="0"/>
            </a:endParaRPr>
          </a:p>
          <a:p>
            <a:pPr marL="0" indent="0">
              <a:buNone/>
            </a:pPr>
            <a:endParaRPr lang="el-GR" altLang="el-GR" dirty="0" smtClean="0">
              <a:latin typeface="Arial" pitchFamily="34" charset="0"/>
            </a:endParaRPr>
          </a:p>
          <a:p>
            <a:pPr marL="0" indent="0">
              <a:buNone/>
            </a:pPr>
            <a:endParaRPr lang="el-GR" altLang="el-GR" dirty="0">
              <a:latin typeface="Arial" pitchFamily="34" charset="0"/>
            </a:endParaRPr>
          </a:p>
          <a:p>
            <a:pPr marL="0" indent="0">
              <a:buNone/>
            </a:pPr>
            <a:endParaRPr lang="el-GR" altLang="el-GR" dirty="0" smtClean="0">
              <a:latin typeface="Arial" pitchFamily="34" charset="0"/>
            </a:endParaRPr>
          </a:p>
          <a:p>
            <a:pPr marL="0" indent="0">
              <a:buNone/>
            </a:pPr>
            <a:endParaRPr lang="el-GR" altLang="el-GR" dirty="0">
              <a:latin typeface="Arial" pitchFamily="34" charset="0"/>
            </a:endParaRPr>
          </a:p>
          <a:p>
            <a:pPr marL="0" indent="0">
              <a:buNone/>
            </a:pPr>
            <a:endParaRPr lang="el-GR" altLang="el-GR" dirty="0" smtClean="0">
              <a:latin typeface="Arial" pitchFamily="34" charset="0"/>
            </a:endParaRPr>
          </a:p>
          <a:p>
            <a:pPr marL="0" indent="0">
              <a:buNone/>
            </a:pPr>
            <a:endParaRPr lang="el-GR" altLang="el-GR" dirty="0">
              <a:latin typeface="Arial" pitchFamily="34" charset="0"/>
            </a:endParaRPr>
          </a:p>
          <a:p>
            <a:pPr marL="0" indent="0">
              <a:buNone/>
            </a:pPr>
            <a:endParaRPr lang="el-GR" altLang="el-GR" dirty="0" smtClean="0">
              <a:latin typeface="Arial" pitchFamily="34" charset="0"/>
            </a:endParaRPr>
          </a:p>
          <a:p>
            <a:pPr marL="0" indent="0">
              <a:buNone/>
            </a:pPr>
            <a:endParaRPr lang="el-GR" altLang="el-GR" dirty="0" smtClean="0">
              <a:latin typeface="Arial" pitchFamily="34" charset="0"/>
            </a:endParaRPr>
          </a:p>
          <a:p>
            <a:endParaRPr lang="el-GR" dirty="0"/>
          </a:p>
        </p:txBody>
      </p:sp>
      <p:grpSp>
        <p:nvGrpSpPr>
          <p:cNvPr id="10" name="Ομάδα 9" descr="Χρωματογραφία –ΑΡΧΗ ΛΕΙΤΟΥΡΓΙΑΣ"/>
          <p:cNvGrpSpPr/>
          <p:nvPr/>
        </p:nvGrpSpPr>
        <p:grpSpPr>
          <a:xfrm>
            <a:off x="1331640" y="1613580"/>
            <a:ext cx="6270898" cy="4515758"/>
            <a:chOff x="1073150" y="1506538"/>
            <a:chExt cx="6529388" cy="5141912"/>
          </a:xfrm>
        </p:grpSpPr>
        <p:sp>
          <p:nvSpPr>
            <p:cNvPr id="12" name="AutoShape 8" descr="Χρωματογραφία –ΑΡΧΗ ΛΕΙΤΟΥΡΓΙΑΣ"/>
            <p:cNvSpPr>
              <a:spLocks noChangeArrowheads="1"/>
            </p:cNvSpPr>
            <p:nvPr/>
          </p:nvSpPr>
          <p:spPr bwMode="auto">
            <a:xfrm>
              <a:off x="1938338" y="1971675"/>
              <a:ext cx="1039812" cy="4157663"/>
            </a:xfrm>
            <a:prstGeom prst="can">
              <a:avLst>
                <a:gd name="adj" fmla="val 4054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GB" altLang="el-GR"/>
            </a:p>
          </p:txBody>
        </p:sp>
        <p:sp>
          <p:nvSpPr>
            <p:cNvPr id="14" name="Oval 9" descr="[DECORATIVE]"/>
            <p:cNvSpPr>
              <a:spLocks noChangeArrowheads="1"/>
            </p:cNvSpPr>
            <p:nvPr/>
          </p:nvSpPr>
          <p:spPr bwMode="auto">
            <a:xfrm>
              <a:off x="2112963" y="2665413"/>
              <a:ext cx="173037" cy="173037"/>
            </a:xfrm>
            <a:prstGeom prst="ellipse">
              <a:avLst/>
            </a:prstGeom>
            <a:solidFill>
              <a:srgbClr val="0000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GB" altLang="el-GR"/>
            </a:p>
          </p:txBody>
        </p:sp>
        <p:sp>
          <p:nvSpPr>
            <p:cNvPr id="15" name="Oval 10" descr="[DECORATIVE]"/>
            <p:cNvSpPr>
              <a:spLocks noChangeArrowheads="1"/>
            </p:cNvSpPr>
            <p:nvPr/>
          </p:nvSpPr>
          <p:spPr bwMode="auto">
            <a:xfrm>
              <a:off x="2589213" y="2651125"/>
              <a:ext cx="176212" cy="173038"/>
            </a:xfrm>
            <a:prstGeom prst="ellipse">
              <a:avLst/>
            </a:prstGeom>
            <a:solidFill>
              <a:srgbClr val="0000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GB" altLang="el-GR"/>
            </a:p>
          </p:txBody>
        </p:sp>
        <p:sp>
          <p:nvSpPr>
            <p:cNvPr id="18" name="Oval 11" descr="[DECORATIVE]"/>
            <p:cNvSpPr>
              <a:spLocks noChangeArrowheads="1"/>
            </p:cNvSpPr>
            <p:nvPr/>
          </p:nvSpPr>
          <p:spPr bwMode="auto">
            <a:xfrm>
              <a:off x="2406650" y="2582863"/>
              <a:ext cx="171450" cy="173037"/>
            </a:xfrm>
            <a:prstGeom prst="ellipse">
              <a:avLst/>
            </a:prstGeom>
            <a:solidFill>
              <a:srgbClr val="0000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GB" altLang="el-GR"/>
            </a:p>
          </p:txBody>
        </p:sp>
        <p:sp>
          <p:nvSpPr>
            <p:cNvPr id="19" name="Oval 12" descr="[DECORATIVE]"/>
            <p:cNvSpPr>
              <a:spLocks noChangeArrowheads="1"/>
            </p:cNvSpPr>
            <p:nvPr/>
          </p:nvSpPr>
          <p:spPr bwMode="auto">
            <a:xfrm>
              <a:off x="2063750" y="2952750"/>
              <a:ext cx="171450" cy="171450"/>
            </a:xfrm>
            <a:prstGeom prst="ellipse">
              <a:avLst/>
            </a:prstGeom>
            <a:solidFill>
              <a:srgbClr val="0000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GB" altLang="el-GR"/>
            </a:p>
          </p:txBody>
        </p:sp>
        <p:sp>
          <p:nvSpPr>
            <p:cNvPr id="20" name="Oval 13" descr="[DECORATIVE]"/>
            <p:cNvSpPr>
              <a:spLocks noChangeArrowheads="1"/>
            </p:cNvSpPr>
            <p:nvPr/>
          </p:nvSpPr>
          <p:spPr bwMode="auto">
            <a:xfrm>
              <a:off x="2632075" y="2838450"/>
              <a:ext cx="171450" cy="173038"/>
            </a:xfrm>
            <a:prstGeom prst="ellipse">
              <a:avLst/>
            </a:prstGeom>
            <a:solidFill>
              <a:srgbClr val="FFCC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GB" altLang="el-GR"/>
            </a:p>
          </p:txBody>
        </p:sp>
        <p:sp>
          <p:nvSpPr>
            <p:cNvPr id="21" name="Oval 14" descr="[DECORATIVE]"/>
            <p:cNvSpPr>
              <a:spLocks noChangeArrowheads="1"/>
            </p:cNvSpPr>
            <p:nvPr/>
          </p:nvSpPr>
          <p:spPr bwMode="auto">
            <a:xfrm>
              <a:off x="2227263" y="2792413"/>
              <a:ext cx="174625" cy="173037"/>
            </a:xfrm>
            <a:prstGeom prst="ellipse">
              <a:avLst/>
            </a:prstGeom>
            <a:solidFill>
              <a:srgbClr val="FFCC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GB" altLang="el-GR"/>
            </a:p>
          </p:txBody>
        </p:sp>
        <p:sp>
          <p:nvSpPr>
            <p:cNvPr id="22" name="Oval 15" descr="[DECORATIVE]"/>
            <p:cNvSpPr>
              <a:spLocks noChangeArrowheads="1"/>
            </p:cNvSpPr>
            <p:nvPr/>
          </p:nvSpPr>
          <p:spPr bwMode="auto">
            <a:xfrm>
              <a:off x="2613025" y="2444750"/>
              <a:ext cx="173038" cy="173038"/>
            </a:xfrm>
            <a:prstGeom prst="ellipse">
              <a:avLst/>
            </a:prstGeom>
            <a:solidFill>
              <a:srgbClr val="FFCC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GB" altLang="el-GR"/>
            </a:p>
          </p:txBody>
        </p:sp>
        <p:sp>
          <p:nvSpPr>
            <p:cNvPr id="23" name="Oval 16" descr="[DECORATIVE]"/>
            <p:cNvSpPr>
              <a:spLocks noChangeArrowheads="1"/>
            </p:cNvSpPr>
            <p:nvPr/>
          </p:nvSpPr>
          <p:spPr bwMode="auto">
            <a:xfrm>
              <a:off x="2219325" y="2452688"/>
              <a:ext cx="171450" cy="173037"/>
            </a:xfrm>
            <a:prstGeom prst="ellipse">
              <a:avLst/>
            </a:prstGeom>
            <a:solidFill>
              <a:srgbClr val="FFCC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GB" altLang="el-GR"/>
            </a:p>
          </p:txBody>
        </p:sp>
        <p:sp>
          <p:nvSpPr>
            <p:cNvPr id="24" name="AutoShape 17" descr="[DECORATIVE]"/>
            <p:cNvSpPr>
              <a:spLocks noChangeArrowheads="1"/>
            </p:cNvSpPr>
            <p:nvPr/>
          </p:nvSpPr>
          <p:spPr bwMode="auto">
            <a:xfrm>
              <a:off x="5402263" y="1971675"/>
              <a:ext cx="1038225" cy="4157663"/>
            </a:xfrm>
            <a:prstGeom prst="can">
              <a:avLst>
                <a:gd name="adj" fmla="val 40602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GB" altLang="el-GR"/>
            </a:p>
          </p:txBody>
        </p:sp>
        <p:sp>
          <p:nvSpPr>
            <p:cNvPr id="25" name="Oval 18" descr="[DECORATIVE]"/>
            <p:cNvSpPr>
              <a:spLocks noChangeArrowheads="1"/>
            </p:cNvSpPr>
            <p:nvPr/>
          </p:nvSpPr>
          <p:spPr bwMode="auto">
            <a:xfrm>
              <a:off x="5445125" y="3049588"/>
              <a:ext cx="171450" cy="173037"/>
            </a:xfrm>
            <a:prstGeom prst="ellipse">
              <a:avLst/>
            </a:prstGeom>
            <a:solidFill>
              <a:srgbClr val="FFCC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GB" altLang="el-GR"/>
            </a:p>
          </p:txBody>
        </p:sp>
        <p:sp>
          <p:nvSpPr>
            <p:cNvPr id="26" name="Oval 19" descr="[DECORATIVE]"/>
            <p:cNvSpPr>
              <a:spLocks noChangeArrowheads="1"/>
            </p:cNvSpPr>
            <p:nvPr/>
          </p:nvSpPr>
          <p:spPr bwMode="auto">
            <a:xfrm>
              <a:off x="5921375" y="3184525"/>
              <a:ext cx="173038" cy="173038"/>
            </a:xfrm>
            <a:prstGeom prst="ellipse">
              <a:avLst/>
            </a:prstGeom>
            <a:solidFill>
              <a:srgbClr val="FFCC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GB" altLang="el-GR"/>
            </a:p>
          </p:txBody>
        </p:sp>
        <p:sp>
          <p:nvSpPr>
            <p:cNvPr id="27" name="Oval 20" descr="[DECORATIVE]"/>
            <p:cNvSpPr>
              <a:spLocks noChangeArrowheads="1"/>
            </p:cNvSpPr>
            <p:nvPr/>
          </p:nvSpPr>
          <p:spPr bwMode="auto">
            <a:xfrm>
              <a:off x="6173788" y="3160713"/>
              <a:ext cx="171450" cy="173037"/>
            </a:xfrm>
            <a:prstGeom prst="ellipse">
              <a:avLst/>
            </a:prstGeom>
            <a:solidFill>
              <a:srgbClr val="FFCC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GB" altLang="el-GR"/>
            </a:p>
          </p:txBody>
        </p:sp>
        <p:sp>
          <p:nvSpPr>
            <p:cNvPr id="28" name="Oval 21" descr="[DECORATIVE]"/>
            <p:cNvSpPr>
              <a:spLocks noChangeArrowheads="1"/>
            </p:cNvSpPr>
            <p:nvPr/>
          </p:nvSpPr>
          <p:spPr bwMode="auto">
            <a:xfrm>
              <a:off x="5645150" y="3246438"/>
              <a:ext cx="168275" cy="174625"/>
            </a:xfrm>
            <a:prstGeom prst="ellipse">
              <a:avLst/>
            </a:prstGeom>
            <a:solidFill>
              <a:srgbClr val="FFCC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GB" altLang="el-GR"/>
            </a:p>
          </p:txBody>
        </p:sp>
        <p:sp>
          <p:nvSpPr>
            <p:cNvPr id="29" name="Oval 22" descr="[DECORATIVE]"/>
            <p:cNvSpPr>
              <a:spLocks noChangeArrowheads="1"/>
            </p:cNvSpPr>
            <p:nvPr/>
          </p:nvSpPr>
          <p:spPr bwMode="auto">
            <a:xfrm>
              <a:off x="5557838" y="5276850"/>
              <a:ext cx="173037" cy="173038"/>
            </a:xfrm>
            <a:prstGeom prst="ellipse">
              <a:avLst/>
            </a:prstGeom>
            <a:solidFill>
              <a:srgbClr val="0000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GB" altLang="el-GR"/>
            </a:p>
          </p:txBody>
        </p:sp>
        <p:sp>
          <p:nvSpPr>
            <p:cNvPr id="30" name="Oval 23" descr="[DECORATIVE]"/>
            <p:cNvSpPr>
              <a:spLocks noChangeArrowheads="1"/>
            </p:cNvSpPr>
            <p:nvPr/>
          </p:nvSpPr>
          <p:spPr bwMode="auto">
            <a:xfrm>
              <a:off x="5748338" y="5089525"/>
              <a:ext cx="171450" cy="173038"/>
            </a:xfrm>
            <a:prstGeom prst="ellipse">
              <a:avLst/>
            </a:prstGeom>
            <a:solidFill>
              <a:srgbClr val="0000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GB" altLang="el-GR"/>
            </a:p>
          </p:txBody>
        </p:sp>
        <p:sp>
          <p:nvSpPr>
            <p:cNvPr id="31" name="Oval 24" descr="[DECORATIVE]"/>
            <p:cNvSpPr>
              <a:spLocks noChangeArrowheads="1"/>
            </p:cNvSpPr>
            <p:nvPr/>
          </p:nvSpPr>
          <p:spPr bwMode="auto">
            <a:xfrm>
              <a:off x="5975350" y="5313363"/>
              <a:ext cx="171450" cy="173037"/>
            </a:xfrm>
            <a:prstGeom prst="ellipse">
              <a:avLst/>
            </a:prstGeom>
            <a:solidFill>
              <a:srgbClr val="0000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GB" altLang="el-GR"/>
            </a:p>
          </p:txBody>
        </p:sp>
        <p:sp>
          <p:nvSpPr>
            <p:cNvPr id="32" name="Oval 25" descr="[DECORATIVE]"/>
            <p:cNvSpPr>
              <a:spLocks noChangeArrowheads="1"/>
            </p:cNvSpPr>
            <p:nvPr/>
          </p:nvSpPr>
          <p:spPr bwMode="auto">
            <a:xfrm>
              <a:off x="6196013" y="5181600"/>
              <a:ext cx="171450" cy="171450"/>
            </a:xfrm>
            <a:prstGeom prst="ellipse">
              <a:avLst/>
            </a:prstGeom>
            <a:solidFill>
              <a:srgbClr val="0000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GB" altLang="el-GR"/>
            </a:p>
          </p:txBody>
        </p:sp>
        <p:sp>
          <p:nvSpPr>
            <p:cNvPr id="33" name="Oval 26" descr="[DECORATIVE]"/>
            <p:cNvSpPr>
              <a:spLocks noChangeArrowheads="1"/>
            </p:cNvSpPr>
            <p:nvPr/>
          </p:nvSpPr>
          <p:spPr bwMode="auto">
            <a:xfrm>
              <a:off x="5748338" y="4224338"/>
              <a:ext cx="173037" cy="173037"/>
            </a:xfrm>
            <a:prstGeom prst="ellipse">
              <a:avLst/>
            </a:prstGeom>
            <a:pattFill prst="lgConfetti">
              <a:fgClr>
                <a:srgbClr val="0000FF"/>
              </a:fgClr>
              <a:bgClr>
                <a:srgbClr val="FFFFFF"/>
              </a:bgClr>
            </a:patt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GB" altLang="el-GR"/>
            </a:p>
          </p:txBody>
        </p:sp>
        <p:sp>
          <p:nvSpPr>
            <p:cNvPr id="34" name="Oval 27" descr="[DECORATIVE]"/>
            <p:cNvSpPr>
              <a:spLocks noChangeArrowheads="1"/>
            </p:cNvSpPr>
            <p:nvPr/>
          </p:nvSpPr>
          <p:spPr bwMode="auto">
            <a:xfrm>
              <a:off x="6126163" y="4249738"/>
              <a:ext cx="173037" cy="173037"/>
            </a:xfrm>
            <a:prstGeom prst="ellipse">
              <a:avLst/>
            </a:prstGeom>
            <a:pattFill prst="lgConfetti">
              <a:fgClr>
                <a:srgbClr val="0000FF"/>
              </a:fgClr>
              <a:bgClr>
                <a:srgbClr val="FFFFFF"/>
              </a:bgClr>
            </a:patt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GB" altLang="el-GR"/>
            </a:p>
          </p:txBody>
        </p:sp>
        <p:sp>
          <p:nvSpPr>
            <p:cNvPr id="35" name="Oval 28" descr="[DECORATIVE]"/>
            <p:cNvSpPr>
              <a:spLocks noChangeArrowheads="1"/>
            </p:cNvSpPr>
            <p:nvPr/>
          </p:nvSpPr>
          <p:spPr bwMode="auto">
            <a:xfrm>
              <a:off x="5921375" y="4397375"/>
              <a:ext cx="174625" cy="173038"/>
            </a:xfrm>
            <a:prstGeom prst="ellipse">
              <a:avLst/>
            </a:prstGeom>
            <a:pattFill prst="lgConfetti">
              <a:fgClr>
                <a:srgbClr val="0000FF"/>
              </a:fgClr>
              <a:bgClr>
                <a:srgbClr val="FFFFFF"/>
              </a:bgClr>
            </a:patt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GB" altLang="el-GR"/>
            </a:p>
          </p:txBody>
        </p:sp>
        <p:sp>
          <p:nvSpPr>
            <p:cNvPr id="36" name="Oval 29" descr="[DECORATIVE]"/>
            <p:cNvSpPr>
              <a:spLocks noChangeArrowheads="1"/>
            </p:cNvSpPr>
            <p:nvPr/>
          </p:nvSpPr>
          <p:spPr bwMode="auto">
            <a:xfrm>
              <a:off x="5483225" y="4397375"/>
              <a:ext cx="174625" cy="173038"/>
            </a:xfrm>
            <a:prstGeom prst="ellipse">
              <a:avLst/>
            </a:prstGeom>
            <a:pattFill prst="lgConfetti">
              <a:fgClr>
                <a:srgbClr val="0000FF"/>
              </a:fgClr>
              <a:bgClr>
                <a:srgbClr val="FFFFFF"/>
              </a:bgClr>
            </a:patt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GB" altLang="el-GR"/>
            </a:p>
          </p:txBody>
        </p:sp>
        <p:sp>
          <p:nvSpPr>
            <p:cNvPr id="37" name="Oval 30" descr="[DECORATIVE]"/>
            <p:cNvSpPr>
              <a:spLocks noChangeArrowheads="1"/>
            </p:cNvSpPr>
            <p:nvPr/>
          </p:nvSpPr>
          <p:spPr bwMode="auto">
            <a:xfrm>
              <a:off x="1957388" y="2778125"/>
              <a:ext cx="171450" cy="173038"/>
            </a:xfrm>
            <a:prstGeom prst="ellipse">
              <a:avLst/>
            </a:prstGeom>
            <a:pattFill prst="lgConfetti">
              <a:fgClr>
                <a:srgbClr val="0000FF"/>
              </a:fgClr>
              <a:bgClr>
                <a:srgbClr val="FFFFFF"/>
              </a:bgClr>
            </a:patt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GB" altLang="el-GR"/>
            </a:p>
          </p:txBody>
        </p:sp>
        <p:sp>
          <p:nvSpPr>
            <p:cNvPr id="38" name="Oval 31" descr="[DECORATIVE]"/>
            <p:cNvSpPr>
              <a:spLocks noChangeArrowheads="1"/>
            </p:cNvSpPr>
            <p:nvPr/>
          </p:nvSpPr>
          <p:spPr bwMode="auto">
            <a:xfrm>
              <a:off x="1990725" y="2476500"/>
              <a:ext cx="173038" cy="173038"/>
            </a:xfrm>
            <a:prstGeom prst="ellipse">
              <a:avLst/>
            </a:prstGeom>
            <a:pattFill prst="lgConfetti">
              <a:fgClr>
                <a:srgbClr val="0000FF"/>
              </a:fgClr>
              <a:bgClr>
                <a:srgbClr val="FFFFFF"/>
              </a:bgClr>
            </a:patt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GB" altLang="el-GR"/>
            </a:p>
          </p:txBody>
        </p:sp>
        <p:sp>
          <p:nvSpPr>
            <p:cNvPr id="39" name="Oval 32" descr="[DECORATIVE]"/>
            <p:cNvSpPr>
              <a:spLocks noChangeArrowheads="1"/>
            </p:cNvSpPr>
            <p:nvPr/>
          </p:nvSpPr>
          <p:spPr bwMode="auto">
            <a:xfrm>
              <a:off x="2443163" y="2795588"/>
              <a:ext cx="174625" cy="173037"/>
            </a:xfrm>
            <a:prstGeom prst="ellipse">
              <a:avLst/>
            </a:prstGeom>
            <a:pattFill prst="lgConfetti">
              <a:fgClr>
                <a:srgbClr val="0000FF"/>
              </a:fgClr>
              <a:bgClr>
                <a:srgbClr val="FFFFFF"/>
              </a:bgClr>
            </a:patt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GB" altLang="el-GR"/>
            </a:p>
          </p:txBody>
        </p:sp>
        <p:sp>
          <p:nvSpPr>
            <p:cNvPr id="40" name="Oval 33" descr="[DECORATIVE]"/>
            <p:cNvSpPr>
              <a:spLocks noChangeArrowheads="1"/>
            </p:cNvSpPr>
            <p:nvPr/>
          </p:nvSpPr>
          <p:spPr bwMode="auto">
            <a:xfrm>
              <a:off x="2790825" y="2560638"/>
              <a:ext cx="174625" cy="173037"/>
            </a:xfrm>
            <a:prstGeom prst="ellipse">
              <a:avLst/>
            </a:prstGeom>
            <a:pattFill prst="lgConfetti">
              <a:fgClr>
                <a:srgbClr val="0000FF"/>
              </a:fgClr>
              <a:bgClr>
                <a:srgbClr val="FFFFFF"/>
              </a:bgClr>
            </a:patt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GB" altLang="el-GR"/>
            </a:p>
          </p:txBody>
        </p:sp>
        <p:sp>
          <p:nvSpPr>
            <p:cNvPr id="41" name="Freeform 34" descr="[DECORATIVE]"/>
            <p:cNvSpPr>
              <a:spLocks/>
            </p:cNvSpPr>
            <p:nvPr/>
          </p:nvSpPr>
          <p:spPr bwMode="auto">
            <a:xfrm>
              <a:off x="3067050" y="2319338"/>
              <a:ext cx="762000" cy="3116262"/>
            </a:xfrm>
            <a:custGeom>
              <a:avLst/>
              <a:gdLst>
                <a:gd name="T0" fmla="*/ 41 w 791"/>
                <a:gd name="T1" fmla="*/ 0 h 3240"/>
                <a:gd name="T2" fmla="*/ 221 w 791"/>
                <a:gd name="T3" fmla="*/ 180 h 3240"/>
                <a:gd name="T4" fmla="*/ 460 w 791"/>
                <a:gd name="T5" fmla="*/ 258 h 3240"/>
                <a:gd name="T6" fmla="*/ 781 w 791"/>
                <a:gd name="T7" fmla="*/ 294 h 3240"/>
                <a:gd name="T8" fmla="*/ 402 w 791"/>
                <a:gd name="T9" fmla="*/ 410 h 3240"/>
                <a:gd name="T10" fmla="*/ 60 w 791"/>
                <a:gd name="T11" fmla="*/ 901 h 3240"/>
                <a:gd name="T12" fmla="*/ 41 w 791"/>
                <a:gd name="T13" fmla="*/ 3240 h 32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91"/>
                <a:gd name="T22" fmla="*/ 0 h 3240"/>
                <a:gd name="T23" fmla="*/ 791 w 791"/>
                <a:gd name="T24" fmla="*/ 3240 h 324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91" h="3240">
                  <a:moveTo>
                    <a:pt x="41" y="0"/>
                  </a:moveTo>
                  <a:cubicBezTo>
                    <a:pt x="86" y="60"/>
                    <a:pt x="151" y="137"/>
                    <a:pt x="221" y="180"/>
                  </a:cubicBezTo>
                  <a:cubicBezTo>
                    <a:pt x="291" y="223"/>
                    <a:pt x="367" y="239"/>
                    <a:pt x="460" y="258"/>
                  </a:cubicBezTo>
                  <a:cubicBezTo>
                    <a:pt x="553" y="277"/>
                    <a:pt x="791" y="269"/>
                    <a:pt x="781" y="294"/>
                  </a:cubicBezTo>
                  <a:cubicBezTo>
                    <a:pt x="771" y="319"/>
                    <a:pt x="522" y="309"/>
                    <a:pt x="402" y="410"/>
                  </a:cubicBezTo>
                  <a:cubicBezTo>
                    <a:pt x="282" y="511"/>
                    <a:pt x="120" y="429"/>
                    <a:pt x="60" y="901"/>
                  </a:cubicBezTo>
                  <a:cubicBezTo>
                    <a:pt x="0" y="1373"/>
                    <a:pt x="45" y="2753"/>
                    <a:pt x="41" y="3240"/>
                  </a:cubicBez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2" name="Freeform 35" descr="[DECORATIVE]"/>
            <p:cNvSpPr>
              <a:spLocks/>
            </p:cNvSpPr>
            <p:nvPr/>
          </p:nvSpPr>
          <p:spPr bwMode="auto">
            <a:xfrm>
              <a:off x="3370263" y="2300288"/>
              <a:ext cx="760412" cy="3117850"/>
            </a:xfrm>
            <a:custGeom>
              <a:avLst/>
              <a:gdLst>
                <a:gd name="T0" fmla="*/ 24 w 790"/>
                <a:gd name="T1" fmla="*/ 0 h 3240"/>
                <a:gd name="T2" fmla="*/ 204 w 790"/>
                <a:gd name="T3" fmla="*/ 180 h 3240"/>
                <a:gd name="T4" fmla="*/ 443 w 790"/>
                <a:gd name="T5" fmla="*/ 258 h 3240"/>
                <a:gd name="T6" fmla="*/ 764 w 790"/>
                <a:gd name="T7" fmla="*/ 294 h 3240"/>
                <a:gd name="T8" fmla="*/ 287 w 790"/>
                <a:gd name="T9" fmla="*/ 448 h 3240"/>
                <a:gd name="T10" fmla="*/ 43 w 790"/>
                <a:gd name="T11" fmla="*/ 901 h 3240"/>
                <a:gd name="T12" fmla="*/ 29 w 790"/>
                <a:gd name="T13" fmla="*/ 1404 h 3240"/>
                <a:gd name="T14" fmla="*/ 24 w 790"/>
                <a:gd name="T15" fmla="*/ 3240 h 324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90"/>
                <a:gd name="T25" fmla="*/ 0 h 3240"/>
                <a:gd name="T26" fmla="*/ 790 w 790"/>
                <a:gd name="T27" fmla="*/ 3240 h 324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90" h="3240">
                  <a:moveTo>
                    <a:pt x="24" y="0"/>
                  </a:moveTo>
                  <a:cubicBezTo>
                    <a:pt x="69" y="60"/>
                    <a:pt x="134" y="137"/>
                    <a:pt x="204" y="180"/>
                  </a:cubicBezTo>
                  <a:cubicBezTo>
                    <a:pt x="274" y="223"/>
                    <a:pt x="350" y="239"/>
                    <a:pt x="443" y="258"/>
                  </a:cubicBezTo>
                  <a:cubicBezTo>
                    <a:pt x="536" y="277"/>
                    <a:pt x="790" y="262"/>
                    <a:pt x="764" y="294"/>
                  </a:cubicBezTo>
                  <a:cubicBezTo>
                    <a:pt x="738" y="326"/>
                    <a:pt x="407" y="347"/>
                    <a:pt x="287" y="448"/>
                  </a:cubicBezTo>
                  <a:cubicBezTo>
                    <a:pt x="167" y="549"/>
                    <a:pt x="86" y="742"/>
                    <a:pt x="43" y="901"/>
                  </a:cubicBezTo>
                  <a:cubicBezTo>
                    <a:pt x="0" y="1060"/>
                    <a:pt x="32" y="1014"/>
                    <a:pt x="29" y="1404"/>
                  </a:cubicBezTo>
                  <a:cubicBezTo>
                    <a:pt x="26" y="1794"/>
                    <a:pt x="25" y="2858"/>
                    <a:pt x="24" y="3240"/>
                  </a:cubicBezTo>
                </a:path>
              </a:pathLst>
            </a:custGeom>
            <a:noFill/>
            <a:ln w="19050" cap="flat" cmpd="sng">
              <a:solidFill>
                <a:srgbClr val="0000FF"/>
              </a:solidFill>
              <a:prstDash val="lgDash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3" name="Freeform 36" descr="[DECORATIVE]"/>
            <p:cNvSpPr>
              <a:spLocks/>
            </p:cNvSpPr>
            <p:nvPr/>
          </p:nvSpPr>
          <p:spPr bwMode="auto">
            <a:xfrm>
              <a:off x="3689350" y="2266950"/>
              <a:ext cx="758825" cy="3117850"/>
            </a:xfrm>
            <a:custGeom>
              <a:avLst/>
              <a:gdLst>
                <a:gd name="T0" fmla="*/ 24 w 790"/>
                <a:gd name="T1" fmla="*/ 0 h 3240"/>
                <a:gd name="T2" fmla="*/ 204 w 790"/>
                <a:gd name="T3" fmla="*/ 180 h 3240"/>
                <a:gd name="T4" fmla="*/ 443 w 790"/>
                <a:gd name="T5" fmla="*/ 258 h 3240"/>
                <a:gd name="T6" fmla="*/ 764 w 790"/>
                <a:gd name="T7" fmla="*/ 294 h 3240"/>
                <a:gd name="T8" fmla="*/ 287 w 790"/>
                <a:gd name="T9" fmla="*/ 448 h 3240"/>
                <a:gd name="T10" fmla="*/ 43 w 790"/>
                <a:gd name="T11" fmla="*/ 901 h 3240"/>
                <a:gd name="T12" fmla="*/ 29 w 790"/>
                <a:gd name="T13" fmla="*/ 1404 h 3240"/>
                <a:gd name="T14" fmla="*/ 24 w 790"/>
                <a:gd name="T15" fmla="*/ 3240 h 324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90"/>
                <a:gd name="T25" fmla="*/ 0 h 3240"/>
                <a:gd name="T26" fmla="*/ 790 w 790"/>
                <a:gd name="T27" fmla="*/ 3240 h 324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90" h="3240">
                  <a:moveTo>
                    <a:pt x="24" y="0"/>
                  </a:moveTo>
                  <a:cubicBezTo>
                    <a:pt x="69" y="60"/>
                    <a:pt x="134" y="137"/>
                    <a:pt x="204" y="180"/>
                  </a:cubicBezTo>
                  <a:cubicBezTo>
                    <a:pt x="274" y="223"/>
                    <a:pt x="350" y="239"/>
                    <a:pt x="443" y="258"/>
                  </a:cubicBezTo>
                  <a:cubicBezTo>
                    <a:pt x="536" y="277"/>
                    <a:pt x="790" y="262"/>
                    <a:pt x="764" y="294"/>
                  </a:cubicBezTo>
                  <a:cubicBezTo>
                    <a:pt x="738" y="326"/>
                    <a:pt x="407" y="347"/>
                    <a:pt x="287" y="448"/>
                  </a:cubicBezTo>
                  <a:cubicBezTo>
                    <a:pt x="167" y="549"/>
                    <a:pt x="86" y="742"/>
                    <a:pt x="43" y="901"/>
                  </a:cubicBezTo>
                  <a:cubicBezTo>
                    <a:pt x="0" y="1060"/>
                    <a:pt x="32" y="1014"/>
                    <a:pt x="29" y="1404"/>
                  </a:cubicBezTo>
                  <a:cubicBezTo>
                    <a:pt x="26" y="1794"/>
                    <a:pt x="25" y="2858"/>
                    <a:pt x="24" y="3240"/>
                  </a:cubicBezTo>
                </a:path>
              </a:pathLst>
            </a:custGeom>
            <a:noFill/>
            <a:ln w="19050" cap="flat" cmpd="sng">
              <a:solidFill>
                <a:srgbClr val="FFCC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4" name="Freeform 37" descr="[DECORATIVE]"/>
            <p:cNvSpPr>
              <a:spLocks/>
            </p:cNvSpPr>
            <p:nvPr/>
          </p:nvSpPr>
          <p:spPr bwMode="auto">
            <a:xfrm>
              <a:off x="6526213" y="2354263"/>
              <a:ext cx="769937" cy="3636962"/>
            </a:xfrm>
            <a:custGeom>
              <a:avLst/>
              <a:gdLst>
                <a:gd name="T0" fmla="*/ 8 w 800"/>
                <a:gd name="T1" fmla="*/ 0 h 3780"/>
                <a:gd name="T2" fmla="*/ 34 w 800"/>
                <a:gd name="T3" fmla="*/ 433 h 3780"/>
                <a:gd name="T4" fmla="*/ 214 w 800"/>
                <a:gd name="T5" fmla="*/ 704 h 3780"/>
                <a:gd name="T6" fmla="*/ 453 w 800"/>
                <a:gd name="T7" fmla="*/ 777 h 3780"/>
                <a:gd name="T8" fmla="*/ 774 w 800"/>
                <a:gd name="T9" fmla="*/ 810 h 3780"/>
                <a:gd name="T10" fmla="*/ 297 w 800"/>
                <a:gd name="T11" fmla="*/ 954 h 3780"/>
                <a:gd name="T12" fmla="*/ 53 w 800"/>
                <a:gd name="T13" fmla="*/ 1377 h 3780"/>
                <a:gd name="T14" fmla="*/ 39 w 800"/>
                <a:gd name="T15" fmla="*/ 1847 h 3780"/>
                <a:gd name="T16" fmla="*/ 21 w 800"/>
                <a:gd name="T17" fmla="*/ 3780 h 37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00"/>
                <a:gd name="T28" fmla="*/ 0 h 3780"/>
                <a:gd name="T29" fmla="*/ 800 w 800"/>
                <a:gd name="T30" fmla="*/ 3780 h 378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00" h="3780">
                  <a:moveTo>
                    <a:pt x="8" y="0"/>
                  </a:moveTo>
                  <a:cubicBezTo>
                    <a:pt x="12" y="72"/>
                    <a:pt x="0" y="316"/>
                    <a:pt x="34" y="433"/>
                  </a:cubicBezTo>
                  <a:cubicBezTo>
                    <a:pt x="68" y="549"/>
                    <a:pt x="144" y="647"/>
                    <a:pt x="214" y="704"/>
                  </a:cubicBezTo>
                  <a:cubicBezTo>
                    <a:pt x="284" y="761"/>
                    <a:pt x="360" y="759"/>
                    <a:pt x="453" y="777"/>
                  </a:cubicBezTo>
                  <a:cubicBezTo>
                    <a:pt x="546" y="794"/>
                    <a:pt x="800" y="780"/>
                    <a:pt x="774" y="810"/>
                  </a:cubicBezTo>
                  <a:cubicBezTo>
                    <a:pt x="748" y="840"/>
                    <a:pt x="417" y="860"/>
                    <a:pt x="297" y="954"/>
                  </a:cubicBezTo>
                  <a:cubicBezTo>
                    <a:pt x="177" y="1048"/>
                    <a:pt x="96" y="1229"/>
                    <a:pt x="53" y="1377"/>
                  </a:cubicBezTo>
                  <a:cubicBezTo>
                    <a:pt x="10" y="1526"/>
                    <a:pt x="44" y="1447"/>
                    <a:pt x="39" y="1847"/>
                  </a:cubicBezTo>
                  <a:cubicBezTo>
                    <a:pt x="34" y="2247"/>
                    <a:pt x="25" y="3377"/>
                    <a:pt x="21" y="3780"/>
                  </a:cubicBezTo>
                </a:path>
              </a:pathLst>
            </a:custGeom>
            <a:noFill/>
            <a:ln w="19050" cap="flat" cmpd="sng">
              <a:solidFill>
                <a:srgbClr val="FFCC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5" name="Freeform 38" descr="[DECORATIVE]"/>
            <p:cNvSpPr>
              <a:spLocks/>
            </p:cNvSpPr>
            <p:nvPr/>
          </p:nvSpPr>
          <p:spPr bwMode="auto">
            <a:xfrm>
              <a:off x="6583363" y="2379663"/>
              <a:ext cx="815975" cy="3598862"/>
            </a:xfrm>
            <a:custGeom>
              <a:avLst/>
              <a:gdLst>
                <a:gd name="T0" fmla="*/ 25 w 848"/>
                <a:gd name="T1" fmla="*/ 0 h 3741"/>
                <a:gd name="T2" fmla="*/ 26 w 848"/>
                <a:gd name="T3" fmla="*/ 1387 h 3741"/>
                <a:gd name="T4" fmla="*/ 180 w 848"/>
                <a:gd name="T5" fmla="*/ 1863 h 3741"/>
                <a:gd name="T6" fmla="*/ 553 w 848"/>
                <a:gd name="T7" fmla="*/ 2025 h 3741"/>
                <a:gd name="T8" fmla="*/ 822 w 848"/>
                <a:gd name="T9" fmla="*/ 2119 h 3741"/>
                <a:gd name="T10" fmla="*/ 399 w 848"/>
                <a:gd name="T11" fmla="*/ 2210 h 3741"/>
                <a:gd name="T12" fmla="*/ 141 w 848"/>
                <a:gd name="T13" fmla="*/ 2396 h 3741"/>
                <a:gd name="T14" fmla="*/ 87 w 848"/>
                <a:gd name="T15" fmla="*/ 2730 h 3741"/>
                <a:gd name="T16" fmla="*/ 82 w 848"/>
                <a:gd name="T17" fmla="*/ 3741 h 374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48"/>
                <a:gd name="T28" fmla="*/ 0 h 3741"/>
                <a:gd name="T29" fmla="*/ 848 w 848"/>
                <a:gd name="T30" fmla="*/ 3741 h 374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48" h="3741">
                  <a:moveTo>
                    <a:pt x="25" y="0"/>
                  </a:moveTo>
                  <a:cubicBezTo>
                    <a:pt x="25" y="229"/>
                    <a:pt x="0" y="1077"/>
                    <a:pt x="26" y="1387"/>
                  </a:cubicBezTo>
                  <a:cubicBezTo>
                    <a:pt x="52" y="1697"/>
                    <a:pt x="92" y="1757"/>
                    <a:pt x="180" y="1863"/>
                  </a:cubicBezTo>
                  <a:cubicBezTo>
                    <a:pt x="268" y="1969"/>
                    <a:pt x="446" y="1983"/>
                    <a:pt x="553" y="2025"/>
                  </a:cubicBezTo>
                  <a:cubicBezTo>
                    <a:pt x="660" y="2068"/>
                    <a:pt x="848" y="2088"/>
                    <a:pt x="822" y="2119"/>
                  </a:cubicBezTo>
                  <a:cubicBezTo>
                    <a:pt x="796" y="2150"/>
                    <a:pt x="512" y="2164"/>
                    <a:pt x="399" y="2210"/>
                  </a:cubicBezTo>
                  <a:cubicBezTo>
                    <a:pt x="286" y="2256"/>
                    <a:pt x="193" y="2309"/>
                    <a:pt x="141" y="2396"/>
                  </a:cubicBezTo>
                  <a:cubicBezTo>
                    <a:pt x="89" y="2482"/>
                    <a:pt x="97" y="2506"/>
                    <a:pt x="87" y="2730"/>
                  </a:cubicBezTo>
                  <a:cubicBezTo>
                    <a:pt x="77" y="2954"/>
                    <a:pt x="83" y="3531"/>
                    <a:pt x="82" y="3741"/>
                  </a:cubicBezTo>
                </a:path>
              </a:pathLst>
            </a:custGeom>
            <a:noFill/>
            <a:ln w="19050" cap="flat" cmpd="sng">
              <a:solidFill>
                <a:srgbClr val="0000FF"/>
              </a:solidFill>
              <a:prstDash val="lgDash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6" name="Freeform 39" descr="[DECORATIVE]"/>
            <p:cNvSpPr>
              <a:spLocks/>
            </p:cNvSpPr>
            <p:nvPr/>
          </p:nvSpPr>
          <p:spPr bwMode="auto">
            <a:xfrm>
              <a:off x="6754813" y="2354263"/>
              <a:ext cx="847725" cy="3624262"/>
            </a:xfrm>
            <a:custGeom>
              <a:avLst/>
              <a:gdLst>
                <a:gd name="T0" fmla="*/ 40 w 882"/>
                <a:gd name="T1" fmla="*/ 0 h 3767"/>
                <a:gd name="T2" fmla="*/ 88 w 882"/>
                <a:gd name="T3" fmla="*/ 1653 h 3767"/>
                <a:gd name="T4" fmla="*/ 130 w 882"/>
                <a:gd name="T5" fmla="*/ 2494 h 3767"/>
                <a:gd name="T6" fmla="*/ 387 w 882"/>
                <a:gd name="T7" fmla="*/ 2726 h 3767"/>
                <a:gd name="T8" fmla="*/ 876 w 882"/>
                <a:gd name="T9" fmla="*/ 2931 h 3767"/>
                <a:gd name="T10" fmla="*/ 349 w 882"/>
                <a:gd name="T11" fmla="*/ 3034 h 3767"/>
                <a:gd name="T12" fmla="*/ 182 w 882"/>
                <a:gd name="T13" fmla="*/ 3086 h 3767"/>
                <a:gd name="T14" fmla="*/ 105 w 882"/>
                <a:gd name="T15" fmla="*/ 3150 h 3767"/>
                <a:gd name="T16" fmla="*/ 15 w 882"/>
                <a:gd name="T17" fmla="*/ 3343 h 3767"/>
                <a:gd name="T18" fmla="*/ 15 w 882"/>
                <a:gd name="T19" fmla="*/ 3767 h 376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82"/>
                <a:gd name="T31" fmla="*/ 0 h 3767"/>
                <a:gd name="T32" fmla="*/ 882 w 882"/>
                <a:gd name="T33" fmla="*/ 3767 h 376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82" h="3767">
                  <a:moveTo>
                    <a:pt x="40" y="0"/>
                  </a:moveTo>
                  <a:cubicBezTo>
                    <a:pt x="48" y="273"/>
                    <a:pt x="73" y="1237"/>
                    <a:pt x="88" y="1653"/>
                  </a:cubicBezTo>
                  <a:cubicBezTo>
                    <a:pt x="103" y="2069"/>
                    <a:pt x="80" y="2315"/>
                    <a:pt x="130" y="2494"/>
                  </a:cubicBezTo>
                  <a:cubicBezTo>
                    <a:pt x="180" y="2673"/>
                    <a:pt x="263" y="2653"/>
                    <a:pt x="387" y="2726"/>
                  </a:cubicBezTo>
                  <a:cubicBezTo>
                    <a:pt x="511" y="2799"/>
                    <a:pt x="882" y="2880"/>
                    <a:pt x="876" y="2931"/>
                  </a:cubicBezTo>
                  <a:cubicBezTo>
                    <a:pt x="870" y="2982"/>
                    <a:pt x="465" y="3008"/>
                    <a:pt x="349" y="3034"/>
                  </a:cubicBezTo>
                  <a:cubicBezTo>
                    <a:pt x="233" y="3060"/>
                    <a:pt x="223" y="3067"/>
                    <a:pt x="182" y="3086"/>
                  </a:cubicBezTo>
                  <a:cubicBezTo>
                    <a:pt x="141" y="3105"/>
                    <a:pt x="133" y="3107"/>
                    <a:pt x="105" y="3150"/>
                  </a:cubicBezTo>
                  <a:cubicBezTo>
                    <a:pt x="77" y="3193"/>
                    <a:pt x="30" y="3240"/>
                    <a:pt x="15" y="3343"/>
                  </a:cubicBezTo>
                  <a:cubicBezTo>
                    <a:pt x="0" y="3446"/>
                    <a:pt x="15" y="3679"/>
                    <a:pt x="15" y="3767"/>
                  </a:cubicBez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7" name="Text Box 40" descr="[DECORATIVE]"/>
            <p:cNvSpPr txBox="1">
              <a:spLocks noChangeArrowheads="1"/>
            </p:cNvSpPr>
            <p:nvPr/>
          </p:nvSpPr>
          <p:spPr bwMode="auto">
            <a:xfrm>
              <a:off x="1765300" y="6302375"/>
              <a:ext cx="1385888" cy="346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l-GR" altLang="el-GR" sz="1600"/>
                <a:t>Χρόνος 1</a:t>
              </a:r>
            </a:p>
          </p:txBody>
        </p:sp>
        <p:sp>
          <p:nvSpPr>
            <p:cNvPr id="48" name="Text Box 41" descr="[DECORATIVE]"/>
            <p:cNvSpPr txBox="1">
              <a:spLocks noChangeArrowheads="1"/>
            </p:cNvSpPr>
            <p:nvPr/>
          </p:nvSpPr>
          <p:spPr bwMode="auto">
            <a:xfrm>
              <a:off x="5229225" y="6302375"/>
              <a:ext cx="1384300" cy="346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l-GR" altLang="el-GR" sz="1600"/>
                <a:t>Χρόνος 2</a:t>
              </a:r>
            </a:p>
          </p:txBody>
        </p:sp>
        <p:sp>
          <p:nvSpPr>
            <p:cNvPr id="49" name="Line 42" descr="[DECORATIVE]"/>
            <p:cNvSpPr>
              <a:spLocks noChangeShapeType="1"/>
            </p:cNvSpPr>
            <p:nvPr/>
          </p:nvSpPr>
          <p:spPr bwMode="auto">
            <a:xfrm>
              <a:off x="2805113" y="1625600"/>
              <a:ext cx="0" cy="3460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0" name="Line 43" descr="[DECORATIVE]"/>
            <p:cNvSpPr>
              <a:spLocks noChangeShapeType="1"/>
            </p:cNvSpPr>
            <p:nvPr/>
          </p:nvSpPr>
          <p:spPr bwMode="auto">
            <a:xfrm>
              <a:off x="5899150" y="1582738"/>
              <a:ext cx="0" cy="3476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1" name="Line 44" descr="[DECORATIVE]"/>
            <p:cNvSpPr>
              <a:spLocks noChangeShapeType="1"/>
            </p:cNvSpPr>
            <p:nvPr/>
          </p:nvSpPr>
          <p:spPr bwMode="auto">
            <a:xfrm>
              <a:off x="1806575" y="2155825"/>
              <a:ext cx="1588" cy="3810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2" name="Rectangle 45" descr="[DECORATIVE]"/>
            <p:cNvSpPr>
              <a:spLocks noChangeArrowheads="1"/>
            </p:cNvSpPr>
            <p:nvPr/>
          </p:nvSpPr>
          <p:spPr bwMode="auto">
            <a:xfrm>
              <a:off x="1073150" y="3530600"/>
              <a:ext cx="865188" cy="693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l-GR" altLang="el-GR" sz="1600"/>
                <a:t>Μήκος </a:t>
              </a:r>
            </a:p>
            <a:p>
              <a:pPr eaLnBrk="1" hangingPunct="1"/>
              <a:r>
                <a:rPr lang="el-GR" altLang="el-GR" sz="1600"/>
                <a:t>στήλης</a:t>
              </a:r>
            </a:p>
          </p:txBody>
        </p:sp>
        <p:sp>
          <p:nvSpPr>
            <p:cNvPr id="53" name="Text Box 46" descr="[DECORATIVE]"/>
            <p:cNvSpPr txBox="1">
              <a:spLocks noChangeArrowheads="1"/>
            </p:cNvSpPr>
            <p:nvPr/>
          </p:nvSpPr>
          <p:spPr bwMode="auto">
            <a:xfrm>
              <a:off x="2605088" y="1506538"/>
              <a:ext cx="1385887" cy="744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l-GR" altLang="el-GR" sz="1600" dirty="0"/>
                <a:t>Εισροή διαλύτη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7308279" y="5825406"/>
            <a:ext cx="1440185" cy="30393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92500" lnSpcReduction="20000"/>
          </a:bodyPr>
          <a:lstStyle/>
          <a:p>
            <a:r>
              <a:rPr lang="el-GR" dirty="0" smtClean="0"/>
              <a:t>Εικόνα 1</a:t>
            </a:r>
          </a:p>
        </p:txBody>
      </p:sp>
    </p:spTree>
    <p:extLst>
      <p:ext uri="{BB962C8B-B14F-4D97-AF65-F5344CB8AC3E}">
        <p14:creationId xmlns:p14="http://schemas.microsoft.com/office/powerpoint/2010/main" val="3162273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 Layer Chromatography (TLC)</a:t>
            </a:r>
            <a:endParaRPr lang="el-GR" dirty="0"/>
          </a:p>
        </p:txBody>
      </p:sp>
      <p:sp>
        <p:nvSpPr>
          <p:cNvPr id="82" name="TextBox 81"/>
          <p:cNvSpPr txBox="1"/>
          <p:nvPr/>
        </p:nvSpPr>
        <p:spPr>
          <a:xfrm>
            <a:off x="6228184" y="5677527"/>
            <a:ext cx="1156608" cy="432048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 smtClean="0"/>
              <a:t>Εικόνα </a:t>
            </a:r>
            <a:r>
              <a:rPr lang="el-GR" dirty="0"/>
              <a:t>3</a:t>
            </a:r>
            <a:endParaRPr lang="el-GR" dirty="0" smtClean="0"/>
          </a:p>
        </p:txBody>
      </p:sp>
      <p:pic>
        <p:nvPicPr>
          <p:cNvPr id="40" name="Picture 41" descr="TLC.jpg" title="Διαχωρισμός πετρελαίου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454"/>
          <a:stretch>
            <a:fillRect/>
          </a:stretch>
        </p:blipFill>
        <p:spPr bwMode="auto">
          <a:xfrm>
            <a:off x="395536" y="1464178"/>
            <a:ext cx="4594622" cy="2395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42" descr="TLC.jpg" title="διαχωρισμός πετρελαίου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560"/>
          <a:stretch>
            <a:fillRect/>
          </a:stretch>
        </p:blipFill>
        <p:spPr bwMode="auto">
          <a:xfrm>
            <a:off x="4286365" y="3222458"/>
            <a:ext cx="4606809" cy="2455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TextBox 43"/>
          <p:cNvSpPr txBox="1">
            <a:spLocks noChangeArrowheads="1"/>
          </p:cNvSpPr>
          <p:nvPr/>
        </p:nvSpPr>
        <p:spPr bwMode="auto">
          <a:xfrm>
            <a:off x="1105462" y="5359666"/>
            <a:ext cx="188236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GB" altLang="el-GR" i="1" dirty="0"/>
              <a:t>Lewis, 2002</a:t>
            </a:r>
          </a:p>
        </p:txBody>
      </p:sp>
      <p:sp>
        <p:nvSpPr>
          <p:cNvPr id="43" name="TextBox 44"/>
          <p:cNvSpPr txBox="1">
            <a:spLocks noChangeArrowheads="1"/>
          </p:cNvSpPr>
          <p:nvPr/>
        </p:nvSpPr>
        <p:spPr bwMode="auto">
          <a:xfrm>
            <a:off x="5460065" y="1646258"/>
            <a:ext cx="3433109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l-GR" altLang="el-GR" b="1" dirty="0"/>
              <a:t>Διαχωρισμός πετρελαίου</a:t>
            </a:r>
            <a:r>
              <a:rPr lang="en-US" altLang="el-GR" dirty="0"/>
              <a:t>:</a:t>
            </a:r>
            <a:r>
              <a:rPr lang="el-GR" altLang="el-GR" dirty="0"/>
              <a:t> </a:t>
            </a:r>
          </a:p>
          <a:p>
            <a:pPr eaLnBrk="1" hangingPunct="1"/>
            <a:r>
              <a:rPr lang="el-GR" altLang="el-GR" dirty="0"/>
              <a:t>Η ταχύτητα μεταφοράς των διαφορετικών ενώσεων είναι αντιστρόφως ανάλογη της πολικότητάς τους</a:t>
            </a:r>
            <a:endParaRPr lang="en-GB" altLang="el-GR" dirty="0"/>
          </a:p>
        </p:txBody>
      </p:sp>
      <p:sp>
        <p:nvSpPr>
          <p:cNvPr id="44" name="TextBox 46"/>
          <p:cNvSpPr txBox="1">
            <a:spLocks noChangeArrowheads="1"/>
          </p:cNvSpPr>
          <p:nvPr/>
        </p:nvSpPr>
        <p:spPr bwMode="auto">
          <a:xfrm>
            <a:off x="1019788" y="4809788"/>
            <a:ext cx="297614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GB" altLang="el-GR" dirty="0"/>
              <a:t>Mobile phase = n-hexane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468338" y="3859664"/>
            <a:ext cx="1156608" cy="432048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 smtClean="0"/>
              <a:t>Εικόνα </a:t>
            </a:r>
            <a:r>
              <a:rPr lang="el-GR" dirty="0"/>
              <a:t>2</a:t>
            </a:r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3467503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Αέρια χρωματογραφία (</a:t>
            </a:r>
            <a:r>
              <a:rPr lang="en-US" dirty="0"/>
              <a:t>GC)- </a:t>
            </a:r>
            <a:r>
              <a:rPr lang="el-GR" dirty="0"/>
              <a:t>ΟΡΓΑΝΟΛΟΓΙΑ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7767248" y="5788510"/>
            <a:ext cx="1327096" cy="475057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 smtClean="0"/>
              <a:t>Εικόνα </a:t>
            </a:r>
            <a:r>
              <a:rPr lang="el-GR" dirty="0"/>
              <a:t>4</a:t>
            </a:r>
            <a:endParaRPr lang="el-GR" dirty="0" smtClean="0"/>
          </a:p>
        </p:txBody>
      </p:sp>
      <p:grpSp>
        <p:nvGrpSpPr>
          <p:cNvPr id="30" name="Ομάδα 29" descr="Αέρια χρωματογραφία (GC)- ΟΡΓΑΝΟΛΟΓΙΑ" title="Αέρια χρωματογραφία"/>
          <p:cNvGrpSpPr/>
          <p:nvPr/>
        </p:nvGrpSpPr>
        <p:grpSpPr>
          <a:xfrm>
            <a:off x="539553" y="1628801"/>
            <a:ext cx="7227695" cy="4480645"/>
            <a:chOff x="971550" y="1916113"/>
            <a:chExt cx="7632700" cy="4630737"/>
          </a:xfrm>
        </p:grpSpPr>
        <p:sp>
          <p:nvSpPr>
            <p:cNvPr id="31" name="AutoShape 43" descr="Αέρια χρωματογραφία (GC)- ΟΡΓΑΝΟΛΟΓΙΑ"/>
            <p:cNvSpPr>
              <a:spLocks noChangeAspect="1" noChangeArrowheads="1"/>
            </p:cNvSpPr>
            <p:nvPr/>
          </p:nvSpPr>
          <p:spPr bwMode="auto">
            <a:xfrm>
              <a:off x="971550" y="1916113"/>
              <a:ext cx="7416800" cy="463073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GB" altLang="el-GR"/>
            </a:p>
          </p:txBody>
        </p:sp>
        <p:sp>
          <p:nvSpPr>
            <p:cNvPr id="32" name="AutoShape 44" descr="[DECORATIVE]"/>
            <p:cNvSpPr>
              <a:spLocks noChangeArrowheads="1"/>
            </p:cNvSpPr>
            <p:nvPr/>
          </p:nvSpPr>
          <p:spPr bwMode="auto">
            <a:xfrm>
              <a:off x="1287463" y="3922713"/>
              <a:ext cx="463550" cy="1698625"/>
            </a:xfrm>
            <a:prstGeom prst="roundRect">
              <a:avLst>
                <a:gd name="adj" fmla="val 16667"/>
              </a:avLst>
            </a:prstGeom>
            <a:solidFill>
              <a:srgbClr val="3399FF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GB" altLang="el-GR"/>
            </a:p>
          </p:txBody>
        </p:sp>
        <p:pic>
          <p:nvPicPr>
            <p:cNvPr id="33" name="Picture 45" descr="[DECORATIVE]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7154863" y="5465763"/>
              <a:ext cx="1079500" cy="80962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</p:pic>
        <p:grpSp>
          <p:nvGrpSpPr>
            <p:cNvPr id="34" name="Group 46"/>
            <p:cNvGrpSpPr>
              <a:grpSpLocks/>
            </p:cNvGrpSpPr>
            <p:nvPr/>
          </p:nvGrpSpPr>
          <p:grpSpPr bwMode="auto">
            <a:xfrm>
              <a:off x="2522538" y="2841625"/>
              <a:ext cx="215900" cy="1050925"/>
              <a:chOff x="4999" y="7278"/>
              <a:chExt cx="400" cy="1216"/>
            </a:xfrm>
          </p:grpSpPr>
          <p:sp>
            <p:nvSpPr>
              <p:cNvPr id="83" name="Rectangle 47" descr="[DECORATIVE]"/>
              <p:cNvSpPr>
                <a:spLocks noChangeArrowheads="1"/>
              </p:cNvSpPr>
              <p:nvPr/>
            </p:nvSpPr>
            <p:spPr bwMode="auto">
              <a:xfrm>
                <a:off x="5072" y="7684"/>
                <a:ext cx="267" cy="810"/>
              </a:xfrm>
              <a:prstGeom prst="rect">
                <a:avLst/>
              </a:prstGeom>
              <a:solidFill>
                <a:srgbClr val="FF66CC"/>
              </a:solidFill>
              <a:ln w="9525" algn="ctr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en-GB" altLang="el-GR"/>
              </a:p>
            </p:txBody>
          </p:sp>
          <p:sp>
            <p:nvSpPr>
              <p:cNvPr id="84" name="Line 48" descr="[DECORATIVE]"/>
              <p:cNvSpPr>
                <a:spLocks noChangeShapeType="1"/>
              </p:cNvSpPr>
              <p:nvPr/>
            </p:nvSpPr>
            <p:spPr bwMode="auto">
              <a:xfrm>
                <a:off x="5205" y="7279"/>
                <a:ext cx="0" cy="40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5" name="Line 49" descr="[DECORATIVE]"/>
              <p:cNvSpPr>
                <a:spLocks noChangeShapeType="1"/>
              </p:cNvSpPr>
              <p:nvPr/>
            </p:nvSpPr>
            <p:spPr bwMode="auto">
              <a:xfrm>
                <a:off x="4999" y="7278"/>
                <a:ext cx="400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35" name="Group 72"/>
            <p:cNvGrpSpPr>
              <a:grpSpLocks/>
            </p:cNvGrpSpPr>
            <p:nvPr/>
          </p:nvGrpSpPr>
          <p:grpSpPr bwMode="auto">
            <a:xfrm>
              <a:off x="3162300" y="3265488"/>
              <a:ext cx="1697038" cy="1389062"/>
              <a:chOff x="1992" y="2057"/>
              <a:chExt cx="1069" cy="875"/>
            </a:xfrm>
          </p:grpSpPr>
          <p:sp>
            <p:nvSpPr>
              <p:cNvPr id="73" name="Rectangle 51" descr="[DECORATIVE]"/>
              <p:cNvSpPr>
                <a:spLocks noChangeArrowheads="1"/>
              </p:cNvSpPr>
              <p:nvPr/>
            </p:nvSpPr>
            <p:spPr bwMode="auto">
              <a:xfrm>
                <a:off x="1992" y="2057"/>
                <a:ext cx="1069" cy="875"/>
              </a:xfrm>
              <a:prstGeom prst="rect">
                <a:avLst/>
              </a:prstGeom>
              <a:solidFill>
                <a:srgbClr val="FF9900"/>
              </a:solidFill>
              <a:ln w="9525" algn="ctr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en-GB" altLang="el-GR"/>
              </a:p>
            </p:txBody>
          </p:sp>
          <p:grpSp>
            <p:nvGrpSpPr>
              <p:cNvPr id="74" name="Group 52"/>
              <p:cNvGrpSpPr>
                <a:grpSpLocks/>
              </p:cNvGrpSpPr>
              <p:nvPr/>
            </p:nvGrpSpPr>
            <p:grpSpPr bwMode="auto">
              <a:xfrm>
                <a:off x="2079" y="2234"/>
                <a:ext cx="875" cy="594"/>
                <a:chOff x="5980" y="9072"/>
                <a:chExt cx="1201" cy="825"/>
              </a:xfrm>
            </p:grpSpPr>
            <p:grpSp>
              <p:nvGrpSpPr>
                <p:cNvPr id="75" name="Group 53"/>
                <p:cNvGrpSpPr>
                  <a:grpSpLocks/>
                </p:cNvGrpSpPr>
                <p:nvPr/>
              </p:nvGrpSpPr>
              <p:grpSpPr bwMode="auto">
                <a:xfrm>
                  <a:off x="5980" y="9079"/>
                  <a:ext cx="959" cy="818"/>
                  <a:chOff x="5980" y="9079"/>
                  <a:chExt cx="959" cy="818"/>
                </a:xfrm>
              </p:grpSpPr>
              <p:sp>
                <p:nvSpPr>
                  <p:cNvPr id="80" name="Oval 54" descr="[DECORATIVE]"/>
                  <p:cNvSpPr>
                    <a:spLocks noChangeArrowheads="1"/>
                  </p:cNvSpPr>
                  <p:nvPr/>
                </p:nvSpPr>
                <p:spPr bwMode="auto">
                  <a:xfrm>
                    <a:off x="5980" y="9085"/>
                    <a:ext cx="800" cy="810"/>
                  </a:xfrm>
                  <a:prstGeom prst="ellipse">
                    <a:avLst/>
                  </a:prstGeom>
                  <a:noFill/>
                  <a:ln w="15875" algn="ctr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Tahoma" pitchFamily="34" charset="0"/>
                        <a:cs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Tahoma" pitchFamily="34" charset="0"/>
                        <a:cs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Tahoma" pitchFamily="34" charset="0"/>
                        <a:cs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Tahoma" pitchFamily="34" charset="0"/>
                        <a:cs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Tahoma" pitchFamily="34" charset="0"/>
                        <a:cs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ahoma" pitchFamily="34" charset="0"/>
                        <a:cs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ahoma" pitchFamily="34" charset="0"/>
                        <a:cs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ahoma" pitchFamily="34" charset="0"/>
                        <a:cs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ahoma" pitchFamily="34" charset="0"/>
                        <a:cs typeface="Arial" pitchFamily="34" charset="0"/>
                      </a:defRPr>
                    </a:lvl9pPr>
                  </a:lstStyle>
                  <a:p>
                    <a:pPr eaLnBrk="1" hangingPunct="1"/>
                    <a:endParaRPr lang="en-GB" altLang="el-GR"/>
                  </a:p>
                </p:txBody>
              </p:sp>
              <p:sp>
                <p:nvSpPr>
                  <p:cNvPr id="81" name="Oval 55" descr="[DECORATIVE]"/>
                  <p:cNvSpPr>
                    <a:spLocks noChangeArrowheads="1"/>
                  </p:cNvSpPr>
                  <p:nvPr/>
                </p:nvSpPr>
                <p:spPr bwMode="auto">
                  <a:xfrm>
                    <a:off x="6050" y="9079"/>
                    <a:ext cx="800" cy="810"/>
                  </a:xfrm>
                  <a:prstGeom prst="ellipse">
                    <a:avLst/>
                  </a:prstGeom>
                  <a:noFill/>
                  <a:ln w="15875" algn="ctr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Tahoma" pitchFamily="34" charset="0"/>
                        <a:cs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Tahoma" pitchFamily="34" charset="0"/>
                        <a:cs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Tahoma" pitchFamily="34" charset="0"/>
                        <a:cs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Tahoma" pitchFamily="34" charset="0"/>
                        <a:cs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Tahoma" pitchFamily="34" charset="0"/>
                        <a:cs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ahoma" pitchFamily="34" charset="0"/>
                        <a:cs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ahoma" pitchFamily="34" charset="0"/>
                        <a:cs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ahoma" pitchFamily="34" charset="0"/>
                        <a:cs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ahoma" pitchFamily="34" charset="0"/>
                        <a:cs typeface="Arial" pitchFamily="34" charset="0"/>
                      </a:defRPr>
                    </a:lvl9pPr>
                  </a:lstStyle>
                  <a:p>
                    <a:pPr eaLnBrk="1" hangingPunct="1"/>
                    <a:endParaRPr lang="en-GB" altLang="el-GR"/>
                  </a:p>
                </p:txBody>
              </p:sp>
              <p:sp>
                <p:nvSpPr>
                  <p:cNvPr id="82" name="Oval 56" descr="[DECORATIVE]"/>
                  <p:cNvSpPr>
                    <a:spLocks noChangeArrowheads="1"/>
                  </p:cNvSpPr>
                  <p:nvPr/>
                </p:nvSpPr>
                <p:spPr bwMode="auto">
                  <a:xfrm>
                    <a:off x="6139" y="9087"/>
                    <a:ext cx="800" cy="810"/>
                  </a:xfrm>
                  <a:prstGeom prst="ellipse">
                    <a:avLst/>
                  </a:prstGeom>
                  <a:noFill/>
                  <a:ln w="15875" algn="ctr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Tahoma" pitchFamily="34" charset="0"/>
                        <a:cs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Tahoma" pitchFamily="34" charset="0"/>
                        <a:cs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Tahoma" pitchFamily="34" charset="0"/>
                        <a:cs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Tahoma" pitchFamily="34" charset="0"/>
                        <a:cs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Tahoma" pitchFamily="34" charset="0"/>
                        <a:cs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ahoma" pitchFamily="34" charset="0"/>
                        <a:cs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ahoma" pitchFamily="34" charset="0"/>
                        <a:cs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ahoma" pitchFamily="34" charset="0"/>
                        <a:cs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ahoma" pitchFamily="34" charset="0"/>
                        <a:cs typeface="Arial" pitchFamily="34" charset="0"/>
                      </a:defRPr>
                    </a:lvl9pPr>
                  </a:lstStyle>
                  <a:p>
                    <a:pPr eaLnBrk="1" hangingPunct="1"/>
                    <a:endParaRPr lang="en-GB" altLang="el-GR"/>
                  </a:p>
                </p:txBody>
              </p:sp>
            </p:grpSp>
            <p:grpSp>
              <p:nvGrpSpPr>
                <p:cNvPr id="76" name="Group 57"/>
                <p:cNvGrpSpPr>
                  <a:grpSpLocks/>
                </p:cNvGrpSpPr>
                <p:nvPr/>
              </p:nvGrpSpPr>
              <p:grpSpPr bwMode="auto">
                <a:xfrm>
                  <a:off x="6222" y="9072"/>
                  <a:ext cx="959" cy="819"/>
                  <a:chOff x="5980" y="9079"/>
                  <a:chExt cx="959" cy="818"/>
                </a:xfrm>
              </p:grpSpPr>
              <p:sp>
                <p:nvSpPr>
                  <p:cNvPr id="77" name="Oval 58" descr="[DECORATIVE]"/>
                  <p:cNvSpPr>
                    <a:spLocks noChangeArrowheads="1"/>
                  </p:cNvSpPr>
                  <p:nvPr/>
                </p:nvSpPr>
                <p:spPr bwMode="auto">
                  <a:xfrm>
                    <a:off x="5980" y="9085"/>
                    <a:ext cx="800" cy="810"/>
                  </a:xfrm>
                  <a:prstGeom prst="ellipse">
                    <a:avLst/>
                  </a:prstGeom>
                  <a:noFill/>
                  <a:ln w="15875" algn="ctr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Tahoma" pitchFamily="34" charset="0"/>
                        <a:cs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Tahoma" pitchFamily="34" charset="0"/>
                        <a:cs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Tahoma" pitchFamily="34" charset="0"/>
                        <a:cs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Tahoma" pitchFamily="34" charset="0"/>
                        <a:cs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Tahoma" pitchFamily="34" charset="0"/>
                        <a:cs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ahoma" pitchFamily="34" charset="0"/>
                        <a:cs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ahoma" pitchFamily="34" charset="0"/>
                        <a:cs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ahoma" pitchFamily="34" charset="0"/>
                        <a:cs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ahoma" pitchFamily="34" charset="0"/>
                        <a:cs typeface="Arial" pitchFamily="34" charset="0"/>
                      </a:defRPr>
                    </a:lvl9pPr>
                  </a:lstStyle>
                  <a:p>
                    <a:pPr eaLnBrk="1" hangingPunct="1"/>
                    <a:endParaRPr lang="en-GB" altLang="el-GR"/>
                  </a:p>
                </p:txBody>
              </p:sp>
              <p:sp>
                <p:nvSpPr>
                  <p:cNvPr id="78" name="Oval 59" descr="[DECORATIVE]"/>
                  <p:cNvSpPr>
                    <a:spLocks noChangeArrowheads="1"/>
                  </p:cNvSpPr>
                  <p:nvPr/>
                </p:nvSpPr>
                <p:spPr bwMode="auto">
                  <a:xfrm>
                    <a:off x="6050" y="9079"/>
                    <a:ext cx="800" cy="810"/>
                  </a:xfrm>
                  <a:prstGeom prst="ellipse">
                    <a:avLst/>
                  </a:prstGeom>
                  <a:noFill/>
                  <a:ln w="15875" algn="ctr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Tahoma" pitchFamily="34" charset="0"/>
                        <a:cs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Tahoma" pitchFamily="34" charset="0"/>
                        <a:cs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Tahoma" pitchFamily="34" charset="0"/>
                        <a:cs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Tahoma" pitchFamily="34" charset="0"/>
                        <a:cs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Tahoma" pitchFamily="34" charset="0"/>
                        <a:cs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ahoma" pitchFamily="34" charset="0"/>
                        <a:cs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ahoma" pitchFamily="34" charset="0"/>
                        <a:cs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ahoma" pitchFamily="34" charset="0"/>
                        <a:cs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ahoma" pitchFamily="34" charset="0"/>
                        <a:cs typeface="Arial" pitchFamily="34" charset="0"/>
                      </a:defRPr>
                    </a:lvl9pPr>
                  </a:lstStyle>
                  <a:p>
                    <a:pPr eaLnBrk="1" hangingPunct="1"/>
                    <a:endParaRPr lang="en-GB" altLang="el-GR"/>
                  </a:p>
                </p:txBody>
              </p:sp>
              <p:sp>
                <p:nvSpPr>
                  <p:cNvPr id="79" name="Oval 60" descr="[DECORATIVE]"/>
                  <p:cNvSpPr>
                    <a:spLocks noChangeArrowheads="1"/>
                  </p:cNvSpPr>
                  <p:nvPr/>
                </p:nvSpPr>
                <p:spPr bwMode="auto">
                  <a:xfrm>
                    <a:off x="6139" y="9087"/>
                    <a:ext cx="800" cy="810"/>
                  </a:xfrm>
                  <a:prstGeom prst="ellipse">
                    <a:avLst/>
                  </a:prstGeom>
                  <a:noFill/>
                  <a:ln w="15875" algn="ctr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Tahoma" pitchFamily="34" charset="0"/>
                        <a:cs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Tahoma" pitchFamily="34" charset="0"/>
                        <a:cs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Tahoma" pitchFamily="34" charset="0"/>
                        <a:cs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Tahoma" pitchFamily="34" charset="0"/>
                        <a:cs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Tahoma" pitchFamily="34" charset="0"/>
                        <a:cs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ahoma" pitchFamily="34" charset="0"/>
                        <a:cs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ahoma" pitchFamily="34" charset="0"/>
                        <a:cs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ahoma" pitchFamily="34" charset="0"/>
                        <a:cs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ahoma" pitchFamily="34" charset="0"/>
                        <a:cs typeface="Arial" pitchFamily="34" charset="0"/>
                      </a:defRPr>
                    </a:lvl9pPr>
                  </a:lstStyle>
                  <a:p>
                    <a:pPr eaLnBrk="1" hangingPunct="1"/>
                    <a:endParaRPr lang="en-GB" altLang="el-GR"/>
                  </a:p>
                </p:txBody>
              </p:sp>
            </p:grpSp>
          </p:grpSp>
        </p:grpSp>
        <p:sp>
          <p:nvSpPr>
            <p:cNvPr id="36" name="AutoShape 61" descr="[DECORATIVE]"/>
            <p:cNvSpPr>
              <a:spLocks noChangeArrowheads="1"/>
            </p:cNvSpPr>
            <p:nvPr/>
          </p:nvSpPr>
          <p:spPr bwMode="auto">
            <a:xfrm>
              <a:off x="5610225" y="3074988"/>
              <a:ext cx="1079500" cy="925512"/>
            </a:xfrm>
            <a:prstGeom prst="bevel">
              <a:avLst>
                <a:gd name="adj" fmla="val 125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GB" altLang="el-GR"/>
            </a:p>
          </p:txBody>
        </p:sp>
        <p:cxnSp>
          <p:nvCxnSpPr>
            <p:cNvPr id="37" name="AutoShape 62" descr="[DECORATIVE]"/>
            <p:cNvCxnSpPr>
              <a:cxnSpLocks noChangeShapeType="1"/>
              <a:stCxn id="32" idx="0"/>
              <a:endCxn id="83" idx="1"/>
            </p:cNvCxnSpPr>
            <p:nvPr/>
          </p:nvCxnSpPr>
          <p:spPr bwMode="auto">
            <a:xfrm rot="16200000">
              <a:off x="1851025" y="3211513"/>
              <a:ext cx="379413" cy="1042987"/>
            </a:xfrm>
            <a:prstGeom prst="curvedConnector2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8" name="AutoShape 63" descr="[DECORATIVE]"/>
            <p:cNvCxnSpPr>
              <a:cxnSpLocks noChangeShapeType="1"/>
              <a:stCxn id="36" idx="0"/>
            </p:cNvCxnSpPr>
            <p:nvPr/>
          </p:nvCxnSpPr>
          <p:spPr bwMode="auto">
            <a:xfrm>
              <a:off x="6689725" y="3536950"/>
              <a:ext cx="1004888" cy="1928813"/>
            </a:xfrm>
            <a:prstGeom prst="bentConnector2">
              <a:avLst/>
            </a:prstGeom>
            <a:noFill/>
            <a:ln w="9525">
              <a:solidFill>
                <a:srgbClr val="000000"/>
              </a:solidFill>
              <a:prstDash val="dash"/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3" name="AutoShape 64" descr="[DECORATIVE]"/>
            <p:cNvCxnSpPr>
              <a:cxnSpLocks noChangeShapeType="1"/>
              <a:stCxn id="83" idx="3"/>
              <a:endCxn id="36" idx="4"/>
            </p:cNvCxnSpPr>
            <p:nvPr/>
          </p:nvCxnSpPr>
          <p:spPr bwMode="auto">
            <a:xfrm flipV="1">
              <a:off x="2706688" y="3536950"/>
              <a:ext cx="2903537" cy="635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4" name="Text Box 65" descr="[DECORATIVE]"/>
            <p:cNvSpPr txBox="1">
              <a:spLocks noChangeArrowheads="1"/>
            </p:cNvSpPr>
            <p:nvPr/>
          </p:nvSpPr>
          <p:spPr bwMode="auto">
            <a:xfrm>
              <a:off x="1125538" y="5775325"/>
              <a:ext cx="1501775" cy="6175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l-GR" altLang="el-GR" sz="1600">
                  <a:solidFill>
                    <a:srgbClr val="000000"/>
                  </a:solidFill>
                </a:rPr>
                <a:t>Αέριο: </a:t>
              </a:r>
            </a:p>
            <a:p>
              <a:pPr eaLnBrk="1" hangingPunct="1"/>
              <a:r>
                <a:rPr lang="el-GR" altLang="el-GR" sz="1600">
                  <a:solidFill>
                    <a:srgbClr val="000000"/>
                  </a:solidFill>
                </a:rPr>
                <a:t>He, N</a:t>
              </a:r>
              <a:r>
                <a:rPr lang="el-GR" altLang="el-GR" sz="1600" baseline="-25000">
                  <a:solidFill>
                    <a:srgbClr val="000000"/>
                  </a:solidFill>
                </a:rPr>
                <a:t>2</a:t>
              </a:r>
              <a:r>
                <a:rPr lang="el-GR" altLang="el-GR" sz="1600">
                  <a:solidFill>
                    <a:srgbClr val="000000"/>
                  </a:solidFill>
                </a:rPr>
                <a:t>, H</a:t>
              </a:r>
              <a:r>
                <a:rPr lang="el-GR" altLang="el-GR" sz="1600" baseline="-25000">
                  <a:solidFill>
                    <a:srgbClr val="000000"/>
                  </a:solidFill>
                </a:rPr>
                <a:t>2</a:t>
              </a:r>
              <a:endParaRPr lang="el-GR" altLang="el-GR" sz="1600">
                <a:solidFill>
                  <a:srgbClr val="000000"/>
                </a:solidFill>
              </a:endParaRPr>
            </a:p>
          </p:txBody>
        </p:sp>
        <p:sp>
          <p:nvSpPr>
            <p:cNvPr id="65" name="Text Box 66" descr="[DECORATIVE]"/>
            <p:cNvSpPr txBox="1">
              <a:spLocks noChangeArrowheads="1"/>
            </p:cNvSpPr>
            <p:nvPr/>
          </p:nvSpPr>
          <p:spPr bwMode="auto">
            <a:xfrm>
              <a:off x="1908175" y="2224088"/>
              <a:ext cx="1379538" cy="61753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l-GR" altLang="el-GR" sz="1400">
                  <a:solidFill>
                    <a:srgbClr val="000000"/>
                  </a:solidFill>
                </a:rPr>
                <a:t>Εισαγωγέας δείγματος</a:t>
              </a:r>
            </a:p>
          </p:txBody>
        </p:sp>
        <p:sp>
          <p:nvSpPr>
            <p:cNvPr id="66" name="Text Box 67" descr="[DECORATIVE]"/>
            <p:cNvSpPr txBox="1">
              <a:spLocks noChangeArrowheads="1"/>
            </p:cNvSpPr>
            <p:nvPr/>
          </p:nvSpPr>
          <p:spPr bwMode="auto">
            <a:xfrm>
              <a:off x="3563938" y="2420938"/>
              <a:ext cx="1966912" cy="61753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l-GR" altLang="el-GR" sz="1600">
                  <a:solidFill>
                    <a:srgbClr val="000000"/>
                  </a:solidFill>
                </a:rPr>
                <a:t>Φούρνος ρυθμιζόμενης Τ</a:t>
              </a:r>
            </a:p>
          </p:txBody>
        </p:sp>
        <p:sp>
          <p:nvSpPr>
            <p:cNvPr id="67" name="Text Box 68" descr="[DECORATIVE]"/>
            <p:cNvSpPr txBox="1">
              <a:spLocks noChangeArrowheads="1"/>
            </p:cNvSpPr>
            <p:nvPr/>
          </p:nvSpPr>
          <p:spPr bwMode="auto">
            <a:xfrm>
              <a:off x="3294063" y="4848225"/>
              <a:ext cx="2430462" cy="14605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l-GR" altLang="el-GR" sz="1600" dirty="0">
                  <a:solidFill>
                    <a:srgbClr val="000000"/>
                  </a:solidFill>
                </a:rPr>
                <a:t>Στήλη </a:t>
              </a:r>
            </a:p>
            <a:p>
              <a:pPr eaLnBrk="1" hangingPunct="1"/>
              <a:r>
                <a:rPr lang="el-GR" altLang="el-GR" sz="1600" dirty="0">
                  <a:solidFill>
                    <a:srgbClr val="000000"/>
                  </a:solidFill>
                </a:rPr>
                <a:t>(</a:t>
              </a:r>
              <a:r>
                <a:rPr lang="en-US" altLang="el-GR" sz="1600" dirty="0">
                  <a:solidFill>
                    <a:srgbClr val="000000"/>
                  </a:solidFill>
                </a:rPr>
                <a:t>fused silica </a:t>
              </a:r>
              <a:r>
                <a:rPr lang="el-GR" altLang="el-GR" sz="1600" dirty="0">
                  <a:solidFill>
                    <a:srgbClr val="000000"/>
                  </a:solidFill>
                </a:rPr>
                <a:t>με επικάλυψη πολυμερούς ή αλουμινίου</a:t>
              </a:r>
              <a:r>
                <a:rPr lang="en-US" altLang="el-GR" sz="1600" dirty="0">
                  <a:solidFill>
                    <a:srgbClr val="000000"/>
                  </a:solidFill>
                </a:rPr>
                <a:t>.</a:t>
              </a:r>
              <a:endParaRPr lang="el-GR" altLang="el-GR" sz="1600" dirty="0">
                <a:solidFill>
                  <a:srgbClr val="000000"/>
                </a:solidFill>
              </a:endParaRPr>
            </a:p>
            <a:p>
              <a:pPr eaLnBrk="1" hangingPunct="1"/>
              <a:r>
                <a:rPr lang="el-GR" altLang="el-GR" sz="1600" dirty="0">
                  <a:solidFill>
                    <a:srgbClr val="000000"/>
                  </a:solidFill>
                </a:rPr>
                <a:t>Διάμετρος</a:t>
              </a:r>
              <a:r>
                <a:rPr lang="en-US" altLang="el-GR" sz="1600" dirty="0">
                  <a:solidFill>
                    <a:srgbClr val="000000"/>
                  </a:solidFill>
                </a:rPr>
                <a:t>: 0.2-0.5 mm</a:t>
              </a:r>
              <a:r>
                <a:rPr lang="el-GR" altLang="el-GR" sz="1600" dirty="0">
                  <a:solidFill>
                    <a:srgbClr val="000000"/>
                  </a:solidFill>
                </a:rPr>
                <a:t>)</a:t>
              </a:r>
            </a:p>
          </p:txBody>
        </p:sp>
        <p:sp>
          <p:nvSpPr>
            <p:cNvPr id="68" name="Text Box 69" descr="[DECORATIVE]"/>
            <p:cNvSpPr txBox="1">
              <a:spLocks noChangeArrowheads="1"/>
            </p:cNvSpPr>
            <p:nvPr/>
          </p:nvSpPr>
          <p:spPr bwMode="auto">
            <a:xfrm>
              <a:off x="5302250" y="4076700"/>
              <a:ext cx="1933575" cy="3603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l-GR" altLang="el-GR" sz="1600">
                  <a:solidFill>
                    <a:srgbClr val="000000"/>
                  </a:solidFill>
                </a:rPr>
                <a:t>Ανιχνευτής</a:t>
              </a:r>
            </a:p>
          </p:txBody>
        </p:sp>
        <p:sp>
          <p:nvSpPr>
            <p:cNvPr id="69" name="Line 70" descr="[DECORATIVE]"/>
            <p:cNvSpPr>
              <a:spLocks noChangeShapeType="1"/>
            </p:cNvSpPr>
            <p:nvPr/>
          </p:nvSpPr>
          <p:spPr bwMode="auto">
            <a:xfrm flipV="1">
              <a:off x="3449638" y="4467225"/>
              <a:ext cx="98425" cy="3810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70" name="Line 71" descr="[DECORATIVE]"/>
            <p:cNvSpPr>
              <a:spLocks noChangeShapeType="1"/>
            </p:cNvSpPr>
            <p:nvPr/>
          </p:nvSpPr>
          <p:spPr bwMode="auto">
            <a:xfrm>
              <a:off x="4375150" y="2997200"/>
              <a:ext cx="242888" cy="38893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71" name="AutoShape 61" descr="[DECORATIVE]"/>
            <p:cNvSpPr>
              <a:spLocks noChangeArrowheads="1"/>
            </p:cNvSpPr>
            <p:nvPr/>
          </p:nvSpPr>
          <p:spPr bwMode="auto">
            <a:xfrm>
              <a:off x="7308850" y="3284538"/>
              <a:ext cx="647700" cy="576262"/>
            </a:xfrm>
            <a:prstGeom prst="bevel">
              <a:avLst>
                <a:gd name="adj" fmla="val 12500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GB" dirty="0">
                <a:cs typeface="Arial" charset="0"/>
              </a:endParaRPr>
            </a:p>
          </p:txBody>
        </p:sp>
        <p:sp>
          <p:nvSpPr>
            <p:cNvPr id="72" name="Text Box 69" descr="[DECORATIVE]"/>
            <p:cNvSpPr txBox="1">
              <a:spLocks noChangeArrowheads="1"/>
            </p:cNvSpPr>
            <p:nvPr/>
          </p:nvSpPr>
          <p:spPr bwMode="auto">
            <a:xfrm>
              <a:off x="6804025" y="2708275"/>
              <a:ext cx="1800225" cy="720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l-GR" altLang="el-GR" sz="1600">
                  <a:solidFill>
                    <a:srgbClr val="000000"/>
                  </a:solidFill>
                </a:rPr>
                <a:t>Ψηφιοποιητής σήματος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19080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200" dirty="0"/>
              <a:t>Αέρια χρωματογραφία με </a:t>
            </a:r>
            <a:r>
              <a:rPr lang="el-GR" sz="3200" dirty="0" err="1"/>
              <a:t>φασματομετρία</a:t>
            </a:r>
            <a:r>
              <a:rPr lang="el-GR" sz="3200" dirty="0"/>
              <a:t> μάζας ως σύστημα ανίχνευσης (GC-MS</a:t>
            </a:r>
            <a:r>
              <a:rPr lang="el-GR" sz="3200" dirty="0" smtClean="0"/>
              <a:t>) (1/</a:t>
            </a:r>
            <a:r>
              <a:rPr lang="en-US" sz="3200" dirty="0" smtClean="0"/>
              <a:t>2</a:t>
            </a:r>
            <a:r>
              <a:rPr lang="el-GR" sz="3200" dirty="0" smtClean="0"/>
              <a:t>)</a:t>
            </a:r>
            <a:endParaRPr lang="el-GR" sz="3200" dirty="0"/>
          </a:p>
        </p:txBody>
      </p:sp>
      <p:sp>
        <p:nvSpPr>
          <p:cNvPr id="41" name="TextBox 40"/>
          <p:cNvSpPr txBox="1"/>
          <p:nvPr/>
        </p:nvSpPr>
        <p:spPr>
          <a:xfrm>
            <a:off x="7133336" y="5831520"/>
            <a:ext cx="1156608" cy="432048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 smtClean="0"/>
              <a:t>Εικόνα </a:t>
            </a:r>
            <a:r>
              <a:rPr lang="el-GR" dirty="0"/>
              <a:t>5</a:t>
            </a:r>
            <a:endParaRPr lang="el-GR" dirty="0" smtClean="0"/>
          </a:p>
        </p:txBody>
      </p:sp>
      <p:pic>
        <p:nvPicPr>
          <p:cNvPr id="42" name="Picture 3" descr="P412006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56791"/>
            <a:ext cx="6197051" cy="4652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308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200" dirty="0"/>
              <a:t>Αέρια χρωματογραφία με </a:t>
            </a:r>
            <a:r>
              <a:rPr lang="el-GR" sz="3200" dirty="0" err="1"/>
              <a:t>φασματομετρία</a:t>
            </a:r>
            <a:r>
              <a:rPr lang="el-GR" sz="3200" dirty="0"/>
              <a:t> μάζας ως σύστημα ανίχνευσης (GC-MS</a:t>
            </a:r>
            <a:r>
              <a:rPr lang="el-GR" sz="3200" dirty="0" smtClean="0"/>
              <a:t>) (2/</a:t>
            </a:r>
            <a:r>
              <a:rPr lang="en-US" sz="3200" dirty="0" smtClean="0"/>
              <a:t>2</a:t>
            </a:r>
            <a:r>
              <a:rPr lang="el-GR" sz="3200" dirty="0" smtClean="0"/>
              <a:t>)</a:t>
            </a:r>
            <a:endParaRPr lang="el-GR" sz="3200" dirty="0"/>
          </a:p>
        </p:txBody>
      </p:sp>
      <p:pic>
        <p:nvPicPr>
          <p:cNvPr id="2050" name="Picture 2" descr="Αέρια χρωματογραφία με φασματομετρία μάζας ως σύστημα ανίχνευσης" title="Αέρια χρωματογραφία με φασματομετρία μάζας ως σύστημα ανίχνευσης 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56792"/>
            <a:ext cx="6272034" cy="4691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133336" y="5831520"/>
            <a:ext cx="1156608" cy="432048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 smtClean="0"/>
              <a:t>Εικόνα 6</a:t>
            </a:r>
          </a:p>
        </p:txBody>
      </p:sp>
    </p:spTree>
    <p:extLst>
      <p:ext uri="{BB962C8B-B14F-4D97-AF65-F5344CB8AC3E}">
        <p14:creationId xmlns:p14="http://schemas.microsoft.com/office/powerpoint/2010/main" val="1566993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HECKTIMEDATE" val="23/7/2015 4:02:08 μμ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TABLEHEADER" val="R0;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��< ? x m l   v e r s i o n = " 1 . 0 "   e n c o d i n g = " u t f - 1 6 " ? > < D o c u m e n t S e t t i n g s   x m l n s : x s i = " h t t p : / / w w w . w 3 . o r g / 2 0 0 1 / X M L S c h e m a - i n s t a n c e "   x m l n s : x s d = " h t t p : / / w w w . w 3 . o r g / 2 0 0 1 / X M L S c h e m a "   x m l n s = " h t t p : / / w w w . z h a w . c h / A c c e s s i b i l i t y A d d I n " >  
     < C h e c k R e a d i n g O r d e r > t r u e < / C h e c k R e a d i n g O r d e r >  
     < C h e c k T a b l e H e a d e r > t r u e < / C h e c k T a b l e H e a d e r >  
     < C h e c k S l i d e T i t l e > t r u e < / C h e c k S l i d e T i t l e >  
     < C h e c k L a n g u a g e S e t t i n g > t r u e < / C h e c k L a n g u a g e S e t t i n g >  
     < C h e c k A l t T e x t > t r u e < / C h e c k A l t T e x t >  
     < C h e c k T e x t S i z e > f a l s e < / C h e c k T e x t S i z e >  
     < C h e c k S c r e e n T i p > f a l s e < / C h e c k S c r e e n T i p >  
     < S h o w S h a p e N a m e C o l u m n > f a l s e < / S h o w S h a p e N a m e C o l u m n >  
     < S h o w I s s u e D e s c r i p t i o n > t r u e < / S h o w I s s u e D e s c r i p t i o n >  
 < / D o c u m e n t S e t t i n g s > 
</file>

<file path=customXml/itemProps1.xml><?xml version="1.0" encoding="utf-8"?>
<ds:datastoreItem xmlns:ds="http://schemas.openxmlformats.org/officeDocument/2006/customXml" ds:itemID="{F1BFB1F4-B227-47EF-8A7C-96FA3E3D9393}">
  <ds:schemaRefs>
    <ds:schemaRef ds:uri="http://www.w3.org/2001/XMLSchema"/>
    <ds:schemaRef ds:uri="http://www.zhaw.ch/AccessibilityAddI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1957</TotalTime>
  <Words>1019</Words>
  <Application>Microsoft Office PowerPoint</Application>
  <PresentationFormat>Προβολή στην οθόνη (4:3)</PresentationFormat>
  <Paragraphs>222</Paragraphs>
  <Slides>26</Slides>
  <Notes>25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26</vt:i4>
      </vt:variant>
    </vt:vector>
  </HeadingPairs>
  <TitlesOfParts>
    <vt:vector size="27" baseType="lpstr">
      <vt:lpstr>Θέμα του Office</vt:lpstr>
      <vt:lpstr>Υδρογεωχημεία –  Αναλυτική Γεωχημεία</vt:lpstr>
      <vt:lpstr>ΠΕΡΙΕΧΟΜΕΝΑ</vt:lpstr>
      <vt:lpstr>ΟΡΓΑΝΙΚΗ ΓΕΩΧΗΜΕΙΑ</vt:lpstr>
      <vt:lpstr>ΠΡΟΕΤΟΙΜΑΣΙΑ ΔΕΙΓΜΑΤΩΝ</vt:lpstr>
      <vt:lpstr>Χρωματογραφία – ΑΡΧΗ ΛΕΙΤΟΥΡΓΙΑΣ </vt:lpstr>
      <vt:lpstr>Thin Layer Chromatography (TLC)</vt:lpstr>
      <vt:lpstr>Αέρια χρωματογραφία (GC)- ΟΡΓΑΝΟΛΟΓΙΑ</vt:lpstr>
      <vt:lpstr>Αέρια χρωματογραφία με φασματομετρία μάζας ως σύστημα ανίχνευσης (GC-MS) (1/2)</vt:lpstr>
      <vt:lpstr>Αέρια χρωματογραφία με φασματομετρία μάζας ως σύστημα ανίχνευσης (GC-MS) (2/2)</vt:lpstr>
      <vt:lpstr>Μεταλλικό κάνιστρο συλλογής δείγματος αεροζόλ για ανάλυση με GC-MS</vt:lpstr>
      <vt:lpstr>Φάσμα GC-MS</vt:lpstr>
      <vt:lpstr>Οργανολογία GC-MS με φίλτρο τετραπόλου</vt:lpstr>
      <vt:lpstr>Φασματομετρία μάζας με εφαρμογή στατικού μαγνητικού πεδίου (Magnetic sector MS)</vt:lpstr>
      <vt:lpstr>GC/ C/ IRMS</vt:lpstr>
      <vt:lpstr>Συγκεντρώσεις σταθερών ισοτόπων H, C, N, O, S στη φύση (Mattey, 2002)</vt:lpstr>
      <vt:lpstr>ΔΙΑΤΑΞΗ GC/ C/ IRMS</vt:lpstr>
      <vt:lpstr>GC/ C/ IRMS - ΕΦΑΡΜΟΓΕΣ</vt:lpstr>
      <vt:lpstr>Τέλος Ενότητας</vt:lpstr>
      <vt:lpstr>Χρηματοδότηση</vt:lpstr>
      <vt:lpstr>Σημειώματα</vt:lpstr>
      <vt:lpstr>Σημείωμα Ιστορικού Εκδόσεων Έργου</vt:lpstr>
      <vt:lpstr>Σημείωμα Αναφοράς</vt:lpstr>
      <vt:lpstr>Σημείωμα Αδειοδότησης</vt:lpstr>
      <vt:lpstr>Διατήρηση Σημειωμάτων</vt:lpstr>
      <vt:lpstr>Σημείωμα Χρήσης Έργων Τρίτων (1/2)</vt:lpstr>
      <vt:lpstr>Σημείωμα Χρήσης Έργων Τρίτων (2/2)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Οργανική γεωχημεία</dc:title>
  <dc:creator>Αριάδνη Αργυράκη</dc:creator>
  <cp:keywords>σταθερά ισότοπα</cp:keywords>
  <cp:lastModifiedBy>Hara</cp:lastModifiedBy>
  <cp:revision>201</cp:revision>
  <dcterms:created xsi:type="dcterms:W3CDTF">2012-09-06T09:03:05Z</dcterms:created>
  <dcterms:modified xsi:type="dcterms:W3CDTF">2015-07-23T13:02:33Z</dcterms:modified>
  <cp:category>Αναλυτική γεωχημεία</cp:category>
</cp:coreProperties>
</file>