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3"/>
  </p:notesMasterIdLst>
  <p:sldIdLst>
    <p:sldId id="359" r:id="rId3"/>
    <p:sldId id="365" r:id="rId4"/>
    <p:sldId id="366" r:id="rId5"/>
    <p:sldId id="367" r:id="rId6"/>
    <p:sldId id="368" r:id="rId7"/>
    <p:sldId id="369" r:id="rId8"/>
    <p:sldId id="370" r:id="rId9"/>
    <p:sldId id="371" r:id="rId10"/>
    <p:sldId id="372" r:id="rId11"/>
    <p:sldId id="373" r:id="rId12"/>
    <p:sldId id="374" r:id="rId13"/>
    <p:sldId id="375" r:id="rId14"/>
    <p:sldId id="376" r:id="rId15"/>
    <p:sldId id="360" r:id="rId16"/>
    <p:sldId id="361" r:id="rId17"/>
    <p:sldId id="362" r:id="rId18"/>
    <p:sldId id="363" r:id="rId19"/>
    <p:sldId id="364" r:id="rId20"/>
    <p:sldId id="377" r:id="rId21"/>
    <p:sldId id="293" r:id="rId22"/>
  </p:sldIdLst>
  <p:sldSz cx="9144000" cy="6858000" type="screen4x3"/>
  <p:notesSz cx="6858000" cy="9144000"/>
  <p:custDataLst>
    <p:tags r:id="rId24"/>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59"/>
            <p14:sldId id="365"/>
            <p14:sldId id="366"/>
            <p14:sldId id="367"/>
            <p14:sldId id="368"/>
            <p14:sldId id="369"/>
            <p14:sldId id="370"/>
            <p14:sldId id="371"/>
            <p14:sldId id="372"/>
            <p14:sldId id="373"/>
            <p14:sldId id="374"/>
            <p14:sldId id="375"/>
            <p14:sldId id="376"/>
            <p14:sldId id="360"/>
            <p14:sldId id="361"/>
            <p14:sldId id="362"/>
            <p14:sldId id="363"/>
            <p14:sldId id="364"/>
            <p14:sldId id="377"/>
          </p14:sldIdLst>
        </p14:section>
        <p14:section name="Untitled Section" id="{0F1CB131-A6BD-43D0-B8D4-1F27CEF7A05E}">
          <p14:sldIdLst>
            <p14:sldId id="293"/>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7" autoAdjust="0"/>
    <p:restoredTop sz="99309" autoAdjust="0"/>
  </p:normalViewPr>
  <p:slideViewPr>
    <p:cSldViewPr>
      <p:cViewPr varScale="1">
        <p:scale>
          <a:sx n="57" d="100"/>
          <a:sy n="57" d="100"/>
        </p:scale>
        <p:origin x="-3216"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29/10/2015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dirty="0"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dirty="0"/>
          </a:p>
        </p:txBody>
      </p:sp>
    </p:spTree>
    <p:extLst>
      <p:ext uri="{BB962C8B-B14F-4D97-AF65-F5344CB8AC3E}">
        <p14:creationId xmlns:p14="http://schemas.microsoft.com/office/powerpoint/2010/main" val="2701427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17</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18</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Μορφή Γραπτού Κειμένου</a:t>
            </a:r>
          </a:p>
        </p:txBody>
      </p:sp>
      <p:pic>
        <p:nvPicPr>
          <p:cNvPr id="6" name="Picture 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Μορφή Γραπτού Κειμένου</a:t>
            </a:r>
          </a:p>
        </p:txBody>
      </p:sp>
      <p:pic>
        <p:nvPicPr>
          <p:cNvPr id="6" name="Picture 5"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Μορφή Γραπτού Κειμένου</a:t>
            </a:r>
          </a:p>
        </p:txBody>
      </p:sp>
      <p:pic>
        <p:nvPicPr>
          <p:cNvPr id="7" name="Picture 6"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Μορφή Γραπτού Κειμένου</a:t>
            </a:r>
          </a:p>
        </p:txBody>
      </p:sp>
      <p:pic>
        <p:nvPicPr>
          <p:cNvPr id="9" name="Picture 8"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Μορφή Γραπτού Κειμένου</a:t>
            </a:r>
          </a:p>
        </p:txBody>
      </p:sp>
      <p:pic>
        <p:nvPicPr>
          <p:cNvPr id="5" name="Picture 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Μορφή Γραπτού Κειμένου</a:t>
            </a:r>
          </a:p>
        </p:txBody>
      </p:sp>
      <p:pic>
        <p:nvPicPr>
          <p:cNvPr id="8" name="Picture 7"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Μορφή Γραπτού Κειμένου</a:t>
            </a:r>
          </a:p>
        </p:txBody>
      </p:sp>
      <p:pic>
        <p:nvPicPr>
          <p:cNvPr id="7" name="Picture 6"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18.jpe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opencourses.uoa.gr/courses/ECD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8.xml"/><Relationship Id="rId5" Type="http://schemas.openxmlformats.org/officeDocument/2006/relationships/image" Target="../media/image19.png"/><Relationship Id="rId4" Type="http://schemas.openxmlformats.org/officeDocument/2006/relationships/hyperlink" Target="%5b1%5d%20http:/creativecommons.org/licenses/by-nc-sa/4.0/"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hyperlink" Target="http://www.biblionet.gr/book/113913/%CE%97_%CF%87%CF%8E%CF%81%CE%B1_%CE%BC%CE%B5_%CF%84%CE%BF%CF%85%CF%82_%CF%80%CE%B1%CF%81%CE%AC%CE%BE%CE%B5%CE%BD%CE%BF%CF%85%CF%82_%CE%B1%CE%BD%CE%B8%CF%81%CF%8E%CF%80%CE%BF%CF%85%CF%82"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www.zakynthos.gov.gr/grafeio-tipou/deltia-tipou/%CE%B1%CF%86%CE%AF%CF%83%CE%B1-%CF%80%CE%AF%CE%BA%CE%BF%CE%BB%CE%BF-%CE%BA%CE%B1%CF%81%CE%BD%CE%B1%CE%B2%CE%AC%CE%BB%CE%B9-2013.html" TargetMode="External"/><Relationship Id="rId5" Type="http://schemas.openxmlformats.org/officeDocument/2006/relationships/hyperlink" Target="http://www.heraklion.gr/municipality/press-releases-2014/kastrino-karnavali-2014-12022014.html" TargetMode="External"/><Relationship Id="rId4" Type="http://schemas.openxmlformats.org/officeDocument/2006/relationships/hyperlink" Target="http://www.lamia.gr/el/nea_deltia/synehizontai-oi-ekdiloseis-lamiotiko-karnavali-topikes-paradosiakes-giortes-2014"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9.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9.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4.xml"/><Relationship Id="rId1" Type="http://schemas.openxmlformats.org/officeDocument/2006/relationships/tags" Target="../tags/tag6.xml"/><Relationship Id="rId5" Type="http://schemas.openxmlformats.org/officeDocument/2006/relationships/image" Target="../media/image11.jpeg"/><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lstStyle/>
          <a:p>
            <a:r>
              <a:rPr lang="el-GR" altLang="en-US" sz="4000" dirty="0" smtClean="0"/>
              <a:t>Το Εικονογραφημένο Βιβλίο στην Προσχολική Εκπαίδευση</a:t>
            </a:r>
            <a:endParaRPr lang="el-GR" altLang="en-US" sz="40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2800" dirty="0" smtClean="0">
                <a:solidFill>
                  <a:srgbClr val="5075BC"/>
                </a:solidFill>
                <a:latin typeface="+mj-lt"/>
                <a:ea typeface="+mj-ea"/>
                <a:cs typeface="+mj-cs"/>
              </a:rPr>
              <a:t>Ενότητα </a:t>
            </a:r>
            <a:r>
              <a:rPr lang="el-GR" sz="2800" dirty="0">
                <a:solidFill>
                  <a:srgbClr val="5075BC"/>
                </a:solidFill>
                <a:latin typeface="+mj-lt"/>
                <a:ea typeface="+mj-ea"/>
                <a:cs typeface="+mj-cs"/>
              </a:rPr>
              <a:t>3</a:t>
            </a:r>
            <a:r>
              <a:rPr lang="en-US" sz="2800" dirty="0" smtClean="0">
                <a:solidFill>
                  <a:srgbClr val="5075BC"/>
                </a:solidFill>
                <a:latin typeface="+mj-lt"/>
                <a:ea typeface="+mj-ea"/>
                <a:cs typeface="+mj-cs"/>
              </a:rPr>
              <a:t>.1</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smtClean="0"/>
              <a:t>Μορφή Γραπτού Κειμένου</a:t>
            </a:r>
            <a:endParaRPr lang="en-GB" sz="2800" dirty="0" smtClean="0"/>
          </a:p>
          <a:p>
            <a:pPr fontAlgn="auto">
              <a:spcAft>
                <a:spcPts val="0"/>
              </a:spcAft>
              <a:defRPr/>
            </a:pPr>
            <a:endParaRPr lang="el-GR" sz="2800" dirty="0" smtClean="0"/>
          </a:p>
          <a:p>
            <a:pPr fontAlgn="auto">
              <a:spcAft>
                <a:spcPts val="0"/>
              </a:spcAft>
              <a:defRPr/>
            </a:pPr>
            <a:r>
              <a:rPr lang="el-GR" sz="2800" dirty="0" smtClean="0"/>
              <a:t>Αγγελική Γιαννικοπούλου</a:t>
            </a:r>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271467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Εικαστική δραστηριότητα (1/2)</a:t>
            </a:r>
            <a:endParaRPr lang="el-GR" dirty="0"/>
          </a:p>
        </p:txBody>
      </p:sp>
      <p:sp>
        <p:nvSpPr>
          <p:cNvPr id="3" name="Θέση περιεχομένου 2"/>
          <p:cNvSpPr>
            <a:spLocks noGrp="1"/>
          </p:cNvSpPr>
          <p:nvPr>
            <p:ph sz="half" idx="1"/>
          </p:nvPr>
        </p:nvSpPr>
        <p:spPr/>
        <p:txBody>
          <a:bodyPr/>
          <a:lstStyle/>
          <a:p>
            <a:pPr marL="0" indent="0">
              <a:buNone/>
            </a:pPr>
            <a:r>
              <a:rPr lang="el-GR" dirty="0"/>
              <a:t>Τέλος φτιάξαμε τις δικές μας αφίσες. Φυσικά με πολύχρωμα </a:t>
            </a:r>
            <a:r>
              <a:rPr lang="el-GR" dirty="0" smtClean="0"/>
              <a:t>γράμματα.</a:t>
            </a:r>
            <a:endParaRPr lang="el-GR" dirty="0"/>
          </a:p>
        </p:txBody>
      </p:sp>
      <p:pic>
        <p:nvPicPr>
          <p:cNvPr id="5" name="Picture 2" descr="Τα παιδιά φτιάχνουν τις αφίσες τους."/>
          <p:cNvPicPr>
            <a:picLocks noGrp="1" noChangeAspect="1"/>
          </p:cNvPicPr>
          <p:nvPr>
            <p:ph sz="half" idx="2"/>
          </p:nvPr>
        </p:nvPicPr>
        <p:blipFill rotWithShape="1">
          <a:blip r:embed="rId2" cstate="screen">
            <a:extLst>
              <a:ext uri="{28A0092B-C50C-407E-A947-70E740481C1C}">
                <a14:useLocalDpi xmlns:a14="http://schemas.microsoft.com/office/drawing/2010/main"/>
              </a:ext>
            </a:extLst>
          </a:blip>
          <a:srcRect/>
          <a:stretch/>
        </p:blipFill>
        <p:spPr bwMode="auto">
          <a:xfrm>
            <a:off x="4495800" y="1733644"/>
            <a:ext cx="4197406" cy="4259073"/>
          </a:xfrm>
          <a:prstGeom prst="rect">
            <a:avLst/>
          </a:prstGeom>
          <a:noFill/>
          <a:ln w="9525">
            <a:noFill/>
            <a:miter lim="800000"/>
            <a:headEnd/>
            <a:tailEnd/>
          </a:ln>
        </p:spPr>
      </p:pic>
    </p:spTree>
    <p:extLst>
      <p:ext uri="{BB962C8B-B14F-4D97-AF65-F5344CB8AC3E}">
        <p14:creationId xmlns:p14="http://schemas.microsoft.com/office/powerpoint/2010/main" val="3336350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Τίτλος 7"/>
          <p:cNvSpPr>
            <a:spLocks noGrp="1"/>
          </p:cNvSpPr>
          <p:nvPr>
            <p:ph type="title"/>
          </p:nvPr>
        </p:nvSpPr>
        <p:spPr/>
        <p:txBody>
          <a:bodyPr/>
          <a:lstStyle/>
          <a:p>
            <a:r>
              <a:rPr lang="el-GR" dirty="0"/>
              <a:t>Εικαστική δραστηριότητα </a:t>
            </a:r>
            <a:r>
              <a:rPr lang="el-GR" dirty="0" smtClean="0"/>
              <a:t>(2/2</a:t>
            </a:r>
            <a:r>
              <a:rPr lang="el-GR" dirty="0"/>
              <a:t>)</a:t>
            </a:r>
          </a:p>
        </p:txBody>
      </p:sp>
      <p:pic>
        <p:nvPicPr>
          <p:cNvPr id="6" name="Picture 2" descr="Τα παιδιά φτιάχνουν τις αφίσες τους."/>
          <p:cNvPicPr>
            <a:picLocks noGrp="1" noChangeAspect="1"/>
          </p:cNvPicPr>
          <p:nvPr>
            <p:ph idx="1"/>
          </p:nvPr>
        </p:nvPicPr>
        <p:blipFill>
          <a:blip r:embed="rId2"/>
          <a:stretch>
            <a:fillRect/>
          </a:stretch>
        </p:blipFill>
        <p:spPr bwMode="auto">
          <a:xfrm>
            <a:off x="1595097" y="1700807"/>
            <a:ext cx="5953806" cy="4463519"/>
          </a:xfrm>
          <a:prstGeom prst="rect">
            <a:avLst/>
          </a:prstGeom>
          <a:noFill/>
          <a:ln w="9525">
            <a:noFill/>
            <a:miter lim="800000"/>
            <a:headEnd/>
            <a:tailEnd/>
          </a:ln>
        </p:spPr>
      </p:pic>
    </p:spTree>
    <p:extLst>
      <p:ext uri="{BB962C8B-B14F-4D97-AF65-F5344CB8AC3E}">
        <p14:creationId xmlns:p14="http://schemas.microsoft.com/office/powerpoint/2010/main" val="33335875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Τα έργα των παιδιών (1/2)</a:t>
            </a:r>
            <a:endParaRPr lang="el-GR" dirty="0"/>
          </a:p>
        </p:txBody>
      </p:sp>
      <p:pic>
        <p:nvPicPr>
          <p:cNvPr id="5" name="Picture 2" descr="Αφίσα των παιδιών."/>
          <p:cNvPicPr>
            <a:picLocks noGrp="1"/>
          </p:cNvPicPr>
          <p:nvPr>
            <p:ph sz="half" idx="1"/>
          </p:nvPr>
        </p:nvPicPr>
        <p:blipFill>
          <a:blip r:embed="rId2"/>
          <a:srcRect/>
          <a:stretch>
            <a:fillRect/>
          </a:stretch>
        </p:blipFill>
        <p:spPr bwMode="auto">
          <a:xfrm>
            <a:off x="1097279" y="1645919"/>
            <a:ext cx="3383280" cy="4389120"/>
          </a:xfrm>
          <a:prstGeom prst="rect">
            <a:avLst/>
          </a:prstGeom>
          <a:noFill/>
          <a:ln w="9525">
            <a:noFill/>
            <a:miter lim="800000"/>
            <a:headEnd/>
            <a:tailEnd/>
          </a:ln>
        </p:spPr>
      </p:pic>
      <p:pic>
        <p:nvPicPr>
          <p:cNvPr id="6" name="Picture 1" descr="Αφίσα των παιδιών."/>
          <p:cNvPicPr>
            <a:picLocks noGrp="1"/>
          </p:cNvPicPr>
          <p:nvPr>
            <p:ph sz="half" idx="2"/>
          </p:nvPr>
        </p:nvPicPr>
        <p:blipFill>
          <a:blip r:embed="rId3" cstate="screen">
            <a:extLst>
              <a:ext uri="{28A0092B-C50C-407E-A947-70E740481C1C}">
                <a14:useLocalDpi xmlns:a14="http://schemas.microsoft.com/office/drawing/2010/main"/>
              </a:ext>
            </a:extLst>
          </a:blip>
          <a:srcRect/>
          <a:stretch>
            <a:fillRect/>
          </a:stretch>
        </p:blipFill>
        <p:spPr bwMode="auto">
          <a:xfrm>
            <a:off x="4754880" y="1645920"/>
            <a:ext cx="3383280" cy="4389120"/>
          </a:xfrm>
          <a:prstGeom prst="rect">
            <a:avLst/>
          </a:prstGeom>
          <a:noFill/>
          <a:ln w="9525">
            <a:noFill/>
            <a:miter lim="800000"/>
            <a:headEnd/>
            <a:tailEnd/>
          </a:ln>
        </p:spPr>
      </p:pic>
    </p:spTree>
    <p:extLst>
      <p:ext uri="{BB962C8B-B14F-4D97-AF65-F5344CB8AC3E}">
        <p14:creationId xmlns:p14="http://schemas.microsoft.com/office/powerpoint/2010/main" val="21335588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Τα έργα των παιδιών </a:t>
            </a:r>
            <a:r>
              <a:rPr lang="el-GR" dirty="0" smtClean="0"/>
              <a:t>(2/2</a:t>
            </a:r>
            <a:r>
              <a:rPr lang="el-GR" dirty="0"/>
              <a:t>)</a:t>
            </a:r>
          </a:p>
        </p:txBody>
      </p:sp>
      <p:pic>
        <p:nvPicPr>
          <p:cNvPr id="7" name="Picture 1" descr="Αφίσα των παιδιών."/>
          <p:cNvPicPr>
            <a:picLocks noGrp="1"/>
          </p:cNvPicPr>
          <p:nvPr>
            <p:ph sz="half" idx="1"/>
          </p:nvPr>
        </p:nvPicPr>
        <p:blipFill>
          <a:blip r:embed="rId2" cstate="screen">
            <a:extLst>
              <a:ext uri="{28A0092B-C50C-407E-A947-70E740481C1C}">
                <a14:useLocalDpi xmlns:a14="http://schemas.microsoft.com/office/drawing/2010/main"/>
              </a:ext>
            </a:extLst>
          </a:blip>
          <a:srcRect/>
          <a:stretch>
            <a:fillRect/>
          </a:stretch>
        </p:blipFill>
        <p:spPr bwMode="auto">
          <a:xfrm>
            <a:off x="1097280" y="1645920"/>
            <a:ext cx="3383280" cy="4389120"/>
          </a:xfrm>
          <a:prstGeom prst="rect">
            <a:avLst/>
          </a:prstGeom>
          <a:noFill/>
          <a:ln w="9525">
            <a:noFill/>
            <a:miter lim="800000"/>
            <a:headEnd/>
            <a:tailEnd/>
          </a:ln>
        </p:spPr>
      </p:pic>
      <p:pic>
        <p:nvPicPr>
          <p:cNvPr id="8" name="Picture 1" descr="Αφίσα των παιδιών."/>
          <p:cNvPicPr>
            <a:picLocks noGrp="1"/>
          </p:cNvPicPr>
          <p:nvPr>
            <p:ph sz="half" idx="2"/>
          </p:nvPr>
        </p:nvPicPr>
        <p:blipFill>
          <a:blip r:embed="rId3" cstate="screen">
            <a:extLst>
              <a:ext uri="{28A0092B-C50C-407E-A947-70E740481C1C}">
                <a14:useLocalDpi xmlns:a14="http://schemas.microsoft.com/office/drawing/2010/main"/>
              </a:ext>
            </a:extLst>
          </a:blip>
          <a:srcRect/>
          <a:stretch>
            <a:fillRect/>
          </a:stretch>
        </p:blipFill>
        <p:spPr bwMode="auto">
          <a:xfrm>
            <a:off x="4754880" y="1645920"/>
            <a:ext cx="3291840" cy="4389120"/>
          </a:xfrm>
          <a:prstGeom prst="rect">
            <a:avLst/>
          </a:prstGeom>
          <a:noFill/>
          <a:ln w="9525">
            <a:noFill/>
            <a:miter lim="800000"/>
            <a:headEnd/>
            <a:tailEnd/>
          </a:ln>
        </p:spPr>
      </p:pic>
    </p:spTree>
    <p:extLst>
      <p:ext uri="{BB962C8B-B14F-4D97-AF65-F5344CB8AC3E}">
        <p14:creationId xmlns:p14="http://schemas.microsoft.com/office/powerpoint/2010/main" val="12000338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6850587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28596526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extLst>
      <p:ext uri="{BB962C8B-B14F-4D97-AF65-F5344CB8AC3E}">
        <p14:creationId xmlns:p14="http://schemas.microsoft.com/office/powerpoint/2010/main" val="993698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buNone/>
              <a:defRPr/>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smtClean="0"/>
              <a:t>Αγγελική </a:t>
            </a:r>
            <a:r>
              <a:rPr lang="el-GR" sz="2000" dirty="0" err="1" smtClean="0"/>
              <a:t>Γιαννικοπούλου</a:t>
            </a:r>
            <a:r>
              <a:rPr lang="el-GR" sz="2000" dirty="0" smtClean="0"/>
              <a:t> 2015. </a:t>
            </a:r>
            <a:r>
              <a:rPr lang="el-GR" sz="2000" dirty="0"/>
              <a:t>Φαίδρα </a:t>
            </a:r>
            <a:r>
              <a:rPr lang="el-GR" sz="2000" dirty="0" err="1" smtClean="0"/>
              <a:t>Γκρέβε</a:t>
            </a:r>
            <a:r>
              <a:rPr lang="el-GR" sz="2000" dirty="0" smtClean="0"/>
              <a:t>-</a:t>
            </a:r>
            <a:r>
              <a:rPr lang="el-GR" sz="2000" dirty="0" err="1" smtClean="0"/>
              <a:t>Μιχαλοπούλου</a:t>
            </a:r>
            <a:r>
              <a:rPr lang="el-GR" sz="2000" smtClean="0"/>
              <a:t>, Αγγελική </a:t>
            </a:r>
            <a:r>
              <a:rPr lang="el-GR" sz="2000" dirty="0" err="1" smtClean="0"/>
              <a:t>Γιαννικοπούλου</a:t>
            </a:r>
            <a:r>
              <a:rPr lang="el-GR" sz="2000" dirty="0"/>
              <a:t>. «Το Εικονογραφημένο Βιβλίο στην Προσχολική </a:t>
            </a:r>
            <a:r>
              <a:rPr lang="el-GR" sz="2000" dirty="0" smtClean="0"/>
              <a:t>Εκπαίδευση. </a:t>
            </a:r>
            <a:r>
              <a:rPr lang="el-GR" sz="2000" dirty="0"/>
              <a:t>Μορφή Γραπτού </a:t>
            </a:r>
            <a:r>
              <a:rPr lang="el-GR" sz="2000" dirty="0" smtClean="0"/>
              <a:t>Κειμένου</a:t>
            </a:r>
            <a:r>
              <a:rPr lang="el-GR" sz="2000" dirty="0"/>
              <a:t>. Η χώρα με τους παράξενους </a:t>
            </a:r>
            <a:r>
              <a:rPr lang="el-GR" sz="2000" dirty="0" smtClean="0"/>
              <a:t>ανθρώπους». </a:t>
            </a:r>
            <a:r>
              <a:rPr lang="el-GR" sz="2000" dirty="0"/>
              <a:t>Έκδοση: </a:t>
            </a:r>
            <a:r>
              <a:rPr lang="el-GR" sz="2000" dirty="0" smtClean="0"/>
              <a:t>1.0</a:t>
            </a:r>
            <a:r>
              <a:rPr lang="el-GR" sz="2000" dirty="0"/>
              <a:t>. Αθήνα </a:t>
            </a:r>
            <a:r>
              <a:rPr lang="el-GR" sz="2000" dirty="0" smtClean="0"/>
              <a:t>2015. </a:t>
            </a:r>
            <a:r>
              <a:rPr lang="el-GR" sz="2000" dirty="0"/>
              <a:t>Διαθέσιμο από τη δικτυακή διεύθυνση: </a:t>
            </a:r>
            <a:r>
              <a:rPr lang="en-GB" sz="2000" dirty="0">
                <a:hlinkClick r:id="rId3" tooltip="Ανοιχτό Μάθημα: Το Εικονογραφημένο Βιβλίο στην Προσχολική Εκπαίδευση"/>
              </a:rPr>
              <a:t>http://opencourses.uoa.gr/courses/ECD5/</a:t>
            </a:r>
            <a:r>
              <a:rPr lang="el-GR" sz="2000" dirty="0"/>
              <a:t>.</a:t>
            </a:r>
          </a:p>
          <a:p>
            <a:pPr marL="0" indent="0">
              <a:buNone/>
              <a:defRPr/>
            </a:pPr>
            <a:endParaRPr lang="el-GR" sz="2000" dirty="0"/>
          </a:p>
          <a:p>
            <a:pPr fontAlgn="auto">
              <a:spcAft>
                <a:spcPts val="0"/>
              </a:spcAft>
              <a:defRPr/>
            </a:pPr>
            <a:endParaRPr lang="el-GR" sz="2000" dirty="0"/>
          </a:p>
        </p:txBody>
      </p:sp>
    </p:spTree>
    <p:extLst>
      <p:ext uri="{BB962C8B-B14F-4D97-AF65-F5344CB8AC3E}">
        <p14:creationId xmlns:p14="http://schemas.microsoft.com/office/powerpoint/2010/main" val="1029222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8086976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smtClean="0"/>
              <a:t>το Σημείωμα Αν</a:t>
            </a:r>
            <a:r>
              <a:rPr lang="en-US" sz="2000" dirty="0" smtClean="0"/>
              <a:t>α</a:t>
            </a:r>
            <a:r>
              <a:rPr lang="el-GR" sz="2000" dirty="0" smtClean="0"/>
              <a:t>φοράς,</a:t>
            </a:r>
            <a:endParaRPr lang="el-GR" sz="2000" dirty="0"/>
          </a:p>
          <a:p>
            <a:pPr lvl="1">
              <a:buFont typeface="Wingdings" panose="05000000000000000000" pitchFamily="2" charset="2"/>
              <a:buChar cha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a:buFont typeface="Wingdings" panose="05000000000000000000" pitchFamily="2" charset="2"/>
              <a:buChar char="§"/>
            </a:pPr>
            <a:r>
              <a:rPr lang="el-GR" sz="2000" dirty="0" smtClean="0"/>
              <a:t>τη δήλωση Διατήρησης 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a:buNone/>
            </a:pPr>
            <a:r>
              <a:rPr lang="el-GR" sz="2400" dirty="0"/>
              <a:t>μαζί με τους </a:t>
            </a:r>
            <a:r>
              <a:rPr lang="el-GR" sz="2400" dirty="0" smtClean="0"/>
              <a:t>συνοδευτικούς </a:t>
            </a:r>
            <a:r>
              <a:rPr lang="el-GR" sz="2400" dirty="0" err="1" smtClean="0"/>
              <a:t>υπερσυνδέσμους</a:t>
            </a:r>
            <a:r>
              <a:rPr lang="el-GR" sz="2400" dirty="0"/>
              <a:t>.</a:t>
            </a:r>
          </a:p>
          <a:p>
            <a:endParaRPr lang="el-GR" sz="2000" dirty="0"/>
          </a:p>
        </p:txBody>
      </p:sp>
    </p:spTree>
    <p:extLst>
      <p:ext uri="{BB962C8B-B14F-4D97-AF65-F5344CB8AC3E}">
        <p14:creationId xmlns:p14="http://schemas.microsoft.com/office/powerpoint/2010/main" val="16418457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dirty="0" smtClean="0"/>
              <a:t>Διδακτική Πρακτική</a:t>
            </a:r>
            <a:endParaRPr lang="en-GB" dirty="0"/>
          </a:p>
        </p:txBody>
      </p:sp>
      <p:sp>
        <p:nvSpPr>
          <p:cNvPr id="7" name="Θέση περιεχομένου 6"/>
          <p:cNvSpPr>
            <a:spLocks noGrp="1"/>
          </p:cNvSpPr>
          <p:nvPr>
            <p:ph sz="half" idx="1"/>
          </p:nvPr>
        </p:nvSpPr>
        <p:spPr>
          <a:xfrm>
            <a:off x="457200" y="1600200"/>
            <a:ext cx="4186808" cy="4525963"/>
          </a:xfrm>
        </p:spPr>
        <p:txBody>
          <a:bodyPr>
            <a:noAutofit/>
          </a:bodyPr>
          <a:lstStyle/>
          <a:p>
            <a:pPr marL="0" indent="0">
              <a:buNone/>
            </a:pPr>
            <a:r>
              <a:rPr lang="el-GR" sz="2400" b="1" dirty="0"/>
              <a:t>Διδακτική Πρακτική</a:t>
            </a:r>
            <a:r>
              <a:rPr lang="en-GB" sz="2400" dirty="0" smtClean="0"/>
              <a:t>:</a:t>
            </a:r>
            <a:r>
              <a:rPr lang="el-GR" sz="2400" dirty="0" smtClean="0"/>
              <a:t> </a:t>
            </a:r>
          </a:p>
          <a:p>
            <a:pPr marL="0" indent="0">
              <a:spcBef>
                <a:spcPts val="0"/>
              </a:spcBef>
              <a:buNone/>
            </a:pPr>
            <a:r>
              <a:rPr lang="el-GR" sz="2400" dirty="0" smtClean="0"/>
              <a:t>Φαίδρα </a:t>
            </a:r>
            <a:r>
              <a:rPr lang="el-GR" sz="2400" dirty="0" err="1" smtClean="0"/>
              <a:t>Γκρέβε</a:t>
            </a:r>
            <a:r>
              <a:rPr lang="el-GR" sz="2400" dirty="0" smtClean="0"/>
              <a:t>-</a:t>
            </a:r>
            <a:r>
              <a:rPr lang="el-GR" sz="2400" dirty="0" err="1" smtClean="0"/>
              <a:t>Μιχαλοπούλου</a:t>
            </a:r>
            <a:r>
              <a:rPr lang="el-GR" sz="2400" dirty="0" smtClean="0"/>
              <a:t>.</a:t>
            </a:r>
          </a:p>
          <a:p>
            <a:pPr marL="0" indent="0">
              <a:spcBef>
                <a:spcPts val="1200"/>
              </a:spcBef>
              <a:buNone/>
            </a:pPr>
            <a:r>
              <a:rPr lang="el-GR" altLang="en-US" sz="2400" b="1" dirty="0" smtClean="0"/>
              <a:t>Βιβλίο</a:t>
            </a:r>
            <a:r>
              <a:rPr lang="el-GR" altLang="en-US" sz="2400" dirty="0" smtClean="0"/>
              <a:t>: </a:t>
            </a:r>
            <a:r>
              <a:rPr lang="el-GR" sz="2400" dirty="0"/>
              <a:t>Ανδρικόπουλος, Νικόλας. </a:t>
            </a:r>
            <a:r>
              <a:rPr lang="el-GR" sz="2400" b="1" dirty="0"/>
              <a:t>Η χώρα με τους παράξενους ανθρώπους </a:t>
            </a:r>
            <a:r>
              <a:rPr lang="el-GR" sz="2400" dirty="0"/>
              <a:t>/ Νικόλας Ανδρικόπουλος · εικονογράφηση Νικόλας Ανδρικόπουλος. - 1η </a:t>
            </a:r>
            <a:r>
              <a:rPr lang="el-GR" sz="2400" dirty="0" err="1"/>
              <a:t>έκδ</a:t>
            </a:r>
            <a:r>
              <a:rPr lang="el-GR" sz="2400" dirty="0"/>
              <a:t>. - </a:t>
            </a:r>
            <a:r>
              <a:rPr lang="el-GR" sz="2400" dirty="0" smtClean="0"/>
              <a:t>Αθήνα: </a:t>
            </a:r>
            <a:r>
              <a:rPr lang="el-GR" sz="2400" dirty="0" err="1"/>
              <a:t>Καλέντης</a:t>
            </a:r>
            <a:r>
              <a:rPr lang="el-GR" sz="2400" dirty="0"/>
              <a:t>, 2006.</a:t>
            </a:r>
            <a:endParaRPr lang="en-GB" sz="2400" dirty="0"/>
          </a:p>
        </p:txBody>
      </p:sp>
      <p:pic>
        <p:nvPicPr>
          <p:cNvPr id="1028" name="Picture 4" descr="http://www.paramythohorio.gr/uploads/blogs/17_f.jpg?v=bf542cda6e2f312eaf75c554677fc2fb"/>
          <p:cNvPicPr>
            <a:picLocks noGrp="1" noChangeAspect="1" noChangeArrowheads="1"/>
          </p:cNvPicPr>
          <p:nvPr>
            <p:ph sz="half" idx="2"/>
          </p:nvPr>
        </p:nvPicPr>
        <p:blipFill>
          <a:blip r:embed="rId3" cstate="screen">
            <a:extLst>
              <a:ext uri="{28A0092B-C50C-407E-A947-70E740481C1C}">
                <a14:useLocalDpi xmlns:a14="http://schemas.microsoft.com/office/drawing/2010/main"/>
              </a:ext>
            </a:extLst>
          </a:blip>
          <a:srcRect/>
          <a:stretch>
            <a:fillRect/>
          </a:stretch>
        </p:blipFill>
        <p:spPr bwMode="auto">
          <a:xfrm>
            <a:off x="5002778" y="1600200"/>
            <a:ext cx="3329444" cy="452596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572000" y="5805264"/>
            <a:ext cx="472173" cy="360040"/>
          </a:xfrm>
          <a:prstGeom prst="rect">
            <a:avLst/>
          </a:prstGeom>
        </p:spPr>
        <p:txBody>
          <a:bodyPr vert="horz" wrap="square" lIns="91440" tIns="45720" rIns="91440" bIns="45720" rtlCol="0" anchor="ctr">
            <a:noAutofit/>
          </a:bodyPr>
          <a:lstStyle/>
          <a:p>
            <a:r>
              <a:rPr lang="el-GR" b="1" dirty="0" smtClean="0">
                <a:latin typeface="+mj-lt"/>
              </a:rPr>
              <a:t>[1]</a:t>
            </a:r>
          </a:p>
        </p:txBody>
      </p:sp>
    </p:spTree>
    <p:custDataLst>
      <p:tags r:id="rId1"/>
    </p:custDataLst>
    <p:extLst>
      <p:ext uri="{BB962C8B-B14F-4D97-AF65-F5344CB8AC3E}">
        <p14:creationId xmlns:p14="http://schemas.microsoft.com/office/powerpoint/2010/main" val="33260322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dirty="0"/>
              <a:t>Εικόνα 1, 2, 3: Εξώφυλλο και ενδεικτικές σελίδες του βιβλίου </a:t>
            </a:r>
            <a:r>
              <a:rPr lang="el-GR" sz="2000" dirty="0" smtClean="0"/>
              <a:t>«</a:t>
            </a:r>
            <a:r>
              <a:rPr lang="el-GR" sz="2000" dirty="0" smtClean="0">
                <a:hlinkClick r:id="rId3"/>
              </a:rPr>
              <a:t>Η </a:t>
            </a:r>
            <a:r>
              <a:rPr lang="el-GR" sz="2000" dirty="0">
                <a:hlinkClick r:id="rId3"/>
              </a:rPr>
              <a:t>χώρα με τους παράξενους </a:t>
            </a:r>
            <a:r>
              <a:rPr lang="el-GR" sz="2000" dirty="0" smtClean="0">
                <a:hlinkClick r:id="rId3"/>
              </a:rPr>
              <a:t>ανθρώπους</a:t>
            </a:r>
            <a:r>
              <a:rPr lang="el-GR" sz="2000" dirty="0" smtClean="0"/>
              <a:t>» </a:t>
            </a:r>
            <a:r>
              <a:rPr lang="el-GR" sz="2000" dirty="0"/>
              <a:t>/ Νικόλας Ανδρικόπουλος · εικονογράφηση Νικόλας Ανδρικόπουλος. - 1η </a:t>
            </a:r>
            <a:r>
              <a:rPr lang="el-GR" sz="2000" dirty="0" err="1"/>
              <a:t>έκδ</a:t>
            </a:r>
            <a:r>
              <a:rPr lang="el-GR" sz="2000" dirty="0"/>
              <a:t>. - Αθήνα: </a:t>
            </a:r>
            <a:r>
              <a:rPr lang="el-GR" sz="2000" dirty="0" err="1"/>
              <a:t>Καλέντης</a:t>
            </a:r>
            <a:r>
              <a:rPr lang="el-GR" sz="2000" dirty="0"/>
              <a:t>, </a:t>
            </a:r>
            <a:r>
              <a:rPr lang="el-GR" sz="2000" dirty="0" smtClean="0"/>
              <a:t>2006. </a:t>
            </a:r>
            <a:r>
              <a:rPr lang="en-GB" altLang="en-US" sz="2000" dirty="0" err="1" smtClean="0"/>
              <a:t>Biblionet</a:t>
            </a:r>
            <a:r>
              <a:rPr lang="en-GB" altLang="en-US" sz="2000" dirty="0" smtClean="0"/>
              <a:t>.</a:t>
            </a:r>
            <a:r>
              <a:rPr lang="el-GR" altLang="en-US" sz="2000" dirty="0" smtClean="0"/>
              <a:t> </a:t>
            </a:r>
          </a:p>
          <a:p>
            <a:pPr marL="0" indent="0">
              <a:buNone/>
            </a:pPr>
            <a:r>
              <a:rPr lang="el-GR" sz="2000" dirty="0"/>
              <a:t>Εικόνα </a:t>
            </a:r>
            <a:r>
              <a:rPr lang="el-GR" sz="2000" dirty="0" smtClean="0"/>
              <a:t>4: </a:t>
            </a:r>
            <a:r>
              <a:rPr lang="el-GR" sz="2000" u="sng" dirty="0" smtClean="0">
                <a:hlinkClick r:id="rId4"/>
              </a:rPr>
              <a:t>Αφίσα </a:t>
            </a:r>
            <a:r>
              <a:rPr lang="el-GR" sz="2000" u="sng" dirty="0">
                <a:hlinkClick r:id="rId4"/>
              </a:rPr>
              <a:t>Λαμιώτικο Καρναβάλι</a:t>
            </a:r>
            <a:r>
              <a:rPr lang="el-GR" sz="2000" dirty="0"/>
              <a:t>, </a:t>
            </a:r>
            <a:r>
              <a:rPr lang="en-GB" sz="2000" dirty="0"/>
              <a:t>Copyright </a:t>
            </a:r>
            <a:r>
              <a:rPr lang="el-GR" sz="2000" dirty="0"/>
              <a:t>Δήμος </a:t>
            </a:r>
            <a:r>
              <a:rPr lang="el-GR" sz="2000" dirty="0" err="1"/>
              <a:t>Λαμιέων</a:t>
            </a:r>
            <a:r>
              <a:rPr lang="el-GR" sz="2000" dirty="0"/>
              <a:t>, </a:t>
            </a:r>
            <a:r>
              <a:rPr lang="en-US" sz="2000" dirty="0"/>
              <a:t>All Rights Reserved</a:t>
            </a:r>
            <a:r>
              <a:rPr lang="el-GR" sz="2000" dirty="0"/>
              <a:t>.</a:t>
            </a:r>
            <a:endParaRPr lang="en-GB" sz="2000" dirty="0"/>
          </a:p>
          <a:p>
            <a:pPr marL="0" indent="0">
              <a:buNone/>
            </a:pPr>
            <a:r>
              <a:rPr lang="el-GR" sz="2000" dirty="0"/>
              <a:t>Εικόνα </a:t>
            </a:r>
            <a:r>
              <a:rPr lang="el-GR" sz="2000" dirty="0" smtClean="0"/>
              <a:t>5: </a:t>
            </a:r>
            <a:r>
              <a:rPr lang="el-GR" sz="2000" u="sng" dirty="0" smtClean="0">
                <a:hlinkClick r:id="rId5"/>
              </a:rPr>
              <a:t>Αφίσα </a:t>
            </a:r>
            <a:r>
              <a:rPr lang="el-GR" sz="2000" u="sng" dirty="0">
                <a:hlinkClick r:id="rId5"/>
              </a:rPr>
              <a:t>Καστρινό Καρναβάλι</a:t>
            </a:r>
            <a:r>
              <a:rPr lang="el-GR" sz="2000" dirty="0"/>
              <a:t>, </a:t>
            </a:r>
            <a:r>
              <a:rPr lang="en-GB" sz="2000" dirty="0"/>
              <a:t>Copyright </a:t>
            </a:r>
            <a:r>
              <a:rPr lang="el-GR" sz="2000" dirty="0"/>
              <a:t>Δήμος Ηρακλείου, </a:t>
            </a:r>
            <a:r>
              <a:rPr lang="en-US" sz="2000" dirty="0"/>
              <a:t>All Rights Reserved</a:t>
            </a:r>
            <a:r>
              <a:rPr lang="el-GR" sz="2000" dirty="0"/>
              <a:t>.</a:t>
            </a:r>
            <a:endParaRPr lang="en-GB" sz="2000" dirty="0"/>
          </a:p>
          <a:p>
            <a:pPr marL="0" indent="0">
              <a:buNone/>
            </a:pPr>
            <a:r>
              <a:rPr lang="el-GR" sz="2000" dirty="0"/>
              <a:t>Εικόνα </a:t>
            </a:r>
            <a:r>
              <a:rPr lang="el-GR" sz="2000" dirty="0" smtClean="0"/>
              <a:t>6: </a:t>
            </a:r>
            <a:r>
              <a:rPr lang="el-GR" sz="2000" u="sng" dirty="0" smtClean="0">
                <a:hlinkClick r:id="rId6"/>
              </a:rPr>
              <a:t>Αφίσα </a:t>
            </a:r>
            <a:r>
              <a:rPr lang="el-GR" sz="2000" u="sng" dirty="0">
                <a:hlinkClick r:id="rId6"/>
              </a:rPr>
              <a:t>Καρναβάλι Ζακύνθου</a:t>
            </a:r>
            <a:r>
              <a:rPr lang="el-GR" sz="2000" dirty="0"/>
              <a:t>, </a:t>
            </a:r>
            <a:r>
              <a:rPr lang="en-GB" sz="2000" dirty="0"/>
              <a:t>Copyright </a:t>
            </a:r>
            <a:r>
              <a:rPr lang="el-GR" sz="2000" dirty="0"/>
              <a:t>Δήμος Ζακύνθου, </a:t>
            </a:r>
            <a:r>
              <a:rPr lang="en-US" sz="2000" dirty="0"/>
              <a:t>All Rights Reserved</a:t>
            </a:r>
            <a:r>
              <a:rPr lang="el-GR" sz="2000" dirty="0" smtClean="0"/>
              <a:t>.</a:t>
            </a:r>
            <a:endParaRPr lang="en-GB" sz="2000" dirty="0"/>
          </a:p>
        </p:txBody>
      </p:sp>
    </p:spTree>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Λίγα λόγια για </a:t>
            </a:r>
            <a:r>
              <a:rPr lang="el-GR" dirty="0" smtClean="0"/>
              <a:t>τη </a:t>
            </a:r>
            <a:r>
              <a:rPr lang="el-GR" dirty="0"/>
              <a:t>δραστηριότητα</a:t>
            </a:r>
          </a:p>
        </p:txBody>
      </p:sp>
      <p:sp>
        <p:nvSpPr>
          <p:cNvPr id="5" name="Θέση περιεχομένου 4"/>
          <p:cNvSpPr>
            <a:spLocks noGrp="1"/>
          </p:cNvSpPr>
          <p:nvPr>
            <p:ph idx="1"/>
          </p:nvPr>
        </p:nvSpPr>
        <p:spPr/>
        <p:txBody>
          <a:bodyPr>
            <a:noAutofit/>
          </a:bodyPr>
          <a:lstStyle/>
          <a:p>
            <a:pPr marL="0" indent="0">
              <a:buNone/>
            </a:pPr>
            <a:r>
              <a:rPr lang="el-GR" dirty="0"/>
              <a:t>Με αφορμή τις σελίδες του βιβλίου «Η χώρα με τους παράξενους ανθρώπους» </a:t>
            </a:r>
            <a:r>
              <a:rPr lang="el-GR" dirty="0" smtClean="0"/>
              <a:t>με </a:t>
            </a:r>
            <a:r>
              <a:rPr lang="el-GR" dirty="0"/>
              <a:t>τις χρωματιστές γραμματοσειρές, δημιουργήσαμε αποκριάτικες αφίσες με πολύχρωμα γράμματα.</a:t>
            </a:r>
          </a:p>
          <a:p>
            <a:pPr marL="0" indent="0">
              <a:spcBef>
                <a:spcPts val="600"/>
              </a:spcBef>
              <a:buNone/>
            </a:pPr>
            <a:endParaRPr lang="el-GR" dirty="0"/>
          </a:p>
          <a:p>
            <a:pPr>
              <a:spcBef>
                <a:spcPts val="600"/>
              </a:spcBef>
            </a:pPr>
            <a:endParaRPr lang="el-GR" dirty="0"/>
          </a:p>
        </p:txBody>
      </p:sp>
    </p:spTree>
    <p:extLst>
      <p:ext uri="{BB962C8B-B14F-4D97-AF65-F5344CB8AC3E}">
        <p14:creationId xmlns:p14="http://schemas.microsoft.com/office/powerpoint/2010/main" val="36663924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Ανάγνωση βιβλίου</a:t>
            </a:r>
            <a:endParaRPr lang="el-GR" dirty="0"/>
          </a:p>
        </p:txBody>
      </p:sp>
      <p:sp>
        <p:nvSpPr>
          <p:cNvPr id="3" name="Θέση περιεχομένου 2"/>
          <p:cNvSpPr>
            <a:spLocks noGrp="1"/>
          </p:cNvSpPr>
          <p:nvPr>
            <p:ph sz="half" idx="1"/>
          </p:nvPr>
        </p:nvSpPr>
        <p:spPr>
          <a:xfrm>
            <a:off x="457200" y="1600200"/>
            <a:ext cx="3322712" cy="4525963"/>
          </a:xfrm>
        </p:spPr>
        <p:txBody>
          <a:bodyPr/>
          <a:lstStyle/>
          <a:p>
            <a:pPr marL="0" indent="0">
              <a:buNone/>
            </a:pPr>
            <a:r>
              <a:rPr lang="el-GR" dirty="0" smtClean="0"/>
              <a:t>Διαβάσαμε </a:t>
            </a:r>
            <a:r>
              <a:rPr lang="el-GR" dirty="0"/>
              <a:t>το βιβλίο και παρατηρήσαμε τα πολύχρωμα γράμματα.</a:t>
            </a:r>
          </a:p>
        </p:txBody>
      </p:sp>
      <p:pic>
        <p:nvPicPr>
          <p:cNvPr id="5" name="Content Placeholder 7" descr="Η νηπιαγωγός διαβάζει το βιβλίο."/>
          <p:cNvPicPr>
            <a:picLocks noGrp="1" noChangeAspect="1"/>
          </p:cNvPicPr>
          <p:nvPr>
            <p:ph sz="half" idx="2"/>
          </p:nvPr>
        </p:nvPicPr>
        <p:blipFill rotWithShape="1">
          <a:blip r:embed="rId2" cstate="screen">
            <a:extLst>
              <a:ext uri="{28A0092B-C50C-407E-A947-70E740481C1C}">
                <a14:useLocalDpi xmlns:a14="http://schemas.microsoft.com/office/drawing/2010/main"/>
              </a:ext>
            </a:extLst>
          </a:blip>
          <a:srcRect/>
          <a:stretch/>
        </p:blipFill>
        <p:spPr bwMode="auto">
          <a:xfrm>
            <a:off x="3995936" y="1772816"/>
            <a:ext cx="4690864" cy="4098690"/>
          </a:xfrm>
          <a:prstGeom prst="rect">
            <a:avLst/>
          </a:prstGeom>
          <a:noFill/>
          <a:ln w="9525">
            <a:noFill/>
            <a:miter lim="800000"/>
            <a:headEnd/>
            <a:tailEnd/>
          </a:ln>
        </p:spPr>
      </p:pic>
    </p:spTree>
    <p:extLst>
      <p:ext uri="{BB962C8B-B14F-4D97-AF65-F5344CB8AC3E}">
        <p14:creationId xmlns:p14="http://schemas.microsoft.com/office/powerpoint/2010/main" val="3006671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descr="Σελίδες του βιβλίου."/>
          <p:cNvPicPr>
            <a:picLocks noGrp="1" noChangeAspect="1"/>
          </p:cNvPicPr>
          <p:nvPr>
            <p:ph type="pic" idx="1"/>
          </p:nvPr>
        </p:nvPicPr>
        <p:blipFill>
          <a:blip r:embed="rId3" cstate="screen">
            <a:extLst>
              <a:ext uri="{28A0092B-C50C-407E-A947-70E740481C1C}">
                <a14:useLocalDpi xmlns:a14="http://schemas.microsoft.com/office/drawing/2010/main"/>
              </a:ext>
            </a:extLst>
          </a:blip>
          <a:srcRect/>
          <a:stretch>
            <a:fillRect/>
          </a:stretch>
        </p:blipFill>
        <p:spPr/>
      </p:pic>
      <p:sp>
        <p:nvSpPr>
          <p:cNvPr id="3" name="Θέση περιεχομένου 2"/>
          <p:cNvSpPr>
            <a:spLocks noGrp="1"/>
          </p:cNvSpPr>
          <p:nvPr>
            <p:ph type="body" sz="half" idx="2"/>
          </p:nvPr>
        </p:nvSpPr>
        <p:spPr/>
        <p:txBody>
          <a:bodyPr>
            <a:normAutofit/>
          </a:bodyPr>
          <a:lstStyle/>
          <a:p>
            <a:pPr marL="0" indent="0">
              <a:buNone/>
            </a:pPr>
            <a:r>
              <a:rPr lang="el-GR" sz="2400" dirty="0"/>
              <a:t>«Εδώ τα γράμματα είναι κόκκινα γιατί είναι κόκκινος και αυτός.»</a:t>
            </a:r>
          </a:p>
        </p:txBody>
      </p:sp>
      <p:sp>
        <p:nvSpPr>
          <p:cNvPr id="6" name="Τίτλος 5"/>
          <p:cNvSpPr>
            <a:spLocks noGrp="1"/>
          </p:cNvSpPr>
          <p:nvPr>
            <p:ph type="title"/>
          </p:nvPr>
        </p:nvSpPr>
        <p:spPr/>
        <p:txBody>
          <a:bodyPr/>
          <a:lstStyle/>
          <a:p>
            <a:r>
              <a:rPr lang="el-GR" dirty="0" smtClean="0"/>
              <a:t>Παρατήρηση γραμμάτων (1/5)</a:t>
            </a:r>
            <a:endParaRPr lang="el-GR" dirty="0"/>
          </a:p>
        </p:txBody>
      </p:sp>
      <p:sp>
        <p:nvSpPr>
          <p:cNvPr id="7" name="TextBox 6"/>
          <p:cNvSpPr txBox="1"/>
          <p:nvPr/>
        </p:nvSpPr>
        <p:spPr>
          <a:xfrm>
            <a:off x="7308304" y="4653136"/>
            <a:ext cx="472173" cy="360040"/>
          </a:xfrm>
          <a:prstGeom prst="rect">
            <a:avLst/>
          </a:prstGeom>
        </p:spPr>
        <p:txBody>
          <a:bodyPr vert="horz" wrap="square" lIns="91440" tIns="45720" rIns="91440" bIns="45720" rtlCol="0" anchor="ctr">
            <a:noAutofit/>
          </a:bodyPr>
          <a:lstStyle/>
          <a:p>
            <a:r>
              <a:rPr lang="el-GR" b="1" dirty="0" smtClean="0">
                <a:latin typeface="+mj-lt"/>
              </a:rPr>
              <a:t>[2]</a:t>
            </a:r>
          </a:p>
        </p:txBody>
      </p:sp>
    </p:spTree>
    <p:custDataLst>
      <p:tags r:id="rId1"/>
    </p:custDataLst>
    <p:extLst>
      <p:ext uri="{BB962C8B-B14F-4D97-AF65-F5344CB8AC3E}">
        <p14:creationId xmlns:p14="http://schemas.microsoft.com/office/powerpoint/2010/main" val="3897173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3" descr="Σελίδες του βιβλίου."/>
          <p:cNvPicPr>
            <a:picLocks noGrp="1" noChangeAspect="1"/>
          </p:cNvPicPr>
          <p:nvPr>
            <p:ph type="pic" idx="1"/>
          </p:nvPr>
        </p:nvPicPr>
        <p:blipFill rotWithShape="1">
          <a:blip r:embed="rId3" cstate="screen">
            <a:extLst>
              <a:ext uri="{28A0092B-C50C-407E-A947-70E740481C1C}">
                <a14:useLocalDpi xmlns:a14="http://schemas.microsoft.com/office/drawing/2010/main"/>
              </a:ext>
            </a:extLst>
          </a:blip>
          <a:srcRect/>
          <a:stretch/>
        </p:blipFill>
        <p:spPr bwMode="auto">
          <a:xfrm>
            <a:off x="1475656" y="1556792"/>
            <a:ext cx="6120680" cy="3456384"/>
          </a:xfrm>
          <a:prstGeom prst="rect">
            <a:avLst/>
          </a:prstGeom>
          <a:noFill/>
          <a:ln w="9525">
            <a:noFill/>
            <a:miter lim="800000"/>
            <a:headEnd/>
            <a:tailEnd/>
          </a:ln>
        </p:spPr>
      </p:pic>
      <p:sp>
        <p:nvSpPr>
          <p:cNvPr id="7" name="Θέση κειμένου 6"/>
          <p:cNvSpPr>
            <a:spLocks noGrp="1"/>
          </p:cNvSpPr>
          <p:nvPr>
            <p:ph type="body" sz="half" idx="2"/>
          </p:nvPr>
        </p:nvSpPr>
        <p:spPr>
          <a:xfrm>
            <a:off x="1475656" y="5157192"/>
            <a:ext cx="6120680" cy="1015008"/>
          </a:xfrm>
        </p:spPr>
        <p:txBody>
          <a:bodyPr>
            <a:normAutofit/>
          </a:bodyPr>
          <a:lstStyle/>
          <a:p>
            <a:r>
              <a:rPr lang="el-GR" sz="2400" dirty="0" smtClean="0"/>
              <a:t>«Α</a:t>
            </a:r>
            <a:r>
              <a:rPr lang="el-GR" sz="2400" dirty="0"/>
              <a:t>! Εδώ οι άνθρωποι είναι πολύχρωμοι!</a:t>
            </a:r>
            <a:br>
              <a:rPr lang="el-GR" sz="2400" dirty="0"/>
            </a:br>
            <a:r>
              <a:rPr lang="el-GR" sz="2400" dirty="0"/>
              <a:t>Και τα γράμματα είναι πολύχρωμα</a:t>
            </a:r>
            <a:r>
              <a:rPr lang="el-GR" sz="2400" dirty="0" smtClean="0"/>
              <a:t>!»</a:t>
            </a:r>
            <a:endParaRPr lang="el-GR" sz="2400" dirty="0"/>
          </a:p>
          <a:p>
            <a:endParaRPr lang="el-GR" sz="2400" dirty="0"/>
          </a:p>
        </p:txBody>
      </p:sp>
      <p:sp>
        <p:nvSpPr>
          <p:cNvPr id="9" name="Τίτλος 8"/>
          <p:cNvSpPr>
            <a:spLocks noGrp="1"/>
          </p:cNvSpPr>
          <p:nvPr>
            <p:ph type="title"/>
          </p:nvPr>
        </p:nvSpPr>
        <p:spPr/>
        <p:txBody>
          <a:bodyPr/>
          <a:lstStyle/>
          <a:p>
            <a:r>
              <a:rPr lang="el-GR" dirty="0"/>
              <a:t>Παρατήρηση γραμμάτων </a:t>
            </a:r>
            <a:r>
              <a:rPr lang="el-GR" dirty="0" smtClean="0"/>
              <a:t>(</a:t>
            </a:r>
            <a:r>
              <a:rPr lang="el-GR" dirty="0"/>
              <a:t>2</a:t>
            </a:r>
            <a:r>
              <a:rPr lang="el-GR" dirty="0" smtClean="0"/>
              <a:t>/5</a:t>
            </a:r>
            <a:r>
              <a:rPr lang="el-GR" dirty="0"/>
              <a:t>)</a:t>
            </a:r>
          </a:p>
        </p:txBody>
      </p:sp>
      <p:sp>
        <p:nvSpPr>
          <p:cNvPr id="5" name="TextBox 4"/>
          <p:cNvSpPr txBox="1"/>
          <p:nvPr/>
        </p:nvSpPr>
        <p:spPr>
          <a:xfrm>
            <a:off x="7668344" y="4653136"/>
            <a:ext cx="472173" cy="360040"/>
          </a:xfrm>
          <a:prstGeom prst="rect">
            <a:avLst/>
          </a:prstGeom>
        </p:spPr>
        <p:txBody>
          <a:bodyPr vert="horz" wrap="square" lIns="91440" tIns="45720" rIns="91440" bIns="45720" rtlCol="0" anchor="ctr">
            <a:noAutofit/>
          </a:bodyPr>
          <a:lstStyle/>
          <a:p>
            <a:r>
              <a:rPr lang="el-GR" b="1" dirty="0" smtClean="0">
                <a:latin typeface="+mj-lt"/>
              </a:rPr>
              <a:t>[3]</a:t>
            </a:r>
          </a:p>
        </p:txBody>
      </p:sp>
    </p:spTree>
    <p:custDataLst>
      <p:tags r:id="rId1"/>
    </p:custDataLst>
    <p:extLst>
      <p:ext uri="{BB962C8B-B14F-4D97-AF65-F5344CB8AC3E}">
        <p14:creationId xmlns:p14="http://schemas.microsoft.com/office/powerpoint/2010/main" val="3552481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dirty="0"/>
              <a:t>Παρατήρηση γραμμάτων </a:t>
            </a:r>
            <a:r>
              <a:rPr lang="el-GR" dirty="0" smtClean="0"/>
              <a:t>(3/5</a:t>
            </a:r>
            <a:r>
              <a:rPr lang="el-GR" dirty="0"/>
              <a:t>)</a:t>
            </a:r>
          </a:p>
        </p:txBody>
      </p:sp>
      <p:sp>
        <p:nvSpPr>
          <p:cNvPr id="6" name="Θέση περιεχομένου 5"/>
          <p:cNvSpPr>
            <a:spLocks noGrp="1"/>
          </p:cNvSpPr>
          <p:nvPr>
            <p:ph sz="half" idx="1"/>
          </p:nvPr>
        </p:nvSpPr>
        <p:spPr/>
        <p:txBody>
          <a:bodyPr/>
          <a:lstStyle/>
          <a:p>
            <a:pPr marL="0" indent="0">
              <a:buNone/>
            </a:pPr>
            <a:r>
              <a:rPr lang="el-GR" dirty="0"/>
              <a:t>Τα παιδιά έψαξαν και βρήκαν πολύχρωμες λέξεις σε σακούλες</a:t>
            </a:r>
            <a:r>
              <a:rPr lang="en-US" dirty="0"/>
              <a:t>, </a:t>
            </a:r>
            <a:r>
              <a:rPr lang="el-GR" dirty="0"/>
              <a:t>σε ημερολόγια, παιχνίδια, αφίσες...</a:t>
            </a:r>
          </a:p>
        </p:txBody>
      </p:sp>
      <p:pic>
        <p:nvPicPr>
          <p:cNvPr id="8" name="Picture 4" descr="Αγοράκι δείχνει γράμματα σε ένα ράφι."/>
          <p:cNvPicPr>
            <a:picLocks noGrp="1" noChangeAspect="1"/>
          </p:cNvPicPr>
          <p:nvPr>
            <p:ph sz="half" idx="2"/>
          </p:nvPr>
        </p:nvPicPr>
        <p:blipFill>
          <a:blip r:embed="rId2" cstate="screen">
            <a:extLst>
              <a:ext uri="{28A0092B-C50C-407E-A947-70E740481C1C}">
                <a14:useLocalDpi xmlns:a14="http://schemas.microsoft.com/office/drawing/2010/main"/>
              </a:ext>
            </a:extLst>
          </a:blip>
          <a:srcRect/>
          <a:stretch>
            <a:fillRect/>
          </a:stretch>
        </p:blipFill>
        <p:spPr bwMode="auto">
          <a:xfrm>
            <a:off x="4644008" y="1645761"/>
            <a:ext cx="4042792" cy="4434840"/>
          </a:xfrm>
          <a:prstGeom prst="rect">
            <a:avLst/>
          </a:prstGeom>
          <a:noFill/>
          <a:ln w="9525">
            <a:noFill/>
            <a:miter lim="800000"/>
            <a:headEnd/>
            <a:tailEnd/>
          </a:ln>
        </p:spPr>
      </p:pic>
    </p:spTree>
    <p:extLst>
      <p:ext uri="{BB962C8B-B14F-4D97-AF65-F5344CB8AC3E}">
        <p14:creationId xmlns:p14="http://schemas.microsoft.com/office/powerpoint/2010/main" val="3253631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Παρατήρηση γραμμάτων </a:t>
            </a:r>
            <a:r>
              <a:rPr lang="el-GR" dirty="0" smtClean="0"/>
              <a:t>(4/5</a:t>
            </a:r>
            <a:r>
              <a:rPr lang="el-GR" dirty="0"/>
              <a:t>)</a:t>
            </a:r>
          </a:p>
        </p:txBody>
      </p:sp>
      <p:sp>
        <p:nvSpPr>
          <p:cNvPr id="3" name="Θέση περιεχομένου 2"/>
          <p:cNvSpPr>
            <a:spLocks noGrp="1"/>
          </p:cNvSpPr>
          <p:nvPr>
            <p:ph sz="half" idx="1"/>
          </p:nvPr>
        </p:nvSpPr>
        <p:spPr>
          <a:xfrm>
            <a:off x="457200" y="1600200"/>
            <a:ext cx="3322712" cy="4525963"/>
          </a:xfrm>
        </p:spPr>
        <p:txBody>
          <a:bodyPr/>
          <a:lstStyle/>
          <a:p>
            <a:pPr marL="0" indent="0">
              <a:buNone/>
            </a:pPr>
            <a:r>
              <a:rPr lang="el-GR" dirty="0"/>
              <a:t>Μετά παρατηρήσαμε τα πολύχρωμα γράμματα στις αφίσες έτσι όπως τις συναντήσαμε στο δρόμο προς το </a:t>
            </a:r>
            <a:r>
              <a:rPr lang="el-GR" dirty="0" smtClean="0"/>
              <a:t>σχολείο.</a:t>
            </a:r>
            <a:endParaRPr lang="el-GR" dirty="0"/>
          </a:p>
        </p:txBody>
      </p:sp>
      <p:pic>
        <p:nvPicPr>
          <p:cNvPr id="5" name="Content Placeholder 3" descr="Αφίσες σε τοίχο."/>
          <p:cNvPicPr>
            <a:picLocks noGrp="1" noChangeAspect="1"/>
          </p:cNvPicPr>
          <p:nvPr>
            <p:ph sz="half" idx="2"/>
          </p:nvPr>
        </p:nvPicPr>
        <p:blipFill>
          <a:blip r:embed="rId2" cstate="screen">
            <a:extLst>
              <a:ext uri="{28A0092B-C50C-407E-A947-70E740481C1C}">
                <a14:useLocalDpi xmlns:a14="http://schemas.microsoft.com/office/drawing/2010/main"/>
              </a:ext>
            </a:extLst>
          </a:blip>
          <a:srcRect/>
          <a:stretch>
            <a:fillRect/>
          </a:stretch>
        </p:blipFill>
        <p:spPr>
          <a:xfrm>
            <a:off x="4082039" y="1772815"/>
            <a:ext cx="4604761" cy="3456385"/>
          </a:xfrm>
        </p:spPr>
      </p:pic>
    </p:spTree>
    <p:extLst>
      <p:ext uri="{BB962C8B-B14F-4D97-AF65-F5344CB8AC3E}">
        <p14:creationId xmlns:p14="http://schemas.microsoft.com/office/powerpoint/2010/main" val="4121375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Παρατήρηση γραμμάτων </a:t>
            </a:r>
            <a:r>
              <a:rPr lang="el-GR" dirty="0" smtClean="0"/>
              <a:t>(5/5</a:t>
            </a:r>
            <a:r>
              <a:rPr lang="el-GR" dirty="0"/>
              <a:t>)</a:t>
            </a:r>
          </a:p>
        </p:txBody>
      </p:sp>
      <p:sp>
        <p:nvSpPr>
          <p:cNvPr id="3" name="Θέση περιεχομένου 2"/>
          <p:cNvSpPr>
            <a:spLocks noGrp="1"/>
          </p:cNvSpPr>
          <p:nvPr>
            <p:ph sz="half" idx="1"/>
          </p:nvPr>
        </p:nvSpPr>
        <p:spPr>
          <a:xfrm>
            <a:off x="891892" y="1600201"/>
            <a:ext cx="7340223" cy="892696"/>
          </a:xfrm>
        </p:spPr>
        <p:txBody>
          <a:bodyPr>
            <a:normAutofit/>
          </a:bodyPr>
          <a:lstStyle/>
          <a:p>
            <a:pPr marL="0" indent="0" algn="ctr">
              <a:buNone/>
            </a:pPr>
            <a:r>
              <a:rPr lang="el-GR" dirty="0" smtClean="0"/>
              <a:t>Αλλά </a:t>
            </a:r>
            <a:r>
              <a:rPr lang="el-GR" dirty="0"/>
              <a:t>και σε αποκριάτικες </a:t>
            </a:r>
            <a:r>
              <a:rPr lang="el-GR" dirty="0" smtClean="0"/>
              <a:t>αφίσες!</a:t>
            </a:r>
            <a:endParaRPr lang="el-GR" dirty="0"/>
          </a:p>
        </p:txBody>
      </p:sp>
      <p:pic>
        <p:nvPicPr>
          <p:cNvPr id="5" name="Content Placeholder 3" descr="Λαμιώτικο καρναβάλι"/>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891893" y="2492171"/>
            <a:ext cx="2312988" cy="3311525"/>
          </a:xfrm>
          <a:prstGeom prst="rect">
            <a:avLst/>
          </a:prstGeom>
          <a:noFill/>
          <a:ln w="9525">
            <a:noFill/>
            <a:miter lim="800000"/>
            <a:headEnd/>
            <a:tailEnd/>
          </a:ln>
        </p:spPr>
      </p:pic>
      <p:sp>
        <p:nvSpPr>
          <p:cNvPr id="8" name="TextBox 7"/>
          <p:cNvSpPr txBox="1"/>
          <p:nvPr/>
        </p:nvSpPr>
        <p:spPr>
          <a:xfrm>
            <a:off x="891893" y="5805264"/>
            <a:ext cx="472173" cy="360040"/>
          </a:xfrm>
          <a:prstGeom prst="rect">
            <a:avLst/>
          </a:prstGeom>
        </p:spPr>
        <p:txBody>
          <a:bodyPr vert="horz" wrap="square" lIns="91440" tIns="45720" rIns="91440" bIns="45720" rtlCol="0" anchor="ctr">
            <a:noAutofit/>
          </a:bodyPr>
          <a:lstStyle/>
          <a:p>
            <a:r>
              <a:rPr lang="el-GR" b="1" dirty="0" smtClean="0">
                <a:latin typeface="+mj-lt"/>
              </a:rPr>
              <a:t>[4]</a:t>
            </a:r>
          </a:p>
        </p:txBody>
      </p:sp>
      <p:sp>
        <p:nvSpPr>
          <p:cNvPr id="9" name="TextBox 8"/>
          <p:cNvSpPr txBox="1"/>
          <p:nvPr/>
        </p:nvSpPr>
        <p:spPr>
          <a:xfrm>
            <a:off x="3347864" y="5805264"/>
            <a:ext cx="472173" cy="360040"/>
          </a:xfrm>
          <a:prstGeom prst="rect">
            <a:avLst/>
          </a:prstGeom>
        </p:spPr>
        <p:txBody>
          <a:bodyPr vert="horz" wrap="square" lIns="91440" tIns="45720" rIns="91440" bIns="45720" rtlCol="0" anchor="ctr">
            <a:noAutofit/>
          </a:bodyPr>
          <a:lstStyle/>
          <a:p>
            <a:r>
              <a:rPr lang="el-GR" b="1" dirty="0" smtClean="0">
                <a:latin typeface="+mj-lt"/>
              </a:rPr>
              <a:t>[5]</a:t>
            </a:r>
          </a:p>
        </p:txBody>
      </p:sp>
      <p:sp>
        <p:nvSpPr>
          <p:cNvPr id="10" name="TextBox 9"/>
          <p:cNvSpPr txBox="1"/>
          <p:nvPr/>
        </p:nvSpPr>
        <p:spPr>
          <a:xfrm>
            <a:off x="5868144" y="5807512"/>
            <a:ext cx="472173" cy="360040"/>
          </a:xfrm>
          <a:prstGeom prst="rect">
            <a:avLst/>
          </a:prstGeom>
        </p:spPr>
        <p:txBody>
          <a:bodyPr vert="horz" wrap="square" lIns="91440" tIns="45720" rIns="91440" bIns="45720" rtlCol="0" anchor="ctr">
            <a:noAutofit/>
          </a:bodyPr>
          <a:lstStyle/>
          <a:p>
            <a:r>
              <a:rPr lang="el-GR" b="1" dirty="0" smtClean="0">
                <a:latin typeface="+mj-lt"/>
              </a:rPr>
              <a:t>[6]</a:t>
            </a:r>
          </a:p>
        </p:txBody>
      </p:sp>
      <p:pic>
        <p:nvPicPr>
          <p:cNvPr id="1026" name="Picture 2" descr="Καστρινό Καρναβάλι"/>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3411924" y="2500547"/>
            <a:ext cx="2312204" cy="3303149"/>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Καρναβάλι Ζακύνθου"/>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5868144" y="2500548"/>
            <a:ext cx="2404245" cy="33031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ustDataLst>
      <p:tags r:id="rId1"/>
    </p:custDataLst>
    <p:extLst>
      <p:ext uri="{BB962C8B-B14F-4D97-AF65-F5344CB8AC3E}">
        <p14:creationId xmlns:p14="http://schemas.microsoft.com/office/powerpoint/2010/main" val="32006371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6"/>
  <p:tag name="ZHAW.ACCESSIBILITYADDIN.CHECKTIMEDATE" val="10/29/2015 12:54:16 AM"/>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10242,10243,3,"/>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4,7,1028,5,"/>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5,3,6,7,"/>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8,7,9,5,"/>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2,3,5,8,9,10,1026,1027,"/>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7,"/>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22445C7C-A3D6-4DF8-BB70-6433B724745F}">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2300</TotalTime>
  <Words>633</Words>
  <Application>Microsoft Office PowerPoint</Application>
  <PresentationFormat>On-screen Show (4:3)</PresentationFormat>
  <Paragraphs>74</Paragraphs>
  <Slides>20</Slides>
  <Notes>8</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Θέμα του Office</vt:lpstr>
      <vt:lpstr>Το Εικονογραφημένο Βιβλίο στην Προσχολική Εκπαίδευση</vt:lpstr>
      <vt:lpstr>Διδακτική Πρακτική</vt:lpstr>
      <vt:lpstr>Λίγα λόγια για τη δραστηριότητα</vt:lpstr>
      <vt:lpstr>Ανάγνωση βιβλίου</vt:lpstr>
      <vt:lpstr>Παρατήρηση γραμμάτων (1/5)</vt:lpstr>
      <vt:lpstr>Παρατήρηση γραμμάτων (2/5)</vt:lpstr>
      <vt:lpstr>Παρατήρηση γραμμάτων (3/5)</vt:lpstr>
      <vt:lpstr>Παρατήρηση γραμμάτων (4/5)</vt:lpstr>
      <vt:lpstr>Παρατήρηση γραμμάτων (5/5)</vt:lpstr>
      <vt:lpstr>Εικαστική δραστηριότητα (1/2)</vt:lpstr>
      <vt:lpstr>Εικαστική δραστηριότητα (2/2)</vt:lpstr>
      <vt:lpstr>Τα έργα των παιδιών (1/2)</vt:lpstr>
      <vt:lpstr>Τα έργα των παιδιών (2/2)</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χώρα με τους παράξενους ανθρώπους</dc:title>
  <dc:subject>Το Εικονογραφημένο Βιβλίο στην Προσχολική Εκπαίδευση</dc:subject>
  <dc:creator> Αγγελική Γιαννικοπούλου</dc:creator>
  <cp:lastModifiedBy>Smaragda Papadopoulou</cp:lastModifiedBy>
  <cp:revision>253</cp:revision>
  <dcterms:created xsi:type="dcterms:W3CDTF">2012-09-06T09:03:05Z</dcterms:created>
  <dcterms:modified xsi:type="dcterms:W3CDTF">2015-10-28T22:54:32Z</dcterms:modified>
  <cp:category>Μορφή Γραπτού Κειμένου</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48D6367A-068E-49CD-898C-DB9748BADC41</vt:lpwstr>
  </property>
  <property fmtid="{D5CDD505-2E9C-101B-9397-08002B2CF9AE}" pid="3" name="ArticulatePath">
    <vt:lpwstr>New</vt:lpwstr>
  </property>
</Properties>
</file>