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256" r:id="rId2"/>
    <p:sldId id="301" r:id="rId3"/>
    <p:sldId id="300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4" r:id="rId16"/>
    <p:sldId id="313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  <p:sldId id="348" r:id="rId49"/>
    <p:sldId id="349" r:id="rId50"/>
    <p:sldId id="350" r:id="rId51"/>
    <p:sldId id="351" r:id="rId52"/>
    <p:sldId id="353" r:id="rId53"/>
    <p:sldId id="355" r:id="rId54"/>
    <p:sldId id="356" r:id="rId55"/>
    <p:sldId id="357" r:id="rId56"/>
    <p:sldId id="358" r:id="rId57"/>
    <p:sldId id="359" r:id="rId58"/>
    <p:sldId id="360" r:id="rId59"/>
    <p:sldId id="361" r:id="rId60"/>
    <p:sldId id="362" r:id="rId61"/>
    <p:sldId id="363" r:id="rId62"/>
    <p:sldId id="364" r:id="rId63"/>
    <p:sldId id="365" r:id="rId64"/>
    <p:sldId id="366" r:id="rId65"/>
    <p:sldId id="367" r:id="rId66"/>
    <p:sldId id="369" r:id="rId67"/>
    <p:sldId id="371" r:id="rId68"/>
    <p:sldId id="372" r:id="rId69"/>
    <p:sldId id="373" r:id="rId70"/>
    <p:sldId id="374" r:id="rId71"/>
    <p:sldId id="375" r:id="rId72"/>
    <p:sldId id="376" r:id="rId73"/>
    <p:sldId id="377" r:id="rId74"/>
    <p:sldId id="378" r:id="rId75"/>
    <p:sldId id="380" r:id="rId76"/>
    <p:sldId id="381" r:id="rId77"/>
    <p:sldId id="382" r:id="rId78"/>
    <p:sldId id="383" r:id="rId79"/>
    <p:sldId id="384" r:id="rId80"/>
    <p:sldId id="385" r:id="rId81"/>
    <p:sldId id="386" r:id="rId82"/>
    <p:sldId id="387" r:id="rId83"/>
    <p:sldId id="388" r:id="rId84"/>
    <p:sldId id="389" r:id="rId85"/>
    <p:sldId id="390" r:id="rId86"/>
    <p:sldId id="391" r:id="rId87"/>
    <p:sldId id="392" r:id="rId88"/>
    <p:sldId id="393" r:id="rId89"/>
    <p:sldId id="394" r:id="rId90"/>
    <p:sldId id="395" r:id="rId91"/>
    <p:sldId id="396" r:id="rId92"/>
    <p:sldId id="397" r:id="rId93"/>
    <p:sldId id="398" r:id="rId94"/>
    <p:sldId id="399" r:id="rId95"/>
    <p:sldId id="400" r:id="rId96"/>
    <p:sldId id="403" r:id="rId97"/>
    <p:sldId id="402" r:id="rId98"/>
    <p:sldId id="404" r:id="rId99"/>
    <p:sldId id="405" r:id="rId100"/>
    <p:sldId id="280" r:id="rId101"/>
    <p:sldId id="290" r:id="rId102"/>
    <p:sldId id="295" r:id="rId103"/>
    <p:sldId id="299" r:id="rId104"/>
    <p:sldId id="292" r:id="rId105"/>
    <p:sldId id="291" r:id="rId106"/>
    <p:sldId id="294" r:id="rId107"/>
    <p:sldId id="293" r:id="rId10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512F115-2FCC-49EE-8759-A71F26F5819E}">
          <p14:sldIdLst>
            <p14:sldId id="256"/>
            <p14:sldId id="301"/>
            <p14:sldId id="300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4"/>
            <p14:sldId id="313"/>
            <p14:sldId id="315"/>
            <p14:sldId id="316"/>
            <p14:sldId id="317"/>
            <p14:sldId id="318"/>
            <p14:sldId id="319"/>
            <p14:sldId id="320"/>
            <p14:sldId id="321"/>
            <p14:sldId id="322"/>
            <p14:sldId id="323"/>
            <p14:sldId id="324"/>
            <p14:sldId id="327"/>
            <p14:sldId id="328"/>
            <p14:sldId id="329"/>
            <p14:sldId id="330"/>
            <p14:sldId id="331"/>
            <p14:sldId id="332"/>
            <p14:sldId id="333"/>
            <p14:sldId id="334"/>
            <p14:sldId id="335"/>
            <p14:sldId id="336"/>
            <p14:sldId id="337"/>
            <p14:sldId id="338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3"/>
            <p14:sldId id="355"/>
            <p14:sldId id="356"/>
            <p14:sldId id="357"/>
            <p14:sldId id="358"/>
            <p14:sldId id="359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69"/>
            <p14:sldId id="371"/>
            <p14:sldId id="372"/>
            <p14:sldId id="373"/>
            <p14:sldId id="374"/>
            <p14:sldId id="375"/>
            <p14:sldId id="376"/>
            <p14:sldId id="377"/>
            <p14:sldId id="378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93"/>
            <p14:sldId id="394"/>
            <p14:sldId id="395"/>
            <p14:sldId id="396"/>
            <p14:sldId id="397"/>
            <p14:sldId id="398"/>
            <p14:sldId id="399"/>
            <p14:sldId id="400"/>
            <p14:sldId id="403"/>
            <p14:sldId id="402"/>
            <p14:sldId id="404"/>
            <p14:sldId id="405"/>
            <p14:sldId id="280"/>
            <p14:sldId id="290"/>
            <p14:sldId id="295"/>
            <p14:sldId id="299"/>
            <p14:sldId id="292"/>
            <p14:sldId id="291"/>
            <p14:sldId id="294"/>
          </p14:sldIdLst>
        </p14:section>
        <p14:section name="Untitled Section" id="{0F1CB131-A6BD-43D0-B8D4-1F27CEF7A05E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75BC"/>
    <a:srgbClr val="4F81BD"/>
    <a:srgbClr val="50AB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65" autoAdjust="0"/>
    <p:restoredTop sz="99309" autoAdjust="0"/>
  </p:normalViewPr>
  <p:slideViewPr>
    <p:cSldViewPr>
      <p:cViewPr varScale="1">
        <p:scale>
          <a:sx n="78" d="100"/>
          <a:sy n="78" d="100"/>
        </p:scale>
        <p:origin x="12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commentAuthors" Target="commentAuthor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7/10/2015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8165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5180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4156" y="1556792"/>
            <a:ext cx="8229600" cy="45259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Α’ Παλαιοχριστιανική</a:t>
            </a:r>
            <a:r>
              <a:rPr lang="el-GR" sz="1000" baseline="0" dirty="0" smtClean="0">
                <a:solidFill>
                  <a:srgbClr val="5075BC"/>
                </a:solidFill>
              </a:rPr>
              <a:t> Τέχνη (2</a:t>
            </a:r>
            <a:r>
              <a:rPr lang="el-GR" sz="1000" baseline="30000" dirty="0" smtClean="0">
                <a:solidFill>
                  <a:srgbClr val="5075BC"/>
                </a:solidFill>
              </a:rPr>
              <a:t>ος</a:t>
            </a:r>
            <a:r>
              <a:rPr lang="el-GR" sz="1000" baseline="0" dirty="0" smtClean="0">
                <a:solidFill>
                  <a:srgbClr val="5075BC"/>
                </a:solidFill>
              </a:rPr>
              <a:t> αι. – αρχές 7</a:t>
            </a:r>
            <a:r>
              <a:rPr lang="el-GR" sz="1000" baseline="30000" dirty="0" smtClean="0">
                <a:solidFill>
                  <a:srgbClr val="5075BC"/>
                </a:solidFill>
              </a:rPr>
              <a:t>ου</a:t>
            </a:r>
            <a:r>
              <a:rPr lang="el-GR" sz="1000" baseline="0" dirty="0" smtClean="0">
                <a:solidFill>
                  <a:srgbClr val="5075BC"/>
                </a:solidFill>
              </a:rPr>
              <a:t> αι.)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rgbClr val="5075BC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 b="0">
                <a:solidFill>
                  <a:srgbClr val="5075BC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αριθμού διαφάνειας 5"/>
          <p:cNvSpPr txBox="1">
            <a:spLocks/>
          </p:cNvSpPr>
          <p:nvPr userDrawn="1"/>
        </p:nvSpPr>
        <p:spPr>
          <a:xfrm>
            <a:off x="8644854" y="6441971"/>
            <a:ext cx="432869" cy="26813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2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3C4726A-630D-4CB4-B088-BAB00F4188E9}" type="slidenum">
              <a:rPr lang="el-GR" smtClean="0">
                <a:solidFill>
                  <a:srgbClr val="5075BC"/>
                </a:solidFill>
              </a:rPr>
              <a:pPr algn="ctr"/>
              <a:t>‹#›</a:t>
            </a:fld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5" name="2 - Θέση υποσέλιδου"/>
          <p:cNvSpPr txBox="1">
            <a:spLocks/>
          </p:cNvSpPr>
          <p:nvPr userDrawn="1"/>
        </p:nvSpPr>
        <p:spPr bwMode="auto">
          <a:xfrm>
            <a:off x="539552" y="6441600"/>
            <a:ext cx="7992887" cy="26813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00" dirty="0" smtClean="0">
                <a:solidFill>
                  <a:srgbClr val="5075BC"/>
                </a:solidFill>
              </a:rPr>
              <a:t>Α’ Παλαιοχριστιανική</a:t>
            </a:r>
            <a:r>
              <a:rPr lang="el-GR" sz="1000" baseline="0" dirty="0" smtClean="0">
                <a:solidFill>
                  <a:srgbClr val="5075BC"/>
                </a:solidFill>
              </a:rPr>
              <a:t> Τέχνη (2</a:t>
            </a:r>
            <a:r>
              <a:rPr lang="el-GR" sz="1000" baseline="30000" dirty="0" smtClean="0">
                <a:solidFill>
                  <a:srgbClr val="5075BC"/>
                </a:solidFill>
              </a:rPr>
              <a:t>ος</a:t>
            </a:r>
            <a:r>
              <a:rPr lang="el-GR" sz="1000" baseline="0" dirty="0" smtClean="0">
                <a:solidFill>
                  <a:srgbClr val="5075BC"/>
                </a:solidFill>
              </a:rPr>
              <a:t> αι. – αρχές 7</a:t>
            </a:r>
            <a:r>
              <a:rPr lang="el-GR" sz="1000" baseline="30000" dirty="0" smtClean="0">
                <a:solidFill>
                  <a:srgbClr val="5075BC"/>
                </a:solidFill>
              </a:rPr>
              <a:t>ου</a:t>
            </a:r>
            <a:r>
              <a:rPr lang="el-GR" sz="1000" baseline="0" dirty="0" smtClean="0">
                <a:solidFill>
                  <a:srgbClr val="5075BC"/>
                </a:solidFill>
              </a:rPr>
              <a:t> αι.)</a:t>
            </a:r>
            <a:endParaRPr lang="en-US" sz="1000" dirty="0">
              <a:solidFill>
                <a:srgbClr val="5075BC"/>
              </a:solidFill>
              <a:ea typeface="ＭＳ Ｐゴシック" pitchFamily="34" charset="-128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23" y="6255465"/>
            <a:ext cx="431834" cy="57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ourses.uoa.gr/courses/THEOL10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8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8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8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8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8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8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8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8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8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8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8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8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Εθνικόν και Καποδιστριακόν Πανεπιστήμιον Αθηνώ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04664"/>
            <a:ext cx="4147938" cy="81738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0065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Χριστιανική και Βυζαντινή Αρχαιολογία</a:t>
            </a:r>
            <a:br>
              <a:rPr lang="el-GR" dirty="0" smtClean="0"/>
            </a:b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384823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A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Παλαιοχριστιανική Τέχνη (2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αι. – αρχές 7</a:t>
            </a:r>
            <a:r>
              <a:rPr lang="el-GR" sz="2800" baseline="30000" dirty="0" smtClean="0"/>
              <a:t>ου</a:t>
            </a:r>
            <a:r>
              <a:rPr lang="el-GR" sz="2800" dirty="0" smtClean="0"/>
              <a:t> αι.) - </a:t>
            </a:r>
            <a:r>
              <a:rPr lang="el-GR" sz="2800" dirty="0"/>
              <a:t>Παλαιοχριστιανική </a:t>
            </a:r>
            <a:r>
              <a:rPr lang="el-GR" sz="2800" dirty="0" smtClean="0"/>
              <a:t>Ναοδομία.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800" dirty="0" err="1" smtClean="0"/>
              <a:t>Στουφή</a:t>
            </a:r>
            <a:r>
              <a:rPr lang="el-GR" sz="2800" dirty="0" smtClean="0"/>
              <a:t> - Πουλημένου Ιωάννα</a:t>
            </a:r>
          </a:p>
          <a:p>
            <a:r>
              <a:rPr lang="en-US" sz="2800" dirty="0" err="1" smtClean="0">
                <a:sym typeface="Helvetica" pitchFamily="2" charset="0"/>
              </a:rPr>
              <a:t>Ἐθνικὸ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καὶ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Καποδιστριακὸ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Πανεπιστήμιο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Ἀθηνῶν</a:t>
            </a:r>
            <a:endParaRPr lang="en-US" sz="2800" dirty="0" smtClean="0">
              <a:sym typeface="Helvetica" pitchFamily="2" charset="0"/>
            </a:endParaRPr>
          </a:p>
          <a:p>
            <a:r>
              <a:rPr lang="en-US" sz="2800" dirty="0" err="1" smtClean="0">
                <a:sym typeface="Helvetica" pitchFamily="2" charset="0"/>
              </a:rPr>
              <a:t>Τμῆμα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Θεολογίας</a:t>
            </a:r>
            <a:r>
              <a:rPr lang="en-US" sz="2800" dirty="0" smtClean="0">
                <a:sym typeface="Helvetica" pitchFamily="2" charset="0"/>
              </a:rPr>
              <a:t> - </a:t>
            </a:r>
            <a:r>
              <a:rPr lang="en-US" sz="2800" dirty="0" err="1" smtClean="0">
                <a:sym typeface="Helvetica" pitchFamily="2" charset="0"/>
              </a:rPr>
              <a:t>Θεολογικὴ</a:t>
            </a:r>
            <a:r>
              <a:rPr lang="en-US" sz="2800" dirty="0" smtClean="0">
                <a:sym typeface="Helvetica" pitchFamily="2" charset="0"/>
              </a:rPr>
              <a:t> </a:t>
            </a:r>
            <a:r>
              <a:rPr lang="en-US" sz="2800" dirty="0" err="1" smtClean="0">
                <a:sym typeface="Helvetica" pitchFamily="2" charset="0"/>
              </a:rPr>
              <a:t>Σχολή</a:t>
            </a:r>
            <a:endParaRPr lang="en-US" sz="2800" dirty="0" smtClean="0">
              <a:sym typeface="Helvetica" pitchFamily="2" charset="0"/>
            </a:endParaRPr>
          </a:p>
          <a:p>
            <a:endParaRPr lang="el-GR" sz="2800" dirty="0" smtClean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Θεσσαλονίκη. Βασιλική Αγίου Δημητρίου, γ’ τέταρτο 5</a:t>
            </a:r>
            <a:r>
              <a:rPr lang="el-GR" baseline="30000" dirty="0" smtClean="0"/>
              <a:t>ου</a:t>
            </a:r>
            <a:r>
              <a:rPr lang="el-GR" dirty="0" smtClean="0"/>
              <a:t> αι, 7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880" y="-171400"/>
            <a:ext cx="5004048" cy="6605343"/>
          </a:xfrm>
        </p:spPr>
      </p:pic>
    </p:spTree>
    <p:extLst>
      <p:ext uri="{BB962C8B-B14F-4D97-AF65-F5344CB8AC3E}">
        <p14:creationId xmlns:p14="http://schemas.microsoft.com/office/powerpoint/2010/main" val="2644392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5075BC"/>
                </a:solidFill>
              </a:rPr>
              <a:t>Τέλος Ενότητας</a:t>
            </a:r>
            <a:endParaRPr lang="el-GR" dirty="0">
              <a:solidFill>
                <a:srgbClr val="5075BC"/>
              </a:solidFill>
            </a:endParaRPr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l-GR" sz="4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4857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Ιστορικού </a:t>
            </a:r>
            <a:r>
              <a:rPr lang="el-GR" dirty="0" smtClean="0"/>
              <a:t>Εκδόσεων</a:t>
            </a:r>
            <a:r>
              <a:rPr lang="en-US" dirty="0" smtClean="0"/>
              <a:t> </a:t>
            </a:r>
            <a:r>
              <a:rPr lang="el-GR" dirty="0" smtClean="0"/>
              <a:t>Έργου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34220" y="1556792"/>
            <a:ext cx="858625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έργο αποτελεί την έκδοση </a:t>
            </a:r>
            <a:r>
              <a:rPr lang="el-GR" sz="2000" dirty="0" smtClean="0"/>
              <a:t>1.0  </a:t>
            </a:r>
            <a:endParaRPr lang="el-GR" sz="2000" dirty="0"/>
          </a:p>
          <a:p>
            <a:pPr marL="0" indent="0">
              <a:buNone/>
            </a:pP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16057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</a:t>
            </a:r>
            <a:r>
              <a:rPr lang="el-GR" sz="2000" dirty="0" err="1" smtClean="0"/>
              <a:t>Εθνικόν</a:t>
            </a:r>
            <a:r>
              <a:rPr lang="el-GR" sz="2000" dirty="0" smtClean="0"/>
              <a:t> και </a:t>
            </a:r>
            <a:r>
              <a:rPr lang="el-GR" sz="2000" dirty="0" err="1" smtClean="0"/>
              <a:t>Καποδιστριακόν</a:t>
            </a:r>
            <a:r>
              <a:rPr lang="el-GR" sz="2000" dirty="0" smtClean="0"/>
              <a:t> </a:t>
            </a:r>
            <a:r>
              <a:rPr lang="el-GR" sz="2000" dirty="0" err="1" smtClean="0"/>
              <a:t>Πανεπιστήμιον</a:t>
            </a:r>
            <a:r>
              <a:rPr lang="el-GR" sz="2000" dirty="0" smtClean="0"/>
              <a:t> </a:t>
            </a:r>
            <a:r>
              <a:rPr lang="el-GR" sz="2000" dirty="0" err="1"/>
              <a:t>ΑθηνώνΣτουφή</a:t>
            </a:r>
            <a:r>
              <a:rPr lang="el-GR" sz="2000" dirty="0"/>
              <a:t> - Πουλημένου </a:t>
            </a:r>
            <a:r>
              <a:rPr lang="el-GR" sz="2000" dirty="0" smtClean="0"/>
              <a:t>Ιωάννα</a:t>
            </a:r>
            <a:r>
              <a:rPr lang="el-GR" sz="2000" dirty="0"/>
              <a:t>. «Χριστιανική και Βυζαντινή </a:t>
            </a:r>
            <a:r>
              <a:rPr lang="el-GR" sz="2000" dirty="0" smtClean="0"/>
              <a:t>Αρχαιολογία</a:t>
            </a:r>
            <a:r>
              <a:rPr lang="en-US" sz="2000" dirty="0" smtClean="0"/>
              <a:t>.</a:t>
            </a:r>
            <a:r>
              <a:rPr lang="el-GR" sz="2000" dirty="0" smtClean="0">
                <a:solidFill>
                  <a:srgbClr val="FF0000"/>
                </a:solidFill>
              </a:rPr>
              <a:t> </a:t>
            </a:r>
            <a:r>
              <a:rPr lang="el-GR" sz="2000" dirty="0"/>
              <a:t>Παλαιοχριστιανική Τέχνη (2</a:t>
            </a:r>
            <a:r>
              <a:rPr lang="el-GR" sz="2000" baseline="30000" dirty="0"/>
              <a:t>ος</a:t>
            </a:r>
            <a:r>
              <a:rPr lang="el-GR" sz="2000" dirty="0"/>
              <a:t> αι. – αρχές 7</a:t>
            </a:r>
            <a:r>
              <a:rPr lang="el-GR" sz="2000" baseline="30000" dirty="0"/>
              <a:t>ου</a:t>
            </a:r>
            <a:r>
              <a:rPr lang="el-GR" sz="2000" dirty="0"/>
              <a:t> αι.) - Παλαιοχριστιανική Ναοδομία».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</a:t>
            </a:r>
            <a:r>
              <a:rPr lang="en-US" sz="2000" dirty="0" smtClean="0"/>
              <a:t>5</a:t>
            </a:r>
            <a:r>
              <a:rPr lang="el-GR" sz="2000" dirty="0" smtClean="0"/>
              <a:t>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solidFill>
                  <a:srgbClr val="FF0000"/>
                </a:solidFill>
                <a:hlinkClick r:id="rId3"/>
              </a:rPr>
              <a:t>opencourses.uoa.gr/courses/THEOL100/ </a:t>
            </a:r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7670" y="242088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2924944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</a:t>
            </a:r>
            <a:r>
              <a:rPr lang="el-GR"/>
              <a:t>Έργων </a:t>
            </a:r>
            <a:r>
              <a:rPr lang="el-GR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dirty="0" smtClean="0"/>
              <a:t>Εικόνες: </a:t>
            </a:r>
            <a:r>
              <a:rPr lang="el-GR" sz="2000" dirty="0" smtClean="0"/>
              <a:t>1-</a:t>
            </a:r>
            <a:r>
              <a:rPr lang="en-US" sz="2000" smtClean="0"/>
              <a:t>97 Copyrighted</a:t>
            </a:r>
            <a:r>
              <a:rPr lang="el-GR" sz="2000" dirty="0" smtClean="0"/>
              <a:t> </a:t>
            </a:r>
            <a:r>
              <a:rPr lang="el-GR" sz="2000" dirty="0" smtClean="0"/>
              <a:t>από το βιβλίο: </a:t>
            </a:r>
            <a:r>
              <a:rPr lang="el-GR" altLang="el-GR" sz="20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Στουφή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-Πουλημένου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Ι. (2013). </a:t>
            </a:r>
            <a:r>
              <a:rPr lang="el-GR" altLang="el-GR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Χριστιανική και Βυζαντινή Αρχαιολογία και Τέχνη.</a:t>
            </a:r>
            <a:r>
              <a:rPr lang="el-GR" altLang="el-GR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Αθήνα: Εκδόσεις </a:t>
            </a:r>
            <a:r>
              <a:rPr lang="el-GR" altLang="el-GR" sz="2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«Παρρησία», σελ. 101-200.</a:t>
            </a:r>
          </a:p>
          <a:p>
            <a:pPr marL="0" indent="0">
              <a:buNone/>
            </a:pPr>
            <a:endParaRPr lang="el-GR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3598381" cy="4779987"/>
          </a:xfrm>
        </p:spPr>
        <p:txBody>
          <a:bodyPr/>
          <a:lstStyle/>
          <a:p>
            <a:r>
              <a:rPr lang="el-GR" dirty="0" smtClean="0"/>
              <a:t>Φίλιπποι, Βασιλική Α’, π. 500.</a:t>
            </a:r>
            <a:endParaRPr lang="el-GR" dirty="0"/>
          </a:p>
        </p:txBody>
      </p:sp>
      <p:pic>
        <p:nvPicPr>
          <p:cNvPr id="7" name="Θέση περιεχομένου 6" descr="Εικόνα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590875" y="-544199"/>
            <a:ext cx="3960308" cy="8783034"/>
          </a:xfrm>
        </p:spPr>
      </p:pic>
    </p:spTree>
    <p:extLst>
      <p:ext uri="{BB962C8B-B14F-4D97-AF65-F5344CB8AC3E}">
        <p14:creationId xmlns:p14="http://schemas.microsoft.com/office/powerpoint/2010/main" val="28604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062877" cy="4779987"/>
          </a:xfrm>
        </p:spPr>
        <p:txBody>
          <a:bodyPr/>
          <a:lstStyle/>
          <a:p>
            <a:r>
              <a:rPr lang="el-GR" dirty="0" smtClean="0"/>
              <a:t>Κόρινθος. Βασιλική του </a:t>
            </a:r>
            <a:r>
              <a:rPr lang="el-GR" dirty="0" err="1" smtClean="0"/>
              <a:t>Λεχαίου</a:t>
            </a:r>
            <a:r>
              <a:rPr lang="el-GR" dirty="0" smtClean="0"/>
              <a:t> (Αγίου </a:t>
            </a:r>
            <a:r>
              <a:rPr lang="el-GR" dirty="0" err="1" smtClean="0"/>
              <a:t>Λεωνίδη</a:t>
            </a:r>
            <a:r>
              <a:rPr lang="el-GR" dirty="0" smtClean="0"/>
              <a:t>), β’ μισό 5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321471"/>
            <a:ext cx="8136086" cy="3927886"/>
          </a:xfrm>
        </p:spPr>
      </p:pic>
    </p:spTree>
    <p:extLst>
      <p:ext uri="{BB962C8B-B14F-4D97-AF65-F5344CB8AC3E}">
        <p14:creationId xmlns:p14="http://schemas.microsoft.com/office/powerpoint/2010/main" val="115459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3166333" cy="4779987"/>
          </a:xfrm>
        </p:spPr>
        <p:txBody>
          <a:bodyPr/>
          <a:lstStyle/>
          <a:p>
            <a:r>
              <a:rPr lang="el-GR" dirty="0" smtClean="0"/>
              <a:t>Αθήνα. Βασιλική του Ιλισού (Αγίου </a:t>
            </a:r>
            <a:r>
              <a:rPr lang="el-GR" dirty="0" err="1" smtClean="0"/>
              <a:t>Λεωνίδη</a:t>
            </a:r>
            <a:r>
              <a:rPr lang="el-GR" dirty="0" smtClean="0"/>
              <a:t>), 5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7944" y="229866"/>
            <a:ext cx="4150683" cy="6164136"/>
          </a:xfrm>
        </p:spPr>
      </p:pic>
    </p:spTree>
    <p:extLst>
      <p:ext uri="{BB962C8B-B14F-4D97-AF65-F5344CB8AC3E}">
        <p14:creationId xmlns:p14="http://schemas.microsoft.com/office/powerpoint/2010/main" val="319793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Συρία. </a:t>
            </a:r>
            <a:r>
              <a:rPr lang="en-US" dirty="0" err="1" smtClean="0"/>
              <a:t>Qalat</a:t>
            </a:r>
            <a:r>
              <a:rPr lang="en-US" dirty="0" smtClean="0"/>
              <a:t> </a:t>
            </a:r>
            <a:r>
              <a:rPr lang="en-US" dirty="0" err="1" smtClean="0"/>
              <a:t>Seman</a:t>
            </a:r>
            <a:r>
              <a:rPr lang="en-US" dirty="0" smtClean="0"/>
              <a:t>. </a:t>
            </a:r>
            <a:r>
              <a:rPr lang="el-GR" dirty="0" smtClean="0"/>
              <a:t>Σταυρική βασιλική-Μαρτύριο Αγίου Συμεών </a:t>
            </a:r>
            <a:r>
              <a:rPr lang="el-GR" dirty="0" err="1" smtClean="0"/>
              <a:t>Σταυλίτη</a:t>
            </a:r>
            <a:r>
              <a:rPr lang="el-GR" dirty="0" smtClean="0"/>
              <a:t>, 476-490.</a:t>
            </a:r>
            <a:endParaRPr lang="el-GR" dirty="0"/>
          </a:p>
        </p:txBody>
      </p:sp>
      <p:pic>
        <p:nvPicPr>
          <p:cNvPr id="5" name="Θέση περιεχομένου 4" descr="Εικόνα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2" y="947371"/>
            <a:ext cx="6349648" cy="5545895"/>
          </a:xfrm>
        </p:spPr>
      </p:pic>
    </p:spTree>
    <p:extLst>
      <p:ext uri="{BB962C8B-B14F-4D97-AF65-F5344CB8AC3E}">
        <p14:creationId xmlns:p14="http://schemas.microsoft.com/office/powerpoint/2010/main" val="185939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Συρία. </a:t>
            </a:r>
            <a:r>
              <a:rPr lang="en-US" dirty="0" err="1"/>
              <a:t>Qalat</a:t>
            </a:r>
            <a:r>
              <a:rPr lang="en-US" dirty="0"/>
              <a:t> </a:t>
            </a:r>
            <a:r>
              <a:rPr lang="en-US" dirty="0" err="1"/>
              <a:t>Seman</a:t>
            </a:r>
            <a:r>
              <a:rPr lang="en-US" dirty="0"/>
              <a:t>. </a:t>
            </a:r>
            <a:r>
              <a:rPr lang="el-GR" dirty="0"/>
              <a:t>Σταυρική βασιλική-Μαρτύριο Αγίου Συμεών </a:t>
            </a:r>
            <a:r>
              <a:rPr lang="el-GR" dirty="0" err="1"/>
              <a:t>Σταυλίτη</a:t>
            </a:r>
            <a:r>
              <a:rPr lang="el-GR" dirty="0"/>
              <a:t>, 476-490.</a:t>
            </a:r>
          </a:p>
        </p:txBody>
      </p:sp>
      <p:pic>
        <p:nvPicPr>
          <p:cNvPr id="5" name="Θέση περιεχομένου 4" descr="Εικόνα 1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26093" y="548680"/>
            <a:ext cx="6048672" cy="5760641"/>
          </a:xfrm>
        </p:spPr>
      </p:pic>
    </p:spTree>
    <p:extLst>
      <p:ext uri="{BB962C8B-B14F-4D97-AF65-F5344CB8AC3E}">
        <p14:creationId xmlns:p14="http://schemas.microsoft.com/office/powerpoint/2010/main" val="416993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1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7624" y="1341954"/>
            <a:ext cx="7877049" cy="5037648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Ραβέννα. Μαυσωλείο της </a:t>
            </a:r>
            <a:r>
              <a:rPr lang="en-US" dirty="0" err="1" smtClean="0"/>
              <a:t>Galla</a:t>
            </a:r>
            <a:r>
              <a:rPr lang="en-US" dirty="0" smtClean="0"/>
              <a:t> </a:t>
            </a:r>
            <a:r>
              <a:rPr lang="en-US" dirty="0" err="1" smtClean="0"/>
              <a:t>Placidia</a:t>
            </a:r>
            <a:r>
              <a:rPr lang="en-US" dirty="0" smtClean="0"/>
              <a:t>, </a:t>
            </a:r>
            <a:r>
              <a:rPr lang="el-GR" dirty="0" smtClean="0"/>
              <a:t>β’ τέταρτο 5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05421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Θεσσαλονίκη. Μονή Λατόμου, ή Οσίου Δαβίδ, β’ μισό 5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1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116632"/>
            <a:ext cx="3082682" cy="6264696"/>
          </a:xfrm>
        </p:spPr>
      </p:pic>
    </p:spTree>
    <p:extLst>
      <p:ext uri="{BB962C8B-B14F-4D97-AF65-F5344CB8AC3E}">
        <p14:creationId xmlns:p14="http://schemas.microsoft.com/office/powerpoint/2010/main" val="237500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396798" cy="4779987"/>
          </a:xfrm>
        </p:spPr>
        <p:txBody>
          <a:bodyPr/>
          <a:lstStyle/>
          <a:p>
            <a:r>
              <a:rPr lang="el-GR" dirty="0" smtClean="0"/>
              <a:t>Θεσσαλονίκη. Άγιος Γεώργιος (Ροτόντα), μέσα 5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1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1687655"/>
            <a:ext cx="6098127" cy="4549657"/>
          </a:xfrm>
        </p:spPr>
      </p:pic>
    </p:spTree>
    <p:extLst>
      <p:ext uri="{BB962C8B-B14F-4D97-AF65-F5344CB8AC3E}">
        <p14:creationId xmlns:p14="http://schemas.microsoft.com/office/powerpoint/2010/main" val="642660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616381" cy="4779987"/>
          </a:xfrm>
        </p:spPr>
        <p:txBody>
          <a:bodyPr/>
          <a:lstStyle/>
          <a:p>
            <a:r>
              <a:rPr lang="el-GR" dirty="0" smtClean="0"/>
              <a:t>Ιερουσαλήμ. Μαρτύριο του Παναγίου Τάφου και βασιλική της Αναστάσεως, 336.</a:t>
            </a:r>
            <a:endParaRPr lang="el-GR" dirty="0"/>
          </a:p>
        </p:txBody>
      </p:sp>
      <p:pic>
        <p:nvPicPr>
          <p:cNvPr id="5" name="Θέση περιεχομένου 4" descr="Εικόνα 17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03979" y="-216661"/>
            <a:ext cx="3785491" cy="8834422"/>
          </a:xfrm>
        </p:spPr>
      </p:pic>
    </p:spTree>
    <p:extLst>
      <p:ext uri="{BB962C8B-B14F-4D97-AF65-F5344CB8AC3E}">
        <p14:creationId xmlns:p14="http://schemas.microsoft.com/office/powerpoint/2010/main" val="179924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>
          <a:xfrm>
            <a:off x="827585" y="2636912"/>
            <a:ext cx="7667128" cy="3132063"/>
          </a:xfrm>
        </p:spPr>
        <p:txBody>
          <a:bodyPr>
            <a:normAutofit/>
          </a:bodyPr>
          <a:lstStyle/>
          <a:p>
            <a:r>
              <a:rPr lang="el-GR" sz="4400" dirty="0" smtClean="0"/>
              <a:t>Παλαιοχριστιανική </a:t>
            </a:r>
            <a:r>
              <a:rPr lang="el-GR" sz="4400" dirty="0"/>
              <a:t>Ναοδομία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4630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5614605" cy="4779987"/>
          </a:xfrm>
        </p:spPr>
        <p:txBody>
          <a:bodyPr/>
          <a:lstStyle/>
          <a:p>
            <a:r>
              <a:rPr lang="el-GR" dirty="0" smtClean="0"/>
              <a:t>Ρώμη. </a:t>
            </a:r>
            <a:r>
              <a:rPr lang="el-GR" dirty="0" err="1" smtClean="0"/>
              <a:t>Κοιμητηριακή</a:t>
            </a:r>
            <a:r>
              <a:rPr lang="el-GR" dirty="0" smtClean="0"/>
              <a:t> βασιλική Αγίας Αγνής και Μαυσωλείο της Κωνσταντίας, 4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n-US" dirty="0"/>
          </a:p>
        </p:txBody>
      </p:sp>
      <p:pic>
        <p:nvPicPr>
          <p:cNvPr id="5" name="Θέση περιεχομένου 4" descr="Εικόνα 1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9592" y="2132856"/>
            <a:ext cx="7092280" cy="4160759"/>
          </a:xfrm>
        </p:spPr>
      </p:pic>
    </p:spTree>
    <p:extLst>
      <p:ext uri="{BB962C8B-B14F-4D97-AF65-F5344CB8AC3E}">
        <p14:creationId xmlns:p14="http://schemas.microsoft.com/office/powerpoint/2010/main" val="398141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Αμφίπολη. </a:t>
            </a:r>
            <a:r>
              <a:rPr lang="el-GR" dirty="0" err="1" smtClean="0"/>
              <a:t>Περίκεντρος</a:t>
            </a:r>
            <a:r>
              <a:rPr lang="el-GR" dirty="0" smtClean="0"/>
              <a:t> ναός, 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19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116632"/>
            <a:ext cx="5544615" cy="6255144"/>
          </a:xfrm>
        </p:spPr>
      </p:pic>
    </p:spTree>
    <p:extLst>
      <p:ext uri="{BB962C8B-B14F-4D97-AF65-F5344CB8AC3E}">
        <p14:creationId xmlns:p14="http://schemas.microsoft.com/office/powerpoint/2010/main" val="284627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Ραβέννα. Άγιος Βιτάλιος, 526-548.</a:t>
            </a:r>
            <a:endParaRPr lang="el-GR" dirty="0"/>
          </a:p>
        </p:txBody>
      </p:sp>
      <p:pic>
        <p:nvPicPr>
          <p:cNvPr id="5" name="Θέση περιεχομένου 4" descr="Εικόνα 2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9985" y="123917"/>
            <a:ext cx="5004410" cy="6216993"/>
          </a:xfrm>
        </p:spPr>
      </p:pic>
    </p:spTree>
    <p:extLst>
      <p:ext uri="{BB962C8B-B14F-4D97-AF65-F5344CB8AC3E}">
        <p14:creationId xmlns:p14="http://schemas.microsoft.com/office/powerpoint/2010/main" val="202917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Κωνσταντινούπολη. Άγιος Σέργιος και Βάκχος, 527-536.</a:t>
            </a:r>
            <a:endParaRPr lang="el-GR" dirty="0"/>
          </a:p>
        </p:txBody>
      </p:sp>
      <p:pic>
        <p:nvPicPr>
          <p:cNvPr id="5" name="Θέση περιεχομένου 4" descr="Εικόνα 21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116632"/>
            <a:ext cx="3259546" cy="6276989"/>
          </a:xfrm>
        </p:spPr>
      </p:pic>
    </p:spTree>
    <p:extLst>
      <p:ext uri="{BB962C8B-B14F-4D97-AF65-F5344CB8AC3E}">
        <p14:creationId xmlns:p14="http://schemas.microsoft.com/office/powerpoint/2010/main" val="207066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950308" cy="4779987"/>
          </a:xfrm>
        </p:spPr>
        <p:txBody>
          <a:bodyPr/>
          <a:lstStyle/>
          <a:p>
            <a:r>
              <a:rPr lang="el-GR" dirty="0" smtClean="0"/>
              <a:t>Φίλιπποι. Οκταγωνικός ναός, α’ φάση, τέλος 4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2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462" y="38554"/>
            <a:ext cx="5882103" cy="6198758"/>
          </a:xfrm>
        </p:spPr>
      </p:pic>
    </p:spTree>
    <p:extLst>
      <p:ext uri="{BB962C8B-B14F-4D97-AF65-F5344CB8AC3E}">
        <p14:creationId xmlns:p14="http://schemas.microsoft.com/office/powerpoint/2010/main" val="106993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02237" cy="4779987"/>
          </a:xfrm>
        </p:spPr>
        <p:txBody>
          <a:bodyPr/>
          <a:lstStyle/>
          <a:p>
            <a:r>
              <a:rPr lang="el-GR" dirty="0" smtClean="0"/>
              <a:t>Αίγυπτος. Λευκή Μονή, π. 440.</a:t>
            </a:r>
            <a:endParaRPr lang="el-GR" dirty="0"/>
          </a:p>
        </p:txBody>
      </p:sp>
      <p:pic>
        <p:nvPicPr>
          <p:cNvPr id="5" name="Θέση περιεχομένου 4" descr="Εικόνα 2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765" y="2660126"/>
            <a:ext cx="8493557" cy="3322029"/>
          </a:xfrm>
        </p:spPr>
      </p:pic>
    </p:spTree>
    <p:extLst>
      <p:ext uri="{BB962C8B-B14F-4D97-AF65-F5344CB8AC3E}">
        <p14:creationId xmlns:p14="http://schemas.microsoft.com/office/powerpoint/2010/main" val="350549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24</a:t>
            </a:r>
            <a:endParaRPr lang="el-GR" dirty="0"/>
          </a:p>
        </p:txBody>
      </p:sp>
      <p:pic>
        <p:nvPicPr>
          <p:cNvPr id="5" name="Θέση περιεχομένου 4" descr="Εικόνα 2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3550" y="2132856"/>
            <a:ext cx="7410450" cy="4258149"/>
          </a:xfrm>
        </p:spPr>
      </p:pic>
      <p:sp>
        <p:nvSpPr>
          <p:cNvPr id="7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6875" y="1457325"/>
            <a:ext cx="2397125" cy="4779963"/>
          </a:xfrm>
        </p:spPr>
        <p:txBody>
          <a:bodyPr/>
          <a:lstStyle/>
          <a:p>
            <a:r>
              <a:rPr lang="el-GR" dirty="0" smtClean="0"/>
              <a:t>Αίγυπτος. Λευκή Μονή, π. 440.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2885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Βουλγαρία. </a:t>
            </a:r>
            <a:r>
              <a:rPr lang="el-GR" dirty="0" err="1" smtClean="0"/>
              <a:t>Περούστιτσα</a:t>
            </a:r>
            <a:r>
              <a:rPr lang="el-GR" dirty="0" smtClean="0"/>
              <a:t>, Κόκκινη Εκκλησία, 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6" name="Θέση περιεχομένου 5" descr="Εικόνα 2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252287"/>
            <a:ext cx="5832648" cy="6199602"/>
          </a:xfrm>
        </p:spPr>
      </p:pic>
    </p:spTree>
    <p:extLst>
      <p:ext uri="{BB962C8B-B14F-4D97-AF65-F5344CB8AC3E}">
        <p14:creationId xmlns:p14="http://schemas.microsoft.com/office/powerpoint/2010/main" val="217551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662277" cy="4779987"/>
          </a:xfrm>
        </p:spPr>
        <p:txBody>
          <a:bodyPr/>
          <a:lstStyle/>
          <a:p>
            <a:r>
              <a:rPr lang="el-GR" dirty="0" smtClean="0"/>
              <a:t>Αθήνα. </a:t>
            </a:r>
            <a:r>
              <a:rPr lang="el-GR" dirty="0" err="1" smtClean="0"/>
              <a:t>Τετράκογχος</a:t>
            </a:r>
            <a:r>
              <a:rPr lang="el-GR" dirty="0" smtClean="0"/>
              <a:t> ναός στην αυλή της Βιβλιοθήκης του Αδριανού, αρχές 5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6" name="Θέση περιεχομένου 5" descr="Εικόνα 2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984840" y="1250356"/>
            <a:ext cx="6120680" cy="4098487"/>
          </a:xfrm>
        </p:spPr>
      </p:pic>
    </p:spTree>
    <p:extLst>
      <p:ext uri="{BB962C8B-B14F-4D97-AF65-F5344CB8AC3E}">
        <p14:creationId xmlns:p14="http://schemas.microsoft.com/office/powerpoint/2010/main" val="1534552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Κωνσταντινούπολη. Άγιος Πολύευκτος, 524-527.</a:t>
            </a:r>
            <a:endParaRPr lang="el-GR" dirty="0"/>
          </a:p>
        </p:txBody>
      </p:sp>
      <p:pic>
        <p:nvPicPr>
          <p:cNvPr id="6" name="Θέση περιεχομένου 5" descr="Εικόνα 2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304" y="827173"/>
            <a:ext cx="6264696" cy="5552279"/>
          </a:xfrm>
        </p:spPr>
      </p:pic>
    </p:spTree>
    <p:extLst>
      <p:ext uri="{BB962C8B-B14F-4D97-AF65-F5344CB8AC3E}">
        <p14:creationId xmlns:p14="http://schemas.microsoft.com/office/powerpoint/2010/main" val="116931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7744" y="1101436"/>
            <a:ext cx="7389858" cy="5279891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Δαλματία, </a:t>
            </a:r>
            <a:r>
              <a:rPr lang="el-GR" dirty="0" err="1" smtClean="0"/>
              <a:t>Μαρούσινατς</a:t>
            </a:r>
            <a:r>
              <a:rPr lang="el-GR" dirty="0" smtClean="0"/>
              <a:t>. </a:t>
            </a:r>
            <a:r>
              <a:rPr lang="el-GR" dirty="0" err="1" smtClean="0"/>
              <a:t>Κοιμητηριακή</a:t>
            </a:r>
            <a:r>
              <a:rPr lang="el-GR" dirty="0" smtClean="0"/>
              <a:t> υπαίθρια βασιλική, 4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499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Τοιχοποιίες παλαιοχριστιανικών ναών.</a:t>
            </a:r>
            <a:endParaRPr lang="el-GR" dirty="0"/>
          </a:p>
        </p:txBody>
      </p:sp>
      <p:pic>
        <p:nvPicPr>
          <p:cNvPr id="6" name="Θέση περιεχομένου 5" descr="Εικόνα 28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03724" y="259187"/>
            <a:ext cx="5544616" cy="6092953"/>
          </a:xfrm>
        </p:spPr>
      </p:pic>
    </p:spTree>
    <p:extLst>
      <p:ext uri="{BB962C8B-B14F-4D97-AF65-F5344CB8AC3E}">
        <p14:creationId xmlns:p14="http://schemas.microsoft.com/office/powerpoint/2010/main" val="33252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Βάθρα και βάσεις παλαιοχριστιανικών κιόνων.</a:t>
            </a:r>
            <a:endParaRPr lang="el-GR" dirty="0"/>
          </a:p>
        </p:txBody>
      </p:sp>
      <p:pic>
        <p:nvPicPr>
          <p:cNvPr id="6" name="Θέση περιεχομένου 5" descr="Εικόνα 2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-13862"/>
            <a:ext cx="5656638" cy="6409387"/>
          </a:xfrm>
        </p:spPr>
      </p:pic>
    </p:spTree>
    <p:extLst>
      <p:ext uri="{BB962C8B-B14F-4D97-AF65-F5344CB8AC3E}">
        <p14:creationId xmlns:p14="http://schemas.microsoft.com/office/powerpoint/2010/main" val="91612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Βάθρα και βάσεις παλαιοχριστιανικών κιόνων.</a:t>
            </a:r>
          </a:p>
          <a:p>
            <a:endParaRPr lang="el-GR" dirty="0"/>
          </a:p>
        </p:txBody>
      </p:sp>
      <p:pic>
        <p:nvPicPr>
          <p:cNvPr id="6" name="Θέση περιεχομένου 5" descr="Εικόνα 3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332656"/>
            <a:ext cx="5544616" cy="6041583"/>
          </a:xfrm>
        </p:spPr>
      </p:pic>
    </p:spTree>
    <p:extLst>
      <p:ext uri="{BB962C8B-B14F-4D97-AF65-F5344CB8AC3E}">
        <p14:creationId xmlns:p14="http://schemas.microsoft.com/office/powerpoint/2010/main" val="20979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 31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7584" y="1916832"/>
            <a:ext cx="7552596" cy="4464496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6406693" cy="4779987"/>
          </a:xfrm>
        </p:spPr>
        <p:txBody>
          <a:bodyPr/>
          <a:lstStyle/>
          <a:p>
            <a:r>
              <a:rPr lang="el-GR" dirty="0"/>
              <a:t>Βάθρα και βάσεις παλαιοχριστιανικών κιόνων.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561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Κορινθιακό παλαιοχριστιανικό κιονόκρανο.</a:t>
            </a:r>
            <a:endParaRPr lang="el-GR" dirty="0"/>
          </a:p>
        </p:txBody>
      </p:sp>
      <p:pic>
        <p:nvPicPr>
          <p:cNvPr id="6" name="Θέση περιεχομένου 5" descr="Εικόνα 32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22568"/>
            <a:ext cx="6048673" cy="6357454"/>
          </a:xfrm>
        </p:spPr>
      </p:pic>
    </p:spTree>
    <p:extLst>
      <p:ext uri="{BB962C8B-B14F-4D97-AF65-F5344CB8AC3E}">
        <p14:creationId xmlns:p14="http://schemas.microsoft.com/office/powerpoint/2010/main" val="103878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5614605" cy="4779987"/>
          </a:xfrm>
        </p:spPr>
        <p:txBody>
          <a:bodyPr/>
          <a:lstStyle/>
          <a:p>
            <a:r>
              <a:rPr lang="el-GR" dirty="0" smtClean="0"/>
              <a:t>Σύνθετα κορινθιακά παλαιοχριστιανικά κιονόκρανα.</a:t>
            </a:r>
            <a:endParaRPr lang="el-GR" dirty="0"/>
          </a:p>
        </p:txBody>
      </p:sp>
      <p:pic>
        <p:nvPicPr>
          <p:cNvPr id="5" name="Θέση περιεχομένου 4" descr="Εικόνα 3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2141" y="2144295"/>
            <a:ext cx="8611931" cy="4093017"/>
          </a:xfrm>
        </p:spPr>
      </p:pic>
    </p:spTree>
    <p:extLst>
      <p:ext uri="{BB962C8B-B14F-4D97-AF65-F5344CB8AC3E}">
        <p14:creationId xmlns:p14="http://schemas.microsoft.com/office/powerpoint/2010/main" val="200322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Σύνθετο κορινθιακό (</a:t>
            </a:r>
            <a:r>
              <a:rPr lang="el-GR" dirty="0" err="1" smtClean="0"/>
              <a:t>θεοδοσιανό</a:t>
            </a:r>
            <a:r>
              <a:rPr lang="el-GR" dirty="0" smtClean="0"/>
              <a:t>) κιονόκρανο.</a:t>
            </a:r>
            <a:endParaRPr lang="el-GR" dirty="0"/>
          </a:p>
        </p:txBody>
      </p:sp>
      <p:pic>
        <p:nvPicPr>
          <p:cNvPr id="5" name="Θέση περιεχομένου 4" descr="Εικόνα 3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1831" y="228597"/>
            <a:ext cx="6092169" cy="6008715"/>
          </a:xfrm>
        </p:spPr>
      </p:pic>
    </p:spTree>
    <p:extLst>
      <p:ext uri="{BB962C8B-B14F-4D97-AF65-F5344CB8AC3E}">
        <p14:creationId xmlns:p14="http://schemas.microsoft.com/office/powerpoint/2010/main" val="42109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3742397" cy="4779987"/>
          </a:xfrm>
        </p:spPr>
        <p:txBody>
          <a:bodyPr/>
          <a:lstStyle/>
          <a:p>
            <a:r>
              <a:rPr lang="el-GR" dirty="0" err="1" smtClean="0"/>
              <a:t>Κορινθιάζοντα</a:t>
            </a:r>
            <a:r>
              <a:rPr lang="el-GR" dirty="0" smtClean="0"/>
              <a:t> κιονόκρανα.</a:t>
            </a:r>
            <a:endParaRPr lang="el-GR" dirty="0"/>
          </a:p>
        </p:txBody>
      </p:sp>
      <p:pic>
        <p:nvPicPr>
          <p:cNvPr id="5" name="Θέση περιεχομένου 4" descr="Εικόνα 3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3187" y="1901908"/>
            <a:ext cx="8928993" cy="4320480"/>
          </a:xfrm>
        </p:spPr>
      </p:pic>
    </p:spTree>
    <p:extLst>
      <p:ext uri="{BB962C8B-B14F-4D97-AF65-F5344CB8AC3E}">
        <p14:creationId xmlns:p14="http://schemas.microsoft.com/office/powerpoint/2010/main" val="141388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Ιωνικό κιονόκρανο με επίθημα. Πρώιμος 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3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1772816"/>
            <a:ext cx="5882946" cy="4276767"/>
          </a:xfrm>
        </p:spPr>
      </p:pic>
    </p:spTree>
    <p:extLst>
      <p:ext uri="{BB962C8B-B14F-4D97-AF65-F5344CB8AC3E}">
        <p14:creationId xmlns:p14="http://schemas.microsoft.com/office/powerpoint/2010/main" val="223447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Λεβητοειδές τεκτονικό κιονόκρανο, Αγία Σοφία στην Κωνσταντινούπολη, 532-537.</a:t>
            </a:r>
            <a:endParaRPr lang="el-GR" dirty="0"/>
          </a:p>
        </p:txBody>
      </p:sp>
      <p:pic>
        <p:nvPicPr>
          <p:cNvPr id="5" name="Θέση περιεχομένου 4" descr="Εικόνα 37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991749"/>
            <a:ext cx="5949555" cy="5245563"/>
          </a:xfrm>
        </p:spPr>
      </p:pic>
    </p:spTree>
    <p:extLst>
      <p:ext uri="{BB962C8B-B14F-4D97-AF65-F5344CB8AC3E}">
        <p14:creationId xmlns:p14="http://schemas.microsoft.com/office/powerpoint/2010/main" val="39408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Ρώμη, Αγορά Τραϊανού, 104-112.</a:t>
            </a:r>
            <a:endParaRPr lang="el-GR" dirty="0"/>
          </a:p>
        </p:txBody>
      </p:sp>
      <p:pic>
        <p:nvPicPr>
          <p:cNvPr id="5" name="Θέση περιεχομένου 4" descr="Εικόνα 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77465"/>
            <a:ext cx="4320480" cy="6290877"/>
          </a:xfrm>
        </p:spPr>
      </p:pic>
    </p:spTree>
    <p:extLst>
      <p:ext uri="{BB962C8B-B14F-4D97-AF65-F5344CB8AC3E}">
        <p14:creationId xmlns:p14="http://schemas.microsoft.com/office/powerpoint/2010/main" val="104445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Τεκτονικό κιονόκρανο με </a:t>
            </a:r>
            <a:r>
              <a:rPr lang="el-GR" dirty="0" err="1" smtClean="0"/>
              <a:t>επίθυμα</a:t>
            </a:r>
            <a:r>
              <a:rPr lang="el-GR" dirty="0" smtClean="0"/>
              <a:t>, Φίλιπποι, 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3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896" y="116632"/>
            <a:ext cx="4623473" cy="6324694"/>
          </a:xfrm>
        </p:spPr>
      </p:pic>
    </p:spTree>
    <p:extLst>
      <p:ext uri="{BB962C8B-B14F-4D97-AF65-F5344CB8AC3E}">
        <p14:creationId xmlns:p14="http://schemas.microsoft.com/office/powerpoint/2010/main" val="141258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350909" cy="4779987"/>
          </a:xfrm>
        </p:spPr>
        <p:txBody>
          <a:bodyPr/>
          <a:lstStyle/>
          <a:p>
            <a:r>
              <a:rPr lang="el-GR" dirty="0" smtClean="0"/>
              <a:t>Βασιλική του Σταδίου στην Κωνσταντινούπολη, μέσα 5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3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297" y="1852437"/>
            <a:ext cx="6982392" cy="4523661"/>
          </a:xfrm>
        </p:spPr>
      </p:pic>
    </p:spTree>
    <p:extLst>
      <p:ext uri="{BB962C8B-B14F-4D97-AF65-F5344CB8AC3E}">
        <p14:creationId xmlns:p14="http://schemas.microsoft.com/office/powerpoint/2010/main" val="122977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3022317" cy="4779987"/>
          </a:xfrm>
        </p:spPr>
        <p:txBody>
          <a:bodyPr/>
          <a:lstStyle/>
          <a:p>
            <a:r>
              <a:rPr lang="el-GR" dirty="0" err="1" smtClean="0"/>
              <a:t>Φθιώτιδες</a:t>
            </a:r>
            <a:r>
              <a:rPr lang="el-GR" dirty="0" smtClean="0"/>
              <a:t> Θήβες (Ν. Αγχίαλος). Βασιλική Α’ ή Αγίου Δημητρίου, μέσα 5</a:t>
            </a:r>
            <a:r>
              <a:rPr lang="el-GR" baseline="30000" dirty="0" smtClean="0"/>
              <a:t>ου</a:t>
            </a:r>
            <a:r>
              <a:rPr lang="el-GR" dirty="0" smtClean="0"/>
              <a:t> αι. Παράδειγμα παλαιοχριστιανικού ναού με </a:t>
            </a:r>
            <a:r>
              <a:rPr lang="el-GR" dirty="0" err="1" smtClean="0"/>
              <a:t>προσκτίσματα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5" name="Θέση περιεχομένου 4" descr="Εικόνα 4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3007579" y="968718"/>
            <a:ext cx="6190694" cy="4570997"/>
          </a:xfrm>
        </p:spPr>
      </p:pic>
    </p:spTree>
    <p:extLst>
      <p:ext uri="{BB962C8B-B14F-4D97-AF65-F5344CB8AC3E}">
        <p14:creationId xmlns:p14="http://schemas.microsoft.com/office/powerpoint/2010/main" val="350341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6" y="1457325"/>
            <a:ext cx="2175452" cy="4779987"/>
          </a:xfrm>
        </p:spPr>
        <p:txBody>
          <a:bodyPr/>
          <a:lstStyle/>
          <a:p>
            <a:r>
              <a:rPr lang="el-GR" dirty="0" smtClean="0"/>
              <a:t>Παλαιστίνη, Γάζα. Βασιλική Αγίου Σεργίου. Αναπαράσταση του </a:t>
            </a:r>
            <a:r>
              <a:rPr lang="el-GR" dirty="0" err="1" smtClean="0"/>
              <a:t>αιθρίου</a:t>
            </a:r>
            <a:r>
              <a:rPr lang="el-GR" dirty="0" smtClean="0"/>
              <a:t>, 4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41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73007" y="548680"/>
            <a:ext cx="6570993" cy="5832648"/>
          </a:xfrm>
        </p:spPr>
      </p:pic>
    </p:spTree>
    <p:extLst>
      <p:ext uri="{BB962C8B-B14F-4D97-AF65-F5344CB8AC3E}">
        <p14:creationId xmlns:p14="http://schemas.microsoft.com/office/powerpoint/2010/main" val="375283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230229" cy="4779987"/>
          </a:xfrm>
        </p:spPr>
        <p:txBody>
          <a:bodyPr/>
          <a:lstStyle/>
          <a:p>
            <a:r>
              <a:rPr lang="el-GR" dirty="0" smtClean="0"/>
              <a:t>Φίλιπποι. Βασιλική Α’. Η κρήνη του </a:t>
            </a:r>
            <a:r>
              <a:rPr lang="el-GR" dirty="0" err="1" smtClean="0"/>
              <a:t>αιθρίου</a:t>
            </a:r>
            <a:r>
              <a:rPr lang="el-GR" dirty="0" smtClean="0"/>
              <a:t>. Κάτοψη και αποκατάσταση, 5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42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94353" y="476672"/>
            <a:ext cx="6264696" cy="5760640"/>
          </a:xfrm>
        </p:spPr>
      </p:pic>
    </p:spTree>
    <p:extLst>
      <p:ext uri="{BB962C8B-B14F-4D97-AF65-F5344CB8AC3E}">
        <p14:creationId xmlns:p14="http://schemas.microsoft.com/office/powerpoint/2010/main" val="423320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7990869" cy="4779987"/>
          </a:xfrm>
        </p:spPr>
        <p:txBody>
          <a:bodyPr/>
          <a:lstStyle/>
          <a:p>
            <a:r>
              <a:rPr lang="el-GR" dirty="0" smtClean="0"/>
              <a:t>Θεσσαλονίκη. Άγιος Δημήτριος. Η κρήνη του Αγίου Δημητρίου, 5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4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566" y="1988840"/>
            <a:ext cx="7774845" cy="4419385"/>
          </a:xfrm>
        </p:spPr>
      </p:pic>
    </p:spTree>
    <p:extLst>
      <p:ext uri="{BB962C8B-B14F-4D97-AF65-F5344CB8AC3E}">
        <p14:creationId xmlns:p14="http://schemas.microsoft.com/office/powerpoint/2010/main" val="188444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Συρία. Βασιλική </a:t>
            </a:r>
            <a:r>
              <a:rPr lang="el-GR" dirty="0" err="1" smtClean="0"/>
              <a:t>Ρουβέχας</a:t>
            </a:r>
            <a:r>
              <a:rPr lang="el-GR" dirty="0" smtClean="0"/>
              <a:t>, 4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4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99793" y="1174549"/>
            <a:ext cx="6336704" cy="5206779"/>
          </a:xfrm>
        </p:spPr>
      </p:pic>
    </p:spTree>
    <p:extLst>
      <p:ext uri="{BB962C8B-B14F-4D97-AF65-F5344CB8AC3E}">
        <p14:creationId xmlns:p14="http://schemas.microsoft.com/office/powerpoint/2010/main" val="96109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Πάρος. Η Εκατονταπυλιανή.</a:t>
            </a:r>
            <a:endParaRPr lang="el-GR" dirty="0"/>
          </a:p>
        </p:txBody>
      </p:sp>
      <p:pic>
        <p:nvPicPr>
          <p:cNvPr id="5" name="Θέση περιεχομένου 4" descr="Εικόνα 4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389896"/>
            <a:ext cx="6098128" cy="5868854"/>
          </a:xfrm>
        </p:spPr>
      </p:pic>
    </p:spTree>
    <p:extLst>
      <p:ext uri="{BB962C8B-B14F-4D97-AF65-F5344CB8AC3E}">
        <p14:creationId xmlns:p14="http://schemas.microsoft.com/office/powerpoint/2010/main" val="177919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7990869" cy="4779987"/>
          </a:xfrm>
        </p:spPr>
        <p:txBody>
          <a:bodyPr/>
          <a:lstStyle/>
          <a:p>
            <a:r>
              <a:rPr lang="el-GR" dirty="0" smtClean="0"/>
              <a:t>Αγία τράπεζα με τη μορφή βωμού (συμπαγής), Βασιλική </a:t>
            </a:r>
            <a:r>
              <a:rPr lang="el-GR" dirty="0" err="1" smtClean="0"/>
              <a:t>Συκυώνος</a:t>
            </a:r>
            <a:r>
              <a:rPr lang="el-GR" dirty="0" smtClean="0"/>
              <a:t>, 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6" name="Θέση περιεχομένου 5" descr="Εικόνα 4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3608" y="1988840"/>
            <a:ext cx="6984776" cy="4404535"/>
          </a:xfrm>
        </p:spPr>
      </p:pic>
    </p:spTree>
    <p:extLst>
      <p:ext uri="{BB962C8B-B14F-4D97-AF65-F5344CB8AC3E}">
        <p14:creationId xmlns:p14="http://schemas.microsoft.com/office/powerpoint/2010/main" val="157996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Αγία τράπεζα με τη μορφή τράπεζας με κιονίσκους, Βασιλική Α’ Νικοπόλεως (αποκατάσταση), 5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4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2" y="1916832"/>
            <a:ext cx="6242760" cy="4453189"/>
          </a:xfrm>
        </p:spPr>
      </p:pic>
    </p:spTree>
    <p:extLst>
      <p:ext uri="{BB962C8B-B14F-4D97-AF65-F5344CB8AC3E}">
        <p14:creationId xmlns:p14="http://schemas.microsoft.com/office/powerpoint/2010/main" val="294189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02237" cy="4779987"/>
          </a:xfrm>
        </p:spPr>
        <p:txBody>
          <a:bodyPr/>
          <a:lstStyle/>
          <a:p>
            <a:r>
              <a:rPr lang="el-GR" dirty="0" smtClean="0"/>
              <a:t>Ρώμη. Βασιλική του Μαξεντίου, 306-312.</a:t>
            </a:r>
            <a:endParaRPr lang="el-GR" dirty="0"/>
          </a:p>
        </p:txBody>
      </p:sp>
      <p:pic>
        <p:nvPicPr>
          <p:cNvPr id="5" name="Θέση περιεχομένου 4" descr="Εικόνα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5550" y="560453"/>
            <a:ext cx="6468872" cy="5687618"/>
          </a:xfrm>
        </p:spPr>
      </p:pic>
    </p:spTree>
    <p:extLst>
      <p:ext uri="{BB962C8B-B14F-4D97-AF65-F5344CB8AC3E}">
        <p14:creationId xmlns:p14="http://schemas.microsoft.com/office/powerpoint/2010/main" val="353027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Αγία τράπεζα με τη μορφή σαρκοφάγου, Ραβέννα, βασιλική Αγίου Ιωάννου του Ευαγγελιστή, 5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4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5383" y="2060848"/>
            <a:ext cx="6168617" cy="4176464"/>
          </a:xfrm>
        </p:spPr>
      </p:pic>
    </p:spTree>
    <p:extLst>
      <p:ext uri="{BB962C8B-B14F-4D97-AF65-F5344CB8AC3E}">
        <p14:creationId xmlns:p14="http://schemas.microsoft.com/office/powerpoint/2010/main" val="14519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Παλαιοχριστιανικό κιβώριο αγίας τράπεζας.</a:t>
            </a:r>
            <a:endParaRPr lang="el-GR" dirty="0"/>
          </a:p>
        </p:txBody>
      </p:sp>
      <p:pic>
        <p:nvPicPr>
          <p:cNvPr id="5" name="Θέση περιεχομένου 4" descr="Εικόνα 4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-15567"/>
            <a:ext cx="4591379" cy="6402785"/>
          </a:xfrm>
        </p:spPr>
      </p:pic>
    </p:spTree>
    <p:extLst>
      <p:ext uri="{BB962C8B-B14F-4D97-AF65-F5344CB8AC3E}">
        <p14:creationId xmlns:p14="http://schemas.microsoft.com/office/powerpoint/2010/main" val="310862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51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1412776"/>
            <a:ext cx="6264696" cy="5056482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Σύνθρονο ημικυκλικό με κύκλιο.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5688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Σύνθρονο σχήματος «Πει», βασιλική Β’ Νικοπόλεως, 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5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69731" y="1124744"/>
            <a:ext cx="6336704" cy="5292157"/>
          </a:xfrm>
        </p:spPr>
      </p:pic>
    </p:spTree>
    <p:extLst>
      <p:ext uri="{BB962C8B-B14F-4D97-AF65-F5344CB8AC3E}">
        <p14:creationId xmlns:p14="http://schemas.microsoft.com/office/powerpoint/2010/main" val="309834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878301" cy="4779987"/>
          </a:xfrm>
        </p:spPr>
        <p:txBody>
          <a:bodyPr/>
          <a:lstStyle/>
          <a:p>
            <a:r>
              <a:rPr lang="el-GR" dirty="0" smtClean="0"/>
              <a:t>Τράπεζα αγαπών, 5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5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616" y="2421627"/>
            <a:ext cx="7813404" cy="3832991"/>
          </a:xfrm>
        </p:spPr>
      </p:pic>
    </p:spTree>
    <p:extLst>
      <p:ext uri="{BB962C8B-B14F-4D97-AF65-F5344CB8AC3E}">
        <p14:creationId xmlns:p14="http://schemas.microsoft.com/office/powerpoint/2010/main" val="173180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Ραβέννα. Εθνικό Μουσείο. Ο επισκοπικός θρόνος του αρχιεπισκόπου Μαξιμιανού, μέσα 6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5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11308"/>
            <a:ext cx="4345634" cy="6126004"/>
          </a:xfrm>
        </p:spPr>
      </p:pic>
    </p:spTree>
    <p:extLst>
      <p:ext uri="{BB962C8B-B14F-4D97-AF65-F5344CB8AC3E}">
        <p14:creationId xmlns:p14="http://schemas.microsoft.com/office/powerpoint/2010/main" val="13532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712579" cy="4779987"/>
          </a:xfrm>
        </p:spPr>
        <p:txBody>
          <a:bodyPr/>
          <a:lstStyle/>
          <a:p>
            <a:r>
              <a:rPr lang="el-GR" dirty="0" smtClean="0"/>
              <a:t>Φράγμα ιερού βήματος χαμηλό. Βασιλική </a:t>
            </a:r>
            <a:r>
              <a:rPr lang="el-GR" dirty="0" err="1" smtClean="0"/>
              <a:t>Δαφνουσίων</a:t>
            </a:r>
            <a:r>
              <a:rPr lang="el-GR" dirty="0" smtClean="0"/>
              <a:t> </a:t>
            </a:r>
            <a:r>
              <a:rPr lang="el-GR" dirty="0" err="1" smtClean="0"/>
              <a:t>Λοκρίδος</a:t>
            </a:r>
            <a:r>
              <a:rPr lang="el-GR" dirty="0" smtClean="0"/>
              <a:t>, αρχές 5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5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5616" y="1988840"/>
            <a:ext cx="6768750" cy="4392487"/>
          </a:xfrm>
        </p:spPr>
      </p:pic>
    </p:spTree>
    <p:extLst>
      <p:ext uri="{BB962C8B-B14F-4D97-AF65-F5344CB8AC3E}">
        <p14:creationId xmlns:p14="http://schemas.microsoft.com/office/powerpoint/2010/main" val="382512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746445" cy="4779987"/>
          </a:xfrm>
        </p:spPr>
        <p:txBody>
          <a:bodyPr/>
          <a:lstStyle/>
          <a:p>
            <a:r>
              <a:rPr lang="el-GR" dirty="0" smtClean="0"/>
              <a:t>Φράγμα ιερού βήματος χαμηλό με τοξωτή πύλη. Βασιλική Ολυμπίας, αρχές 5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57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9592" y="1844824"/>
            <a:ext cx="7200800" cy="4510391"/>
          </a:xfrm>
        </p:spPr>
      </p:pic>
    </p:spTree>
    <p:extLst>
      <p:ext uri="{BB962C8B-B14F-4D97-AF65-F5344CB8AC3E}">
        <p14:creationId xmlns:p14="http://schemas.microsoft.com/office/powerpoint/2010/main" val="286823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158221" cy="4779987"/>
          </a:xfrm>
        </p:spPr>
        <p:txBody>
          <a:bodyPr/>
          <a:lstStyle/>
          <a:p>
            <a:r>
              <a:rPr lang="el-GR" dirty="0" smtClean="0"/>
              <a:t>Φράγμα ιερού βήματος ψηλό, με κιονίσκους, επιστύλιο και προστώο. Σταυρική βασιλική Θάσου (πρόταση αποκατάστασης), 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5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8350" y="1340768"/>
            <a:ext cx="6546631" cy="5025735"/>
          </a:xfrm>
        </p:spPr>
      </p:pic>
    </p:spTree>
    <p:extLst>
      <p:ext uri="{BB962C8B-B14F-4D97-AF65-F5344CB8AC3E}">
        <p14:creationId xmlns:p14="http://schemas.microsoft.com/office/powerpoint/2010/main" val="232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5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Άμβωνας με μια κλίμακα. Αχειροποίητος Θεσσαλονίκης.</a:t>
            </a:r>
            <a:endParaRPr lang="el-GR" dirty="0"/>
          </a:p>
        </p:txBody>
      </p:sp>
      <p:pic>
        <p:nvPicPr>
          <p:cNvPr id="5" name="Θέση περιεχομένου 4" descr="Εικόνα 5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8" y="827280"/>
            <a:ext cx="6502699" cy="5410032"/>
          </a:xfrm>
        </p:spPr>
      </p:pic>
    </p:spTree>
    <p:extLst>
      <p:ext uri="{BB962C8B-B14F-4D97-AF65-F5344CB8AC3E}">
        <p14:creationId xmlns:p14="http://schemas.microsoft.com/office/powerpoint/2010/main" val="156931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Θεσσαλονίκη. Βασιλική της Αχειροποιήτου μέσα 5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5936" y="-387423"/>
            <a:ext cx="4464495" cy="6768752"/>
          </a:xfrm>
        </p:spPr>
      </p:pic>
    </p:spTree>
    <p:extLst>
      <p:ext uri="{BB962C8B-B14F-4D97-AF65-F5344CB8AC3E}">
        <p14:creationId xmlns:p14="http://schemas.microsoft.com/office/powerpoint/2010/main" val="247155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57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590269" cy="4779987"/>
          </a:xfrm>
        </p:spPr>
        <p:txBody>
          <a:bodyPr/>
          <a:lstStyle/>
          <a:p>
            <a:r>
              <a:rPr lang="el-GR" dirty="0" smtClean="0"/>
              <a:t>Άμβωνας σε σχήμα ριπιδίου, </a:t>
            </a:r>
            <a:r>
              <a:rPr lang="el-GR" dirty="0" err="1" smtClean="0"/>
              <a:t>Φθιώτιδες</a:t>
            </a:r>
            <a:r>
              <a:rPr lang="el-GR" dirty="0" smtClean="0"/>
              <a:t> Θήβες, βασιλική Α’ (κάτοψη, αποκατάσταση), 5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60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22143"/>
            <a:ext cx="2736304" cy="6501560"/>
          </a:xfrm>
        </p:spPr>
      </p:pic>
    </p:spTree>
    <p:extLst>
      <p:ext uri="{BB962C8B-B14F-4D97-AF65-F5344CB8AC3E}">
        <p14:creationId xmlns:p14="http://schemas.microsoft.com/office/powerpoint/2010/main" val="213511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6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972" y="1772816"/>
            <a:ext cx="8291209" cy="4706328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59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Άμβωνας με δύο ευθύγραμμες κλίμακες. Δήλος, βασιλική Αγίου </a:t>
            </a:r>
            <a:r>
              <a:rPr lang="el-GR" dirty="0" err="1" smtClean="0"/>
              <a:t>Κηρύκου</a:t>
            </a:r>
            <a:r>
              <a:rPr lang="el-GR" dirty="0" smtClean="0"/>
              <a:t>, 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783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6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662277" cy="4779987"/>
          </a:xfrm>
        </p:spPr>
        <p:txBody>
          <a:bodyPr/>
          <a:lstStyle/>
          <a:p>
            <a:r>
              <a:rPr lang="el-GR" dirty="0" smtClean="0"/>
              <a:t>Συριακός άμβωνας – σύνθρονο. Συρία, </a:t>
            </a:r>
            <a:r>
              <a:rPr lang="el-GR" dirty="0" err="1" smtClean="0"/>
              <a:t>Ρεσάφα</a:t>
            </a:r>
            <a:r>
              <a:rPr lang="el-GR" dirty="0" smtClean="0"/>
              <a:t> (</a:t>
            </a:r>
            <a:r>
              <a:rPr lang="el-GR" dirty="0" err="1" smtClean="0"/>
              <a:t>Σεργιούπολη</a:t>
            </a:r>
            <a:r>
              <a:rPr lang="el-GR" dirty="0" smtClean="0"/>
              <a:t>), βασιλική Α’, 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6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0"/>
            <a:ext cx="4908485" cy="6414541"/>
          </a:xfrm>
        </p:spPr>
      </p:pic>
    </p:spTree>
    <p:extLst>
      <p:ext uri="{BB962C8B-B14F-4D97-AF65-F5344CB8AC3E}">
        <p14:creationId xmlns:p14="http://schemas.microsoft.com/office/powerpoint/2010/main" val="25958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6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Ρώμη, Βασιλική του </a:t>
            </a:r>
            <a:r>
              <a:rPr lang="el-GR" dirty="0" err="1" smtClean="0"/>
              <a:t>Λετερανού</a:t>
            </a:r>
            <a:r>
              <a:rPr lang="el-GR" dirty="0" smtClean="0"/>
              <a:t> (προοπτική αποκατάσταση), αρχές 4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6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4352" y="404664"/>
            <a:ext cx="6349648" cy="5736924"/>
          </a:xfrm>
        </p:spPr>
      </p:pic>
    </p:spTree>
    <p:extLst>
      <p:ext uri="{BB962C8B-B14F-4D97-AF65-F5344CB8AC3E}">
        <p14:creationId xmlns:p14="http://schemas.microsoft.com/office/powerpoint/2010/main" val="330099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6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518261" cy="4779987"/>
          </a:xfrm>
        </p:spPr>
        <p:txBody>
          <a:bodyPr/>
          <a:lstStyle/>
          <a:p>
            <a:r>
              <a:rPr lang="el-GR" dirty="0" smtClean="0"/>
              <a:t>Ρώμη. Βασιλική του Αγίου Παύλου, 4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6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18926" y="1598560"/>
            <a:ext cx="6906551" cy="3600398"/>
          </a:xfrm>
        </p:spPr>
      </p:pic>
    </p:spTree>
    <p:extLst>
      <p:ext uri="{BB962C8B-B14F-4D97-AF65-F5344CB8AC3E}">
        <p14:creationId xmlns:p14="http://schemas.microsoft.com/office/powerpoint/2010/main" val="31442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6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15447" y="2708920"/>
            <a:ext cx="6058989" cy="3554568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6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Ρώμη. Βασιλική Αγίας Αγνής και μαυσωλείο της Κωνσταντίας, 4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83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6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364460"/>
            <a:ext cx="8460432" cy="6043638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6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Άγιοι Τόποι. Βασιλική της Γεννήσεως του Χριστού στη Βηθλεέμ (προοπτική αποκατάσταση), 333.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16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6</a:t>
            </a:r>
            <a:r>
              <a:rPr lang="en-US" dirty="0" smtClean="0"/>
              <a:t>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Μιλάνο. Ναός του Αγίου Λαυρεντίου, 4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6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7864" y="0"/>
            <a:ext cx="5036885" cy="6370856"/>
          </a:xfrm>
        </p:spPr>
      </p:pic>
    </p:spTree>
    <p:extLst>
      <p:ext uri="{BB962C8B-B14F-4D97-AF65-F5344CB8AC3E}">
        <p14:creationId xmlns:p14="http://schemas.microsoft.com/office/powerpoint/2010/main" val="351739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7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5" y="50483"/>
            <a:ext cx="8316416" cy="6426321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66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95961"/>
            <a:ext cx="2396797" cy="4779987"/>
          </a:xfrm>
        </p:spPr>
        <p:txBody>
          <a:bodyPr/>
          <a:lstStyle/>
          <a:p>
            <a:r>
              <a:rPr lang="el-GR" dirty="0" smtClean="0"/>
              <a:t>Μιλάνο. Ναός των Αγίων Αποστόλων, 4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70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67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Βόρεια Αφρική. Βασιλική </a:t>
            </a:r>
            <a:r>
              <a:rPr lang="en-US" dirty="0" err="1" smtClean="0"/>
              <a:t>Orleanville</a:t>
            </a:r>
            <a:r>
              <a:rPr lang="en-US" dirty="0" smtClean="0"/>
              <a:t>, 324.</a:t>
            </a:r>
            <a:endParaRPr lang="el-GR" dirty="0"/>
          </a:p>
        </p:txBody>
      </p:sp>
      <p:pic>
        <p:nvPicPr>
          <p:cNvPr id="6" name="Θέση περιεχομένου 5" descr="Εικόνα 71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5816" y="1004865"/>
            <a:ext cx="6228184" cy="5423016"/>
          </a:xfrm>
        </p:spPr>
      </p:pic>
    </p:spTree>
    <p:extLst>
      <p:ext uri="{BB962C8B-B14F-4D97-AF65-F5344CB8AC3E}">
        <p14:creationId xmlns:p14="http://schemas.microsoft.com/office/powerpoint/2010/main" val="10922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7617" y="2367894"/>
            <a:ext cx="7272808" cy="3888433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Ρώμη. Βασιλική Αγίου Πέτρου, πρώιμος 4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3852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68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590269" cy="4779987"/>
          </a:xfrm>
        </p:spPr>
        <p:txBody>
          <a:bodyPr/>
          <a:lstStyle/>
          <a:p>
            <a:r>
              <a:rPr lang="el-GR" dirty="0" smtClean="0"/>
              <a:t>Κωνσταντινούπολη. Καθολικό μονής Αγίου Ιωάννου του </a:t>
            </a:r>
            <a:r>
              <a:rPr lang="el-GR" dirty="0" err="1" smtClean="0"/>
              <a:t>Στουδίου</a:t>
            </a:r>
            <a:r>
              <a:rPr lang="el-GR" dirty="0" smtClean="0"/>
              <a:t>, μέσα 5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7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888" y="0"/>
            <a:ext cx="4479113" cy="6355138"/>
          </a:xfrm>
        </p:spPr>
      </p:pic>
    </p:spTree>
    <p:extLst>
      <p:ext uri="{BB962C8B-B14F-4D97-AF65-F5344CB8AC3E}">
        <p14:creationId xmlns:p14="http://schemas.microsoft.com/office/powerpoint/2010/main" val="258376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69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734285" cy="4779987"/>
          </a:xfrm>
        </p:spPr>
        <p:txBody>
          <a:bodyPr/>
          <a:lstStyle/>
          <a:p>
            <a:r>
              <a:rPr lang="el-GR" dirty="0" smtClean="0"/>
              <a:t>Έφεσος. Ναός του Αγίου Ιωάννου του Θεολόγου, αρχές 5</a:t>
            </a:r>
            <a:r>
              <a:rPr lang="el-GR" baseline="30000" dirty="0" smtClean="0"/>
              <a:t>ου</a:t>
            </a:r>
            <a:r>
              <a:rPr lang="el-GR" dirty="0" smtClean="0"/>
              <a:t> αι, 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7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-38636"/>
            <a:ext cx="4242902" cy="6382308"/>
          </a:xfrm>
        </p:spPr>
      </p:pic>
    </p:spTree>
    <p:extLst>
      <p:ext uri="{BB962C8B-B14F-4D97-AF65-F5344CB8AC3E}">
        <p14:creationId xmlns:p14="http://schemas.microsoft.com/office/powerpoint/2010/main" val="5088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7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Έφεσος. Ναός της Παναγιάς, 5</a:t>
            </a:r>
            <a:r>
              <a:rPr lang="el-GR" baseline="30000" dirty="0" smtClean="0"/>
              <a:t>ος</a:t>
            </a:r>
            <a:r>
              <a:rPr lang="el-GR" dirty="0" smtClean="0"/>
              <a:t>, 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7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227" y="14891"/>
            <a:ext cx="5700574" cy="6408661"/>
          </a:xfrm>
        </p:spPr>
      </p:pic>
    </p:spTree>
    <p:extLst>
      <p:ext uri="{BB962C8B-B14F-4D97-AF65-F5344CB8AC3E}">
        <p14:creationId xmlns:p14="http://schemas.microsoft.com/office/powerpoint/2010/main" val="192624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7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23404"/>
            <a:ext cx="6588224" cy="6364404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7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662277" cy="4779987"/>
          </a:xfrm>
        </p:spPr>
        <p:txBody>
          <a:bodyPr/>
          <a:lstStyle/>
          <a:p>
            <a:r>
              <a:rPr lang="el-GR" dirty="0" err="1" smtClean="0"/>
              <a:t>Ιεράπολη</a:t>
            </a:r>
            <a:r>
              <a:rPr lang="el-GR" dirty="0" smtClean="0"/>
              <a:t> Φρυγίας. Μαρτύριο Αποστόλου Φιλίππου, αρχές 5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92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7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Αίγυπτος. Βασιλική του Αγίου Μηνά, 5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7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936" y="35948"/>
            <a:ext cx="3436119" cy="6441751"/>
          </a:xfrm>
        </p:spPr>
      </p:pic>
    </p:spTree>
    <p:extLst>
      <p:ext uri="{BB962C8B-B14F-4D97-AF65-F5344CB8AC3E}">
        <p14:creationId xmlns:p14="http://schemas.microsoft.com/office/powerpoint/2010/main" val="111050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7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Συρία. Εκκλησία στο </a:t>
            </a:r>
            <a:r>
              <a:rPr lang="en-US" dirty="0" err="1" smtClean="0"/>
              <a:t>Qalb-Lozeh</a:t>
            </a:r>
            <a:r>
              <a:rPr lang="en-US" dirty="0" smtClean="0"/>
              <a:t> </a:t>
            </a:r>
            <a:r>
              <a:rPr lang="el-GR" dirty="0" smtClean="0"/>
              <a:t>(κάτοψη και αποκατάσταση πρόσοψης), π. 500.</a:t>
            </a:r>
            <a:endParaRPr lang="el-GR" dirty="0"/>
          </a:p>
        </p:txBody>
      </p:sp>
      <p:pic>
        <p:nvPicPr>
          <p:cNvPr id="5" name="Θέση περιεχομένου 4" descr="Εικόνα 78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7904" y="138415"/>
            <a:ext cx="4104456" cy="6306848"/>
          </a:xfrm>
        </p:spPr>
      </p:pic>
    </p:spTree>
    <p:extLst>
      <p:ext uri="{BB962C8B-B14F-4D97-AF65-F5344CB8AC3E}">
        <p14:creationId xmlns:p14="http://schemas.microsoft.com/office/powerpoint/2010/main" val="381028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7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3022317" cy="4779987"/>
          </a:xfrm>
        </p:spPr>
        <p:txBody>
          <a:bodyPr/>
          <a:lstStyle/>
          <a:p>
            <a:r>
              <a:rPr lang="el-GR" dirty="0" smtClean="0"/>
              <a:t>Παλαιστίνη. Βασιλική του Πολλαπλασιασμού των πέντε Άρτων και των δύο Ιχθύων, π. 500.</a:t>
            </a:r>
            <a:endParaRPr lang="el-GR" dirty="0"/>
          </a:p>
        </p:txBody>
      </p:sp>
      <p:pic>
        <p:nvPicPr>
          <p:cNvPr id="5" name="Θέση περιεχομένου 4" descr="Εικόνα 79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49620" y="1348365"/>
            <a:ext cx="6536230" cy="3899581"/>
          </a:xfrm>
        </p:spPr>
      </p:pic>
    </p:spTree>
    <p:extLst>
      <p:ext uri="{BB962C8B-B14F-4D97-AF65-F5344CB8AC3E}">
        <p14:creationId xmlns:p14="http://schemas.microsoft.com/office/powerpoint/2010/main" val="404583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75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4678501" cy="4779987"/>
          </a:xfrm>
        </p:spPr>
        <p:txBody>
          <a:bodyPr/>
          <a:lstStyle/>
          <a:p>
            <a:r>
              <a:rPr lang="el-GR" dirty="0" smtClean="0"/>
              <a:t>Ιορδανία, Γέρασα. Ναός της Παναγιάς και του Αγίου Θεοδώρου, π. 400, 494-496.</a:t>
            </a:r>
            <a:endParaRPr lang="el-GR" dirty="0"/>
          </a:p>
        </p:txBody>
      </p:sp>
      <p:pic>
        <p:nvPicPr>
          <p:cNvPr id="5" name="Θέση περιεχομένου 4" descr="Εικόνα 80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881793" y="-291939"/>
            <a:ext cx="3384377" cy="8954047"/>
          </a:xfrm>
        </p:spPr>
      </p:pic>
    </p:spTree>
    <p:extLst>
      <p:ext uri="{BB962C8B-B14F-4D97-AF65-F5344CB8AC3E}">
        <p14:creationId xmlns:p14="http://schemas.microsoft.com/office/powerpoint/2010/main" val="250670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76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6046653" cy="4779987"/>
          </a:xfrm>
        </p:spPr>
        <p:txBody>
          <a:bodyPr/>
          <a:lstStyle/>
          <a:p>
            <a:r>
              <a:rPr lang="el-GR" dirty="0" smtClean="0"/>
              <a:t>Κύπρος, Σαλαμίνα. Βασιλική Αγίου </a:t>
            </a:r>
            <a:r>
              <a:rPr lang="el-GR" dirty="0" err="1" smtClean="0"/>
              <a:t>Επιφανίου</a:t>
            </a:r>
            <a:r>
              <a:rPr lang="el-GR" dirty="0" smtClean="0"/>
              <a:t>, π. 400.</a:t>
            </a:r>
            <a:endParaRPr lang="el-GR" dirty="0"/>
          </a:p>
        </p:txBody>
      </p:sp>
      <p:pic>
        <p:nvPicPr>
          <p:cNvPr id="5" name="Θέση περιεχομένου 4" descr="Εικόνα 81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331871" y="-263792"/>
            <a:ext cx="4420753" cy="8581455"/>
          </a:xfrm>
        </p:spPr>
      </p:pic>
    </p:spTree>
    <p:extLst>
      <p:ext uri="{BB962C8B-B14F-4D97-AF65-F5344CB8AC3E}">
        <p14:creationId xmlns:p14="http://schemas.microsoft.com/office/powerpoint/2010/main" val="291738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77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Βασιλική της Επιδαύρου, π. 400.</a:t>
            </a:r>
            <a:endParaRPr lang="el-GR" dirty="0"/>
          </a:p>
        </p:txBody>
      </p:sp>
      <p:pic>
        <p:nvPicPr>
          <p:cNvPr id="5" name="Θέση περιεχομένου 4" descr="Εικόνα  82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10557"/>
            <a:ext cx="4752528" cy="6389122"/>
          </a:xfrm>
        </p:spPr>
      </p:pic>
    </p:spTree>
    <p:extLst>
      <p:ext uri="{BB962C8B-B14F-4D97-AF65-F5344CB8AC3E}">
        <p14:creationId xmlns:p14="http://schemas.microsoft.com/office/powerpoint/2010/main" val="7181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6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3728" y="-202529"/>
            <a:ext cx="7020272" cy="6439842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Ρώμη. Βασιλική του </a:t>
            </a:r>
            <a:r>
              <a:rPr lang="el-GR" dirty="0" err="1" smtClean="0"/>
              <a:t>Λατερανού</a:t>
            </a:r>
            <a:r>
              <a:rPr lang="el-GR" dirty="0" smtClean="0"/>
              <a:t> (προοπτική αποκατάσταση), αρχές 4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967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78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5614605" cy="4779987"/>
          </a:xfrm>
        </p:spPr>
        <p:txBody>
          <a:bodyPr/>
          <a:lstStyle/>
          <a:p>
            <a:r>
              <a:rPr lang="el-GR" dirty="0" smtClean="0"/>
              <a:t>Ο Παρθενώνας ως χριστιανική εκκλησία, 5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83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2132856"/>
            <a:ext cx="8964488" cy="3983565"/>
          </a:xfrm>
        </p:spPr>
      </p:pic>
    </p:spTree>
    <p:extLst>
      <p:ext uri="{BB962C8B-B14F-4D97-AF65-F5344CB8AC3E}">
        <p14:creationId xmlns:p14="http://schemas.microsoft.com/office/powerpoint/2010/main" val="299904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78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Το </a:t>
            </a:r>
            <a:r>
              <a:rPr lang="el-GR" dirty="0" err="1" smtClean="0"/>
              <a:t>Ερέχθειο</a:t>
            </a:r>
            <a:r>
              <a:rPr lang="el-GR" dirty="0" smtClean="0"/>
              <a:t> ως χριστιανικός ναός, 6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84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9832" y="291343"/>
            <a:ext cx="5904656" cy="5989008"/>
          </a:xfrm>
        </p:spPr>
      </p:pic>
    </p:spTree>
    <p:extLst>
      <p:ext uri="{BB962C8B-B14F-4D97-AF65-F5344CB8AC3E}">
        <p14:creationId xmlns:p14="http://schemas.microsoft.com/office/powerpoint/2010/main" val="25232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8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err="1" smtClean="0"/>
              <a:t>Φθιώτιδες</a:t>
            </a:r>
            <a:r>
              <a:rPr lang="el-GR" dirty="0" smtClean="0"/>
              <a:t> Θήβες. Βασιλική Γ’ (Αρχιερέως Πέτρου), β’ μισό 4</a:t>
            </a:r>
            <a:r>
              <a:rPr lang="el-GR" baseline="30000" dirty="0" smtClean="0"/>
              <a:t>ου</a:t>
            </a:r>
            <a:r>
              <a:rPr lang="el-GR" dirty="0" smtClean="0"/>
              <a:t>, β’ μισό 5</a:t>
            </a:r>
            <a:r>
              <a:rPr lang="el-GR" baseline="30000" dirty="0" smtClean="0"/>
              <a:t>ου</a:t>
            </a:r>
            <a:r>
              <a:rPr lang="el-GR" dirty="0" smtClean="0"/>
              <a:t>, π. 532.</a:t>
            </a:r>
            <a:endParaRPr lang="el-GR" dirty="0"/>
          </a:p>
        </p:txBody>
      </p:sp>
      <p:pic>
        <p:nvPicPr>
          <p:cNvPr id="5" name="Θέση περιεχομένου 4" descr="Εικόνα 85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116632"/>
            <a:ext cx="4836477" cy="6291890"/>
          </a:xfrm>
        </p:spPr>
      </p:pic>
    </p:spTree>
    <p:extLst>
      <p:ext uri="{BB962C8B-B14F-4D97-AF65-F5344CB8AC3E}">
        <p14:creationId xmlns:p14="http://schemas.microsoft.com/office/powerpoint/2010/main" val="292146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8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Νικόπολη. Βασιλική Β’ (</a:t>
            </a:r>
            <a:r>
              <a:rPr lang="el-GR" dirty="0" err="1" smtClean="0"/>
              <a:t>Αλκίσωνος</a:t>
            </a:r>
            <a:r>
              <a:rPr lang="el-GR" dirty="0" smtClean="0"/>
              <a:t>), π. μέσα 5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86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907" y="230211"/>
            <a:ext cx="4965316" cy="6040132"/>
          </a:xfrm>
        </p:spPr>
      </p:pic>
    </p:spTree>
    <p:extLst>
      <p:ext uri="{BB962C8B-B14F-4D97-AF65-F5344CB8AC3E}">
        <p14:creationId xmlns:p14="http://schemas.microsoft.com/office/powerpoint/2010/main" val="352167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87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87624" y="1772816"/>
            <a:ext cx="7920880" cy="4680520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82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Αμφίπολη. Βασιλική Α’, αρχές 6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4050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8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Φίλιπποι. Βασιλική Α’, π. 500.</a:t>
            </a:r>
            <a:endParaRPr lang="el-GR" dirty="0"/>
          </a:p>
        </p:txBody>
      </p:sp>
      <p:pic>
        <p:nvPicPr>
          <p:cNvPr id="5" name="Θέση περιεχομένου 4" descr="Εικόνα 88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82083" y="-325698"/>
            <a:ext cx="3651845" cy="8856986"/>
          </a:xfrm>
        </p:spPr>
      </p:pic>
    </p:spTree>
    <p:extLst>
      <p:ext uri="{BB962C8B-B14F-4D97-AF65-F5344CB8AC3E}">
        <p14:creationId xmlns:p14="http://schemas.microsoft.com/office/powerpoint/2010/main" val="18793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8</a:t>
            </a:r>
            <a:r>
              <a:rPr lang="en-US" dirty="0" smtClean="0"/>
              <a:t>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Κωνσταντινούπολη. Αγία Σοφία.</a:t>
            </a:r>
            <a:endParaRPr lang="el-GR" dirty="0"/>
          </a:p>
        </p:txBody>
      </p:sp>
      <p:pic>
        <p:nvPicPr>
          <p:cNvPr id="5" name="Θέση περιεχομένου 4" descr="Εικόνα 89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7199"/>
            <a:ext cx="5310302" cy="6271237"/>
          </a:xfrm>
        </p:spPr>
      </p:pic>
    </p:spTree>
    <p:extLst>
      <p:ext uri="{BB962C8B-B14F-4D97-AF65-F5344CB8AC3E}">
        <p14:creationId xmlns:p14="http://schemas.microsoft.com/office/powerpoint/2010/main" val="119252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85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Κωνσταντινούπολη. Αγία Σοφία, κάτοψη.</a:t>
            </a:r>
            <a:endParaRPr lang="el-GR" dirty="0"/>
          </a:p>
        </p:txBody>
      </p:sp>
      <p:pic>
        <p:nvPicPr>
          <p:cNvPr id="5" name="Θέση περιεχομένου 4" descr="Εικόνα 9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1907" y="78553"/>
            <a:ext cx="5248024" cy="6302775"/>
          </a:xfrm>
        </p:spPr>
      </p:pic>
    </p:spTree>
    <p:extLst>
      <p:ext uri="{BB962C8B-B14F-4D97-AF65-F5344CB8AC3E}">
        <p14:creationId xmlns:p14="http://schemas.microsoft.com/office/powerpoint/2010/main" val="346420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9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55" y="1426605"/>
            <a:ext cx="8437979" cy="4604306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86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Κωνσταντινούπολη. Αγία Σοφία, τομή κατά μήκος.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34222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9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99" y="1196752"/>
            <a:ext cx="8382096" cy="5271513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87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Κωνσταντινούπολη. Αγία Σοφία, τομή κατά </a:t>
            </a:r>
            <a:r>
              <a:rPr lang="el-GR" dirty="0" smtClean="0"/>
              <a:t>πλάτος.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334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158221" cy="4779987"/>
          </a:xfrm>
        </p:spPr>
        <p:txBody>
          <a:bodyPr/>
          <a:lstStyle/>
          <a:p>
            <a:r>
              <a:rPr lang="el-GR" dirty="0" smtClean="0"/>
              <a:t>Βασιλική της Δωδώνης, β΄ μισό 5</a:t>
            </a:r>
            <a:r>
              <a:rPr lang="el-GR" baseline="30000" dirty="0" smtClean="0"/>
              <a:t>ου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7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5542" y="1759085"/>
            <a:ext cx="6358457" cy="4552970"/>
          </a:xfrm>
        </p:spPr>
      </p:pic>
    </p:spTree>
    <p:extLst>
      <p:ext uri="{BB962C8B-B14F-4D97-AF65-F5344CB8AC3E}">
        <p14:creationId xmlns:p14="http://schemas.microsoft.com/office/powerpoint/2010/main" val="33515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9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554" y="1237153"/>
            <a:ext cx="8136904" cy="5000159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88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/>
              <a:t>Κωνσταντινούπολη. Αγία Σοφία</a:t>
            </a:r>
            <a:r>
              <a:rPr lang="el-GR" dirty="0" smtClean="0"/>
              <a:t>, ο αρχικός τρούλος του ναού, 537.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34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9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628800"/>
            <a:ext cx="8030403" cy="4764306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89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062877" cy="4779987"/>
          </a:xfrm>
        </p:spPr>
        <p:txBody>
          <a:bodyPr/>
          <a:lstStyle/>
          <a:p>
            <a:r>
              <a:rPr lang="el-GR" dirty="0"/>
              <a:t>Κωνσταντινούπολη. Αγία Σοφία, ο </a:t>
            </a:r>
            <a:r>
              <a:rPr lang="el-GR" dirty="0" smtClean="0"/>
              <a:t>δεύτερος τρούλος </a:t>
            </a:r>
            <a:r>
              <a:rPr lang="el-GR" dirty="0"/>
              <a:t>του ναού, </a:t>
            </a:r>
            <a:r>
              <a:rPr lang="el-GR" dirty="0" smtClean="0"/>
              <a:t>μετά την ανακατασκευή του 558.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6340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9</a:t>
            </a:r>
            <a:r>
              <a:rPr lang="en-US" dirty="0" smtClean="0"/>
              <a:t>0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Κωνσταντινούπολη. Αγία Ειρήνη, μετά το 564, 740.</a:t>
            </a:r>
            <a:endParaRPr lang="el-GR" dirty="0"/>
          </a:p>
        </p:txBody>
      </p:sp>
      <p:pic>
        <p:nvPicPr>
          <p:cNvPr id="5" name="Θέση περιεχομένου 4" descr="Εικόνα 9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32989" y="620688"/>
            <a:ext cx="6275515" cy="5753801"/>
          </a:xfrm>
        </p:spPr>
      </p:pic>
    </p:spTree>
    <p:extLst>
      <p:ext uri="{BB962C8B-B14F-4D97-AF65-F5344CB8AC3E}">
        <p14:creationId xmlns:p14="http://schemas.microsoft.com/office/powerpoint/2010/main" val="85726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9</a:t>
            </a:r>
            <a:r>
              <a:rPr lang="en-US" dirty="0" smtClean="0"/>
              <a:t>1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Κωνσταντινούπολη. Ο </a:t>
            </a:r>
            <a:r>
              <a:rPr lang="el-GR" dirty="0" err="1" smtClean="0"/>
              <a:t>ιουστινιάνειος</a:t>
            </a:r>
            <a:r>
              <a:rPr lang="el-GR" dirty="0" smtClean="0"/>
              <a:t> ναός των Αγίων Αποστόλων.</a:t>
            </a:r>
            <a:endParaRPr lang="el-GR" dirty="0"/>
          </a:p>
        </p:txBody>
      </p:sp>
      <p:pic>
        <p:nvPicPr>
          <p:cNvPr id="5" name="Θέση περιεχομένου 4" descr="Εικόνα 9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626820" y="1081084"/>
            <a:ext cx="6410640" cy="4248472"/>
          </a:xfrm>
        </p:spPr>
      </p:pic>
    </p:spTree>
    <p:extLst>
      <p:ext uri="{BB962C8B-B14F-4D97-AF65-F5344CB8AC3E}">
        <p14:creationId xmlns:p14="http://schemas.microsoft.com/office/powerpoint/2010/main" val="43055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 descr="Εικόνα 9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1340768"/>
            <a:ext cx="8064896" cy="5147060"/>
          </a:xfr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9</a:t>
            </a:r>
            <a:r>
              <a:rPr lang="en-US" dirty="0" smtClean="0"/>
              <a:t>2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Φίλιπποι. Βασιλική Β’, κάτοψη, π. 540.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1112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l-GR" dirty="0" smtClean="0"/>
              <a:t>9</a:t>
            </a:r>
            <a:r>
              <a:rPr lang="en-US" dirty="0" smtClean="0"/>
              <a:t>3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8422917" cy="4779987"/>
          </a:xfrm>
        </p:spPr>
        <p:txBody>
          <a:bodyPr/>
          <a:lstStyle/>
          <a:p>
            <a:r>
              <a:rPr lang="el-GR" dirty="0" smtClean="0"/>
              <a:t>Φίλιπποι. Βασιλική Β’, τομή κατά μήκος.</a:t>
            </a:r>
            <a:endParaRPr lang="el-GR" dirty="0"/>
          </a:p>
        </p:txBody>
      </p:sp>
      <p:pic>
        <p:nvPicPr>
          <p:cNvPr id="5" name="Θέση περιεχομένου 4" descr="Εικόνα 9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19" y="1988840"/>
            <a:ext cx="9103871" cy="4248472"/>
          </a:xfrm>
        </p:spPr>
      </p:pic>
    </p:spTree>
    <p:extLst>
      <p:ext uri="{BB962C8B-B14F-4D97-AF65-F5344CB8AC3E}">
        <p14:creationId xmlns:p14="http://schemas.microsoft.com/office/powerpoint/2010/main" val="33829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94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Σινά. Μονή Αγίας Αικατερίνης, 548-565.</a:t>
            </a:r>
            <a:endParaRPr lang="el-GR" dirty="0"/>
          </a:p>
        </p:txBody>
      </p:sp>
      <p:pic>
        <p:nvPicPr>
          <p:cNvPr id="5" name="Θέση περιεχομένου 4" descr="Εικόνα 100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1831" y="0"/>
            <a:ext cx="5435946" cy="6381328"/>
          </a:xfrm>
        </p:spPr>
      </p:pic>
    </p:spTree>
    <p:extLst>
      <p:ext uri="{BB962C8B-B14F-4D97-AF65-F5344CB8AC3E}">
        <p14:creationId xmlns:p14="http://schemas.microsoft.com/office/powerpoint/2010/main" val="3207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95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Ραβέννα. Άγιος Απολλινάριος </a:t>
            </a:r>
            <a:r>
              <a:rPr lang="en-US" dirty="0" smtClean="0"/>
              <a:t>in </a:t>
            </a:r>
            <a:r>
              <a:rPr lang="en-US" dirty="0" err="1" smtClean="0"/>
              <a:t>Classe</a:t>
            </a:r>
            <a:r>
              <a:rPr lang="en-US" dirty="0" smtClean="0"/>
              <a:t>, 549.</a:t>
            </a:r>
            <a:endParaRPr lang="el-GR" dirty="0"/>
          </a:p>
        </p:txBody>
      </p:sp>
      <p:pic>
        <p:nvPicPr>
          <p:cNvPr id="6" name="Θέση περιεχομένου 5" descr="Εικόνα 101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655207" y="1152166"/>
            <a:ext cx="6386774" cy="4071547"/>
          </a:xfrm>
        </p:spPr>
      </p:pic>
    </p:spTree>
    <p:extLst>
      <p:ext uri="{BB962C8B-B14F-4D97-AF65-F5344CB8AC3E}">
        <p14:creationId xmlns:p14="http://schemas.microsoft.com/office/powerpoint/2010/main" val="30577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96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n-US" dirty="0" err="1" smtClean="0"/>
              <a:t>Pore</a:t>
            </a:r>
            <a:r>
              <a:rPr lang="en-US" dirty="0" err="1" smtClean="0">
                <a:latin typeface="Calibri" panose="020F0502020204030204" pitchFamily="34" charset="0"/>
              </a:rPr>
              <a:t>ć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l-GR" dirty="0" smtClean="0">
                <a:latin typeface="Calibri" panose="020F0502020204030204" pitchFamily="34" charset="0"/>
              </a:rPr>
              <a:t>(</a:t>
            </a:r>
            <a:r>
              <a:rPr lang="el-GR" dirty="0" err="1" smtClean="0">
                <a:latin typeface="Calibri" panose="020F0502020204030204" pitchFamily="34" charset="0"/>
              </a:rPr>
              <a:t>Παρέντιο</a:t>
            </a:r>
            <a:r>
              <a:rPr lang="el-GR" dirty="0" smtClean="0">
                <a:latin typeface="Calibri" panose="020F0502020204030204" pitchFamily="34" charset="0"/>
              </a:rPr>
              <a:t>), </a:t>
            </a:r>
            <a:r>
              <a:rPr lang="el-GR" dirty="0" err="1" smtClean="0">
                <a:latin typeface="Calibri" panose="020F0502020204030204" pitchFamily="34" charset="0"/>
              </a:rPr>
              <a:t>Ευφροσιανή</a:t>
            </a:r>
            <a:r>
              <a:rPr lang="el-GR" dirty="0" smtClean="0">
                <a:latin typeface="Calibri" panose="020F0502020204030204" pitchFamily="34" charset="0"/>
              </a:rPr>
              <a:t> βασιλική, 550.</a:t>
            </a:r>
            <a:endParaRPr lang="el-GR" dirty="0"/>
          </a:p>
        </p:txBody>
      </p:sp>
      <p:pic>
        <p:nvPicPr>
          <p:cNvPr id="5" name="Θέση περιεχομένου 4" descr="Εικόνα 102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707388" y="1083356"/>
            <a:ext cx="6444044" cy="4298995"/>
          </a:xfrm>
        </p:spPr>
      </p:pic>
    </p:spTree>
    <p:extLst>
      <p:ext uri="{BB962C8B-B14F-4D97-AF65-F5344CB8AC3E}">
        <p14:creationId xmlns:p14="http://schemas.microsoft.com/office/powerpoint/2010/main" val="228901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257175"/>
            <a:ext cx="2794353" cy="1200150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Εικόνα </a:t>
            </a:r>
            <a:r>
              <a:rPr lang="en-US" dirty="0" smtClean="0"/>
              <a:t>97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397555" y="1457325"/>
            <a:ext cx="2396797" cy="4779987"/>
          </a:xfrm>
        </p:spPr>
        <p:txBody>
          <a:bodyPr/>
          <a:lstStyle/>
          <a:p>
            <a:r>
              <a:rPr lang="el-GR" dirty="0" smtClean="0"/>
              <a:t>Ο Παρθενώνας ως χριστιανική εκκλησία, 5</a:t>
            </a:r>
            <a:r>
              <a:rPr lang="el-GR" baseline="30000" dirty="0" smtClean="0"/>
              <a:t>ος</a:t>
            </a:r>
            <a:r>
              <a:rPr lang="el-GR" dirty="0" smtClean="0"/>
              <a:t> αι.</a:t>
            </a:r>
            <a:endParaRPr lang="el-GR" dirty="0"/>
          </a:p>
        </p:txBody>
      </p:sp>
      <p:pic>
        <p:nvPicPr>
          <p:cNvPr id="5" name="Θέση περιεχομένου 4" descr="Εικόνα 10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9792" y="857250"/>
            <a:ext cx="6349648" cy="5456475"/>
          </a:xfrm>
        </p:spPr>
      </p:pic>
    </p:spTree>
    <p:extLst>
      <p:ext uri="{BB962C8B-B14F-4D97-AF65-F5344CB8AC3E}">
        <p14:creationId xmlns:p14="http://schemas.microsoft.com/office/powerpoint/2010/main" val="345785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4736</TotalTime>
  <Words>1676</Words>
  <Application>Microsoft Office PowerPoint</Application>
  <PresentationFormat>Προβολή στην οθόνη (4:3)</PresentationFormat>
  <Paragraphs>241</Paragraphs>
  <Slides>107</Slides>
  <Notes>10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107</vt:i4>
      </vt:variant>
    </vt:vector>
  </HeadingPairs>
  <TitlesOfParts>
    <vt:vector size="114" baseType="lpstr">
      <vt:lpstr>ＭＳ Ｐゴシック</vt:lpstr>
      <vt:lpstr>Arial</vt:lpstr>
      <vt:lpstr>Calibri</vt:lpstr>
      <vt:lpstr>Helvetica</vt:lpstr>
      <vt:lpstr>Times New Roman</vt:lpstr>
      <vt:lpstr>Wingdings</vt:lpstr>
      <vt:lpstr>Θέμα του Office</vt:lpstr>
      <vt:lpstr>Χριστιανική και Βυζαντινή Αρχαιολογία </vt:lpstr>
      <vt:lpstr>Παλαιοχριστιανική Ναοδομία</vt:lpstr>
      <vt:lpstr>Εικόνα 1</vt:lpstr>
      <vt:lpstr>Εικόνα 2</vt:lpstr>
      <vt:lpstr>Εικόνα 3</vt:lpstr>
      <vt:lpstr>Εικόνα 4</vt:lpstr>
      <vt:lpstr>Εικόνα 5</vt:lpstr>
      <vt:lpstr>Εικόνα 6</vt:lpstr>
      <vt:lpstr>Εικόνα 7</vt:lpstr>
      <vt:lpstr>Εικόνα 8</vt:lpstr>
      <vt:lpstr>Εικόνα 9</vt:lpstr>
      <vt:lpstr>Εικόνα 10</vt:lpstr>
      <vt:lpstr>Εικόνα 11</vt:lpstr>
      <vt:lpstr>Εικόνα 12</vt:lpstr>
      <vt:lpstr>Εικόνα 13</vt:lpstr>
      <vt:lpstr>Εικόνα 14</vt:lpstr>
      <vt:lpstr>Εικόνα 15</vt:lpstr>
      <vt:lpstr>Εικόνα 16</vt:lpstr>
      <vt:lpstr>Εικόνα 17</vt:lpstr>
      <vt:lpstr>Εικόνα 18</vt:lpstr>
      <vt:lpstr>Εικόνα 19</vt:lpstr>
      <vt:lpstr>Εικόνα 20</vt:lpstr>
      <vt:lpstr>Εικόνα 21</vt:lpstr>
      <vt:lpstr>Εικόνα 22</vt:lpstr>
      <vt:lpstr>Εικόνα 23</vt:lpstr>
      <vt:lpstr>Εικόνα 24</vt:lpstr>
      <vt:lpstr>Εικόνα 25</vt:lpstr>
      <vt:lpstr>Εικόνα 26</vt:lpstr>
      <vt:lpstr>Εικόνα 27</vt:lpstr>
      <vt:lpstr>Εικόνα 28</vt:lpstr>
      <vt:lpstr>Εικόνα 29</vt:lpstr>
      <vt:lpstr>Εικόνα 30</vt:lpstr>
      <vt:lpstr>Εικόνα 31</vt:lpstr>
      <vt:lpstr>Εικόνα 32</vt:lpstr>
      <vt:lpstr>Εικόνα 33</vt:lpstr>
      <vt:lpstr>Εικόνα 34</vt:lpstr>
      <vt:lpstr>Εικόνα 35</vt:lpstr>
      <vt:lpstr>Εικόνα 36</vt:lpstr>
      <vt:lpstr>Εικόνα 37</vt:lpstr>
      <vt:lpstr>Εικόνα 38</vt:lpstr>
      <vt:lpstr>Εικόνα 39</vt:lpstr>
      <vt:lpstr>Εικόνα 40</vt:lpstr>
      <vt:lpstr>Εικόνα 41</vt:lpstr>
      <vt:lpstr>Εικόνα 42</vt:lpstr>
      <vt:lpstr>Εικόνα 43</vt:lpstr>
      <vt:lpstr>Εικόνα 44</vt:lpstr>
      <vt:lpstr>Εικόνα 45</vt:lpstr>
      <vt:lpstr>Εικόνα 46</vt:lpstr>
      <vt:lpstr>Εικόνα 47</vt:lpstr>
      <vt:lpstr>Εικόνα 48</vt:lpstr>
      <vt:lpstr>Εικόνα 49</vt:lpstr>
      <vt:lpstr>Εικόνα 50</vt:lpstr>
      <vt:lpstr>Εικόνα 51</vt:lpstr>
      <vt:lpstr>Εικόνα 52</vt:lpstr>
      <vt:lpstr>Εικόνα 53</vt:lpstr>
      <vt:lpstr>Εικόνα 54</vt:lpstr>
      <vt:lpstr>Εικόνα 55</vt:lpstr>
      <vt:lpstr>Εικόνα 56</vt:lpstr>
      <vt:lpstr>Εικόνα 57</vt:lpstr>
      <vt:lpstr>Εικόνα 57</vt:lpstr>
      <vt:lpstr>Εικόνα 59</vt:lpstr>
      <vt:lpstr>Εικόνα 60</vt:lpstr>
      <vt:lpstr>Εικόνα 61</vt:lpstr>
      <vt:lpstr>Εικόνα 62</vt:lpstr>
      <vt:lpstr>Εικόνα 63</vt:lpstr>
      <vt:lpstr>Εικόνα 64</vt:lpstr>
      <vt:lpstr>Εικόνα 65</vt:lpstr>
      <vt:lpstr>Εικόνα 66</vt:lpstr>
      <vt:lpstr>Εικόνα 67</vt:lpstr>
      <vt:lpstr>Εικόνα 68</vt:lpstr>
      <vt:lpstr>Εικόνα 69</vt:lpstr>
      <vt:lpstr>Εικόνα 70</vt:lpstr>
      <vt:lpstr>Εικόνα 71</vt:lpstr>
      <vt:lpstr>Εικόνα 72</vt:lpstr>
      <vt:lpstr>Εικόνα 73</vt:lpstr>
      <vt:lpstr>Εικόνα 74</vt:lpstr>
      <vt:lpstr>Εικόνα 75</vt:lpstr>
      <vt:lpstr>Εικόνα 76</vt:lpstr>
      <vt:lpstr>Εικόνα 77</vt:lpstr>
      <vt:lpstr>Εικόνα 78</vt:lpstr>
      <vt:lpstr>Εικόνα 78</vt:lpstr>
      <vt:lpstr>Εικόνα 80</vt:lpstr>
      <vt:lpstr>Εικόνα 81</vt:lpstr>
      <vt:lpstr>Εικόνα 82</vt:lpstr>
      <vt:lpstr>Εικόνα 83</vt:lpstr>
      <vt:lpstr>Εικόνα 84</vt:lpstr>
      <vt:lpstr>Εικόνα 85</vt:lpstr>
      <vt:lpstr>Εικόνα 86</vt:lpstr>
      <vt:lpstr>Εικόνα 87</vt:lpstr>
      <vt:lpstr>Εικόνα 88</vt:lpstr>
      <vt:lpstr>Εικόνα 89</vt:lpstr>
      <vt:lpstr>Εικόνα 90</vt:lpstr>
      <vt:lpstr>Εικόνα 91</vt:lpstr>
      <vt:lpstr>Εικόνα 92</vt:lpstr>
      <vt:lpstr>Εικόνα 93</vt:lpstr>
      <vt:lpstr>Εικόνα 94</vt:lpstr>
      <vt:lpstr>Εικόνα 95</vt:lpstr>
      <vt:lpstr>Εικόνα 96</vt:lpstr>
      <vt:lpstr>Εικόνα 97</vt:lpstr>
      <vt:lpstr>Τέλος Ενότητας</vt:lpstr>
      <vt:lpstr>Χρηματοδότηση</vt:lpstr>
      <vt:lpstr>Σημειώματα</vt:lpstr>
      <vt:lpstr>Σημείωμα Ιστορικού Εκδόσεων Έργου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Risispa</cp:lastModifiedBy>
  <cp:revision>244</cp:revision>
  <dcterms:created xsi:type="dcterms:W3CDTF">2012-09-06T09:03:05Z</dcterms:created>
  <dcterms:modified xsi:type="dcterms:W3CDTF">2015-10-07T13:22:44Z</dcterms:modified>
</cp:coreProperties>
</file>