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notesSlides/notesSlide4.xml" ContentType="application/vnd.openxmlformats-officedocument.presentationml.notesSlide+xml"/>
  <Override PartName="/ppt/tags/tag16.xml" ContentType="application/vnd.openxmlformats-officedocument.presentationml.tags+xml"/>
  <Override PartName="/ppt/notesSlides/notesSlide5.xml" ContentType="application/vnd.openxmlformats-officedocument.presentationml.notesSlide+xml"/>
  <Override PartName="/ppt/tags/tag17.xml" ContentType="application/vnd.openxmlformats-officedocument.presentationml.tags+xml"/>
  <Override PartName="/ppt/notesSlides/notesSlide6.xml" ContentType="application/vnd.openxmlformats-officedocument.presentationml.notesSlide+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8"/>
  </p:notesMasterIdLst>
  <p:sldIdLst>
    <p:sldId id="359" r:id="rId3"/>
    <p:sldId id="372" r:id="rId4"/>
    <p:sldId id="373" r:id="rId5"/>
    <p:sldId id="374" r:id="rId6"/>
    <p:sldId id="375" r:id="rId7"/>
    <p:sldId id="376" r:id="rId8"/>
    <p:sldId id="388" r:id="rId9"/>
    <p:sldId id="377" r:id="rId10"/>
    <p:sldId id="378" r:id="rId11"/>
    <p:sldId id="379" r:id="rId12"/>
    <p:sldId id="389" r:id="rId13"/>
    <p:sldId id="380" r:id="rId14"/>
    <p:sldId id="381" r:id="rId15"/>
    <p:sldId id="382" r:id="rId16"/>
    <p:sldId id="383" r:id="rId17"/>
    <p:sldId id="384" r:id="rId18"/>
    <p:sldId id="385" r:id="rId19"/>
    <p:sldId id="386" r:id="rId20"/>
    <p:sldId id="387" r:id="rId21"/>
    <p:sldId id="360" r:id="rId22"/>
    <p:sldId id="361" r:id="rId23"/>
    <p:sldId id="362" r:id="rId24"/>
    <p:sldId id="363" r:id="rId25"/>
    <p:sldId id="364" r:id="rId26"/>
    <p:sldId id="370" r:id="rId27"/>
  </p:sldIdLst>
  <p:sldSz cx="9144000" cy="6858000" type="screen4x3"/>
  <p:notesSz cx="6858000" cy="9144000"/>
  <p:custDataLst>
    <p:tags r:id="rId2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2"/>
            <p14:sldId id="373"/>
            <p14:sldId id="374"/>
            <p14:sldId id="375"/>
            <p14:sldId id="376"/>
            <p14:sldId id="388"/>
            <p14:sldId id="377"/>
            <p14:sldId id="378"/>
            <p14:sldId id="379"/>
            <p14:sldId id="389"/>
            <p14:sldId id="380"/>
            <p14:sldId id="381"/>
            <p14:sldId id="382"/>
            <p14:sldId id="383"/>
            <p14:sldId id="384"/>
            <p14:sldId id="385"/>
            <p14:sldId id="386"/>
            <p14:sldId id="387"/>
            <p14:sldId id="360"/>
            <p14:sldId id="361"/>
            <p14:sldId id="362"/>
            <p14:sldId id="363"/>
            <p14:sldId id="364"/>
            <p14:sldId id="370"/>
          </p14:sldIdLst>
        </p14:section>
        <p14:section name="Untitled Section" id="{0F1CB131-A6BD-43D0-B8D4-1F27CEF7A05E}">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1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Θέση εικόνας διαφάνειας"/>
          <p:cNvSpPr>
            <a:spLocks noGrp="1" noRot="1" noChangeAspect="1" noTextEdit="1"/>
          </p:cNvSpPr>
          <p:nvPr>
            <p:ph type="sldImg"/>
          </p:nvPr>
        </p:nvSpPr>
        <p:spPr>
          <a:ln/>
        </p:spPr>
      </p:sp>
      <p:sp>
        <p:nvSpPr>
          <p:cNvPr id="41987" name="2 - Θέση σημειώσεων"/>
          <p:cNvSpPr>
            <a:spLocks noGrp="1"/>
          </p:cNvSpPr>
          <p:nvPr>
            <p:ph type="body" idx="1"/>
          </p:nvPr>
        </p:nvSpPr>
        <p:spPr>
          <a:noFill/>
          <a:ln/>
        </p:spPr>
        <p:txBody>
          <a:bodyPr/>
          <a:lstStyle/>
          <a:p>
            <a:pPr eaLnBrk="1" hangingPunct="1"/>
            <a:endParaRPr lang="el-GR" smtClean="0"/>
          </a:p>
        </p:txBody>
      </p:sp>
      <p:sp>
        <p:nvSpPr>
          <p:cNvPr id="41988" name="3 - Θέση αριθμού διαφάνειας"/>
          <p:cNvSpPr>
            <a:spLocks noGrp="1"/>
          </p:cNvSpPr>
          <p:nvPr>
            <p:ph type="sldNum" sz="quarter" idx="5"/>
          </p:nvPr>
        </p:nvSpPr>
        <p:spPr>
          <a:noFill/>
        </p:spPr>
        <p:txBody>
          <a:bodyPr/>
          <a:lstStyle/>
          <a:p>
            <a:fld id="{C32F4542-FD82-4577-B4BC-4494B31123CF}" type="slidenum">
              <a:rPr lang="el-GR" smtClean="0"/>
              <a:pPr/>
              <a:t>13</a:t>
            </a:fld>
            <a:endParaRPr lang="el-GR" smtClean="0"/>
          </a:p>
        </p:txBody>
      </p:sp>
    </p:spTree>
    <p:extLst>
      <p:ext uri="{BB962C8B-B14F-4D97-AF65-F5344CB8AC3E}">
        <p14:creationId xmlns:p14="http://schemas.microsoft.com/office/powerpoint/2010/main" val="2328345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23</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24</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25</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Διαπολιτισμική εκπαίδευση - Διαφοροποιημένη παιδαγωγική</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a:xfrm>
            <a:off x="457200" y="6245225"/>
            <a:ext cx="2133600" cy="476250"/>
          </a:xfrm>
          <a:prstGeom prst="rect">
            <a:avLst/>
          </a:prstGeom>
        </p:spPr>
        <p:txBody>
          <a:bodyPr/>
          <a:lstStyle>
            <a:lvl1pPr>
              <a:defRPr/>
            </a:lvl1pPr>
          </a:lstStyle>
          <a:p>
            <a:endParaRPr lang="el-GR"/>
          </a:p>
        </p:txBody>
      </p:sp>
      <p:sp>
        <p:nvSpPr>
          <p:cNvPr id="6" name="5 - Θέση υποσέλιδου"/>
          <p:cNvSpPr>
            <a:spLocks noGrp="1"/>
          </p:cNvSpPr>
          <p:nvPr>
            <p:ph type="ftr" sz="quarter" idx="11"/>
          </p:nvPr>
        </p:nvSpPr>
        <p:spPr>
          <a:xfrm>
            <a:off x="3124200" y="6245225"/>
            <a:ext cx="2895600" cy="476250"/>
          </a:xfrm>
          <a:prstGeom prst="rect">
            <a:avLst/>
          </a:prstGeom>
        </p:spPr>
        <p:txBody>
          <a:bodyPr/>
          <a:lstStyle>
            <a:lvl1pPr>
              <a:defRPr/>
            </a:lvl1pPr>
          </a:lstStyle>
          <a:p>
            <a:endParaRPr lang="el-GR"/>
          </a:p>
        </p:txBody>
      </p:sp>
      <p:sp>
        <p:nvSpPr>
          <p:cNvPr id="7" name="6 - Θέση αριθμού διαφάνειας"/>
          <p:cNvSpPr>
            <a:spLocks noGrp="1"/>
          </p:cNvSpPr>
          <p:nvPr>
            <p:ph type="sldNum" sz="quarter" idx="12"/>
          </p:nvPr>
        </p:nvSpPr>
        <p:spPr>
          <a:xfrm>
            <a:off x="6553200" y="6245225"/>
            <a:ext cx="2133600" cy="476250"/>
          </a:xfrm>
          <a:prstGeom prst="rect">
            <a:avLst/>
          </a:prstGeom>
        </p:spPr>
        <p:txBody>
          <a:bodyPr/>
          <a:lstStyle>
            <a:lvl1pPr>
              <a:defRPr/>
            </a:lvl1pPr>
          </a:lstStyle>
          <a:p>
            <a:fld id="{5615E459-A05E-4415-947D-EFA414A48E2F}" type="slidenum">
              <a:rPr lang="el-GR"/>
              <a:pPr/>
              <a:t>‹#›</a:t>
            </a:fld>
            <a:endParaRPr lang="el-GR"/>
          </a:p>
        </p:txBody>
      </p:sp>
    </p:spTree>
    <p:extLst>
      <p:ext uri="{BB962C8B-B14F-4D97-AF65-F5344CB8AC3E}">
        <p14:creationId xmlns:p14="http://schemas.microsoft.com/office/powerpoint/2010/main" val="315628005"/>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Διαπολιτισμική εκπαίδευση - Διαφοροποιημένη παιδαγωγική</a:t>
            </a: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Διαπολιτισμική εκπαίδευση - Διαφοροποιημένη παιδαγωγική</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Διαπολιτισμική εκπαίδευση - Διαφοροποιημένη παιδαγωγική</a:t>
            </a: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Διαπολιτισμική εκπαίδευση - Διαφοροποιημένη παιδαγωγική</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Διαπολιτισμική εκπαίδευση - Διαφοροποιημένη παιδαγωγική</a:t>
            </a: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Διαπολιτισμική εκπαίδευση - Διαφοροποιημένη παιδαγωγική</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 id="2147483662"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hyperlink" Target="http://opencourses.uoa.gr/courses/ECD8/"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3000" b="1" dirty="0">
                <a:latin typeface="+mj-lt"/>
                <a:ea typeface="+mj-ea"/>
                <a:cs typeface="+mj-cs"/>
              </a:rPr>
              <a:t>Διαπολιτισμική </a:t>
            </a:r>
            <a:r>
              <a:rPr lang="el-GR" sz="3000" b="1" dirty="0" smtClean="0">
                <a:latin typeface="+mj-lt"/>
                <a:ea typeface="+mj-ea"/>
                <a:cs typeface="+mj-cs"/>
              </a:rPr>
              <a:t>εκπαίδευση -</a:t>
            </a:r>
            <a:endParaRPr lang="el-GR" sz="3000" b="1" dirty="0">
              <a:latin typeface="+mj-lt"/>
              <a:ea typeface="+mj-ea"/>
              <a:cs typeface="+mj-cs"/>
            </a:endParaRPr>
          </a:p>
          <a:p>
            <a:pPr fontAlgn="auto">
              <a:spcAft>
                <a:spcPts val="0"/>
              </a:spcAft>
              <a:defRPr/>
            </a:pPr>
            <a:r>
              <a:rPr lang="el-GR" sz="3000" b="1" dirty="0" smtClean="0">
                <a:latin typeface="+mj-lt"/>
                <a:ea typeface="+mj-ea"/>
                <a:cs typeface="+mj-cs"/>
              </a:rPr>
              <a:t>Διαφοροποιημένη </a:t>
            </a:r>
            <a:r>
              <a:rPr lang="el-GR" sz="3000" b="1" dirty="0">
                <a:latin typeface="+mj-lt"/>
                <a:ea typeface="+mj-ea"/>
                <a:cs typeface="+mj-cs"/>
              </a:rPr>
              <a:t>παιδαγωγική</a:t>
            </a:r>
          </a:p>
          <a:p>
            <a:pPr fontAlgn="auto">
              <a:spcAft>
                <a:spcPts val="0"/>
              </a:spcAft>
              <a:defRPr/>
            </a:pPr>
            <a:endParaRPr lang="el-GR" sz="2800" dirty="0" smtClean="0"/>
          </a:p>
          <a:p>
            <a:r>
              <a:rPr lang="el-GR" sz="2800" dirty="0" smtClean="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Διαφοροποιημένη προσέγγιση (1/2)</a:t>
            </a:r>
            <a:endParaRPr lang="el-GR" dirty="0"/>
          </a:p>
        </p:txBody>
      </p:sp>
      <p:sp>
        <p:nvSpPr>
          <p:cNvPr id="3" name="2 - Θέση περιεχομένου"/>
          <p:cNvSpPr>
            <a:spLocks noGrp="1"/>
          </p:cNvSpPr>
          <p:nvPr>
            <p:ph idx="1"/>
          </p:nvPr>
        </p:nvSpPr>
        <p:spPr/>
        <p:txBody>
          <a:bodyPr>
            <a:noAutofit/>
          </a:bodyPr>
          <a:lstStyle/>
          <a:p>
            <a:r>
              <a:rPr lang="el-GR" sz="2800" dirty="0" smtClean="0"/>
              <a:t>Η διαφοροποιημένη προσέγγιση, που δεν είναι μια συγκεκριμένη μέθοδος με σαφή δομή και προκαθορισμένους κανόνες, αλλά μια ανοιχτή παιδαγωγική αντίληψη η οποία συναντιέται με αυτή της διαθεματικής προσέγγισης της γνώσης και της ενεργητικής μάθησης, δίνει μια απάντηση στο γιατί και το πώς η ενίσχυση της ατομικής πορείας κάθε μαθητή για την οικοδόμηση της γνώσης είναι απαραίτητη για τη σχολική επιτυχία. </a:t>
            </a:r>
            <a:br>
              <a:rPr lang="el-GR" sz="2800" dirty="0" smtClean="0"/>
            </a:br>
            <a:endParaRPr lang="el-GR" sz="2800" dirty="0" smtClean="0"/>
          </a:p>
          <a:p>
            <a:endParaRPr lang="el-GR" sz="2800" dirty="0"/>
          </a:p>
        </p:txBody>
      </p:sp>
    </p:spTree>
    <p:extLst>
      <p:ext uri="{BB962C8B-B14F-4D97-AF65-F5344CB8AC3E}">
        <p14:creationId xmlns:p14="http://schemas.microsoft.com/office/powerpoint/2010/main" val="27085984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Διαφοροποιημένη προσέγγιση </a:t>
            </a:r>
            <a:r>
              <a:rPr lang="el-GR" dirty="0" smtClean="0"/>
              <a:t>(2/2</a:t>
            </a:r>
            <a:r>
              <a:rPr lang="el-GR" dirty="0"/>
              <a:t>)</a:t>
            </a:r>
          </a:p>
        </p:txBody>
      </p:sp>
      <p:sp>
        <p:nvSpPr>
          <p:cNvPr id="3" name="2 - Θέση περιεχομένου"/>
          <p:cNvSpPr>
            <a:spLocks noGrp="1"/>
          </p:cNvSpPr>
          <p:nvPr>
            <p:ph idx="1"/>
          </p:nvPr>
        </p:nvSpPr>
        <p:spPr/>
        <p:txBody>
          <a:bodyPr>
            <a:normAutofit/>
          </a:bodyPr>
          <a:lstStyle/>
          <a:p>
            <a:r>
              <a:rPr lang="el-GR" sz="2800" dirty="0" smtClean="0"/>
              <a:t>Πρόκειται για μια «περιπετειώδη εξερεύνηση των δυνατών διδακτικών εκδοχών», «ένα εργαλείο που επιτρέπει να ισχυροποιηθούν οι γνώσεις και οι δεξιότητες κάθε μαθητή και δίνει τη δυνατότητα στον καθένα να συνειδητοποιήσει την ιδιαιτερότητα της δικής του προσέγγισης και των δικών του στρατηγικών μάθησης». </a:t>
            </a:r>
            <a:br>
              <a:rPr lang="el-GR" sz="2800" dirty="0" smtClean="0"/>
            </a:br>
            <a:r>
              <a:rPr lang="el-GR" sz="2800" dirty="0" smtClean="0"/>
              <a:t/>
            </a:r>
            <a:br>
              <a:rPr lang="el-GR" sz="2800" dirty="0" smtClean="0"/>
            </a:br>
            <a:endParaRPr lang="el-GR" sz="2800" dirty="0" smtClean="0"/>
          </a:p>
          <a:p>
            <a:endParaRPr lang="el-GR" sz="2800" dirty="0"/>
          </a:p>
        </p:txBody>
      </p:sp>
    </p:spTree>
    <p:extLst>
      <p:ext uri="{BB962C8B-B14F-4D97-AF65-F5344CB8AC3E}">
        <p14:creationId xmlns:p14="http://schemas.microsoft.com/office/powerpoint/2010/main" val="424583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Διαφοροποιημένη </a:t>
            </a:r>
            <a:r>
              <a:rPr lang="el-GR" dirty="0" smtClean="0"/>
              <a:t>παιδαγωγική</a:t>
            </a:r>
            <a:r>
              <a:rPr lang="en-US" dirty="0" smtClean="0"/>
              <a:t> (1/2)</a:t>
            </a:r>
            <a:endParaRPr lang="en-US" dirty="0"/>
          </a:p>
        </p:txBody>
      </p:sp>
      <p:sp>
        <p:nvSpPr>
          <p:cNvPr id="3" name="2 - Θέση περιεχομένου"/>
          <p:cNvSpPr>
            <a:spLocks noGrp="1"/>
          </p:cNvSpPr>
          <p:nvPr>
            <p:ph idx="1"/>
          </p:nvPr>
        </p:nvSpPr>
        <p:spPr/>
        <p:txBody>
          <a:bodyPr>
            <a:normAutofit/>
          </a:bodyPr>
          <a:lstStyle/>
          <a:p>
            <a:pPr>
              <a:defRPr/>
            </a:pPr>
            <a:r>
              <a:rPr lang="el-GR" sz="3000" dirty="0" smtClean="0"/>
              <a:t>Είναι </a:t>
            </a:r>
            <a:r>
              <a:rPr lang="el-GR" sz="3000" dirty="0"/>
              <a:t>μια παιδαγωγική επικεντρωμένη στις ίδιες τις διαδικασίες μάθησης, στον κάθε μαθητή ξεχωριστά.</a:t>
            </a:r>
          </a:p>
          <a:p>
            <a:pPr>
              <a:defRPr/>
            </a:pPr>
            <a:r>
              <a:rPr lang="el-GR" sz="3000" dirty="0" smtClean="0"/>
              <a:t>Στόχος </a:t>
            </a:r>
            <a:r>
              <a:rPr lang="el-GR" sz="3000" dirty="0"/>
              <a:t>της είναι η διαμόρφωση ευέλικτου πλαισίου που επιτρέπει στον καθένα να ακολουθεί τις δικές του διαδρομές, τους δικούς του ρυθμούς, τους δικούς του τρόπους μάθησης, αλλά και να ανταλλάσσει  τις μαθησιακές του εμπειρίες με τους άλλους.</a:t>
            </a:r>
          </a:p>
          <a:p>
            <a:pPr>
              <a:defRPr/>
            </a:pPr>
            <a:endParaRPr lang="el-GR" dirty="0"/>
          </a:p>
        </p:txBody>
      </p:sp>
    </p:spTree>
    <p:extLst>
      <p:ext uri="{BB962C8B-B14F-4D97-AF65-F5344CB8AC3E}">
        <p14:creationId xmlns:p14="http://schemas.microsoft.com/office/powerpoint/2010/main" val="2500056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lstStyle/>
          <a:p>
            <a:r>
              <a:rPr lang="el-GR" smtClean="0"/>
              <a:t>Διαφοροποιημένη παιδαγωγική</a:t>
            </a:r>
            <a:endParaRPr lang="el-GR"/>
          </a:p>
        </p:txBody>
      </p:sp>
      <p:sp>
        <p:nvSpPr>
          <p:cNvPr id="3" name="2 - Θέση περιεχομένου"/>
          <p:cNvSpPr>
            <a:spLocks noGrp="1"/>
          </p:cNvSpPr>
          <p:nvPr>
            <p:ph idx="1"/>
          </p:nvPr>
        </p:nvSpPr>
        <p:spPr/>
        <p:txBody>
          <a:bodyPr>
            <a:normAutofit lnSpcReduction="10000"/>
          </a:bodyPr>
          <a:lstStyle/>
          <a:p>
            <a:pPr>
              <a:defRPr/>
            </a:pPr>
            <a:r>
              <a:rPr lang="el-GR" sz="3000" dirty="0" smtClean="0"/>
              <a:t>Βασική προϋπόθεση για να λάβουμε υπόψη ως εκπαιδευτικοί το σημείο αφετηρίας και τη σχέση του κάθε παιδιού με τη γνώση είναι η ικανότητά μας να «ακούμε» τα παιδιά και να «βλέπουμε» τι «φέρνουν» στο σχολείο, τι τα κινητοποιεί, τι τα στηρίζει. </a:t>
            </a:r>
          </a:p>
          <a:p>
            <a:pPr>
              <a:defRPr/>
            </a:pPr>
            <a:r>
              <a:rPr lang="el-GR" sz="3000" dirty="0" smtClean="0"/>
              <a:t>Με άλλα λόγια, χρειάζεται αρχικά κατανόηση του πλαισίου της τάξης, παρατήρηση και κατανόηση της διαδρομής που διανύει το κάθε παιδί για να κατακτήσει τη γνώση.</a:t>
            </a:r>
          </a:p>
          <a:p>
            <a:pPr>
              <a:buFont typeface="Arial" charset="0"/>
              <a:buNone/>
              <a:defRPr/>
            </a:pPr>
            <a:endParaRPr lang="el-GR" sz="3000" dirty="0" smtClean="0"/>
          </a:p>
          <a:p>
            <a:pPr>
              <a:buFont typeface="Arial" charset="0"/>
              <a:buNone/>
              <a:defRPr/>
            </a:pPr>
            <a:endParaRPr lang="el-GR" sz="3000" dirty="0"/>
          </a:p>
        </p:txBody>
      </p:sp>
    </p:spTree>
    <p:extLst>
      <p:ext uri="{BB962C8B-B14F-4D97-AF65-F5344CB8AC3E}">
        <p14:creationId xmlns:p14="http://schemas.microsoft.com/office/powerpoint/2010/main" val="1783659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dirty="0" smtClean="0"/>
              <a:t>Διαφοροποίηση ως προς τι; (1/2)</a:t>
            </a:r>
          </a:p>
        </p:txBody>
      </p:sp>
      <p:sp>
        <p:nvSpPr>
          <p:cNvPr id="18435" name="2 - Θέση περιεχομένου"/>
          <p:cNvSpPr>
            <a:spLocks noGrp="1"/>
          </p:cNvSpPr>
          <p:nvPr>
            <p:ph idx="1"/>
          </p:nvPr>
        </p:nvSpPr>
        <p:spPr/>
        <p:txBody>
          <a:bodyPr>
            <a:normAutofit/>
          </a:bodyPr>
          <a:lstStyle/>
          <a:p>
            <a:pPr>
              <a:defRPr/>
            </a:pPr>
            <a:r>
              <a:rPr lang="el-GR" sz="3000" dirty="0" smtClean="0"/>
              <a:t>Ως προς τη </a:t>
            </a:r>
            <a:r>
              <a:rPr lang="el-GR" sz="3000" b="1" dirty="0" smtClean="0"/>
              <a:t>διαδικασία: </a:t>
            </a:r>
            <a:r>
              <a:rPr lang="el-GR" sz="3000" dirty="0" smtClean="0"/>
              <a:t>π.χ. κοινός στόχος σε όλα τα παιδιά (να φτιάξουν μια ευχετήρια κάρτα), αλλά παροχή της δυνατότητας να επιλέξουν μόνα τους τον τρόπο με τον οποίο θα το κάνουν, το χρόνο που θα χρειαστούν, τα μέσα και τις στρατηγικές που θα χρησιμοποιήσουν (άλλα μόνο θα ζωγραφίσουν, άλλα θα γράψουν, άλλα θα αντιγράψουν). Τι πετυχαίνουμε με αυτό;</a:t>
            </a:r>
          </a:p>
          <a:p>
            <a:pPr>
              <a:buFont typeface="Arial" charset="0"/>
              <a:buNone/>
              <a:defRPr/>
            </a:pPr>
            <a:endParaRPr lang="el-GR" sz="3000" dirty="0" smtClean="0"/>
          </a:p>
        </p:txBody>
      </p:sp>
    </p:spTree>
    <p:extLst>
      <p:ext uri="{BB962C8B-B14F-4D97-AF65-F5344CB8AC3E}">
        <p14:creationId xmlns:p14="http://schemas.microsoft.com/office/powerpoint/2010/main" val="125432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Διαφοροποίηση ως προς τι; </a:t>
            </a:r>
            <a:r>
              <a:rPr lang="el-GR" dirty="0" smtClean="0"/>
              <a:t>(2/2</a:t>
            </a:r>
            <a:r>
              <a:rPr lang="el-GR" dirty="0"/>
              <a:t>)</a:t>
            </a:r>
            <a:endParaRPr lang="en-US" dirty="0"/>
          </a:p>
        </p:txBody>
      </p:sp>
      <p:sp>
        <p:nvSpPr>
          <p:cNvPr id="3" name="2 - Θέση περιεχομένου"/>
          <p:cNvSpPr>
            <a:spLocks noGrp="1"/>
          </p:cNvSpPr>
          <p:nvPr>
            <p:ph idx="1"/>
          </p:nvPr>
        </p:nvSpPr>
        <p:spPr/>
        <p:txBody>
          <a:bodyPr>
            <a:normAutofit/>
          </a:bodyPr>
          <a:lstStyle/>
          <a:p>
            <a:r>
              <a:rPr lang="el-GR" sz="3000" dirty="0" smtClean="0"/>
              <a:t>Ως προς το </a:t>
            </a:r>
            <a:r>
              <a:rPr lang="el-GR" sz="3000" b="1" dirty="0" smtClean="0"/>
              <a:t>περιεχόμενο</a:t>
            </a:r>
            <a:r>
              <a:rPr lang="el-GR" sz="3000" dirty="0" smtClean="0"/>
              <a:t>: Τα παιδιά δουλεύουν σε ομάδες ή ατομικά και οι στόχοι τους διαφοροποιούνται ανάλογα με τα ενδιαφέροντα και το σημείο αφετηρίας του κάθε παιδιού (π.χ. διαφορετικοί ρόλοι στην παραγωγή ενός βιβλίου.)</a:t>
            </a:r>
            <a:r>
              <a:rPr lang="el-GR" sz="3000" dirty="0"/>
              <a:t> </a:t>
            </a:r>
            <a:r>
              <a:rPr lang="el-GR" sz="3000" dirty="0" smtClean="0"/>
              <a:t>Τι πετυχαίνουμε με αυτό;</a:t>
            </a:r>
          </a:p>
          <a:p>
            <a:pPr lvl="1"/>
            <a:endParaRPr lang="el-GR" sz="3000" dirty="0" smtClean="0"/>
          </a:p>
        </p:txBody>
      </p:sp>
    </p:spTree>
    <p:extLst>
      <p:ext uri="{BB962C8B-B14F-4D97-AF65-F5344CB8AC3E}">
        <p14:creationId xmlns:p14="http://schemas.microsoft.com/office/powerpoint/2010/main" val="3462570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dirty="0" smtClean="0"/>
              <a:t>Τι πετυχαίνουμε τελικά;</a:t>
            </a:r>
          </a:p>
        </p:txBody>
      </p:sp>
      <p:sp>
        <p:nvSpPr>
          <p:cNvPr id="21507" name="2 - Θέση περιεχομένου"/>
          <p:cNvSpPr>
            <a:spLocks noGrp="1"/>
          </p:cNvSpPr>
          <p:nvPr>
            <p:ph idx="1"/>
          </p:nvPr>
        </p:nvSpPr>
        <p:spPr/>
        <p:txBody>
          <a:bodyPr/>
          <a:lstStyle/>
          <a:p>
            <a:r>
              <a:rPr lang="el-GR" dirty="0" smtClean="0"/>
              <a:t>Όλοι οι μαθητές έχουν τη δυνατότητα να «πετύχουν» σε κάτι από αυτά που τους προτείνονται.</a:t>
            </a:r>
          </a:p>
          <a:p>
            <a:r>
              <a:rPr lang="el-GR" dirty="0" smtClean="0"/>
              <a:t>Αποκτούν αυτοπεποίθηση ώστε να τολμήσουν και το πιο απαιτητικό.</a:t>
            </a:r>
          </a:p>
          <a:p>
            <a:r>
              <a:rPr lang="el-GR" dirty="0" smtClean="0"/>
              <a:t>Είναι όλοι ενεργοί και όχι θεατές κατά τη διαδικασία της μάθησης.</a:t>
            </a:r>
          </a:p>
          <a:p>
            <a:pPr>
              <a:buFont typeface="Arial" charset="0"/>
              <a:buNone/>
            </a:pPr>
            <a:endParaRPr lang="el-GR" dirty="0" smtClean="0"/>
          </a:p>
        </p:txBody>
      </p:sp>
    </p:spTree>
    <p:extLst>
      <p:ext uri="{BB962C8B-B14F-4D97-AF65-F5344CB8AC3E}">
        <p14:creationId xmlns:p14="http://schemas.microsoft.com/office/powerpoint/2010/main" val="9692622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dirty="0" smtClean="0"/>
              <a:t>Αντίθετα</a:t>
            </a:r>
          </a:p>
        </p:txBody>
      </p:sp>
      <p:sp>
        <p:nvSpPr>
          <p:cNvPr id="22531" name="2 - Θέση περιεχομένου"/>
          <p:cNvSpPr>
            <a:spLocks noGrp="1"/>
          </p:cNvSpPr>
          <p:nvPr>
            <p:ph idx="1"/>
          </p:nvPr>
        </p:nvSpPr>
        <p:spPr/>
        <p:txBody>
          <a:bodyPr/>
          <a:lstStyle/>
          <a:p>
            <a:r>
              <a:rPr lang="el-GR" dirty="0" smtClean="0"/>
              <a:t>Το να ζητάμε το ίδιο σε μια δεδομένη στιγμή από όλα τα παιδιά δημιουργεί συνθήκες αυτών που πάντα πετυχαίνουν και αυτών που πάντα ή σχεδόν πάντα αποτυγχάνουν</a:t>
            </a:r>
          </a:p>
          <a:p>
            <a:r>
              <a:rPr lang="el-GR" dirty="0" smtClean="0"/>
              <a:t>Η διαφοροποιημένη παιδαγωγική ονομάζεται και </a:t>
            </a:r>
            <a:r>
              <a:rPr lang="el-GR" b="1" dirty="0" smtClean="0"/>
              <a:t>παιδαγωγική της επιτυχίας</a:t>
            </a:r>
            <a:r>
              <a:rPr lang="el-GR" dirty="0" smtClean="0"/>
              <a:t>.</a:t>
            </a:r>
          </a:p>
        </p:txBody>
      </p:sp>
    </p:spTree>
    <p:extLst>
      <p:ext uri="{BB962C8B-B14F-4D97-AF65-F5344CB8AC3E}">
        <p14:creationId xmlns:p14="http://schemas.microsoft.com/office/powerpoint/2010/main" val="36607834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defRPr/>
            </a:pPr>
            <a:r>
              <a:rPr lang="el-GR" sz="4000" dirty="0"/>
              <a:t>Μεθοδολογικά εργαλεία για τη διαφοροποίηση</a:t>
            </a:r>
          </a:p>
        </p:txBody>
      </p:sp>
      <p:sp>
        <p:nvSpPr>
          <p:cNvPr id="23555" name="2 - Θέση περιεχομένου"/>
          <p:cNvSpPr>
            <a:spLocks noGrp="1"/>
          </p:cNvSpPr>
          <p:nvPr>
            <p:ph idx="1"/>
          </p:nvPr>
        </p:nvSpPr>
        <p:spPr>
          <a:xfrm>
            <a:off x="464156" y="1772816"/>
            <a:ext cx="8229600" cy="4309939"/>
          </a:xfrm>
        </p:spPr>
        <p:txBody>
          <a:bodyPr/>
          <a:lstStyle/>
          <a:p>
            <a:r>
              <a:rPr lang="el-GR" dirty="0" smtClean="0"/>
              <a:t>Διαθεματικές προσεγγίσεις. Γιατί;</a:t>
            </a:r>
          </a:p>
          <a:p>
            <a:r>
              <a:rPr lang="el-GR" dirty="0" smtClean="0"/>
              <a:t>Δουλειά σε ομάδες (ανομοιογενείς). Γιατί;</a:t>
            </a:r>
          </a:p>
        </p:txBody>
      </p:sp>
    </p:spTree>
    <p:extLst>
      <p:ext uri="{BB962C8B-B14F-4D97-AF65-F5344CB8AC3E}">
        <p14:creationId xmlns:p14="http://schemas.microsoft.com/office/powerpoint/2010/main" val="22511874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hidden="1"/>
          <p:cNvSpPr>
            <a:spLocks noGrp="1"/>
          </p:cNvSpPr>
          <p:nvPr>
            <p:ph type="title"/>
          </p:nvPr>
        </p:nvSpPr>
        <p:spPr/>
        <p:txBody>
          <a:bodyPr/>
          <a:lstStyle/>
          <a:p>
            <a:r>
              <a:rPr lang="el-GR" smtClean="0"/>
              <a:t>Άρα</a:t>
            </a:r>
            <a:endParaRPr lang="en-US"/>
          </a:p>
        </p:txBody>
      </p:sp>
      <p:sp>
        <p:nvSpPr>
          <p:cNvPr id="3" name="2 - Θέση περιεχομένου"/>
          <p:cNvSpPr>
            <a:spLocks noGrp="1"/>
          </p:cNvSpPr>
          <p:nvPr>
            <p:ph idx="1"/>
          </p:nvPr>
        </p:nvSpPr>
        <p:spPr/>
        <p:txBody>
          <a:bodyPr/>
          <a:lstStyle/>
          <a:p>
            <a:pPr marL="0" indent="0">
              <a:buNone/>
              <a:defRPr/>
            </a:pPr>
            <a:r>
              <a:rPr lang="el-GR" dirty="0" smtClean="0"/>
              <a:t>Η διαφοροποιημένη παιδαγωγική δεν είναι μια μέθοδος  με σαφή δομή και προκαθορισμένους κανόνες αλλά μια </a:t>
            </a:r>
            <a:r>
              <a:rPr lang="el-GR" b="1" dirty="0" smtClean="0"/>
              <a:t>ανοιχτή παιδαγωγική αντίληψη</a:t>
            </a:r>
            <a:r>
              <a:rPr lang="el-GR" dirty="0" smtClean="0"/>
              <a:t>….</a:t>
            </a:r>
            <a:endParaRPr lang="el-GR" dirty="0"/>
          </a:p>
        </p:txBody>
      </p:sp>
    </p:spTree>
    <p:extLst>
      <p:ext uri="{BB962C8B-B14F-4D97-AF65-F5344CB8AC3E}">
        <p14:creationId xmlns:p14="http://schemas.microsoft.com/office/powerpoint/2010/main" val="1172022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Συνθήκη 1η</a:t>
            </a:r>
            <a:endParaRPr lang="el-GR" dirty="0"/>
          </a:p>
        </p:txBody>
      </p:sp>
      <p:sp>
        <p:nvSpPr>
          <p:cNvPr id="3" name="2 - Θέση περιεχομένου"/>
          <p:cNvSpPr>
            <a:spLocks noGrp="1"/>
          </p:cNvSpPr>
          <p:nvPr>
            <p:ph idx="1"/>
          </p:nvPr>
        </p:nvSpPr>
        <p:spPr/>
        <p:txBody>
          <a:bodyPr>
            <a:noAutofit/>
          </a:bodyPr>
          <a:lstStyle/>
          <a:p>
            <a:pPr marL="0" indent="0">
              <a:buNone/>
            </a:pPr>
            <a:r>
              <a:rPr lang="el-GR" sz="2600" dirty="0" smtClean="0"/>
              <a:t>Στην τάξη μου στο νηπιαγωγείο έχω 20 παιδιά. Τα 15 είναι από την Ελλάδα και τα 5 από την Αλβανία. Στόχος μου ήταν, από την αρχή της χρονιάς, να καταφέρω να μάθουν όλα τα παιδιά εξίσου καλά ελληνικά. Γι' αυτό και δεν επέτρεπα στα </a:t>
            </a:r>
            <a:r>
              <a:rPr lang="el-GR" sz="2600" dirty="0" err="1" smtClean="0"/>
              <a:t>αλβανάκια</a:t>
            </a:r>
            <a:r>
              <a:rPr lang="el-GR" sz="2600" dirty="0" smtClean="0"/>
              <a:t> να μιλάνε μεταξύ τους τη γλώσσα τους. Ζήτησα και από τους γονείς να μη μιλάνε αλβανικά στο σπίτι. Στο κάτω </a:t>
            </a:r>
            <a:r>
              <a:rPr lang="el-GR" sz="2600" dirty="0" err="1" smtClean="0"/>
              <a:t>κάτω</a:t>
            </a:r>
            <a:r>
              <a:rPr lang="el-GR" sz="2600" dirty="0" smtClean="0"/>
              <a:t> της γραφής, αν θέλουν να μείνουν στην Ελλάδα, πρέπει οπωσδήποτε να μιλάνε καλά ελληνικά και να μάθουν και τα ήθη και τα έθιμά μας. Αλλιώς, να φύγουν. (Νηπιαγωγός διορισμένη στο κέντρο της Αθήνας, σε σεμινάριο επιμόρφωσης)</a:t>
            </a:r>
            <a:endParaRPr lang="el-GR" sz="2600" dirty="0"/>
          </a:p>
        </p:txBody>
      </p:sp>
    </p:spTree>
    <p:extLst>
      <p:ext uri="{BB962C8B-B14F-4D97-AF65-F5344CB8AC3E}">
        <p14:creationId xmlns:p14="http://schemas.microsoft.com/office/powerpoint/2010/main" val="35793814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a:t>Τσάφος</a:t>
            </a:r>
            <a:r>
              <a:rPr lang="el-GR" sz="2000" dirty="0"/>
              <a:t> </a:t>
            </a:r>
            <a:r>
              <a:rPr lang="el-GR" sz="2000" dirty="0" smtClean="0"/>
              <a:t>2015.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smtClean="0"/>
              <a:t>Εισαγωγή στις Επιστήμες της Αγωγής Ι &amp; ΙΙ</a:t>
            </a:r>
            <a:r>
              <a:rPr lang="el-GR" altLang="en-US" sz="2000" dirty="0"/>
              <a:t>. Διαπολιτισμική εκπαίδευση -</a:t>
            </a:r>
          </a:p>
          <a:p>
            <a:pPr marL="0" indent="0">
              <a:spcBef>
                <a:spcPts val="0"/>
              </a:spcBef>
              <a:buNone/>
            </a:pPr>
            <a:r>
              <a:rPr lang="el-GR" altLang="en-US" sz="2000" dirty="0"/>
              <a:t>Διαφοροποιημένη </a:t>
            </a:r>
            <a:r>
              <a:rPr lang="el-GR" altLang="en-US" sz="2000" dirty="0" smtClean="0"/>
              <a:t>παιδαγωγική</a:t>
            </a:r>
            <a:r>
              <a:rPr lang="el-GR" sz="2000" dirty="0" smtClean="0"/>
              <a:t>». 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Συνθήκη </a:t>
            </a:r>
            <a:r>
              <a:rPr lang="el-GR" dirty="0" smtClean="0"/>
              <a:t>2η</a:t>
            </a:r>
            <a:endParaRPr lang="el-GR" dirty="0"/>
          </a:p>
        </p:txBody>
      </p:sp>
      <p:sp>
        <p:nvSpPr>
          <p:cNvPr id="3" name="2 - Θέση περιεχομένου"/>
          <p:cNvSpPr>
            <a:spLocks noGrp="1"/>
          </p:cNvSpPr>
          <p:nvPr>
            <p:ph idx="1"/>
          </p:nvPr>
        </p:nvSpPr>
        <p:spPr/>
        <p:txBody>
          <a:bodyPr>
            <a:noAutofit/>
          </a:bodyPr>
          <a:lstStyle/>
          <a:p>
            <a:pPr marL="0" indent="0">
              <a:buNone/>
            </a:pPr>
            <a:r>
              <a:rPr lang="el-GR" sz="2100" dirty="0" smtClean="0"/>
              <a:t>Έφτασα στην Κομοτηνή τον Οκτώβριο του 1997. Είχα μόλις διορισθεί σε ένα μειονοτικό σχολείο, σε ορεινό χωριό της Ροδόπης. Μόλις έφτασα, το σοκ μου τεράστιο: μια πόλη γεμάτη μιναρέδες. Γυναίκες διασχίζουν την κεντρική πλατεία με μαντίλες. Ακούω να μιλάνε μια γλώσσα που δεν καταλαβαίνω. Είναι τούρκικα! Την επόμενη φτάνω στο ορεινό χωριό όπου διορίστηκα. Ένα σχολείο χαμηλοτάβανο, παλιά θρανία, μια </a:t>
            </a:r>
            <a:r>
              <a:rPr lang="el-GR" sz="2100" dirty="0" err="1" smtClean="0"/>
              <a:t>ξυλόσομπα</a:t>
            </a:r>
            <a:r>
              <a:rPr lang="el-GR" sz="2100" dirty="0" smtClean="0"/>
              <a:t>. Αντιλαμβάνομαι ότι δεν υπάρχει ούτε καφενείο. Προσπαθώ να μιλήσω με τους γονείς, δεν καταλαβαίνουν λέξη ελληνικά. Τα παιδιά φτάνουν στο σχολείο κακοντυμένα, με παπούτσια ραμμένα στο χέρι, τα κορίτσια με μαντίλες. Κανένα δεν καταλαβαίνει ελληνικά. Έχω πέσει από τα σύννεφα. Τι θα κάνω; Νιώθω ξένος. Ποτέ δε φανταζόμουν ότι στην Ελλάδα υπάρχουν τέτοια πράγματα. Είναι Ελλάδα τελικά αυτό; (Συνέντευξη με δάσκαλο διορισμένο για μια πενταετία στα ορεινά της Ροδόπης) </a:t>
            </a:r>
            <a:endParaRPr lang="el-GR" sz="2100" dirty="0"/>
          </a:p>
        </p:txBody>
      </p:sp>
    </p:spTree>
    <p:extLst>
      <p:ext uri="{BB962C8B-B14F-4D97-AF65-F5344CB8AC3E}">
        <p14:creationId xmlns:p14="http://schemas.microsoft.com/office/powerpoint/2010/main" val="1391503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Τι είναι αυτό που συνιστά το διαφορετικό στις δύο συνθήκες;</a:t>
            </a:r>
            <a:endParaRPr lang="el-GR" dirty="0"/>
          </a:p>
        </p:txBody>
      </p:sp>
      <p:sp>
        <p:nvSpPr>
          <p:cNvPr id="3" name="2 - Θέση περιεχομένου"/>
          <p:cNvSpPr>
            <a:spLocks noGrp="1"/>
          </p:cNvSpPr>
          <p:nvPr>
            <p:ph idx="1"/>
          </p:nvPr>
        </p:nvSpPr>
        <p:spPr>
          <a:xfrm>
            <a:off x="464156" y="1772816"/>
            <a:ext cx="8229600" cy="4309939"/>
          </a:xfrm>
        </p:spPr>
        <p:txBody>
          <a:bodyPr/>
          <a:lstStyle/>
          <a:p>
            <a:r>
              <a:rPr lang="el-GR" dirty="0" smtClean="0"/>
              <a:t>Η μητρική γλώσσα των παιδιών.</a:t>
            </a:r>
          </a:p>
          <a:p>
            <a:r>
              <a:rPr lang="el-GR" dirty="0" smtClean="0"/>
              <a:t>Οι συνήθειες των παιδιών. </a:t>
            </a:r>
          </a:p>
          <a:p>
            <a:r>
              <a:rPr lang="el-GR" dirty="0" smtClean="0"/>
              <a:t>Ο τρόπος ντυσίματος. </a:t>
            </a:r>
          </a:p>
          <a:p>
            <a:r>
              <a:rPr lang="el-GR" dirty="0" smtClean="0"/>
              <a:t>Η εικόνα της πόλης.</a:t>
            </a:r>
          </a:p>
          <a:p>
            <a:endParaRPr lang="el-GR" dirty="0"/>
          </a:p>
        </p:txBody>
      </p:sp>
    </p:spTree>
    <p:extLst>
      <p:ext uri="{BB962C8B-B14F-4D97-AF65-F5344CB8AC3E}">
        <p14:creationId xmlns:p14="http://schemas.microsoft.com/office/powerpoint/2010/main" val="932883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Ποια η στάση των εκπαιδευτικών;</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Και για τους δύο εκπαιδευτικούς η σχολική συνθήκη που καλούνται να υπηρετήσουν τους δημιουργεί πρόβλημα, γιατί διαφέρει από αυτό που έχουν στο μυαλό τους ως κανονική σχολική συνθήκη στην Ελλάδα. </a:t>
            </a:r>
          </a:p>
          <a:p>
            <a:r>
              <a:rPr lang="el-GR" dirty="0" smtClean="0"/>
              <a:t>Και στις δύο περιπτώσεις οι διαφορές μοιάζουν όχι μόνο να τους εκπλήττουν, αλλά και να αποτελούν μια απειλή γι' αυτούς. Και οι δύο αναρωτιούνται πώς θα τα καταφέρουν. </a:t>
            </a:r>
            <a:br>
              <a:rPr lang="el-GR" dirty="0" smtClean="0"/>
            </a:br>
            <a:endParaRPr lang="el-GR" dirty="0"/>
          </a:p>
        </p:txBody>
      </p:sp>
    </p:spTree>
    <p:extLst>
      <p:ext uri="{BB962C8B-B14F-4D97-AF65-F5344CB8AC3E}">
        <p14:creationId xmlns:p14="http://schemas.microsoft.com/office/powerpoint/2010/main" val="858534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Πού </a:t>
            </a:r>
            <a:r>
              <a:rPr lang="el-GR" dirty="0"/>
              <a:t>οφείλεται η στάση των εκπαιδευτικών</a:t>
            </a:r>
            <a:r>
              <a:rPr lang="el-GR" dirty="0" smtClean="0"/>
              <a:t>; (1/2)</a:t>
            </a:r>
            <a:endParaRPr lang="el-GR" dirty="0"/>
          </a:p>
        </p:txBody>
      </p:sp>
      <p:sp>
        <p:nvSpPr>
          <p:cNvPr id="3" name="2 - Θέση περιεχομένου"/>
          <p:cNvSpPr>
            <a:spLocks noGrp="1"/>
          </p:cNvSpPr>
          <p:nvPr>
            <p:ph idx="1"/>
          </p:nvPr>
        </p:nvSpPr>
        <p:spPr/>
        <p:txBody>
          <a:bodyPr>
            <a:noAutofit/>
          </a:bodyPr>
          <a:lstStyle/>
          <a:p>
            <a:r>
              <a:rPr lang="el-GR" sz="2600" dirty="0" smtClean="0"/>
              <a:t>Το ελληνικό εκπαιδευτικό σύστημα ενισχύει και προωθεί με πολλούς τρόπους την αξία της ομοιογένειας. </a:t>
            </a:r>
            <a:endParaRPr lang="en-US" sz="2600" dirty="0" smtClean="0"/>
          </a:p>
          <a:p>
            <a:r>
              <a:rPr lang="el-GR" sz="2600" dirty="0" smtClean="0"/>
              <a:t>Οι σχετικές έρευνες δείχνουν ότι η εθνική διαπαιδαγώγηση την οποία επιτελεί το σχολείο αντιλαμβάνεται τα έθνη ως «φυσικές» οικουμενικές οντότητες, ανεξάρτητες από χώρο και χρόνο. </a:t>
            </a:r>
            <a:endParaRPr lang="en-US" sz="2600" dirty="0" smtClean="0"/>
          </a:p>
          <a:p>
            <a:r>
              <a:rPr lang="el-GR" sz="2600" dirty="0" smtClean="0"/>
              <a:t>Ο σχολικός λόγος αναδεικνύει τα στοιχεία εκείνα που συνθέτουν τη μοναδικότητα του έθνους, δίνοντας έμφαση στην ιστορική συνέχεια και την εθνική και πολιτισμική ομοιογένεια. </a:t>
            </a:r>
            <a:endParaRPr lang="en-US" sz="2600" dirty="0" smtClean="0"/>
          </a:p>
        </p:txBody>
      </p:sp>
    </p:spTree>
    <p:extLst>
      <p:ext uri="{BB962C8B-B14F-4D97-AF65-F5344CB8AC3E}">
        <p14:creationId xmlns:p14="http://schemas.microsoft.com/office/powerpoint/2010/main" val="3199324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Πού </a:t>
            </a:r>
            <a:r>
              <a:rPr lang="el-GR" dirty="0"/>
              <a:t>οφείλεται η στάση των εκπαιδευτικών</a:t>
            </a:r>
            <a:r>
              <a:rPr lang="el-GR" dirty="0" smtClean="0"/>
              <a:t>; (2/2)</a:t>
            </a:r>
            <a:endParaRPr lang="el-GR" dirty="0"/>
          </a:p>
        </p:txBody>
      </p:sp>
      <p:sp>
        <p:nvSpPr>
          <p:cNvPr id="3" name="2 - Θέση περιεχομένου"/>
          <p:cNvSpPr>
            <a:spLocks noGrp="1"/>
          </p:cNvSpPr>
          <p:nvPr>
            <p:ph idx="1"/>
          </p:nvPr>
        </p:nvSpPr>
        <p:spPr/>
        <p:txBody>
          <a:bodyPr>
            <a:noAutofit/>
          </a:bodyPr>
          <a:lstStyle/>
          <a:p>
            <a:r>
              <a:rPr lang="el-GR" sz="2800" dirty="0" smtClean="0"/>
              <a:t>Μέσα από τη διδασκαλία μαθημάτων όπως η ιστορία, η γεωγραφία και η γλώσσα, το ελληνικό έθνος παρουσιάζεται απόλυτα ομοιογενές, με πολιτισμικά χαρακτηριστικά τα οποία διατηρούνται αμετάβλητα στη διάρκεια της αδιάσπαστης μακραίωνης ιστορίας του, χωρίς να έχουν υποστεί εξωτερικές επιδράσεις.    </a:t>
            </a:r>
            <a:br>
              <a:rPr lang="el-GR" sz="2800" dirty="0" smtClean="0"/>
            </a:br>
            <a:endParaRPr lang="el-GR" sz="2800" dirty="0"/>
          </a:p>
        </p:txBody>
      </p:sp>
    </p:spTree>
    <p:extLst>
      <p:ext uri="{BB962C8B-B14F-4D97-AF65-F5344CB8AC3E}">
        <p14:creationId xmlns:p14="http://schemas.microsoft.com/office/powerpoint/2010/main" val="2806184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Ωστόσο</a:t>
            </a:r>
            <a:endParaRPr lang="el-GR" dirty="0"/>
          </a:p>
        </p:txBody>
      </p:sp>
      <p:sp>
        <p:nvSpPr>
          <p:cNvPr id="3" name="2 - Θέση περιεχομένου"/>
          <p:cNvSpPr>
            <a:spLocks noGrp="1"/>
          </p:cNvSpPr>
          <p:nvPr>
            <p:ph idx="1"/>
          </p:nvPr>
        </p:nvSpPr>
        <p:spPr/>
        <p:txBody>
          <a:bodyPr>
            <a:normAutofit/>
          </a:bodyPr>
          <a:lstStyle/>
          <a:p>
            <a:pPr marL="0" indent="0">
              <a:buNone/>
            </a:pPr>
            <a:r>
              <a:rPr lang="el-GR" dirty="0" smtClean="0"/>
              <a:t>Οι ομοιογενείς τάξεις δεν είναι παρά ένας μύθος, δεδομένου ότι τα παιδιά όχι μόνο ξεκινούν από διαφορετικές αφετηρίες, έχουν διαφορετικά κίνητρα και βιώματα, αλλά και επιλέγουν -ασυνείδητα αρχικά- δικές τους διαδρομές μάθησης, τις οποίες χρειάζεται να ενισχύσουμε. </a:t>
            </a:r>
            <a:endParaRPr lang="el-GR" dirty="0"/>
          </a:p>
        </p:txBody>
      </p:sp>
    </p:spTree>
    <p:extLst>
      <p:ext uri="{BB962C8B-B14F-4D97-AF65-F5344CB8AC3E}">
        <p14:creationId xmlns:p14="http://schemas.microsoft.com/office/powerpoint/2010/main" val="1664175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noAutofit/>
          </a:bodyPr>
          <a:lstStyle/>
          <a:p>
            <a:r>
              <a:rPr lang="el-GR" sz="3600" dirty="0"/>
              <a:t>Από τη διαπίστωση της ανομοιογένειας στη διαφοροποιημένη παιδαγωγική</a:t>
            </a:r>
          </a:p>
        </p:txBody>
      </p:sp>
      <p:sp>
        <p:nvSpPr>
          <p:cNvPr id="14339" name="Rectangle 3"/>
          <p:cNvSpPr>
            <a:spLocks noGrp="1"/>
          </p:cNvSpPr>
          <p:nvPr>
            <p:ph idx="1"/>
          </p:nvPr>
        </p:nvSpPr>
        <p:spPr/>
        <p:txBody>
          <a:bodyPr>
            <a:normAutofit/>
          </a:bodyPr>
          <a:lstStyle/>
          <a:p>
            <a:pPr marL="0" indent="0">
              <a:buFont typeface="Arial" charset="0"/>
              <a:buNone/>
              <a:defRPr/>
            </a:pPr>
            <a:r>
              <a:rPr lang="el-GR" sz="3000" dirty="0" smtClean="0">
                <a:latin typeface="+mj-lt"/>
              </a:rPr>
              <a:t>Η ανομοιογένεια υπάρχει</a:t>
            </a:r>
            <a:r>
              <a:rPr lang="en-US" sz="3000" dirty="0" smtClean="0">
                <a:latin typeface="+mj-lt"/>
              </a:rPr>
              <a:t>: </a:t>
            </a:r>
            <a:r>
              <a:rPr lang="el-GR" sz="3000" dirty="0" smtClean="0">
                <a:latin typeface="+mj-lt"/>
              </a:rPr>
              <a:t>Ποιες οι προϋποθέσεις</a:t>
            </a:r>
            <a:r>
              <a:rPr lang="en-US" sz="3000" dirty="0" smtClean="0">
                <a:latin typeface="+mj-lt"/>
              </a:rPr>
              <a:t> </a:t>
            </a:r>
            <a:r>
              <a:rPr lang="el-GR" sz="3000" dirty="0" smtClean="0">
                <a:latin typeface="+mj-lt"/>
              </a:rPr>
              <a:t>για να λειτουργήσει η ανομοιογένεια </a:t>
            </a:r>
            <a:r>
              <a:rPr lang="el-GR" sz="3000" b="1" dirty="0" smtClean="0">
                <a:latin typeface="+mj-lt"/>
              </a:rPr>
              <a:t>υπέρ όλων </a:t>
            </a:r>
            <a:r>
              <a:rPr lang="el-GR" sz="3000" dirty="0" smtClean="0">
                <a:latin typeface="+mj-lt"/>
              </a:rPr>
              <a:t>και να οδηγήσει στον εμπλουτισμό της εκπαιδευτικής πράξης;</a:t>
            </a:r>
          </a:p>
          <a:p>
            <a:pPr>
              <a:defRPr/>
            </a:pPr>
            <a:r>
              <a:rPr lang="el-GR" sz="3000" dirty="0" smtClean="0">
                <a:latin typeface="+mj-lt"/>
              </a:rPr>
              <a:t>Η πρόταση της </a:t>
            </a:r>
            <a:r>
              <a:rPr lang="el-GR" sz="3000" b="1" dirty="0" smtClean="0">
                <a:latin typeface="+mj-lt"/>
              </a:rPr>
              <a:t>διαφοροποιημένης παιδαγωγικής.</a:t>
            </a:r>
            <a:endParaRPr lang="el-GR" sz="3000" dirty="0" smtClean="0">
              <a:latin typeface="+mj-lt"/>
            </a:endParaRPr>
          </a:p>
        </p:txBody>
      </p:sp>
    </p:spTree>
    <p:extLst>
      <p:ext uri="{BB962C8B-B14F-4D97-AF65-F5344CB8AC3E}">
        <p14:creationId xmlns:p14="http://schemas.microsoft.com/office/powerpoint/2010/main" val="1361523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9/3/2017 9:51:49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25A35DE-CD2D-4846-985E-A73293FC697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3775</TotalTime>
  <Words>1417</Words>
  <Application>Microsoft Office PowerPoint</Application>
  <PresentationFormat>On-screen Show (4:3)</PresentationFormat>
  <Paragraphs>90</Paragraphs>
  <Slides>25</Slides>
  <Notes>8</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Θέμα του Office</vt:lpstr>
      <vt:lpstr>Εισαγωγή στις Επιστήμες της Αγωγής</vt:lpstr>
      <vt:lpstr>Συνθήκη 1η</vt:lpstr>
      <vt:lpstr>Συνθήκη 2η</vt:lpstr>
      <vt:lpstr>Τι είναι αυτό που συνιστά το διαφορετικό στις δύο συνθήκες;</vt:lpstr>
      <vt:lpstr>Ποια η στάση των εκπαιδευτικών;</vt:lpstr>
      <vt:lpstr>Πού οφείλεται η στάση των εκπαιδευτικών; (1/2)</vt:lpstr>
      <vt:lpstr>Πού οφείλεται η στάση των εκπαιδευτικών; (2/2)</vt:lpstr>
      <vt:lpstr>Ωστόσο</vt:lpstr>
      <vt:lpstr>Από τη διαπίστωση της ανομοιογένειας στη διαφοροποιημένη παιδαγωγική</vt:lpstr>
      <vt:lpstr>Διαφοροποιημένη προσέγγιση (1/2)</vt:lpstr>
      <vt:lpstr>Διαφοροποιημένη προσέγγιση (2/2)</vt:lpstr>
      <vt:lpstr>Διαφοροποιημένη παιδαγωγική (1/2)</vt:lpstr>
      <vt:lpstr>Διαφοροποιημένη παιδαγωγική</vt:lpstr>
      <vt:lpstr>Διαφοροποίηση ως προς τι; (1/2)</vt:lpstr>
      <vt:lpstr>Διαφοροποίηση ως προς τι; (2/2)</vt:lpstr>
      <vt:lpstr>Τι πετυχαίνουμε τελικά;</vt:lpstr>
      <vt:lpstr>Αντίθετα</vt:lpstr>
      <vt:lpstr>Μεθοδολογικά εργαλεία για τη διαφοροποίηση</vt:lpstr>
      <vt:lpstr>Άρα</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Διαπολιτισμική εκπαίδευση - Διαφοροποιημένη παιδαγωγική</dc:title>
  <dc:subject>Εισαγωγή στις Επιστήμες της Αγωγής</dc:subject>
  <dc:creator>Αλεξάνδρα Ανδρούσου;Βασίλης Τσάφος</dc:creator>
  <cp:lastModifiedBy>takis81 mark</cp:lastModifiedBy>
  <cp:revision>354</cp:revision>
  <dcterms:created xsi:type="dcterms:W3CDTF">2012-09-06T09:03:05Z</dcterms:created>
  <dcterms:modified xsi:type="dcterms:W3CDTF">2017-03-19T19:53:18Z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