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62" r:id="rId3"/>
    <p:sldId id="261" r:id="rId4"/>
    <p:sldId id="266"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1" r:id="rId47"/>
    <p:sldId id="522" r:id="rId48"/>
    <p:sldId id="523" r:id="rId49"/>
    <p:sldId id="524" r:id="rId50"/>
    <p:sldId id="525" r:id="rId51"/>
    <p:sldId id="526" r:id="rId52"/>
    <p:sldId id="527" r:id="rId53"/>
    <p:sldId id="528" r:id="rId54"/>
    <p:sldId id="529" r:id="rId55"/>
    <p:sldId id="280" r:id="rId56"/>
    <p:sldId id="290" r:id="rId57"/>
    <p:sldId id="295" r:id="rId58"/>
    <p:sldId id="530" r:id="rId59"/>
    <p:sldId id="292" r:id="rId60"/>
    <p:sldId id="291" r:id="rId61"/>
    <p:sldId id="294" r:id="rId62"/>
    <p:sldId id="293" r:id="rId63"/>
    <p:sldId id="440" r:id="rId64"/>
    <p:sldId id="531"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1"/>
            <p14:sldId id="522"/>
            <p14:sldId id="523"/>
            <p14:sldId id="524"/>
            <p14:sldId id="525"/>
            <p14:sldId id="526"/>
            <p14:sldId id="527"/>
            <p14:sldId id="528"/>
            <p14:sldId id="529"/>
            <p14:sldId id="280"/>
            <p14:sldId id="290"/>
            <p14:sldId id="295"/>
            <p14:sldId id="530"/>
            <p14:sldId id="292"/>
            <p14:sldId id="291"/>
            <p14:sldId id="294"/>
          </p14:sldIdLst>
        </p14:section>
        <p14:section name="Untitled Section" id="{0F1CB131-A6BD-43D0-B8D4-1F27CEF7A05E}">
          <p14:sldIdLst>
            <p14:sldId id="293"/>
            <p14:sldId id="440"/>
            <p14:sldId id="53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86355" autoAdjust="0"/>
  </p:normalViewPr>
  <p:slideViewPr>
    <p:cSldViewPr>
      <p:cViewPr varScale="1">
        <p:scale>
          <a:sx n="74" d="100"/>
          <a:sy n="74" d="100"/>
        </p:scale>
        <p:origin x="10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218632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23789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11419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τα Μαθηματικά</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τα Μαθηματικά</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τα Μαθηματικά</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Aesthetics_of_mathematics" TargetMode="External"/><Relationship Id="rId3" Type="http://schemas.openxmlformats.org/officeDocument/2006/relationships/hyperlink" Target="http://en.wikipedia.org/wiki/G._H._Hardy" TargetMode="External"/><Relationship Id="rId7" Type="http://schemas.openxmlformats.org/officeDocument/2006/relationships/hyperlink" Target="http://en.wikipedia.org/wiki/Essay" TargetMode="External"/><Relationship Id="rId2" Type="http://schemas.openxmlformats.org/officeDocument/2006/relationships/hyperlink" Target="http://en.wikipedia.org/wiki/Fellow_of_the_Royal_Society" TargetMode="External"/><Relationship Id="rId1" Type="http://schemas.openxmlformats.org/officeDocument/2006/relationships/slideLayout" Target="../slideLayouts/slideLayout2.xml"/><Relationship Id="rId6" Type="http://schemas.openxmlformats.org/officeDocument/2006/relationships/hyperlink" Target="http://en.wikipedia.org/wiki/Mathematical_analysis" TargetMode="External"/><Relationship Id="rId5" Type="http://schemas.openxmlformats.org/officeDocument/2006/relationships/hyperlink" Target="http://en.wikipedia.org/wiki/Number_theory" TargetMode="External"/><Relationship Id="rId10" Type="http://schemas.openxmlformats.org/officeDocument/2006/relationships/hyperlink" Target="http://en.wikipedia.org/wiki/Layman" TargetMode="External"/><Relationship Id="rId4" Type="http://schemas.openxmlformats.org/officeDocument/2006/relationships/hyperlink" Target="http://en.wikipedia.org/wiki/Mathematics" TargetMode="External"/><Relationship Id="rId9" Type="http://schemas.openxmlformats.org/officeDocument/2006/relationships/hyperlink" Target="http://en.wikipedia.org/wiki/A_Mathematician's_Apolog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Bertrand_Russell" TargetMode="External"/><Relationship Id="rId2" Type="http://schemas.openxmlformats.org/officeDocument/2006/relationships/hyperlink" Target="http://en.wikipedia.org/wiki/G._H._Hard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The_School_of_Athens"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mazon.com/exec/obidos/ISBN=0486289737/ctksoftwareincA/" TargetMode="External"/><Relationship Id="rId2" Type="http://schemas.openxmlformats.org/officeDocument/2006/relationships/hyperlink" Target="http://www.amazon.com/exec/obidos/ISBN=0486222543/ctksoftwareincA/" TargetMode="External"/><Relationship Id="rId1" Type="http://schemas.openxmlformats.org/officeDocument/2006/relationships/slideLayout" Target="../slideLayouts/slideLayout2.xml"/><Relationship Id="rId4" Type="http://schemas.openxmlformats.org/officeDocument/2006/relationships/hyperlink" Target="http://www.amazon.com/exec/obidos/ISBN=0486432688/ctksoftwareinc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Partition_of_an_integer" TargetMode="External"/><Relationship Id="rId3" Type="http://schemas.openxmlformats.org/officeDocument/2006/relationships/hyperlink" Target="http://en.wikipedia.org/wiki/Applied_mathematics" TargetMode="External"/><Relationship Id="rId7" Type="http://schemas.openxmlformats.org/officeDocument/2006/relationships/hyperlink" Target="http://en.wikipedia.org/wiki/Population_genetics" TargetMode="External"/><Relationship Id="rId2" Type="http://schemas.openxmlformats.org/officeDocument/2006/relationships/hyperlink" Target="http://en.wikipedia.org/wiki/Pure_mathematics" TargetMode="External"/><Relationship Id="rId1" Type="http://schemas.openxmlformats.org/officeDocument/2006/relationships/slideLayout" Target="../slideLayouts/slideLayout2.xml"/><Relationship Id="rId6" Type="http://schemas.openxmlformats.org/officeDocument/2006/relationships/hyperlink" Target="http://en.wikipedia.org/wiki/Hardy%E2%80%93Weinberg_principle" TargetMode="External"/><Relationship Id="rId5" Type="http://schemas.openxmlformats.org/officeDocument/2006/relationships/hyperlink" Target="http://en.wikipedia.org/wiki/G._H._Hardy" TargetMode="External"/><Relationship Id="rId10" Type="http://schemas.openxmlformats.org/officeDocument/2006/relationships/hyperlink" Target="http://en.wikipedia.org/wiki/Bose%E2%80%93Einstein_statistics" TargetMode="External"/><Relationship Id="rId4" Type="http://schemas.openxmlformats.org/officeDocument/2006/relationships/hyperlink" Target="http://en.wikipedia.org/wiki/A_Mathematician's_Apology" TargetMode="External"/><Relationship Id="rId9" Type="http://schemas.openxmlformats.org/officeDocument/2006/relationships/hyperlink" Target="http://en.wikipedia.org/wiki/Niels_Boh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Albert_Einstein" TargetMode="External"/><Relationship Id="rId2" Type="http://schemas.openxmlformats.org/officeDocument/2006/relationships/hyperlink" Target="http://en.wikipedia.org/wiki/James_Clerk_Maxwel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Documentary_film" TargetMode="External"/><Relationship Id="rId2" Type="http://schemas.openxmlformats.org/officeDocument/2006/relationships/hyperlink" Target="http://en.wikipedia.org/wiki/2006_in_film" TargetMode="External"/><Relationship Id="rId1" Type="http://schemas.openxmlformats.org/officeDocument/2006/relationships/slideLayout" Target="../slideLayouts/slideLayout2.xml"/><Relationship Id="rId6" Type="http://schemas.openxmlformats.org/officeDocument/2006/relationships/hyperlink" Target="http://en.wikipedia.org/wiki/General_Motors_EV1" TargetMode="External"/><Relationship Id="rId5" Type="http://schemas.openxmlformats.org/officeDocument/2006/relationships/hyperlink" Target="http://en.wikipedia.org/wiki/United_States" TargetMode="External"/><Relationship Id="rId4" Type="http://schemas.openxmlformats.org/officeDocument/2006/relationships/hyperlink" Target="http://en.wikipedia.org/wiki/Battery_electric_vehicle"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rivium_(education)" TargetMode="External"/><Relationship Id="rId2" Type="http://schemas.openxmlformats.org/officeDocument/2006/relationships/hyperlink" Target="http://en.wikipedia.org/wiki/Carl_Friedrich_Gauss" TargetMode="External"/><Relationship Id="rId1" Type="http://schemas.openxmlformats.org/officeDocument/2006/relationships/slideLayout" Target="../slideLayouts/slideLayout2.xml"/><Relationship Id="rId6" Type="http://schemas.openxmlformats.org/officeDocument/2006/relationships/hyperlink" Target="http://en.wikipedia.org/wiki/Theology" TargetMode="External"/><Relationship Id="rId5" Type="http://schemas.openxmlformats.org/officeDocument/2006/relationships/hyperlink" Target="http://en.wikipedia.org/wiki/Philosophy" TargetMode="External"/><Relationship Id="rId4" Type="http://schemas.openxmlformats.org/officeDocument/2006/relationships/hyperlink" Target="http://en.wikipedia.org/wiki/Quadrivium"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commons.wikimedia.org/wiki/File:Sanzio_01.jpg#/media/File:Sanzio_01.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mmons.wikimedia.org/wiki/File:Raffaello_Scuola_di_Atene_numbered.svg#/media/File:Raffaello_Scuola_di_Atene_numbered.sv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commons.wikimedia.org/wiki/File:El_Tres_de_Mayo,_by_Francisco_de_Goya,_from_Prado_thin_black_margin.jpg#/media/File:El_Tres_de_Mayo,_by_Francisco_de_Goya,_from_Prado_thin_black_margin.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mmons.wikimedia.org/wiki/File:Eug%C3%A8ne_Delacroix_-_La_libert%C3%A9_guidant_le_peuple.jpg#/media/File:Eug%C3%A8ne_Delacroix_-_La_libert%C3%A9_guidant_le_peuple.jp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File:PicassoGuernica.jpg#/media/File:PicassoGuernica.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Mathematics" TargetMode="External"/><Relationship Id="rId2" Type="http://schemas.openxmlformats.org/officeDocument/2006/relationships/hyperlink" Target="http://en.wikipedia.org/wiki/Galileo_Galile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7"/>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2:</a:t>
            </a:r>
            <a:r>
              <a:rPr lang="en-US" sz="2800" dirty="0">
                <a:solidFill>
                  <a:srgbClr val="5075BC"/>
                </a:solidFill>
                <a:latin typeface="+mj-lt"/>
                <a:ea typeface="+mj-ea"/>
                <a:cs typeface="+mj-cs"/>
              </a:rPr>
              <a:t> </a:t>
            </a:r>
            <a:r>
              <a:rPr lang="el-GR" sz="2800" dirty="0">
                <a:solidFill>
                  <a:srgbClr val="5075BC"/>
                </a:solidFill>
                <a:latin typeface="+mj-lt"/>
                <a:ea typeface="+mj-ea"/>
                <a:cs typeface="+mj-cs"/>
              </a:rPr>
              <a:t> </a:t>
            </a:r>
            <a:r>
              <a:rPr lang="el-GR" sz="2800" dirty="0">
                <a:latin typeface="+mj-lt"/>
                <a:ea typeface="+mj-ea"/>
                <a:cs typeface="+mj-cs"/>
              </a:rPr>
              <a:t>Τι είναι τα Μαθηματικά</a:t>
            </a:r>
            <a:endParaRPr lang="en-US" sz="2800" dirty="0"/>
          </a:p>
          <a:p>
            <a:endParaRPr lang="el-GR" sz="2800" dirty="0"/>
          </a:p>
          <a:p>
            <a:r>
              <a:rPr lang="el-GR" sz="2800" dirty="0"/>
              <a:t>Παπασταυρίδης Σταύρος</a:t>
            </a:r>
          </a:p>
          <a:p>
            <a:r>
              <a:rPr lang="el-GR" sz="2800" dirty="0"/>
              <a:t>Σχολή Θετικών 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G. H. Hardy, </a:t>
            </a:r>
            <a:r>
              <a:rPr lang="en-US" i="1" dirty="0"/>
              <a:t>A Mathematician's Apology</a:t>
            </a:r>
            <a:r>
              <a:rPr lang="en-US" dirty="0"/>
              <a:t> (1941</a:t>
            </a:r>
            <a:r>
              <a:rPr lang="en-US" dirty="0" smtClean="0"/>
              <a:t>)</a:t>
            </a:r>
            <a:endParaRPr lang="el-GR" dirty="0"/>
          </a:p>
        </p:txBody>
      </p:sp>
      <p:sp>
        <p:nvSpPr>
          <p:cNvPr id="3" name="Θέση περιεχομένου 2"/>
          <p:cNvSpPr>
            <a:spLocks noGrp="1"/>
          </p:cNvSpPr>
          <p:nvPr>
            <p:ph idx="1"/>
          </p:nvPr>
        </p:nvSpPr>
        <p:spPr/>
        <p:txBody>
          <a:bodyPr>
            <a:normAutofit fontScale="85000" lnSpcReduction="20000"/>
          </a:bodyPr>
          <a:lstStyle/>
          <a:p>
            <a:pPr>
              <a:lnSpc>
                <a:spcPct val="120000"/>
              </a:lnSpc>
              <a:spcBef>
                <a:spcPts val="0"/>
              </a:spcBef>
            </a:pPr>
            <a:r>
              <a:rPr lang="en-US" dirty="0"/>
              <a:t>Godfrey Harold ("G. H.") Hardy </a:t>
            </a:r>
            <a:r>
              <a:rPr lang="en-US" dirty="0">
                <a:hlinkClick r:id="rId2" tooltip="Fellow of the Royal Society"/>
              </a:rPr>
              <a:t>FRS</a:t>
            </a:r>
            <a:r>
              <a:rPr lang="en-US" baseline="30000" dirty="0">
                <a:hlinkClick r:id="rId3"/>
              </a:rPr>
              <a:t>[1]</a:t>
            </a:r>
            <a:r>
              <a:rPr lang="en-US" dirty="0"/>
              <a:t> (1877 –1947)</a:t>
            </a:r>
            <a:r>
              <a:rPr lang="en-US" baseline="30000" dirty="0">
                <a:hlinkClick r:id="rId3"/>
              </a:rPr>
              <a:t>[2]</a:t>
            </a:r>
            <a:r>
              <a:rPr lang="en-US" dirty="0"/>
              <a:t> was an English </a:t>
            </a:r>
            <a:r>
              <a:rPr lang="en-US" dirty="0">
                <a:hlinkClick r:id="rId4" tooltip="Mathematics"/>
              </a:rPr>
              <a:t>mathematician</a:t>
            </a:r>
            <a:r>
              <a:rPr lang="en-US" dirty="0"/>
              <a:t>, known for his achievements in (</a:t>
            </a:r>
            <a:r>
              <a:rPr lang="en-US" dirty="0" err="1"/>
              <a:t>sgp</a:t>
            </a:r>
            <a:r>
              <a:rPr lang="en-US" dirty="0"/>
              <a:t>, analytic)  </a:t>
            </a:r>
            <a:r>
              <a:rPr lang="en-US" dirty="0">
                <a:hlinkClick r:id="rId5" tooltip="Number theory"/>
              </a:rPr>
              <a:t>number theory</a:t>
            </a:r>
            <a:r>
              <a:rPr lang="en-US" dirty="0"/>
              <a:t> and  </a:t>
            </a:r>
            <a:r>
              <a:rPr lang="en-US" dirty="0">
                <a:hlinkClick r:id="rId6" tooltip="Mathematical analysis"/>
              </a:rPr>
              <a:t>mathematical analysis</a:t>
            </a:r>
            <a:r>
              <a:rPr lang="en-US" dirty="0"/>
              <a:t>.</a:t>
            </a:r>
            <a:r>
              <a:rPr lang="en-US" baseline="30000" dirty="0">
                <a:hlinkClick r:id="rId3"/>
              </a:rPr>
              <a:t>[3][4]</a:t>
            </a:r>
            <a:endParaRPr lang="en-US" dirty="0"/>
          </a:p>
          <a:p>
            <a:pPr>
              <a:lnSpc>
                <a:spcPct val="120000"/>
              </a:lnSpc>
              <a:spcBef>
                <a:spcPts val="0"/>
              </a:spcBef>
            </a:pPr>
            <a:r>
              <a:rPr lang="en-US" dirty="0"/>
              <a:t>He is usually known by those outside the field of mathematics for his </a:t>
            </a:r>
            <a:r>
              <a:rPr lang="en-US" dirty="0">
                <a:hlinkClick r:id="rId7" tooltip="Essay"/>
              </a:rPr>
              <a:t>essay</a:t>
            </a:r>
            <a:r>
              <a:rPr lang="en-US" dirty="0"/>
              <a:t> from 1940 on the </a:t>
            </a:r>
            <a:r>
              <a:rPr lang="en-US" dirty="0">
                <a:hlinkClick r:id="rId8" tooltip="Aesthetics of mathematics"/>
              </a:rPr>
              <a:t>aesthetics of mathematics</a:t>
            </a:r>
            <a:r>
              <a:rPr lang="en-US" dirty="0"/>
              <a:t>, </a:t>
            </a:r>
            <a:r>
              <a:rPr lang="en-US" i="1" dirty="0">
                <a:hlinkClick r:id="rId9" tooltip="A Mathematician's Apology"/>
              </a:rPr>
              <a:t>A Mathematician's Apology</a:t>
            </a:r>
            <a:r>
              <a:rPr lang="en-US" dirty="0"/>
              <a:t>, </a:t>
            </a:r>
            <a:r>
              <a:rPr lang="en-US" b="1" dirty="0"/>
              <a:t>which is often considered one of the best insights into the mind of a working mathematician </a:t>
            </a:r>
            <a:r>
              <a:rPr lang="en-US" dirty="0"/>
              <a:t>written for the </a:t>
            </a:r>
            <a:r>
              <a:rPr lang="en-US" dirty="0">
                <a:hlinkClick r:id="rId10" tooltip="Layman"/>
              </a:rPr>
              <a:t>layman</a:t>
            </a:r>
            <a:r>
              <a:rPr lang="en-US" dirty="0" smtClean="0"/>
              <a:t>.</a:t>
            </a:r>
            <a:endParaRPr lang="en-US" dirty="0"/>
          </a:p>
        </p:txBody>
      </p:sp>
    </p:spTree>
    <p:extLst>
      <p:ext uri="{BB962C8B-B14F-4D97-AF65-F5344CB8AC3E}">
        <p14:creationId xmlns:p14="http://schemas.microsoft.com/office/powerpoint/2010/main" val="152067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Melancholy</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"It is a melancholy experience for a professional mathematician to find himself writing about mathematics. The function of a mathematician is to do something, to prove new theorems, to add to mathematics, and not to talk about what he or other mathematicians have done. Statesmen despise publicists, painters despise art-critics, and physiologists, physicists, or mathematicians have usually similar feelings: there is no scorn more profound, or on the whole more justifiable, than that of the men who make for the men who explain. Exposition, criticism, appreciation, is work for second-rate minds." </a:t>
            </a:r>
          </a:p>
        </p:txBody>
      </p:sp>
    </p:spTree>
    <p:extLst>
      <p:ext uri="{BB962C8B-B14F-4D97-AF65-F5344CB8AC3E}">
        <p14:creationId xmlns:p14="http://schemas.microsoft.com/office/powerpoint/2010/main" val="268356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Επιλογή απόψεων του </a:t>
            </a:r>
            <a:r>
              <a:rPr lang="en-US" dirty="0"/>
              <a:t>H</a:t>
            </a:r>
            <a:r>
              <a:rPr lang="en-US" dirty="0" smtClean="0"/>
              <a:t>ardy</a:t>
            </a:r>
            <a:endParaRPr lang="el-GR" dirty="0"/>
          </a:p>
        </p:txBody>
      </p:sp>
      <p:sp>
        <p:nvSpPr>
          <p:cNvPr id="3" name="Θέση περιεχομένου 2"/>
          <p:cNvSpPr>
            <a:spLocks noGrp="1"/>
          </p:cNvSpPr>
          <p:nvPr>
            <p:ph idx="1"/>
          </p:nvPr>
        </p:nvSpPr>
        <p:spPr/>
        <p:txBody>
          <a:bodyPr>
            <a:noAutofit/>
          </a:bodyPr>
          <a:lstStyle/>
          <a:p>
            <a:r>
              <a:rPr lang="en-US" sz="2000" i="1" dirty="0"/>
              <a:t>No mathematician should ever allow himself to forget that mathematics, more than any other art or science, is a young man's game.</a:t>
            </a:r>
            <a:r>
              <a:rPr lang="en-US" sz="2000" dirty="0"/>
              <a:t> (A Mathematician's Apology)</a:t>
            </a:r>
          </a:p>
          <a:p>
            <a:r>
              <a:rPr lang="en-US" sz="2000" i="1" dirty="0"/>
              <a:t>It is never worth a first class man's time to express a majority opinion. By definition, there are plenty of others to do that.</a:t>
            </a:r>
            <a:r>
              <a:rPr lang="en-US" sz="2000" baseline="30000" dirty="0">
                <a:hlinkClick r:id="rId2"/>
              </a:rPr>
              <a:t>[18]</a:t>
            </a:r>
            <a:endParaRPr lang="en-US" sz="2000" dirty="0"/>
          </a:p>
          <a:p>
            <a:r>
              <a:rPr lang="en-US" sz="2000" i="1" dirty="0"/>
              <a:t>A mathematician, like a painter or a poet, is a maker of patterns. If his patterns are more permanent than theirs, </a:t>
            </a:r>
            <a:r>
              <a:rPr lang="en-US" sz="2000" b="1" i="1" dirty="0"/>
              <a:t>it is because they are made with ideas</a:t>
            </a:r>
            <a:r>
              <a:rPr lang="en-US" sz="2000" i="1" dirty="0"/>
              <a:t>.</a:t>
            </a:r>
            <a:endParaRPr lang="en-US" sz="2000" dirty="0"/>
          </a:p>
          <a:p>
            <a:r>
              <a:rPr lang="en-US" sz="2000" i="1" dirty="0"/>
              <a:t>Nothing I have ever done is of the slightest practical use.</a:t>
            </a:r>
            <a:endParaRPr lang="en-US" sz="2000" dirty="0"/>
          </a:p>
          <a:p>
            <a:r>
              <a:rPr lang="en-US" sz="2000" dirty="0"/>
              <a:t>Hardy once told </a:t>
            </a:r>
            <a:r>
              <a:rPr lang="en-US" sz="2000" dirty="0">
                <a:hlinkClick r:id="rId3" tooltip="Bertrand Russell"/>
              </a:rPr>
              <a:t>Bertrand Russell</a:t>
            </a:r>
            <a:r>
              <a:rPr lang="en-US" sz="2000" dirty="0"/>
              <a:t> "If I could prove by logic that you would die in five minutes, I should be sorry you were going to die, but my sorrow would be very much mitigated by pleasure in the proof". Russell agreed with Hardy wholeheartedly about the delights of proofs, as he himself comments in his </a:t>
            </a:r>
            <a:r>
              <a:rPr lang="en-US" sz="2000" i="1" dirty="0"/>
              <a:t>Autobiography</a:t>
            </a:r>
            <a:r>
              <a:rPr lang="en-US" sz="2000" dirty="0"/>
              <a:t>.</a:t>
            </a:r>
          </a:p>
        </p:txBody>
      </p:sp>
    </p:spTree>
    <p:extLst>
      <p:ext uri="{BB962C8B-B14F-4D97-AF65-F5344CB8AC3E}">
        <p14:creationId xmlns:p14="http://schemas.microsoft.com/office/powerpoint/2010/main" val="166703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Σχολιασμός τεσσάρων απόψεων του </a:t>
            </a:r>
            <a:r>
              <a:rPr lang="en-US" dirty="0" smtClean="0"/>
              <a:t>Hardy</a:t>
            </a:r>
            <a:endParaRPr lang="el-GR" dirty="0"/>
          </a:p>
        </p:txBody>
      </p:sp>
      <p:sp>
        <p:nvSpPr>
          <p:cNvPr id="3" name="Θέση περιεχομένου 2"/>
          <p:cNvSpPr>
            <a:spLocks noGrp="1"/>
          </p:cNvSpPr>
          <p:nvPr>
            <p:ph idx="1"/>
          </p:nvPr>
        </p:nvSpPr>
        <p:spPr/>
        <p:txBody>
          <a:bodyPr/>
          <a:lstStyle/>
          <a:p>
            <a:r>
              <a:rPr lang="en-US" dirty="0" smtClean="0"/>
              <a:t>Mathematics vs. Fine </a:t>
            </a:r>
            <a:r>
              <a:rPr lang="en-US" dirty="0"/>
              <a:t>A</a:t>
            </a:r>
            <a:r>
              <a:rPr lang="en-US" dirty="0" smtClean="0"/>
              <a:t>rt</a:t>
            </a:r>
          </a:p>
          <a:p>
            <a:r>
              <a:rPr lang="en-US" dirty="0" smtClean="0"/>
              <a:t>Archimedes vs. </a:t>
            </a:r>
            <a:r>
              <a:rPr lang="en-US" dirty="0"/>
              <a:t>Aeschylus</a:t>
            </a:r>
          </a:p>
          <a:p>
            <a:r>
              <a:rPr lang="en-US" dirty="0"/>
              <a:t>B</a:t>
            </a:r>
            <a:r>
              <a:rPr lang="en-US" dirty="0" smtClean="0"/>
              <a:t>eauty in Mathematics</a:t>
            </a:r>
          </a:p>
          <a:p>
            <a:r>
              <a:rPr lang="el-GR" dirty="0" smtClean="0"/>
              <a:t>Μαθηματικά και Εφαρμογές</a:t>
            </a:r>
            <a:endParaRPr lang="en-US" dirty="0"/>
          </a:p>
        </p:txBody>
      </p:sp>
    </p:spTree>
    <p:extLst>
      <p:ext uri="{BB962C8B-B14F-4D97-AF65-F5344CB8AC3E}">
        <p14:creationId xmlns:p14="http://schemas.microsoft.com/office/powerpoint/2010/main" val="254284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Σχολιασμός: </a:t>
            </a:r>
            <a:r>
              <a:rPr lang="en-US" dirty="0" smtClean="0"/>
              <a:t>Mathematics vs. Fine </a:t>
            </a:r>
            <a:r>
              <a:rPr lang="en-US" dirty="0"/>
              <a:t>A</a:t>
            </a:r>
            <a:r>
              <a:rPr lang="en-US" dirty="0" smtClean="0"/>
              <a:t>rt</a:t>
            </a:r>
            <a:endParaRPr lang="el-GR" dirty="0"/>
          </a:p>
        </p:txBody>
      </p:sp>
      <p:sp>
        <p:nvSpPr>
          <p:cNvPr id="3" name="Θέση περιεχομένου 2"/>
          <p:cNvSpPr>
            <a:spLocks noGrp="1"/>
          </p:cNvSpPr>
          <p:nvPr>
            <p:ph idx="1"/>
          </p:nvPr>
        </p:nvSpPr>
        <p:spPr/>
        <p:txBody>
          <a:bodyPr>
            <a:normAutofit fontScale="70000" lnSpcReduction="20000"/>
          </a:bodyPr>
          <a:lstStyle/>
          <a:p>
            <a:pPr>
              <a:lnSpc>
                <a:spcPct val="120000"/>
              </a:lnSpc>
              <a:spcBef>
                <a:spcPts val="0"/>
              </a:spcBef>
            </a:pPr>
            <a:r>
              <a:rPr lang="en-US" dirty="0"/>
              <a:t>A mathematician, like a painter or poet, is a maker of patterns. If his patterns are more permanent than theirs, it is because they are </a:t>
            </a:r>
            <a:r>
              <a:rPr lang="en-US" b="1" dirty="0"/>
              <a:t>made with ideas</a:t>
            </a:r>
            <a:r>
              <a:rPr lang="en-US" dirty="0"/>
              <a:t>. </a:t>
            </a:r>
          </a:p>
          <a:p>
            <a:pPr>
              <a:lnSpc>
                <a:spcPct val="120000"/>
              </a:lnSpc>
              <a:spcBef>
                <a:spcPts val="0"/>
              </a:spcBef>
            </a:pPr>
            <a:endParaRPr lang="en-US" dirty="0"/>
          </a:p>
          <a:p>
            <a:pPr>
              <a:lnSpc>
                <a:spcPct val="120000"/>
              </a:lnSpc>
              <a:spcBef>
                <a:spcPts val="0"/>
              </a:spcBef>
            </a:pPr>
            <a:r>
              <a:rPr lang="en-US" dirty="0"/>
              <a:t> A painter makes patterns with shapes and </a:t>
            </a:r>
            <a:r>
              <a:rPr lang="en-US" dirty="0" err="1"/>
              <a:t>colours</a:t>
            </a:r>
            <a:r>
              <a:rPr lang="en-US" dirty="0"/>
              <a:t>, a poet with words. A painting may embody an ‘idea’, but the idea is usually </a:t>
            </a:r>
            <a:r>
              <a:rPr lang="en-US" b="1" dirty="0"/>
              <a:t>commonplace and unimportant</a:t>
            </a:r>
            <a:r>
              <a:rPr lang="en-US" dirty="0"/>
              <a:t>. In poetry, ideas count for a good deal more; but, [...] the importance of ideas in poetry is habitually exaggerated: '... Poetry is no the thing said but a way of saying it.' [In poetry,] the poverty of the ideas seems hardly to affect the beauty of the verbal pattern</a:t>
            </a:r>
            <a:r>
              <a:rPr lang="en-US" dirty="0" smtClean="0"/>
              <a:t>.</a:t>
            </a:r>
            <a:endParaRPr lang="en-US" dirty="0"/>
          </a:p>
        </p:txBody>
      </p:sp>
    </p:spTree>
    <p:extLst>
      <p:ext uri="{BB962C8B-B14F-4D97-AF65-F5344CB8AC3E}">
        <p14:creationId xmlns:p14="http://schemas.microsoft.com/office/powerpoint/2010/main" val="722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Scuola</a:t>
            </a:r>
            <a:r>
              <a:rPr lang="en-US" dirty="0"/>
              <a:t> di Atene</a:t>
            </a:r>
            <a:endParaRPr lang="el-GR" dirty="0"/>
          </a:p>
        </p:txBody>
      </p:sp>
      <p:pic>
        <p:nvPicPr>
          <p:cNvPr id="4" name="Θέση περιεχομένου 3" title="Σχολή των Αθηνών"/>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324" y="1417638"/>
            <a:ext cx="6631351" cy="4437905"/>
          </a:xfrm>
          <a:ln w="12700">
            <a:solidFill>
              <a:schemeClr val="tx1"/>
            </a:solidFill>
          </a:ln>
        </p:spPr>
      </p:pic>
      <p:sp>
        <p:nvSpPr>
          <p:cNvPr id="5" name="TextBox 5"/>
          <p:cNvSpPr txBox="1"/>
          <p:nvPr/>
        </p:nvSpPr>
        <p:spPr>
          <a:xfrm>
            <a:off x="3090664" y="5949280"/>
            <a:ext cx="2962672" cy="216024"/>
          </a:xfrm>
          <a:prstGeom prst="rect">
            <a:avLst/>
          </a:prstGeom>
        </p:spPr>
        <p:txBody>
          <a:bodyPr vert="horz" wrap="square" lIns="91440" tIns="45720" rIns="91440" bIns="45720" rtlCol="0" anchor="ctr">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i="1" dirty="0" smtClean="0"/>
              <a:t>Εικόνα </a:t>
            </a:r>
            <a:r>
              <a:rPr lang="en-US" sz="1400" i="1" dirty="0" smtClean="0"/>
              <a:t>1</a:t>
            </a:r>
            <a:r>
              <a:rPr lang="el-GR" sz="1400" i="1" dirty="0" smtClean="0"/>
              <a:t>.</a:t>
            </a:r>
          </a:p>
        </p:txBody>
      </p:sp>
    </p:spTree>
    <p:extLst>
      <p:ext uri="{BB962C8B-B14F-4D97-AF65-F5344CB8AC3E}">
        <p14:creationId xmlns:p14="http://schemas.microsoft.com/office/powerpoint/2010/main" val="3339048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Θέση εικόνας 14" title="Σχολή των Αθηνών, Ονόματα - Παρευρισκόμενοι"/>
          <p:cNvPicPr>
            <a:picLocks noGrp="1" noChangeAspect="1"/>
          </p:cNvPicPr>
          <p:nvPr>
            <p:ph type="pic" idx="1"/>
          </p:nvPr>
        </p:nvPicPr>
        <p:blipFill>
          <a:blip r:embed="rId2">
            <a:extLst>
              <a:ext uri="{28A0092B-C50C-407E-A947-70E740481C1C}">
                <a14:useLocalDpi xmlns:a14="http://schemas.microsoft.com/office/drawing/2010/main" val="0"/>
              </a:ext>
            </a:extLst>
          </a:blip>
          <a:srcRect l="12958" r="12958"/>
          <a:stretch>
            <a:fillRect/>
          </a:stretch>
        </p:blipFill>
        <p:spPr>
          <a:xfrm>
            <a:off x="2102532" y="1564729"/>
            <a:ext cx="4938936" cy="3111486"/>
          </a:xfrm>
          <a:ln w="12700">
            <a:solidFill>
              <a:schemeClr val="tx1"/>
            </a:solidFill>
          </a:ln>
        </p:spPr>
      </p:pic>
      <p:sp>
        <p:nvSpPr>
          <p:cNvPr id="12" name="Θέση κειμένου 11"/>
          <p:cNvSpPr>
            <a:spLocks noGrp="1"/>
          </p:cNvSpPr>
          <p:nvPr>
            <p:ph type="body" sz="half" idx="2"/>
          </p:nvPr>
        </p:nvSpPr>
        <p:spPr>
          <a:xfrm>
            <a:off x="1475656" y="5157191"/>
            <a:ext cx="6192688" cy="432048"/>
          </a:xfrm>
        </p:spPr>
        <p:txBody>
          <a:bodyPr>
            <a:normAutofit/>
          </a:bodyPr>
          <a:lstStyle/>
          <a:p>
            <a:r>
              <a:rPr lang="el-GR" i="1" dirty="0" smtClean="0"/>
              <a:t>Πηγή: </a:t>
            </a:r>
            <a:r>
              <a:rPr lang="en-US" i="1" dirty="0">
                <a:hlinkClick r:id="rId3"/>
              </a:rPr>
              <a:t>http://</a:t>
            </a:r>
            <a:r>
              <a:rPr lang="en-US" i="1" dirty="0" smtClean="0">
                <a:hlinkClick r:id="rId3"/>
              </a:rPr>
              <a:t>en.wikipedia.org/wiki/The_School_of_Athens</a:t>
            </a:r>
            <a:endParaRPr lang="el-GR" i="1" dirty="0" smtClean="0"/>
          </a:p>
        </p:txBody>
      </p:sp>
      <p:sp>
        <p:nvSpPr>
          <p:cNvPr id="13" name="Τίτλος 12"/>
          <p:cNvSpPr>
            <a:spLocks noGrp="1"/>
          </p:cNvSpPr>
          <p:nvPr>
            <p:ph type="title"/>
          </p:nvPr>
        </p:nvSpPr>
        <p:spPr/>
        <p:txBody>
          <a:bodyPr>
            <a:normAutofit fontScale="90000"/>
          </a:bodyPr>
          <a:lstStyle/>
          <a:p>
            <a:r>
              <a:rPr lang="el-GR" dirty="0" smtClean="0"/>
              <a:t>Σχολή των Αθηνών: Ποιοι απεικονίζονται</a:t>
            </a:r>
            <a:endParaRPr lang="el-GR" dirty="0"/>
          </a:p>
        </p:txBody>
      </p:sp>
      <p:sp>
        <p:nvSpPr>
          <p:cNvPr id="5" name="TextBox 5"/>
          <p:cNvSpPr txBox="1"/>
          <p:nvPr/>
        </p:nvSpPr>
        <p:spPr>
          <a:xfrm>
            <a:off x="3090664" y="4808691"/>
            <a:ext cx="2962672" cy="216024"/>
          </a:xfrm>
          <a:prstGeom prst="rect">
            <a:avLst/>
          </a:prstGeom>
        </p:spPr>
        <p:txBody>
          <a:bodyPr vert="horz" wrap="square" lIns="91440" tIns="45720" rIns="91440" bIns="45720" rtlCol="0" anchor="ctr">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i="1" dirty="0" smtClean="0"/>
              <a:t>Εικόνα 2.</a:t>
            </a:r>
          </a:p>
        </p:txBody>
      </p:sp>
    </p:spTree>
    <p:extLst>
      <p:ext uri="{BB962C8B-B14F-4D97-AF65-F5344CB8AC3E}">
        <p14:creationId xmlns:p14="http://schemas.microsoft.com/office/powerpoint/2010/main" val="476748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Σχολή των </a:t>
            </a:r>
            <a:r>
              <a:rPr lang="el-GR" dirty="0" smtClean="0"/>
              <a:t>Αθηνών: Προοπτική</a:t>
            </a:r>
            <a:endParaRPr lang="el-GR" dirty="0"/>
          </a:p>
        </p:txBody>
      </p:sp>
      <p:pic>
        <p:nvPicPr>
          <p:cNvPr id="7" name="Θέση περιεχομένου 6" title="Προοπτική άποψη της εικόνας &quot;Σχολή των Αθηνών&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3056" y="1470387"/>
            <a:ext cx="4617888" cy="4622909"/>
          </a:xfrm>
          <a:ln w="12700">
            <a:solidFill>
              <a:schemeClr val="tx1"/>
            </a:solidFill>
          </a:ln>
        </p:spPr>
      </p:pic>
      <p:sp>
        <p:nvSpPr>
          <p:cNvPr id="4" name="TextBox 5"/>
          <p:cNvSpPr txBox="1"/>
          <p:nvPr/>
        </p:nvSpPr>
        <p:spPr>
          <a:xfrm>
            <a:off x="3090664" y="6165304"/>
            <a:ext cx="2962672" cy="216024"/>
          </a:xfrm>
          <a:prstGeom prst="rect">
            <a:avLst/>
          </a:prstGeom>
        </p:spPr>
        <p:txBody>
          <a:bodyPr vert="horz" wrap="square" lIns="91440" tIns="45720" rIns="91440" bIns="45720" rtlCol="0" anchor="ctr">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i="1" dirty="0" smtClean="0"/>
              <a:t>Εικόνα </a:t>
            </a:r>
            <a:r>
              <a:rPr lang="en-US" sz="1400" i="1" dirty="0" smtClean="0"/>
              <a:t>3</a:t>
            </a:r>
            <a:r>
              <a:rPr lang="el-GR" sz="1400" i="1" dirty="0" smtClean="0"/>
              <a:t>.</a:t>
            </a:r>
          </a:p>
        </p:txBody>
      </p:sp>
    </p:spTree>
    <p:extLst>
      <p:ext uri="{BB962C8B-B14F-4D97-AF65-F5344CB8AC3E}">
        <p14:creationId xmlns:p14="http://schemas.microsoft.com/office/powerpoint/2010/main" val="3048619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Third of May 1808</a:t>
            </a:r>
            <a:endParaRPr lang="el-GR" dirty="0"/>
          </a:p>
        </p:txBody>
      </p:sp>
      <p:pic>
        <p:nvPicPr>
          <p:cNvPr id="4" name="Θέση περιεχομένου 3" title="3 Μαϊου 1808, Γκόγι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199" y="1445189"/>
            <a:ext cx="5931601" cy="4527758"/>
          </a:xfrm>
          <a:ln>
            <a:solidFill>
              <a:schemeClr val="tx1"/>
            </a:solidFill>
          </a:ln>
        </p:spPr>
      </p:pic>
      <p:sp>
        <p:nvSpPr>
          <p:cNvPr id="5" name="TextBox 5"/>
          <p:cNvSpPr txBox="1"/>
          <p:nvPr/>
        </p:nvSpPr>
        <p:spPr>
          <a:xfrm>
            <a:off x="3090664" y="6059664"/>
            <a:ext cx="2962672" cy="216024"/>
          </a:xfrm>
          <a:prstGeom prst="rect">
            <a:avLst/>
          </a:prstGeom>
        </p:spPr>
        <p:txBody>
          <a:bodyPr vert="horz" wrap="square" lIns="91440" tIns="45720" rIns="91440" bIns="45720" rtlCol="0" anchor="ctr">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i="1" dirty="0" smtClean="0"/>
              <a:t>Εικόνα </a:t>
            </a:r>
            <a:r>
              <a:rPr lang="en-US" sz="1400" i="1" dirty="0" smtClean="0"/>
              <a:t>4</a:t>
            </a:r>
            <a:r>
              <a:rPr lang="el-GR" sz="1400" i="1" dirty="0" smtClean="0"/>
              <a:t>.</a:t>
            </a:r>
          </a:p>
        </p:txBody>
      </p:sp>
    </p:spTree>
    <p:extLst>
      <p:ext uri="{BB962C8B-B14F-4D97-AF65-F5344CB8AC3E}">
        <p14:creationId xmlns:p14="http://schemas.microsoft.com/office/powerpoint/2010/main" val="167721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a:t>
            </a:r>
            <a:r>
              <a:rPr lang="en-US" dirty="0" smtClean="0"/>
              <a:t>a </a:t>
            </a:r>
            <a:r>
              <a:rPr lang="en-US" dirty="0" err="1" smtClean="0"/>
              <a:t>liberte</a:t>
            </a:r>
            <a:r>
              <a:rPr lang="en-US" dirty="0" smtClean="0"/>
              <a:t> </a:t>
            </a:r>
            <a:r>
              <a:rPr lang="en-US" dirty="0" err="1" smtClean="0"/>
              <a:t>guidant</a:t>
            </a:r>
            <a:r>
              <a:rPr lang="en-US" dirty="0" smtClean="0"/>
              <a:t> le </a:t>
            </a:r>
            <a:r>
              <a:rPr lang="en-US" dirty="0" err="1" smtClean="0"/>
              <a:t>peuple</a:t>
            </a:r>
            <a:endParaRPr lang="el-GR" dirty="0"/>
          </a:p>
        </p:txBody>
      </p:sp>
      <p:pic>
        <p:nvPicPr>
          <p:cNvPr id="6" name="Θέση περιεχομένου 5" descr="&quot;Eugène Delacroix - La liberté guidant le peuple&quot; από τον Eugène Delacroix - This page from this gallery. Υπό την άδεια Κοινό Κτήμα μέσω Wikimedia Commons" title="La liberté guidant le peup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7535" y="1417638"/>
            <a:ext cx="5748930" cy="4553608"/>
          </a:xfrm>
          <a:ln>
            <a:solidFill>
              <a:schemeClr val="tx1"/>
            </a:solidFill>
          </a:ln>
        </p:spPr>
      </p:pic>
      <p:sp>
        <p:nvSpPr>
          <p:cNvPr id="4" name="TextBox 5"/>
          <p:cNvSpPr txBox="1"/>
          <p:nvPr/>
        </p:nvSpPr>
        <p:spPr>
          <a:xfrm>
            <a:off x="3090664" y="6093296"/>
            <a:ext cx="2962672" cy="216024"/>
          </a:xfrm>
          <a:prstGeom prst="rect">
            <a:avLst/>
          </a:prstGeom>
        </p:spPr>
        <p:txBody>
          <a:bodyPr vert="horz" wrap="square" lIns="91440" tIns="45720" rIns="91440" bIns="45720" rtlCol="0" anchor="ctr">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i="1" dirty="0" smtClean="0"/>
              <a:t>Εικόνα </a:t>
            </a:r>
            <a:r>
              <a:rPr lang="en-US" sz="1400" i="1" dirty="0" smtClean="0"/>
              <a:t>5</a:t>
            </a:r>
            <a:r>
              <a:rPr lang="el-GR" sz="1400" i="1" dirty="0" smtClean="0"/>
              <a:t>.</a:t>
            </a:r>
          </a:p>
        </p:txBody>
      </p:sp>
    </p:spTree>
    <p:extLst>
      <p:ext uri="{BB962C8B-B14F-4D97-AF65-F5344CB8AC3E}">
        <p14:creationId xmlns:p14="http://schemas.microsoft.com/office/powerpoint/2010/main" val="438785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l-GR" dirty="0"/>
              <a:t>Ε</a:t>
            </a:r>
            <a:r>
              <a:rPr lang="el-GR" dirty="0"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Γενική θεώρηση του τι κάνει η επιστήμη των Μαθηματικών. Τονισμός της σημασίας του ιστορικού </a:t>
            </a:r>
            <a:r>
              <a:rPr lang="el-GR" dirty="0" smtClean="0"/>
              <a:t>περίγυρου.</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Guernica</a:t>
            </a:r>
            <a:endParaRPr lang="el-GR" dirty="0"/>
          </a:p>
        </p:txBody>
      </p:sp>
      <p:pic>
        <p:nvPicPr>
          <p:cNvPr id="6" name="Θέση περιεχομένου 5" descr="&quot;PicassoGuernica&quot; by PICASSO, la exposición del Reina-Prado. Guernica is in the collection of Museo Reina Sofia, Madrid.Source page: http://www.picassotradicionyvanguardia.com/08R.php (archive.org). Licensed under Fair use via Wikipedia." title="Picasso, Guernic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429" y="1628800"/>
            <a:ext cx="8005141" cy="3619523"/>
          </a:xfrm>
          <a:ln w="12700">
            <a:solidFill>
              <a:schemeClr val="tx1"/>
            </a:solidFill>
          </a:ln>
        </p:spPr>
      </p:pic>
      <p:sp>
        <p:nvSpPr>
          <p:cNvPr id="4" name="TextBox 5"/>
          <p:cNvSpPr txBox="1"/>
          <p:nvPr/>
        </p:nvSpPr>
        <p:spPr>
          <a:xfrm>
            <a:off x="3090663" y="5351473"/>
            <a:ext cx="2962672" cy="216024"/>
          </a:xfrm>
          <a:prstGeom prst="rect">
            <a:avLst/>
          </a:prstGeom>
        </p:spPr>
        <p:txBody>
          <a:bodyPr vert="horz" wrap="square" lIns="91440" tIns="45720" rIns="91440" bIns="45720" rtlCol="0" anchor="ctr">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i="1" dirty="0" smtClean="0"/>
              <a:t>Εικόνα </a:t>
            </a:r>
            <a:r>
              <a:rPr lang="en-US" sz="1400" i="1" dirty="0" smtClean="0"/>
              <a:t>6</a:t>
            </a:r>
            <a:r>
              <a:rPr lang="el-GR" sz="1400" i="1" dirty="0" smtClean="0"/>
              <a:t>.</a:t>
            </a:r>
          </a:p>
        </p:txBody>
      </p:sp>
    </p:spTree>
    <p:extLst>
      <p:ext uri="{BB962C8B-B14F-4D97-AF65-F5344CB8AC3E}">
        <p14:creationId xmlns:p14="http://schemas.microsoft.com/office/powerpoint/2010/main" val="3892763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Archimedes vs. </a:t>
            </a:r>
            <a:r>
              <a:rPr lang="en-US" dirty="0"/>
              <a:t>Aeschylus</a:t>
            </a:r>
            <a:endParaRPr lang="el-GR" dirty="0"/>
          </a:p>
        </p:txBody>
      </p:sp>
      <p:sp>
        <p:nvSpPr>
          <p:cNvPr id="3" name="Θέση περιεχομένου 2"/>
          <p:cNvSpPr>
            <a:spLocks noGrp="1"/>
          </p:cNvSpPr>
          <p:nvPr>
            <p:ph idx="1"/>
          </p:nvPr>
        </p:nvSpPr>
        <p:spPr>
          <a:xfrm>
            <a:off x="457199" y="1556795"/>
            <a:ext cx="8183253" cy="2520278"/>
          </a:xfrm>
        </p:spPr>
        <p:txBody>
          <a:bodyPr>
            <a:normAutofit fontScale="70000" lnSpcReduction="20000"/>
          </a:bodyPr>
          <a:lstStyle/>
          <a:p>
            <a:r>
              <a:rPr lang="en-US" dirty="0"/>
              <a:t>Archimedes will be remembered when Aeschylus is forgotten, because languages die and mathematical ideas do not</a:t>
            </a:r>
            <a:r>
              <a:rPr lang="en-US" dirty="0" smtClean="0"/>
              <a:t>.</a:t>
            </a:r>
            <a:r>
              <a:rPr lang="el-GR" dirty="0" smtClean="0"/>
              <a:t> </a:t>
            </a:r>
            <a:r>
              <a:rPr lang="en-US" dirty="0" smtClean="0"/>
              <a:t>"</a:t>
            </a:r>
            <a:r>
              <a:rPr lang="en-US" dirty="0"/>
              <a:t>Immortality" may be a silly word, but probably a mathematician has the best chance of whatever it may mean.</a:t>
            </a:r>
          </a:p>
          <a:p>
            <a:r>
              <a:rPr lang="en-US" dirty="0"/>
              <a:t>T</a:t>
            </a:r>
            <a:r>
              <a:rPr lang="en-US" dirty="0" smtClean="0"/>
              <a:t>he </a:t>
            </a:r>
            <a:r>
              <a:rPr lang="en-US" dirty="0"/>
              <a:t>P</a:t>
            </a:r>
            <a:r>
              <a:rPr lang="en-US" dirty="0" smtClean="0"/>
              <a:t>ersians</a:t>
            </a:r>
          </a:p>
          <a:p>
            <a:r>
              <a:rPr lang="el-GR" dirty="0" smtClean="0"/>
              <a:t>Όνειρο </a:t>
            </a:r>
            <a:r>
              <a:rPr lang="el-GR" dirty="0" err="1"/>
              <a:t>Ά</a:t>
            </a:r>
            <a:r>
              <a:rPr lang="el-GR" dirty="0" err="1" smtClean="0"/>
              <a:t>τοσσας</a:t>
            </a:r>
            <a:r>
              <a:rPr lang="el-GR" dirty="0" smtClean="0"/>
              <a:t>, </a:t>
            </a:r>
            <a:r>
              <a:rPr lang="el-GR" dirty="0" err="1" smtClean="0"/>
              <a:t>στ</a:t>
            </a:r>
            <a:r>
              <a:rPr lang="el-GR" dirty="0" smtClean="0"/>
              <a:t>. 180</a:t>
            </a:r>
          </a:p>
          <a:p>
            <a:r>
              <a:rPr lang="el-GR" dirty="0"/>
              <a:t>Δ</a:t>
            </a:r>
            <a:r>
              <a:rPr lang="el-GR" dirty="0" smtClean="0"/>
              <a:t>εν είναι δούλοι, </a:t>
            </a:r>
            <a:r>
              <a:rPr lang="el-GR" dirty="0" err="1"/>
              <a:t>στ</a:t>
            </a:r>
            <a:r>
              <a:rPr lang="el-GR" dirty="0"/>
              <a:t>. </a:t>
            </a:r>
            <a:r>
              <a:rPr lang="el-GR" dirty="0" smtClean="0"/>
              <a:t>24</a:t>
            </a:r>
          </a:p>
        </p:txBody>
      </p:sp>
      <p:pic>
        <p:nvPicPr>
          <p:cNvPr id="5" name="Picture 3" descr="DenEinaiDouloi.jpg"/>
          <p:cNvPicPr>
            <a:picLocks noChangeAspect="1"/>
          </p:cNvPicPr>
          <p:nvPr/>
        </p:nvPicPr>
        <p:blipFill>
          <a:blip r:embed="rId2" cstate="print"/>
          <a:stretch>
            <a:fillRect/>
          </a:stretch>
        </p:blipFill>
        <p:spPr>
          <a:xfrm>
            <a:off x="503548" y="4216230"/>
            <a:ext cx="8136904" cy="1800200"/>
          </a:xfrm>
          <a:prstGeom prst="rect">
            <a:avLst/>
          </a:prstGeom>
          <a:ln>
            <a:solidFill>
              <a:schemeClr val="tx1"/>
            </a:solidFill>
          </a:ln>
        </p:spPr>
      </p:pic>
    </p:spTree>
    <p:extLst>
      <p:ext uri="{BB962C8B-B14F-4D97-AF65-F5344CB8AC3E}">
        <p14:creationId xmlns:p14="http://schemas.microsoft.com/office/powerpoint/2010/main" val="276932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Αναφορά σε Μαραθώνα</a:t>
            </a:r>
            <a:endParaRPr lang="el-GR" dirty="0"/>
          </a:p>
        </p:txBody>
      </p:sp>
      <p:pic>
        <p:nvPicPr>
          <p:cNvPr id="4" name="Content Placeholder 3" descr="AnaforaSeMarathona.jpg"/>
          <p:cNvPicPr>
            <a:picLocks noGrp="1" noChangeAspect="1"/>
          </p:cNvPicPr>
          <p:nvPr>
            <p:ph idx="1"/>
          </p:nvPr>
        </p:nvPicPr>
        <p:blipFill>
          <a:blip r:embed="rId2" cstate="print"/>
          <a:stretch>
            <a:fillRect/>
          </a:stretch>
        </p:blipFill>
        <p:spPr>
          <a:xfrm>
            <a:off x="711562" y="1700809"/>
            <a:ext cx="7720877" cy="2361449"/>
          </a:xfrm>
          <a:ln>
            <a:solidFill>
              <a:schemeClr val="tx1"/>
            </a:solidFill>
          </a:ln>
        </p:spPr>
      </p:pic>
    </p:spTree>
    <p:extLst>
      <p:ext uri="{BB962C8B-B14F-4D97-AF65-F5344CB8AC3E}">
        <p14:creationId xmlns:p14="http://schemas.microsoft.com/office/powerpoint/2010/main" val="1825660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Αισχύλου Επιτύμβιον</a:t>
            </a:r>
            <a:endParaRPr lang="el-GR" dirty="0"/>
          </a:p>
        </p:txBody>
      </p:sp>
      <p:sp>
        <p:nvSpPr>
          <p:cNvPr id="3" name="Θέση περιεχομένου 2"/>
          <p:cNvSpPr>
            <a:spLocks noGrp="1"/>
          </p:cNvSpPr>
          <p:nvPr>
            <p:ph idx="1"/>
          </p:nvPr>
        </p:nvSpPr>
        <p:spPr/>
        <p:txBody>
          <a:bodyPr/>
          <a:lstStyle/>
          <a:p>
            <a:pPr marL="0" indent="0">
              <a:buNone/>
            </a:pPr>
            <a:r>
              <a:rPr lang="el-GR" dirty="0" err="1"/>
              <a:t>Αἰσχύλον</a:t>
            </a:r>
            <a:r>
              <a:rPr lang="el-GR" dirty="0"/>
              <a:t> </a:t>
            </a:r>
            <a:r>
              <a:rPr lang="el-GR" dirty="0" err="1"/>
              <a:t>Εὐφορίωνος</a:t>
            </a:r>
            <a:r>
              <a:rPr lang="el-GR" dirty="0"/>
              <a:t> </a:t>
            </a:r>
            <a:r>
              <a:rPr lang="el-GR" dirty="0" err="1"/>
              <a:t>Ἀθηναῖον</a:t>
            </a:r>
            <a:r>
              <a:rPr lang="el-GR" dirty="0"/>
              <a:t> </a:t>
            </a:r>
            <a:r>
              <a:rPr lang="el-GR" dirty="0" err="1"/>
              <a:t>τόδε</a:t>
            </a:r>
            <a:r>
              <a:rPr lang="el-GR" dirty="0"/>
              <a:t> </a:t>
            </a:r>
            <a:r>
              <a:rPr lang="el-GR" dirty="0" err="1"/>
              <a:t>κεύθει</a:t>
            </a:r>
            <a:r>
              <a:rPr lang="el-GR" dirty="0"/>
              <a:t/>
            </a:r>
            <a:br>
              <a:rPr lang="el-GR" dirty="0"/>
            </a:br>
            <a:r>
              <a:rPr lang="el-GR" dirty="0" err="1"/>
              <a:t>μνῆμα</a:t>
            </a:r>
            <a:r>
              <a:rPr lang="el-GR" dirty="0"/>
              <a:t> </a:t>
            </a:r>
            <a:endParaRPr lang="el-GR" dirty="0" smtClean="0"/>
          </a:p>
          <a:p>
            <a:pPr marL="0" indent="0">
              <a:buNone/>
            </a:pPr>
            <a:r>
              <a:rPr lang="el-GR" dirty="0" err="1"/>
              <a:t>καταφθίμενον</a:t>
            </a:r>
            <a:r>
              <a:rPr lang="el-GR" dirty="0"/>
              <a:t> </a:t>
            </a:r>
            <a:r>
              <a:rPr lang="el-GR" dirty="0" err="1"/>
              <a:t>πυροφόροιο</a:t>
            </a:r>
            <a:r>
              <a:rPr lang="el-GR" dirty="0"/>
              <a:t> Γέλας·</a:t>
            </a:r>
            <a:br>
              <a:rPr lang="el-GR" dirty="0"/>
            </a:br>
            <a:r>
              <a:rPr lang="el-GR" dirty="0" err="1"/>
              <a:t>ἀλκὴν</a:t>
            </a:r>
            <a:r>
              <a:rPr lang="el-GR" dirty="0"/>
              <a:t> δ᾽ </a:t>
            </a:r>
            <a:r>
              <a:rPr lang="el-GR" dirty="0" err="1"/>
              <a:t>εὐδόκιμον</a:t>
            </a:r>
            <a:r>
              <a:rPr lang="el-GR" dirty="0"/>
              <a:t> </a:t>
            </a:r>
            <a:r>
              <a:rPr lang="el-GR" dirty="0" err="1"/>
              <a:t>Μαραθώνιον</a:t>
            </a:r>
            <a:r>
              <a:rPr lang="el-GR" dirty="0"/>
              <a:t> </a:t>
            </a:r>
            <a:r>
              <a:rPr lang="el-GR" dirty="0" err="1"/>
              <a:t>ἄλσος</a:t>
            </a:r>
            <a:r>
              <a:rPr lang="el-GR" dirty="0"/>
              <a:t> </a:t>
            </a:r>
            <a:r>
              <a:rPr lang="el-GR" dirty="0" err="1"/>
              <a:t>ἂν</a:t>
            </a:r>
            <a:r>
              <a:rPr lang="el-GR" dirty="0"/>
              <a:t> </a:t>
            </a:r>
            <a:r>
              <a:rPr lang="el-GR" dirty="0" err="1"/>
              <a:t>εἴποι</a:t>
            </a:r>
            <a:r>
              <a:rPr lang="el-GR" dirty="0"/>
              <a:t/>
            </a:r>
            <a:br>
              <a:rPr lang="el-GR" dirty="0"/>
            </a:br>
            <a:r>
              <a:rPr lang="el-GR" dirty="0" err="1"/>
              <a:t>καὶ</a:t>
            </a:r>
            <a:r>
              <a:rPr lang="el-GR" dirty="0"/>
              <a:t> </a:t>
            </a:r>
            <a:r>
              <a:rPr lang="el-GR" dirty="0" err="1"/>
              <a:t>βαρυχαιτήεις</a:t>
            </a:r>
            <a:r>
              <a:rPr lang="el-GR" dirty="0"/>
              <a:t> </a:t>
            </a:r>
            <a:r>
              <a:rPr lang="el-GR" dirty="0" err="1"/>
              <a:t>Μῆδος</a:t>
            </a:r>
            <a:r>
              <a:rPr lang="el-GR" dirty="0"/>
              <a:t> </a:t>
            </a:r>
            <a:r>
              <a:rPr lang="el-GR" dirty="0" err="1"/>
              <a:t>ἐπιστάμενος</a:t>
            </a:r>
            <a:r>
              <a:rPr lang="el-GR" dirty="0" smtClean="0"/>
              <a:t>.</a:t>
            </a:r>
            <a:endParaRPr lang="el-GR" dirty="0"/>
          </a:p>
        </p:txBody>
      </p:sp>
    </p:spTree>
    <p:extLst>
      <p:ext uri="{BB962C8B-B14F-4D97-AF65-F5344CB8AC3E}">
        <p14:creationId xmlns:p14="http://schemas.microsoft.com/office/powerpoint/2010/main" val="1394094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Αντικρούσις</a:t>
            </a:r>
            <a:r>
              <a:rPr lang="el-GR" dirty="0" smtClean="0"/>
              <a:t>... Καβάφη</a:t>
            </a:r>
            <a:r>
              <a:rPr lang="en-US" dirty="0" smtClean="0"/>
              <a:t> (1/2)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ΚΑΒΑΦΗΣ, </a:t>
            </a:r>
            <a:r>
              <a:rPr lang="el-GR" dirty="0" smtClean="0"/>
              <a:t>«</a:t>
            </a:r>
            <a:r>
              <a:rPr lang="el-GR" dirty="0" err="1"/>
              <a:t>Νεοι</a:t>
            </a:r>
            <a:r>
              <a:rPr lang="el-GR" dirty="0"/>
              <a:t> της </a:t>
            </a:r>
            <a:r>
              <a:rPr lang="el-GR" dirty="0" err="1"/>
              <a:t>Σιδωνος</a:t>
            </a:r>
            <a:r>
              <a:rPr lang="el-GR" dirty="0"/>
              <a:t> 400μΧ</a:t>
            </a:r>
            <a:r>
              <a:rPr lang="el-GR" dirty="0" smtClean="0"/>
              <a:t>»:</a:t>
            </a:r>
            <a:endParaRPr lang="el-GR" dirty="0"/>
          </a:p>
          <a:p>
            <a:r>
              <a:rPr lang="el-GR" dirty="0" smtClean="0"/>
              <a:t>Ο ηθοποιός που έφεραν για να </a:t>
            </a:r>
            <a:r>
              <a:rPr lang="el-GR" dirty="0"/>
              <a:t>τους </a:t>
            </a:r>
            <a:r>
              <a:rPr lang="el-GR" dirty="0" smtClean="0"/>
              <a:t>διασκεδάσει απήγγειλε </a:t>
            </a:r>
            <a:r>
              <a:rPr lang="el-GR" dirty="0"/>
              <a:t>και </a:t>
            </a:r>
            <a:r>
              <a:rPr lang="el-GR" dirty="0" smtClean="0"/>
              <a:t>μερικά επιγράμματα εκλεκτά.</a:t>
            </a:r>
          </a:p>
          <a:p>
            <a:r>
              <a:rPr lang="el-GR" dirty="0" smtClean="0"/>
              <a:t>Η αίθουσα άνοιγε στον κήπο επάνω κι είχε </a:t>
            </a:r>
            <a:r>
              <a:rPr lang="el-GR" dirty="0" err="1" smtClean="0"/>
              <a:t>μιαν</a:t>
            </a:r>
            <a:r>
              <a:rPr lang="el-GR" dirty="0" smtClean="0"/>
              <a:t> ελαφρά  </a:t>
            </a:r>
            <a:r>
              <a:rPr lang="el-GR" dirty="0"/>
              <a:t>ευωδία  </a:t>
            </a:r>
            <a:r>
              <a:rPr lang="el-GR" dirty="0" err="1" smtClean="0"/>
              <a:t>ανθέων</a:t>
            </a:r>
            <a:r>
              <a:rPr lang="el-GR" dirty="0" smtClean="0"/>
              <a:t> που  </a:t>
            </a:r>
            <a:r>
              <a:rPr lang="el-GR" dirty="0"/>
              <a:t>ενώνονταν </a:t>
            </a:r>
            <a:r>
              <a:rPr lang="el-GR" dirty="0" smtClean="0"/>
              <a:t>με τα μυρωδικά των πέντε  </a:t>
            </a:r>
            <a:r>
              <a:rPr lang="el-GR" dirty="0"/>
              <a:t>αρωματισμένων </a:t>
            </a:r>
            <a:r>
              <a:rPr lang="el-GR" dirty="0" err="1" smtClean="0"/>
              <a:t>Σιδωνίων</a:t>
            </a:r>
            <a:r>
              <a:rPr lang="el-GR" dirty="0" smtClean="0"/>
              <a:t> νέων.</a:t>
            </a:r>
          </a:p>
          <a:p>
            <a:pPr>
              <a:spcBef>
                <a:spcPts val="0"/>
              </a:spcBef>
            </a:pPr>
            <a:r>
              <a:rPr lang="el-GR" dirty="0"/>
              <a:t>Διαβάσθηκαν  Μελέαγρος,  και  Κριναγόρας, και </a:t>
            </a:r>
            <a:r>
              <a:rPr lang="el-GR" dirty="0" err="1"/>
              <a:t>Ριανός</a:t>
            </a:r>
            <a:r>
              <a:rPr lang="el-GR" dirty="0"/>
              <a:t>.</a:t>
            </a:r>
          </a:p>
          <a:p>
            <a:pPr>
              <a:spcBef>
                <a:spcPts val="0"/>
              </a:spcBef>
            </a:pPr>
            <a:r>
              <a:rPr lang="el-GR" dirty="0"/>
              <a:t>Μα  σαν  </a:t>
            </a:r>
            <a:r>
              <a:rPr lang="el-GR" dirty="0" err="1"/>
              <a:t>απήγγειλεν</a:t>
            </a:r>
            <a:r>
              <a:rPr lang="el-GR" dirty="0"/>
              <a:t>  ο  ηθοποιός, "</a:t>
            </a:r>
            <a:r>
              <a:rPr lang="el-GR" dirty="0" err="1"/>
              <a:t>Αισχύλον</a:t>
            </a:r>
            <a:r>
              <a:rPr lang="el-GR" dirty="0"/>
              <a:t> </a:t>
            </a:r>
            <a:r>
              <a:rPr lang="el-GR" dirty="0" err="1"/>
              <a:t>Ευφορίωνος</a:t>
            </a:r>
            <a:r>
              <a:rPr lang="el-GR" dirty="0"/>
              <a:t> </a:t>
            </a:r>
            <a:r>
              <a:rPr lang="el-GR" dirty="0" err="1"/>
              <a:t>Αθηναίον</a:t>
            </a:r>
            <a:r>
              <a:rPr lang="el-GR" dirty="0"/>
              <a:t>  </a:t>
            </a:r>
            <a:r>
              <a:rPr lang="el-GR" dirty="0" err="1"/>
              <a:t>τόδε</a:t>
            </a:r>
            <a:r>
              <a:rPr lang="el-GR" dirty="0"/>
              <a:t> </a:t>
            </a:r>
            <a:r>
              <a:rPr lang="el-GR" dirty="0" err="1"/>
              <a:t>κεύθει</a:t>
            </a:r>
            <a:r>
              <a:rPr lang="el-GR" dirty="0"/>
              <a:t>« (τονίζοντας  ίσως  υπέρ  το  δέον το  "</a:t>
            </a:r>
            <a:r>
              <a:rPr lang="el-GR" dirty="0" err="1"/>
              <a:t>αλκήν</a:t>
            </a:r>
            <a:r>
              <a:rPr lang="el-GR" dirty="0"/>
              <a:t> δ‘ </a:t>
            </a:r>
            <a:r>
              <a:rPr lang="el-GR" dirty="0" err="1"/>
              <a:t>ευδόκιμον</a:t>
            </a:r>
            <a:r>
              <a:rPr lang="el-GR" dirty="0"/>
              <a:t>", το "</a:t>
            </a:r>
            <a:r>
              <a:rPr lang="el-GR" dirty="0" err="1"/>
              <a:t>Μαραθώνιον</a:t>
            </a:r>
            <a:r>
              <a:rPr lang="el-GR" dirty="0"/>
              <a:t>  άλσος") </a:t>
            </a:r>
            <a:r>
              <a:rPr lang="el-GR" dirty="0" err="1"/>
              <a:t>πετάχθηκε</a:t>
            </a:r>
            <a:r>
              <a:rPr lang="el-GR" dirty="0"/>
              <a:t>  ευθύς ένα παιδί ζωηρό, φανατικό για γράμματα, και φώναξε "Α δεν μ' αρέσει το </a:t>
            </a:r>
            <a:r>
              <a:rPr lang="el-GR" dirty="0" err="1"/>
              <a:t>τετράστιχον</a:t>
            </a:r>
            <a:r>
              <a:rPr lang="el-GR" dirty="0"/>
              <a:t> αυτό</a:t>
            </a:r>
            <a:r>
              <a:rPr lang="el-GR" dirty="0" smtClean="0"/>
              <a:t>."</a:t>
            </a:r>
            <a:endParaRPr lang="el-GR" dirty="0"/>
          </a:p>
          <a:p>
            <a:pPr marL="0" indent="0">
              <a:buNone/>
            </a:pPr>
            <a:endParaRPr lang="el-GR" dirty="0"/>
          </a:p>
        </p:txBody>
      </p:sp>
    </p:spTree>
    <p:extLst>
      <p:ext uri="{BB962C8B-B14F-4D97-AF65-F5344CB8AC3E}">
        <p14:creationId xmlns:p14="http://schemas.microsoft.com/office/powerpoint/2010/main" val="574231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Αντικρούσις</a:t>
            </a:r>
            <a:r>
              <a:rPr lang="el-GR" dirty="0"/>
              <a:t>... Καβάφη</a:t>
            </a:r>
            <a:r>
              <a:rPr lang="en-US" dirty="0"/>
              <a:t> </a:t>
            </a:r>
            <a:r>
              <a:rPr lang="en-US" dirty="0" smtClean="0"/>
              <a:t>(2/2</a:t>
            </a:r>
            <a:r>
              <a:rPr lang="en-US" dirty="0"/>
              <a:t>)</a:t>
            </a:r>
            <a:endParaRPr lang="el-GR" dirty="0"/>
          </a:p>
        </p:txBody>
      </p:sp>
      <p:sp>
        <p:nvSpPr>
          <p:cNvPr id="3" name="Θέση περιεχομένου 2"/>
          <p:cNvSpPr>
            <a:spLocks noGrp="1"/>
          </p:cNvSpPr>
          <p:nvPr>
            <p:ph idx="1"/>
          </p:nvPr>
        </p:nvSpPr>
        <p:spPr/>
        <p:txBody>
          <a:bodyPr>
            <a:normAutofit fontScale="85000" lnSpcReduction="20000"/>
          </a:bodyPr>
          <a:lstStyle/>
          <a:p>
            <a:pPr>
              <a:spcBef>
                <a:spcPts val="0"/>
              </a:spcBef>
            </a:pPr>
            <a:r>
              <a:rPr lang="el-GR" dirty="0" smtClean="0"/>
              <a:t>Εκφράσεις  </a:t>
            </a:r>
            <a:r>
              <a:rPr lang="el-GR" dirty="0"/>
              <a:t>τοιούτου  είδους  μοιάζουν  κάπως  σαν  </a:t>
            </a:r>
            <a:r>
              <a:rPr lang="el-GR" dirty="0" smtClean="0"/>
              <a:t>λιποψυχίες. Δώσε </a:t>
            </a:r>
            <a:r>
              <a:rPr lang="el-GR" dirty="0"/>
              <a:t>- κηρύττω - στο  έργον  σου  </a:t>
            </a:r>
            <a:r>
              <a:rPr lang="el-GR" dirty="0" err="1"/>
              <a:t>όλην</a:t>
            </a:r>
            <a:r>
              <a:rPr lang="el-GR" dirty="0"/>
              <a:t>  την  δύναμή  </a:t>
            </a:r>
            <a:r>
              <a:rPr lang="el-GR" dirty="0" smtClean="0"/>
              <a:t>σου </a:t>
            </a:r>
            <a:r>
              <a:rPr lang="el-GR" dirty="0" err="1" smtClean="0"/>
              <a:t>όλην</a:t>
            </a:r>
            <a:r>
              <a:rPr lang="el-GR" dirty="0" smtClean="0"/>
              <a:t>  </a:t>
            </a:r>
            <a:r>
              <a:rPr lang="el-GR" dirty="0"/>
              <a:t>την  μέριμνα,  και  πάλι  το  έργο  σου  </a:t>
            </a:r>
            <a:r>
              <a:rPr lang="el-GR" dirty="0" smtClean="0"/>
              <a:t>θυμήσου μες  </a:t>
            </a:r>
            <a:r>
              <a:rPr lang="el-GR" dirty="0"/>
              <a:t>στην  </a:t>
            </a:r>
            <a:r>
              <a:rPr lang="el-GR" dirty="0" err="1"/>
              <a:t>δοκιμασίαν</a:t>
            </a:r>
            <a:r>
              <a:rPr lang="el-GR" dirty="0"/>
              <a:t>,  ή  όταν  η  ώρα  σου  πια  </a:t>
            </a:r>
            <a:r>
              <a:rPr lang="el-GR" dirty="0" smtClean="0"/>
              <a:t>γέρνει.</a:t>
            </a:r>
          </a:p>
          <a:p>
            <a:pPr>
              <a:spcBef>
                <a:spcPts val="0"/>
              </a:spcBef>
            </a:pPr>
            <a:r>
              <a:rPr lang="el-GR" dirty="0" smtClean="0"/>
              <a:t>Έτσι  </a:t>
            </a:r>
            <a:r>
              <a:rPr lang="el-GR" dirty="0"/>
              <a:t>από  σένα  περιμένω  κι  απαιτώ</a:t>
            </a:r>
            <a:r>
              <a:rPr lang="el-GR" dirty="0" smtClean="0"/>
              <a:t>.</a:t>
            </a:r>
            <a:endParaRPr lang="en-US" dirty="0" smtClean="0"/>
          </a:p>
          <a:p>
            <a:pPr>
              <a:spcBef>
                <a:spcPts val="0"/>
              </a:spcBef>
            </a:pPr>
            <a:r>
              <a:rPr lang="el-GR" dirty="0"/>
              <a:t>Κι όχι από το νου σου ολότελα να βγάλεις της Τραγωδίας τον  Λόγο τον λαμπρό - τι Αγαμέμνονα, τι Προμηθέα θαυμαστό, τι  Ορέστου, τι Κασσάνδρας παρουσίες, τι Επτά επί Θήβας - και για  μνήμη σου να βάλεις μόνο που μες στων στρατιωτών τες τάξεις τον σωρό, πολέμησες και συ τον </a:t>
            </a:r>
            <a:r>
              <a:rPr lang="el-GR" dirty="0" err="1"/>
              <a:t>Δάτι</a:t>
            </a:r>
            <a:r>
              <a:rPr lang="el-GR" dirty="0"/>
              <a:t> και τον Αρταφέρνη</a:t>
            </a:r>
            <a:r>
              <a:rPr lang="el-GR" dirty="0" smtClean="0"/>
              <a:t>."</a:t>
            </a:r>
            <a:endParaRPr lang="el-GR" dirty="0"/>
          </a:p>
          <a:p>
            <a:endParaRPr lang="el-GR" dirty="0"/>
          </a:p>
        </p:txBody>
      </p:sp>
    </p:spTree>
    <p:extLst>
      <p:ext uri="{BB962C8B-B14F-4D97-AF65-F5344CB8AC3E}">
        <p14:creationId xmlns:p14="http://schemas.microsoft.com/office/powerpoint/2010/main" val="923368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a:t>
            </a:r>
            <a:r>
              <a:rPr lang="el-GR" dirty="0" smtClean="0"/>
              <a:t>εραιτέρω Καβάφης, πεζά ποιήματα: Σύνταγμα ηδονής (1/2)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err="1"/>
              <a:t>Mη</a:t>
            </a:r>
            <a:r>
              <a:rPr lang="el-GR" dirty="0"/>
              <a:t> ομιλείτε περί ενοχής, μη ομιλείτε περί ευθύνης. Όταν περνά το Σύνταγμα της </a:t>
            </a:r>
            <a:r>
              <a:rPr lang="el-GR" dirty="0" err="1"/>
              <a:t>Hδονής</a:t>
            </a:r>
            <a:r>
              <a:rPr lang="el-GR" dirty="0"/>
              <a:t> με </a:t>
            </a:r>
            <a:r>
              <a:rPr lang="el-GR" dirty="0" err="1"/>
              <a:t>μουσικήν</a:t>
            </a:r>
            <a:r>
              <a:rPr lang="el-GR" dirty="0"/>
              <a:t> και σημαίας· όταν ριγούν και τρέμουν αι αισθήσεις, άφρων και ασεβής είναι </a:t>
            </a:r>
            <a:r>
              <a:rPr lang="el-GR" dirty="0" err="1"/>
              <a:t>όστις</a:t>
            </a:r>
            <a:r>
              <a:rPr lang="el-GR" dirty="0"/>
              <a:t> μένει μακράν, </a:t>
            </a:r>
            <a:r>
              <a:rPr lang="el-GR" dirty="0" err="1"/>
              <a:t>όστις</a:t>
            </a:r>
            <a:r>
              <a:rPr lang="el-GR" dirty="0"/>
              <a:t> δεν ορμά εις την </a:t>
            </a:r>
            <a:r>
              <a:rPr lang="el-GR" dirty="0" err="1"/>
              <a:t>καλήν</a:t>
            </a:r>
            <a:r>
              <a:rPr lang="el-GR" dirty="0"/>
              <a:t> </a:t>
            </a:r>
            <a:r>
              <a:rPr lang="el-GR" dirty="0" err="1"/>
              <a:t>εκστρατείαν</a:t>
            </a:r>
            <a:r>
              <a:rPr lang="el-GR" dirty="0"/>
              <a:t>, την </a:t>
            </a:r>
            <a:r>
              <a:rPr lang="el-GR" dirty="0" err="1"/>
              <a:t>βαίνουσαν</a:t>
            </a:r>
            <a:r>
              <a:rPr lang="el-GR" dirty="0"/>
              <a:t> επί την </a:t>
            </a:r>
            <a:r>
              <a:rPr lang="el-GR" dirty="0" err="1"/>
              <a:t>κατάκτησιν</a:t>
            </a:r>
            <a:r>
              <a:rPr lang="el-GR" dirty="0"/>
              <a:t> των απολαύσεων και των παθών.</a:t>
            </a:r>
          </a:p>
          <a:p>
            <a:r>
              <a:rPr lang="el-GR" dirty="0" smtClean="0"/>
              <a:t>Όλοι </a:t>
            </a:r>
            <a:r>
              <a:rPr lang="el-GR" dirty="0"/>
              <a:t>οι νόμοι της ηθικής - κακώς </a:t>
            </a:r>
            <a:r>
              <a:rPr lang="el-GR" dirty="0" err="1"/>
              <a:t>νοημένοι</a:t>
            </a:r>
            <a:r>
              <a:rPr lang="el-GR" dirty="0"/>
              <a:t>, κακώς εφαρμοζόμενοι - είναι μηδέν και δεν ημπορούν να σταθούν ουδέ στιγμήν, όταν περνά το Σύνταγμα της </a:t>
            </a:r>
            <a:r>
              <a:rPr lang="el-GR" dirty="0" err="1"/>
              <a:t>Hδονής</a:t>
            </a:r>
            <a:r>
              <a:rPr lang="el-GR" dirty="0"/>
              <a:t> με </a:t>
            </a:r>
            <a:r>
              <a:rPr lang="el-GR" dirty="0" err="1"/>
              <a:t>μουσικήν</a:t>
            </a:r>
            <a:r>
              <a:rPr lang="el-GR" dirty="0"/>
              <a:t> και σημαίας.</a:t>
            </a:r>
          </a:p>
          <a:p>
            <a:r>
              <a:rPr lang="el-GR" dirty="0" err="1"/>
              <a:t>Mη</a:t>
            </a:r>
            <a:r>
              <a:rPr lang="el-GR" dirty="0"/>
              <a:t> </a:t>
            </a:r>
            <a:r>
              <a:rPr lang="el-GR" dirty="0" err="1"/>
              <a:t>αφήσης</a:t>
            </a:r>
            <a:r>
              <a:rPr lang="el-GR" dirty="0"/>
              <a:t> καμίαν </a:t>
            </a:r>
            <a:r>
              <a:rPr lang="el-GR" dirty="0" err="1"/>
              <a:t>σκιεράν</a:t>
            </a:r>
            <a:r>
              <a:rPr lang="el-GR" dirty="0"/>
              <a:t> </a:t>
            </a:r>
            <a:r>
              <a:rPr lang="el-GR" dirty="0" err="1"/>
              <a:t>αρετήν</a:t>
            </a:r>
            <a:r>
              <a:rPr lang="el-GR" dirty="0"/>
              <a:t> να σε </a:t>
            </a:r>
            <a:r>
              <a:rPr lang="el-GR" dirty="0" err="1"/>
              <a:t>βαστάξη</a:t>
            </a:r>
            <a:r>
              <a:rPr lang="el-GR" dirty="0"/>
              <a:t>. </a:t>
            </a:r>
            <a:r>
              <a:rPr lang="el-GR" dirty="0" err="1"/>
              <a:t>Mη</a:t>
            </a:r>
            <a:r>
              <a:rPr lang="el-GR" dirty="0"/>
              <a:t> </a:t>
            </a:r>
            <a:r>
              <a:rPr lang="el-GR" dirty="0" err="1"/>
              <a:t>πιστεύης</a:t>
            </a:r>
            <a:r>
              <a:rPr lang="el-GR" dirty="0"/>
              <a:t> ότι καμία </a:t>
            </a:r>
            <a:r>
              <a:rPr lang="el-GR" dirty="0" err="1"/>
              <a:t>υποχρέωσις</a:t>
            </a:r>
            <a:r>
              <a:rPr lang="el-GR" dirty="0"/>
              <a:t> σε δένει. </a:t>
            </a:r>
            <a:r>
              <a:rPr lang="el-GR" dirty="0" err="1"/>
              <a:t>Tο</a:t>
            </a:r>
            <a:r>
              <a:rPr lang="el-GR" dirty="0"/>
              <a:t> χρέος σου είναι να </a:t>
            </a:r>
            <a:r>
              <a:rPr lang="el-GR" dirty="0" err="1"/>
              <a:t>ενδίδης</a:t>
            </a:r>
            <a:r>
              <a:rPr lang="el-GR" dirty="0"/>
              <a:t>, να </a:t>
            </a:r>
            <a:r>
              <a:rPr lang="el-GR" dirty="0" err="1"/>
              <a:t>ενδίδης</a:t>
            </a:r>
            <a:r>
              <a:rPr lang="el-GR" dirty="0"/>
              <a:t> πάντοτε εις τας </a:t>
            </a:r>
            <a:r>
              <a:rPr lang="el-GR" dirty="0" err="1"/>
              <a:t>Eπιθυμίας</a:t>
            </a:r>
            <a:r>
              <a:rPr lang="el-GR" dirty="0"/>
              <a:t>, που είναι τα τελειότατα πλάσματα των </a:t>
            </a:r>
            <a:r>
              <a:rPr lang="el-GR" dirty="0" err="1"/>
              <a:t>τελείων</a:t>
            </a:r>
            <a:r>
              <a:rPr lang="el-GR" dirty="0"/>
              <a:t> θεών. </a:t>
            </a:r>
            <a:r>
              <a:rPr lang="el-GR" dirty="0" err="1"/>
              <a:t>Tο</a:t>
            </a:r>
            <a:r>
              <a:rPr lang="el-GR" dirty="0"/>
              <a:t> χρέος σου είναι να </a:t>
            </a:r>
            <a:r>
              <a:rPr lang="el-GR" dirty="0" err="1"/>
              <a:t>καταταχθής</a:t>
            </a:r>
            <a:r>
              <a:rPr lang="el-GR" dirty="0"/>
              <a:t> πιστός στρατιώτης, με απλότητα καρδίας, όταν περνά το Σύνταγμα της </a:t>
            </a:r>
            <a:r>
              <a:rPr lang="el-GR" dirty="0" err="1"/>
              <a:t>Hδονής</a:t>
            </a:r>
            <a:r>
              <a:rPr lang="el-GR" dirty="0"/>
              <a:t> με </a:t>
            </a:r>
            <a:r>
              <a:rPr lang="el-GR" dirty="0" err="1"/>
              <a:t>μουσικήν</a:t>
            </a:r>
            <a:r>
              <a:rPr lang="el-GR" dirty="0"/>
              <a:t> και σημαίας</a:t>
            </a:r>
            <a:r>
              <a:rPr lang="el-GR" dirty="0" smtClean="0"/>
              <a:t>.</a:t>
            </a:r>
            <a:endParaRPr lang="el-GR" dirty="0"/>
          </a:p>
        </p:txBody>
      </p:sp>
    </p:spTree>
    <p:extLst>
      <p:ext uri="{BB962C8B-B14F-4D97-AF65-F5344CB8AC3E}">
        <p14:creationId xmlns:p14="http://schemas.microsoft.com/office/powerpoint/2010/main" val="3374805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Περαιτέρω Καβάφης, πεζά ποιήματα: Σύνταγμα </a:t>
            </a:r>
            <a:r>
              <a:rPr lang="el-GR" dirty="0" smtClean="0"/>
              <a:t>ηδονής (2/2)</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err="1"/>
              <a:t>Mη</a:t>
            </a:r>
            <a:r>
              <a:rPr lang="el-GR" dirty="0"/>
              <a:t> </a:t>
            </a:r>
            <a:r>
              <a:rPr lang="el-GR" dirty="0" err="1"/>
              <a:t>κλείεσαι</a:t>
            </a:r>
            <a:r>
              <a:rPr lang="el-GR" dirty="0"/>
              <a:t> εν τω </a:t>
            </a:r>
            <a:r>
              <a:rPr lang="el-GR" dirty="0" err="1"/>
              <a:t>οίκω</a:t>
            </a:r>
            <a:r>
              <a:rPr lang="el-GR" dirty="0"/>
              <a:t> σου και πλανάσαι με θεωρίας δικαιοσύνης, με τας περί αμοιβής προλήψεις της κακώς καμωμένης κοινωνίας. </a:t>
            </a:r>
            <a:r>
              <a:rPr lang="el-GR" dirty="0" err="1"/>
              <a:t>Mη</a:t>
            </a:r>
            <a:r>
              <a:rPr lang="el-GR" dirty="0"/>
              <a:t> </a:t>
            </a:r>
            <a:r>
              <a:rPr lang="el-GR" dirty="0" err="1"/>
              <a:t>λέγης</a:t>
            </a:r>
            <a:r>
              <a:rPr lang="el-GR" dirty="0"/>
              <a:t>, </a:t>
            </a:r>
            <a:r>
              <a:rPr lang="el-GR" dirty="0" err="1"/>
              <a:t>Tόσον</a:t>
            </a:r>
            <a:r>
              <a:rPr lang="el-GR" dirty="0"/>
              <a:t> αξίζει ο κόπος μου και τόσον οφείλω να απολαύσω. Όπως η ζωή είναι κληρονομία και δεν έκαμες τίποτε δια να την </a:t>
            </a:r>
            <a:r>
              <a:rPr lang="el-GR" dirty="0" err="1"/>
              <a:t>κερδίσης</a:t>
            </a:r>
            <a:r>
              <a:rPr lang="el-GR" dirty="0"/>
              <a:t> ως </a:t>
            </a:r>
            <a:r>
              <a:rPr lang="el-GR" dirty="0" err="1"/>
              <a:t>αμοιβήν</a:t>
            </a:r>
            <a:r>
              <a:rPr lang="el-GR" dirty="0"/>
              <a:t>, ούτω κληρονομία πρέπει να είναι και η </a:t>
            </a:r>
            <a:r>
              <a:rPr lang="el-GR" dirty="0" err="1"/>
              <a:t>Hδονή</a:t>
            </a:r>
            <a:r>
              <a:rPr lang="el-GR" dirty="0"/>
              <a:t>. </a:t>
            </a:r>
            <a:r>
              <a:rPr lang="el-GR" dirty="0" err="1"/>
              <a:t>Mη</a:t>
            </a:r>
            <a:r>
              <a:rPr lang="el-GR" dirty="0"/>
              <a:t> </a:t>
            </a:r>
            <a:r>
              <a:rPr lang="el-GR" dirty="0" err="1"/>
              <a:t>κλείεσαι</a:t>
            </a:r>
            <a:r>
              <a:rPr lang="el-GR" dirty="0"/>
              <a:t> εν τω </a:t>
            </a:r>
            <a:r>
              <a:rPr lang="el-GR" dirty="0" err="1"/>
              <a:t>οίκω</a:t>
            </a:r>
            <a:r>
              <a:rPr lang="el-GR" dirty="0"/>
              <a:t> σου· αλλά </a:t>
            </a:r>
            <a:r>
              <a:rPr lang="el-GR" dirty="0" err="1"/>
              <a:t>κράτει</a:t>
            </a:r>
            <a:r>
              <a:rPr lang="el-GR" dirty="0"/>
              <a:t> τα παράθυρα ανοικτά, </a:t>
            </a:r>
            <a:r>
              <a:rPr lang="el-GR" dirty="0" err="1"/>
              <a:t>ολοάνοικτα</a:t>
            </a:r>
            <a:r>
              <a:rPr lang="el-GR" dirty="0"/>
              <a:t>, δια να ακούσης τους πρώτους ήχους της διαβάσεως των στρατιωτών, όταν </a:t>
            </a:r>
            <a:r>
              <a:rPr lang="el-GR" dirty="0" err="1"/>
              <a:t>φθάνη</a:t>
            </a:r>
            <a:r>
              <a:rPr lang="el-GR" dirty="0"/>
              <a:t> το Σύνταγμα της </a:t>
            </a:r>
            <a:r>
              <a:rPr lang="el-GR" dirty="0" err="1"/>
              <a:t>Hδονής</a:t>
            </a:r>
            <a:r>
              <a:rPr lang="el-GR" dirty="0"/>
              <a:t> με </a:t>
            </a:r>
            <a:r>
              <a:rPr lang="el-GR" dirty="0" err="1"/>
              <a:t>μουσικήν</a:t>
            </a:r>
            <a:r>
              <a:rPr lang="el-GR" dirty="0"/>
              <a:t> και σημαίας.</a:t>
            </a:r>
          </a:p>
          <a:p>
            <a:r>
              <a:rPr lang="el-GR" dirty="0" err="1" smtClean="0"/>
              <a:t>Mη</a:t>
            </a:r>
            <a:r>
              <a:rPr lang="el-GR" dirty="0" smtClean="0"/>
              <a:t> </a:t>
            </a:r>
            <a:r>
              <a:rPr lang="el-GR" dirty="0" err="1"/>
              <a:t>απατηθής</a:t>
            </a:r>
            <a:r>
              <a:rPr lang="el-GR" dirty="0"/>
              <a:t> από τους </a:t>
            </a:r>
            <a:r>
              <a:rPr lang="el-GR" dirty="0" err="1"/>
              <a:t>βλασφήμους</a:t>
            </a:r>
            <a:r>
              <a:rPr lang="el-GR" dirty="0"/>
              <a:t> όσοι σε λέγουν ότι η υπηρεσία είναι επικίνδυνος και επίπονος. H υπηρεσία της ηδονής είναι χαρά διαρκής. Σε εξαντλεί, αλλά σε εξαντλεί με </a:t>
            </a:r>
            <a:r>
              <a:rPr lang="el-GR" dirty="0" err="1"/>
              <a:t>θεσπεσίας</a:t>
            </a:r>
            <a:r>
              <a:rPr lang="el-GR" dirty="0"/>
              <a:t> </a:t>
            </a:r>
            <a:r>
              <a:rPr lang="el-GR" dirty="0" err="1"/>
              <a:t>μέθας</a:t>
            </a:r>
            <a:r>
              <a:rPr lang="el-GR" dirty="0"/>
              <a:t>. </a:t>
            </a:r>
            <a:r>
              <a:rPr lang="el-GR" dirty="0" err="1"/>
              <a:t>Kαι</a:t>
            </a:r>
            <a:r>
              <a:rPr lang="el-GR" dirty="0"/>
              <a:t> επί τέλους όταν </a:t>
            </a:r>
            <a:r>
              <a:rPr lang="el-GR" dirty="0" err="1"/>
              <a:t>πέσης</a:t>
            </a:r>
            <a:r>
              <a:rPr lang="el-GR" dirty="0"/>
              <a:t> εις τον </a:t>
            </a:r>
            <a:r>
              <a:rPr lang="el-GR" dirty="0" err="1"/>
              <a:t>δρόμον</a:t>
            </a:r>
            <a:r>
              <a:rPr lang="el-GR" dirty="0"/>
              <a:t>, και τότε είναι η τύχη σου ζηλευτή. Όταν </a:t>
            </a:r>
            <a:r>
              <a:rPr lang="el-GR" dirty="0" err="1"/>
              <a:t>περάση</a:t>
            </a:r>
            <a:r>
              <a:rPr lang="el-GR" dirty="0"/>
              <a:t> η κηδεία σου, αι </a:t>
            </a:r>
            <a:r>
              <a:rPr lang="el-GR" dirty="0" err="1"/>
              <a:t>Mορφαί</a:t>
            </a:r>
            <a:r>
              <a:rPr lang="el-GR" dirty="0"/>
              <a:t> τας οποίας έπλασαν αι </a:t>
            </a:r>
            <a:r>
              <a:rPr lang="el-GR" dirty="0" err="1"/>
              <a:t>επιθυμίαι</a:t>
            </a:r>
            <a:r>
              <a:rPr lang="el-GR" dirty="0"/>
              <a:t> σου θα ρίψουν λείρια και ρόδα λευκά επί του </a:t>
            </a:r>
            <a:r>
              <a:rPr lang="el-GR" dirty="0" err="1"/>
              <a:t>φερέτρου</a:t>
            </a:r>
            <a:r>
              <a:rPr lang="el-GR" dirty="0"/>
              <a:t> σου, θα σε σηκώσουν εις τους ώμους των έφηβοι Θεοί του </a:t>
            </a:r>
            <a:r>
              <a:rPr lang="el-GR" dirty="0" err="1"/>
              <a:t>Oλύμπου</a:t>
            </a:r>
            <a:r>
              <a:rPr lang="el-GR" dirty="0"/>
              <a:t>, και θα σε θάψουν εις το </a:t>
            </a:r>
            <a:r>
              <a:rPr lang="el-GR" dirty="0" err="1"/>
              <a:t>Kοιμητήριον</a:t>
            </a:r>
            <a:r>
              <a:rPr lang="el-GR" dirty="0"/>
              <a:t> του </a:t>
            </a:r>
            <a:r>
              <a:rPr lang="el-GR" dirty="0" err="1"/>
              <a:t>Iδεώδους</a:t>
            </a:r>
            <a:r>
              <a:rPr lang="el-GR" dirty="0"/>
              <a:t> όπου ασπρίζουν τα μαυσωλεία της ποιήσεως</a:t>
            </a:r>
            <a:r>
              <a:rPr lang="el-GR" dirty="0" smtClean="0"/>
              <a:t>.</a:t>
            </a:r>
            <a:endParaRPr lang="el-GR" dirty="0"/>
          </a:p>
        </p:txBody>
      </p:sp>
    </p:spTree>
    <p:extLst>
      <p:ext uri="{BB962C8B-B14F-4D97-AF65-F5344CB8AC3E}">
        <p14:creationId xmlns:p14="http://schemas.microsoft.com/office/powerpoint/2010/main" val="1767953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Beauty in Mathematics</a:t>
            </a:r>
            <a:r>
              <a:rPr lang="el-GR" dirty="0" smtClean="0"/>
              <a:t> (1/4)</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The mathematician’s patterns, like the painter’s or the poet’s must be </a:t>
            </a:r>
            <a:r>
              <a:rPr lang="en-US" i="1" dirty="0"/>
              <a:t>beautiful</a:t>
            </a:r>
            <a:r>
              <a:rPr lang="en-US" dirty="0"/>
              <a:t>; the ideas like the </a:t>
            </a:r>
            <a:r>
              <a:rPr lang="en-US" dirty="0" err="1"/>
              <a:t>colours</a:t>
            </a:r>
            <a:r>
              <a:rPr lang="en-US" dirty="0"/>
              <a:t> or the words, must fit together in a harmonious way. Beauty is the first test: </a:t>
            </a:r>
            <a:r>
              <a:rPr lang="en-US" b="1" dirty="0"/>
              <a:t>there is no permanent place in the world for ugly mathematics</a:t>
            </a:r>
            <a:r>
              <a:rPr lang="en-US" dirty="0"/>
              <a:t>.</a:t>
            </a:r>
            <a:endParaRPr lang="el-GR" dirty="0"/>
          </a:p>
          <a:p>
            <a:r>
              <a:rPr lang="el-GR" dirty="0" err="1" smtClean="0"/>
              <a:t>Κ</a:t>
            </a:r>
            <a:r>
              <a:rPr lang="el-GR" dirty="0" err="1"/>
              <a:t>έ</a:t>
            </a:r>
            <a:r>
              <a:rPr lang="el-GR" dirty="0" err="1" smtClean="0"/>
              <a:t>πλερ</a:t>
            </a:r>
            <a:endParaRPr lang="en-US" dirty="0" smtClean="0"/>
          </a:p>
          <a:p>
            <a:r>
              <a:rPr lang="el-GR" dirty="0" smtClean="0"/>
              <a:t>Ομορφιά</a:t>
            </a:r>
            <a:r>
              <a:rPr lang="en-US" dirty="0" smtClean="0"/>
              <a:t> </a:t>
            </a:r>
            <a:r>
              <a:rPr lang="el-GR" dirty="0" smtClean="0"/>
              <a:t>–</a:t>
            </a:r>
            <a:r>
              <a:rPr lang="en-US" dirty="0" smtClean="0"/>
              <a:t> </a:t>
            </a:r>
            <a:r>
              <a:rPr lang="el-GR" dirty="0" smtClean="0"/>
              <a:t>αλήθεια</a:t>
            </a:r>
          </a:p>
          <a:p>
            <a:r>
              <a:rPr lang="en-US" b="1" dirty="0"/>
              <a:t>Paul </a:t>
            </a:r>
            <a:r>
              <a:rPr lang="en-US" b="1" dirty="0" err="1"/>
              <a:t>Erdős</a:t>
            </a:r>
            <a:r>
              <a:rPr lang="en-US" b="1" dirty="0"/>
              <a:t> </a:t>
            </a:r>
            <a:r>
              <a:rPr lang="en-US" dirty="0"/>
              <a:t>expressed his views on the ineffability (cannot or should not be expressed in spoken words  ) of mathematics when he said, "Why are numbers beautiful? It's like asking why is Beethoven's Ninth Symphony beautiful. </a:t>
            </a:r>
            <a:r>
              <a:rPr lang="en-US" b="1" dirty="0"/>
              <a:t>If you don't see why, someone can't tell you</a:t>
            </a:r>
            <a:r>
              <a:rPr lang="en-US" dirty="0"/>
              <a:t>. I know numbers are beautiful. If they aren't beautiful, nothing is".[2</a:t>
            </a:r>
            <a:r>
              <a:rPr lang="en-US" dirty="0" smtClean="0"/>
              <a:t>]</a:t>
            </a:r>
            <a:endParaRPr lang="el-GR" dirty="0"/>
          </a:p>
        </p:txBody>
      </p:sp>
    </p:spTree>
    <p:extLst>
      <p:ext uri="{BB962C8B-B14F-4D97-AF65-F5344CB8AC3E}">
        <p14:creationId xmlns:p14="http://schemas.microsoft.com/office/powerpoint/2010/main" val="2913034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Beauty in Mathematics</a:t>
            </a:r>
            <a:r>
              <a:rPr lang="el-GR" dirty="0"/>
              <a:t> </a:t>
            </a:r>
            <a:r>
              <a:rPr lang="el-GR" dirty="0" smtClean="0"/>
              <a:t>(2/4</a:t>
            </a:r>
            <a:r>
              <a:rPr lang="el-GR" dirty="0"/>
              <a:t>)</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n-US" dirty="0" err="1"/>
              <a:t>Manjul</a:t>
            </a:r>
            <a:r>
              <a:rPr lang="en-US" dirty="0"/>
              <a:t> Bhargava</a:t>
            </a:r>
            <a:r>
              <a:rPr lang="el-GR" dirty="0"/>
              <a:t>, </a:t>
            </a:r>
            <a:r>
              <a:rPr lang="en-US" dirty="0"/>
              <a:t>Fields Medal 2014</a:t>
            </a:r>
            <a:endParaRPr lang="el-GR" dirty="0" smtClean="0"/>
          </a:p>
          <a:p>
            <a:r>
              <a:rPr lang="en-US" dirty="0" smtClean="0"/>
              <a:t>"</a:t>
            </a:r>
            <a:r>
              <a:rPr lang="en-US" dirty="0"/>
              <a:t>When you discover things about numbers, it's very beautiful," he says. "When mathematicians are thinking about their problems, we're not thinking about their various applications, but rather are pursuing beauty. That's how pure mathematicians think.“</a:t>
            </a:r>
          </a:p>
          <a:p>
            <a:r>
              <a:rPr lang="en-US" dirty="0"/>
              <a:t>"The most applicable </a:t>
            </a:r>
            <a:r>
              <a:rPr lang="en-US" dirty="0" err="1"/>
              <a:t>maths</a:t>
            </a:r>
            <a:r>
              <a:rPr lang="en-US" dirty="0"/>
              <a:t> discovered in history was not discovered for the purpose of applications, but in the search for the most beautiful </a:t>
            </a:r>
            <a:r>
              <a:rPr lang="en-US" dirty="0" err="1"/>
              <a:t>maths</a:t>
            </a:r>
            <a:r>
              <a:rPr lang="en-US" dirty="0"/>
              <a:t> out there</a:t>
            </a:r>
            <a:r>
              <a:rPr lang="en-US" dirty="0" smtClean="0"/>
              <a:t>."</a:t>
            </a:r>
            <a:endParaRPr lang="el-GR" dirty="0"/>
          </a:p>
        </p:txBody>
      </p:sp>
    </p:spTree>
    <p:extLst>
      <p:ext uri="{BB962C8B-B14F-4D97-AF65-F5344CB8AC3E}">
        <p14:creationId xmlns:p14="http://schemas.microsoft.com/office/powerpoint/2010/main" val="1798234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err="1" smtClean="0"/>
              <a:t>Υποενότητας</a:t>
            </a:r>
            <a:endParaRPr lang="el-GR" dirty="0"/>
          </a:p>
        </p:txBody>
      </p:sp>
      <p:sp>
        <p:nvSpPr>
          <p:cNvPr id="3" name="Content Placeholder 2"/>
          <p:cNvSpPr>
            <a:spLocks noGrp="1"/>
          </p:cNvSpPr>
          <p:nvPr>
            <p:ph idx="1"/>
          </p:nvPr>
        </p:nvSpPr>
        <p:spPr/>
        <p:txBody>
          <a:bodyPr>
            <a:normAutofit/>
          </a:bodyPr>
          <a:lstStyle/>
          <a:p>
            <a:r>
              <a:rPr lang="el-GR" dirty="0" smtClean="0"/>
              <a:t>Απόψεις για τα Μαθηματικά</a:t>
            </a:r>
          </a:p>
          <a:p>
            <a:r>
              <a:rPr lang="en-US" dirty="0"/>
              <a:t>Mathematics vs. Fine Art</a:t>
            </a:r>
          </a:p>
          <a:p>
            <a:r>
              <a:rPr lang="en-US" dirty="0"/>
              <a:t>Archimedes vs. Aeschylus</a:t>
            </a:r>
          </a:p>
          <a:p>
            <a:r>
              <a:rPr lang="en-US" dirty="0"/>
              <a:t>Beauty in Mathematics</a:t>
            </a:r>
          </a:p>
          <a:p>
            <a:r>
              <a:rPr lang="el-GR" dirty="0"/>
              <a:t>Μαθηματικά και </a:t>
            </a:r>
            <a:r>
              <a:rPr lang="el-GR" dirty="0" smtClean="0"/>
              <a:t>Εφαρμογές</a:t>
            </a:r>
          </a:p>
          <a:p>
            <a:r>
              <a:rPr lang="el-GR" dirty="0" smtClean="0"/>
              <a:t>Καθαρά Μαθηματικά (</a:t>
            </a:r>
            <a:r>
              <a:rPr lang="en-US" dirty="0" smtClean="0"/>
              <a:t>Pure Mathematics)</a:t>
            </a:r>
            <a:endParaRPr lang="en-US"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Beauty in Mathematics</a:t>
            </a:r>
            <a:r>
              <a:rPr lang="el-GR" dirty="0"/>
              <a:t> </a:t>
            </a:r>
            <a:r>
              <a:rPr lang="el-GR" dirty="0" smtClean="0"/>
              <a:t>(3/4</a:t>
            </a:r>
            <a:r>
              <a:rPr lang="el-GR" dirty="0"/>
              <a:t>)</a:t>
            </a:r>
          </a:p>
        </p:txBody>
      </p:sp>
      <p:sp>
        <p:nvSpPr>
          <p:cNvPr id="3" name="Θέση περιεχομένου 2"/>
          <p:cNvSpPr>
            <a:spLocks noGrp="1"/>
          </p:cNvSpPr>
          <p:nvPr>
            <p:ph idx="1"/>
          </p:nvPr>
        </p:nvSpPr>
        <p:spPr/>
        <p:txBody>
          <a:bodyPr>
            <a:normAutofit fontScale="85000" lnSpcReduction="20000"/>
          </a:bodyPr>
          <a:lstStyle/>
          <a:p>
            <a:r>
              <a:rPr lang="en-US" dirty="0" err="1"/>
              <a:t>J.H.Poincare</a:t>
            </a:r>
            <a:r>
              <a:rPr lang="en-US" dirty="0"/>
              <a:t> (1854-1912), (cited in </a:t>
            </a:r>
            <a:r>
              <a:rPr lang="en-US" dirty="0" err="1"/>
              <a:t>H.E.Huntley</a:t>
            </a:r>
            <a:r>
              <a:rPr lang="en-US" dirty="0"/>
              <a:t>, </a:t>
            </a:r>
            <a:r>
              <a:rPr lang="en-US" b="1" i="1" dirty="0">
                <a:hlinkClick r:id="rId2"/>
              </a:rPr>
              <a:t>The Divine Proportion</a:t>
            </a:r>
            <a:r>
              <a:rPr lang="en-US" dirty="0"/>
              <a:t>, Dover, 1970</a:t>
            </a:r>
            <a:r>
              <a:rPr lang="en-US" dirty="0" smtClean="0"/>
              <a:t>)</a:t>
            </a:r>
            <a:r>
              <a:rPr lang="el-GR" dirty="0" smtClean="0"/>
              <a:t> </a:t>
            </a:r>
            <a:r>
              <a:rPr lang="en-US" dirty="0" smtClean="0"/>
              <a:t>The </a:t>
            </a:r>
            <a:r>
              <a:rPr lang="en-US" dirty="0"/>
              <a:t>mathematician does not study pure mathematics because it is useful; he studies it because he delights in it and he delights in it because it is beautiful.</a:t>
            </a:r>
          </a:p>
          <a:p>
            <a:r>
              <a:rPr lang="en-US" dirty="0"/>
              <a:t>Jane Muir, </a:t>
            </a:r>
            <a:r>
              <a:rPr lang="en-US" b="1" i="1" dirty="0">
                <a:hlinkClick r:id="rId3"/>
              </a:rPr>
              <a:t>Of Men &amp; Numbers</a:t>
            </a:r>
            <a:r>
              <a:rPr lang="en-US" dirty="0"/>
              <a:t>, Dover, 1996. Gauss: You have no idea how much poetry there is in the calculation of a table of logarithms</a:t>
            </a:r>
            <a:r>
              <a:rPr lang="en-US" dirty="0" smtClean="0"/>
              <a:t>!</a:t>
            </a:r>
            <a:endParaRPr lang="el-GR" dirty="0" smtClean="0"/>
          </a:p>
          <a:p>
            <a:r>
              <a:rPr lang="en-US" dirty="0"/>
              <a:t>O. Spengler, in J. Newman, </a:t>
            </a:r>
            <a:r>
              <a:rPr lang="en-US" b="1" i="1" dirty="0">
                <a:hlinkClick r:id="rId4"/>
              </a:rPr>
              <a:t>The World of Mathematics</a:t>
            </a:r>
            <a:r>
              <a:rPr lang="en-US" dirty="0"/>
              <a:t>, Simon &amp; Schuster, 1956"A mathematician," said old </a:t>
            </a:r>
            <a:r>
              <a:rPr lang="en-US" dirty="0" err="1"/>
              <a:t>Weierstrass</a:t>
            </a:r>
            <a:r>
              <a:rPr lang="en-US" dirty="0"/>
              <a:t>, "who is not at the same time a bit of a poet will never be a full mathematician</a:t>
            </a:r>
            <a:r>
              <a:rPr lang="en-US" dirty="0" smtClean="0"/>
              <a:t>.“</a:t>
            </a:r>
            <a:endParaRPr lang="en-US" dirty="0"/>
          </a:p>
        </p:txBody>
      </p:sp>
    </p:spTree>
    <p:extLst>
      <p:ext uri="{BB962C8B-B14F-4D97-AF65-F5344CB8AC3E}">
        <p14:creationId xmlns:p14="http://schemas.microsoft.com/office/powerpoint/2010/main" val="1023985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Beauty in Mathematics</a:t>
            </a:r>
            <a:r>
              <a:rPr lang="el-GR" dirty="0"/>
              <a:t> </a:t>
            </a:r>
            <a:r>
              <a:rPr lang="el-GR" dirty="0" smtClean="0"/>
              <a:t>(4/4</a:t>
            </a:r>
            <a:r>
              <a:rPr lang="el-GR" dirty="0"/>
              <a:t>)</a:t>
            </a:r>
          </a:p>
        </p:txBody>
      </p:sp>
      <p:sp>
        <p:nvSpPr>
          <p:cNvPr id="3" name="Θέση περιεχομένου 2"/>
          <p:cNvSpPr>
            <a:spLocks noGrp="1"/>
          </p:cNvSpPr>
          <p:nvPr>
            <p:ph idx="1"/>
          </p:nvPr>
        </p:nvSpPr>
        <p:spPr/>
        <p:txBody>
          <a:bodyPr>
            <a:noAutofit/>
          </a:bodyPr>
          <a:lstStyle/>
          <a:p>
            <a:r>
              <a:rPr lang="en-US" sz="2000" dirty="0" err="1"/>
              <a:t>S.Lang</a:t>
            </a:r>
            <a:r>
              <a:rPr lang="en-US" sz="2000" dirty="0"/>
              <a:t>, </a:t>
            </a:r>
            <a:r>
              <a:rPr lang="en-US" sz="2000" i="1" dirty="0"/>
              <a:t>The Beauty of Doing Mathematics</a:t>
            </a:r>
            <a:r>
              <a:rPr lang="en-US" sz="2000" dirty="0"/>
              <a:t>, Springer-</a:t>
            </a:r>
            <a:r>
              <a:rPr lang="en-US" sz="2000" dirty="0" err="1"/>
              <a:t>Verlag</a:t>
            </a:r>
            <a:r>
              <a:rPr lang="en-US" sz="2000" dirty="0"/>
              <a:t>, 1985Last time, I asked: "What does mathematics mean to you?" And some people answered: "The manipulation of numbers, the manipulation of structures." And if I had asked what music means to you, would you have answered: "The manipulation of notes?"</a:t>
            </a:r>
            <a:endParaRPr lang="el-GR" sz="2000" dirty="0"/>
          </a:p>
          <a:p>
            <a:r>
              <a:rPr lang="en-US" sz="2000" dirty="0"/>
              <a:t>http://www.cut-the-knot.org/manifesto/beauty.shtml</a:t>
            </a:r>
          </a:p>
          <a:p>
            <a:r>
              <a:rPr lang="en-US" sz="2000" b="1" dirty="0"/>
              <a:t>Bertrand Russell </a:t>
            </a:r>
            <a:r>
              <a:rPr lang="en-US" sz="2000" dirty="0"/>
              <a:t>(1872-1970), </a:t>
            </a:r>
            <a:r>
              <a:rPr lang="en-US" sz="2000" i="1" dirty="0"/>
              <a:t>Autobiography</a:t>
            </a:r>
            <a:r>
              <a:rPr lang="en-US" sz="2000" dirty="0"/>
              <a:t>, George Allen and Unwin Ltd, 1967, v1, p158.    It seems to me now that mathematics is capable of an artistic excellence as great as that of any music, </a:t>
            </a:r>
            <a:r>
              <a:rPr lang="en-US" sz="2000" b="1" dirty="0"/>
              <a:t>perhaps</a:t>
            </a:r>
            <a:r>
              <a:rPr lang="en-US" sz="2000" dirty="0"/>
              <a:t> greater; not because the pleasure it gives (although very pure) is comparable, either in intensity or in </a:t>
            </a:r>
            <a:r>
              <a:rPr lang="el-GR" sz="2000" b="1" dirty="0"/>
              <a:t>(?)</a:t>
            </a:r>
            <a:r>
              <a:rPr lang="el-GR" sz="2000" dirty="0"/>
              <a:t> </a:t>
            </a:r>
            <a:r>
              <a:rPr lang="en-US" sz="2000" dirty="0"/>
              <a:t>the number of people who feel it, to that of music, but because it gives in absolute perfection that combination, characteristic of great art, of godlike freedom, with the sense of inevitable destiny; because, in fact, it </a:t>
            </a:r>
            <a:r>
              <a:rPr lang="en-US" sz="2000" b="1" dirty="0"/>
              <a:t>constructs an ideal </a:t>
            </a:r>
            <a:r>
              <a:rPr lang="en-US" sz="2000" dirty="0"/>
              <a:t>world where everything is perfect but true.</a:t>
            </a:r>
          </a:p>
        </p:txBody>
      </p:sp>
    </p:spTree>
    <p:extLst>
      <p:ext uri="{BB962C8B-B14F-4D97-AF65-F5344CB8AC3E}">
        <p14:creationId xmlns:p14="http://schemas.microsoft.com/office/powerpoint/2010/main" val="21889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Bertrand </a:t>
            </a:r>
            <a:r>
              <a:rPr lang="en-US" dirty="0"/>
              <a:t>Arthur William Russell, 3rd Earl Russell, (1872 –1970)</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b="1" dirty="0"/>
              <a:t>Bertrand Russell </a:t>
            </a:r>
            <a:r>
              <a:rPr lang="en-US" dirty="0"/>
              <a:t>expressed his sense of mathematical beauty in these words:  Mathematics, </a:t>
            </a:r>
            <a:r>
              <a:rPr lang="en-US" b="1" dirty="0"/>
              <a:t>rightly viewed</a:t>
            </a:r>
            <a:r>
              <a:rPr lang="en-US" dirty="0"/>
              <a:t>, possesses not only truth, but supreme beauty — a beauty cold and austere, like that of sculpture, without appeal to any part of our weaker nature, without the gorgeous trappings of painting or music, yet sublimely pure, and capable of a stern perfection such as only the greatest art can show. The true spirit of delight, the exaltation, the sense of being more than Man, which is the touchstone of the highest excellence, is to be found in mathematics as surely as poetry.[1</a:t>
            </a:r>
            <a:r>
              <a:rPr lang="en-US" dirty="0" smtClean="0"/>
              <a:t>]</a:t>
            </a:r>
            <a:endParaRPr lang="en-US" dirty="0"/>
          </a:p>
        </p:txBody>
      </p:sp>
    </p:spTree>
    <p:extLst>
      <p:ext uri="{BB962C8B-B14F-4D97-AF65-F5344CB8AC3E}">
        <p14:creationId xmlns:p14="http://schemas.microsoft.com/office/powerpoint/2010/main" val="3499371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625. Ode on a Grecian Urn</a:t>
            </a:r>
            <a:endParaRPr lang="el-GR" dirty="0"/>
          </a:p>
        </p:txBody>
      </p:sp>
      <p:sp>
        <p:nvSpPr>
          <p:cNvPr id="5" name="Θέση κειμένου 4"/>
          <p:cNvSpPr>
            <a:spLocks noGrp="1"/>
          </p:cNvSpPr>
          <p:nvPr>
            <p:ph type="body" idx="1"/>
          </p:nvPr>
        </p:nvSpPr>
        <p:spPr>
          <a:xfrm>
            <a:off x="457200" y="1574254"/>
            <a:ext cx="8229600" cy="639762"/>
          </a:xfrm>
        </p:spPr>
        <p:txBody>
          <a:bodyPr>
            <a:normAutofit fontScale="92500" lnSpcReduction="20000"/>
          </a:bodyPr>
          <a:lstStyle/>
          <a:p>
            <a:r>
              <a:rPr lang="en-US" dirty="0"/>
              <a:t>Arthur Quiller-Couch, ed. 1919. The Oxford Book of English Verse: 1250–1900.  John Keats. (1795–1821</a:t>
            </a:r>
            <a:r>
              <a:rPr lang="en-US" dirty="0" smtClean="0"/>
              <a:t>)</a:t>
            </a:r>
            <a:endParaRPr lang="en-US" dirty="0"/>
          </a:p>
        </p:txBody>
      </p:sp>
      <p:sp>
        <p:nvSpPr>
          <p:cNvPr id="3" name="Θέση περιεχομένου 2"/>
          <p:cNvSpPr>
            <a:spLocks noGrp="1"/>
          </p:cNvSpPr>
          <p:nvPr>
            <p:ph sz="half" idx="2"/>
          </p:nvPr>
        </p:nvSpPr>
        <p:spPr>
          <a:xfrm>
            <a:off x="457200" y="2214016"/>
            <a:ext cx="4040188" cy="3879280"/>
          </a:xfrm>
        </p:spPr>
        <p:txBody>
          <a:bodyPr>
            <a:noAutofit/>
          </a:bodyPr>
          <a:lstStyle/>
          <a:p>
            <a:pPr marL="0" indent="0">
              <a:buNone/>
            </a:pPr>
            <a:r>
              <a:rPr lang="en-US" sz="2200" dirty="0" smtClean="0"/>
              <a:t>O </a:t>
            </a:r>
            <a:r>
              <a:rPr lang="en-US" sz="2200" dirty="0"/>
              <a:t>Attic shape! fair attitude! with </a:t>
            </a:r>
            <a:r>
              <a:rPr lang="en-US" sz="2200" dirty="0" err="1"/>
              <a:t>brede</a:t>
            </a:r>
            <a:endParaRPr lang="en-US" sz="2200" dirty="0"/>
          </a:p>
          <a:p>
            <a:pPr marL="0" indent="0">
              <a:buNone/>
            </a:pPr>
            <a:r>
              <a:rPr lang="en-US" sz="2200" dirty="0"/>
              <a:t>Of marble men and maidens overwrought, </a:t>
            </a:r>
          </a:p>
          <a:p>
            <a:pPr marL="0" indent="0">
              <a:buNone/>
            </a:pPr>
            <a:r>
              <a:rPr lang="en-US" sz="2200" dirty="0"/>
              <a:t>With forest branches and the trodden weed;  </a:t>
            </a:r>
          </a:p>
          <a:p>
            <a:pPr marL="0" indent="0">
              <a:buNone/>
            </a:pPr>
            <a:r>
              <a:rPr lang="en-US" sz="2200" dirty="0"/>
              <a:t>Thou, silent form! dost tease us </a:t>
            </a:r>
            <a:r>
              <a:rPr lang="en-US" sz="2200" dirty="0" smtClean="0"/>
              <a:t>out </a:t>
            </a:r>
            <a:r>
              <a:rPr lang="en-US" sz="2200" dirty="0"/>
              <a:t>of </a:t>
            </a:r>
            <a:r>
              <a:rPr lang="en-US" sz="2200" dirty="0" smtClean="0"/>
              <a:t>thought.</a:t>
            </a:r>
          </a:p>
          <a:p>
            <a:pPr marL="0" indent="0">
              <a:buNone/>
            </a:pPr>
            <a:r>
              <a:rPr lang="en-US" sz="2200" dirty="0"/>
              <a:t>As doth eternity: Cold Pastoral!</a:t>
            </a:r>
            <a:r>
              <a:rPr lang="en-US" sz="2200" i="1" dirty="0"/>
              <a:t> </a:t>
            </a:r>
            <a:endParaRPr lang="en-US" sz="2200" dirty="0"/>
          </a:p>
        </p:txBody>
      </p:sp>
      <p:sp>
        <p:nvSpPr>
          <p:cNvPr id="4" name="Θέση περιεχομένου 3"/>
          <p:cNvSpPr>
            <a:spLocks noGrp="1"/>
          </p:cNvSpPr>
          <p:nvPr>
            <p:ph sz="quarter" idx="4"/>
          </p:nvPr>
        </p:nvSpPr>
        <p:spPr/>
        <p:txBody>
          <a:bodyPr>
            <a:normAutofit fontScale="92500" lnSpcReduction="10000"/>
          </a:bodyPr>
          <a:lstStyle/>
          <a:p>
            <a:pPr marL="0" indent="0">
              <a:buNone/>
            </a:pPr>
            <a:r>
              <a:rPr lang="en-US" dirty="0"/>
              <a:t>As doth eternity: Cold Pastoral!</a:t>
            </a:r>
            <a:r>
              <a:rPr lang="en-US" i="1" dirty="0"/>
              <a:t>  </a:t>
            </a:r>
          </a:p>
          <a:p>
            <a:pPr marL="0" indent="0">
              <a:buNone/>
            </a:pPr>
            <a:r>
              <a:rPr lang="en-US" dirty="0"/>
              <a:t>When old age shall this generation waste,     </a:t>
            </a:r>
          </a:p>
          <a:p>
            <a:pPr marL="0" indent="0">
              <a:buNone/>
            </a:pPr>
            <a:r>
              <a:rPr lang="en-US" dirty="0"/>
              <a:t>Thou shalt remain, in midst of other woe   </a:t>
            </a:r>
          </a:p>
          <a:p>
            <a:pPr marL="0" indent="0">
              <a:buNone/>
            </a:pPr>
            <a:r>
              <a:rPr lang="en-US" b="1" dirty="0"/>
              <a:t>Than ours, a friend to man, to whom thou say</a:t>
            </a:r>
            <a:r>
              <a:rPr lang="el-GR" b="1" dirty="0"/>
              <a:t> ’</a:t>
            </a:r>
            <a:r>
              <a:rPr lang="en-US" b="1" dirty="0" err="1"/>
              <a:t>st</a:t>
            </a:r>
            <a:r>
              <a:rPr lang="en-US" b="1" dirty="0"/>
              <a:t>,</a:t>
            </a:r>
          </a:p>
          <a:p>
            <a:pPr marL="0" indent="0">
              <a:buNone/>
            </a:pPr>
            <a:r>
              <a:rPr lang="en-US" b="1" dirty="0"/>
              <a:t>Beauty is truth, truth beauty,</a:t>
            </a:r>
            <a:r>
              <a:rPr lang="el-GR" b="1" dirty="0"/>
              <a:t> - </a:t>
            </a:r>
            <a:r>
              <a:rPr lang="en-US" b="1" dirty="0"/>
              <a:t>that is all   </a:t>
            </a:r>
          </a:p>
          <a:p>
            <a:pPr marL="0" indent="0">
              <a:buNone/>
            </a:pPr>
            <a:r>
              <a:rPr lang="en-US" b="1" dirty="0"/>
              <a:t>Ye know on earth, and all ye need to know.'</a:t>
            </a:r>
            <a:r>
              <a:rPr lang="en-US" b="1" i="1" dirty="0"/>
              <a:t> </a:t>
            </a:r>
            <a:endParaRPr lang="el-GR" dirty="0"/>
          </a:p>
          <a:p>
            <a:pPr marL="0" indent="0">
              <a:buNone/>
            </a:pPr>
            <a:endParaRPr lang="el-GR" dirty="0"/>
          </a:p>
        </p:txBody>
      </p:sp>
    </p:spTree>
    <p:extLst>
      <p:ext uri="{BB962C8B-B14F-4D97-AF65-F5344CB8AC3E}">
        <p14:creationId xmlns:p14="http://schemas.microsoft.com/office/powerpoint/2010/main" val="1756784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a:t>
            </a:r>
            <a:r>
              <a:rPr lang="el-GR" dirty="0" smtClean="0"/>
              <a:t>ρος τι η συζήτησις?</a:t>
            </a:r>
            <a:endParaRPr lang="el-GR" dirty="0"/>
          </a:p>
        </p:txBody>
      </p:sp>
      <p:sp>
        <p:nvSpPr>
          <p:cNvPr id="3" name="Θέση περιεχομένου 2"/>
          <p:cNvSpPr>
            <a:spLocks noGrp="1"/>
          </p:cNvSpPr>
          <p:nvPr>
            <p:ph idx="1"/>
          </p:nvPr>
        </p:nvSpPr>
        <p:spPr/>
        <p:txBody>
          <a:bodyPr/>
          <a:lstStyle/>
          <a:p>
            <a:r>
              <a:rPr lang="el-GR" dirty="0"/>
              <a:t>Τ</a:t>
            </a:r>
            <a:r>
              <a:rPr lang="el-GR" dirty="0" smtClean="0"/>
              <a:t>α μαθηματικά εν </a:t>
            </a:r>
            <a:r>
              <a:rPr lang="el-GR" dirty="0" err="1" smtClean="0"/>
              <a:t>αμύνει</a:t>
            </a:r>
            <a:endParaRPr lang="el-GR" dirty="0" smtClean="0"/>
          </a:p>
          <a:p>
            <a:r>
              <a:rPr lang="el-GR" dirty="0" smtClean="0"/>
              <a:t>Γεώργιος </a:t>
            </a:r>
            <a:r>
              <a:rPr lang="el-GR" dirty="0" err="1" smtClean="0"/>
              <a:t>Τσιντσιφάς</a:t>
            </a:r>
            <a:endParaRPr lang="el-GR" dirty="0" smtClean="0"/>
          </a:p>
          <a:p>
            <a:r>
              <a:rPr lang="el-GR" dirty="0" smtClean="0"/>
              <a:t>Σκακιστές γωνία Σόλωνος και Μαυρομιχάλη</a:t>
            </a:r>
            <a:endParaRPr lang="el-GR" dirty="0"/>
          </a:p>
        </p:txBody>
      </p:sp>
    </p:spTree>
    <p:extLst>
      <p:ext uri="{BB962C8B-B14F-4D97-AF65-F5344CB8AC3E}">
        <p14:creationId xmlns:p14="http://schemas.microsoft.com/office/powerpoint/2010/main" val="1429757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Σχολιασμός: Μαθηματικά – Ομορφιά</a:t>
            </a:r>
            <a:r>
              <a:rPr lang="en-US" dirty="0" smtClean="0"/>
              <a:t> (1/2)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Τι μπορούμε να πούμε?</a:t>
            </a:r>
            <a:endParaRPr lang="en-US" dirty="0" smtClean="0"/>
          </a:p>
          <a:p>
            <a:r>
              <a:rPr lang="en-US" dirty="0" smtClean="0"/>
              <a:t>Beauty Is On The Eye Of The Beholder</a:t>
            </a:r>
            <a:endParaRPr lang="el-GR" dirty="0" smtClean="0"/>
          </a:p>
          <a:p>
            <a:r>
              <a:rPr lang="en-US" dirty="0" smtClean="0"/>
              <a:t>https</a:t>
            </a:r>
            <a:r>
              <a:rPr lang="en-US" dirty="0"/>
              <a:t>://answers.yahoo.com/question/index?qid=1006051104792, </a:t>
            </a:r>
          </a:p>
          <a:p>
            <a:r>
              <a:rPr lang="en-US" b="1" dirty="0"/>
              <a:t>Best Answer:</a:t>
            </a:r>
            <a:r>
              <a:rPr lang="en-US" dirty="0"/>
              <a:t>  It means love is blind. My husband thinks I am beautiful (he calls me pretty lady) and I am not what the world calls beautiful. He is the beholder in this situation and in his eyes (the only person who really matters) I am beautiful</a:t>
            </a:r>
            <a:r>
              <a:rPr lang="en-US" dirty="0" smtClean="0"/>
              <a:t>.</a:t>
            </a:r>
            <a:endParaRPr lang="el-GR" dirty="0"/>
          </a:p>
        </p:txBody>
      </p:sp>
    </p:spTree>
    <p:extLst>
      <p:ext uri="{BB962C8B-B14F-4D97-AF65-F5344CB8AC3E}">
        <p14:creationId xmlns:p14="http://schemas.microsoft.com/office/powerpoint/2010/main" val="1210443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Σχολιασμός: Μαθηματικά – Ομορφιά</a:t>
            </a:r>
            <a:r>
              <a:rPr lang="en-US" dirty="0"/>
              <a:t> </a:t>
            </a:r>
            <a:r>
              <a:rPr lang="en-US" dirty="0" smtClean="0"/>
              <a:t>(2/2</a:t>
            </a:r>
            <a:r>
              <a:rPr lang="en-US" dirty="0"/>
              <a:t>)</a:t>
            </a:r>
            <a:endParaRPr lang="el-GR" dirty="0"/>
          </a:p>
        </p:txBody>
      </p:sp>
      <p:sp>
        <p:nvSpPr>
          <p:cNvPr id="3" name="Θέση περιεχομένου 2"/>
          <p:cNvSpPr>
            <a:spLocks noGrp="1"/>
          </p:cNvSpPr>
          <p:nvPr>
            <p:ph idx="1"/>
          </p:nvPr>
        </p:nvSpPr>
        <p:spPr/>
        <p:txBody>
          <a:bodyPr/>
          <a:lstStyle/>
          <a:p>
            <a:r>
              <a:rPr lang="el-GR" dirty="0"/>
              <a:t>Η</a:t>
            </a:r>
            <a:r>
              <a:rPr lang="el-GR" dirty="0" smtClean="0"/>
              <a:t> απάντηση μου: όλη την αλήθεια (ωμή η ...μη!)</a:t>
            </a:r>
            <a:endParaRPr lang="en-US" dirty="0" smtClean="0"/>
          </a:p>
          <a:p>
            <a:r>
              <a:rPr lang="el-GR" dirty="0"/>
              <a:t>Τ</a:t>
            </a:r>
            <a:r>
              <a:rPr lang="el-GR" dirty="0" smtClean="0"/>
              <a:t>α μαθηματικά θέλουν ... δουλειά! </a:t>
            </a:r>
            <a:r>
              <a:rPr lang="el-GR" dirty="0"/>
              <a:t>Ό</a:t>
            </a:r>
            <a:r>
              <a:rPr lang="el-GR" dirty="0" smtClean="0"/>
              <a:t>πως και ουσιαστικά κάθε τι καλόν</a:t>
            </a:r>
          </a:p>
          <a:p>
            <a:r>
              <a:rPr lang="el-GR" dirty="0" smtClean="0"/>
              <a:t>Σύνδεση με κοινωνία, ιστορία κλπ.</a:t>
            </a:r>
            <a:endParaRPr lang="el-GR" dirty="0"/>
          </a:p>
        </p:txBody>
      </p:sp>
    </p:spTree>
    <p:extLst>
      <p:ext uri="{BB962C8B-B14F-4D97-AF65-F5344CB8AC3E}">
        <p14:creationId xmlns:p14="http://schemas.microsoft.com/office/powerpoint/2010/main" val="241419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a:t>
            </a:r>
            <a:r>
              <a:rPr lang="el-GR" dirty="0" smtClean="0"/>
              <a:t>αθηματικά και Εφαρμογές</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Hardy preferred his work to be considered </a:t>
            </a:r>
            <a:r>
              <a:rPr lang="en-US" i="1" dirty="0">
                <a:hlinkClick r:id="rId2" tooltip="Pure mathematics"/>
              </a:rPr>
              <a:t>pure mathematics</a:t>
            </a:r>
            <a:r>
              <a:rPr lang="en-US" dirty="0"/>
              <a:t>, perhaps because of his detestation of war and the military uses to which mathematics had been </a:t>
            </a:r>
            <a:r>
              <a:rPr lang="en-US" dirty="0">
                <a:hlinkClick r:id="rId3" tooltip="Applied mathematics"/>
              </a:rPr>
              <a:t>applied</a:t>
            </a:r>
            <a:r>
              <a:rPr lang="en-US" dirty="0"/>
              <a:t>. He made several statements similar to that in his </a:t>
            </a:r>
            <a:r>
              <a:rPr lang="en-US" i="1" dirty="0">
                <a:hlinkClick r:id="rId4" tooltip="A Mathematician's Apology"/>
              </a:rPr>
              <a:t>Apology</a:t>
            </a:r>
            <a:r>
              <a:rPr lang="en-US" dirty="0"/>
              <a:t>:</a:t>
            </a:r>
          </a:p>
          <a:p>
            <a:r>
              <a:rPr lang="en-US" i="1" dirty="0"/>
              <a:t>"I have never done anything 'useful'. No discovery of mine has made, or is likely to make, directly or indirectly, for good or ill, the least difference to the amenity of the world."</a:t>
            </a:r>
            <a:r>
              <a:rPr lang="en-US" baseline="30000" dirty="0">
                <a:hlinkClick r:id="rId5"/>
              </a:rPr>
              <a:t>[14]</a:t>
            </a:r>
            <a:endParaRPr lang="en-US" baseline="30000" dirty="0"/>
          </a:p>
          <a:p>
            <a:r>
              <a:rPr lang="en-US" dirty="0"/>
              <a:t>However, aside from formulating the </a:t>
            </a:r>
            <a:r>
              <a:rPr lang="en-US" dirty="0">
                <a:hlinkClick r:id="rId6" tooltip="Hardy–Weinberg principle"/>
              </a:rPr>
              <a:t>Hardy–Weinberg principle</a:t>
            </a:r>
            <a:r>
              <a:rPr lang="en-US" dirty="0"/>
              <a:t> in </a:t>
            </a:r>
            <a:r>
              <a:rPr lang="en-US" dirty="0">
                <a:hlinkClick r:id="rId7" tooltip="Population genetics"/>
              </a:rPr>
              <a:t>population genetics</a:t>
            </a:r>
            <a:r>
              <a:rPr lang="en-US" dirty="0"/>
              <a:t>, his famous work on integer partitions with his collaborator </a:t>
            </a:r>
            <a:r>
              <a:rPr lang="en-US" dirty="0" err="1"/>
              <a:t>Ramanujan</a:t>
            </a:r>
            <a:r>
              <a:rPr lang="en-US" dirty="0"/>
              <a:t>, known as the </a:t>
            </a:r>
            <a:r>
              <a:rPr lang="en-US" dirty="0">
                <a:hlinkClick r:id="rId8" tooltip="Partition of an integer"/>
              </a:rPr>
              <a:t>Hardy–</a:t>
            </a:r>
            <a:r>
              <a:rPr lang="en-US" dirty="0" err="1">
                <a:hlinkClick r:id="rId8" tooltip="Partition of an integer"/>
              </a:rPr>
              <a:t>Ramanujan</a:t>
            </a:r>
            <a:r>
              <a:rPr lang="en-US" dirty="0">
                <a:hlinkClick r:id="rId8" tooltip="Partition of an integer"/>
              </a:rPr>
              <a:t> asymptotic formula</a:t>
            </a:r>
            <a:r>
              <a:rPr lang="en-US" dirty="0"/>
              <a:t>, has been widely applied in physics to find quantum partition functions of atomic nuclei (first used by </a:t>
            </a:r>
            <a:r>
              <a:rPr lang="en-US" dirty="0" err="1">
                <a:hlinkClick r:id="rId9" tooltip="Niels Bohr"/>
              </a:rPr>
              <a:t>Niels</a:t>
            </a:r>
            <a:r>
              <a:rPr lang="en-US" dirty="0">
                <a:hlinkClick r:id="rId9" tooltip="Niels Bohr"/>
              </a:rPr>
              <a:t> Bohr</a:t>
            </a:r>
            <a:r>
              <a:rPr lang="en-US" dirty="0"/>
              <a:t>) and to derive thermodynamic functions of non-interacting </a:t>
            </a:r>
            <a:r>
              <a:rPr lang="en-US" dirty="0">
                <a:hlinkClick r:id="rId10" tooltip="Bose–Einstein statistics"/>
              </a:rPr>
              <a:t>Bose-Einstein</a:t>
            </a:r>
            <a:r>
              <a:rPr lang="en-US" dirty="0"/>
              <a:t> systems. Though Hardy wanted his </a:t>
            </a:r>
            <a:r>
              <a:rPr lang="en-US" dirty="0" err="1"/>
              <a:t>maths</a:t>
            </a:r>
            <a:r>
              <a:rPr lang="en-US" dirty="0"/>
              <a:t> to be "pure" and devoid of any application, much of his work has found applications in other branches of science</a:t>
            </a:r>
            <a:r>
              <a:rPr lang="en-US" dirty="0" smtClean="0"/>
              <a:t>.</a:t>
            </a:r>
            <a:endParaRPr lang="en-US" dirty="0"/>
          </a:p>
        </p:txBody>
      </p:sp>
    </p:spTree>
    <p:extLst>
      <p:ext uri="{BB962C8B-B14F-4D97-AF65-F5344CB8AC3E}">
        <p14:creationId xmlns:p14="http://schemas.microsoft.com/office/powerpoint/2010/main" val="797454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Useless pure Mathematics (1/6)</a:t>
            </a:r>
            <a:endParaRPr lang="el-GR" dirty="0"/>
          </a:p>
        </p:txBody>
      </p:sp>
      <p:sp>
        <p:nvSpPr>
          <p:cNvPr id="3" name="Θέση περιεχομένου 2"/>
          <p:cNvSpPr>
            <a:spLocks noGrp="1"/>
          </p:cNvSpPr>
          <p:nvPr>
            <p:ph idx="1"/>
          </p:nvPr>
        </p:nvSpPr>
        <p:spPr/>
        <p:txBody>
          <a:bodyPr>
            <a:noAutofit/>
          </a:bodyPr>
          <a:lstStyle/>
          <a:p>
            <a:r>
              <a:rPr lang="en-US" sz="2000" dirty="0"/>
              <a:t>Moreover, Hardy deliberately pointed out in his </a:t>
            </a:r>
            <a:r>
              <a:rPr lang="en-US" sz="2000" i="1" dirty="0"/>
              <a:t>Apology</a:t>
            </a:r>
            <a:r>
              <a:rPr lang="en-US" sz="2000" dirty="0"/>
              <a:t> that mathematicians generally do not "glory in the uselessness of their work," but rather – because science can be used for evil as well as good ends – "mathematicians may be justified in rejoicing that there is one science at any rate, and that their own, whose very remoteness from ordinary human activities should keep it gentle and clean</a:t>
            </a:r>
            <a:r>
              <a:rPr lang="en-US" sz="2000" dirty="0" smtClean="0"/>
              <a:t>.“</a:t>
            </a:r>
          </a:p>
          <a:p>
            <a:r>
              <a:rPr lang="en-US" sz="2000" dirty="0" smtClean="0"/>
              <a:t>Hardy </a:t>
            </a:r>
            <a:r>
              <a:rPr lang="en-US" sz="2000" dirty="0"/>
              <a:t>also rejected as a "delusion" the belief that the difference between pure and applied mathematics had anything to do with their utility. </a:t>
            </a:r>
            <a:r>
              <a:rPr lang="en-US" sz="2000" b="1" dirty="0"/>
              <a:t>Hardy regards as "pure" the kinds of mathematics that are independent of the physical world</a:t>
            </a:r>
            <a:r>
              <a:rPr lang="en-US" sz="2000" dirty="0"/>
              <a:t>, but also considers some "applied" mathematicians, such as the physicists </a:t>
            </a:r>
            <a:r>
              <a:rPr lang="en-US" sz="2000" dirty="0">
                <a:hlinkClick r:id="rId2" tooltip="James Clerk Maxwell"/>
              </a:rPr>
              <a:t>Maxwell</a:t>
            </a:r>
            <a:r>
              <a:rPr lang="en-US" sz="2000" dirty="0"/>
              <a:t> and </a:t>
            </a:r>
            <a:r>
              <a:rPr lang="en-US" sz="2000" dirty="0">
                <a:hlinkClick r:id="rId3" tooltip="Albert Einstein"/>
              </a:rPr>
              <a:t>Einstein</a:t>
            </a:r>
            <a:r>
              <a:rPr lang="en-US" sz="2000" dirty="0"/>
              <a:t>, to be among the "real" mathematicians, whose work "has permanent aesthetic value" and "is eternal because the best of it may, like the best literature, continue to cause intense emotional satisfaction to thousands of people after thousands of years</a:t>
            </a:r>
            <a:r>
              <a:rPr lang="en-US" sz="2000" dirty="0" smtClean="0"/>
              <a:t>.“</a:t>
            </a:r>
          </a:p>
        </p:txBody>
      </p:sp>
    </p:spTree>
    <p:extLst>
      <p:ext uri="{BB962C8B-B14F-4D97-AF65-F5344CB8AC3E}">
        <p14:creationId xmlns:p14="http://schemas.microsoft.com/office/powerpoint/2010/main" val="3548079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Useless pure Mathematics (2/6)</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Although he admitted that what he called "real" mathematics may someday become useful, he asserted that, at the time in which the </a:t>
            </a:r>
            <a:r>
              <a:rPr lang="en-US" i="1" dirty="0"/>
              <a:t>Apology</a:t>
            </a:r>
            <a:r>
              <a:rPr lang="en-US" dirty="0"/>
              <a:t> was written, only the "dull and elementary parts" of either pure or applied mathematics could "work for good or ill</a:t>
            </a:r>
            <a:r>
              <a:rPr lang="en-US" dirty="0" smtClean="0"/>
              <a:t>."</a:t>
            </a:r>
          </a:p>
          <a:p>
            <a:r>
              <a:rPr lang="en-US" dirty="0" smtClean="0"/>
              <a:t>No </a:t>
            </a:r>
            <a:r>
              <a:rPr lang="en-US" dirty="0"/>
              <a:t>one has yet discovered any warlike purpose to be served by the theory of numbers or relativity, and it seems unlikely that anyone will do so for many years.</a:t>
            </a:r>
            <a:endParaRPr lang="el-GR" dirty="0"/>
          </a:p>
          <a:p>
            <a:r>
              <a:rPr lang="en-US" dirty="0"/>
              <a:t>Pure mathematics is on the whole distinctly more useful than applied. [...] For what is useful above all is </a:t>
            </a:r>
            <a:r>
              <a:rPr lang="en-US" i="1" dirty="0"/>
              <a:t>technique</a:t>
            </a:r>
            <a:r>
              <a:rPr lang="en-US" dirty="0"/>
              <a:t>, and mathematical technique is taught mainly through pure mathematics</a:t>
            </a:r>
            <a:r>
              <a:rPr lang="en-US" dirty="0" smtClean="0"/>
              <a:t>.</a:t>
            </a:r>
          </a:p>
          <a:p>
            <a:endParaRPr lang="el-GR" dirty="0"/>
          </a:p>
        </p:txBody>
      </p:sp>
    </p:spTree>
    <p:extLst>
      <p:ext uri="{BB962C8B-B14F-4D97-AF65-F5344CB8AC3E}">
        <p14:creationId xmlns:p14="http://schemas.microsoft.com/office/powerpoint/2010/main" val="203042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smtClean="0"/>
              <a:t>Τι είναι τα Μαθηματικά</a:t>
            </a:r>
            <a:endParaRPr lang="el-GR" dirty="0"/>
          </a:p>
        </p:txBody>
      </p:sp>
      <p:sp>
        <p:nvSpPr>
          <p:cNvPr id="5" name="Υπότιτλος 4"/>
          <p:cNvSpPr>
            <a:spLocks noGrp="1"/>
          </p:cNvSpPr>
          <p:nvPr>
            <p:ph type="subTitle" idx="1"/>
          </p:nvPr>
        </p:nvSpPr>
        <p:spPr/>
        <p:txBody>
          <a:bodyPr/>
          <a:lstStyle/>
          <a:p>
            <a:pPr algn="l"/>
            <a:r>
              <a:rPr lang="el-GR" dirty="0" smtClean="0"/>
              <a:t>Απόψεις για τα Μαθηματικά</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Useless pure Mathematics (3/6)</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If the theory of numbers could be employed for any practical and obviously </a:t>
            </a:r>
            <a:r>
              <a:rPr lang="en-US" dirty="0" err="1"/>
              <a:t>honourable</a:t>
            </a:r>
            <a:r>
              <a:rPr lang="en-US" dirty="0"/>
              <a:t> purpose, if it could be turned directly to the furtherance of human happiness or the relief of human suffering, as physiology and even chemistry can, then surely neither Gauss nor any other mathematician would have been so foolish as to  decry or regret such </a:t>
            </a:r>
            <a:r>
              <a:rPr lang="en-US" dirty="0" smtClean="0"/>
              <a:t>applications.</a:t>
            </a:r>
            <a:endParaRPr lang="el-GR" dirty="0" smtClean="0"/>
          </a:p>
          <a:p>
            <a:r>
              <a:rPr lang="en-US" dirty="0" smtClean="0"/>
              <a:t>But </a:t>
            </a:r>
            <a:r>
              <a:rPr lang="en-US" dirty="0"/>
              <a:t>science works for evil as  well as for good (and particularly, of course, in time of war); and  both Gauss and less  mathematicians may be justified in rejoicing that there is one science at any rate, and that their own, whose  very remoteness from ordinary human activities should keep it gentle and clean</a:t>
            </a:r>
            <a:r>
              <a:rPr lang="en-US" dirty="0" smtClean="0"/>
              <a:t>.</a:t>
            </a:r>
            <a:endParaRPr lang="el-GR" dirty="0"/>
          </a:p>
        </p:txBody>
      </p:sp>
    </p:spTree>
    <p:extLst>
      <p:ext uri="{BB962C8B-B14F-4D97-AF65-F5344CB8AC3E}">
        <p14:creationId xmlns:p14="http://schemas.microsoft.com/office/powerpoint/2010/main" val="33057760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Useless pure Mathematics (4/6)</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dirty="0"/>
              <a:t>It will probably be plain by now to what conclusions I </a:t>
            </a:r>
            <a:r>
              <a:rPr lang="en-US" dirty="0" smtClean="0"/>
              <a:t>am coming</a:t>
            </a:r>
            <a:r>
              <a:rPr lang="en-US" dirty="0"/>
              <a:t>; so I will state them at once dogmatically and </a:t>
            </a:r>
            <a:r>
              <a:rPr lang="en-US" dirty="0" smtClean="0"/>
              <a:t>then elaborate </a:t>
            </a:r>
            <a:r>
              <a:rPr lang="en-US" dirty="0"/>
              <a:t>them a little. It is undeniable that a good deal </a:t>
            </a:r>
            <a:r>
              <a:rPr lang="en-US" dirty="0" smtClean="0"/>
              <a:t>of </a:t>
            </a:r>
            <a:r>
              <a:rPr lang="en-US" b="1" dirty="0" smtClean="0"/>
              <a:t>elementary mathematics </a:t>
            </a:r>
            <a:r>
              <a:rPr lang="en-US" dirty="0" smtClean="0"/>
              <a:t>— and </a:t>
            </a:r>
            <a:r>
              <a:rPr lang="en-US" dirty="0"/>
              <a:t>I use the word ‘elementary’ in </a:t>
            </a:r>
            <a:r>
              <a:rPr lang="en-US" dirty="0" smtClean="0"/>
              <a:t>the sense </a:t>
            </a:r>
            <a:r>
              <a:rPr lang="en-US" dirty="0"/>
              <a:t>in which professional mathematicians use it, in which </a:t>
            </a:r>
            <a:r>
              <a:rPr lang="en-US" dirty="0" smtClean="0"/>
              <a:t>it includes</a:t>
            </a:r>
            <a:r>
              <a:rPr lang="en-US" dirty="0"/>
              <a:t>, for example, a fair working knowledge of the </a:t>
            </a:r>
            <a:r>
              <a:rPr lang="en-US" dirty="0" smtClean="0"/>
              <a:t>differential and </a:t>
            </a:r>
            <a:r>
              <a:rPr lang="en-US" dirty="0"/>
              <a:t>integral calculus—has considerable practical utility.</a:t>
            </a:r>
          </a:p>
          <a:p>
            <a:r>
              <a:rPr lang="en-US" b="1" dirty="0"/>
              <a:t>These parts of mathematics are, on the whole, rather dull</a:t>
            </a:r>
            <a:r>
              <a:rPr lang="en-US" dirty="0"/>
              <a:t>; they are just the parts which have the least aesthetic value</a:t>
            </a:r>
            <a:r>
              <a:rPr lang="en-US" dirty="0" smtClean="0"/>
              <a:t>.</a:t>
            </a:r>
            <a:endParaRPr lang="el-GR" dirty="0"/>
          </a:p>
        </p:txBody>
      </p:sp>
    </p:spTree>
    <p:extLst>
      <p:ext uri="{BB962C8B-B14F-4D97-AF65-F5344CB8AC3E}">
        <p14:creationId xmlns:p14="http://schemas.microsoft.com/office/powerpoint/2010/main" val="468537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Useless pure Mathematics (5/6)</a:t>
            </a:r>
            <a:endParaRPr lang="el-GR" dirty="0"/>
          </a:p>
        </p:txBody>
      </p:sp>
      <p:sp>
        <p:nvSpPr>
          <p:cNvPr id="3" name="Θέση περιεχομένου 2"/>
          <p:cNvSpPr>
            <a:spLocks noGrp="1"/>
          </p:cNvSpPr>
          <p:nvPr>
            <p:ph idx="1"/>
          </p:nvPr>
        </p:nvSpPr>
        <p:spPr/>
        <p:txBody>
          <a:bodyPr>
            <a:normAutofit/>
          </a:bodyPr>
          <a:lstStyle/>
          <a:p>
            <a:r>
              <a:rPr lang="en-US" dirty="0"/>
              <a:t>The ‘real’</a:t>
            </a:r>
            <a:r>
              <a:rPr lang="el-GR" dirty="0"/>
              <a:t> </a:t>
            </a:r>
            <a:r>
              <a:rPr lang="en-US" dirty="0"/>
              <a:t>mathematics of the ‘real’ mathematicians,</a:t>
            </a:r>
            <a:r>
              <a:rPr lang="el-GR" dirty="0"/>
              <a:t> </a:t>
            </a:r>
            <a:r>
              <a:rPr lang="en-US" dirty="0"/>
              <a:t>the mathematics of Fermat and Euler and Gauss and Abel and Riemann, is almost  wholly ‘useless’ (and this is as true of ‘applied’ as of ‘pure’  mathematics). It is not possible to justify the life of any genuine  professional mathematician on the ground of the ‘utility’ of his  work.</a:t>
            </a:r>
            <a:endParaRPr lang="el-GR" dirty="0"/>
          </a:p>
        </p:txBody>
      </p:sp>
    </p:spTree>
    <p:extLst>
      <p:ext uri="{BB962C8B-B14F-4D97-AF65-F5344CB8AC3E}">
        <p14:creationId xmlns:p14="http://schemas.microsoft.com/office/powerpoint/2010/main" val="2068936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Useless pure Mathematics (6/6)</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I count Maxwell and Einstein, </a:t>
            </a:r>
            <a:r>
              <a:rPr lang="en-US" dirty="0" err="1"/>
              <a:t>Eddington</a:t>
            </a:r>
            <a:r>
              <a:rPr lang="en-US" dirty="0"/>
              <a:t> and Dirac, among ‘real’ mathematicians. </a:t>
            </a:r>
            <a:endParaRPr lang="en-US" dirty="0" smtClean="0"/>
          </a:p>
          <a:p>
            <a:r>
              <a:rPr lang="en-US" dirty="0" smtClean="0"/>
              <a:t>The </a:t>
            </a:r>
            <a:r>
              <a:rPr lang="en-US" dirty="0"/>
              <a:t>great modern achievements of applied mathematics have been in relativity and quantum mechanics, and these subjects are, at  present at any rate, almost as ‘useless’ as the theory of numbers.  </a:t>
            </a:r>
            <a:endParaRPr lang="en-US" dirty="0" smtClean="0"/>
          </a:p>
          <a:p>
            <a:r>
              <a:rPr lang="en-US" dirty="0" smtClean="0"/>
              <a:t>It </a:t>
            </a:r>
            <a:r>
              <a:rPr lang="en-US" dirty="0"/>
              <a:t>is the dull and elementary parts of applied mathematics, as it is  the dull and elementary parts of pure mathematics, that work for  good or ill. Time may change all this. </a:t>
            </a:r>
            <a:endParaRPr lang="en-US" dirty="0" smtClean="0"/>
          </a:p>
          <a:p>
            <a:r>
              <a:rPr lang="en-US" dirty="0" smtClean="0"/>
              <a:t>No </a:t>
            </a:r>
            <a:r>
              <a:rPr lang="en-US" dirty="0"/>
              <a:t>one foresaw the  applications of matrices and groups and other purely mathematical  theories to modern physics, and it may be that some of the  ‘highbrow’ applied mathematics will become ‘useful’ in as  unexpected a way; but the evidence so far points to the conclusion  that, in one subject as in the other, it is what is commonplace </a:t>
            </a:r>
            <a:r>
              <a:rPr lang="en-US" dirty="0" smtClean="0"/>
              <a:t>and </a:t>
            </a:r>
            <a:r>
              <a:rPr lang="en-US" b="1" dirty="0"/>
              <a:t>dull </a:t>
            </a:r>
            <a:r>
              <a:rPr lang="en-US" dirty="0"/>
              <a:t>that counts for practical life</a:t>
            </a:r>
            <a:r>
              <a:rPr lang="en-US" dirty="0" smtClean="0"/>
              <a:t>.</a:t>
            </a:r>
            <a:endParaRPr lang="el-GR" dirty="0"/>
          </a:p>
        </p:txBody>
      </p:sp>
    </p:spTree>
    <p:extLst>
      <p:ext uri="{BB962C8B-B14F-4D97-AF65-F5344CB8AC3E}">
        <p14:creationId xmlns:p14="http://schemas.microsoft.com/office/powerpoint/2010/main" val="1619764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Κορνήλιος</a:t>
            </a:r>
            <a:r>
              <a:rPr lang="el-GR" dirty="0" smtClean="0"/>
              <a:t> </a:t>
            </a:r>
            <a:r>
              <a:rPr lang="el-GR" dirty="0" err="1" smtClean="0"/>
              <a:t>Καστοριάδης</a:t>
            </a:r>
            <a:r>
              <a:rPr lang="el-GR" dirty="0" smtClean="0"/>
              <a:t>, Φιλοσοφία και Επιστήμη</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297323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827584" y="1556792"/>
            <a:ext cx="7710162" cy="432048"/>
          </a:xfrm>
        </p:spPr>
        <p:txBody>
          <a:bodyPr/>
          <a:lstStyle/>
          <a:p>
            <a:r>
              <a:rPr lang="el-GR" dirty="0"/>
              <a:t>Από σελίδα 125</a:t>
            </a:r>
          </a:p>
          <a:p>
            <a:endParaRPr lang="el-GR" dirty="0"/>
          </a:p>
        </p:txBody>
      </p:sp>
      <p:sp>
        <p:nvSpPr>
          <p:cNvPr id="2" name="Τίτλος 1"/>
          <p:cNvSpPr>
            <a:spLocks noGrp="1"/>
          </p:cNvSpPr>
          <p:nvPr>
            <p:ph type="title"/>
          </p:nvPr>
        </p:nvSpPr>
        <p:spPr/>
        <p:txBody>
          <a:bodyPr>
            <a:normAutofit fontScale="90000"/>
          </a:bodyPr>
          <a:lstStyle/>
          <a:p>
            <a:r>
              <a:rPr lang="el-GR" dirty="0" smtClean="0"/>
              <a:t>Ένας </a:t>
            </a:r>
            <a:r>
              <a:rPr lang="el-GR" dirty="0"/>
              <a:t>διάλογος με τον </a:t>
            </a:r>
            <a:r>
              <a:rPr lang="el-GR" dirty="0" smtClean="0"/>
              <a:t>Γιώργο Ευαγγελόπουλο, 1/6</a:t>
            </a:r>
            <a:endParaRPr lang="el-GR" dirty="0"/>
          </a:p>
        </p:txBody>
      </p:sp>
      <p:pic>
        <p:nvPicPr>
          <p:cNvPr id="5" name="Content Placeholder 4" descr="Euaggelop125.jpg"/>
          <p:cNvPicPr>
            <a:picLocks noGrp="1" noChangeAspect="1"/>
          </p:cNvPicPr>
          <p:nvPr>
            <p:ph idx="1"/>
          </p:nvPr>
        </p:nvPicPr>
        <p:blipFill>
          <a:blip r:embed="rId2" cstate="print"/>
          <a:stretch>
            <a:fillRect/>
          </a:stretch>
        </p:blipFill>
        <p:spPr>
          <a:xfrm>
            <a:off x="827584" y="2127232"/>
            <a:ext cx="7710162" cy="3078802"/>
          </a:xfrm>
          <a:ln>
            <a:solidFill>
              <a:schemeClr val="tx1"/>
            </a:solidFill>
          </a:ln>
        </p:spPr>
      </p:pic>
    </p:spTree>
    <p:extLst>
      <p:ext uri="{BB962C8B-B14F-4D97-AF65-F5344CB8AC3E}">
        <p14:creationId xmlns:p14="http://schemas.microsoft.com/office/powerpoint/2010/main" val="2518998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Ένας </a:t>
            </a:r>
            <a:r>
              <a:rPr lang="el-GR" dirty="0"/>
              <a:t>διάλογος με τον </a:t>
            </a:r>
            <a:r>
              <a:rPr lang="el-GR" dirty="0" smtClean="0"/>
              <a:t>Γιώργο Ευαγγελόπουλο, 2/6</a:t>
            </a:r>
            <a:endParaRPr lang="el-GR" dirty="0"/>
          </a:p>
        </p:txBody>
      </p:sp>
      <p:pic>
        <p:nvPicPr>
          <p:cNvPr id="5" name="Content Placeholder 4" descr="Euaggel126a.png"/>
          <p:cNvPicPr>
            <a:picLocks noChangeAspect="1"/>
          </p:cNvPicPr>
          <p:nvPr/>
        </p:nvPicPr>
        <p:blipFill>
          <a:blip r:embed="rId2" cstate="print"/>
          <a:stretch>
            <a:fillRect/>
          </a:stretch>
        </p:blipFill>
        <p:spPr>
          <a:xfrm>
            <a:off x="905762" y="1700808"/>
            <a:ext cx="7332476" cy="4388426"/>
          </a:xfrm>
          <a:prstGeom prst="rect">
            <a:avLst/>
          </a:prstGeom>
          <a:ln>
            <a:solidFill>
              <a:schemeClr val="tx1"/>
            </a:solidFill>
          </a:ln>
        </p:spPr>
      </p:pic>
    </p:spTree>
    <p:extLst>
      <p:ext uri="{BB962C8B-B14F-4D97-AF65-F5344CB8AC3E}">
        <p14:creationId xmlns:p14="http://schemas.microsoft.com/office/powerpoint/2010/main" val="3364209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Ένας </a:t>
            </a:r>
            <a:r>
              <a:rPr lang="el-GR" dirty="0"/>
              <a:t>διάλογος με τον </a:t>
            </a:r>
            <a:r>
              <a:rPr lang="el-GR" dirty="0" smtClean="0"/>
              <a:t>Γιώργο Ευαγγελόπουλο, 3/6</a:t>
            </a:r>
            <a:endParaRPr lang="el-GR" dirty="0"/>
          </a:p>
        </p:txBody>
      </p:sp>
      <p:pic>
        <p:nvPicPr>
          <p:cNvPr id="4" name="Content Placeholder 4" descr="Euaggel126b.png"/>
          <p:cNvPicPr>
            <a:picLocks noGrp="1" noChangeAspect="1"/>
          </p:cNvPicPr>
          <p:nvPr>
            <p:ph idx="1"/>
          </p:nvPr>
        </p:nvPicPr>
        <p:blipFill>
          <a:blip r:embed="rId2" cstate="print"/>
          <a:stretch>
            <a:fillRect/>
          </a:stretch>
        </p:blipFill>
        <p:spPr>
          <a:xfrm>
            <a:off x="1187624" y="1628800"/>
            <a:ext cx="6768752" cy="4484228"/>
          </a:xfrm>
          <a:ln>
            <a:solidFill>
              <a:schemeClr val="tx1"/>
            </a:solidFill>
          </a:ln>
        </p:spPr>
      </p:pic>
    </p:spTree>
    <p:extLst>
      <p:ext uri="{BB962C8B-B14F-4D97-AF65-F5344CB8AC3E}">
        <p14:creationId xmlns:p14="http://schemas.microsoft.com/office/powerpoint/2010/main" val="645514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Ένας </a:t>
            </a:r>
            <a:r>
              <a:rPr lang="el-GR" dirty="0"/>
              <a:t>διάλογος με τον </a:t>
            </a:r>
            <a:r>
              <a:rPr lang="el-GR" dirty="0" smtClean="0"/>
              <a:t>Γιώργο Ευαγγελόπουλο, 4/6</a:t>
            </a:r>
            <a:endParaRPr lang="el-GR" dirty="0"/>
          </a:p>
        </p:txBody>
      </p:sp>
      <p:pic>
        <p:nvPicPr>
          <p:cNvPr id="5" name="Content Placeholder 4" descr="Eyaggel127a.png"/>
          <p:cNvPicPr>
            <a:picLocks noChangeAspect="1"/>
          </p:cNvPicPr>
          <p:nvPr/>
        </p:nvPicPr>
        <p:blipFill>
          <a:blip r:embed="rId2" cstate="print"/>
          <a:stretch>
            <a:fillRect/>
          </a:stretch>
        </p:blipFill>
        <p:spPr>
          <a:xfrm>
            <a:off x="972030" y="1772816"/>
            <a:ext cx="7199940" cy="4248471"/>
          </a:xfrm>
          <a:prstGeom prst="rect">
            <a:avLst/>
          </a:prstGeom>
          <a:ln>
            <a:solidFill>
              <a:schemeClr val="tx1"/>
            </a:solidFill>
          </a:ln>
        </p:spPr>
      </p:pic>
    </p:spTree>
    <p:extLst>
      <p:ext uri="{BB962C8B-B14F-4D97-AF65-F5344CB8AC3E}">
        <p14:creationId xmlns:p14="http://schemas.microsoft.com/office/powerpoint/2010/main" val="3970381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Ένας </a:t>
            </a:r>
            <a:r>
              <a:rPr lang="el-GR" dirty="0"/>
              <a:t>διάλογος με τον </a:t>
            </a:r>
            <a:r>
              <a:rPr lang="el-GR" dirty="0" smtClean="0"/>
              <a:t>Γιώργο Ευαγγελόπουλο, 5/6</a:t>
            </a:r>
            <a:endParaRPr lang="el-GR" dirty="0"/>
          </a:p>
        </p:txBody>
      </p:sp>
      <p:pic>
        <p:nvPicPr>
          <p:cNvPr id="4" name="Content Placeholder 4" descr="Eyaggel127b.png"/>
          <p:cNvPicPr>
            <a:picLocks noGrp="1" noChangeAspect="1"/>
          </p:cNvPicPr>
          <p:nvPr>
            <p:ph idx="1"/>
          </p:nvPr>
        </p:nvPicPr>
        <p:blipFill>
          <a:blip r:embed="rId2" cstate="print"/>
          <a:stretch>
            <a:fillRect/>
          </a:stretch>
        </p:blipFill>
        <p:spPr>
          <a:xfrm>
            <a:off x="1206328" y="1772816"/>
            <a:ext cx="6731344" cy="4248471"/>
          </a:xfrm>
          <a:ln>
            <a:solidFill>
              <a:schemeClr val="tx1"/>
            </a:solidFill>
          </a:ln>
        </p:spPr>
      </p:pic>
    </p:spTree>
    <p:extLst>
      <p:ext uri="{BB962C8B-B14F-4D97-AF65-F5344CB8AC3E}">
        <p14:creationId xmlns:p14="http://schemas.microsoft.com/office/powerpoint/2010/main" val="228347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a:t>
            </a:r>
            <a:r>
              <a:rPr lang="el-GR" dirty="0" smtClean="0"/>
              <a:t>πόψεις για τα Μαθηματικά</a:t>
            </a:r>
            <a:endParaRPr lang="el-GR" dirty="0"/>
          </a:p>
        </p:txBody>
      </p:sp>
      <p:sp>
        <p:nvSpPr>
          <p:cNvPr id="3" name="Θέση περιεχομένου 2"/>
          <p:cNvSpPr>
            <a:spLocks noGrp="1"/>
          </p:cNvSpPr>
          <p:nvPr>
            <p:ph idx="1"/>
          </p:nvPr>
        </p:nvSpPr>
        <p:spPr/>
        <p:txBody>
          <a:bodyPr/>
          <a:lstStyle/>
          <a:p>
            <a:r>
              <a:rPr lang="el-GR" dirty="0" smtClean="0"/>
              <a:t>Δίνουμε αποδείξεις για πράγματα που ήδη ξέρουμε  (ταλαιπωρηθείς μαθητής)!</a:t>
            </a:r>
            <a:endParaRPr lang="en-US" dirty="0"/>
          </a:p>
          <a:p>
            <a:r>
              <a:rPr lang="en-US" dirty="0"/>
              <a:t>1&gt;0,  </a:t>
            </a:r>
            <a:r>
              <a:rPr lang="el-GR" dirty="0"/>
              <a:t>στην πρώτη </a:t>
            </a:r>
            <a:r>
              <a:rPr lang="el-GR" dirty="0" smtClean="0"/>
              <a:t>λυκείου </a:t>
            </a:r>
            <a:endParaRPr lang="el-GR" dirty="0"/>
          </a:p>
          <a:p>
            <a:r>
              <a:rPr lang="el-GR" dirty="0" smtClean="0"/>
              <a:t>«Ένα </a:t>
            </a:r>
            <a:r>
              <a:rPr lang="el-GR" dirty="0"/>
              <a:t>τόξο κύκλου έχει ακριβώς ένα μέσον»</a:t>
            </a:r>
            <a:endParaRPr lang="en-US" dirty="0"/>
          </a:p>
          <a:p>
            <a:r>
              <a:rPr lang="el-GR" dirty="0" smtClean="0"/>
              <a:t>Διδακτική πρόταση: τονίζουμε τις αποδείξεις που έχουν «απροσδόκητο» συμπέρασμα. </a:t>
            </a:r>
            <a:endParaRPr lang="en-US" dirty="0" smtClean="0"/>
          </a:p>
          <a:p>
            <a:r>
              <a:rPr lang="el-GR" dirty="0" smtClean="0"/>
              <a:t>Άθροισμα γωνιών τριγώνου</a:t>
            </a:r>
            <a:endParaRPr lang="el-GR" dirty="0"/>
          </a:p>
        </p:txBody>
      </p:sp>
    </p:spTree>
    <p:extLst>
      <p:ext uri="{BB962C8B-B14F-4D97-AF65-F5344CB8AC3E}">
        <p14:creationId xmlns:p14="http://schemas.microsoft.com/office/powerpoint/2010/main" val="4003590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Ένας </a:t>
            </a:r>
            <a:r>
              <a:rPr lang="el-GR" dirty="0"/>
              <a:t>διάλογος με τον </a:t>
            </a:r>
            <a:r>
              <a:rPr lang="el-GR" dirty="0" smtClean="0"/>
              <a:t>Γιώργο Ευαγγελόπουλο, 6/6</a:t>
            </a:r>
            <a:endParaRPr lang="el-GR" dirty="0"/>
          </a:p>
        </p:txBody>
      </p:sp>
      <p:sp>
        <p:nvSpPr>
          <p:cNvPr id="3" name="Θέση περιεχομένου 2"/>
          <p:cNvSpPr>
            <a:spLocks noGrp="1"/>
          </p:cNvSpPr>
          <p:nvPr>
            <p:ph idx="1"/>
          </p:nvPr>
        </p:nvSpPr>
        <p:spPr/>
        <p:txBody>
          <a:bodyPr/>
          <a:lstStyle/>
          <a:p>
            <a:r>
              <a:rPr lang="el-GR" dirty="0"/>
              <a:t>Στραμμένο περισσότερο προς τις εφαρμογές της επιστήμης και λιγότερο προς τη </a:t>
            </a:r>
            <a:r>
              <a:rPr lang="el-GR" dirty="0" smtClean="0"/>
              <a:t>θεωρία.</a:t>
            </a:r>
            <a:endParaRPr lang="el-GR" dirty="0"/>
          </a:p>
        </p:txBody>
      </p:sp>
    </p:spTree>
    <p:extLst>
      <p:ext uri="{BB962C8B-B14F-4D97-AF65-F5344CB8AC3E}">
        <p14:creationId xmlns:p14="http://schemas.microsoft.com/office/powerpoint/2010/main" val="847144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Σχολιασμός: Εφαρμογές των Μαθηματικών</a:t>
            </a:r>
            <a:endParaRPr lang="el-GR" dirty="0"/>
          </a:p>
        </p:txBody>
      </p:sp>
      <p:sp>
        <p:nvSpPr>
          <p:cNvPr id="3" name="Θέση περιεχομένου 2"/>
          <p:cNvSpPr>
            <a:spLocks noGrp="1"/>
          </p:cNvSpPr>
          <p:nvPr>
            <p:ph idx="1"/>
          </p:nvPr>
        </p:nvSpPr>
        <p:spPr/>
        <p:txBody>
          <a:bodyPr/>
          <a:lstStyle/>
          <a:p>
            <a:r>
              <a:rPr lang="el-GR" dirty="0" err="1" smtClean="0"/>
              <a:t>Θουκυδίδου</a:t>
            </a:r>
            <a:r>
              <a:rPr lang="el-GR" dirty="0" smtClean="0"/>
              <a:t> Ιστορίες, </a:t>
            </a:r>
            <a:r>
              <a:rPr lang="el-GR" dirty="0"/>
              <a:t>5, 89</a:t>
            </a:r>
          </a:p>
          <a:p>
            <a:r>
              <a:rPr lang="el-GR" i="1" dirty="0" err="1"/>
              <a:t>δυνατὰ</a:t>
            </a:r>
            <a:r>
              <a:rPr lang="el-GR" i="1" dirty="0"/>
              <a:t> </a:t>
            </a:r>
            <a:r>
              <a:rPr lang="el-GR" i="1" dirty="0" err="1"/>
              <a:t>δὲ</a:t>
            </a:r>
            <a:r>
              <a:rPr lang="el-GR" i="1" dirty="0"/>
              <a:t> </a:t>
            </a:r>
            <a:r>
              <a:rPr lang="el-GR" i="1" dirty="0" err="1" smtClean="0"/>
              <a:t>οἱ</a:t>
            </a:r>
            <a:r>
              <a:rPr lang="el-GR" i="1" dirty="0" smtClean="0"/>
              <a:t> </a:t>
            </a:r>
            <a:r>
              <a:rPr lang="el-GR" i="1" dirty="0" err="1"/>
              <a:t>προύχοντες</a:t>
            </a:r>
            <a:r>
              <a:rPr lang="el-GR" i="1" dirty="0"/>
              <a:t> </a:t>
            </a:r>
            <a:r>
              <a:rPr lang="el-GR" i="1" dirty="0" err="1"/>
              <a:t>πράσσουσι</a:t>
            </a:r>
            <a:r>
              <a:rPr lang="el-GR" i="1" dirty="0"/>
              <a:t> </a:t>
            </a:r>
            <a:r>
              <a:rPr lang="el-GR" i="1" dirty="0" err="1"/>
              <a:t>καὶ</a:t>
            </a:r>
            <a:r>
              <a:rPr lang="el-GR" i="1" dirty="0"/>
              <a:t> </a:t>
            </a:r>
            <a:r>
              <a:rPr lang="el-GR" i="1" dirty="0" err="1"/>
              <a:t>οἱ</a:t>
            </a:r>
            <a:r>
              <a:rPr lang="el-GR" i="1" dirty="0"/>
              <a:t> </a:t>
            </a:r>
            <a:r>
              <a:rPr lang="el-GR" i="1" dirty="0" err="1"/>
              <a:t>ἀσθενεῖς</a:t>
            </a:r>
            <a:r>
              <a:rPr lang="el-GR" i="1" dirty="0"/>
              <a:t> </a:t>
            </a:r>
            <a:r>
              <a:rPr lang="el-GR" i="1" dirty="0" err="1"/>
              <a:t>ξυγχωροῦσιν</a:t>
            </a:r>
            <a:r>
              <a:rPr lang="el-GR" dirty="0"/>
              <a:t>. </a:t>
            </a:r>
          </a:p>
          <a:p>
            <a:r>
              <a:rPr lang="el-GR" dirty="0"/>
              <a:t>(μτφ Ε. </a:t>
            </a:r>
            <a:r>
              <a:rPr lang="el-GR" dirty="0" err="1" smtClean="0"/>
              <a:t>Βενιζελος</a:t>
            </a:r>
            <a:r>
              <a:rPr lang="el-GR" dirty="0" smtClean="0"/>
              <a:t>), </a:t>
            </a:r>
            <a:r>
              <a:rPr lang="el-GR" i="1" dirty="0" smtClean="0"/>
              <a:t>«ότι </a:t>
            </a:r>
            <a:r>
              <a:rPr lang="el-GR" i="1" dirty="0"/>
              <a:t>όμως ο ισχυρός επιβάλλει ό,τι του επιτρέπει η δύναμίς του και ο ασθενής παραχωρεί ό,τι του επιβάλλει η αδυναμία </a:t>
            </a:r>
            <a:r>
              <a:rPr lang="el-GR" i="1" dirty="0" smtClean="0"/>
              <a:t>του» </a:t>
            </a:r>
            <a:endParaRPr lang="en-US" i="1" dirty="0"/>
          </a:p>
          <a:p>
            <a:r>
              <a:rPr lang="el-GR" dirty="0"/>
              <a:t>Αναφορά σε </a:t>
            </a:r>
            <a:r>
              <a:rPr lang="en-US" dirty="0" smtClean="0"/>
              <a:t>Fulbright, </a:t>
            </a:r>
            <a:r>
              <a:rPr lang="el-GR" dirty="0" err="1" smtClean="0"/>
              <a:t>Βαρουφάκη</a:t>
            </a:r>
            <a:endParaRPr lang="el-GR" dirty="0"/>
          </a:p>
        </p:txBody>
      </p:sp>
    </p:spTree>
    <p:extLst>
      <p:ext uri="{BB962C8B-B14F-4D97-AF65-F5344CB8AC3E}">
        <p14:creationId xmlns:p14="http://schemas.microsoft.com/office/powerpoint/2010/main" val="1364198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Κοινωνία αποφασίζει</a:t>
            </a:r>
            <a:endParaRPr lang="el-GR" dirty="0"/>
          </a:p>
        </p:txBody>
      </p:sp>
      <p:sp>
        <p:nvSpPr>
          <p:cNvPr id="3" name="Θέση περιεχομένου 2"/>
          <p:cNvSpPr>
            <a:spLocks noGrp="1"/>
          </p:cNvSpPr>
          <p:nvPr>
            <p:ph idx="1"/>
          </p:nvPr>
        </p:nvSpPr>
        <p:spPr/>
        <p:txBody>
          <a:bodyPr>
            <a:normAutofit lnSpcReduction="10000"/>
          </a:bodyPr>
          <a:lstStyle/>
          <a:p>
            <a:r>
              <a:rPr lang="el-GR" dirty="0"/>
              <a:t>Η</a:t>
            </a:r>
            <a:r>
              <a:rPr lang="el-GR" dirty="0" smtClean="0"/>
              <a:t> συνισταμένη της κοινωνίας αποφασίζει</a:t>
            </a:r>
          </a:p>
          <a:p>
            <a:r>
              <a:rPr lang="el-GR" dirty="0" smtClean="0"/>
              <a:t>Θεμιστοκλής - πλοία</a:t>
            </a:r>
          </a:p>
          <a:p>
            <a:r>
              <a:rPr lang="el-GR" dirty="0" smtClean="0"/>
              <a:t>Σχέδιο Μανχάταν, βόμβα υδρογόνου</a:t>
            </a:r>
          </a:p>
          <a:p>
            <a:r>
              <a:rPr lang="el-GR" dirty="0" err="1"/>
              <a:t>Η</a:t>
            </a:r>
            <a:r>
              <a:rPr lang="el-GR" dirty="0" err="1" smtClean="0"/>
              <a:t>λεκτρικα</a:t>
            </a:r>
            <a:r>
              <a:rPr lang="el-GR" dirty="0" smtClean="0"/>
              <a:t> αυτοκίνητα, </a:t>
            </a:r>
            <a:r>
              <a:rPr lang="en-US" b="1" i="1" dirty="0"/>
              <a:t>Who Killed the Electric Car?</a:t>
            </a:r>
            <a:r>
              <a:rPr lang="en-US" dirty="0"/>
              <a:t> is a </a:t>
            </a:r>
            <a:r>
              <a:rPr lang="en-US" dirty="0">
                <a:hlinkClick r:id="rId2" tooltip="2006 in film"/>
              </a:rPr>
              <a:t>2006</a:t>
            </a:r>
            <a:r>
              <a:rPr lang="en-US" dirty="0"/>
              <a:t> </a:t>
            </a:r>
            <a:r>
              <a:rPr lang="en-US" u="sng" dirty="0">
                <a:hlinkClick r:id="rId3" tooltip="Documentary film"/>
              </a:rPr>
              <a:t>documentary film</a:t>
            </a:r>
            <a:r>
              <a:rPr lang="en-US" dirty="0"/>
              <a:t> that explores the creation, limited commercialization, and subsequent destruction of the </a:t>
            </a:r>
            <a:r>
              <a:rPr lang="en-US" dirty="0">
                <a:hlinkClick r:id="rId4" tooltip="Battery electric vehicle"/>
              </a:rPr>
              <a:t>battery electric vehicle</a:t>
            </a:r>
            <a:r>
              <a:rPr lang="en-US" dirty="0"/>
              <a:t> in the </a:t>
            </a:r>
            <a:r>
              <a:rPr lang="en-US" dirty="0">
                <a:hlinkClick r:id="rId5" tooltip="United States"/>
              </a:rPr>
              <a:t>United States</a:t>
            </a:r>
            <a:r>
              <a:rPr lang="en-US" dirty="0"/>
              <a:t>, specifically the </a:t>
            </a:r>
            <a:r>
              <a:rPr lang="en-US" dirty="0">
                <a:hlinkClick r:id="rId6" tooltip="General Motors EV1"/>
              </a:rPr>
              <a:t>General Motors EV1</a:t>
            </a:r>
            <a:r>
              <a:rPr lang="en-US" dirty="0"/>
              <a:t> of the mid-1990s</a:t>
            </a:r>
            <a:r>
              <a:rPr lang="en-US" dirty="0" smtClean="0"/>
              <a:t>.</a:t>
            </a:r>
            <a:endParaRPr lang="el-GR" dirty="0"/>
          </a:p>
        </p:txBody>
      </p:sp>
    </p:spTree>
    <p:extLst>
      <p:ext uri="{BB962C8B-B14F-4D97-AF65-F5344CB8AC3E}">
        <p14:creationId xmlns:p14="http://schemas.microsoft.com/office/powerpoint/2010/main" val="132795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Brecht, The life of Galileo</a:t>
            </a:r>
            <a:endParaRPr lang="el-GR" dirty="0"/>
          </a:p>
        </p:txBody>
      </p:sp>
      <p:sp>
        <p:nvSpPr>
          <p:cNvPr id="3" name="Θέση περιεχομένου 2"/>
          <p:cNvSpPr>
            <a:spLocks noGrp="1"/>
          </p:cNvSpPr>
          <p:nvPr>
            <p:ph idx="1"/>
          </p:nvPr>
        </p:nvSpPr>
        <p:spPr/>
        <p:txBody>
          <a:bodyPr/>
          <a:lstStyle/>
          <a:p>
            <a:r>
              <a:rPr lang="en-US" dirty="0" smtClean="0"/>
              <a:t>Andrea </a:t>
            </a:r>
            <a:r>
              <a:rPr lang="en-US" dirty="0"/>
              <a:t>loudly: Unhappy the land that has no heroes</a:t>
            </a:r>
          </a:p>
          <a:p>
            <a:r>
              <a:rPr lang="en-US" dirty="0" smtClean="0"/>
              <a:t>Galileo: </a:t>
            </a:r>
            <a:r>
              <a:rPr lang="en-US" dirty="0"/>
              <a:t>No. Unhappy the land that is in need of heroes</a:t>
            </a:r>
            <a:r>
              <a:rPr lang="en-US" dirty="0" smtClean="0"/>
              <a:t>.</a:t>
            </a:r>
            <a:endParaRPr lang="en-US" dirty="0"/>
          </a:p>
        </p:txBody>
      </p:sp>
    </p:spTree>
    <p:extLst>
      <p:ext uri="{BB962C8B-B14F-4D97-AF65-F5344CB8AC3E}">
        <p14:creationId xmlns:p14="http://schemas.microsoft.com/office/powerpoint/2010/main" val="362483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Σχολιασμός: </a:t>
            </a:r>
            <a:r>
              <a:rPr lang="en-US" dirty="0" smtClean="0"/>
              <a:t>A Mathematician’s apology</a:t>
            </a:r>
            <a:endParaRPr lang="el-GR" dirty="0"/>
          </a:p>
        </p:txBody>
      </p:sp>
      <p:sp>
        <p:nvSpPr>
          <p:cNvPr id="3" name="Θέση περιεχομένου 2"/>
          <p:cNvSpPr>
            <a:spLocks noGrp="1"/>
          </p:cNvSpPr>
          <p:nvPr>
            <p:ph idx="1"/>
          </p:nvPr>
        </p:nvSpPr>
        <p:spPr/>
        <p:txBody>
          <a:bodyPr/>
          <a:lstStyle/>
          <a:p>
            <a:r>
              <a:rPr lang="el-GR" dirty="0" smtClean="0"/>
              <a:t>Στενές εγωκεντρικές απόψεις</a:t>
            </a:r>
          </a:p>
          <a:p>
            <a:r>
              <a:rPr lang="el-GR" dirty="0" smtClean="0"/>
              <a:t>Άγνοια κοινωνίας - ιστορίας</a:t>
            </a:r>
          </a:p>
          <a:p>
            <a:r>
              <a:rPr lang="el-GR" dirty="0"/>
              <a:t>Σ</a:t>
            </a:r>
            <a:r>
              <a:rPr lang="el-GR" dirty="0" smtClean="0"/>
              <a:t>ε μεγάλο βαθμό επιφανειακές, απλές μεμονωμένες παρατηρήσεις ως επί το </a:t>
            </a:r>
            <a:r>
              <a:rPr lang="el-GR" dirty="0" err="1" smtClean="0"/>
              <a:t>πλείστον</a:t>
            </a:r>
            <a:endParaRPr lang="en-US" dirty="0" smtClean="0"/>
          </a:p>
          <a:p>
            <a:r>
              <a:rPr lang="el-GR" dirty="0" smtClean="0"/>
              <a:t>Σκέψεις για την παιδεία, εκπαίδευση: η δημιουργία ενός επιστήμονα</a:t>
            </a:r>
            <a:endParaRPr lang="el-GR" dirty="0"/>
          </a:p>
        </p:txBody>
      </p:sp>
    </p:spTree>
    <p:extLst>
      <p:ext uri="{BB962C8B-B14F-4D97-AF65-F5344CB8AC3E}">
        <p14:creationId xmlns:p14="http://schemas.microsoft.com/office/powerpoint/2010/main" val="2658288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a:t>Απόψεις για τα Μαθηματικά</a:t>
            </a:r>
          </a:p>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0"/>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2817028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Παπασταυρίδης Σταύρος. «Ιστορία Νεότερων Μαθηματικών, Τι είναι </a:t>
            </a:r>
            <a:r>
              <a:rPr lang="el-GR" sz="2000" dirty="0" smtClean="0"/>
              <a:t>Μαθηματικά». </a:t>
            </a:r>
            <a:r>
              <a:rPr lang="el-GR" sz="2000" dirty="0"/>
              <a:t>Έκδοση: 1.0. Αθήνα </a:t>
            </a:r>
            <a:r>
              <a:rPr lang="el-GR" sz="2000" dirty="0" smtClean="0"/>
              <a:t>201</a:t>
            </a:r>
            <a:r>
              <a:rPr lang="en-US" sz="2000" dirty="0" smtClean="0"/>
              <a:t>5</a:t>
            </a:r>
            <a:r>
              <a:rPr lang="el-GR" sz="2000" dirty="0" smtClean="0"/>
              <a:t>. </a:t>
            </a:r>
            <a:r>
              <a:rPr lang="el-GR" sz="2000" dirty="0"/>
              <a:t>Διαθέσιμο από τη δικτυακή διεύθυνση: </a:t>
            </a:r>
            <a:r>
              <a:rPr lang="en-US" sz="2000" dirty="0"/>
              <a:t>http://opencourses.uoa.gr/courses/MATH113/</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Συνθηματολογία</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hlinkClick r:id="rId2" tooltip="Carl Friedrich Gauss"/>
              </a:rPr>
              <a:t>Carl Friedrich Gauss</a:t>
            </a:r>
            <a:r>
              <a:rPr lang="en-US" dirty="0"/>
              <a:t> (1777–1855) referred to mathematics as "the Queen of the Sciences“, ".</a:t>
            </a:r>
            <a:r>
              <a:rPr lang="en-US" baseline="30000" dirty="0"/>
              <a:t>(</a:t>
            </a:r>
            <a:r>
              <a:rPr lang="en-US" i="1" dirty="0"/>
              <a:t>Regina </a:t>
            </a:r>
            <a:r>
              <a:rPr lang="en-US" i="1" dirty="0" err="1"/>
              <a:t>Scientiarum</a:t>
            </a:r>
            <a:r>
              <a:rPr lang="en-US" i="1" dirty="0"/>
              <a:t>)</a:t>
            </a:r>
            <a:endParaRPr lang="en-US" dirty="0"/>
          </a:p>
          <a:p>
            <a:r>
              <a:rPr lang="en-US" b="1" dirty="0"/>
              <a:t>Marcus Peter Francis du </a:t>
            </a:r>
            <a:r>
              <a:rPr lang="en-US" b="1" dirty="0" err="1"/>
              <a:t>Sautoy</a:t>
            </a:r>
            <a:r>
              <a:rPr lang="en-US" dirty="0"/>
              <a:t> (born 26 August 1965)</a:t>
            </a:r>
            <a:r>
              <a:rPr lang="en-US" baseline="30000" dirty="0"/>
              <a:t>,</a:t>
            </a:r>
            <a:r>
              <a:rPr lang="en-US" dirty="0"/>
              <a:t> Simonyi Professorship for the Public Understanding of Science, "the Queen of the Sciences”</a:t>
            </a:r>
          </a:p>
          <a:p>
            <a:r>
              <a:rPr lang="en-US" b="1" dirty="0"/>
              <a:t>During the High Middle Ages</a:t>
            </a:r>
            <a:r>
              <a:rPr lang="en-US" dirty="0"/>
              <a:t>, theology was therefore the ultimate subject at universities, being named "The Queen of the Sciences" and serving as the capstone to the </a:t>
            </a:r>
            <a:r>
              <a:rPr lang="en-US" dirty="0" err="1">
                <a:hlinkClick r:id="rId3" tooltip="Trivium (education)"/>
              </a:rPr>
              <a:t>Trivium</a:t>
            </a:r>
            <a:r>
              <a:rPr lang="en-US" dirty="0"/>
              <a:t> and </a:t>
            </a:r>
            <a:r>
              <a:rPr lang="en-US" dirty="0" err="1">
                <a:hlinkClick r:id="rId4" tooltip="Quadrivium"/>
              </a:rPr>
              <a:t>Quadrivium</a:t>
            </a:r>
            <a:r>
              <a:rPr lang="en-US" dirty="0"/>
              <a:t> that young men were expected to study. This meant that the other subjects (including </a:t>
            </a:r>
            <a:r>
              <a:rPr lang="en-US" dirty="0">
                <a:hlinkClick r:id="rId5" tooltip="Philosophy"/>
              </a:rPr>
              <a:t>Philosophy</a:t>
            </a:r>
            <a:r>
              <a:rPr lang="en-US" dirty="0"/>
              <a:t>) existed primarily to help with theological thought</a:t>
            </a:r>
            <a:r>
              <a:rPr lang="en-US" dirty="0" smtClean="0"/>
              <a:t>.</a:t>
            </a:r>
            <a:r>
              <a:rPr lang="en-US" baseline="30000" dirty="0" smtClean="0">
                <a:hlinkClick r:id="rId6"/>
              </a:rPr>
              <a:t>[</a:t>
            </a:r>
            <a:endParaRPr lang="en-US" dirty="0"/>
          </a:p>
        </p:txBody>
      </p:sp>
    </p:spTree>
    <p:extLst>
      <p:ext uri="{BB962C8B-B14F-4D97-AF65-F5344CB8AC3E}">
        <p14:creationId xmlns:p14="http://schemas.microsoft.com/office/powerpoint/2010/main" val="27463929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6"/>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1/</a:t>
            </a:r>
            <a:r>
              <a:rPr lang="en-US" dirty="0"/>
              <a:t>3</a:t>
            </a:r>
            <a:r>
              <a:rPr lang="en-US" dirty="0" smtClean="0"/>
              <a:t>)</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a:t>
            </a:r>
            <a:r>
              <a:rPr lang="el-GR" sz="2000" b="1" dirty="0" smtClean="0"/>
              <a:t>1</a:t>
            </a:r>
            <a:r>
              <a:rPr lang="el-GR" sz="2000" dirty="0" smtClean="0"/>
              <a:t>:</a:t>
            </a:r>
            <a:r>
              <a:rPr lang="en-US" sz="2000" dirty="0" smtClean="0"/>
              <a:t> </a:t>
            </a:r>
            <a:r>
              <a:rPr lang="es-ES" sz="2000" dirty="0" smtClean="0"/>
              <a:t>Estancia </a:t>
            </a:r>
            <a:r>
              <a:rPr lang="es-ES" sz="2000" dirty="0"/>
              <a:t>del Sello (Escuela de </a:t>
            </a:r>
            <a:r>
              <a:rPr lang="es-ES" sz="2000" dirty="0" smtClean="0"/>
              <a:t>Atenas). </a:t>
            </a:r>
            <a:r>
              <a:rPr lang="en-US" sz="2000" dirty="0" smtClean="0"/>
              <a:t>Estancia </a:t>
            </a:r>
            <a:r>
              <a:rPr lang="en-US" sz="2000" dirty="0"/>
              <a:t>del </a:t>
            </a:r>
            <a:r>
              <a:rPr lang="en-US" sz="2000" dirty="0" err="1"/>
              <a:t>Sello</a:t>
            </a:r>
            <a:r>
              <a:rPr lang="en-US" sz="2000" dirty="0"/>
              <a:t> (</a:t>
            </a:r>
            <a:r>
              <a:rPr lang="en-US" sz="2000" dirty="0" err="1"/>
              <a:t>Escuela</a:t>
            </a:r>
            <a:r>
              <a:rPr lang="en-US" sz="2000" dirty="0"/>
              <a:t> de </a:t>
            </a:r>
            <a:r>
              <a:rPr lang="en-US" sz="2000" dirty="0" err="1"/>
              <a:t>Atenas</a:t>
            </a:r>
            <a:r>
              <a:rPr lang="en-US" sz="2000" dirty="0" smtClean="0"/>
              <a:t>) </a:t>
            </a:r>
            <a:r>
              <a:rPr lang="en-US" sz="2000" dirty="0"/>
              <a:t>by Raphael. Licensed under Public Domain via Wikimedia </a:t>
            </a:r>
            <a:r>
              <a:rPr lang="en-US" sz="2000" dirty="0" smtClean="0"/>
              <a:t>Commons - </a:t>
            </a:r>
            <a:r>
              <a:rPr lang="en-US" sz="2000" dirty="0" smtClean="0">
                <a:hlinkClick r:id="rId3"/>
              </a:rPr>
              <a:t>https</a:t>
            </a:r>
            <a:r>
              <a:rPr lang="en-US" sz="2000" dirty="0">
                <a:hlinkClick r:id="rId3"/>
              </a:rPr>
              <a:t>://commons.wikimedia.org/wiki/File:Sanzio_01.jpg#/media/File:Sanzio_01.jpg</a:t>
            </a:r>
            <a:endParaRPr lang="en-US" sz="2000" dirty="0"/>
          </a:p>
          <a:p>
            <a:pPr marL="0" indent="0">
              <a:buNone/>
            </a:pPr>
            <a:r>
              <a:rPr lang="el-GR" sz="2000" b="1" dirty="0"/>
              <a:t>Εικόνα 2</a:t>
            </a:r>
            <a:r>
              <a:rPr lang="el-GR" sz="2000" dirty="0"/>
              <a:t>: </a:t>
            </a:r>
            <a:r>
              <a:rPr lang="en-US" sz="2000" dirty="0" smtClean="0"/>
              <a:t>The </a:t>
            </a:r>
            <a:r>
              <a:rPr lang="en-US" sz="2000" dirty="0"/>
              <a:t>parenthetical names are the contemporary characters from whom Raphael is thought to have drawn his </a:t>
            </a:r>
            <a:r>
              <a:rPr lang="en-US" sz="2000" dirty="0" smtClean="0"/>
              <a:t>likenesses. </a:t>
            </a:r>
            <a:r>
              <a:rPr lang="en-US" sz="2000" dirty="0" smtClean="0">
                <a:hlinkClick r:id="rId4"/>
              </a:rPr>
              <a:t>https</a:t>
            </a:r>
            <a:r>
              <a:rPr lang="en-US" sz="2000" dirty="0">
                <a:hlinkClick r:id="rId4"/>
              </a:rPr>
              <a:t>://commons.wikimedia.org/wiki/File:Raffaello_Scuola_di_Atene_numbered.svg#/</a:t>
            </a:r>
            <a:r>
              <a:rPr lang="en-US" sz="2000" dirty="0" smtClean="0">
                <a:hlinkClick r:id="rId4"/>
              </a:rPr>
              <a:t>media/File:Raffaello_Scuola_di_Atene_numbered.svg.</a:t>
            </a:r>
            <a:endParaRPr lang="el-GR" sz="2000" dirty="0"/>
          </a:p>
          <a:p>
            <a:pPr marL="0" indent="0">
              <a:buNone/>
            </a:pPr>
            <a:r>
              <a:rPr lang="el-GR" sz="2000" b="1" dirty="0"/>
              <a:t>Εικόνα 3</a:t>
            </a:r>
            <a:r>
              <a:rPr lang="el-GR" sz="2000" dirty="0"/>
              <a:t>: </a:t>
            </a:r>
            <a:r>
              <a:rPr lang="en-US" sz="2000" dirty="0" err="1" smtClean="0"/>
              <a:t>Marmor</a:t>
            </a:r>
            <a:r>
              <a:rPr lang="en-US" sz="2000" dirty="0" smtClean="0"/>
              <a:t> Block. </a:t>
            </a:r>
            <a:r>
              <a:rPr lang="en-US" sz="2000" dirty="0" smtClean="0"/>
              <a:t>Copyrighted. http</a:t>
            </a:r>
            <a:r>
              <a:rPr lang="en-US" sz="2000" dirty="0"/>
              <a:t>://</a:t>
            </a:r>
            <a:r>
              <a:rPr lang="en-US" sz="2000" dirty="0" smtClean="0"/>
              <a:t>galleryhip.com/the-school-of-athens-raphael.html</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n-US" dirty="0"/>
              <a:t>3</a:t>
            </a:r>
            <a:r>
              <a:rPr lang="en-US" dirty="0" smtClean="0"/>
              <a:t>)</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4</a:t>
            </a:r>
            <a:r>
              <a:rPr lang="el-GR" sz="2000" dirty="0"/>
              <a:t>: </a:t>
            </a:r>
            <a:r>
              <a:rPr lang="en-US" sz="2000" i="1" dirty="0" smtClean="0"/>
              <a:t>The </a:t>
            </a:r>
            <a:r>
              <a:rPr lang="en-US" sz="2000" i="1" dirty="0"/>
              <a:t>Third of May</a:t>
            </a:r>
            <a:r>
              <a:rPr lang="en-US" sz="2000" dirty="0"/>
              <a:t> by Francisco </a:t>
            </a:r>
            <a:r>
              <a:rPr lang="en-US" sz="2000" dirty="0" smtClean="0"/>
              <a:t>Goya. Public Domain. </a:t>
            </a:r>
            <a:r>
              <a:rPr lang="en-US" sz="2000" dirty="0" smtClean="0">
                <a:hlinkClick r:id="rId3"/>
              </a:rPr>
              <a:t>https</a:t>
            </a:r>
            <a:r>
              <a:rPr lang="en-US" sz="2000" dirty="0">
                <a:hlinkClick r:id="rId3"/>
              </a:rPr>
              <a:t>://commons.wikimedia.org/wiki/File:El_Tres_de_Mayo,_by_Francisco_de_Goya,_from_Prado_thin_black_margin.jpg#/media/File:El_Tres_de_Mayo,_by_Francisco_de_Goya,_</a:t>
            </a:r>
            <a:r>
              <a:rPr lang="en-US" sz="2000" dirty="0" smtClean="0">
                <a:hlinkClick r:id="rId3"/>
              </a:rPr>
              <a:t>from_Prado_thin_black_margin.jpg</a:t>
            </a:r>
            <a:endParaRPr lang="en-US" sz="2000" dirty="0"/>
          </a:p>
          <a:p>
            <a:pPr marL="0" indent="0">
              <a:buNone/>
            </a:pPr>
            <a:r>
              <a:rPr lang="el-GR" sz="2000" b="1" dirty="0"/>
              <a:t>Εικόνα </a:t>
            </a:r>
            <a:r>
              <a:rPr lang="en-US" sz="2000" b="1" dirty="0"/>
              <a:t>5</a:t>
            </a:r>
            <a:r>
              <a:rPr lang="el-GR" sz="2000" dirty="0"/>
              <a:t>: </a:t>
            </a:r>
            <a:r>
              <a:rPr lang="fr-FR" sz="2000" dirty="0" smtClean="0"/>
              <a:t>La </a:t>
            </a:r>
            <a:r>
              <a:rPr lang="fr-FR" sz="2000" dirty="0"/>
              <a:t>liberté guidant le </a:t>
            </a:r>
            <a:r>
              <a:rPr lang="fr-FR" sz="2000" dirty="0" smtClean="0"/>
              <a:t>peuple. </a:t>
            </a:r>
            <a:r>
              <a:rPr lang="fr-FR" sz="2000" dirty="0" smtClean="0"/>
              <a:t>Public Domain. </a:t>
            </a:r>
            <a:r>
              <a:rPr lang="en-US" sz="2000" dirty="0" smtClean="0">
                <a:hlinkClick r:id="rId4"/>
              </a:rPr>
              <a:t>https</a:t>
            </a:r>
            <a:r>
              <a:rPr lang="en-US" sz="2000" dirty="0">
                <a:hlinkClick r:id="rId4"/>
              </a:rPr>
              <a:t>://commons.wikimedia.org/wiki/File:Eug%C3%A8ne_Delacroix_-_La_libert%C3%A9_guidant_le_peuple.jpg#/media/File:Eug%C3%A8ne_Delacroix_-_</a:t>
            </a:r>
            <a:r>
              <a:rPr lang="en-US" sz="2000" dirty="0" smtClean="0">
                <a:hlinkClick r:id="rId4"/>
              </a:rPr>
              <a:t>La_libert%C3%A9_guidant_le_peuple.jpg</a:t>
            </a:r>
            <a:endParaRPr lang="en-US" sz="2000" dirty="0"/>
          </a:p>
        </p:txBody>
      </p:sp>
    </p:spTree>
    <p:extLst>
      <p:ext uri="{BB962C8B-B14F-4D97-AF65-F5344CB8AC3E}">
        <p14:creationId xmlns:p14="http://schemas.microsoft.com/office/powerpoint/2010/main" val="21337367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smtClean="0"/>
              <a:t> </a:t>
            </a:r>
            <a:r>
              <a:rPr lang="en-US" smtClean="0"/>
              <a:t>(</a:t>
            </a:r>
            <a:r>
              <a:rPr lang="en-US" smtClean="0"/>
              <a:t>3/3</a:t>
            </a:r>
            <a:r>
              <a:rPr lang="en-US" smtClean="0"/>
              <a:t>)</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smtClean="0"/>
              <a:t>Εικόνα </a:t>
            </a:r>
            <a:r>
              <a:rPr lang="en-US" sz="2000" b="1" dirty="0"/>
              <a:t>6</a:t>
            </a:r>
            <a:r>
              <a:rPr lang="el-GR" sz="2000" dirty="0" smtClean="0"/>
              <a:t>:</a:t>
            </a:r>
            <a:r>
              <a:rPr lang="en-US" sz="2000" dirty="0"/>
              <a:t> "</a:t>
            </a:r>
            <a:r>
              <a:rPr lang="en-US" sz="2000" dirty="0" err="1"/>
              <a:t>PicassoGuernica</a:t>
            </a:r>
            <a:r>
              <a:rPr lang="en-US" sz="2000" dirty="0"/>
              <a:t>" by PICASSO, la </a:t>
            </a:r>
            <a:r>
              <a:rPr lang="en-US" sz="2000" dirty="0" err="1"/>
              <a:t>exposición</a:t>
            </a:r>
            <a:r>
              <a:rPr lang="en-US" sz="2000" dirty="0"/>
              <a:t> del Reina-Prado. Guernica is in the collection of </a:t>
            </a:r>
            <a:r>
              <a:rPr lang="en-US" sz="2000" dirty="0" err="1"/>
              <a:t>Museo</a:t>
            </a:r>
            <a:r>
              <a:rPr lang="en-US" sz="2000" dirty="0"/>
              <a:t> Reina Sofia, </a:t>
            </a:r>
            <a:r>
              <a:rPr lang="en-US" sz="2000" dirty="0" err="1"/>
              <a:t>Madrid.Source</a:t>
            </a:r>
            <a:r>
              <a:rPr lang="en-US" sz="2000" dirty="0"/>
              <a:t> </a:t>
            </a:r>
            <a:r>
              <a:rPr lang="en-US" sz="2000" dirty="0" smtClean="0"/>
              <a:t>page: http</a:t>
            </a:r>
            <a:r>
              <a:rPr lang="en-US" sz="2000" dirty="0"/>
              <a:t>://www.picassotradicionyvanguardia.com/08R.php (archive.org). Licensed under Fair use via Wikipedia - </a:t>
            </a:r>
            <a:r>
              <a:rPr lang="en-US" sz="2000" dirty="0">
                <a:hlinkClick r:id="rId3"/>
              </a:rPr>
              <a:t>https://en.wikipedia.org/wiki/File:PicassoGuernica.jpg#/media/File:PicassoGuernica.jpg</a:t>
            </a:r>
            <a:endParaRPr lang="el-GR" sz="2000" dirty="0"/>
          </a:p>
        </p:txBody>
      </p:sp>
    </p:spTree>
    <p:extLst>
      <p:ext uri="{BB962C8B-B14F-4D97-AF65-F5344CB8AC3E}">
        <p14:creationId xmlns:p14="http://schemas.microsoft.com/office/powerpoint/2010/main" val="27116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hlinkClick r:id="rId2" tooltip="Galileo Galilei"/>
              </a:rPr>
              <a:t>Galileo Galilei</a:t>
            </a:r>
            <a:r>
              <a:rPr lang="en-US" dirty="0"/>
              <a:t> (1564–1642)</a:t>
            </a:r>
            <a:endParaRPr lang="el-GR" dirty="0"/>
          </a:p>
        </p:txBody>
      </p:sp>
      <p:sp>
        <p:nvSpPr>
          <p:cNvPr id="3" name="Θέση περιεχομένου 2"/>
          <p:cNvSpPr>
            <a:spLocks noGrp="1"/>
          </p:cNvSpPr>
          <p:nvPr>
            <p:ph idx="1"/>
          </p:nvPr>
        </p:nvSpPr>
        <p:spPr/>
        <p:txBody>
          <a:bodyPr>
            <a:normAutofit lnSpcReduction="10000"/>
          </a:bodyPr>
          <a:lstStyle/>
          <a:p>
            <a:r>
              <a:rPr lang="en-US" dirty="0"/>
              <a:t>"The universe cannot be read until we have learned the language and become familiar with the characters in which it is written. It is written in mathematical language, and the letters are triangles, circles and other geometrical figures, without which means it is humanly impossible to comprehend a single word. Without these, one is wandering about in a dark labyrinth."</a:t>
            </a:r>
            <a:r>
              <a:rPr lang="en-US" baseline="30000" dirty="0">
                <a:hlinkClick r:id="rId3"/>
              </a:rPr>
              <a:t>[12]</a:t>
            </a:r>
            <a:r>
              <a:rPr lang="en-US" dirty="0"/>
              <a:t> </a:t>
            </a:r>
            <a:r>
              <a:rPr lang="el-GR" dirty="0"/>
              <a:t>, </a:t>
            </a:r>
            <a:r>
              <a:rPr lang="it-IT" i="1" dirty="0"/>
              <a:t>Il Saggiatore</a:t>
            </a:r>
            <a:r>
              <a:rPr lang="it-IT" dirty="0"/>
              <a:t> p. 171. </a:t>
            </a:r>
            <a:r>
              <a:rPr lang="el-GR" dirty="0"/>
              <a:t>(</a:t>
            </a:r>
            <a:r>
              <a:rPr lang="en-US" dirty="0" smtClean="0"/>
              <a:t>Assayer, </a:t>
            </a:r>
            <a:r>
              <a:rPr lang="el-GR" dirty="0" smtClean="0"/>
              <a:t>Εξεταστής)</a:t>
            </a:r>
            <a:endParaRPr lang="el-GR" dirty="0"/>
          </a:p>
        </p:txBody>
      </p:sp>
    </p:spTree>
    <p:extLst>
      <p:ext uri="{BB962C8B-B14F-4D97-AF65-F5344CB8AC3E}">
        <p14:creationId xmlns:p14="http://schemas.microsoft.com/office/powerpoint/2010/main" val="4049481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U</a:t>
            </a:r>
            <a:r>
              <a:rPr lang="en-US" dirty="0" smtClean="0"/>
              <a:t>niformly accelerated motion</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=(1/2)</m:t>
                    </m:r>
                    <m:r>
                      <a:rPr lang="en-US" i="1" dirty="0" smtClean="0">
                        <a:latin typeface="Cambria Math" panose="02040503050406030204" pitchFamily="18" charset="0"/>
                      </a:rPr>
                      <m:t>𝑎𝑡</m:t>
                    </m:r>
                    <m:r>
                      <a:rPr lang="en-US" i="1" baseline="30000" dirty="0">
                        <a:latin typeface="Cambria Math" panose="02040503050406030204" pitchFamily="18" charset="0"/>
                      </a:rPr>
                      <m:t>2</m:t>
                    </m:r>
                    <m:r>
                      <a:rPr lang="en-US" i="1" dirty="0">
                        <a:latin typeface="Cambria Math" panose="02040503050406030204" pitchFamily="18" charset="0"/>
                      </a:rPr>
                      <m:t> </m:t>
                    </m:r>
                  </m:oMath>
                </a14:m>
                <a:endParaRPr lang="el-GR" dirty="0"/>
              </a:p>
              <a:p>
                <a:r>
                  <a:rPr lang="en-US" dirty="0"/>
                  <a:t>William </a:t>
                </a:r>
                <a:r>
                  <a:rPr lang="en-US" dirty="0" err="1"/>
                  <a:t>Heytesbury</a:t>
                </a:r>
                <a:r>
                  <a:rPr lang="en-US" dirty="0"/>
                  <a:t> (before 1313–1372/3) was a fellow of Oxford's Merton College from 1330, where, with Richard </a:t>
                </a:r>
                <a:r>
                  <a:rPr lang="en-US" dirty="0" err="1"/>
                  <a:t>Kilvington</a:t>
                </a:r>
                <a:r>
                  <a:rPr lang="en-US" dirty="0"/>
                  <a:t>, Richard </a:t>
                </a:r>
                <a:r>
                  <a:rPr lang="en-US" dirty="0" err="1"/>
                  <a:t>Swineshead</a:t>
                </a:r>
                <a:r>
                  <a:rPr lang="en-US" dirty="0"/>
                  <a:t>, Thomas </a:t>
                </a:r>
                <a:r>
                  <a:rPr lang="en-US" dirty="0" err="1"/>
                  <a:t>Bradwardine</a:t>
                </a:r>
                <a:r>
                  <a:rPr lang="en-US" dirty="0"/>
                  <a:t> and John </a:t>
                </a:r>
                <a:r>
                  <a:rPr lang="en-US" dirty="0" err="1"/>
                  <a:t>Dumbleton</a:t>
                </a:r>
                <a:r>
                  <a:rPr lang="en-US" dirty="0"/>
                  <a:t>, the </a:t>
                </a:r>
                <a:r>
                  <a:rPr lang="en-US" dirty="0" err="1"/>
                  <a:t>Mertonian</a:t>
                </a:r>
                <a:r>
                  <a:rPr lang="en-US" dirty="0"/>
                  <a:t> “Calculators”</a:t>
                </a:r>
              </a:p>
              <a:p>
                <a:r>
                  <a:rPr lang="en-US" dirty="0"/>
                  <a:t>Nicole </a:t>
                </a:r>
                <a:r>
                  <a:rPr lang="en-US" dirty="0" err="1"/>
                  <a:t>Oresme</a:t>
                </a:r>
                <a:r>
                  <a:rPr lang="en-US" dirty="0"/>
                  <a:t> (French: [</a:t>
                </a:r>
                <a:r>
                  <a:rPr lang="en-US" dirty="0" err="1"/>
                  <a:t>nikɔl</a:t>
                </a:r>
                <a:r>
                  <a:rPr lang="en-US" dirty="0"/>
                  <a:t> </a:t>
                </a:r>
                <a:r>
                  <a:rPr lang="en-US" dirty="0" err="1"/>
                  <a:t>ɔʁɛm</a:t>
                </a:r>
                <a:r>
                  <a:rPr lang="en-US" dirty="0"/>
                  <a:t>];[1] c. 1320–1325 – July 11, 1382), also known as Nicolas </a:t>
                </a:r>
                <a:r>
                  <a:rPr lang="en-US" dirty="0" err="1"/>
                  <a:t>Oresme</a:t>
                </a:r>
                <a:r>
                  <a:rPr lang="en-US" dirty="0"/>
                  <a:t>, Nicholas </a:t>
                </a:r>
                <a:r>
                  <a:rPr lang="en-US" dirty="0" err="1"/>
                  <a:t>Oresme</a:t>
                </a:r>
                <a:r>
                  <a:rPr lang="en-US" dirty="0"/>
                  <a:t>, or Nicolas </a:t>
                </a:r>
                <a:r>
                  <a:rPr lang="en-US" dirty="0" err="1"/>
                  <a:t>d'Oresme</a:t>
                </a:r>
                <a:r>
                  <a:rPr lang="en-US" dirty="0"/>
                  <a:t>, was a significant philosopher of the later Middle Ages. He wrote influential works on economics, mathematics, physics, astrology and astronomy, philosophy, and theology; was Bishop of </a:t>
                </a:r>
                <a:r>
                  <a:rPr lang="en-US" dirty="0" err="1"/>
                  <a:t>Lisieux</a:t>
                </a:r>
                <a:r>
                  <a:rPr lang="en-US" dirty="0"/>
                  <a:t>, a translator, a counselor of King Charles V of France, and probably one of the most original thinkers of the 14th century.[2</a:t>
                </a:r>
                <a:r>
                  <a:rPr lang="en-US" dirty="0" smtClean="0"/>
                  <a:t>]</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15" t="-673" r="-74"/>
                </a:stretch>
              </a:blipFill>
            </p:spPr>
            <p:txBody>
              <a:bodyPr/>
              <a:lstStyle/>
              <a:p>
                <a:r>
                  <a:rPr lang="el-GR">
                    <a:noFill/>
                  </a:rPr>
                  <a:t> </a:t>
                </a:r>
              </a:p>
            </p:txBody>
          </p:sp>
        </mc:Fallback>
      </mc:AlternateContent>
    </p:spTree>
    <p:extLst>
      <p:ext uri="{BB962C8B-B14F-4D97-AF65-F5344CB8AC3E}">
        <p14:creationId xmlns:p14="http://schemas.microsoft.com/office/powerpoint/2010/main" val="1776872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Galileo </a:t>
            </a:r>
            <a:r>
              <a:rPr lang="en-US" dirty="0"/>
              <a:t>and Falling Bodies</a:t>
            </a:r>
            <a:endParaRPr lang="el-GR" dirty="0"/>
          </a:p>
        </p:txBody>
      </p:sp>
      <p:sp>
        <p:nvSpPr>
          <p:cNvPr id="3" name="Θέση περιεχομένου 2"/>
          <p:cNvSpPr>
            <a:spLocks noGrp="1"/>
          </p:cNvSpPr>
          <p:nvPr>
            <p:ph idx="1"/>
          </p:nvPr>
        </p:nvSpPr>
        <p:spPr/>
        <p:txBody>
          <a:bodyPr/>
          <a:lstStyle/>
          <a:p>
            <a:r>
              <a:rPr lang="en-US" dirty="0"/>
              <a:t>1638 in </a:t>
            </a:r>
            <a:r>
              <a:rPr lang="en-US" dirty="0" smtClean="0"/>
              <a:t>his:</a:t>
            </a:r>
            <a:endParaRPr lang="en-US" dirty="0"/>
          </a:p>
          <a:p>
            <a:r>
              <a:rPr lang="it-IT" i="1" dirty="0"/>
              <a:t>Discorsi e dimostrazioni matematiche, intorno à due nuove </a:t>
            </a:r>
            <a:r>
              <a:rPr lang="it-IT" i="1" dirty="0" smtClean="0"/>
              <a:t>scienze</a:t>
            </a:r>
            <a:r>
              <a:rPr lang="el-GR" i="1" dirty="0" smtClean="0"/>
              <a:t>,</a:t>
            </a:r>
            <a:endParaRPr lang="en-US" dirty="0"/>
          </a:p>
          <a:p>
            <a:r>
              <a:rPr lang="en-US" i="1" dirty="0"/>
              <a:t>Discourses and Mathematical Demonstrations Concerning Two New Sciences. </a:t>
            </a:r>
            <a:r>
              <a:rPr lang="en-US" i="1" dirty="0" smtClean="0"/>
              <a:t>Galileo</a:t>
            </a:r>
            <a:endParaRPr lang="el-GR" dirty="0"/>
          </a:p>
        </p:txBody>
      </p:sp>
    </p:spTree>
    <p:extLst>
      <p:ext uri="{BB962C8B-B14F-4D97-AF65-F5344CB8AC3E}">
        <p14:creationId xmlns:p14="http://schemas.microsoft.com/office/powerpoint/2010/main" val="2984834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3162</Words>
  <Application>Microsoft Office PowerPoint</Application>
  <PresentationFormat>Προβολή στην οθόνη (4:3)</PresentationFormat>
  <Paragraphs>252</Paragraphs>
  <Slides>64</Slides>
  <Notes>14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64</vt:i4>
      </vt:variant>
    </vt:vector>
  </HeadingPairs>
  <TitlesOfParts>
    <vt:vector size="70" baseType="lpstr">
      <vt:lpstr>ＭＳ Ｐゴシック</vt:lpstr>
      <vt:lpstr>Arial</vt:lpstr>
      <vt:lpstr>Calibri</vt:lpstr>
      <vt:lpstr>Cambria Math</vt:lpstr>
      <vt:lpstr>Wingdings</vt:lpstr>
      <vt:lpstr>Θέμα του Office</vt:lpstr>
      <vt:lpstr>Ιστορία νεότερων Μαθηματικών</vt:lpstr>
      <vt:lpstr>Περιγραφή Ενότητας</vt:lpstr>
      <vt:lpstr>Περιεχόμενα Υποενότητας</vt:lpstr>
      <vt:lpstr>Τι είναι τα Μαθηματικά</vt:lpstr>
      <vt:lpstr>Απόψεις για τα Μαθηματικά</vt:lpstr>
      <vt:lpstr>Συνθηματολογία</vt:lpstr>
      <vt:lpstr>Galileo Galilei (1564–1642)</vt:lpstr>
      <vt:lpstr>Uniformly accelerated motion</vt:lpstr>
      <vt:lpstr>Galileo and Falling Bodies</vt:lpstr>
      <vt:lpstr>G. H. Hardy, A Mathematician's Apology (1941)</vt:lpstr>
      <vt:lpstr>Melancholy</vt:lpstr>
      <vt:lpstr>Επιλογή απόψεων του Hardy</vt:lpstr>
      <vt:lpstr>Σχολιασμός τεσσάρων απόψεων του Hardy</vt:lpstr>
      <vt:lpstr>Σχολιασμός: Mathematics vs. Fine Art</vt:lpstr>
      <vt:lpstr>Scuola di Atene</vt:lpstr>
      <vt:lpstr>Σχολή των Αθηνών: Ποιοι απεικονίζονται</vt:lpstr>
      <vt:lpstr>Σχολή των Αθηνών: Προοπτική</vt:lpstr>
      <vt:lpstr>Third of May 1808</vt:lpstr>
      <vt:lpstr>La liberte guidant le peuple</vt:lpstr>
      <vt:lpstr>Guernica</vt:lpstr>
      <vt:lpstr>Archimedes vs. Aeschylus</vt:lpstr>
      <vt:lpstr>Αναφορά σε Μαραθώνα</vt:lpstr>
      <vt:lpstr>Αισχύλου Επιτύμβιον</vt:lpstr>
      <vt:lpstr>Αντικρούσις... Καβάφη (1/2)</vt:lpstr>
      <vt:lpstr>Αντικρούσις... Καβάφη (2/2)</vt:lpstr>
      <vt:lpstr>Περαιτέρω Καβάφης, πεζά ποιήματα: Σύνταγμα ηδονής (1/2)</vt:lpstr>
      <vt:lpstr>Περαιτέρω Καβάφης, πεζά ποιήματα: Σύνταγμα ηδονής (2/2)</vt:lpstr>
      <vt:lpstr>Beauty in Mathematics (1/4)</vt:lpstr>
      <vt:lpstr>Beauty in Mathematics (2/4)</vt:lpstr>
      <vt:lpstr>Beauty in Mathematics (3/4)</vt:lpstr>
      <vt:lpstr>Beauty in Mathematics (4/4)</vt:lpstr>
      <vt:lpstr>Bertrand Arthur William Russell, 3rd Earl Russell, (1872 –1970)</vt:lpstr>
      <vt:lpstr>625. Ode on a Grecian Urn</vt:lpstr>
      <vt:lpstr>Προς τι η συζήτησις?</vt:lpstr>
      <vt:lpstr>Σχολιασμός: Μαθηματικά – Ομορφιά (1/2)</vt:lpstr>
      <vt:lpstr>Σχολιασμός: Μαθηματικά – Ομορφιά (2/2)</vt:lpstr>
      <vt:lpstr>Μαθηματικά και Εφαρμογές</vt:lpstr>
      <vt:lpstr>Useless pure Mathematics (1/6)</vt:lpstr>
      <vt:lpstr>Useless pure Mathematics (2/6)</vt:lpstr>
      <vt:lpstr>Useless pure Mathematics (3/6)</vt:lpstr>
      <vt:lpstr>Useless pure Mathematics (4/6)</vt:lpstr>
      <vt:lpstr>Useless pure Mathematics (5/6)</vt:lpstr>
      <vt:lpstr>Useless pure Mathematics (6/6)</vt:lpstr>
      <vt:lpstr>Κορνήλιος Καστοριάδης, Φιλοσοφία και Επιστήμη</vt:lpstr>
      <vt:lpstr>Ένας διάλογος με τον Γιώργο Ευαγγελόπουλο, 1/6</vt:lpstr>
      <vt:lpstr>Ένας διάλογος με τον Γιώργο Ευαγγελόπουλο, 2/6</vt:lpstr>
      <vt:lpstr>Ένας διάλογος με τον Γιώργο Ευαγγελόπουλο, 3/6</vt:lpstr>
      <vt:lpstr>Ένας διάλογος με τον Γιώργο Ευαγγελόπουλο, 4/6</vt:lpstr>
      <vt:lpstr>Ένας διάλογος με τον Γιώργο Ευαγγελόπουλο, 5/6</vt:lpstr>
      <vt:lpstr>Ένας διάλογος με τον Γιώργο Ευαγγελόπουλο, 6/6</vt:lpstr>
      <vt:lpstr>Σχολιασμός: Εφαρμογές των Μαθηματικών</vt:lpstr>
      <vt:lpstr>Η Κοινωνία αποφασίζει</vt:lpstr>
      <vt:lpstr>Brecht, The life of Galileo</vt:lpstr>
      <vt:lpstr>Σχολιασμός: A Mathematician’s apology</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285</cp:revision>
  <dcterms:created xsi:type="dcterms:W3CDTF">2012-09-06T09:03:05Z</dcterms:created>
  <dcterms:modified xsi:type="dcterms:W3CDTF">2015-07-16T09:49:24Z</dcterms:modified>
</cp:coreProperties>
</file>